
<file path=[Content_Types].xml><?xml version="1.0" encoding="utf-8"?>
<Types xmlns="http://schemas.openxmlformats.org/package/2006/content-types">
  <Default Extension="jpeg" ContentType="image/jpeg"/>
  <Default Extension="jpg" ContentType="image/jpeg"/>
  <Default Extension="jpg&amp;ehk=tHTKyEbmKFs0YPvXhI"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handoutMasterIdLst>
    <p:handoutMasterId r:id="rId31"/>
  </p:handoutMasterIdLst>
  <p:sldIdLst>
    <p:sldId id="256" r:id="rId5"/>
    <p:sldId id="257" r:id="rId6"/>
    <p:sldId id="258" r:id="rId7"/>
    <p:sldId id="283" r:id="rId8"/>
    <p:sldId id="284" r:id="rId9"/>
    <p:sldId id="285" r:id="rId10"/>
    <p:sldId id="286" r:id="rId11"/>
    <p:sldId id="287" r:id="rId12"/>
    <p:sldId id="288" r:id="rId13"/>
    <p:sldId id="259" r:id="rId14"/>
    <p:sldId id="295" r:id="rId15"/>
    <p:sldId id="296" r:id="rId16"/>
    <p:sldId id="282" r:id="rId17"/>
    <p:sldId id="261" r:id="rId18"/>
    <p:sldId id="262" r:id="rId19"/>
    <p:sldId id="263" r:id="rId20"/>
    <p:sldId id="265" r:id="rId21"/>
    <p:sldId id="267" r:id="rId22"/>
    <p:sldId id="269" r:id="rId23"/>
    <p:sldId id="289" r:id="rId24"/>
    <p:sldId id="277" r:id="rId25"/>
    <p:sldId id="291" r:id="rId26"/>
    <p:sldId id="292" r:id="rId27"/>
    <p:sldId id="293" r:id="rId28"/>
    <p:sldId id="276"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40" autoAdjust="0"/>
  </p:normalViewPr>
  <p:slideViewPr>
    <p:cSldViewPr>
      <p:cViewPr varScale="1">
        <p:scale>
          <a:sx n="58" d="100"/>
          <a:sy n="58" d="100"/>
        </p:scale>
        <p:origin x="1450"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AB30F-58DF-4A87-9E71-D1187A0FDCC8}"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F9C34D3D-3169-407D-A53E-95E9DE6ED64F}">
      <dgm:prSet phldrT="[Text]" custT="1"/>
      <dgm:spPr/>
      <dgm:t>
        <a:bodyPr/>
        <a:lstStyle/>
        <a:p>
          <a:endParaRPr lang="en-GB" sz="1600" b="1" dirty="0">
            <a:solidFill>
              <a:srgbClr val="FF0000"/>
            </a:solidFill>
          </a:endParaRPr>
        </a:p>
        <a:p>
          <a:r>
            <a:rPr lang="en-GB" sz="1600" b="1" dirty="0"/>
            <a:t>  </a:t>
          </a:r>
          <a:r>
            <a:rPr lang="en-GB" sz="1600" b="1" dirty="0">
              <a:solidFill>
                <a:srgbClr val="FF0000"/>
              </a:solidFill>
            </a:rPr>
            <a:t>Advice teams</a:t>
          </a:r>
          <a:r>
            <a:rPr lang="en-GB" sz="1600" b="1" dirty="0"/>
            <a:t>                           Created to provide information to management, sometimes given authority to implement solutions problems identified</a:t>
          </a:r>
        </a:p>
        <a:p>
          <a:r>
            <a:rPr lang="en-GB" sz="1600" b="1" dirty="0"/>
            <a:t>No financial rewards</a:t>
          </a:r>
        </a:p>
        <a:p>
          <a:r>
            <a:rPr lang="en-GB" sz="1600" b="1" dirty="0"/>
            <a:t>Members receiving training problem solving</a:t>
          </a:r>
        </a:p>
        <a:p>
          <a:r>
            <a:rPr lang="en-GB" sz="1600" b="1" dirty="0"/>
            <a:t>Regular meetings</a:t>
          </a:r>
        </a:p>
      </dgm:t>
    </dgm:pt>
    <dgm:pt modelId="{83DBA72D-7264-4A79-AA17-3DC5FD14FD76}" type="parTrans" cxnId="{25B5429A-BF69-481E-B811-1126909AC312}">
      <dgm:prSet/>
      <dgm:spPr/>
      <dgm:t>
        <a:bodyPr/>
        <a:lstStyle/>
        <a:p>
          <a:endParaRPr lang="en-GB" sz="1600" b="1"/>
        </a:p>
      </dgm:t>
    </dgm:pt>
    <dgm:pt modelId="{289005D0-C310-402A-9B0E-9EF28F7AF412}" type="sibTrans" cxnId="{25B5429A-BF69-481E-B811-1126909AC312}">
      <dgm:prSet/>
      <dgm:spPr/>
      <dgm:t>
        <a:bodyPr/>
        <a:lstStyle/>
        <a:p>
          <a:endParaRPr lang="en-GB" sz="1600" b="1"/>
        </a:p>
      </dgm:t>
    </dgm:pt>
    <dgm:pt modelId="{36543C92-522A-43F4-A0B8-4F59C20297B9}">
      <dgm:prSet phldrT="[Text]" custT="1"/>
      <dgm:spPr/>
      <dgm:t>
        <a:bodyPr/>
        <a:lstStyle/>
        <a:p>
          <a:r>
            <a:rPr lang="en-GB" sz="1600" b="1">
              <a:solidFill>
                <a:srgbClr val="FF0000"/>
              </a:solidFill>
            </a:rPr>
            <a:t>Action Teams </a:t>
          </a:r>
          <a:r>
            <a:rPr lang="en-GB" sz="1600" b="1"/>
            <a:t>– specialised skills to contribute to achieving team objectives</a:t>
          </a:r>
          <a:endParaRPr lang="en-GB" sz="1600" b="1" dirty="0"/>
        </a:p>
      </dgm:t>
    </dgm:pt>
    <dgm:pt modelId="{59EF81C0-A920-4340-8977-38C5651937B0}" type="parTrans" cxnId="{5E7ABE75-BDC6-471C-A697-49D7C7AB4384}">
      <dgm:prSet/>
      <dgm:spPr/>
      <dgm:t>
        <a:bodyPr/>
        <a:lstStyle/>
        <a:p>
          <a:endParaRPr lang="en-GB" sz="1600" b="1"/>
        </a:p>
      </dgm:t>
    </dgm:pt>
    <dgm:pt modelId="{C25E41D9-86D1-4C34-9D99-84B5DF2BE772}" type="sibTrans" cxnId="{5E7ABE75-BDC6-471C-A697-49D7C7AB4384}">
      <dgm:prSet/>
      <dgm:spPr/>
      <dgm:t>
        <a:bodyPr/>
        <a:lstStyle/>
        <a:p>
          <a:endParaRPr lang="en-GB" sz="1600" b="1"/>
        </a:p>
      </dgm:t>
    </dgm:pt>
    <dgm:pt modelId="{01C9A7E7-07C4-4B44-B9B2-3251ED9C09CF}">
      <dgm:prSet phldrT="[Text]" custT="1"/>
      <dgm:spPr/>
      <dgm:t>
        <a:bodyPr/>
        <a:lstStyle/>
        <a:p>
          <a:r>
            <a:rPr lang="en-GB" sz="1600" b="1">
              <a:solidFill>
                <a:srgbClr val="FF0000"/>
              </a:solidFill>
            </a:rPr>
            <a:t>Project team </a:t>
          </a:r>
          <a:r>
            <a:rPr lang="en-GB" sz="1600" b="1"/>
            <a:t>– brought together for a period of time looking at specific task commissioned by management – can be cross functional team across the organisation, increased productivity, improved coordination, reduced process times</a:t>
          </a:r>
          <a:endParaRPr lang="en-GB" sz="1600" b="1" dirty="0"/>
        </a:p>
      </dgm:t>
    </dgm:pt>
    <dgm:pt modelId="{3666EBA0-716A-4AF6-A408-627A09113907}" type="parTrans" cxnId="{4BE34EF3-94BA-4927-A6B7-9DDF5BBB8375}">
      <dgm:prSet/>
      <dgm:spPr/>
      <dgm:t>
        <a:bodyPr/>
        <a:lstStyle/>
        <a:p>
          <a:endParaRPr lang="en-GB" sz="1600" b="1"/>
        </a:p>
      </dgm:t>
    </dgm:pt>
    <dgm:pt modelId="{8928D65D-D3EB-45E5-B994-29E6642DD724}" type="sibTrans" cxnId="{4BE34EF3-94BA-4927-A6B7-9DDF5BBB8375}">
      <dgm:prSet/>
      <dgm:spPr/>
      <dgm:t>
        <a:bodyPr/>
        <a:lstStyle/>
        <a:p>
          <a:endParaRPr lang="en-GB" sz="1600" b="1"/>
        </a:p>
      </dgm:t>
    </dgm:pt>
    <dgm:pt modelId="{D96AF02B-51A2-42E9-AEEC-7A08DB74D291}">
      <dgm:prSet phldrT="[Text]" custT="1"/>
      <dgm:spPr/>
      <dgm:t>
        <a:bodyPr/>
        <a:lstStyle/>
        <a:p>
          <a:r>
            <a:rPr lang="en-GB" sz="1600" b="1">
              <a:solidFill>
                <a:srgbClr val="FF0000"/>
              </a:solidFill>
            </a:rPr>
            <a:t>Production team - </a:t>
          </a:r>
          <a:r>
            <a:rPr lang="en-GB" sz="1600" b="1"/>
            <a:t>- individuals performing on day to day operations (assembling) ,  high performance, collective working, assigned specific tasks</a:t>
          </a:r>
          <a:endParaRPr lang="en-GB" sz="1600" b="1" dirty="0"/>
        </a:p>
      </dgm:t>
    </dgm:pt>
    <dgm:pt modelId="{F4622251-F172-4947-9947-B4AFFF597D52}" type="parTrans" cxnId="{402D09CD-CDEB-4062-BF7B-B939DCC75ED5}">
      <dgm:prSet/>
      <dgm:spPr/>
      <dgm:t>
        <a:bodyPr/>
        <a:lstStyle/>
        <a:p>
          <a:endParaRPr lang="en-GB" sz="1600" b="1"/>
        </a:p>
      </dgm:t>
    </dgm:pt>
    <dgm:pt modelId="{F5BAA8DB-C3F4-44EB-9020-1A1260768460}" type="sibTrans" cxnId="{402D09CD-CDEB-4062-BF7B-B939DCC75ED5}">
      <dgm:prSet/>
      <dgm:spPr/>
      <dgm:t>
        <a:bodyPr/>
        <a:lstStyle/>
        <a:p>
          <a:endParaRPr lang="en-GB" sz="1600" b="1"/>
        </a:p>
      </dgm:t>
    </dgm:pt>
    <dgm:pt modelId="{E9196813-DAF9-4CDD-A461-51EA48BA390A}" type="pres">
      <dgm:prSet presAssocID="{D53AB30F-58DF-4A87-9E71-D1187A0FDCC8}" presName="linear" presStyleCnt="0">
        <dgm:presLayoutVars>
          <dgm:animLvl val="lvl"/>
          <dgm:resizeHandles val="exact"/>
        </dgm:presLayoutVars>
      </dgm:prSet>
      <dgm:spPr/>
    </dgm:pt>
    <dgm:pt modelId="{92C86A37-0074-4EA2-B233-5CE18A8FF7AF}" type="pres">
      <dgm:prSet presAssocID="{F9C34D3D-3169-407D-A53E-95E9DE6ED64F}" presName="parentText" presStyleLbl="node1" presStyleIdx="0" presStyleCnt="4">
        <dgm:presLayoutVars>
          <dgm:chMax val="0"/>
          <dgm:bulletEnabled val="1"/>
        </dgm:presLayoutVars>
      </dgm:prSet>
      <dgm:spPr/>
    </dgm:pt>
    <dgm:pt modelId="{A1DA4D9C-C653-4BEE-B4F3-536E5118521A}" type="pres">
      <dgm:prSet presAssocID="{289005D0-C310-402A-9B0E-9EF28F7AF412}" presName="spacer" presStyleCnt="0"/>
      <dgm:spPr/>
    </dgm:pt>
    <dgm:pt modelId="{922F79D0-285F-42A1-A5CA-7C016F56447A}" type="pres">
      <dgm:prSet presAssocID="{36543C92-522A-43F4-A0B8-4F59C20297B9}" presName="parentText" presStyleLbl="node1" presStyleIdx="1" presStyleCnt="4">
        <dgm:presLayoutVars>
          <dgm:chMax val="0"/>
          <dgm:bulletEnabled val="1"/>
        </dgm:presLayoutVars>
      </dgm:prSet>
      <dgm:spPr/>
    </dgm:pt>
    <dgm:pt modelId="{FF3F8B2C-53ED-4973-9C5C-04433FA0B7AE}" type="pres">
      <dgm:prSet presAssocID="{C25E41D9-86D1-4C34-9D99-84B5DF2BE772}" presName="spacer" presStyleCnt="0"/>
      <dgm:spPr/>
    </dgm:pt>
    <dgm:pt modelId="{B006D1CA-03D1-465A-8FC7-4D18C5962CFC}" type="pres">
      <dgm:prSet presAssocID="{01C9A7E7-07C4-4B44-B9B2-3251ED9C09CF}" presName="parentText" presStyleLbl="node1" presStyleIdx="2" presStyleCnt="4">
        <dgm:presLayoutVars>
          <dgm:chMax val="0"/>
          <dgm:bulletEnabled val="1"/>
        </dgm:presLayoutVars>
      </dgm:prSet>
      <dgm:spPr/>
    </dgm:pt>
    <dgm:pt modelId="{F47BD9BB-51B2-4A37-B2A0-57C27901AC28}" type="pres">
      <dgm:prSet presAssocID="{8928D65D-D3EB-45E5-B994-29E6642DD724}" presName="spacer" presStyleCnt="0"/>
      <dgm:spPr/>
    </dgm:pt>
    <dgm:pt modelId="{6B60AE86-0E9F-4316-92F9-852FEBC08E08}" type="pres">
      <dgm:prSet presAssocID="{D96AF02B-51A2-42E9-AEEC-7A08DB74D291}" presName="parentText" presStyleLbl="node1" presStyleIdx="3" presStyleCnt="4">
        <dgm:presLayoutVars>
          <dgm:chMax val="0"/>
          <dgm:bulletEnabled val="1"/>
        </dgm:presLayoutVars>
      </dgm:prSet>
      <dgm:spPr/>
    </dgm:pt>
  </dgm:ptLst>
  <dgm:cxnLst>
    <dgm:cxn modelId="{85CA951E-1606-4084-8E58-3677E94E544D}" type="presOf" srcId="{D53AB30F-58DF-4A87-9E71-D1187A0FDCC8}" destId="{E9196813-DAF9-4CDD-A461-51EA48BA390A}" srcOrd="0" destOrd="0" presId="urn:microsoft.com/office/officeart/2005/8/layout/vList2"/>
    <dgm:cxn modelId="{D6601940-DB93-4839-9015-4D3447E270DC}" type="presOf" srcId="{36543C92-522A-43F4-A0B8-4F59C20297B9}" destId="{922F79D0-285F-42A1-A5CA-7C016F56447A}" srcOrd="0" destOrd="0" presId="urn:microsoft.com/office/officeart/2005/8/layout/vList2"/>
    <dgm:cxn modelId="{E37D4540-073F-424D-8FE2-9692B1611A43}" type="presOf" srcId="{01C9A7E7-07C4-4B44-B9B2-3251ED9C09CF}" destId="{B006D1CA-03D1-465A-8FC7-4D18C5962CFC}" srcOrd="0" destOrd="0" presId="urn:microsoft.com/office/officeart/2005/8/layout/vList2"/>
    <dgm:cxn modelId="{5E7ABE75-BDC6-471C-A697-49D7C7AB4384}" srcId="{D53AB30F-58DF-4A87-9E71-D1187A0FDCC8}" destId="{36543C92-522A-43F4-A0B8-4F59C20297B9}" srcOrd="1" destOrd="0" parTransId="{59EF81C0-A920-4340-8977-38C5651937B0}" sibTransId="{C25E41D9-86D1-4C34-9D99-84B5DF2BE772}"/>
    <dgm:cxn modelId="{25B5429A-BF69-481E-B811-1126909AC312}" srcId="{D53AB30F-58DF-4A87-9E71-D1187A0FDCC8}" destId="{F9C34D3D-3169-407D-A53E-95E9DE6ED64F}" srcOrd="0" destOrd="0" parTransId="{83DBA72D-7264-4A79-AA17-3DC5FD14FD76}" sibTransId="{289005D0-C310-402A-9B0E-9EF28F7AF412}"/>
    <dgm:cxn modelId="{5CFB6BB9-1AD6-463B-8EDC-B5E15403E35F}" type="presOf" srcId="{F9C34D3D-3169-407D-A53E-95E9DE6ED64F}" destId="{92C86A37-0074-4EA2-B233-5CE18A8FF7AF}" srcOrd="0" destOrd="0" presId="urn:microsoft.com/office/officeart/2005/8/layout/vList2"/>
    <dgm:cxn modelId="{E407ADC9-DCC8-438E-AC92-3CC3EF2A1338}" type="presOf" srcId="{D96AF02B-51A2-42E9-AEEC-7A08DB74D291}" destId="{6B60AE86-0E9F-4316-92F9-852FEBC08E08}" srcOrd="0" destOrd="0" presId="urn:microsoft.com/office/officeart/2005/8/layout/vList2"/>
    <dgm:cxn modelId="{402D09CD-CDEB-4062-BF7B-B939DCC75ED5}" srcId="{D53AB30F-58DF-4A87-9E71-D1187A0FDCC8}" destId="{D96AF02B-51A2-42E9-AEEC-7A08DB74D291}" srcOrd="3" destOrd="0" parTransId="{F4622251-F172-4947-9947-B4AFFF597D52}" sibTransId="{F5BAA8DB-C3F4-44EB-9020-1A1260768460}"/>
    <dgm:cxn modelId="{4BE34EF3-94BA-4927-A6B7-9DDF5BBB8375}" srcId="{D53AB30F-58DF-4A87-9E71-D1187A0FDCC8}" destId="{01C9A7E7-07C4-4B44-B9B2-3251ED9C09CF}" srcOrd="2" destOrd="0" parTransId="{3666EBA0-716A-4AF6-A408-627A09113907}" sibTransId="{8928D65D-D3EB-45E5-B994-29E6642DD724}"/>
    <dgm:cxn modelId="{66A0BFC9-7B81-4DC4-A7F4-24C1D9719AE9}" type="presParOf" srcId="{E9196813-DAF9-4CDD-A461-51EA48BA390A}" destId="{92C86A37-0074-4EA2-B233-5CE18A8FF7AF}" srcOrd="0" destOrd="0" presId="urn:microsoft.com/office/officeart/2005/8/layout/vList2"/>
    <dgm:cxn modelId="{C901E576-71AC-4129-811B-CADD34157A2D}" type="presParOf" srcId="{E9196813-DAF9-4CDD-A461-51EA48BA390A}" destId="{A1DA4D9C-C653-4BEE-B4F3-536E5118521A}" srcOrd="1" destOrd="0" presId="urn:microsoft.com/office/officeart/2005/8/layout/vList2"/>
    <dgm:cxn modelId="{3934D13A-ECD1-4FE7-B0A0-64712D14A968}" type="presParOf" srcId="{E9196813-DAF9-4CDD-A461-51EA48BA390A}" destId="{922F79D0-285F-42A1-A5CA-7C016F56447A}" srcOrd="2" destOrd="0" presId="urn:microsoft.com/office/officeart/2005/8/layout/vList2"/>
    <dgm:cxn modelId="{583C0847-4B15-4251-B511-0BFAEF90EADD}" type="presParOf" srcId="{E9196813-DAF9-4CDD-A461-51EA48BA390A}" destId="{FF3F8B2C-53ED-4973-9C5C-04433FA0B7AE}" srcOrd="3" destOrd="0" presId="urn:microsoft.com/office/officeart/2005/8/layout/vList2"/>
    <dgm:cxn modelId="{B535BDD8-C911-4D84-9931-659E5ABA51A3}" type="presParOf" srcId="{E9196813-DAF9-4CDD-A461-51EA48BA390A}" destId="{B006D1CA-03D1-465A-8FC7-4D18C5962CFC}" srcOrd="4" destOrd="0" presId="urn:microsoft.com/office/officeart/2005/8/layout/vList2"/>
    <dgm:cxn modelId="{68FD4C62-39BA-434E-B751-E0E084B012B4}" type="presParOf" srcId="{E9196813-DAF9-4CDD-A461-51EA48BA390A}" destId="{F47BD9BB-51B2-4A37-B2A0-57C27901AC28}" srcOrd="5" destOrd="0" presId="urn:microsoft.com/office/officeart/2005/8/layout/vList2"/>
    <dgm:cxn modelId="{68E1E20D-51F3-4053-8670-4DA6C095A562}" type="presParOf" srcId="{E9196813-DAF9-4CDD-A461-51EA48BA390A}" destId="{6B60AE86-0E9F-4316-92F9-852FEBC08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DDBFD-9AB7-4948-8D81-69DAAFFA9B65}"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GB"/>
        </a:p>
      </dgm:t>
    </dgm:pt>
    <dgm:pt modelId="{85823A7E-ACEB-46C8-AC3F-2C26A7444594}">
      <dgm:prSet phldrT="[Text]"/>
      <dgm:spPr/>
      <dgm:t>
        <a:bodyPr/>
        <a:lstStyle/>
        <a:p>
          <a:r>
            <a:rPr lang="en-GB" b="1" dirty="0">
              <a:solidFill>
                <a:schemeClr val="tx1"/>
              </a:solidFill>
            </a:rPr>
            <a:t>Organisational context – </a:t>
          </a:r>
        </a:p>
        <a:p>
          <a:r>
            <a:rPr lang="en-GB" b="1" dirty="0">
              <a:solidFill>
                <a:schemeClr val="tx1"/>
              </a:solidFill>
            </a:rPr>
            <a:t>Culture/ task/ mission clarity/performance feedback/ reward/ recognition/ training/ physical environment</a:t>
          </a:r>
        </a:p>
      </dgm:t>
    </dgm:pt>
    <dgm:pt modelId="{438BF648-224B-452C-BA77-AD9621092368}" type="parTrans" cxnId="{414F4274-A0FB-45A6-906A-A37CC5C16E89}">
      <dgm:prSet/>
      <dgm:spPr/>
      <dgm:t>
        <a:bodyPr/>
        <a:lstStyle/>
        <a:p>
          <a:endParaRPr lang="en-GB"/>
        </a:p>
      </dgm:t>
    </dgm:pt>
    <dgm:pt modelId="{11AE0C16-6319-43E9-9D7C-A38EE19347FB}" type="sibTrans" cxnId="{414F4274-A0FB-45A6-906A-A37CC5C16E89}">
      <dgm:prSet/>
      <dgm:spPr/>
      <dgm:t>
        <a:bodyPr/>
        <a:lstStyle/>
        <a:p>
          <a:endParaRPr lang="en-GB"/>
        </a:p>
      </dgm:t>
    </dgm:pt>
    <dgm:pt modelId="{7AD2202F-0321-4998-8162-204EBED5684D}">
      <dgm:prSet phldrT="[Text]"/>
      <dgm:spPr/>
      <dgm:t>
        <a:bodyPr/>
        <a:lstStyle/>
        <a:p>
          <a:r>
            <a:rPr lang="en-GB" b="1" dirty="0">
              <a:solidFill>
                <a:schemeClr val="tx1"/>
              </a:solidFill>
            </a:rPr>
            <a:t>Boundaries- External &amp; Internal</a:t>
          </a:r>
        </a:p>
      </dgm:t>
    </dgm:pt>
    <dgm:pt modelId="{0A3250CD-5A12-47B4-BD79-F9EB11EA384B}" type="parTrans" cxnId="{6DE2234B-C96B-4E7E-BA65-0064C6237E43}">
      <dgm:prSet/>
      <dgm:spPr/>
      <dgm:t>
        <a:bodyPr/>
        <a:lstStyle/>
        <a:p>
          <a:endParaRPr lang="en-GB"/>
        </a:p>
      </dgm:t>
    </dgm:pt>
    <dgm:pt modelId="{79BE3E27-D5C2-4850-A15F-90DC2C9DDE6F}" type="sibTrans" cxnId="{6DE2234B-C96B-4E7E-BA65-0064C6237E43}">
      <dgm:prSet/>
      <dgm:spPr/>
      <dgm:t>
        <a:bodyPr/>
        <a:lstStyle/>
        <a:p>
          <a:endParaRPr lang="en-GB"/>
        </a:p>
      </dgm:t>
    </dgm:pt>
    <dgm:pt modelId="{8E05CF3F-8512-4B0A-843E-EAD64FE61FCF}">
      <dgm:prSet phldrT="[Text]"/>
      <dgm:spPr/>
      <dgm:t>
        <a:bodyPr/>
        <a:lstStyle/>
        <a:p>
          <a:r>
            <a:rPr lang="en-GB" b="1" dirty="0">
              <a:solidFill>
                <a:schemeClr val="tx1"/>
              </a:solidFill>
            </a:rPr>
            <a:t>Team development – interpersonal/ Norms/ Cohesion/ Roles</a:t>
          </a:r>
        </a:p>
      </dgm:t>
    </dgm:pt>
    <dgm:pt modelId="{71317634-C6BE-44F8-9B53-868CFE1B967D}" type="parTrans" cxnId="{7F399C7D-AC4E-427B-8428-1EDDCFFA6C69}">
      <dgm:prSet/>
      <dgm:spPr/>
      <dgm:t>
        <a:bodyPr/>
        <a:lstStyle/>
        <a:p>
          <a:endParaRPr lang="en-GB"/>
        </a:p>
      </dgm:t>
    </dgm:pt>
    <dgm:pt modelId="{CDE0BD21-3F63-4B0B-844B-EA11CC0F780B}" type="sibTrans" cxnId="{7F399C7D-AC4E-427B-8428-1EDDCFFA6C69}">
      <dgm:prSet/>
      <dgm:spPr/>
      <dgm:t>
        <a:bodyPr/>
        <a:lstStyle/>
        <a:p>
          <a:endParaRPr lang="en-GB"/>
        </a:p>
      </dgm:t>
    </dgm:pt>
    <dgm:pt modelId="{3DB9E35D-39BA-42BD-A33C-F7DA452D9D39}">
      <dgm:prSet phldrT="[Text]"/>
      <dgm:spPr/>
      <dgm:t>
        <a:bodyPr/>
        <a:lstStyle/>
        <a:p>
          <a:r>
            <a:rPr lang="en-GB" b="1" dirty="0">
              <a:solidFill>
                <a:schemeClr val="tx1"/>
              </a:solidFill>
            </a:rPr>
            <a:t>Team effectiveness – performance and visibility</a:t>
          </a:r>
        </a:p>
      </dgm:t>
    </dgm:pt>
    <dgm:pt modelId="{20E349AB-AE87-4FF5-A19D-BB6F9B88F0BB}" type="parTrans" cxnId="{DCCA4137-CC81-4472-BBD8-CBBBE0842DBE}">
      <dgm:prSet/>
      <dgm:spPr/>
      <dgm:t>
        <a:bodyPr/>
        <a:lstStyle/>
        <a:p>
          <a:endParaRPr lang="en-GB"/>
        </a:p>
      </dgm:t>
    </dgm:pt>
    <dgm:pt modelId="{C84AA00B-7E39-4C96-97C7-315937D64DC7}" type="sibTrans" cxnId="{DCCA4137-CC81-4472-BBD8-CBBBE0842DBE}">
      <dgm:prSet/>
      <dgm:spPr/>
      <dgm:t>
        <a:bodyPr/>
        <a:lstStyle/>
        <a:p>
          <a:endParaRPr lang="en-GB"/>
        </a:p>
      </dgm:t>
    </dgm:pt>
    <dgm:pt modelId="{1DC5FBD3-452D-42E8-A797-538155E9D3AB}" type="pres">
      <dgm:prSet presAssocID="{ECADDBFD-9AB7-4948-8D81-69DAAFFA9B65}" presName="Name0" presStyleCnt="0">
        <dgm:presLayoutVars>
          <dgm:chPref val="1"/>
          <dgm:dir/>
          <dgm:animOne val="branch"/>
          <dgm:animLvl val="lvl"/>
          <dgm:resizeHandles/>
        </dgm:presLayoutVars>
      </dgm:prSet>
      <dgm:spPr/>
    </dgm:pt>
    <dgm:pt modelId="{81E55BBE-6BBE-48A5-B575-A6BF765728CB}" type="pres">
      <dgm:prSet presAssocID="{85823A7E-ACEB-46C8-AC3F-2C26A7444594}" presName="vertOne" presStyleCnt="0"/>
      <dgm:spPr/>
    </dgm:pt>
    <dgm:pt modelId="{BF54C4B5-FC39-48FC-8BB9-51A528D213E4}" type="pres">
      <dgm:prSet presAssocID="{85823A7E-ACEB-46C8-AC3F-2C26A7444594}" presName="txOne" presStyleLbl="node0" presStyleIdx="0" presStyleCnt="1">
        <dgm:presLayoutVars>
          <dgm:chPref val="3"/>
        </dgm:presLayoutVars>
      </dgm:prSet>
      <dgm:spPr/>
    </dgm:pt>
    <dgm:pt modelId="{BC9F86EC-D961-45C3-BCFA-2E544CDB89C3}" type="pres">
      <dgm:prSet presAssocID="{85823A7E-ACEB-46C8-AC3F-2C26A7444594}" presName="parTransOne" presStyleCnt="0"/>
      <dgm:spPr/>
    </dgm:pt>
    <dgm:pt modelId="{9189EC8A-89E2-4B7A-8EDE-B0A717B0C6D2}" type="pres">
      <dgm:prSet presAssocID="{85823A7E-ACEB-46C8-AC3F-2C26A7444594}" presName="horzOne" presStyleCnt="0"/>
      <dgm:spPr/>
    </dgm:pt>
    <dgm:pt modelId="{6C3BD437-BF19-4EB0-A0C9-7869C7EC0DE4}" type="pres">
      <dgm:prSet presAssocID="{7AD2202F-0321-4998-8162-204EBED5684D}" presName="vertTwo" presStyleCnt="0"/>
      <dgm:spPr/>
    </dgm:pt>
    <dgm:pt modelId="{4F3AF0BA-D79A-4BB2-9DDA-73B0F03A62B5}" type="pres">
      <dgm:prSet presAssocID="{7AD2202F-0321-4998-8162-204EBED5684D}" presName="txTwo" presStyleLbl="node2" presStyleIdx="0" presStyleCnt="1">
        <dgm:presLayoutVars>
          <dgm:chPref val="3"/>
        </dgm:presLayoutVars>
      </dgm:prSet>
      <dgm:spPr/>
    </dgm:pt>
    <dgm:pt modelId="{773DA26D-BBF7-4D3D-839F-2BC7270F2515}" type="pres">
      <dgm:prSet presAssocID="{7AD2202F-0321-4998-8162-204EBED5684D}" presName="parTransTwo" presStyleCnt="0"/>
      <dgm:spPr/>
    </dgm:pt>
    <dgm:pt modelId="{68175A8F-9E3D-43C0-A0ED-5E1D28E995E6}" type="pres">
      <dgm:prSet presAssocID="{7AD2202F-0321-4998-8162-204EBED5684D}" presName="horzTwo" presStyleCnt="0"/>
      <dgm:spPr/>
    </dgm:pt>
    <dgm:pt modelId="{FC1CF43C-9FC5-4A4A-8948-EF3C651F3B2C}" type="pres">
      <dgm:prSet presAssocID="{8E05CF3F-8512-4B0A-843E-EAD64FE61FCF}" presName="vertThree" presStyleCnt="0"/>
      <dgm:spPr/>
    </dgm:pt>
    <dgm:pt modelId="{FC7B1DAA-1337-48E8-A3E4-D8C30A23F48C}" type="pres">
      <dgm:prSet presAssocID="{8E05CF3F-8512-4B0A-843E-EAD64FE61FCF}" presName="txThree" presStyleLbl="node3" presStyleIdx="0" presStyleCnt="2">
        <dgm:presLayoutVars>
          <dgm:chPref val="3"/>
        </dgm:presLayoutVars>
      </dgm:prSet>
      <dgm:spPr/>
    </dgm:pt>
    <dgm:pt modelId="{A0C60DDA-F1CF-4112-8166-B5D0A752A35F}" type="pres">
      <dgm:prSet presAssocID="{8E05CF3F-8512-4B0A-843E-EAD64FE61FCF}" presName="horzThree" presStyleCnt="0"/>
      <dgm:spPr/>
    </dgm:pt>
    <dgm:pt modelId="{103F207D-88CC-49F1-A264-AF0106440FB3}" type="pres">
      <dgm:prSet presAssocID="{CDE0BD21-3F63-4B0B-844B-EA11CC0F780B}" presName="sibSpaceThree" presStyleCnt="0"/>
      <dgm:spPr/>
    </dgm:pt>
    <dgm:pt modelId="{A9539F5C-F151-4592-A44B-AE7019FC3668}" type="pres">
      <dgm:prSet presAssocID="{3DB9E35D-39BA-42BD-A33C-F7DA452D9D39}" presName="vertThree" presStyleCnt="0"/>
      <dgm:spPr/>
    </dgm:pt>
    <dgm:pt modelId="{760ED7DA-9F18-4A87-AA8B-0F0B78F8BAFC}" type="pres">
      <dgm:prSet presAssocID="{3DB9E35D-39BA-42BD-A33C-F7DA452D9D39}" presName="txThree" presStyleLbl="node3" presStyleIdx="1" presStyleCnt="2">
        <dgm:presLayoutVars>
          <dgm:chPref val="3"/>
        </dgm:presLayoutVars>
      </dgm:prSet>
      <dgm:spPr/>
    </dgm:pt>
    <dgm:pt modelId="{61C2B207-D52E-40B5-8834-D6D8CDDEA76E}" type="pres">
      <dgm:prSet presAssocID="{3DB9E35D-39BA-42BD-A33C-F7DA452D9D39}" presName="horzThree" presStyleCnt="0"/>
      <dgm:spPr/>
    </dgm:pt>
  </dgm:ptLst>
  <dgm:cxnLst>
    <dgm:cxn modelId="{EEFB9514-CCB6-4C09-9F7C-16B8644DA978}" type="presOf" srcId="{ECADDBFD-9AB7-4948-8D81-69DAAFFA9B65}" destId="{1DC5FBD3-452D-42E8-A797-538155E9D3AB}" srcOrd="0" destOrd="0" presId="urn:microsoft.com/office/officeart/2005/8/layout/hierarchy4"/>
    <dgm:cxn modelId="{4D92671B-91FB-46F1-96AC-3F6031FCD448}" type="presOf" srcId="{8E05CF3F-8512-4B0A-843E-EAD64FE61FCF}" destId="{FC7B1DAA-1337-48E8-A3E4-D8C30A23F48C}" srcOrd="0" destOrd="0" presId="urn:microsoft.com/office/officeart/2005/8/layout/hierarchy4"/>
    <dgm:cxn modelId="{DCCA4137-CC81-4472-BBD8-CBBBE0842DBE}" srcId="{7AD2202F-0321-4998-8162-204EBED5684D}" destId="{3DB9E35D-39BA-42BD-A33C-F7DA452D9D39}" srcOrd="1" destOrd="0" parTransId="{20E349AB-AE87-4FF5-A19D-BB6F9B88F0BB}" sibTransId="{C84AA00B-7E39-4C96-97C7-315937D64DC7}"/>
    <dgm:cxn modelId="{6DE2234B-C96B-4E7E-BA65-0064C6237E43}" srcId="{85823A7E-ACEB-46C8-AC3F-2C26A7444594}" destId="{7AD2202F-0321-4998-8162-204EBED5684D}" srcOrd="0" destOrd="0" parTransId="{0A3250CD-5A12-47B4-BD79-F9EB11EA384B}" sibTransId="{79BE3E27-D5C2-4850-A15F-90DC2C9DDE6F}"/>
    <dgm:cxn modelId="{414F4274-A0FB-45A6-906A-A37CC5C16E89}" srcId="{ECADDBFD-9AB7-4948-8D81-69DAAFFA9B65}" destId="{85823A7E-ACEB-46C8-AC3F-2C26A7444594}" srcOrd="0" destOrd="0" parTransId="{438BF648-224B-452C-BA77-AD9621092368}" sibTransId="{11AE0C16-6319-43E9-9D7C-A38EE19347FB}"/>
    <dgm:cxn modelId="{4DE5167C-7AEF-41F7-8279-A10B226DEE01}" type="presOf" srcId="{3DB9E35D-39BA-42BD-A33C-F7DA452D9D39}" destId="{760ED7DA-9F18-4A87-AA8B-0F0B78F8BAFC}" srcOrd="0" destOrd="0" presId="urn:microsoft.com/office/officeart/2005/8/layout/hierarchy4"/>
    <dgm:cxn modelId="{E40A937C-5C19-450F-8F37-479D500EB22B}" type="presOf" srcId="{7AD2202F-0321-4998-8162-204EBED5684D}" destId="{4F3AF0BA-D79A-4BB2-9DDA-73B0F03A62B5}" srcOrd="0" destOrd="0" presId="urn:microsoft.com/office/officeart/2005/8/layout/hierarchy4"/>
    <dgm:cxn modelId="{7F399C7D-AC4E-427B-8428-1EDDCFFA6C69}" srcId="{7AD2202F-0321-4998-8162-204EBED5684D}" destId="{8E05CF3F-8512-4B0A-843E-EAD64FE61FCF}" srcOrd="0" destOrd="0" parTransId="{71317634-C6BE-44F8-9B53-868CFE1B967D}" sibTransId="{CDE0BD21-3F63-4B0B-844B-EA11CC0F780B}"/>
    <dgm:cxn modelId="{9BBBD0B6-E1C9-4216-9D57-C81AB2D40F38}" type="presOf" srcId="{85823A7E-ACEB-46C8-AC3F-2C26A7444594}" destId="{BF54C4B5-FC39-48FC-8BB9-51A528D213E4}" srcOrd="0" destOrd="0" presId="urn:microsoft.com/office/officeart/2005/8/layout/hierarchy4"/>
    <dgm:cxn modelId="{03CFFE92-6A7C-4353-949F-9A8A97A75496}" type="presParOf" srcId="{1DC5FBD3-452D-42E8-A797-538155E9D3AB}" destId="{81E55BBE-6BBE-48A5-B575-A6BF765728CB}" srcOrd="0" destOrd="0" presId="urn:microsoft.com/office/officeart/2005/8/layout/hierarchy4"/>
    <dgm:cxn modelId="{0450FADD-CAB0-40D8-9B0D-7940D191DBA2}" type="presParOf" srcId="{81E55BBE-6BBE-48A5-B575-A6BF765728CB}" destId="{BF54C4B5-FC39-48FC-8BB9-51A528D213E4}" srcOrd="0" destOrd="0" presId="urn:microsoft.com/office/officeart/2005/8/layout/hierarchy4"/>
    <dgm:cxn modelId="{168C6FD7-F1B5-4AD4-92CC-5646EB9E029F}" type="presParOf" srcId="{81E55BBE-6BBE-48A5-B575-A6BF765728CB}" destId="{BC9F86EC-D961-45C3-BCFA-2E544CDB89C3}" srcOrd="1" destOrd="0" presId="urn:microsoft.com/office/officeart/2005/8/layout/hierarchy4"/>
    <dgm:cxn modelId="{56ADC1DC-1F33-46BD-9D88-65C8FA5CF538}" type="presParOf" srcId="{81E55BBE-6BBE-48A5-B575-A6BF765728CB}" destId="{9189EC8A-89E2-4B7A-8EDE-B0A717B0C6D2}" srcOrd="2" destOrd="0" presId="urn:microsoft.com/office/officeart/2005/8/layout/hierarchy4"/>
    <dgm:cxn modelId="{B9003CAB-FB05-4C16-B9C8-B46842E96A33}" type="presParOf" srcId="{9189EC8A-89E2-4B7A-8EDE-B0A717B0C6D2}" destId="{6C3BD437-BF19-4EB0-A0C9-7869C7EC0DE4}" srcOrd="0" destOrd="0" presId="urn:microsoft.com/office/officeart/2005/8/layout/hierarchy4"/>
    <dgm:cxn modelId="{240FC34C-F397-44B9-B6EB-E77479D47661}" type="presParOf" srcId="{6C3BD437-BF19-4EB0-A0C9-7869C7EC0DE4}" destId="{4F3AF0BA-D79A-4BB2-9DDA-73B0F03A62B5}" srcOrd="0" destOrd="0" presId="urn:microsoft.com/office/officeart/2005/8/layout/hierarchy4"/>
    <dgm:cxn modelId="{7F2A1C6A-9659-4557-B750-0F8B91EA3EFB}" type="presParOf" srcId="{6C3BD437-BF19-4EB0-A0C9-7869C7EC0DE4}" destId="{773DA26D-BBF7-4D3D-839F-2BC7270F2515}" srcOrd="1" destOrd="0" presId="urn:microsoft.com/office/officeart/2005/8/layout/hierarchy4"/>
    <dgm:cxn modelId="{59CD2CD1-C6B6-426B-A843-09C009DA95EC}" type="presParOf" srcId="{6C3BD437-BF19-4EB0-A0C9-7869C7EC0DE4}" destId="{68175A8F-9E3D-43C0-A0ED-5E1D28E995E6}" srcOrd="2" destOrd="0" presId="urn:microsoft.com/office/officeart/2005/8/layout/hierarchy4"/>
    <dgm:cxn modelId="{288A83FF-078A-4D0B-BA98-E3A3EF1CC1E9}" type="presParOf" srcId="{68175A8F-9E3D-43C0-A0ED-5E1D28E995E6}" destId="{FC1CF43C-9FC5-4A4A-8948-EF3C651F3B2C}" srcOrd="0" destOrd="0" presId="urn:microsoft.com/office/officeart/2005/8/layout/hierarchy4"/>
    <dgm:cxn modelId="{C6D7DE30-35F2-4602-81A0-69398174EB16}" type="presParOf" srcId="{FC1CF43C-9FC5-4A4A-8948-EF3C651F3B2C}" destId="{FC7B1DAA-1337-48E8-A3E4-D8C30A23F48C}" srcOrd="0" destOrd="0" presId="urn:microsoft.com/office/officeart/2005/8/layout/hierarchy4"/>
    <dgm:cxn modelId="{A71D27B2-AAC8-4DCE-B190-52999B61E2E7}" type="presParOf" srcId="{FC1CF43C-9FC5-4A4A-8948-EF3C651F3B2C}" destId="{A0C60DDA-F1CF-4112-8166-B5D0A752A35F}" srcOrd="1" destOrd="0" presId="urn:microsoft.com/office/officeart/2005/8/layout/hierarchy4"/>
    <dgm:cxn modelId="{96437503-EB30-4735-B348-FD32DCB718D7}" type="presParOf" srcId="{68175A8F-9E3D-43C0-A0ED-5E1D28E995E6}" destId="{103F207D-88CC-49F1-A264-AF0106440FB3}" srcOrd="1" destOrd="0" presId="urn:microsoft.com/office/officeart/2005/8/layout/hierarchy4"/>
    <dgm:cxn modelId="{A38962F4-96E5-49F2-AC9C-77CD7FECF4FF}" type="presParOf" srcId="{68175A8F-9E3D-43C0-A0ED-5E1D28E995E6}" destId="{A9539F5C-F151-4592-A44B-AE7019FC3668}" srcOrd="2" destOrd="0" presId="urn:microsoft.com/office/officeart/2005/8/layout/hierarchy4"/>
    <dgm:cxn modelId="{804E576E-FB52-43C4-B1CA-4049D5A21FA5}" type="presParOf" srcId="{A9539F5C-F151-4592-A44B-AE7019FC3668}" destId="{760ED7DA-9F18-4A87-AA8B-0F0B78F8BAFC}" srcOrd="0" destOrd="0" presId="urn:microsoft.com/office/officeart/2005/8/layout/hierarchy4"/>
    <dgm:cxn modelId="{C15EB645-70DD-42BD-A562-F29B6BA1FEB4}" type="presParOf" srcId="{A9539F5C-F151-4592-A44B-AE7019FC3668}" destId="{61C2B207-D52E-40B5-8834-D6D8CDDEA76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8EB790-32A9-430D-AA13-9B66D12A18AD}"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1D31FBA7-0F8A-4762-BFE7-096F9BD4B6CA}">
      <dgm:prSet/>
      <dgm:spPr/>
      <dgm:t>
        <a:bodyPr/>
        <a:lstStyle/>
        <a:p>
          <a:r>
            <a:rPr lang="en-US"/>
            <a:t>Directing</a:t>
          </a:r>
        </a:p>
      </dgm:t>
    </dgm:pt>
    <dgm:pt modelId="{24AFE12D-2A6A-4A82-8772-6CB367A86D1C}" type="parTrans" cxnId="{9527BDAA-26EB-4D4F-954C-0C0A8C203A00}">
      <dgm:prSet/>
      <dgm:spPr/>
      <dgm:t>
        <a:bodyPr/>
        <a:lstStyle/>
        <a:p>
          <a:endParaRPr lang="en-US"/>
        </a:p>
      </dgm:t>
    </dgm:pt>
    <dgm:pt modelId="{26C5CB1C-EC4D-478A-9526-1A960B9550C2}" type="sibTrans" cxnId="{9527BDAA-26EB-4D4F-954C-0C0A8C203A00}">
      <dgm:prSet/>
      <dgm:spPr/>
      <dgm:t>
        <a:bodyPr/>
        <a:lstStyle/>
        <a:p>
          <a:endParaRPr lang="en-US"/>
        </a:p>
      </dgm:t>
    </dgm:pt>
    <dgm:pt modelId="{EFCED199-B525-4188-BD01-26ED018CAC0E}">
      <dgm:prSet/>
      <dgm:spPr/>
      <dgm:t>
        <a:bodyPr/>
        <a:lstStyle/>
        <a:p>
          <a:r>
            <a:rPr lang="en-US"/>
            <a:t>Directing (D1): High on directing behaviours, low on supporting behaviours.</a:t>
          </a:r>
        </a:p>
      </dgm:t>
    </dgm:pt>
    <dgm:pt modelId="{D300396F-CD40-44A6-8690-3330614B303A}" type="parTrans" cxnId="{1351685B-263C-4E17-9A61-ADCA7C41FA90}">
      <dgm:prSet/>
      <dgm:spPr/>
      <dgm:t>
        <a:bodyPr/>
        <a:lstStyle/>
        <a:p>
          <a:endParaRPr lang="en-US"/>
        </a:p>
      </dgm:t>
    </dgm:pt>
    <dgm:pt modelId="{3F9947FE-834A-4B01-9371-B11CBA8AEE44}" type="sibTrans" cxnId="{1351685B-263C-4E17-9A61-ADCA7C41FA90}">
      <dgm:prSet/>
      <dgm:spPr/>
      <dgm:t>
        <a:bodyPr/>
        <a:lstStyle/>
        <a:p>
          <a:endParaRPr lang="en-US"/>
        </a:p>
      </dgm:t>
    </dgm:pt>
    <dgm:pt modelId="{D4A550C1-64C7-4A11-8D0D-592738EB0E88}">
      <dgm:prSet/>
      <dgm:spPr/>
      <dgm:t>
        <a:bodyPr/>
        <a:lstStyle/>
        <a:p>
          <a:r>
            <a:rPr lang="en-US"/>
            <a:t>Coaching</a:t>
          </a:r>
        </a:p>
      </dgm:t>
    </dgm:pt>
    <dgm:pt modelId="{231F653F-1820-4EDD-999F-41DF03128C90}" type="parTrans" cxnId="{125F6CEF-BE30-40D8-8C74-FAF92C156695}">
      <dgm:prSet/>
      <dgm:spPr/>
      <dgm:t>
        <a:bodyPr/>
        <a:lstStyle/>
        <a:p>
          <a:endParaRPr lang="en-US"/>
        </a:p>
      </dgm:t>
    </dgm:pt>
    <dgm:pt modelId="{C75E7F95-0FDD-4732-B070-02F0E4C3D0A9}" type="sibTrans" cxnId="{125F6CEF-BE30-40D8-8C74-FAF92C156695}">
      <dgm:prSet/>
      <dgm:spPr/>
      <dgm:t>
        <a:bodyPr/>
        <a:lstStyle/>
        <a:p>
          <a:endParaRPr lang="en-US"/>
        </a:p>
      </dgm:t>
    </dgm:pt>
    <dgm:pt modelId="{09B18397-F541-4CBD-8638-2852E3635B7F}">
      <dgm:prSet/>
      <dgm:spPr/>
      <dgm:t>
        <a:bodyPr/>
        <a:lstStyle/>
        <a:p>
          <a:r>
            <a:rPr lang="en-US"/>
            <a:t>Coaching (D2): High on both directing and supporting behaviours.</a:t>
          </a:r>
        </a:p>
      </dgm:t>
    </dgm:pt>
    <dgm:pt modelId="{93130CD2-7A4D-46ED-8087-5101B8E98848}" type="parTrans" cxnId="{01B78DC8-D615-45F3-8E6D-15394CC2FEC7}">
      <dgm:prSet/>
      <dgm:spPr/>
      <dgm:t>
        <a:bodyPr/>
        <a:lstStyle/>
        <a:p>
          <a:endParaRPr lang="en-US"/>
        </a:p>
      </dgm:t>
    </dgm:pt>
    <dgm:pt modelId="{7A9232DD-A3AC-48B5-A85A-D2CF9A4108C9}" type="sibTrans" cxnId="{01B78DC8-D615-45F3-8E6D-15394CC2FEC7}">
      <dgm:prSet/>
      <dgm:spPr/>
      <dgm:t>
        <a:bodyPr/>
        <a:lstStyle/>
        <a:p>
          <a:endParaRPr lang="en-US"/>
        </a:p>
      </dgm:t>
    </dgm:pt>
    <dgm:pt modelId="{E11E7A26-78D9-48F7-B391-2FE99154CEAC}">
      <dgm:prSet/>
      <dgm:spPr/>
      <dgm:t>
        <a:bodyPr/>
        <a:lstStyle/>
        <a:p>
          <a:r>
            <a:rPr lang="en-US"/>
            <a:t>Supporting</a:t>
          </a:r>
        </a:p>
      </dgm:t>
    </dgm:pt>
    <dgm:pt modelId="{2E1B9D19-D25F-47BA-A53E-1842A2AC75BF}" type="parTrans" cxnId="{8B22E3AC-0FF1-4ED8-875C-984EDB01C926}">
      <dgm:prSet/>
      <dgm:spPr/>
      <dgm:t>
        <a:bodyPr/>
        <a:lstStyle/>
        <a:p>
          <a:endParaRPr lang="en-US"/>
        </a:p>
      </dgm:t>
    </dgm:pt>
    <dgm:pt modelId="{FB52F9D9-5BAA-4B90-A0D8-826DE3A825EB}" type="sibTrans" cxnId="{8B22E3AC-0FF1-4ED8-875C-984EDB01C926}">
      <dgm:prSet/>
      <dgm:spPr/>
      <dgm:t>
        <a:bodyPr/>
        <a:lstStyle/>
        <a:p>
          <a:endParaRPr lang="en-US"/>
        </a:p>
      </dgm:t>
    </dgm:pt>
    <dgm:pt modelId="{83DA226E-4E7C-4754-83D4-61E0D78FA931}">
      <dgm:prSet/>
      <dgm:spPr/>
      <dgm:t>
        <a:bodyPr/>
        <a:lstStyle/>
        <a:p>
          <a:r>
            <a:rPr lang="en-US"/>
            <a:t>Supporting (D3): Low on directing behaviour and high on supporting behaviours.</a:t>
          </a:r>
        </a:p>
      </dgm:t>
    </dgm:pt>
    <dgm:pt modelId="{7198C566-ABF3-4E05-B78D-ED3694B9838A}" type="parTrans" cxnId="{036D6A52-2BB1-48DE-BB0A-3152A7CA0DE6}">
      <dgm:prSet/>
      <dgm:spPr/>
      <dgm:t>
        <a:bodyPr/>
        <a:lstStyle/>
        <a:p>
          <a:endParaRPr lang="en-US"/>
        </a:p>
      </dgm:t>
    </dgm:pt>
    <dgm:pt modelId="{A90D24A8-039C-42A5-AC29-93AA755B6E50}" type="sibTrans" cxnId="{036D6A52-2BB1-48DE-BB0A-3152A7CA0DE6}">
      <dgm:prSet/>
      <dgm:spPr/>
      <dgm:t>
        <a:bodyPr/>
        <a:lstStyle/>
        <a:p>
          <a:endParaRPr lang="en-US"/>
        </a:p>
      </dgm:t>
    </dgm:pt>
    <dgm:pt modelId="{AC01DFF4-B711-4E6A-B230-8E8B31560F86}">
      <dgm:prSet/>
      <dgm:spPr/>
      <dgm:t>
        <a:bodyPr/>
        <a:lstStyle/>
        <a:p>
          <a:r>
            <a:rPr lang="en-US"/>
            <a:t>Delegating</a:t>
          </a:r>
        </a:p>
      </dgm:t>
    </dgm:pt>
    <dgm:pt modelId="{B8EB1B67-F331-4F75-BE72-5AE8CC4DD465}" type="parTrans" cxnId="{C8267951-DF72-490B-B728-FBC94F547DA0}">
      <dgm:prSet/>
      <dgm:spPr/>
      <dgm:t>
        <a:bodyPr/>
        <a:lstStyle/>
        <a:p>
          <a:endParaRPr lang="en-US"/>
        </a:p>
      </dgm:t>
    </dgm:pt>
    <dgm:pt modelId="{7391ADD3-D4D3-4AD1-A988-A25B0DD31F54}" type="sibTrans" cxnId="{C8267951-DF72-490B-B728-FBC94F547DA0}">
      <dgm:prSet/>
      <dgm:spPr/>
      <dgm:t>
        <a:bodyPr/>
        <a:lstStyle/>
        <a:p>
          <a:endParaRPr lang="en-US"/>
        </a:p>
      </dgm:t>
    </dgm:pt>
    <dgm:pt modelId="{18247542-4332-4C01-8E75-8BB7A36DD396}">
      <dgm:prSet/>
      <dgm:spPr/>
      <dgm:t>
        <a:bodyPr/>
        <a:lstStyle/>
        <a:p>
          <a:r>
            <a:rPr lang="en-US"/>
            <a:t>Delegating (D4): Low on both directing and supporting behaviours.</a:t>
          </a:r>
        </a:p>
      </dgm:t>
    </dgm:pt>
    <dgm:pt modelId="{824FFCBE-0205-40F0-9715-0744099A2861}" type="parTrans" cxnId="{66B5AA57-A325-4EB2-89B4-3D0483E594DE}">
      <dgm:prSet/>
      <dgm:spPr/>
      <dgm:t>
        <a:bodyPr/>
        <a:lstStyle/>
        <a:p>
          <a:endParaRPr lang="en-US"/>
        </a:p>
      </dgm:t>
    </dgm:pt>
    <dgm:pt modelId="{61D612CC-F2BC-444E-A252-5BFE282C0BCD}" type="sibTrans" cxnId="{66B5AA57-A325-4EB2-89B4-3D0483E594DE}">
      <dgm:prSet/>
      <dgm:spPr/>
      <dgm:t>
        <a:bodyPr/>
        <a:lstStyle/>
        <a:p>
          <a:endParaRPr lang="en-US"/>
        </a:p>
      </dgm:t>
    </dgm:pt>
    <dgm:pt modelId="{06A1802A-9570-4ECA-BB51-E38B9CD95C8B}" type="pres">
      <dgm:prSet presAssocID="{348EB790-32A9-430D-AA13-9B66D12A18AD}" presName="Name0" presStyleCnt="0">
        <dgm:presLayoutVars>
          <dgm:dir/>
          <dgm:animLvl val="lvl"/>
          <dgm:resizeHandles val="exact"/>
        </dgm:presLayoutVars>
      </dgm:prSet>
      <dgm:spPr/>
    </dgm:pt>
    <dgm:pt modelId="{40252272-DDCB-4708-A06B-F87A28C0EF7B}" type="pres">
      <dgm:prSet presAssocID="{1D31FBA7-0F8A-4762-BFE7-096F9BD4B6CA}" presName="linNode" presStyleCnt="0"/>
      <dgm:spPr/>
    </dgm:pt>
    <dgm:pt modelId="{6E369729-A4E9-4825-BBC7-0E26C79E5FAD}" type="pres">
      <dgm:prSet presAssocID="{1D31FBA7-0F8A-4762-BFE7-096F9BD4B6CA}" presName="parentText" presStyleLbl="alignNode1" presStyleIdx="0" presStyleCnt="4">
        <dgm:presLayoutVars>
          <dgm:chMax val="1"/>
          <dgm:bulletEnabled/>
        </dgm:presLayoutVars>
      </dgm:prSet>
      <dgm:spPr/>
    </dgm:pt>
    <dgm:pt modelId="{EDB821D2-5621-46F3-8683-2FDA04D9847D}" type="pres">
      <dgm:prSet presAssocID="{1D31FBA7-0F8A-4762-BFE7-096F9BD4B6CA}" presName="descendantText" presStyleLbl="alignAccFollowNode1" presStyleIdx="0" presStyleCnt="4">
        <dgm:presLayoutVars>
          <dgm:bulletEnabled/>
        </dgm:presLayoutVars>
      </dgm:prSet>
      <dgm:spPr/>
    </dgm:pt>
    <dgm:pt modelId="{5B606233-B80B-459C-80E4-E1AD963944B5}" type="pres">
      <dgm:prSet presAssocID="{26C5CB1C-EC4D-478A-9526-1A960B9550C2}" presName="sp" presStyleCnt="0"/>
      <dgm:spPr/>
    </dgm:pt>
    <dgm:pt modelId="{170EC20C-BFC8-4A56-B78A-2B5580D40179}" type="pres">
      <dgm:prSet presAssocID="{D4A550C1-64C7-4A11-8D0D-592738EB0E88}" presName="linNode" presStyleCnt="0"/>
      <dgm:spPr/>
    </dgm:pt>
    <dgm:pt modelId="{757AA01E-4591-4C4F-90C5-6E6415C927BA}" type="pres">
      <dgm:prSet presAssocID="{D4A550C1-64C7-4A11-8D0D-592738EB0E88}" presName="parentText" presStyleLbl="alignNode1" presStyleIdx="1" presStyleCnt="4">
        <dgm:presLayoutVars>
          <dgm:chMax val="1"/>
          <dgm:bulletEnabled/>
        </dgm:presLayoutVars>
      </dgm:prSet>
      <dgm:spPr/>
    </dgm:pt>
    <dgm:pt modelId="{0BC269B2-B867-4861-890F-7EC858087D34}" type="pres">
      <dgm:prSet presAssocID="{D4A550C1-64C7-4A11-8D0D-592738EB0E88}" presName="descendantText" presStyleLbl="alignAccFollowNode1" presStyleIdx="1" presStyleCnt="4">
        <dgm:presLayoutVars>
          <dgm:bulletEnabled/>
        </dgm:presLayoutVars>
      </dgm:prSet>
      <dgm:spPr/>
    </dgm:pt>
    <dgm:pt modelId="{362AA3D6-87E4-4DB7-8EF9-484FFB261631}" type="pres">
      <dgm:prSet presAssocID="{C75E7F95-0FDD-4732-B070-02F0E4C3D0A9}" presName="sp" presStyleCnt="0"/>
      <dgm:spPr/>
    </dgm:pt>
    <dgm:pt modelId="{D85BC5B7-BFD9-4EB6-9764-BCCDBD10E7C8}" type="pres">
      <dgm:prSet presAssocID="{E11E7A26-78D9-48F7-B391-2FE99154CEAC}" presName="linNode" presStyleCnt="0"/>
      <dgm:spPr/>
    </dgm:pt>
    <dgm:pt modelId="{D03C33EC-87E6-4F73-A12F-0C33747E0137}" type="pres">
      <dgm:prSet presAssocID="{E11E7A26-78D9-48F7-B391-2FE99154CEAC}" presName="parentText" presStyleLbl="alignNode1" presStyleIdx="2" presStyleCnt="4">
        <dgm:presLayoutVars>
          <dgm:chMax val="1"/>
          <dgm:bulletEnabled/>
        </dgm:presLayoutVars>
      </dgm:prSet>
      <dgm:spPr/>
    </dgm:pt>
    <dgm:pt modelId="{78A6A6D9-14FA-41F3-8AB6-40C3AC530112}" type="pres">
      <dgm:prSet presAssocID="{E11E7A26-78D9-48F7-B391-2FE99154CEAC}" presName="descendantText" presStyleLbl="alignAccFollowNode1" presStyleIdx="2" presStyleCnt="4">
        <dgm:presLayoutVars>
          <dgm:bulletEnabled/>
        </dgm:presLayoutVars>
      </dgm:prSet>
      <dgm:spPr/>
    </dgm:pt>
    <dgm:pt modelId="{FC6712B8-9DC9-4B2F-97BC-B1CB43F185B0}" type="pres">
      <dgm:prSet presAssocID="{FB52F9D9-5BAA-4B90-A0D8-826DE3A825EB}" presName="sp" presStyleCnt="0"/>
      <dgm:spPr/>
    </dgm:pt>
    <dgm:pt modelId="{4D365787-B152-4E90-BDF3-C3E623C9EEBA}" type="pres">
      <dgm:prSet presAssocID="{AC01DFF4-B711-4E6A-B230-8E8B31560F86}" presName="linNode" presStyleCnt="0"/>
      <dgm:spPr/>
    </dgm:pt>
    <dgm:pt modelId="{5C0B023C-11A1-487E-9DDB-DE421F6704F2}" type="pres">
      <dgm:prSet presAssocID="{AC01DFF4-B711-4E6A-B230-8E8B31560F86}" presName="parentText" presStyleLbl="alignNode1" presStyleIdx="3" presStyleCnt="4">
        <dgm:presLayoutVars>
          <dgm:chMax val="1"/>
          <dgm:bulletEnabled/>
        </dgm:presLayoutVars>
      </dgm:prSet>
      <dgm:spPr/>
    </dgm:pt>
    <dgm:pt modelId="{AF85955F-B6D0-47FE-B653-41DDD0EAEEC3}" type="pres">
      <dgm:prSet presAssocID="{AC01DFF4-B711-4E6A-B230-8E8B31560F86}" presName="descendantText" presStyleLbl="alignAccFollowNode1" presStyleIdx="3" presStyleCnt="4">
        <dgm:presLayoutVars>
          <dgm:bulletEnabled/>
        </dgm:presLayoutVars>
      </dgm:prSet>
      <dgm:spPr/>
    </dgm:pt>
  </dgm:ptLst>
  <dgm:cxnLst>
    <dgm:cxn modelId="{0C77CD0F-030D-406C-9A3F-7626FB052F71}" type="presOf" srcId="{18247542-4332-4C01-8E75-8BB7A36DD396}" destId="{AF85955F-B6D0-47FE-B653-41DDD0EAEEC3}" srcOrd="0" destOrd="0" presId="urn:microsoft.com/office/officeart/2016/7/layout/VerticalSolidActionList"/>
    <dgm:cxn modelId="{7BD2F422-A3CE-44D1-865A-DAD68F5C3199}" type="presOf" srcId="{D4A550C1-64C7-4A11-8D0D-592738EB0E88}" destId="{757AA01E-4591-4C4F-90C5-6E6415C927BA}" srcOrd="0" destOrd="0" presId="urn:microsoft.com/office/officeart/2016/7/layout/VerticalSolidActionList"/>
    <dgm:cxn modelId="{750CB12A-EF38-4B79-940A-5189AB50DD3E}" type="presOf" srcId="{1D31FBA7-0F8A-4762-BFE7-096F9BD4B6CA}" destId="{6E369729-A4E9-4825-BBC7-0E26C79E5FAD}" srcOrd="0" destOrd="0" presId="urn:microsoft.com/office/officeart/2016/7/layout/VerticalSolidActionList"/>
    <dgm:cxn modelId="{1351685B-263C-4E17-9A61-ADCA7C41FA90}" srcId="{1D31FBA7-0F8A-4762-BFE7-096F9BD4B6CA}" destId="{EFCED199-B525-4188-BD01-26ED018CAC0E}" srcOrd="0" destOrd="0" parTransId="{D300396F-CD40-44A6-8690-3330614B303A}" sibTransId="{3F9947FE-834A-4B01-9371-B11CBA8AEE44}"/>
    <dgm:cxn modelId="{3C02A35F-D6E5-4D27-ACBC-BDCC66FBDBAA}" type="presOf" srcId="{09B18397-F541-4CBD-8638-2852E3635B7F}" destId="{0BC269B2-B867-4861-890F-7EC858087D34}" srcOrd="0" destOrd="0" presId="urn:microsoft.com/office/officeart/2016/7/layout/VerticalSolidActionList"/>
    <dgm:cxn modelId="{7F182043-9E6A-486C-B766-780AC304C194}" type="presOf" srcId="{E11E7A26-78D9-48F7-B391-2FE99154CEAC}" destId="{D03C33EC-87E6-4F73-A12F-0C33747E0137}" srcOrd="0" destOrd="0" presId="urn:microsoft.com/office/officeart/2016/7/layout/VerticalSolidActionList"/>
    <dgm:cxn modelId="{C8267951-DF72-490B-B728-FBC94F547DA0}" srcId="{348EB790-32A9-430D-AA13-9B66D12A18AD}" destId="{AC01DFF4-B711-4E6A-B230-8E8B31560F86}" srcOrd="3" destOrd="0" parTransId="{B8EB1B67-F331-4F75-BE72-5AE8CC4DD465}" sibTransId="{7391ADD3-D4D3-4AD1-A988-A25B0DD31F54}"/>
    <dgm:cxn modelId="{036D6A52-2BB1-48DE-BB0A-3152A7CA0DE6}" srcId="{E11E7A26-78D9-48F7-B391-2FE99154CEAC}" destId="{83DA226E-4E7C-4754-83D4-61E0D78FA931}" srcOrd="0" destOrd="0" parTransId="{7198C566-ABF3-4E05-B78D-ED3694B9838A}" sibTransId="{A90D24A8-039C-42A5-AC29-93AA755B6E50}"/>
    <dgm:cxn modelId="{89359C57-5374-49E5-AFE7-CFDB48C1991E}" type="presOf" srcId="{EFCED199-B525-4188-BD01-26ED018CAC0E}" destId="{EDB821D2-5621-46F3-8683-2FDA04D9847D}" srcOrd="0" destOrd="0" presId="urn:microsoft.com/office/officeart/2016/7/layout/VerticalSolidActionList"/>
    <dgm:cxn modelId="{66B5AA57-A325-4EB2-89B4-3D0483E594DE}" srcId="{AC01DFF4-B711-4E6A-B230-8E8B31560F86}" destId="{18247542-4332-4C01-8E75-8BB7A36DD396}" srcOrd="0" destOrd="0" parTransId="{824FFCBE-0205-40F0-9715-0744099A2861}" sibTransId="{61D612CC-F2BC-444E-A252-5BFE282C0BCD}"/>
    <dgm:cxn modelId="{9527BDAA-26EB-4D4F-954C-0C0A8C203A00}" srcId="{348EB790-32A9-430D-AA13-9B66D12A18AD}" destId="{1D31FBA7-0F8A-4762-BFE7-096F9BD4B6CA}" srcOrd="0" destOrd="0" parTransId="{24AFE12D-2A6A-4A82-8772-6CB367A86D1C}" sibTransId="{26C5CB1C-EC4D-478A-9526-1A960B9550C2}"/>
    <dgm:cxn modelId="{8B22E3AC-0FF1-4ED8-875C-984EDB01C926}" srcId="{348EB790-32A9-430D-AA13-9B66D12A18AD}" destId="{E11E7A26-78D9-48F7-B391-2FE99154CEAC}" srcOrd="2" destOrd="0" parTransId="{2E1B9D19-D25F-47BA-A53E-1842A2AC75BF}" sibTransId="{FB52F9D9-5BAA-4B90-A0D8-826DE3A825EB}"/>
    <dgm:cxn modelId="{A93AF2C1-C173-414E-95AE-9065A433FD61}" type="presOf" srcId="{83DA226E-4E7C-4754-83D4-61E0D78FA931}" destId="{78A6A6D9-14FA-41F3-8AB6-40C3AC530112}" srcOrd="0" destOrd="0" presId="urn:microsoft.com/office/officeart/2016/7/layout/VerticalSolidActionList"/>
    <dgm:cxn modelId="{265EB1C5-6149-4A8B-8226-0ECD9621C146}" type="presOf" srcId="{348EB790-32A9-430D-AA13-9B66D12A18AD}" destId="{06A1802A-9570-4ECA-BB51-E38B9CD95C8B}" srcOrd="0" destOrd="0" presId="urn:microsoft.com/office/officeart/2016/7/layout/VerticalSolidActionList"/>
    <dgm:cxn modelId="{01B78DC8-D615-45F3-8E6D-15394CC2FEC7}" srcId="{D4A550C1-64C7-4A11-8D0D-592738EB0E88}" destId="{09B18397-F541-4CBD-8638-2852E3635B7F}" srcOrd="0" destOrd="0" parTransId="{93130CD2-7A4D-46ED-8087-5101B8E98848}" sibTransId="{7A9232DD-A3AC-48B5-A85A-D2CF9A4108C9}"/>
    <dgm:cxn modelId="{125F6CEF-BE30-40D8-8C74-FAF92C156695}" srcId="{348EB790-32A9-430D-AA13-9B66D12A18AD}" destId="{D4A550C1-64C7-4A11-8D0D-592738EB0E88}" srcOrd="1" destOrd="0" parTransId="{231F653F-1820-4EDD-999F-41DF03128C90}" sibTransId="{C75E7F95-0FDD-4732-B070-02F0E4C3D0A9}"/>
    <dgm:cxn modelId="{D04A15FD-FACB-4232-9535-AC9D81292450}" type="presOf" srcId="{AC01DFF4-B711-4E6A-B230-8E8B31560F86}" destId="{5C0B023C-11A1-487E-9DDB-DE421F6704F2}" srcOrd="0" destOrd="0" presId="urn:microsoft.com/office/officeart/2016/7/layout/VerticalSolidActionList"/>
    <dgm:cxn modelId="{DDBB606A-4C3C-4EE6-9644-514112345065}" type="presParOf" srcId="{06A1802A-9570-4ECA-BB51-E38B9CD95C8B}" destId="{40252272-DDCB-4708-A06B-F87A28C0EF7B}" srcOrd="0" destOrd="0" presId="urn:microsoft.com/office/officeart/2016/7/layout/VerticalSolidActionList"/>
    <dgm:cxn modelId="{8B307EC3-7CE1-4985-8459-C755A8868D35}" type="presParOf" srcId="{40252272-DDCB-4708-A06B-F87A28C0EF7B}" destId="{6E369729-A4E9-4825-BBC7-0E26C79E5FAD}" srcOrd="0" destOrd="0" presId="urn:microsoft.com/office/officeart/2016/7/layout/VerticalSolidActionList"/>
    <dgm:cxn modelId="{2A6521FA-02F7-497F-8681-316632D97F40}" type="presParOf" srcId="{40252272-DDCB-4708-A06B-F87A28C0EF7B}" destId="{EDB821D2-5621-46F3-8683-2FDA04D9847D}" srcOrd="1" destOrd="0" presId="urn:microsoft.com/office/officeart/2016/7/layout/VerticalSolidActionList"/>
    <dgm:cxn modelId="{2ADF8740-D683-46F9-8329-DF481F2062AF}" type="presParOf" srcId="{06A1802A-9570-4ECA-BB51-E38B9CD95C8B}" destId="{5B606233-B80B-459C-80E4-E1AD963944B5}" srcOrd="1" destOrd="0" presId="urn:microsoft.com/office/officeart/2016/7/layout/VerticalSolidActionList"/>
    <dgm:cxn modelId="{28DC0F4B-2782-404F-863A-FA908563986F}" type="presParOf" srcId="{06A1802A-9570-4ECA-BB51-E38B9CD95C8B}" destId="{170EC20C-BFC8-4A56-B78A-2B5580D40179}" srcOrd="2" destOrd="0" presId="urn:microsoft.com/office/officeart/2016/7/layout/VerticalSolidActionList"/>
    <dgm:cxn modelId="{49F36E50-4655-4424-A207-20513D3EAEEC}" type="presParOf" srcId="{170EC20C-BFC8-4A56-B78A-2B5580D40179}" destId="{757AA01E-4591-4C4F-90C5-6E6415C927BA}" srcOrd="0" destOrd="0" presId="urn:microsoft.com/office/officeart/2016/7/layout/VerticalSolidActionList"/>
    <dgm:cxn modelId="{C8141148-637A-4645-94AC-2D7BF31A59C7}" type="presParOf" srcId="{170EC20C-BFC8-4A56-B78A-2B5580D40179}" destId="{0BC269B2-B867-4861-890F-7EC858087D34}" srcOrd="1" destOrd="0" presId="urn:microsoft.com/office/officeart/2016/7/layout/VerticalSolidActionList"/>
    <dgm:cxn modelId="{7FA7A950-40CA-43D9-A35C-0D893F3BBE01}" type="presParOf" srcId="{06A1802A-9570-4ECA-BB51-E38B9CD95C8B}" destId="{362AA3D6-87E4-4DB7-8EF9-484FFB261631}" srcOrd="3" destOrd="0" presId="urn:microsoft.com/office/officeart/2016/7/layout/VerticalSolidActionList"/>
    <dgm:cxn modelId="{FB905F65-E5E8-4155-AA0A-C89F8C875225}" type="presParOf" srcId="{06A1802A-9570-4ECA-BB51-E38B9CD95C8B}" destId="{D85BC5B7-BFD9-4EB6-9764-BCCDBD10E7C8}" srcOrd="4" destOrd="0" presId="urn:microsoft.com/office/officeart/2016/7/layout/VerticalSolidActionList"/>
    <dgm:cxn modelId="{B07FCD57-5B27-4FCA-93CB-0EDBEA714B3D}" type="presParOf" srcId="{D85BC5B7-BFD9-4EB6-9764-BCCDBD10E7C8}" destId="{D03C33EC-87E6-4F73-A12F-0C33747E0137}" srcOrd="0" destOrd="0" presId="urn:microsoft.com/office/officeart/2016/7/layout/VerticalSolidActionList"/>
    <dgm:cxn modelId="{A678EC58-05F2-4D1B-8043-9AB87A2C8129}" type="presParOf" srcId="{D85BC5B7-BFD9-4EB6-9764-BCCDBD10E7C8}" destId="{78A6A6D9-14FA-41F3-8AB6-40C3AC530112}" srcOrd="1" destOrd="0" presId="urn:microsoft.com/office/officeart/2016/7/layout/VerticalSolidActionList"/>
    <dgm:cxn modelId="{6857FD88-4DBE-46D2-BC6E-9015B8BA5CD3}" type="presParOf" srcId="{06A1802A-9570-4ECA-BB51-E38B9CD95C8B}" destId="{FC6712B8-9DC9-4B2F-97BC-B1CB43F185B0}" srcOrd="5" destOrd="0" presId="urn:microsoft.com/office/officeart/2016/7/layout/VerticalSolidActionList"/>
    <dgm:cxn modelId="{FAA9812D-983E-4CF5-8A12-BB7B809159A5}" type="presParOf" srcId="{06A1802A-9570-4ECA-BB51-E38B9CD95C8B}" destId="{4D365787-B152-4E90-BDF3-C3E623C9EEBA}" srcOrd="6" destOrd="0" presId="urn:microsoft.com/office/officeart/2016/7/layout/VerticalSolidActionList"/>
    <dgm:cxn modelId="{ADECA0E7-327F-46D3-8FB4-380C362D1933}" type="presParOf" srcId="{4D365787-B152-4E90-BDF3-C3E623C9EEBA}" destId="{5C0B023C-11A1-487E-9DDB-DE421F6704F2}" srcOrd="0" destOrd="0" presId="urn:microsoft.com/office/officeart/2016/7/layout/VerticalSolidActionList"/>
    <dgm:cxn modelId="{163912EF-18D9-46A1-B110-9851E9B1C42A}" type="presParOf" srcId="{4D365787-B152-4E90-BDF3-C3E623C9EEBA}" destId="{AF85955F-B6D0-47FE-B653-41DDD0EAEEC3}"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471632-B363-4FB7-BEF4-D23ED9FD34B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6F1BBD6-42DA-4246-955E-7EA869551307}">
      <dgm:prSet/>
      <dgm:spPr/>
      <dgm:t>
        <a:bodyPr/>
        <a:lstStyle/>
        <a:p>
          <a:r>
            <a:rPr lang="en-GB"/>
            <a:t>Tuckman’s Team development Theory</a:t>
          </a:r>
          <a:endParaRPr lang="en-US"/>
        </a:p>
      </dgm:t>
    </dgm:pt>
    <dgm:pt modelId="{720F0AAA-2E7A-44EF-954B-4CAC40E2DE0A}" type="parTrans" cxnId="{058265A4-AD45-4A76-BBA1-CC97BFA8ED7A}">
      <dgm:prSet/>
      <dgm:spPr/>
      <dgm:t>
        <a:bodyPr/>
        <a:lstStyle/>
        <a:p>
          <a:endParaRPr lang="en-US"/>
        </a:p>
      </dgm:t>
    </dgm:pt>
    <dgm:pt modelId="{CDE6ECED-08EC-4082-AC87-FBC96B52244F}" type="sibTrans" cxnId="{058265A4-AD45-4A76-BBA1-CC97BFA8ED7A}">
      <dgm:prSet/>
      <dgm:spPr/>
      <dgm:t>
        <a:bodyPr/>
        <a:lstStyle/>
        <a:p>
          <a:endParaRPr lang="en-US"/>
        </a:p>
      </dgm:t>
    </dgm:pt>
    <dgm:pt modelId="{D28FFE3C-8D5C-4057-AD25-4D74692A0866}">
      <dgm:prSet/>
      <dgm:spPr/>
      <dgm:t>
        <a:bodyPr/>
        <a:lstStyle/>
        <a:p>
          <a:r>
            <a:rPr lang="en-GB" b="1" i="1"/>
            <a:t>Situational leadership</a:t>
          </a:r>
          <a:endParaRPr lang="en-US"/>
        </a:p>
      </dgm:t>
    </dgm:pt>
    <dgm:pt modelId="{7D2FF695-F69A-4132-902A-80FA566FBDE0}" type="parTrans" cxnId="{4BFC97D5-1C7A-4ADE-A4B2-A8395206B3BC}">
      <dgm:prSet/>
      <dgm:spPr/>
      <dgm:t>
        <a:bodyPr/>
        <a:lstStyle/>
        <a:p>
          <a:endParaRPr lang="en-US"/>
        </a:p>
      </dgm:t>
    </dgm:pt>
    <dgm:pt modelId="{894495D7-2E09-450D-8B16-11C7877BAA24}" type="sibTrans" cxnId="{4BFC97D5-1C7A-4ADE-A4B2-A8395206B3BC}">
      <dgm:prSet/>
      <dgm:spPr/>
      <dgm:t>
        <a:bodyPr/>
        <a:lstStyle/>
        <a:p>
          <a:endParaRPr lang="en-US"/>
        </a:p>
      </dgm:t>
    </dgm:pt>
    <dgm:pt modelId="{DAF5A45F-A809-4496-908A-7DAB16535F2D}" type="pres">
      <dgm:prSet presAssocID="{F7471632-B363-4FB7-BEF4-D23ED9FD34BB}" presName="root" presStyleCnt="0">
        <dgm:presLayoutVars>
          <dgm:dir/>
          <dgm:resizeHandles val="exact"/>
        </dgm:presLayoutVars>
      </dgm:prSet>
      <dgm:spPr/>
    </dgm:pt>
    <dgm:pt modelId="{19AB12AA-E66B-46EF-8471-467FC652BE5E}" type="pres">
      <dgm:prSet presAssocID="{66F1BBD6-42DA-4246-955E-7EA869551307}" presName="compNode" presStyleCnt="0"/>
      <dgm:spPr/>
    </dgm:pt>
    <dgm:pt modelId="{066E7504-335B-418F-85B8-6E4CAA6ADA38}" type="pres">
      <dgm:prSet presAssocID="{66F1BBD6-42DA-4246-955E-7EA869551307}" presName="bgRect" presStyleLbl="bgShp" presStyleIdx="0" presStyleCnt="2"/>
      <dgm:spPr/>
    </dgm:pt>
    <dgm:pt modelId="{EC82933A-2B78-4079-9DA8-99A70898D579}" type="pres">
      <dgm:prSet presAssocID="{66F1BBD6-42DA-4246-955E-7EA86955130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6871564-BF22-4A7A-AA8E-C48BF95D0B28}" type="pres">
      <dgm:prSet presAssocID="{66F1BBD6-42DA-4246-955E-7EA869551307}" presName="spaceRect" presStyleCnt="0"/>
      <dgm:spPr/>
    </dgm:pt>
    <dgm:pt modelId="{BEAE221D-4C43-419A-BCE5-B92466411D4C}" type="pres">
      <dgm:prSet presAssocID="{66F1BBD6-42DA-4246-955E-7EA869551307}" presName="parTx" presStyleLbl="revTx" presStyleIdx="0" presStyleCnt="2">
        <dgm:presLayoutVars>
          <dgm:chMax val="0"/>
          <dgm:chPref val="0"/>
        </dgm:presLayoutVars>
      </dgm:prSet>
      <dgm:spPr/>
    </dgm:pt>
    <dgm:pt modelId="{737176F9-3382-4E9C-9382-CBDDF4B328E8}" type="pres">
      <dgm:prSet presAssocID="{CDE6ECED-08EC-4082-AC87-FBC96B52244F}" presName="sibTrans" presStyleCnt="0"/>
      <dgm:spPr/>
    </dgm:pt>
    <dgm:pt modelId="{BA742739-A39F-4297-8C64-A7459654D299}" type="pres">
      <dgm:prSet presAssocID="{D28FFE3C-8D5C-4057-AD25-4D74692A0866}" presName="compNode" presStyleCnt="0"/>
      <dgm:spPr/>
    </dgm:pt>
    <dgm:pt modelId="{44BA5B0E-483A-451B-854B-252FE808243F}" type="pres">
      <dgm:prSet presAssocID="{D28FFE3C-8D5C-4057-AD25-4D74692A0866}" presName="bgRect" presStyleLbl="bgShp" presStyleIdx="1" presStyleCnt="2"/>
      <dgm:spPr/>
    </dgm:pt>
    <dgm:pt modelId="{EA257038-159B-4BB8-93D6-34CCBF80D61D}" type="pres">
      <dgm:prSet presAssocID="{D28FFE3C-8D5C-4057-AD25-4D74692A086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36FB4FD2-B979-4E80-8D4D-3F401752467F}" type="pres">
      <dgm:prSet presAssocID="{D28FFE3C-8D5C-4057-AD25-4D74692A0866}" presName="spaceRect" presStyleCnt="0"/>
      <dgm:spPr/>
    </dgm:pt>
    <dgm:pt modelId="{AD566326-7B4E-4064-96B3-AE294B4929E1}" type="pres">
      <dgm:prSet presAssocID="{D28FFE3C-8D5C-4057-AD25-4D74692A0866}" presName="parTx" presStyleLbl="revTx" presStyleIdx="1" presStyleCnt="2">
        <dgm:presLayoutVars>
          <dgm:chMax val="0"/>
          <dgm:chPref val="0"/>
        </dgm:presLayoutVars>
      </dgm:prSet>
      <dgm:spPr/>
    </dgm:pt>
  </dgm:ptLst>
  <dgm:cxnLst>
    <dgm:cxn modelId="{16D3A65E-12FD-4E0E-9911-5B7A400B3EB4}" type="presOf" srcId="{D28FFE3C-8D5C-4057-AD25-4D74692A0866}" destId="{AD566326-7B4E-4064-96B3-AE294B4929E1}" srcOrd="0" destOrd="0" presId="urn:microsoft.com/office/officeart/2018/2/layout/IconVerticalSolidList"/>
    <dgm:cxn modelId="{058265A4-AD45-4A76-BBA1-CC97BFA8ED7A}" srcId="{F7471632-B363-4FB7-BEF4-D23ED9FD34BB}" destId="{66F1BBD6-42DA-4246-955E-7EA869551307}" srcOrd="0" destOrd="0" parTransId="{720F0AAA-2E7A-44EF-954B-4CAC40E2DE0A}" sibTransId="{CDE6ECED-08EC-4082-AC87-FBC96B52244F}"/>
    <dgm:cxn modelId="{E90957B9-25BD-49EF-9967-DBA7EADF212B}" type="presOf" srcId="{F7471632-B363-4FB7-BEF4-D23ED9FD34BB}" destId="{DAF5A45F-A809-4496-908A-7DAB16535F2D}" srcOrd="0" destOrd="0" presId="urn:microsoft.com/office/officeart/2018/2/layout/IconVerticalSolidList"/>
    <dgm:cxn modelId="{F13020CD-EAC1-4715-A17C-1493F829F517}" type="presOf" srcId="{66F1BBD6-42DA-4246-955E-7EA869551307}" destId="{BEAE221D-4C43-419A-BCE5-B92466411D4C}" srcOrd="0" destOrd="0" presId="urn:microsoft.com/office/officeart/2018/2/layout/IconVerticalSolidList"/>
    <dgm:cxn modelId="{4BFC97D5-1C7A-4ADE-A4B2-A8395206B3BC}" srcId="{F7471632-B363-4FB7-BEF4-D23ED9FD34BB}" destId="{D28FFE3C-8D5C-4057-AD25-4D74692A0866}" srcOrd="1" destOrd="0" parTransId="{7D2FF695-F69A-4132-902A-80FA566FBDE0}" sibTransId="{894495D7-2E09-450D-8B16-11C7877BAA24}"/>
    <dgm:cxn modelId="{F1D4D853-13A1-4D00-B80F-B4084C2D7F79}" type="presParOf" srcId="{DAF5A45F-A809-4496-908A-7DAB16535F2D}" destId="{19AB12AA-E66B-46EF-8471-467FC652BE5E}" srcOrd="0" destOrd="0" presId="urn:microsoft.com/office/officeart/2018/2/layout/IconVerticalSolidList"/>
    <dgm:cxn modelId="{4E62676C-8C81-4093-8A8A-1348156005C6}" type="presParOf" srcId="{19AB12AA-E66B-46EF-8471-467FC652BE5E}" destId="{066E7504-335B-418F-85B8-6E4CAA6ADA38}" srcOrd="0" destOrd="0" presId="urn:microsoft.com/office/officeart/2018/2/layout/IconVerticalSolidList"/>
    <dgm:cxn modelId="{B6DF3045-F007-41E6-84E1-FBEDF67A12AD}" type="presParOf" srcId="{19AB12AA-E66B-46EF-8471-467FC652BE5E}" destId="{EC82933A-2B78-4079-9DA8-99A70898D579}" srcOrd="1" destOrd="0" presId="urn:microsoft.com/office/officeart/2018/2/layout/IconVerticalSolidList"/>
    <dgm:cxn modelId="{68788C7D-E463-40CE-8F48-3FAC0F09152B}" type="presParOf" srcId="{19AB12AA-E66B-46EF-8471-467FC652BE5E}" destId="{06871564-BF22-4A7A-AA8E-C48BF95D0B28}" srcOrd="2" destOrd="0" presId="urn:microsoft.com/office/officeart/2018/2/layout/IconVerticalSolidList"/>
    <dgm:cxn modelId="{CDD60872-1B21-4BB3-9D61-0FE50B1B1F6F}" type="presParOf" srcId="{19AB12AA-E66B-46EF-8471-467FC652BE5E}" destId="{BEAE221D-4C43-419A-BCE5-B92466411D4C}" srcOrd="3" destOrd="0" presId="urn:microsoft.com/office/officeart/2018/2/layout/IconVerticalSolidList"/>
    <dgm:cxn modelId="{14C23E14-155E-41AD-924A-632ADF62E2C9}" type="presParOf" srcId="{DAF5A45F-A809-4496-908A-7DAB16535F2D}" destId="{737176F9-3382-4E9C-9382-CBDDF4B328E8}" srcOrd="1" destOrd="0" presId="urn:microsoft.com/office/officeart/2018/2/layout/IconVerticalSolidList"/>
    <dgm:cxn modelId="{56A25EF6-1344-43DC-B986-AC3499506382}" type="presParOf" srcId="{DAF5A45F-A809-4496-908A-7DAB16535F2D}" destId="{BA742739-A39F-4297-8C64-A7459654D299}" srcOrd="2" destOrd="0" presId="urn:microsoft.com/office/officeart/2018/2/layout/IconVerticalSolidList"/>
    <dgm:cxn modelId="{DB59BDC5-0A90-475E-875F-6B15DF5CA635}" type="presParOf" srcId="{BA742739-A39F-4297-8C64-A7459654D299}" destId="{44BA5B0E-483A-451B-854B-252FE808243F}" srcOrd="0" destOrd="0" presId="urn:microsoft.com/office/officeart/2018/2/layout/IconVerticalSolidList"/>
    <dgm:cxn modelId="{7F2AB8D8-96DC-442A-A883-13054315E4BB}" type="presParOf" srcId="{BA742739-A39F-4297-8C64-A7459654D299}" destId="{EA257038-159B-4BB8-93D6-34CCBF80D61D}" srcOrd="1" destOrd="0" presId="urn:microsoft.com/office/officeart/2018/2/layout/IconVerticalSolidList"/>
    <dgm:cxn modelId="{06196F6E-C426-4223-9FEF-FDB756186837}" type="presParOf" srcId="{BA742739-A39F-4297-8C64-A7459654D299}" destId="{36FB4FD2-B979-4E80-8D4D-3F401752467F}" srcOrd="2" destOrd="0" presId="urn:microsoft.com/office/officeart/2018/2/layout/IconVerticalSolidList"/>
    <dgm:cxn modelId="{E30CF28F-4297-49C4-ACB0-63B3CB825534}" type="presParOf" srcId="{BA742739-A39F-4297-8C64-A7459654D299}" destId="{AD566326-7B4E-4064-96B3-AE294B4929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86A37-0074-4EA2-B233-5CE18A8FF7AF}">
      <dsp:nvSpPr>
        <dsp:cNvPr id="0" name=""/>
        <dsp:cNvSpPr/>
      </dsp:nvSpPr>
      <dsp:spPr>
        <a:xfrm>
          <a:off x="0" y="62"/>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b="1" kern="1200" dirty="0">
            <a:solidFill>
              <a:srgbClr val="FF0000"/>
            </a:solidFill>
          </a:endParaRPr>
        </a:p>
        <a:p>
          <a:pPr marL="0" lvl="0" indent="0" algn="l" defTabSz="711200">
            <a:lnSpc>
              <a:spcPct val="90000"/>
            </a:lnSpc>
            <a:spcBef>
              <a:spcPct val="0"/>
            </a:spcBef>
            <a:spcAft>
              <a:spcPct val="35000"/>
            </a:spcAft>
            <a:buNone/>
          </a:pPr>
          <a:r>
            <a:rPr lang="en-GB" sz="1600" b="1" kern="1200" dirty="0"/>
            <a:t>  </a:t>
          </a:r>
          <a:r>
            <a:rPr lang="en-GB" sz="1600" b="1" kern="1200" dirty="0">
              <a:solidFill>
                <a:srgbClr val="FF0000"/>
              </a:solidFill>
            </a:rPr>
            <a:t>Advice teams</a:t>
          </a:r>
          <a:r>
            <a:rPr lang="en-GB" sz="1600" b="1" kern="1200" dirty="0"/>
            <a:t>                           Created to provide information to management, sometimes given authority to implement solutions problems identified</a:t>
          </a:r>
        </a:p>
        <a:p>
          <a:pPr marL="0" lvl="0" indent="0" algn="l" defTabSz="711200">
            <a:lnSpc>
              <a:spcPct val="90000"/>
            </a:lnSpc>
            <a:spcBef>
              <a:spcPct val="0"/>
            </a:spcBef>
            <a:spcAft>
              <a:spcPct val="35000"/>
            </a:spcAft>
            <a:buNone/>
          </a:pPr>
          <a:r>
            <a:rPr lang="en-GB" sz="1600" b="1" kern="1200" dirty="0"/>
            <a:t>No financial rewards</a:t>
          </a:r>
        </a:p>
        <a:p>
          <a:pPr marL="0" lvl="0" indent="0" algn="l" defTabSz="711200">
            <a:lnSpc>
              <a:spcPct val="90000"/>
            </a:lnSpc>
            <a:spcBef>
              <a:spcPct val="0"/>
            </a:spcBef>
            <a:spcAft>
              <a:spcPct val="35000"/>
            </a:spcAft>
            <a:buNone/>
          </a:pPr>
          <a:r>
            <a:rPr lang="en-GB" sz="1600" b="1" kern="1200" dirty="0"/>
            <a:t>Members receiving training problem solving</a:t>
          </a:r>
        </a:p>
        <a:p>
          <a:pPr marL="0" lvl="0" indent="0" algn="l" defTabSz="711200">
            <a:lnSpc>
              <a:spcPct val="90000"/>
            </a:lnSpc>
            <a:spcBef>
              <a:spcPct val="0"/>
            </a:spcBef>
            <a:spcAft>
              <a:spcPct val="35000"/>
            </a:spcAft>
            <a:buNone/>
          </a:pPr>
          <a:r>
            <a:rPr lang="en-GB" sz="1600" b="1" kern="1200" dirty="0"/>
            <a:t>Regular meetings</a:t>
          </a:r>
        </a:p>
      </dsp:txBody>
      <dsp:txXfrm>
        <a:off x="62933" y="62995"/>
        <a:ext cx="8371078" cy="1163327"/>
      </dsp:txXfrm>
    </dsp:sp>
    <dsp:sp modelId="{922F79D0-285F-42A1-A5CA-7C016F56447A}">
      <dsp:nvSpPr>
        <dsp:cNvPr id="0" name=""/>
        <dsp:cNvSpPr/>
      </dsp:nvSpPr>
      <dsp:spPr>
        <a:xfrm>
          <a:off x="0" y="1298481"/>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Action Teams </a:t>
          </a:r>
          <a:r>
            <a:rPr lang="en-GB" sz="1600" b="1" kern="1200"/>
            <a:t>– specialised skills to contribute to achieving team objectives</a:t>
          </a:r>
          <a:endParaRPr lang="en-GB" sz="1600" b="1" kern="1200" dirty="0"/>
        </a:p>
      </dsp:txBody>
      <dsp:txXfrm>
        <a:off x="62933" y="1361414"/>
        <a:ext cx="8371078" cy="1163327"/>
      </dsp:txXfrm>
    </dsp:sp>
    <dsp:sp modelId="{B006D1CA-03D1-465A-8FC7-4D18C5962CFC}">
      <dsp:nvSpPr>
        <dsp:cNvPr id="0" name=""/>
        <dsp:cNvSpPr/>
      </dsp:nvSpPr>
      <dsp:spPr>
        <a:xfrm>
          <a:off x="0" y="2596900"/>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Project team </a:t>
          </a:r>
          <a:r>
            <a:rPr lang="en-GB" sz="1600" b="1" kern="1200"/>
            <a:t>– brought together for a period of time looking at specific task commissioned by management – can be cross functional team across the organisation, increased productivity, improved coordination, reduced process times</a:t>
          </a:r>
          <a:endParaRPr lang="en-GB" sz="1600" b="1" kern="1200" dirty="0"/>
        </a:p>
      </dsp:txBody>
      <dsp:txXfrm>
        <a:off x="62933" y="2659833"/>
        <a:ext cx="8371078" cy="1163327"/>
      </dsp:txXfrm>
    </dsp:sp>
    <dsp:sp modelId="{6B60AE86-0E9F-4316-92F9-852FEBC08E08}">
      <dsp:nvSpPr>
        <dsp:cNvPr id="0" name=""/>
        <dsp:cNvSpPr/>
      </dsp:nvSpPr>
      <dsp:spPr>
        <a:xfrm>
          <a:off x="0" y="3895319"/>
          <a:ext cx="8496944" cy="1289193"/>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Production team - </a:t>
          </a:r>
          <a:r>
            <a:rPr lang="en-GB" sz="1600" b="1" kern="1200"/>
            <a:t>- individuals performing on day to day operations (assembling) ,  high performance, collective working, assigned specific tasks</a:t>
          </a:r>
          <a:endParaRPr lang="en-GB" sz="1600" b="1" kern="1200" dirty="0"/>
        </a:p>
      </dsp:txBody>
      <dsp:txXfrm>
        <a:off x="62933" y="3958252"/>
        <a:ext cx="8371078" cy="11633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4C4B5-FC39-48FC-8BB9-51A528D213E4}">
      <dsp:nvSpPr>
        <dsp:cNvPr id="0" name=""/>
        <dsp:cNvSpPr/>
      </dsp:nvSpPr>
      <dsp:spPr>
        <a:xfrm>
          <a:off x="3773" y="345"/>
          <a:ext cx="8058540" cy="11620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Organisational context – </a:t>
          </a:r>
        </a:p>
        <a:p>
          <a:pPr marL="0" lvl="0" indent="0" algn="ctr" defTabSz="844550">
            <a:lnSpc>
              <a:spcPct val="90000"/>
            </a:lnSpc>
            <a:spcBef>
              <a:spcPct val="0"/>
            </a:spcBef>
            <a:spcAft>
              <a:spcPct val="35000"/>
            </a:spcAft>
            <a:buNone/>
          </a:pPr>
          <a:r>
            <a:rPr lang="en-GB" sz="1900" b="1" kern="1200" dirty="0">
              <a:solidFill>
                <a:schemeClr val="tx1"/>
              </a:solidFill>
            </a:rPr>
            <a:t>Culture/ task/ mission clarity/performance feedback/ reward/ recognition/ training/ physical environment</a:t>
          </a:r>
        </a:p>
      </dsp:txBody>
      <dsp:txXfrm>
        <a:off x="37808" y="34380"/>
        <a:ext cx="7990470" cy="1093955"/>
      </dsp:txXfrm>
    </dsp:sp>
    <dsp:sp modelId="{4F3AF0BA-D79A-4BB2-9DDA-73B0F03A62B5}">
      <dsp:nvSpPr>
        <dsp:cNvPr id="0" name=""/>
        <dsp:cNvSpPr/>
      </dsp:nvSpPr>
      <dsp:spPr>
        <a:xfrm>
          <a:off x="3773" y="1301762"/>
          <a:ext cx="8058540" cy="116202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Boundaries- External &amp; Internal</a:t>
          </a:r>
        </a:p>
      </dsp:txBody>
      <dsp:txXfrm>
        <a:off x="37808" y="1335797"/>
        <a:ext cx="7990470" cy="1093955"/>
      </dsp:txXfrm>
    </dsp:sp>
    <dsp:sp modelId="{FC7B1DAA-1337-48E8-A3E4-D8C30A23F48C}">
      <dsp:nvSpPr>
        <dsp:cNvPr id="0" name=""/>
        <dsp:cNvSpPr/>
      </dsp:nvSpPr>
      <dsp:spPr>
        <a:xfrm>
          <a:off x="3773" y="2603179"/>
          <a:ext cx="3946396" cy="11620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Team development – interpersonal/ Norms/ Cohesion/ Roles</a:t>
          </a:r>
        </a:p>
      </dsp:txBody>
      <dsp:txXfrm>
        <a:off x="37808" y="2637214"/>
        <a:ext cx="3878326" cy="1093955"/>
      </dsp:txXfrm>
    </dsp:sp>
    <dsp:sp modelId="{760ED7DA-9F18-4A87-AA8B-0F0B78F8BAFC}">
      <dsp:nvSpPr>
        <dsp:cNvPr id="0" name=""/>
        <dsp:cNvSpPr/>
      </dsp:nvSpPr>
      <dsp:spPr>
        <a:xfrm>
          <a:off x="4115917" y="2603179"/>
          <a:ext cx="3946396" cy="1162025"/>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tx1"/>
              </a:solidFill>
            </a:rPr>
            <a:t>Team effectiveness – performance and visibility</a:t>
          </a:r>
        </a:p>
      </dsp:txBody>
      <dsp:txXfrm>
        <a:off x="4149952" y="2637214"/>
        <a:ext cx="3878326" cy="109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Forming</a:t>
          </a:r>
          <a:endParaRPr lang="en-US" sz="20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Storming</a:t>
          </a:r>
          <a:endParaRPr lang="en-US" sz="20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Performing</a:t>
          </a:r>
          <a:endParaRPr lang="en-US" sz="20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Norming </a:t>
          </a:r>
          <a:endParaRPr lang="en-US" sz="20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Adjourning</a:t>
          </a:r>
          <a:endParaRPr lang="en-US" sz="2000" kern="1200"/>
        </a:p>
      </dsp:txBody>
      <dsp:txXfrm>
        <a:off x="6647217" y="2082273"/>
        <a:ext cx="1413281" cy="565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B821D2-5621-46F3-8683-2FDA04D9847D}">
      <dsp:nvSpPr>
        <dsp:cNvPr id="0" name=""/>
        <dsp:cNvSpPr/>
      </dsp:nvSpPr>
      <dsp:spPr>
        <a:xfrm>
          <a:off x="1603057" y="1405"/>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Directing (D1): High on directing behaviours, low on supporting behaviours.</a:t>
          </a:r>
        </a:p>
      </dsp:txBody>
      <dsp:txXfrm>
        <a:off x="1603057" y="1405"/>
        <a:ext cx="6412228" cy="728271"/>
      </dsp:txXfrm>
    </dsp:sp>
    <dsp:sp modelId="{6E369729-A4E9-4825-BBC7-0E26C79E5FAD}">
      <dsp:nvSpPr>
        <dsp:cNvPr id="0" name=""/>
        <dsp:cNvSpPr/>
      </dsp:nvSpPr>
      <dsp:spPr>
        <a:xfrm>
          <a:off x="0" y="1405"/>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Directing</a:t>
          </a:r>
        </a:p>
      </dsp:txBody>
      <dsp:txXfrm>
        <a:off x="0" y="1405"/>
        <a:ext cx="1603057" cy="728271"/>
      </dsp:txXfrm>
    </dsp:sp>
    <dsp:sp modelId="{0BC269B2-B867-4861-890F-7EC858087D34}">
      <dsp:nvSpPr>
        <dsp:cNvPr id="0" name=""/>
        <dsp:cNvSpPr/>
      </dsp:nvSpPr>
      <dsp:spPr>
        <a:xfrm>
          <a:off x="1603057" y="773374"/>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Coaching (D2): High on both directing and supporting behaviours.</a:t>
          </a:r>
        </a:p>
      </dsp:txBody>
      <dsp:txXfrm>
        <a:off x="1603057" y="773374"/>
        <a:ext cx="6412228" cy="728271"/>
      </dsp:txXfrm>
    </dsp:sp>
    <dsp:sp modelId="{757AA01E-4591-4C4F-90C5-6E6415C927BA}">
      <dsp:nvSpPr>
        <dsp:cNvPr id="0" name=""/>
        <dsp:cNvSpPr/>
      </dsp:nvSpPr>
      <dsp:spPr>
        <a:xfrm>
          <a:off x="0" y="773374"/>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Coaching</a:t>
          </a:r>
        </a:p>
      </dsp:txBody>
      <dsp:txXfrm>
        <a:off x="0" y="773374"/>
        <a:ext cx="1603057" cy="728271"/>
      </dsp:txXfrm>
    </dsp:sp>
    <dsp:sp modelId="{78A6A6D9-14FA-41F3-8AB6-40C3AC530112}">
      <dsp:nvSpPr>
        <dsp:cNvPr id="0" name=""/>
        <dsp:cNvSpPr/>
      </dsp:nvSpPr>
      <dsp:spPr>
        <a:xfrm>
          <a:off x="1603057" y="1545342"/>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Supporting (D3): Low on directing behaviour and high on supporting behaviours.</a:t>
          </a:r>
        </a:p>
      </dsp:txBody>
      <dsp:txXfrm>
        <a:off x="1603057" y="1545342"/>
        <a:ext cx="6412228" cy="728271"/>
      </dsp:txXfrm>
    </dsp:sp>
    <dsp:sp modelId="{D03C33EC-87E6-4F73-A12F-0C33747E0137}">
      <dsp:nvSpPr>
        <dsp:cNvPr id="0" name=""/>
        <dsp:cNvSpPr/>
      </dsp:nvSpPr>
      <dsp:spPr>
        <a:xfrm>
          <a:off x="0" y="1545342"/>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Supporting</a:t>
          </a:r>
        </a:p>
      </dsp:txBody>
      <dsp:txXfrm>
        <a:off x="0" y="1545342"/>
        <a:ext cx="1603057" cy="728271"/>
      </dsp:txXfrm>
    </dsp:sp>
    <dsp:sp modelId="{AF85955F-B6D0-47FE-B653-41DDD0EAEEC3}">
      <dsp:nvSpPr>
        <dsp:cNvPr id="0" name=""/>
        <dsp:cNvSpPr/>
      </dsp:nvSpPr>
      <dsp:spPr>
        <a:xfrm>
          <a:off x="1603057" y="2317310"/>
          <a:ext cx="6412228" cy="7282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4415" tIns="184981" rIns="124415" bIns="184981" numCol="1" spcCol="1270" anchor="ctr" anchorCtr="0">
          <a:noAutofit/>
        </a:bodyPr>
        <a:lstStyle/>
        <a:p>
          <a:pPr marL="0" lvl="0" indent="0" algn="l" defTabSz="666750">
            <a:lnSpc>
              <a:spcPct val="90000"/>
            </a:lnSpc>
            <a:spcBef>
              <a:spcPct val="0"/>
            </a:spcBef>
            <a:spcAft>
              <a:spcPct val="35000"/>
            </a:spcAft>
            <a:buNone/>
          </a:pPr>
          <a:r>
            <a:rPr lang="en-US" sz="1500" kern="1200"/>
            <a:t>Delegating (D4): Low on both directing and supporting behaviours.</a:t>
          </a:r>
        </a:p>
      </dsp:txBody>
      <dsp:txXfrm>
        <a:off x="1603057" y="2317310"/>
        <a:ext cx="6412228" cy="728271"/>
      </dsp:txXfrm>
    </dsp:sp>
    <dsp:sp modelId="{5C0B023C-11A1-487E-9DDB-DE421F6704F2}">
      <dsp:nvSpPr>
        <dsp:cNvPr id="0" name=""/>
        <dsp:cNvSpPr/>
      </dsp:nvSpPr>
      <dsp:spPr>
        <a:xfrm>
          <a:off x="0" y="2317310"/>
          <a:ext cx="1603057" cy="72827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4828" tIns="71937" rIns="84828" bIns="71937" numCol="1" spcCol="1270" anchor="ctr" anchorCtr="0">
          <a:noAutofit/>
        </a:bodyPr>
        <a:lstStyle/>
        <a:p>
          <a:pPr marL="0" lvl="0" indent="0" algn="ctr" defTabSz="844550">
            <a:lnSpc>
              <a:spcPct val="90000"/>
            </a:lnSpc>
            <a:spcBef>
              <a:spcPct val="0"/>
            </a:spcBef>
            <a:spcAft>
              <a:spcPct val="35000"/>
            </a:spcAft>
            <a:buNone/>
          </a:pPr>
          <a:r>
            <a:rPr lang="en-US" sz="1900" kern="1200"/>
            <a:t>Delegating</a:t>
          </a:r>
        </a:p>
      </dsp:txBody>
      <dsp:txXfrm>
        <a:off x="0" y="2317310"/>
        <a:ext cx="1603057" cy="7282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6E7504-335B-418F-85B8-6E4CAA6ADA38}">
      <dsp:nvSpPr>
        <dsp:cNvPr id="0" name=""/>
        <dsp:cNvSpPr/>
      </dsp:nvSpPr>
      <dsp:spPr>
        <a:xfrm>
          <a:off x="0" y="892571"/>
          <a:ext cx="4691043" cy="16478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82933A-2B78-4079-9DA8-99A70898D579}">
      <dsp:nvSpPr>
        <dsp:cNvPr id="0" name=""/>
        <dsp:cNvSpPr/>
      </dsp:nvSpPr>
      <dsp:spPr>
        <a:xfrm>
          <a:off x="498467" y="1263332"/>
          <a:ext cx="906303" cy="906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E221D-4C43-419A-BCE5-B92466411D4C}">
      <dsp:nvSpPr>
        <dsp:cNvPr id="0" name=""/>
        <dsp:cNvSpPr/>
      </dsp:nvSpPr>
      <dsp:spPr>
        <a:xfrm>
          <a:off x="1903237" y="892571"/>
          <a:ext cx="2787805" cy="164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395" tIns="174395" rIns="174395" bIns="174395" numCol="1" spcCol="1270" anchor="ctr" anchorCtr="0">
          <a:noAutofit/>
        </a:bodyPr>
        <a:lstStyle/>
        <a:p>
          <a:pPr marL="0" lvl="0" indent="0" algn="l" defTabSz="1111250">
            <a:lnSpc>
              <a:spcPct val="90000"/>
            </a:lnSpc>
            <a:spcBef>
              <a:spcPct val="0"/>
            </a:spcBef>
            <a:spcAft>
              <a:spcPct val="35000"/>
            </a:spcAft>
            <a:buNone/>
          </a:pPr>
          <a:r>
            <a:rPr lang="en-GB" sz="2500" kern="1200"/>
            <a:t>Tuckman’s Team development Theory</a:t>
          </a:r>
          <a:endParaRPr lang="en-US" sz="2500" kern="1200"/>
        </a:p>
      </dsp:txBody>
      <dsp:txXfrm>
        <a:off x="1903237" y="892571"/>
        <a:ext cx="2787805" cy="1647825"/>
      </dsp:txXfrm>
    </dsp:sp>
    <dsp:sp modelId="{44BA5B0E-483A-451B-854B-252FE808243F}">
      <dsp:nvSpPr>
        <dsp:cNvPr id="0" name=""/>
        <dsp:cNvSpPr/>
      </dsp:nvSpPr>
      <dsp:spPr>
        <a:xfrm>
          <a:off x="0" y="2952353"/>
          <a:ext cx="4691043" cy="16478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57038-159B-4BB8-93D6-34CCBF80D61D}">
      <dsp:nvSpPr>
        <dsp:cNvPr id="0" name=""/>
        <dsp:cNvSpPr/>
      </dsp:nvSpPr>
      <dsp:spPr>
        <a:xfrm>
          <a:off x="498467" y="3323113"/>
          <a:ext cx="906303" cy="906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566326-7B4E-4064-96B3-AE294B4929E1}">
      <dsp:nvSpPr>
        <dsp:cNvPr id="0" name=""/>
        <dsp:cNvSpPr/>
      </dsp:nvSpPr>
      <dsp:spPr>
        <a:xfrm>
          <a:off x="1903237" y="2952353"/>
          <a:ext cx="2787805" cy="1647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395" tIns="174395" rIns="174395" bIns="174395" numCol="1" spcCol="1270" anchor="ctr" anchorCtr="0">
          <a:noAutofit/>
        </a:bodyPr>
        <a:lstStyle/>
        <a:p>
          <a:pPr marL="0" lvl="0" indent="0" algn="l" defTabSz="1111250">
            <a:lnSpc>
              <a:spcPct val="90000"/>
            </a:lnSpc>
            <a:spcBef>
              <a:spcPct val="0"/>
            </a:spcBef>
            <a:spcAft>
              <a:spcPct val="35000"/>
            </a:spcAft>
            <a:buNone/>
          </a:pPr>
          <a:r>
            <a:rPr lang="en-GB" sz="2500" b="1" i="1" kern="1200"/>
            <a:t>Situational leadership</a:t>
          </a:r>
          <a:endParaRPr lang="en-US" sz="2500" kern="1200"/>
        </a:p>
      </dsp:txBody>
      <dsp:txXfrm>
        <a:off x="1903237" y="2952353"/>
        <a:ext cx="2787805" cy="16478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03/10/2022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64D82A-4F0D-48DC-A29D-3FDD5FF404E5}" type="datetimeFigureOut">
              <a:rPr lang="en-GB" smtClean="0"/>
              <a:t>03/10/2022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EEACC9-36CA-4170-B814-D2326227168E}" type="slidenum">
              <a:rPr lang="en-GB" smtClean="0"/>
              <a:t>‹#›</a:t>
            </a:fld>
            <a:endParaRPr lang="en-GB"/>
          </a:p>
        </p:txBody>
      </p:sp>
    </p:spTree>
    <p:extLst>
      <p:ext uri="{BB962C8B-B14F-4D97-AF65-F5344CB8AC3E}">
        <p14:creationId xmlns:p14="http://schemas.microsoft.com/office/powerpoint/2010/main" val="15852749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2</a:t>
            </a:fld>
            <a:endParaRPr lang="en-GB"/>
          </a:p>
        </p:txBody>
      </p:sp>
    </p:spTree>
    <p:extLst>
      <p:ext uri="{BB962C8B-B14F-4D97-AF65-F5344CB8AC3E}">
        <p14:creationId xmlns:p14="http://schemas.microsoft.com/office/powerpoint/2010/main" val="4008210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Organisational context – wider culture: values &amp; beliefs </a:t>
            </a:r>
            <a:r>
              <a:rPr lang="en-GB" dirty="0" err="1"/>
              <a:t>i.e</a:t>
            </a:r>
            <a:r>
              <a:rPr lang="en-GB" dirty="0"/>
              <a:t> success driven/ ethics. Tasks: different types of tasks allocated, appropriate technology and systems in place and social organisation and roles. Mission – defined purpose. Received timely accurate feedback, praise as rewards, training for technical and skill to achieve key elements, close proximity- communication set up.</a:t>
            </a:r>
          </a:p>
          <a:p>
            <a:pPr marL="228600" indent="-228600">
              <a:buAutoNum type="arabicPeriod"/>
            </a:pPr>
            <a:r>
              <a:rPr lang="en-GB" dirty="0"/>
              <a:t>Boundaries – while working in the organisation, the team has to ensure it meets the wider objectives while working interpedently on own goals. External – refers to team as whole in relation to the whole organisation and needs to synchronized with whole organisation- adding value. Internal – refers to teams members possessing skills and knowledge to contribute to specific objective.</a:t>
            </a:r>
          </a:p>
          <a:p>
            <a:pPr marL="228600" indent="-228600">
              <a:buAutoNum type="arabicPeriod"/>
            </a:pPr>
            <a:r>
              <a:rPr lang="en-GB" dirty="0"/>
              <a:t>Team development – induvial gelling together – </a:t>
            </a:r>
            <a:r>
              <a:rPr lang="en-GB" dirty="0" err="1"/>
              <a:t>Tuckmans</a:t>
            </a:r>
            <a:r>
              <a:rPr lang="en-GB" dirty="0"/>
              <a:t> model, roles are defined. Norms – rules of behaviour, Cohesion: mutual collaboration that motivates one another but enhances creative individual thinking</a:t>
            </a:r>
          </a:p>
          <a:p>
            <a:pPr marL="228600" indent="-228600">
              <a:buAutoNum type="arabicPeriod"/>
            </a:pPr>
            <a:r>
              <a:rPr lang="en-GB" dirty="0"/>
              <a:t>Team performance – focusses on externally meeting needs of company while team visibility meets the internal enhancement to perform effectively- collaboration/ mutual support and commitment.</a:t>
            </a:r>
          </a:p>
        </p:txBody>
      </p:sp>
      <p:sp>
        <p:nvSpPr>
          <p:cNvPr id="4" name="Slide Number Placeholder 3"/>
          <p:cNvSpPr>
            <a:spLocks noGrp="1"/>
          </p:cNvSpPr>
          <p:nvPr>
            <p:ph type="sldNum" sz="quarter" idx="5"/>
          </p:nvPr>
        </p:nvSpPr>
        <p:spPr/>
        <p:txBody>
          <a:bodyPr/>
          <a:lstStyle/>
          <a:p>
            <a:fld id="{90EEACC9-36CA-4170-B814-D2326227168E}" type="slidenum">
              <a:rPr lang="en-GB" smtClean="0"/>
              <a:t>8</a:t>
            </a:fld>
            <a:endParaRPr lang="en-GB"/>
          </a:p>
        </p:txBody>
      </p:sp>
    </p:spTree>
    <p:extLst>
      <p:ext uri="{BB962C8B-B14F-4D97-AF65-F5344CB8AC3E}">
        <p14:creationId xmlns:p14="http://schemas.microsoft.com/office/powerpoint/2010/main" val="1477953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 written warning to all involved</a:t>
            </a:r>
          </a:p>
          <a:p>
            <a:r>
              <a:rPr lang="en-GB" dirty="0"/>
              <a:t>Dismiss the ring leader</a:t>
            </a:r>
          </a:p>
          <a:p>
            <a:r>
              <a:rPr lang="en-GB" dirty="0"/>
              <a:t>Arrange support group for victim</a:t>
            </a:r>
          </a:p>
          <a:p>
            <a:r>
              <a:rPr lang="en-GB" dirty="0"/>
              <a:t>Transfer instigator to another team</a:t>
            </a:r>
          </a:p>
        </p:txBody>
      </p:sp>
      <p:sp>
        <p:nvSpPr>
          <p:cNvPr id="4" name="Slide Number Placeholder 3"/>
          <p:cNvSpPr>
            <a:spLocks noGrp="1"/>
          </p:cNvSpPr>
          <p:nvPr>
            <p:ph type="sldNum" sz="quarter" idx="5"/>
          </p:nvPr>
        </p:nvSpPr>
        <p:spPr/>
        <p:txBody>
          <a:bodyPr/>
          <a:lstStyle/>
          <a:p>
            <a:fld id="{90EEACC9-36CA-4170-B814-D2326227168E}" type="slidenum">
              <a:rPr lang="en-GB" smtClean="0"/>
              <a:t>9</a:t>
            </a:fld>
            <a:endParaRPr lang="en-GB"/>
          </a:p>
        </p:txBody>
      </p:sp>
    </p:spTree>
    <p:extLst>
      <p:ext uri="{BB962C8B-B14F-4D97-AF65-F5344CB8AC3E}">
        <p14:creationId xmlns:p14="http://schemas.microsoft.com/office/powerpoint/2010/main" val="2486048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11</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p:txBody>
      </p:sp>
      <p:sp>
        <p:nvSpPr>
          <p:cNvPr id="4" name="Slide Number Placeholder 3"/>
          <p:cNvSpPr>
            <a:spLocks noGrp="1"/>
          </p:cNvSpPr>
          <p:nvPr>
            <p:ph type="sldNum" sz="quarter" idx="5"/>
          </p:nvPr>
        </p:nvSpPr>
        <p:spPr/>
        <p:txBody>
          <a:bodyPr/>
          <a:lstStyle/>
          <a:p>
            <a:fld id="{90EEACC9-36CA-4170-B814-D2326227168E}" type="slidenum">
              <a:rPr lang="en-GB" smtClean="0"/>
              <a:t>14</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16</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19</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Criticism of theory - Teams never attain norm of performance, constantly readjusting to changing factors</a:t>
            </a:r>
          </a:p>
        </p:txBody>
      </p:sp>
      <p:sp>
        <p:nvSpPr>
          <p:cNvPr id="4" name="Slide Number Placeholder 3"/>
          <p:cNvSpPr>
            <a:spLocks noGrp="1"/>
          </p:cNvSpPr>
          <p:nvPr>
            <p:ph type="sldNum" sz="quarter" idx="5"/>
          </p:nvPr>
        </p:nvSpPr>
        <p:spPr/>
        <p:txBody>
          <a:bodyPr/>
          <a:lstStyle/>
          <a:p>
            <a:fld id="{90EEACC9-36CA-4170-B814-D2326227168E}" type="slidenum">
              <a:rPr lang="en-GB" smtClean="0"/>
              <a:t>20</a:t>
            </a:fld>
            <a:endParaRPr lang="en-GB"/>
          </a:p>
        </p:txBody>
      </p:sp>
    </p:spTree>
    <p:extLst>
      <p:ext uri="{BB962C8B-B14F-4D97-AF65-F5344CB8AC3E}">
        <p14:creationId xmlns:p14="http://schemas.microsoft.com/office/powerpoint/2010/main" val="1076198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EEACC9-36CA-4170-B814-D2326227168E}" type="slidenum">
              <a:rPr lang="en-GB" smtClean="0"/>
              <a:t>21</a:t>
            </a:fld>
            <a:endParaRPr lang="en-GB"/>
          </a:p>
        </p:txBody>
      </p:sp>
    </p:spTree>
    <p:extLst>
      <p:ext uri="{BB962C8B-B14F-4D97-AF65-F5344CB8AC3E}">
        <p14:creationId xmlns:p14="http://schemas.microsoft.com/office/powerpoint/2010/main" val="3155858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emergency room supervisor must implement a “directing" style of leadership to direct the emergency room workers in an efficient manner. This requires the emergency room supervisor to provide constant supervision and regular direction to all emergency room staff to ensure that all patients are seen and taken care of in a timely manner.</a:t>
            </a:r>
          </a:p>
        </p:txBody>
      </p:sp>
      <p:sp>
        <p:nvSpPr>
          <p:cNvPr id="4" name="Slide Number Placeholder 3"/>
          <p:cNvSpPr>
            <a:spLocks noGrp="1"/>
          </p:cNvSpPr>
          <p:nvPr>
            <p:ph type="sldNum" sz="quarter" idx="5"/>
          </p:nvPr>
        </p:nvSpPr>
        <p:spPr/>
        <p:txBody>
          <a:bodyPr/>
          <a:lstStyle/>
          <a:p>
            <a:fld id="{90EEACC9-36CA-4170-B814-D2326227168E}" type="slidenum">
              <a:rPr lang="en-GB" smtClean="0"/>
              <a:t>23</a:t>
            </a:fld>
            <a:endParaRPr lang="en-GB"/>
          </a:p>
        </p:txBody>
      </p:sp>
    </p:spTree>
    <p:extLst>
      <p:ext uri="{BB962C8B-B14F-4D97-AF65-F5344CB8AC3E}">
        <p14:creationId xmlns:p14="http://schemas.microsoft.com/office/powerpoint/2010/main" val="3286708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Knowing this, the manager uses a "delegating" style of leadership throughout the duration of the project and delegates tasks to each team member with minimal supervision.</a:t>
            </a:r>
          </a:p>
        </p:txBody>
      </p:sp>
      <p:sp>
        <p:nvSpPr>
          <p:cNvPr id="4" name="Slide Number Placeholder 3"/>
          <p:cNvSpPr>
            <a:spLocks noGrp="1"/>
          </p:cNvSpPr>
          <p:nvPr>
            <p:ph type="sldNum" sz="quarter" idx="5"/>
          </p:nvPr>
        </p:nvSpPr>
        <p:spPr/>
        <p:txBody>
          <a:bodyPr/>
          <a:lstStyle/>
          <a:p>
            <a:fld id="{90EEACC9-36CA-4170-B814-D2326227168E}" type="slidenum">
              <a:rPr lang="en-GB" smtClean="0"/>
              <a:t>24</a:t>
            </a:fld>
            <a:endParaRPr lang="en-GB"/>
          </a:p>
        </p:txBody>
      </p:sp>
    </p:spTree>
    <p:extLst>
      <p:ext uri="{BB962C8B-B14F-4D97-AF65-F5344CB8AC3E}">
        <p14:creationId xmlns:p14="http://schemas.microsoft.com/office/powerpoint/2010/main" val="4120726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fld id="{9C64F3F4-CE19-49F8-9EF4-FF4EE52031C2}" type="datetimeFigureOut">
              <a:rPr lang="en-GB" smtClean="0"/>
              <a:t>03/10/2022</a:t>
            </a:fld>
            <a:endParaRPr lang="en-GB"/>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418907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03/10/2022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672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4319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03/10/2022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3759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03/10/2022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5614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03/10/2022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119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192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3470223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fld id="{9C64F3F4-CE19-49F8-9EF4-FF4EE52031C2}" type="datetimeFigureOut">
              <a:rPr lang="en-GB" smtClean="0"/>
              <a:t>03/10/2022</a:t>
            </a:fld>
            <a:endParaRPr lang="en-GB"/>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16797651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80924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03/10/2022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16024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fld id="{9C64F3F4-CE19-49F8-9EF4-FF4EE52031C2}" type="datetimeFigureOut">
              <a:rPr lang="en-GB" smtClean="0"/>
              <a:pPr/>
              <a:t>03/10/2022</a:t>
            </a:fld>
            <a:endParaRPr lang="en-GB" dirty="0"/>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US" dirty="0"/>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995526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kotoba.wiki/t/mutual/683"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microsoft.com/office/2007/relationships/hdphoto" Target="../media/hdphoto3.wdp"/></Relationships>
</file>

<file path=ppt/slides/_rels/slide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g&amp;ehk=tHTKyEbmKFs0YPvXhI"/><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ttoes.wordpress.com/2012/01/" TargetMode="Externa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BMSW4002</a:t>
            </a:r>
            <a:endParaRPr lang="en-GB" dirty="0"/>
          </a:p>
        </p:txBody>
      </p:sp>
      <p:sp>
        <p:nvSpPr>
          <p:cNvPr id="3" name="Subtitle 2"/>
          <p:cNvSpPr>
            <a:spLocks noGrp="1"/>
          </p:cNvSpPr>
          <p:nvPr>
            <p:ph type="subTitle" idx="1"/>
          </p:nvPr>
        </p:nvSpPr>
        <p:spPr/>
        <p:txBody>
          <a:bodyPr/>
          <a:lstStyle/>
          <a:p>
            <a:r>
              <a:rPr lang="en-GB" b="1" dirty="0"/>
              <a:t>Effective Team Working and Communication</a:t>
            </a:r>
            <a:br>
              <a:rPr lang="en-GB" b="1" dirty="0"/>
            </a:br>
            <a:br>
              <a:rPr lang="en-GB" altLang="en-US" sz="1600" dirty="0"/>
            </a:br>
            <a:r>
              <a:rPr lang="en-GB" altLang="en-US" sz="2000" b="1" dirty="0"/>
              <a:t>Week 2</a:t>
            </a:r>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artisticPhotocopy/>
                    </a14:imgEffect>
                    <a14:imgEffect>
                      <a14:brightnessContrast bright="40000"/>
                    </a14:imgEffect>
                  </a14:imgLayer>
                </a14:imgProps>
              </a:ext>
              <a:ext uri="{28A0092B-C50C-407E-A947-70E740481C1C}">
                <a14:useLocalDpi xmlns:a14="http://schemas.microsoft.com/office/drawing/2010/main" val="0"/>
              </a:ext>
            </a:extLst>
          </a:blip>
          <a:srcRect b="30721"/>
          <a:stretch/>
        </p:blipFill>
        <p:spPr bwMode="auto">
          <a:xfrm>
            <a:off x="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1034" name="Rectangle 1030">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9144000" cy="2645291"/>
          </a:xfrm>
          <a:prstGeom prst="rect">
            <a:avLst/>
          </a:prstGeom>
          <a:solidFill>
            <a:srgbClr val="3155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p:cNvSpPr>
            <a:spLocks noGrp="1"/>
          </p:cNvSpPr>
          <p:nvPr>
            <p:ph type="title"/>
          </p:nvPr>
        </p:nvSpPr>
        <p:spPr>
          <a:xfrm>
            <a:off x="492918" y="4544814"/>
            <a:ext cx="3632666" cy="1807659"/>
          </a:xfrm>
        </p:spPr>
        <p:txBody>
          <a:bodyPr>
            <a:normAutofit/>
          </a:bodyPr>
          <a:lstStyle/>
          <a:p>
            <a:pPr algn="r"/>
            <a:r>
              <a:rPr lang="en-GB" sz="4200">
                <a:solidFill>
                  <a:srgbClr val="FFFFFF"/>
                </a:solidFill>
              </a:rPr>
              <a:t>Overview of Session</a:t>
            </a:r>
          </a:p>
        </p:txBody>
      </p:sp>
      <p:cxnSp>
        <p:nvCxnSpPr>
          <p:cNvPr id="1033" name="Straight Connector 1032">
            <a:extLst>
              <a:ext uri="{FF2B5EF4-FFF2-40B4-BE49-F238E27FC236}">
                <a16:creationId xmlns:a16="http://schemas.microsoft.com/office/drawing/2014/main" id="{6C6CF9A5-BEA4-4284-A8B5-D033E5B4BE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2131" y="4900003"/>
            <a:ext cx="0" cy="109728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571999" y="4540559"/>
            <a:ext cx="4000786" cy="1816169"/>
          </a:xfrm>
        </p:spPr>
        <p:txBody>
          <a:bodyPr anchor="ctr">
            <a:normAutofit/>
          </a:bodyPr>
          <a:lstStyle/>
          <a:p>
            <a:pPr marL="0" indent="0">
              <a:buNone/>
            </a:pPr>
            <a:endParaRPr lang="en-GB">
              <a:solidFill>
                <a:srgbClr val="FFFFFF"/>
              </a:solidFill>
            </a:endParaRPr>
          </a:p>
          <a:p>
            <a:r>
              <a:rPr lang="en-GB">
                <a:solidFill>
                  <a:srgbClr val="FFFFFF"/>
                </a:solidFill>
              </a:rPr>
              <a:t>Tuckman’s Stages of Group Development</a:t>
            </a:r>
          </a:p>
          <a:p>
            <a:r>
              <a:rPr lang="en-GB">
                <a:solidFill>
                  <a:srgbClr val="FFFFFF"/>
                </a:solidFill>
              </a:rPr>
              <a:t>Situational Leadership</a:t>
            </a:r>
          </a:p>
          <a:p>
            <a:pPr marL="0" indent="0">
              <a:buNone/>
            </a:pP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19474632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B6435-87E1-421F-ADF1-1FC38E664458}"/>
              </a:ext>
            </a:extLst>
          </p:cNvPr>
          <p:cNvSpPr>
            <a:spLocks noGrp="1"/>
          </p:cNvSpPr>
          <p:nvPr>
            <p:ph type="title"/>
          </p:nvPr>
        </p:nvSpPr>
        <p:spPr/>
        <p:txBody>
          <a:bodyPr/>
          <a:lstStyle/>
          <a:p>
            <a:pPr algn="ctr"/>
            <a:r>
              <a:rPr lang="en-GB" dirty="0"/>
              <a:t>Groups v Teams Recap</a:t>
            </a:r>
          </a:p>
        </p:txBody>
      </p:sp>
      <p:graphicFrame>
        <p:nvGraphicFramePr>
          <p:cNvPr id="6" name="Table 5">
            <a:extLst>
              <a:ext uri="{FF2B5EF4-FFF2-40B4-BE49-F238E27FC236}">
                <a16:creationId xmlns:a16="http://schemas.microsoft.com/office/drawing/2014/main" id="{499DC2CB-DB04-4D46-82C4-9C5FC2C2763D}"/>
              </a:ext>
            </a:extLst>
          </p:cNvPr>
          <p:cNvGraphicFramePr>
            <a:graphicFrameLocks noGrp="1"/>
          </p:cNvGraphicFramePr>
          <p:nvPr>
            <p:extLst>
              <p:ext uri="{D42A27DB-BD31-4B8C-83A1-F6EECF244321}">
                <p14:modId xmlns:p14="http://schemas.microsoft.com/office/powerpoint/2010/main" val="4053926198"/>
              </p:ext>
            </p:extLst>
          </p:nvPr>
        </p:nvGraphicFramePr>
        <p:xfrm>
          <a:off x="2420888" y="1844824"/>
          <a:ext cx="4302224" cy="4419824"/>
        </p:xfrm>
        <a:graphic>
          <a:graphicData uri="http://schemas.openxmlformats.org/drawingml/2006/table">
            <a:tbl>
              <a:tblPr firstRow="1" bandRow="1">
                <a:tableStyleId>{1FECB4D8-DB02-4DC6-A0A2-4F2EBAE1DC90}</a:tableStyleId>
              </a:tblPr>
              <a:tblGrid>
                <a:gridCol w="4302224">
                  <a:extLst>
                    <a:ext uri="{9D8B030D-6E8A-4147-A177-3AD203B41FA5}">
                      <a16:colId xmlns:a16="http://schemas.microsoft.com/office/drawing/2014/main" val="2665541312"/>
                    </a:ext>
                  </a:extLst>
                </a:gridCol>
              </a:tblGrid>
              <a:tr h="397624">
                <a:tc>
                  <a:txBody>
                    <a:bodyPr/>
                    <a:lstStyle/>
                    <a:p>
                      <a:pPr algn="ctr"/>
                      <a:r>
                        <a:rPr lang="en-GB" sz="2400" dirty="0">
                          <a:effectLst>
                            <a:outerShdw blurRad="38100" dist="38100" dir="2700000" algn="tl">
                              <a:srgbClr val="000000">
                                <a:alpha val="43137"/>
                              </a:srgbClr>
                            </a:outerShdw>
                          </a:effectLst>
                        </a:rPr>
                        <a:t>GROUPS  V </a:t>
                      </a:r>
                      <a:r>
                        <a:rPr lang="en-GB" sz="2400" baseline="0" dirty="0">
                          <a:effectLst>
                            <a:outerShdw blurRad="38100" dist="38100" dir="2700000" algn="tl">
                              <a:srgbClr val="000000">
                                <a:alpha val="43137"/>
                              </a:srgbClr>
                            </a:outerShdw>
                          </a:effectLst>
                        </a:rPr>
                        <a:t> TEAMS</a:t>
                      </a:r>
                      <a:endParaRPr lang="en-US" sz="2400" dirty="0">
                        <a:effectLst>
                          <a:outerShdw blurRad="38100" dist="38100" dir="2700000" algn="tl">
                            <a:srgbClr val="000000">
                              <a:alpha val="43137"/>
                            </a:srgbClr>
                          </a:outerShdw>
                        </a:effectLst>
                      </a:endParaRPr>
                    </a:p>
                  </a:txBody>
                  <a:tcPr marL="91439" marR="91439" marT="45728" marB="45728"/>
                </a:tc>
                <a:extLst>
                  <a:ext uri="{0D108BD9-81ED-4DB2-BD59-A6C34878D82A}">
                    <a16:rowId xmlns:a16="http://schemas.microsoft.com/office/drawing/2014/main" val="415916306"/>
                  </a:ext>
                </a:extLst>
              </a:tr>
              <a:tr h="265087">
                <a:tc>
                  <a:txBody>
                    <a:bodyPr/>
                    <a:lstStyle/>
                    <a:p>
                      <a:pPr algn="ctr"/>
                      <a:r>
                        <a:rPr kumimoji="0" lang="en-US" sz="1400" kern="1200" dirty="0"/>
                        <a:t>INTERDEPENDENCE</a:t>
                      </a:r>
                      <a:endParaRPr lang="en-US" sz="1400" dirty="0"/>
                    </a:p>
                  </a:txBody>
                  <a:tcPr marL="91439" marR="91439" marT="45728" marB="45728"/>
                </a:tc>
                <a:extLst>
                  <a:ext uri="{0D108BD9-81ED-4DB2-BD59-A6C34878D82A}">
                    <a16:rowId xmlns:a16="http://schemas.microsoft.com/office/drawing/2014/main" val="1285912550"/>
                  </a:ext>
                </a:extLst>
              </a:tr>
              <a:tr h="265087">
                <a:tc>
                  <a:txBody>
                    <a:bodyPr/>
                    <a:lstStyle/>
                    <a:p>
                      <a:pPr algn="ctr"/>
                      <a:r>
                        <a:rPr kumimoji="0" lang="en-US" sz="1400" kern="1200" dirty="0"/>
                        <a:t>SHARED VALUES</a:t>
                      </a:r>
                      <a:endParaRPr lang="en-US" sz="1400" dirty="0"/>
                    </a:p>
                  </a:txBody>
                  <a:tcPr marL="91439" marR="91439" marT="45728" marB="45728"/>
                </a:tc>
                <a:extLst>
                  <a:ext uri="{0D108BD9-81ED-4DB2-BD59-A6C34878D82A}">
                    <a16:rowId xmlns:a16="http://schemas.microsoft.com/office/drawing/2014/main" val="1473253589"/>
                  </a:ext>
                </a:extLst>
              </a:tr>
              <a:tr h="26508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kumimoji="0" lang="en-US" sz="1400" kern="1200" dirty="0"/>
                        <a:t>EXPRESSED FEELINGS</a:t>
                      </a:r>
                      <a:endParaRPr lang="en-US" sz="1400" dirty="0"/>
                    </a:p>
                  </a:txBody>
                  <a:tcPr marL="91439" marR="91439" marT="45728" marB="45728"/>
                </a:tc>
                <a:extLst>
                  <a:ext uri="{0D108BD9-81ED-4DB2-BD59-A6C34878D82A}">
                    <a16:rowId xmlns:a16="http://schemas.microsoft.com/office/drawing/2014/main" val="838752799"/>
                  </a:ext>
                </a:extLst>
              </a:tr>
              <a:tr h="265087">
                <a:tc>
                  <a:txBody>
                    <a:bodyPr/>
                    <a:lstStyle/>
                    <a:p>
                      <a:pPr algn="ctr"/>
                      <a:r>
                        <a:rPr kumimoji="0" lang="en-US" sz="1400" kern="1200" dirty="0"/>
                        <a:t>VISION</a:t>
                      </a:r>
                      <a:endParaRPr lang="en-US" sz="1400" dirty="0"/>
                    </a:p>
                  </a:txBody>
                  <a:tcPr marL="91439" marR="91439" marT="45728" marB="45728"/>
                </a:tc>
                <a:extLst>
                  <a:ext uri="{0D108BD9-81ED-4DB2-BD59-A6C34878D82A}">
                    <a16:rowId xmlns:a16="http://schemas.microsoft.com/office/drawing/2014/main" val="1609369799"/>
                  </a:ext>
                </a:extLst>
              </a:tr>
              <a:tr h="265087">
                <a:tc>
                  <a:txBody>
                    <a:bodyPr/>
                    <a:lstStyle/>
                    <a:p>
                      <a:pPr algn="ctr"/>
                      <a:r>
                        <a:rPr kumimoji="0" lang="en-US" sz="1400" kern="1200" dirty="0"/>
                        <a:t>COMMITMENT</a:t>
                      </a:r>
                      <a:endParaRPr lang="en-US" sz="1400" dirty="0"/>
                    </a:p>
                  </a:txBody>
                  <a:tcPr marL="91439" marR="91439" marT="45728" marB="45728"/>
                </a:tc>
                <a:extLst>
                  <a:ext uri="{0D108BD9-81ED-4DB2-BD59-A6C34878D82A}">
                    <a16:rowId xmlns:a16="http://schemas.microsoft.com/office/drawing/2014/main" val="3666301702"/>
                  </a:ext>
                </a:extLst>
              </a:tr>
              <a:tr h="265087">
                <a:tc>
                  <a:txBody>
                    <a:bodyPr/>
                    <a:lstStyle/>
                    <a:p>
                      <a:pPr algn="ctr"/>
                      <a:r>
                        <a:rPr kumimoji="0" lang="en-US" sz="1400" kern="1200" dirty="0"/>
                        <a:t>TRUST</a:t>
                      </a:r>
                      <a:endParaRPr lang="en-US" sz="1400" dirty="0"/>
                    </a:p>
                  </a:txBody>
                  <a:tcPr marL="91439" marR="91439" marT="45728" marB="45728"/>
                </a:tc>
                <a:extLst>
                  <a:ext uri="{0D108BD9-81ED-4DB2-BD59-A6C34878D82A}">
                    <a16:rowId xmlns:a16="http://schemas.microsoft.com/office/drawing/2014/main" val="2181851632"/>
                  </a:ext>
                </a:extLst>
              </a:tr>
              <a:tr h="265087">
                <a:tc>
                  <a:txBody>
                    <a:bodyPr/>
                    <a:lstStyle/>
                    <a:p>
                      <a:pPr algn="ctr"/>
                      <a:r>
                        <a:rPr kumimoji="0" lang="en-US" sz="1400" kern="1200" dirty="0"/>
                        <a:t>INTERPERSONAL SKILLS</a:t>
                      </a:r>
                      <a:endParaRPr lang="en-US" sz="1400" dirty="0"/>
                    </a:p>
                  </a:txBody>
                  <a:tcPr marL="91439" marR="91439" marT="45728" marB="45728"/>
                </a:tc>
                <a:extLst>
                  <a:ext uri="{0D108BD9-81ED-4DB2-BD59-A6C34878D82A}">
                    <a16:rowId xmlns:a16="http://schemas.microsoft.com/office/drawing/2014/main" val="1678505225"/>
                  </a:ext>
                </a:extLst>
              </a:tr>
              <a:tr h="265087">
                <a:tc>
                  <a:txBody>
                    <a:bodyPr/>
                    <a:lstStyle/>
                    <a:p>
                      <a:pPr algn="ctr"/>
                      <a:r>
                        <a:rPr kumimoji="0" lang="en-US" sz="1400" kern="1200" dirty="0"/>
                        <a:t>CONSENSUS</a:t>
                      </a:r>
                      <a:endParaRPr lang="en-US" sz="1400" dirty="0"/>
                    </a:p>
                  </a:txBody>
                  <a:tcPr marL="91439" marR="91439" marT="45728" marB="45728"/>
                </a:tc>
                <a:extLst>
                  <a:ext uri="{0D108BD9-81ED-4DB2-BD59-A6C34878D82A}">
                    <a16:rowId xmlns:a16="http://schemas.microsoft.com/office/drawing/2014/main" val="1338786915"/>
                  </a:ext>
                </a:extLst>
              </a:tr>
              <a:tr h="265087">
                <a:tc>
                  <a:txBody>
                    <a:bodyPr/>
                    <a:lstStyle/>
                    <a:p>
                      <a:pPr algn="ctr"/>
                      <a:r>
                        <a:rPr kumimoji="0" lang="en-US" sz="1400" kern="1200" dirty="0"/>
                        <a:t> OWNERSHIP</a:t>
                      </a:r>
                      <a:endParaRPr lang="en-US" sz="1400" dirty="0"/>
                    </a:p>
                  </a:txBody>
                  <a:tcPr marL="91439" marR="91439" marT="45728" marB="45728"/>
                </a:tc>
                <a:extLst>
                  <a:ext uri="{0D108BD9-81ED-4DB2-BD59-A6C34878D82A}">
                    <a16:rowId xmlns:a16="http://schemas.microsoft.com/office/drawing/2014/main" val="3401732525"/>
                  </a:ext>
                </a:extLst>
              </a:tr>
              <a:tr h="265087">
                <a:tc>
                  <a:txBody>
                    <a:bodyPr/>
                    <a:lstStyle/>
                    <a:p>
                      <a:pPr algn="ctr"/>
                      <a:r>
                        <a:rPr kumimoji="0" lang="en-US" sz="1400" kern="1200" dirty="0"/>
                        <a:t>COMMON GOALS</a:t>
                      </a:r>
                      <a:endParaRPr lang="en-US" sz="1400" dirty="0"/>
                    </a:p>
                  </a:txBody>
                  <a:tcPr marL="91439" marR="91439" marT="45728" marB="45728"/>
                </a:tc>
                <a:extLst>
                  <a:ext uri="{0D108BD9-81ED-4DB2-BD59-A6C34878D82A}">
                    <a16:rowId xmlns:a16="http://schemas.microsoft.com/office/drawing/2014/main" val="1933517823"/>
                  </a:ext>
                </a:extLst>
              </a:tr>
              <a:tr h="265087">
                <a:tc>
                  <a:txBody>
                    <a:bodyPr/>
                    <a:lstStyle/>
                    <a:p>
                      <a:pPr algn="ctr"/>
                      <a:r>
                        <a:rPr kumimoji="0" lang="en-US" sz="1400" kern="1200" dirty="0"/>
                        <a:t>LISTENING</a:t>
                      </a:r>
                      <a:endParaRPr lang="en-US" sz="1400" dirty="0"/>
                    </a:p>
                  </a:txBody>
                  <a:tcPr marL="91439" marR="91439" marT="45728" marB="45728"/>
                </a:tc>
                <a:extLst>
                  <a:ext uri="{0D108BD9-81ED-4DB2-BD59-A6C34878D82A}">
                    <a16:rowId xmlns:a16="http://schemas.microsoft.com/office/drawing/2014/main" val="3328548204"/>
                  </a:ext>
                </a:extLst>
              </a:tr>
              <a:tr h="265087">
                <a:tc>
                  <a:txBody>
                    <a:bodyPr/>
                    <a:lstStyle/>
                    <a:p>
                      <a:pPr algn="ctr"/>
                      <a:r>
                        <a:rPr kumimoji="0" lang="en-US" sz="1400" kern="1200" dirty="0"/>
                        <a:t>CONFLICT RESOLUTION</a:t>
                      </a:r>
                      <a:endParaRPr lang="en-US" sz="1400" dirty="0"/>
                    </a:p>
                  </a:txBody>
                  <a:tcPr marL="91439" marR="91439" marT="45728" marB="45728"/>
                </a:tc>
                <a:extLst>
                  <a:ext uri="{0D108BD9-81ED-4DB2-BD59-A6C34878D82A}">
                    <a16:rowId xmlns:a16="http://schemas.microsoft.com/office/drawing/2014/main" val="1672079666"/>
                  </a:ext>
                </a:extLst>
              </a:tr>
              <a:tr h="265087">
                <a:tc>
                  <a:txBody>
                    <a:bodyPr/>
                    <a:lstStyle/>
                    <a:p>
                      <a:pPr algn="ctr"/>
                      <a:r>
                        <a:rPr kumimoji="0" lang="en-US" sz="1400" kern="1200" dirty="0"/>
                        <a:t>TASK FOCUSED</a:t>
                      </a:r>
                      <a:endParaRPr lang="en-US" sz="1400" dirty="0"/>
                    </a:p>
                  </a:txBody>
                  <a:tcPr marL="91439" marR="91439" marT="45728" marB="45728"/>
                </a:tc>
                <a:extLst>
                  <a:ext uri="{0D108BD9-81ED-4DB2-BD59-A6C34878D82A}">
                    <a16:rowId xmlns:a16="http://schemas.microsoft.com/office/drawing/2014/main" val="1141264844"/>
                  </a:ext>
                </a:extLst>
              </a:tr>
            </a:tbl>
          </a:graphicData>
        </a:graphic>
      </p:graphicFrame>
      <p:sp>
        <p:nvSpPr>
          <p:cNvPr id="7" name="Right Arrow 4">
            <a:extLst>
              <a:ext uri="{FF2B5EF4-FFF2-40B4-BE49-F238E27FC236}">
                <a16:creationId xmlns:a16="http://schemas.microsoft.com/office/drawing/2014/main" id="{D2ADD231-E5D6-4F51-8D72-B4D94EC96F05}"/>
              </a:ext>
            </a:extLst>
          </p:cNvPr>
          <p:cNvSpPr/>
          <p:nvPr/>
        </p:nvSpPr>
        <p:spPr>
          <a:xfrm rot="10800000">
            <a:off x="500034" y="1214422"/>
            <a:ext cx="1643074" cy="4500594"/>
          </a:xfrm>
          <a:prstGeom prst="rightArrow">
            <a:avLst>
              <a:gd name="adj1" fmla="val 50655"/>
              <a:gd name="adj2" fmla="val 50000"/>
            </a:avLst>
          </a:prstGeom>
        </p:spPr>
        <p:style>
          <a:lnRef idx="2">
            <a:schemeClr val="accent1"/>
          </a:lnRef>
          <a:fillRef idx="1">
            <a:schemeClr val="lt1"/>
          </a:fillRef>
          <a:effectRef idx="0">
            <a:schemeClr val="accent1"/>
          </a:effectRef>
          <a:fontRef idx="minor">
            <a:schemeClr val="dk1"/>
          </a:fontRef>
        </p:style>
        <p:txBody>
          <a:bodyPr anchor="ctr"/>
          <a:lstStyle/>
          <a:p>
            <a:pPr algn="ctr">
              <a:defRPr/>
            </a:pPr>
            <a:endParaRPr lang="en-US" b="1">
              <a:ln w="12700">
                <a:solidFill>
                  <a:srgbClr val="1F497D">
                    <a:satMod val="155000"/>
                  </a:srgbClr>
                </a:solidFill>
                <a:prstDash val="solid"/>
              </a:ln>
              <a:solidFill>
                <a:srgbClr val="EEECE1">
                  <a:tint val="85000"/>
                  <a:satMod val="155000"/>
                </a:srgbClr>
              </a:solidFill>
              <a:effectLst>
                <a:outerShdw blurRad="41275" dist="20320" dir="1800000" algn="tl" rotWithShape="0">
                  <a:srgbClr val="000000">
                    <a:alpha val="40000"/>
                  </a:srgbClr>
                </a:outerShdw>
              </a:effectLst>
            </a:endParaRPr>
          </a:p>
        </p:txBody>
      </p:sp>
      <p:sp>
        <p:nvSpPr>
          <p:cNvPr id="8" name="TextBox 6">
            <a:extLst>
              <a:ext uri="{FF2B5EF4-FFF2-40B4-BE49-F238E27FC236}">
                <a16:creationId xmlns:a16="http://schemas.microsoft.com/office/drawing/2014/main" id="{5D1CF69F-879A-4C99-9B89-9573FCBDE33C}"/>
              </a:ext>
            </a:extLst>
          </p:cNvPr>
          <p:cNvSpPr txBox="1">
            <a:spLocks noChangeArrowheads="1"/>
          </p:cNvSpPr>
          <p:nvPr/>
        </p:nvSpPr>
        <p:spPr bwMode="auto">
          <a:xfrm>
            <a:off x="785813" y="3357563"/>
            <a:ext cx="11430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fontAlgn="base" hangingPunct="1">
              <a:spcBef>
                <a:spcPct val="0"/>
              </a:spcBef>
              <a:spcAft>
                <a:spcPct val="0"/>
              </a:spcAft>
              <a:buFontTx/>
              <a:buNone/>
            </a:pPr>
            <a:r>
              <a:rPr lang="en-GB" altLang="en-US" sz="2000" dirty="0">
                <a:solidFill>
                  <a:prstClr val="black"/>
                </a:solidFill>
                <a:latin typeface="Franklin Gothic Book" pitchFamily="34" charset="0"/>
                <a:cs typeface="Arial" pitchFamily="34" charset="0"/>
              </a:rPr>
              <a:t>WEAK</a:t>
            </a:r>
            <a:endParaRPr lang="en-US" altLang="en-US" sz="2000" dirty="0">
              <a:solidFill>
                <a:prstClr val="black"/>
              </a:solidFill>
              <a:latin typeface="Franklin Gothic Book" pitchFamily="34" charset="0"/>
              <a:cs typeface="Arial" pitchFamily="34" charset="0"/>
            </a:endParaRPr>
          </a:p>
        </p:txBody>
      </p:sp>
      <p:sp>
        <p:nvSpPr>
          <p:cNvPr id="9" name="Right Arrow 3">
            <a:extLst>
              <a:ext uri="{FF2B5EF4-FFF2-40B4-BE49-F238E27FC236}">
                <a16:creationId xmlns:a16="http://schemas.microsoft.com/office/drawing/2014/main" id="{3FD283B9-40B6-456B-BE8C-C8CF93DE9A6A}"/>
              </a:ext>
            </a:extLst>
          </p:cNvPr>
          <p:cNvSpPr/>
          <p:nvPr/>
        </p:nvSpPr>
        <p:spPr>
          <a:xfrm>
            <a:off x="7000890" y="1187990"/>
            <a:ext cx="1685909" cy="4500594"/>
          </a:xfrm>
          <a:prstGeom prst="rightArrow">
            <a:avLst/>
          </a:prstGeom>
        </p:spPr>
        <p:style>
          <a:lnRef idx="2">
            <a:schemeClr val="accent2"/>
          </a:lnRef>
          <a:fillRef idx="1">
            <a:schemeClr val="lt1"/>
          </a:fillRef>
          <a:effectRef idx="0">
            <a:schemeClr val="accent2"/>
          </a:effectRef>
          <a:fontRef idx="minor">
            <a:schemeClr val="dk1"/>
          </a:fontRef>
        </p:style>
        <p:txBody>
          <a:bodyPr anchor="ctr"/>
          <a:lstStyle/>
          <a:p>
            <a:pPr fontAlgn="base">
              <a:spcBef>
                <a:spcPct val="0"/>
              </a:spcBef>
              <a:spcAft>
                <a:spcPct val="0"/>
              </a:spcAft>
              <a:defRPr/>
            </a:pPr>
            <a:r>
              <a:rPr lang="en-GB" sz="2000" dirty="0">
                <a:solidFill>
                  <a:prstClr val="black">
                    <a:lumMod val="95000"/>
                    <a:lumOff val="5000"/>
                  </a:prstClr>
                </a:solidFill>
                <a:latin typeface="Franklin Gothic Book" pitchFamily="34" charset="0"/>
                <a:cs typeface="Arial" charset="0"/>
              </a:rPr>
              <a:t>STRONG</a:t>
            </a:r>
            <a:endParaRPr lang="en-US" sz="2000" dirty="0">
              <a:solidFill>
                <a:prstClr val="black">
                  <a:lumMod val="95000"/>
                  <a:lumOff val="5000"/>
                </a:prstClr>
              </a:solidFill>
              <a:latin typeface="Franklin Gothic Book" pitchFamily="34" charset="0"/>
              <a:cs typeface="Arial" charset="0"/>
            </a:endParaRPr>
          </a:p>
        </p:txBody>
      </p:sp>
    </p:spTree>
    <p:extLst>
      <p:ext uri="{BB962C8B-B14F-4D97-AF65-F5344CB8AC3E}">
        <p14:creationId xmlns:p14="http://schemas.microsoft.com/office/powerpoint/2010/main" val="397244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D4995BF0-8E87-4ECF-904C-D047955C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rgbClr val="4C4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1DB6D-1D10-4201-8D55-D42354F02C49}"/>
              </a:ext>
            </a:extLst>
          </p:cNvPr>
          <p:cNvSpPr>
            <a:spLocks noGrp="1"/>
          </p:cNvSpPr>
          <p:nvPr>
            <p:ph type="title"/>
          </p:nvPr>
        </p:nvSpPr>
        <p:spPr>
          <a:xfrm>
            <a:off x="457200" y="4385066"/>
            <a:ext cx="8192729" cy="1317643"/>
          </a:xfrm>
        </p:spPr>
        <p:txBody>
          <a:bodyPr vert="horz" lIns="91440" tIns="45720" rIns="91440" bIns="45720" rtlCol="0" anchor="b">
            <a:normAutofit/>
          </a:bodyPr>
          <a:lstStyle/>
          <a:p>
            <a:pPr>
              <a:lnSpc>
                <a:spcPct val="80000"/>
              </a:lnSpc>
            </a:pPr>
            <a:r>
              <a:rPr lang="en-US" sz="4900" kern="1200" spc="-120" baseline="0">
                <a:solidFill>
                  <a:srgbClr val="FFFFFF"/>
                </a:solidFill>
                <a:latin typeface="+mj-lt"/>
                <a:ea typeface="+mj-ea"/>
                <a:cs typeface="+mj-cs"/>
              </a:rPr>
              <a:t>What factor can stop a team from preforming effectively?</a:t>
            </a:r>
          </a:p>
        </p:txBody>
      </p:sp>
      <p:pic>
        <p:nvPicPr>
          <p:cNvPr id="5" name="Content Placeholder 4">
            <a:extLst>
              <a:ext uri="{FF2B5EF4-FFF2-40B4-BE49-F238E27FC236}">
                <a16:creationId xmlns:a16="http://schemas.microsoft.com/office/drawing/2014/main" id="{307DB96E-23D5-941F-7DA9-2888A38FAE99}"/>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17511"/>
          <a:stretch/>
        </p:blipFill>
        <p:spPr>
          <a:xfrm>
            <a:off x="20" y="10"/>
            <a:ext cx="9143980" cy="4242806"/>
          </a:xfrm>
          <a:prstGeom prst="rect">
            <a:avLst/>
          </a:prstGeom>
        </p:spPr>
      </p:pic>
      <p:sp>
        <p:nvSpPr>
          <p:cNvPr id="6" name="TextBox 5">
            <a:extLst>
              <a:ext uri="{FF2B5EF4-FFF2-40B4-BE49-F238E27FC236}">
                <a16:creationId xmlns:a16="http://schemas.microsoft.com/office/drawing/2014/main" id="{5D92C498-E512-6C63-262C-063BFFFCA7B2}"/>
              </a:ext>
            </a:extLst>
          </p:cNvPr>
          <p:cNvSpPr txBox="1"/>
          <p:nvPr/>
        </p:nvSpPr>
        <p:spPr>
          <a:xfrm>
            <a:off x="6862606" y="4042761"/>
            <a:ext cx="228139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kotoba.wiki/t/mutual/68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082324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EF639-AE09-4C85-B13A-296D984DA35D}"/>
              </a:ext>
            </a:extLst>
          </p:cNvPr>
          <p:cNvSpPr>
            <a:spLocks noGrp="1"/>
          </p:cNvSpPr>
          <p:nvPr>
            <p:ph type="title"/>
          </p:nvPr>
        </p:nvSpPr>
        <p:spPr>
          <a:xfrm>
            <a:off x="720969" y="1031634"/>
            <a:ext cx="2526323" cy="4844777"/>
          </a:xfrm>
        </p:spPr>
        <p:txBody>
          <a:bodyPr>
            <a:normAutofit/>
          </a:bodyPr>
          <a:lstStyle/>
          <a:p>
            <a:r>
              <a:rPr lang="en-GB" sz="3700">
                <a:solidFill>
                  <a:srgbClr val="FFFFFF"/>
                </a:solidFill>
              </a:rPr>
              <a:t>Factors that hinder effective team collaboration</a:t>
            </a:r>
          </a:p>
        </p:txBody>
      </p:sp>
      <p:sp>
        <p:nvSpPr>
          <p:cNvPr id="3" name="Content Placeholder 2">
            <a:extLst>
              <a:ext uri="{FF2B5EF4-FFF2-40B4-BE49-F238E27FC236}">
                <a16:creationId xmlns:a16="http://schemas.microsoft.com/office/drawing/2014/main" id="{4A44547D-AA95-49F5-A1FE-679B1808D7A6}"/>
              </a:ext>
            </a:extLst>
          </p:cNvPr>
          <p:cNvSpPr>
            <a:spLocks noGrp="1"/>
          </p:cNvSpPr>
          <p:nvPr>
            <p:ph idx="1"/>
          </p:nvPr>
        </p:nvSpPr>
        <p:spPr>
          <a:xfrm>
            <a:off x="3967343" y="1031634"/>
            <a:ext cx="4605442" cy="4746232"/>
          </a:xfrm>
        </p:spPr>
        <p:txBody>
          <a:bodyPr anchor="ctr">
            <a:normAutofit/>
          </a:bodyPr>
          <a:lstStyle/>
          <a:p>
            <a:pPr marL="457200" indent="-457200">
              <a:buFont typeface="+mj-lt"/>
              <a:buAutoNum type="arabicPeriod"/>
            </a:pPr>
            <a:r>
              <a:rPr lang="en-GB" sz="1500" dirty="0"/>
              <a:t>Lack of clarity – lack of clear goals/ roles/ timelines</a:t>
            </a:r>
          </a:p>
          <a:p>
            <a:pPr marL="457200" indent="-457200">
              <a:buFont typeface="+mj-lt"/>
              <a:buAutoNum type="arabicPeriod"/>
            </a:pPr>
            <a:r>
              <a:rPr lang="en-GB" sz="1500" dirty="0"/>
              <a:t>Lack of synchronisation – sharing work, collaboration</a:t>
            </a:r>
          </a:p>
          <a:p>
            <a:pPr marL="457200" indent="-457200">
              <a:buFont typeface="+mj-lt"/>
              <a:buAutoNum type="arabicPeriod"/>
            </a:pPr>
            <a:r>
              <a:rPr lang="en-GB" sz="1500" dirty="0"/>
              <a:t>Unwillingness to change – not evolving, adopting</a:t>
            </a:r>
          </a:p>
          <a:p>
            <a:pPr marL="457200" indent="-457200">
              <a:buFont typeface="+mj-lt"/>
              <a:buAutoNum type="arabicPeriod"/>
            </a:pPr>
            <a:r>
              <a:rPr lang="en-GB" sz="1500" dirty="0"/>
              <a:t>Lack of social interaction – boning outside work environment, need proactive teambuilding</a:t>
            </a:r>
          </a:p>
          <a:p>
            <a:pPr marL="457200" indent="-457200">
              <a:buFont typeface="+mj-lt"/>
              <a:buAutoNum type="arabicPeriod"/>
            </a:pPr>
            <a:r>
              <a:rPr lang="en-GB" sz="1500" dirty="0"/>
              <a:t>Large teams – too many people, harder to manger </a:t>
            </a:r>
          </a:p>
          <a:p>
            <a:pPr marL="457200" indent="-457200">
              <a:buFont typeface="+mj-lt"/>
              <a:buAutoNum type="arabicPeriod"/>
            </a:pPr>
            <a:r>
              <a:rPr lang="en-GB" sz="1500" dirty="0"/>
              <a:t>Lack of trust </a:t>
            </a:r>
          </a:p>
          <a:p>
            <a:pPr marL="457200" indent="-457200">
              <a:buFont typeface="+mj-lt"/>
              <a:buAutoNum type="arabicPeriod"/>
            </a:pPr>
            <a:r>
              <a:rPr lang="en-GB" sz="1500" dirty="0"/>
              <a:t>Wrong people in the team (not right skillset)</a:t>
            </a:r>
          </a:p>
          <a:p>
            <a:pPr marL="457200" indent="-457200">
              <a:buFont typeface="+mj-lt"/>
              <a:buAutoNum type="arabicPeriod"/>
            </a:pPr>
            <a:r>
              <a:rPr lang="en-GB" sz="1500" dirty="0"/>
              <a:t>Lack of leadership</a:t>
            </a:r>
          </a:p>
          <a:p>
            <a:pPr marL="457200" indent="-457200">
              <a:buFont typeface="+mj-lt"/>
              <a:buAutoNum type="arabicPeriod"/>
            </a:pPr>
            <a:r>
              <a:rPr lang="en-GB" sz="1500" dirty="0"/>
              <a:t>Not listening to each other</a:t>
            </a:r>
          </a:p>
          <a:p>
            <a:pPr marL="457200" indent="-457200">
              <a:buFont typeface="+mj-lt"/>
              <a:buAutoNum type="arabicPeriod"/>
            </a:pPr>
            <a:r>
              <a:rPr lang="en-GB" sz="1500" dirty="0"/>
              <a:t>Thinking of ‘I’ and not ‘We’</a:t>
            </a:r>
          </a:p>
        </p:txBody>
      </p:sp>
    </p:spTree>
    <p:extLst>
      <p:ext uri="{BB962C8B-B14F-4D97-AF65-F5344CB8AC3E}">
        <p14:creationId xmlns:p14="http://schemas.microsoft.com/office/powerpoint/2010/main" val="637151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601" y="643467"/>
            <a:ext cx="3008121" cy="5571066"/>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645" y="809244"/>
            <a:ext cx="2763774" cy="5239512"/>
          </a:xfrm>
          <a:prstGeom prst="rect">
            <a:avLst/>
          </a:prstGeom>
          <a:noFill/>
          <a:ln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7A957-91E0-49F1-AD5B-D54C557833F9}"/>
              </a:ext>
            </a:extLst>
          </p:cNvPr>
          <p:cNvSpPr>
            <a:spLocks noGrp="1"/>
          </p:cNvSpPr>
          <p:nvPr>
            <p:ph type="title"/>
          </p:nvPr>
        </p:nvSpPr>
        <p:spPr>
          <a:xfrm>
            <a:off x="720969" y="1031634"/>
            <a:ext cx="2526323" cy="4844777"/>
          </a:xfrm>
        </p:spPr>
        <p:txBody>
          <a:bodyPr>
            <a:normAutofit/>
          </a:bodyPr>
          <a:lstStyle/>
          <a:p>
            <a:r>
              <a:rPr lang="en-GB">
                <a:solidFill>
                  <a:srgbClr val="FFFFFF"/>
                </a:solidFill>
              </a:rPr>
              <a:t>Task oriented teams</a:t>
            </a:r>
          </a:p>
        </p:txBody>
      </p:sp>
      <p:sp>
        <p:nvSpPr>
          <p:cNvPr id="3" name="Content Placeholder 2">
            <a:extLst>
              <a:ext uri="{FF2B5EF4-FFF2-40B4-BE49-F238E27FC236}">
                <a16:creationId xmlns:a16="http://schemas.microsoft.com/office/drawing/2014/main" id="{31398243-B26A-4BBE-9574-39FB09D0B73B}"/>
              </a:ext>
            </a:extLst>
          </p:cNvPr>
          <p:cNvSpPr>
            <a:spLocks noGrp="1"/>
          </p:cNvSpPr>
          <p:nvPr>
            <p:ph idx="1"/>
          </p:nvPr>
        </p:nvSpPr>
        <p:spPr>
          <a:xfrm>
            <a:off x="3967343" y="1031634"/>
            <a:ext cx="4605442" cy="4746232"/>
          </a:xfrm>
        </p:spPr>
        <p:txBody>
          <a:bodyPr anchor="ctr">
            <a:normAutofit/>
          </a:bodyPr>
          <a:lstStyle/>
          <a:p>
            <a:r>
              <a:rPr lang="en-GB" sz="2000"/>
              <a:t>Hackman (1990) stated for a team to be clearly effective in delivering tasks, it has to have:</a:t>
            </a:r>
          </a:p>
          <a:p>
            <a:r>
              <a:rPr lang="en-GB" sz="2000"/>
              <a:t>1. Appropriate task for the team</a:t>
            </a:r>
          </a:p>
          <a:p>
            <a:r>
              <a:rPr lang="en-GB" sz="2000"/>
              <a:t>2. Recognised roles and skills within the team and outside</a:t>
            </a:r>
          </a:p>
          <a:p>
            <a:r>
              <a:rPr lang="en-GB" sz="2000"/>
              <a:t>3. Team has clear authority over the task – supported by management</a:t>
            </a:r>
          </a:p>
          <a:p>
            <a:r>
              <a:rPr lang="en-GB" sz="2000"/>
              <a:t>4. Clear structure with a culture of promoting team work</a:t>
            </a:r>
          </a:p>
          <a:p>
            <a:r>
              <a:rPr lang="en-GB" sz="2000"/>
              <a:t>5. Appropriate policies in place to support team work</a:t>
            </a:r>
          </a:p>
          <a:p>
            <a:r>
              <a:rPr lang="en-GB" sz="2000"/>
              <a:t>6. Expert coaching and feedback by right leadership</a:t>
            </a:r>
          </a:p>
        </p:txBody>
      </p:sp>
    </p:spTree>
    <p:extLst>
      <p:ext uri="{BB962C8B-B14F-4D97-AF65-F5344CB8AC3E}">
        <p14:creationId xmlns:p14="http://schemas.microsoft.com/office/powerpoint/2010/main" val="2251317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53BE-3F6A-4279-951F-1FED2DF46988}"/>
              </a:ext>
            </a:extLst>
          </p:cNvPr>
          <p:cNvSpPr>
            <a:spLocks noGrp="1"/>
          </p:cNvSpPr>
          <p:nvPr>
            <p:ph type="title"/>
          </p:nvPr>
        </p:nvSpPr>
        <p:spPr>
          <a:xfrm>
            <a:off x="532209" y="188640"/>
            <a:ext cx="8079581" cy="1658198"/>
          </a:xfrm>
        </p:spPr>
        <p:txBody>
          <a:bodyPr/>
          <a:lstStyle/>
          <a:p>
            <a:pPr algn="ctr"/>
            <a:r>
              <a:rPr lang="en-GB"/>
              <a:t>Types of Teams</a:t>
            </a:r>
            <a:endParaRPr lang="en-GB" dirty="0"/>
          </a:p>
        </p:txBody>
      </p:sp>
      <p:graphicFrame>
        <p:nvGraphicFramePr>
          <p:cNvPr id="4" name="Content Placeholder 3">
            <a:extLst>
              <a:ext uri="{FF2B5EF4-FFF2-40B4-BE49-F238E27FC236}">
                <a16:creationId xmlns:a16="http://schemas.microsoft.com/office/drawing/2014/main" id="{5B4DAE79-1DA9-4E21-BFBE-6800DE66F6EA}"/>
              </a:ext>
            </a:extLst>
          </p:cNvPr>
          <p:cNvGraphicFramePr>
            <a:graphicFrameLocks noGrp="1"/>
          </p:cNvGraphicFramePr>
          <p:nvPr>
            <p:ph idx="1"/>
            <p:extLst>
              <p:ext uri="{D42A27DB-BD31-4B8C-83A1-F6EECF244321}">
                <p14:modId xmlns:p14="http://schemas.microsoft.com/office/powerpoint/2010/main" val="194179546"/>
              </p:ext>
            </p:extLst>
          </p:nvPr>
        </p:nvGraphicFramePr>
        <p:xfrm>
          <a:off x="395537" y="1484784"/>
          <a:ext cx="8496944"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023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FBCA-04C7-431D-8234-9A93F2742DF0}"/>
              </a:ext>
            </a:extLst>
          </p:cNvPr>
          <p:cNvSpPr>
            <a:spLocks noGrp="1"/>
          </p:cNvSpPr>
          <p:nvPr>
            <p:ph type="title"/>
          </p:nvPr>
        </p:nvSpPr>
        <p:spPr/>
        <p:txBody>
          <a:bodyPr/>
          <a:lstStyle/>
          <a:p>
            <a:pPr algn="ctr"/>
            <a:r>
              <a:rPr lang="en-GB" dirty="0"/>
              <a:t>Team working framework</a:t>
            </a:r>
          </a:p>
        </p:txBody>
      </p:sp>
      <p:graphicFrame>
        <p:nvGraphicFramePr>
          <p:cNvPr id="4" name="Content Placeholder 3">
            <a:extLst>
              <a:ext uri="{FF2B5EF4-FFF2-40B4-BE49-F238E27FC236}">
                <a16:creationId xmlns:a16="http://schemas.microsoft.com/office/drawing/2014/main" id="{4A08822A-0373-4FDA-B3BA-5CC0CA3E6D9A}"/>
              </a:ext>
            </a:extLst>
          </p:cNvPr>
          <p:cNvGraphicFramePr>
            <a:graphicFrameLocks noGrp="1"/>
          </p:cNvGraphicFramePr>
          <p:nvPr>
            <p:ph idx="1"/>
            <p:extLst>
              <p:ext uri="{D42A27DB-BD31-4B8C-83A1-F6EECF244321}">
                <p14:modId xmlns:p14="http://schemas.microsoft.com/office/powerpoint/2010/main" val="1792629023"/>
              </p:ext>
            </p:extLst>
          </p:nvPr>
        </p:nvGraphicFramePr>
        <p:xfrm>
          <a:off x="506413" y="1993900"/>
          <a:ext cx="8066087" cy="3765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991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E593F8-B67B-4512-A712-2E758372C93E}"/>
              </a:ext>
            </a:extLst>
          </p:cNvPr>
          <p:cNvSpPr>
            <a:spLocks noGrp="1"/>
          </p:cNvSpPr>
          <p:nvPr>
            <p:ph type="title"/>
          </p:nvPr>
        </p:nvSpPr>
        <p:spPr>
          <a:xfrm>
            <a:off x="492918" y="936711"/>
            <a:ext cx="2241198" cy="4984578"/>
          </a:xfrm>
        </p:spPr>
        <p:txBody>
          <a:bodyPr>
            <a:normAutofit/>
          </a:bodyPr>
          <a:lstStyle/>
          <a:p>
            <a:r>
              <a:rPr lang="en-GB" sz="3800">
                <a:solidFill>
                  <a:srgbClr val="FFFFFF"/>
                </a:solidFill>
              </a:rPr>
              <a:t>Case study</a:t>
            </a:r>
          </a:p>
        </p:txBody>
      </p:sp>
      <p:sp>
        <p:nvSpPr>
          <p:cNvPr id="3" name="Content Placeholder 2">
            <a:extLst>
              <a:ext uri="{FF2B5EF4-FFF2-40B4-BE49-F238E27FC236}">
                <a16:creationId xmlns:a16="http://schemas.microsoft.com/office/drawing/2014/main" id="{7A3B4EDE-5B5D-46A8-9367-31750F181A24}"/>
              </a:ext>
            </a:extLst>
          </p:cNvPr>
          <p:cNvSpPr>
            <a:spLocks noGrp="1"/>
          </p:cNvSpPr>
          <p:nvPr>
            <p:ph idx="1"/>
          </p:nvPr>
        </p:nvSpPr>
        <p:spPr>
          <a:xfrm>
            <a:off x="3460791" y="936711"/>
            <a:ext cx="5111994" cy="4984578"/>
          </a:xfrm>
        </p:spPr>
        <p:txBody>
          <a:bodyPr anchor="ctr">
            <a:normAutofit/>
          </a:bodyPr>
          <a:lstStyle/>
          <a:p>
            <a:r>
              <a:rPr lang="en-GB" dirty="0"/>
              <a:t>You are an office manager, one employee is being subjected to bullying, she is new and other team members haven't accepted fully. They continuously harass her, call her names, talk about her performance and blame her for mistakes. One women who has been in the company for over 5 years is particularly the ring leader and encourages other to join in. while all four workers are essential for operation, the team is not function well. </a:t>
            </a:r>
          </a:p>
          <a:p>
            <a:r>
              <a:rPr lang="en-GB" dirty="0"/>
              <a:t>How would you restore pleasant working environment in the office?</a:t>
            </a:r>
          </a:p>
        </p:txBody>
      </p:sp>
    </p:spTree>
    <p:extLst>
      <p:ext uri="{BB962C8B-B14F-4D97-AF65-F5344CB8AC3E}">
        <p14:creationId xmlns:p14="http://schemas.microsoft.com/office/powerpoint/2010/main" val="574101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7CEFFDD-605F-41E2-8017-6484074C5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6994" y="0"/>
            <a:ext cx="3477006" cy="6858000"/>
          </a:xfrm>
          <a:prstGeom prst="rect">
            <a:avLst/>
          </a:prstGeom>
          <a:solidFill>
            <a:srgbClr val="475260"/>
          </a:solidFill>
          <a:ln>
            <a:solidFill>
              <a:srgbClr val="4752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a:xfrm>
            <a:off x="6129909" y="499533"/>
            <a:ext cx="2551176" cy="1920240"/>
          </a:xfrm>
        </p:spPr>
        <p:txBody>
          <a:bodyPr vert="horz" lIns="91440" tIns="45720" rIns="91440" bIns="45720" rtlCol="0" anchor="b">
            <a:normAutofit/>
          </a:bodyPr>
          <a:lstStyle/>
          <a:p>
            <a:pPr>
              <a:lnSpc>
                <a:spcPct val="85000"/>
              </a:lnSpc>
            </a:pPr>
            <a:r>
              <a:rPr lang="en-US" altLang="en-US" sz="3500">
                <a:solidFill>
                  <a:srgbClr val="FFFFFF"/>
                </a:solidFill>
              </a:rPr>
              <a:t>Tuckman's Team Development (1965) </a:t>
            </a:r>
            <a:endParaRPr lang="en-US" sz="3500">
              <a:solidFill>
                <a:srgbClr val="FFFFFF"/>
              </a:solidFill>
            </a:endParaRPr>
          </a:p>
        </p:txBody>
      </p:sp>
      <p:pic>
        <p:nvPicPr>
          <p:cNvPr id="3" name="Picture 2"/>
          <p:cNvPicPr>
            <a:picLocks noChangeAspect="1"/>
          </p:cNvPicPr>
          <p:nvPr/>
        </p:nvPicPr>
        <p:blipFill rotWithShape="1">
          <a:blip r:embed="rId2"/>
          <a:srcRect r="-2" b="7044"/>
          <a:stretch/>
        </p:blipFill>
        <p:spPr>
          <a:xfrm>
            <a:off x="475499" y="640080"/>
            <a:ext cx="4708897" cy="5588101"/>
          </a:xfrm>
          <a:prstGeom prst="rect">
            <a:avLst/>
          </a:prstGeom>
        </p:spPr>
      </p:pic>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6129909" y="2419773"/>
            <a:ext cx="2551176" cy="335809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lnSpcReduction="10000"/>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defTabSz="914400" eaLnBrk="1" fontAlgn="base" hangingPunct="1">
              <a:lnSpc>
                <a:spcPct val="85000"/>
              </a:lnSpc>
              <a:spcBef>
                <a:spcPct val="50000"/>
              </a:spcBef>
              <a:spcAft>
                <a:spcPct val="0"/>
              </a:spcAft>
              <a:buFont typeface="Arial" pitchFamily="34" charset="0"/>
              <a:buChar char=" "/>
            </a:pPr>
            <a:r>
              <a:rPr lang="en-US" altLang="en-US" sz="1600" b="1" dirty="0">
                <a:solidFill>
                  <a:srgbClr val="FFFFFF"/>
                </a:solidFill>
                <a:latin typeface="+mn-lt"/>
              </a:rPr>
              <a:t>Team’s performance theory</a:t>
            </a:r>
          </a:p>
          <a:p>
            <a:pPr defTabSz="914400" eaLnBrk="1" fontAlgn="base" hangingPunct="1">
              <a:lnSpc>
                <a:spcPct val="85000"/>
              </a:lnSpc>
              <a:spcBef>
                <a:spcPct val="50000"/>
              </a:spcBef>
              <a:spcAft>
                <a:spcPct val="0"/>
              </a:spcAft>
              <a:buFont typeface="Arial" pitchFamily="34" charset="0"/>
              <a:buChar char=" "/>
            </a:pPr>
            <a:r>
              <a:rPr lang="en-US" altLang="en-US" sz="1600" dirty="0">
                <a:solidFill>
                  <a:srgbClr val="FFFFFF"/>
                </a:solidFill>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600" dirty="0">
                <a:solidFill>
                  <a:srgbClr val="FFFFFF"/>
                </a:solidFill>
                <a:latin typeface="+mn-lt"/>
              </a:rPr>
              <a:t>Tuckman, Bruce W. (1965) 'Developmental sequence in small groups',  </a:t>
            </a:r>
            <a:r>
              <a:rPr lang="en-US" altLang="en-US" sz="1600" i="1" dirty="0">
                <a:solidFill>
                  <a:srgbClr val="FFFFFF"/>
                </a:solidFill>
                <a:latin typeface="+mn-lt"/>
              </a:rPr>
              <a:t>Psychological Bulletin</a:t>
            </a:r>
            <a:r>
              <a:rPr lang="en-US" altLang="en-US" sz="1600" dirty="0">
                <a:solidFill>
                  <a:srgbClr val="FFFFFF"/>
                </a:solidFill>
                <a:latin typeface="+mn-lt"/>
              </a:rPr>
              <a:t>, 63, 384-399. Tuckman, Bruce W. (1972) </a:t>
            </a:r>
            <a:r>
              <a:rPr lang="en-US" altLang="en-US" sz="1600" i="1" dirty="0">
                <a:solidFill>
                  <a:srgbClr val="FFFFFF"/>
                </a:solidFill>
                <a:latin typeface="+mn-lt"/>
              </a:rPr>
              <a:t>Conducting Educational Research</a:t>
            </a:r>
            <a:r>
              <a:rPr lang="en-US" altLang="en-US" sz="1600" dirty="0">
                <a:solidFill>
                  <a:srgbClr val="FFFFFF"/>
                </a:solidFill>
                <a:latin typeface="+mn-lt"/>
              </a:rPr>
              <a:t>, New York: Harcourt Brace Jovanovich. Fifth edition 1999 by Wadsworth. Tuckman, Bruce W. (1979) </a:t>
            </a:r>
            <a:r>
              <a:rPr lang="en-US" altLang="en-US" sz="1600" i="1" dirty="0">
                <a:solidFill>
                  <a:srgbClr val="FFFFFF"/>
                </a:solidFill>
                <a:latin typeface="+mn-lt"/>
              </a:rPr>
              <a:t>Evaluating Instructional Programs</a:t>
            </a:r>
            <a:r>
              <a:rPr lang="en-US" altLang="en-US" sz="1600" dirty="0">
                <a:solidFill>
                  <a:srgbClr val="FFFFFF"/>
                </a:solidFill>
                <a:latin typeface="+mn-lt"/>
              </a:rPr>
              <a:t>, Boston: Allyn &amp; Bacon </a:t>
            </a:r>
          </a:p>
          <a:p>
            <a:pPr defTabSz="914400" eaLnBrk="1" fontAlgn="base" hangingPunct="1">
              <a:lnSpc>
                <a:spcPct val="85000"/>
              </a:lnSpc>
              <a:spcBef>
                <a:spcPct val="50000"/>
              </a:spcBef>
              <a:spcAft>
                <a:spcPct val="0"/>
              </a:spcAft>
              <a:buFont typeface="Arial" pitchFamily="34" charset="0"/>
              <a:buChar char=" "/>
            </a:pPr>
            <a:endParaRPr lang="en-US" altLang="en-US" sz="1400" dirty="0">
              <a:solidFill>
                <a:srgbClr val="FFFFFF"/>
              </a:solidFill>
              <a:latin typeface="+mn-lt"/>
            </a:endParaRPr>
          </a:p>
        </p:txBody>
      </p:sp>
    </p:spTree>
    <p:extLst>
      <p:ext uri="{BB962C8B-B14F-4D97-AF65-F5344CB8AC3E}">
        <p14:creationId xmlns:p14="http://schemas.microsoft.com/office/powerpoint/2010/main" val="667364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492918"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extLst>
              <p:ext uri="{D42A27DB-BD31-4B8C-83A1-F6EECF244321}">
                <p14:modId xmlns:p14="http://schemas.microsoft.com/office/powerpoint/2010/main" val="3827012555"/>
              </p:ext>
            </p:extLst>
          </p:nvPr>
        </p:nvGraphicFramePr>
        <p:xfrm>
          <a:off x="507206" y="2373549"/>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7F034-0DB7-5ED4-0B9F-1A0A264A733D}"/>
              </a:ext>
            </a:extLst>
          </p:cNvPr>
          <p:cNvSpPr>
            <a:spLocks noGrp="1"/>
          </p:cNvSpPr>
          <p:nvPr>
            <p:ph type="title"/>
          </p:nvPr>
        </p:nvSpPr>
        <p:spPr>
          <a:xfrm>
            <a:off x="3512343" y="499533"/>
            <a:ext cx="4922045" cy="1658198"/>
          </a:xfrm>
        </p:spPr>
        <p:txBody>
          <a:bodyPr>
            <a:normAutofit/>
          </a:bodyPr>
          <a:lstStyle/>
          <a:p>
            <a:r>
              <a:rPr lang="en-GB">
                <a:solidFill>
                  <a:srgbClr val="774E43"/>
                </a:solidFill>
              </a:rPr>
              <a:t>Activity</a:t>
            </a:r>
          </a:p>
        </p:txBody>
      </p:sp>
      <p:pic>
        <p:nvPicPr>
          <p:cNvPr id="5" name="Picture 4">
            <a:extLst>
              <a:ext uri="{FF2B5EF4-FFF2-40B4-BE49-F238E27FC236}">
                <a16:creationId xmlns:a16="http://schemas.microsoft.com/office/drawing/2014/main" id="{6D1CE3DF-E928-B9A6-10E8-B35CCDAC5629}"/>
              </a:ext>
            </a:extLst>
          </p:cNvPr>
          <p:cNvPicPr>
            <a:picLocks noChangeAspect="1"/>
          </p:cNvPicPr>
          <p:nvPr/>
        </p:nvPicPr>
        <p:blipFill rotWithShape="1">
          <a:blip r:embed="rId2"/>
          <a:srcRect l="39770" r="35171" b="2"/>
          <a:stretch/>
        </p:blipFill>
        <p:spPr>
          <a:xfrm>
            <a:off x="20" y="-6418"/>
            <a:ext cx="3058077" cy="6864418"/>
          </a:xfrm>
          <a:prstGeom prst="rect">
            <a:avLst/>
          </a:prstGeom>
        </p:spPr>
      </p:pic>
      <p:sp>
        <p:nvSpPr>
          <p:cNvPr id="11" name="Content Placeholder 2">
            <a:extLst>
              <a:ext uri="{FF2B5EF4-FFF2-40B4-BE49-F238E27FC236}">
                <a16:creationId xmlns:a16="http://schemas.microsoft.com/office/drawing/2014/main" id="{160F884B-8139-B70A-F4D2-5C5ECD71918C}"/>
              </a:ext>
            </a:extLst>
          </p:cNvPr>
          <p:cNvSpPr>
            <a:spLocks noGrp="1"/>
          </p:cNvSpPr>
          <p:nvPr>
            <p:ph idx="1"/>
          </p:nvPr>
        </p:nvSpPr>
        <p:spPr>
          <a:xfrm>
            <a:off x="3526917" y="2011680"/>
            <a:ext cx="4821746" cy="3766185"/>
          </a:xfrm>
        </p:spPr>
        <p:txBody>
          <a:bodyPr>
            <a:normAutofit/>
          </a:bodyPr>
          <a:lstStyle/>
          <a:p>
            <a:r>
              <a:rPr lang="en-GB"/>
              <a:t>Working as a Team – </a:t>
            </a:r>
          </a:p>
          <a:p>
            <a:endParaRPr lang="en-GB"/>
          </a:p>
          <a:p>
            <a:r>
              <a:rPr lang="en-GB"/>
              <a:t>Research and describe (write down) what each stage of the Tuckman Team Development Theory is</a:t>
            </a:r>
          </a:p>
          <a:p>
            <a:r>
              <a:rPr lang="en-GB"/>
              <a:t>What is Each stage? </a:t>
            </a:r>
          </a:p>
          <a:p>
            <a:r>
              <a:rPr lang="en-GB"/>
              <a:t>What does it mean? </a:t>
            </a:r>
          </a:p>
        </p:txBody>
      </p:sp>
    </p:spTree>
    <p:extLst>
      <p:ext uri="{BB962C8B-B14F-4D97-AF65-F5344CB8AC3E}">
        <p14:creationId xmlns:p14="http://schemas.microsoft.com/office/powerpoint/2010/main" val="3354439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467544" y="692696"/>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3512343" y="499533"/>
            <a:ext cx="4922045" cy="1658198"/>
          </a:xfrm>
        </p:spPr>
        <p:txBody>
          <a:bodyPr>
            <a:normAutofit/>
          </a:bodyPr>
          <a:lstStyle/>
          <a:p>
            <a:r>
              <a:rPr lang="en-GB">
                <a:solidFill>
                  <a:srgbClr val="444660"/>
                </a:solidFill>
              </a:rPr>
              <a:t>Tuckman’s stages of team formation</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3526917" y="2011680"/>
            <a:ext cx="4821746" cy="3766185"/>
          </a:xfrm>
        </p:spPr>
        <p:txBody>
          <a:bodyPr>
            <a:normAutofit/>
          </a:bodyPr>
          <a:lstStyle/>
          <a:p>
            <a:r>
              <a:rPr lang="en-GB" altLang="en-US" sz="2000" b="1"/>
              <a:t>1. Forming</a:t>
            </a:r>
          </a:p>
          <a:p>
            <a:endParaRPr lang="en-GB" altLang="en-US" sz="2000" b="1"/>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There is a need for formal leadership</a:t>
            </a:r>
            <a:r>
              <a:rPr lang="en-GB" altLang="en-US" sz="2000">
                <a:latin typeface="Arial" panose="020B0604020202020204" pitchFamily="34" charset="0"/>
              </a:rPr>
              <a:t> </a:t>
            </a:r>
          </a:p>
          <a:p>
            <a:endParaRPr lang="en-GB" sz="2000"/>
          </a:p>
        </p:txBody>
      </p:sp>
    </p:spTree>
    <p:extLst>
      <p:ext uri="{BB962C8B-B14F-4D97-AF65-F5344CB8AC3E}">
        <p14:creationId xmlns:p14="http://schemas.microsoft.com/office/powerpoint/2010/main" val="33506454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t="10060" b="13156"/>
          <a:stretch/>
        </p:blipFill>
        <p:spPr bwMode="auto">
          <a:xfrm>
            <a:off x="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7D2BFFD5-490F-4B45-91F2-6B826FBAD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9144000" cy="2645291"/>
          </a:xfrm>
          <a:prstGeom prst="rect">
            <a:avLst/>
          </a:prstGeom>
          <a:solidFill>
            <a:srgbClr val="414C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a:xfrm>
            <a:off x="492918" y="4544814"/>
            <a:ext cx="3632666" cy="1807659"/>
          </a:xfrm>
        </p:spPr>
        <p:txBody>
          <a:bodyPr>
            <a:normAutofit/>
          </a:bodyPr>
          <a:lstStyle/>
          <a:p>
            <a:pPr algn="r"/>
            <a:r>
              <a:rPr lang="en-GB" sz="4200">
                <a:solidFill>
                  <a:srgbClr val="FFFFFF"/>
                </a:solidFill>
              </a:rPr>
              <a:t>Discussion</a:t>
            </a:r>
          </a:p>
        </p:txBody>
      </p:sp>
      <p:cxnSp>
        <p:nvCxnSpPr>
          <p:cNvPr id="3087" name="Straight Connector 3086">
            <a:extLst>
              <a:ext uri="{FF2B5EF4-FFF2-40B4-BE49-F238E27FC236}">
                <a16:creationId xmlns:a16="http://schemas.microsoft.com/office/drawing/2014/main" id="{6C6CF9A5-BEA4-4284-A8B5-D033E5B4BE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2131" y="4900003"/>
            <a:ext cx="0" cy="109728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a:xfrm>
            <a:off x="4571999" y="4540559"/>
            <a:ext cx="4000786" cy="1816169"/>
          </a:xfrm>
        </p:spPr>
        <p:txBody>
          <a:bodyPr anchor="ctr">
            <a:normAutofit/>
          </a:bodyPr>
          <a:lstStyle/>
          <a:p>
            <a:r>
              <a:rPr lang="en-US" altLang="en-US">
                <a:solidFill>
                  <a:srgbClr val="FFFFFF"/>
                </a:solidFill>
              </a:rPr>
              <a:t>Do you </a:t>
            </a:r>
            <a:r>
              <a:rPr lang="en-GB" altLang="en-US">
                <a:solidFill>
                  <a:srgbClr val="FFFFFF"/>
                </a:solidFill>
              </a:rPr>
              <a:t>recognise</a:t>
            </a:r>
            <a:r>
              <a:rPr lang="en-US" altLang="en-US">
                <a:solidFill>
                  <a:srgbClr val="FFFFFF"/>
                </a:solidFill>
              </a:rPr>
              <a:t> this, when you first meet in a new group?</a:t>
            </a:r>
          </a:p>
          <a:p>
            <a:r>
              <a:rPr lang="en-US" altLang="en-US">
                <a:solidFill>
                  <a:srgbClr val="FFFFFF"/>
                </a:solidFill>
              </a:rPr>
              <a:t>How would people in the group be feeling now?</a:t>
            </a:r>
          </a:p>
        </p:txBody>
      </p:sp>
    </p:spTree>
    <p:extLst>
      <p:ext uri="{BB962C8B-B14F-4D97-AF65-F5344CB8AC3E}">
        <p14:creationId xmlns:p14="http://schemas.microsoft.com/office/powerpoint/2010/main" val="2764600232"/>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3512343"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20"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3526917" y="2011680"/>
            <a:ext cx="4821746" cy="3766185"/>
          </a:xfrm>
        </p:spPr>
        <p:txBody>
          <a:bodyPr>
            <a:normAutofit/>
          </a:bodyPr>
          <a:lstStyle/>
          <a:p>
            <a:pPr marL="0" indent="0">
              <a:buClr>
                <a:srgbClr val="FF5050"/>
              </a:buClr>
              <a:buNone/>
            </a:pPr>
            <a:r>
              <a:rPr lang="en-GB" altLang="en-US" b="1"/>
              <a:t>Storming</a:t>
            </a:r>
          </a:p>
          <a:p>
            <a:pPr marL="0" indent="0">
              <a:buClr>
                <a:srgbClr val="FF5050"/>
              </a:buClr>
              <a:buNone/>
            </a:pPr>
            <a:endParaRPr lang="en-GB" altLang="en-US" b="1"/>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are competing for position</a:t>
            </a:r>
            <a:endParaRPr lang="en-GB" altLang="en-US">
              <a:latin typeface="Arial" panose="020B0604020202020204" pitchFamily="34" charset="0"/>
              <a:cs typeface="Times New Roman" panose="02020603050405020304" pitchFamily="18" charset="0"/>
            </a:endParaRPr>
          </a:p>
          <a:p>
            <a:pPr marL="0" lvl="1" indent="0">
              <a:buClr>
                <a:srgbClr val="FF5050"/>
              </a:buClr>
              <a:buNone/>
            </a:pPr>
            <a:endParaRPr lang="en-GB" altLang="en-US">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may resist the task at an emotional level</a:t>
            </a:r>
            <a:r>
              <a:rPr lang="en-GB" altLang="en-US">
                <a:latin typeface="Arial" panose="020B0604020202020204" pitchFamily="34" charset="0"/>
              </a:rPr>
              <a:t>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7998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3512343"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3526917" y="2011680"/>
            <a:ext cx="4821746" cy="3766185"/>
          </a:xfrm>
        </p:spPr>
        <p:txBody>
          <a:bodyPr>
            <a:normAutofit/>
          </a:bodyPr>
          <a:lstStyle/>
          <a:p>
            <a:pPr marL="0" indent="0">
              <a:buClr>
                <a:srgbClr val="FF5050"/>
              </a:buClr>
              <a:buNone/>
            </a:pPr>
            <a:r>
              <a:rPr lang="en-GB" altLang="en-US" dirty="0"/>
              <a:t>Norming</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68737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3512343"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9253" r="37334" b="-2"/>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3526917" y="2011680"/>
            <a:ext cx="4821746" cy="3766185"/>
          </a:xfrm>
        </p:spPr>
        <p:txBody>
          <a:bodyPr>
            <a:normAutofit/>
          </a:bodyPr>
          <a:lstStyle/>
          <a:p>
            <a:pPr lvl="1">
              <a:buClr>
                <a:srgbClr val="FF5050"/>
              </a:buClr>
              <a:buFontTx/>
              <a:buChar char="–"/>
            </a:pPr>
            <a:r>
              <a:rPr lang="en-GB" altLang="en-US" b="1">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b="1">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b="1">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b="1">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b="1">
                <a:latin typeface="Arial" panose="020B0604020202020204" pitchFamily="34" charset="0"/>
                <a:cs typeface="Times New Roman" panose="02020603050405020304" pitchFamily="18" charset="0"/>
              </a:rPr>
              <a:t>External leadership is minimised as team self-manages</a:t>
            </a:r>
            <a:r>
              <a:rPr lang="en-GB" altLang="en-US" b="1">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3512343"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20"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3526917" y="2011680"/>
            <a:ext cx="4821746" cy="3766185"/>
          </a:xfrm>
        </p:spPr>
        <p:txBody>
          <a:bodyPr>
            <a:normAutofit/>
          </a:bodyPr>
          <a:lstStyle/>
          <a:p>
            <a:pPr marL="490538" indent="-490538">
              <a:buClr>
                <a:srgbClr val="FF5050"/>
              </a:buClr>
            </a:pPr>
            <a:r>
              <a:rPr lang="en-GB" altLang="en-US" b="1"/>
              <a:t>Adjourning</a:t>
            </a:r>
          </a:p>
          <a:p>
            <a:pPr lvl="1">
              <a:buClr>
                <a:srgbClr val="FF5050"/>
              </a:buClr>
              <a:buFontTx/>
              <a:buChar char="–"/>
            </a:pPr>
            <a:r>
              <a:rPr lang="en-GB" altLang="en-US" b="1" dirty="0"/>
              <a:t>Bittersweet sense of accomplishment</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Reluctance to say good-bye</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Many personal relationships formed </a:t>
            </a:r>
            <a:endParaRPr lang="en-GB" altLang="en-US" b="1"/>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3417C4-5BD7-469D-AD54-0A104BB96295}"/>
              </a:ext>
            </a:extLst>
          </p:cNvPr>
          <p:cNvPicPr>
            <a:picLocks noChangeAspect="1"/>
          </p:cNvPicPr>
          <p:nvPr/>
        </p:nvPicPr>
        <p:blipFill>
          <a:blip r:embed="rId3"/>
          <a:stretch>
            <a:fillRect/>
          </a:stretch>
        </p:blipFill>
        <p:spPr>
          <a:xfrm>
            <a:off x="683568" y="404664"/>
            <a:ext cx="7992888" cy="6240295"/>
          </a:xfrm>
          <a:prstGeom prst="rect">
            <a:avLst/>
          </a:prstGeom>
        </p:spPr>
      </p:pic>
      <p:sp>
        <p:nvSpPr>
          <p:cNvPr id="6" name="Rectangle 5">
            <a:extLst>
              <a:ext uri="{FF2B5EF4-FFF2-40B4-BE49-F238E27FC236}">
                <a16:creationId xmlns:a16="http://schemas.microsoft.com/office/drawing/2014/main" id="{6AAD4533-8ADC-4FA1-9979-F0B261524046}"/>
              </a:ext>
            </a:extLst>
          </p:cNvPr>
          <p:cNvSpPr/>
          <p:nvPr/>
        </p:nvSpPr>
        <p:spPr>
          <a:xfrm>
            <a:off x="899592" y="2485940"/>
            <a:ext cx="2448272" cy="93610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Introduction of a new team member</a:t>
            </a:r>
          </a:p>
        </p:txBody>
      </p:sp>
      <p:sp>
        <p:nvSpPr>
          <p:cNvPr id="7" name="Rectangle 6">
            <a:extLst>
              <a:ext uri="{FF2B5EF4-FFF2-40B4-BE49-F238E27FC236}">
                <a16:creationId xmlns:a16="http://schemas.microsoft.com/office/drawing/2014/main" id="{541976C4-2842-4A09-A98B-48C880AF6425}"/>
              </a:ext>
            </a:extLst>
          </p:cNvPr>
          <p:cNvSpPr/>
          <p:nvPr/>
        </p:nvSpPr>
        <p:spPr>
          <a:xfrm>
            <a:off x="6012160" y="764704"/>
            <a:ext cx="244827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Not achieving results?</a:t>
            </a:r>
          </a:p>
        </p:txBody>
      </p:sp>
      <p:sp>
        <p:nvSpPr>
          <p:cNvPr id="8" name="Rectangle 7">
            <a:extLst>
              <a:ext uri="{FF2B5EF4-FFF2-40B4-BE49-F238E27FC236}">
                <a16:creationId xmlns:a16="http://schemas.microsoft.com/office/drawing/2014/main" id="{901563A6-DF52-4AEB-B8B0-D017777994BE}"/>
              </a:ext>
            </a:extLst>
          </p:cNvPr>
          <p:cNvSpPr/>
          <p:nvPr/>
        </p:nvSpPr>
        <p:spPr>
          <a:xfrm>
            <a:off x="6156176" y="4077072"/>
            <a:ext cx="2592288" cy="864096"/>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Change of objectives?</a:t>
            </a:r>
          </a:p>
        </p:txBody>
      </p:sp>
      <p:sp>
        <p:nvSpPr>
          <p:cNvPr id="9" name="Rectangle 8">
            <a:extLst>
              <a:ext uri="{FF2B5EF4-FFF2-40B4-BE49-F238E27FC236}">
                <a16:creationId xmlns:a16="http://schemas.microsoft.com/office/drawing/2014/main" id="{BC2915AE-2D73-4883-B283-597E124F03EA}"/>
              </a:ext>
            </a:extLst>
          </p:cNvPr>
          <p:cNvSpPr/>
          <p:nvPr/>
        </p:nvSpPr>
        <p:spPr>
          <a:xfrm>
            <a:off x="843588" y="1346807"/>
            <a:ext cx="2592288" cy="792088"/>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Change in management</a:t>
            </a:r>
          </a:p>
        </p:txBody>
      </p:sp>
    </p:spTree>
    <p:extLst>
      <p:ext uri="{BB962C8B-B14F-4D97-AF65-F5344CB8AC3E}">
        <p14:creationId xmlns:p14="http://schemas.microsoft.com/office/powerpoint/2010/main" val="990178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9D36-D1A7-473E-86DB-8EDA13432B19}"/>
              </a:ext>
            </a:extLst>
          </p:cNvPr>
          <p:cNvSpPr>
            <a:spLocks noGrp="1"/>
          </p:cNvSpPr>
          <p:nvPr>
            <p:ph type="title"/>
          </p:nvPr>
        </p:nvSpPr>
        <p:spPr>
          <a:xfrm>
            <a:off x="492918" y="499533"/>
            <a:ext cx="8079581" cy="1658198"/>
          </a:xfrm>
        </p:spPr>
        <p:txBody>
          <a:bodyPr>
            <a:normAutofit/>
          </a:bodyPr>
          <a:lstStyle/>
          <a:p>
            <a:r>
              <a:rPr lang="en-GB">
                <a:solidFill>
                  <a:srgbClr val="6D5451"/>
                </a:solidFill>
              </a:rPr>
              <a:t>Leadership is vital – Why?</a:t>
            </a:r>
          </a:p>
        </p:txBody>
      </p:sp>
      <p:pic>
        <p:nvPicPr>
          <p:cNvPr id="5" name="Picture 4">
            <a:extLst>
              <a:ext uri="{FF2B5EF4-FFF2-40B4-BE49-F238E27FC236}">
                <a16:creationId xmlns:a16="http://schemas.microsoft.com/office/drawing/2014/main" id="{8B4C0279-4959-41C8-AF19-6894D520E7C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9288" y="2812728"/>
            <a:ext cx="2537952" cy="1966912"/>
          </a:xfrm>
          <a:prstGeom prst="rect">
            <a:avLst/>
          </a:prstGeom>
        </p:spPr>
      </p:pic>
      <p:sp>
        <p:nvSpPr>
          <p:cNvPr id="3" name="Content Placeholder 2">
            <a:extLst>
              <a:ext uri="{FF2B5EF4-FFF2-40B4-BE49-F238E27FC236}">
                <a16:creationId xmlns:a16="http://schemas.microsoft.com/office/drawing/2014/main" id="{87AABF2F-CE41-44BC-AAD7-9DE65A3CBE2F}"/>
              </a:ext>
            </a:extLst>
          </p:cNvPr>
          <p:cNvSpPr>
            <a:spLocks noGrp="1"/>
          </p:cNvSpPr>
          <p:nvPr>
            <p:ph idx="1"/>
          </p:nvPr>
        </p:nvSpPr>
        <p:spPr>
          <a:xfrm>
            <a:off x="3481002" y="2011680"/>
            <a:ext cx="5091783" cy="3766185"/>
          </a:xfrm>
        </p:spPr>
        <p:txBody>
          <a:bodyPr>
            <a:normAutofit/>
          </a:bodyPr>
          <a:lstStyle/>
          <a:p>
            <a:pPr marL="0" indent="0">
              <a:buNone/>
            </a:pPr>
            <a:r>
              <a:rPr lang="en-GB" i="1">
                <a:latin typeface="Arial" panose="020B0604020202020204" pitchFamily="34" charset="0"/>
                <a:cs typeface="Arial" panose="020B0604020202020204" pitchFamily="34" charset="0"/>
              </a:rPr>
              <a:t>How can a team leader help the team move through the various stages effectively and efficiently?  What specific things should they do at each stage?</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4722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EA76-1A00-4653-A9B2-051E58BC577F}"/>
              </a:ext>
            </a:extLst>
          </p:cNvPr>
          <p:cNvSpPr>
            <a:spLocks noGrp="1"/>
          </p:cNvSpPr>
          <p:nvPr>
            <p:ph type="title"/>
          </p:nvPr>
        </p:nvSpPr>
        <p:spPr/>
        <p:txBody>
          <a:bodyPr/>
          <a:lstStyle/>
          <a:p>
            <a:r>
              <a:rPr lang="en-GB" dirty="0"/>
              <a:t>What is situational leadership?</a:t>
            </a:r>
          </a:p>
        </p:txBody>
      </p:sp>
      <p:sp>
        <p:nvSpPr>
          <p:cNvPr id="3" name="Content Placeholder 2">
            <a:extLst>
              <a:ext uri="{FF2B5EF4-FFF2-40B4-BE49-F238E27FC236}">
                <a16:creationId xmlns:a16="http://schemas.microsoft.com/office/drawing/2014/main" id="{D6ABABE6-FC16-42EA-A8C5-8B949BB6422F}"/>
              </a:ext>
            </a:extLst>
          </p:cNvPr>
          <p:cNvSpPr>
            <a:spLocks noGrp="1"/>
          </p:cNvSpPr>
          <p:nvPr>
            <p:ph idx="1"/>
          </p:nvPr>
        </p:nvSpPr>
        <p:spPr/>
        <p:txBody>
          <a:bodyPr/>
          <a:lstStyle/>
          <a:p>
            <a:r>
              <a:rPr lang="en-GB" dirty="0"/>
              <a:t>leader adapts their style of leading to suit the current work environment and/or needs of a team. This style of leadership is not dependent on the skills of a leader; rather it is based on a leader's ability to adjust to the requirements of a team:</a:t>
            </a:r>
          </a:p>
          <a:p>
            <a:endParaRPr lang="en-GB" dirty="0"/>
          </a:p>
        </p:txBody>
      </p:sp>
      <p:graphicFrame>
        <p:nvGraphicFramePr>
          <p:cNvPr id="7" name="TextBox 4">
            <a:extLst>
              <a:ext uri="{FF2B5EF4-FFF2-40B4-BE49-F238E27FC236}">
                <a16:creationId xmlns:a16="http://schemas.microsoft.com/office/drawing/2014/main" id="{63C2271B-9D9E-B3E2-6B55-D7641CAB299B}"/>
              </a:ext>
            </a:extLst>
          </p:cNvPr>
          <p:cNvGraphicFramePr/>
          <p:nvPr>
            <p:extLst>
              <p:ext uri="{D42A27DB-BD31-4B8C-83A1-F6EECF244321}">
                <p14:modId xmlns:p14="http://schemas.microsoft.com/office/powerpoint/2010/main" val="1015955880"/>
              </p:ext>
            </p:extLst>
          </p:nvPr>
        </p:nvGraphicFramePr>
        <p:xfrm>
          <a:off x="571501" y="3546108"/>
          <a:ext cx="8015286" cy="3046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811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DE059D-5FBD-468A-BB5A-D45A5AFE974E}"/>
              </a:ext>
            </a:extLst>
          </p:cNvPr>
          <p:cNvSpPr>
            <a:spLocks noGrp="1"/>
          </p:cNvSpPr>
          <p:nvPr>
            <p:ph idx="1"/>
          </p:nvPr>
        </p:nvSpPr>
        <p:spPr>
          <a:xfrm>
            <a:off x="3460791" y="936711"/>
            <a:ext cx="5111994" cy="4984578"/>
          </a:xfrm>
        </p:spPr>
        <p:txBody>
          <a:bodyPr anchor="ctr">
            <a:normAutofit/>
          </a:bodyPr>
          <a:lstStyle/>
          <a:p>
            <a:r>
              <a:rPr lang="en-GB" dirty="0"/>
              <a:t>Example 1</a:t>
            </a:r>
          </a:p>
          <a:p>
            <a:r>
              <a:rPr lang="en-GB" dirty="0"/>
              <a:t>An emergency room has just received a large influx of patients that have been critically injured in a bus crash. With such a large amount of patients in the emergency room what type of leadership is required?</a:t>
            </a:r>
          </a:p>
          <a:p>
            <a:r>
              <a:rPr lang="en-GB" dirty="0"/>
              <a:t>Directing</a:t>
            </a:r>
          </a:p>
          <a:p>
            <a:r>
              <a:rPr lang="en-GB" dirty="0"/>
              <a:t>Coaching</a:t>
            </a:r>
          </a:p>
          <a:p>
            <a:r>
              <a:rPr lang="en-GB" dirty="0"/>
              <a:t>Supporting</a:t>
            </a:r>
          </a:p>
          <a:p>
            <a:r>
              <a:rPr lang="en-GB" dirty="0"/>
              <a:t>Delegating</a:t>
            </a:r>
          </a:p>
        </p:txBody>
      </p:sp>
    </p:spTree>
    <p:extLst>
      <p:ext uri="{BB962C8B-B14F-4D97-AF65-F5344CB8AC3E}">
        <p14:creationId xmlns:p14="http://schemas.microsoft.com/office/powerpoint/2010/main" val="1224140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307D5E-08A1-479C-8FAE-A13B3EBB1107}"/>
              </a:ext>
            </a:extLst>
          </p:cNvPr>
          <p:cNvSpPr>
            <a:spLocks noGrp="1"/>
          </p:cNvSpPr>
          <p:nvPr>
            <p:ph idx="1"/>
          </p:nvPr>
        </p:nvSpPr>
        <p:spPr>
          <a:xfrm>
            <a:off x="3460791" y="936711"/>
            <a:ext cx="5111994" cy="4984578"/>
          </a:xfrm>
        </p:spPr>
        <p:txBody>
          <a:bodyPr anchor="ctr">
            <a:normAutofit/>
          </a:bodyPr>
          <a:lstStyle/>
          <a:p>
            <a:r>
              <a:rPr lang="en-GB" sz="2200" dirty="0"/>
              <a:t>Example 2</a:t>
            </a:r>
          </a:p>
          <a:p>
            <a:r>
              <a:rPr lang="en-GB" sz="2200" dirty="0"/>
              <a:t>A manager must oversee the completion of a project with his team. The manager's team has ample experience completing all tasks required for the project and the team has shown confidence and the ability to take responsibility for their work. </a:t>
            </a:r>
          </a:p>
          <a:p>
            <a:r>
              <a:rPr lang="en-GB" sz="2200" dirty="0"/>
              <a:t>What style of leadership is required?</a:t>
            </a:r>
          </a:p>
          <a:p>
            <a:r>
              <a:rPr lang="en-GB" sz="2200" dirty="0"/>
              <a:t>Directing</a:t>
            </a:r>
          </a:p>
          <a:p>
            <a:r>
              <a:rPr lang="en-GB" sz="2200" dirty="0"/>
              <a:t>Coaching</a:t>
            </a:r>
          </a:p>
          <a:p>
            <a:r>
              <a:rPr lang="en-GB" sz="2200" dirty="0"/>
              <a:t>Supporting</a:t>
            </a:r>
          </a:p>
          <a:p>
            <a:r>
              <a:rPr lang="en-GB" sz="2200" dirty="0"/>
              <a:t>Delegating</a:t>
            </a:r>
          </a:p>
        </p:txBody>
      </p:sp>
    </p:spTree>
    <p:extLst>
      <p:ext uri="{BB962C8B-B14F-4D97-AF65-F5344CB8AC3E}">
        <p14:creationId xmlns:p14="http://schemas.microsoft.com/office/powerpoint/2010/main" val="19743581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4726F-293E-48CD-BA45-7E14B09EC9AE}"/>
              </a:ext>
            </a:extLst>
          </p:cNvPr>
          <p:cNvSpPr>
            <a:spLocks noGrp="1"/>
          </p:cNvSpPr>
          <p:nvPr>
            <p:ph type="title"/>
          </p:nvPr>
        </p:nvSpPr>
        <p:spPr>
          <a:xfrm>
            <a:off x="529723" y="639763"/>
            <a:ext cx="2998270" cy="5492750"/>
          </a:xfrm>
        </p:spPr>
        <p:txBody>
          <a:bodyPr>
            <a:normAutofit/>
          </a:bodyPr>
          <a:lstStyle/>
          <a:p>
            <a:r>
              <a:rPr lang="en-GB" sz="5200">
                <a:solidFill>
                  <a:srgbClr val="FFFFFF"/>
                </a:solidFill>
              </a:rPr>
              <a:t>Further Research</a:t>
            </a:r>
          </a:p>
        </p:txBody>
      </p:sp>
      <p:graphicFrame>
        <p:nvGraphicFramePr>
          <p:cNvPr id="5" name="Content Placeholder 2">
            <a:extLst>
              <a:ext uri="{FF2B5EF4-FFF2-40B4-BE49-F238E27FC236}">
                <a16:creationId xmlns:a16="http://schemas.microsoft.com/office/drawing/2014/main" id="{B06A824E-172F-585A-E7B8-5C481E072BAA}"/>
              </a:ext>
            </a:extLst>
          </p:cNvPr>
          <p:cNvGraphicFramePr>
            <a:graphicFrameLocks noGrp="1"/>
          </p:cNvGraphicFramePr>
          <p:nvPr>
            <p:ph idx="1"/>
            <p:extLst>
              <p:ext uri="{D42A27DB-BD31-4B8C-83A1-F6EECF244321}">
                <p14:modId xmlns:p14="http://schemas.microsoft.com/office/powerpoint/2010/main" val="4187161671"/>
              </p:ext>
            </p:extLst>
          </p:nvPr>
        </p:nvGraphicFramePr>
        <p:xfrm>
          <a:off x="3966260" y="639763"/>
          <a:ext cx="4691043"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364563"/>
      </p:ext>
    </p:extLst>
  </p:cSld>
  <p:clrMapOvr>
    <a:masterClrMapping/>
  </p:clrMapOvr>
</p:sld>
</file>

<file path=ppt/theme/theme1.xml><?xml version="1.0" encoding="utf-8"?>
<a:theme xmlns:a="http://schemas.openxmlformats.org/drawingml/2006/main" name="Metropolit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www.w3.org/XML/1998/namespace"/>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TM03457491[[fn=Metropolitan]]</Template>
  <TotalTime>1601</TotalTime>
  <Words>1424</Words>
  <Application>Microsoft Office PowerPoint</Application>
  <PresentationFormat>On-screen Show (4:3)</PresentationFormat>
  <Paragraphs>173</Paragraphs>
  <Slides>25</Slides>
  <Notes>11</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Calibri Light</vt:lpstr>
      <vt:lpstr>Courier New</vt:lpstr>
      <vt:lpstr>Franklin Gothic Book</vt:lpstr>
      <vt:lpstr>Wingdings</vt:lpstr>
      <vt:lpstr>Metropolitan</vt:lpstr>
      <vt:lpstr>CertHE Skills for the Workplace Module: BMSW4002</vt:lpstr>
      <vt:lpstr>Overview of Session</vt:lpstr>
      <vt:lpstr>Groups v Teams Recap</vt:lpstr>
      <vt:lpstr>What factor can stop a team from preforming effectively?</vt:lpstr>
      <vt:lpstr>Factors that hinder effective team collaboration</vt:lpstr>
      <vt:lpstr>Task oriented teams</vt:lpstr>
      <vt:lpstr>Types of Teams</vt:lpstr>
      <vt:lpstr>Team working framework</vt:lpstr>
      <vt:lpstr>Case study</vt:lpstr>
      <vt:lpstr>Tuckman's Team Development (1965) </vt:lpstr>
      <vt:lpstr>Tuckman’s Theory </vt:lpstr>
      <vt:lpstr>Activity</vt:lpstr>
      <vt:lpstr>PowerPoint Presentation</vt:lpstr>
      <vt:lpstr>Tuckman’s stages of team formation</vt:lpstr>
      <vt:lpstr>Discussion</vt:lpstr>
      <vt:lpstr>2. Storming</vt:lpstr>
      <vt:lpstr>3. Norming</vt:lpstr>
      <vt:lpstr>4. Performing</vt:lpstr>
      <vt:lpstr>5.  Adjourning (or Mourning) </vt:lpstr>
      <vt:lpstr>PowerPoint Presentation</vt:lpstr>
      <vt:lpstr>Leadership is vital – Why?</vt:lpstr>
      <vt:lpstr>What is situational leadership?</vt:lpstr>
      <vt:lpstr>PowerPoint Presentation</vt:lpstr>
      <vt:lpstr>PowerPoint Presentation</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Lisa Knight</cp:lastModifiedBy>
  <cp:revision>27</cp:revision>
  <dcterms:created xsi:type="dcterms:W3CDTF">2015-04-14T15:21:28Z</dcterms:created>
  <dcterms:modified xsi:type="dcterms:W3CDTF">2022-10-03T11:58:17Z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