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553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468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801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913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315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74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407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758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100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73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7852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7F6347-B617-4761-A7F1-9BD2DDD27BA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977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6AAE05-2871-439C-A94C-582743AD2C0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3250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6FC7E4-62B9-44FD-9283-1880C025CBF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0628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D641A2-1824-4488-80FF-15E2415DEA9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5204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F5C20E-7AC1-4A9B-A975-8F4B573B4DB5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0799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470E64-D473-4129-B917-4B6158AB805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8312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2B22F7-9E0C-4172-BB78-EB50F92AEA7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94816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0B8EA4-E84C-40D0-99E7-8725A0DB26B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4955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B78A74-7F11-4807-B43B-D1A44E6EC835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2119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4E807E-4C23-47F5-987B-61A4AD663E04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3408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39307F-1FFD-43E8-B956-B595F03483C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51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9336DD86-E1AC-452F-85C8-2575A87B6DF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84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866A8-084A-49BF-8118-43C7AA6C60E2}" type="datetimeFigureOut">
              <a:rPr lang="en-GB" smtClean="0"/>
              <a:t>16/09/2016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9F9037-D8D0-4042-8CB3-209BE42F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833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6DD5DFE-EA70-453D-86E2-CEE576E3FD7A}" type="slidenum">
              <a:rPr lang="en-US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6082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dirty="0" smtClean="0"/>
              <a:t>Building a Team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dirty="0" smtClean="0"/>
              <a:t>16</a:t>
            </a:r>
            <a:r>
              <a:rPr lang="en-GB" baseline="30000" dirty="0" smtClean="0"/>
              <a:t>th</a:t>
            </a:r>
            <a:r>
              <a:rPr lang="en-GB" dirty="0" smtClean="0"/>
              <a:t> September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001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en-GB" altLang="en-US" sz="4400" dirty="0"/>
              <a:t>Building a Team</a:t>
            </a:r>
          </a:p>
        </p:txBody>
      </p:sp>
    </p:spTree>
    <p:extLst>
      <p:ext uri="{BB962C8B-B14F-4D97-AF65-F5344CB8AC3E}">
        <p14:creationId xmlns:p14="http://schemas.microsoft.com/office/powerpoint/2010/main" val="1768348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Why Build a Team?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Teams can deliver more the sum of their individual members contribution</a:t>
            </a:r>
          </a:p>
          <a:p>
            <a:r>
              <a:rPr lang="en-GB" altLang="en-US" sz="2800"/>
              <a:t>High performing teams don’t appear overnight</a:t>
            </a:r>
          </a:p>
          <a:p>
            <a:pPr lvl="1"/>
            <a:r>
              <a:rPr lang="en-GB" altLang="en-US" sz="2400"/>
              <a:t>They are built with care and professionalism</a:t>
            </a:r>
          </a:p>
          <a:p>
            <a:r>
              <a:rPr lang="en-GB" altLang="en-US" sz="2800"/>
              <a:t>The good team leader</a:t>
            </a:r>
          </a:p>
          <a:p>
            <a:pPr lvl="1"/>
            <a:r>
              <a:rPr lang="en-GB" altLang="en-US" sz="2400"/>
              <a:t>Speeds up the process</a:t>
            </a:r>
          </a:p>
          <a:p>
            <a:pPr lvl="1"/>
            <a:r>
              <a:rPr lang="en-GB" altLang="en-US" sz="2400"/>
              <a:t>Alleviates the difficulties as the team develops</a:t>
            </a:r>
          </a:p>
          <a:p>
            <a:pPr lvl="1"/>
            <a:r>
              <a:rPr lang="en-GB" altLang="en-US" sz="2400"/>
              <a:t>Manages inevitable conflict</a:t>
            </a:r>
          </a:p>
          <a:p>
            <a:pPr lvl="1"/>
            <a:r>
              <a:rPr lang="en-GB" altLang="en-US" sz="2400"/>
              <a:t>Drives toward the high performance end goal</a:t>
            </a:r>
          </a:p>
        </p:txBody>
      </p:sp>
    </p:spTree>
    <p:extLst>
      <p:ext uri="{BB962C8B-B14F-4D97-AF65-F5344CB8AC3E}">
        <p14:creationId xmlns:p14="http://schemas.microsoft.com/office/powerpoint/2010/main" val="283780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362950" cy="1143000"/>
          </a:xfrm>
        </p:spPr>
        <p:txBody>
          <a:bodyPr/>
          <a:lstStyle/>
          <a:p>
            <a:r>
              <a:rPr lang="en-GB" altLang="en-US" sz="4000"/>
              <a:t>Not </a:t>
            </a:r>
            <a:r>
              <a:rPr lang="en-GB" altLang="en-US" sz="4000" i="1">
                <a:solidFill>
                  <a:srgbClr val="FF0000"/>
                </a:solidFill>
              </a:rPr>
              <a:t>My</a:t>
            </a:r>
            <a:r>
              <a:rPr lang="en-GB" altLang="en-US" sz="4000"/>
              <a:t> Team - Why Should I Care?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High performance reflects well on all</a:t>
            </a:r>
          </a:p>
          <a:p>
            <a:r>
              <a:rPr lang="en-GB" altLang="en-US"/>
              <a:t>50% of your waking life is in the team</a:t>
            </a:r>
          </a:p>
          <a:p>
            <a:r>
              <a:rPr lang="en-GB" altLang="en-US"/>
              <a:t>To know what’s actually going on</a:t>
            </a:r>
          </a:p>
          <a:p>
            <a:pPr lvl="1"/>
            <a:r>
              <a:rPr lang="en-GB" altLang="en-US"/>
              <a:t>Not just the surface ripples</a:t>
            </a:r>
          </a:p>
          <a:p>
            <a:pPr lvl="1"/>
            <a:r>
              <a:rPr lang="en-GB" altLang="en-US"/>
              <a:t>For your own security and peace of mind</a:t>
            </a:r>
          </a:p>
          <a:p>
            <a:r>
              <a:rPr lang="en-GB" altLang="en-US"/>
              <a:t>To be the best</a:t>
            </a:r>
          </a:p>
          <a:p>
            <a:pPr lvl="1"/>
            <a:r>
              <a:rPr lang="en-GB" altLang="en-US"/>
              <a:t>Watch, learn, improve</a:t>
            </a:r>
          </a:p>
          <a:p>
            <a:pPr lvl="1"/>
            <a:r>
              <a:rPr lang="en-GB" altLang="en-US"/>
              <a:t>Better than the rest = opportunities</a:t>
            </a:r>
          </a:p>
        </p:txBody>
      </p:sp>
    </p:spTree>
    <p:extLst>
      <p:ext uri="{BB962C8B-B14F-4D97-AF65-F5344CB8AC3E}">
        <p14:creationId xmlns:p14="http://schemas.microsoft.com/office/powerpoint/2010/main" val="1953567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An Area of Ghastly Americanisms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“Forming, storming, norming and performing” (Bruce Tuckman)</a:t>
            </a:r>
          </a:p>
          <a:p>
            <a:pPr>
              <a:lnSpc>
                <a:spcPct val="90000"/>
              </a:lnSpc>
            </a:pPr>
            <a:r>
              <a:rPr lang="en-GB" altLang="en-US"/>
              <a:t>Leader-member exchange theory</a:t>
            </a:r>
          </a:p>
          <a:p>
            <a:pPr>
              <a:lnSpc>
                <a:spcPct val="90000"/>
              </a:lnSpc>
            </a:pPr>
            <a:r>
              <a:rPr lang="en-GB" altLang="en-US"/>
              <a:t>(We’ve already done Belbin’s types –this was Reading, not the US!)</a:t>
            </a:r>
          </a:p>
          <a:p>
            <a:pPr>
              <a:lnSpc>
                <a:spcPct val="90000"/>
              </a:lnSpc>
            </a:pPr>
            <a:r>
              <a:rPr lang="en-GB" altLang="en-US"/>
              <a:t>“Team building activities” (fun, but don’t anticipate a great deal)</a:t>
            </a:r>
          </a:p>
          <a:p>
            <a:pPr>
              <a:lnSpc>
                <a:spcPct val="90000"/>
              </a:lnSpc>
            </a:pPr>
            <a:r>
              <a:rPr lang="en-GB" altLang="en-US"/>
              <a:t>Conflict resolution</a:t>
            </a:r>
          </a:p>
          <a:p>
            <a:pPr>
              <a:lnSpc>
                <a:spcPct val="90000"/>
              </a:lnSpc>
            </a:pPr>
            <a:r>
              <a:rPr lang="en-GB" altLang="en-US"/>
              <a:t>Ideally “high fives” not “low blows”!</a:t>
            </a:r>
          </a:p>
        </p:txBody>
      </p:sp>
    </p:spTree>
    <p:extLst>
      <p:ext uri="{BB962C8B-B14F-4D97-AF65-F5344CB8AC3E}">
        <p14:creationId xmlns:p14="http://schemas.microsoft.com/office/powerpoint/2010/main" val="3346074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How Teams Develop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Bruce Tuckman evaluated the stages a good team goes through</a:t>
            </a:r>
          </a:p>
          <a:p>
            <a:r>
              <a:rPr lang="en-GB" altLang="en-US"/>
              <a:t>Forming, storming, norming, performing is a shorthand for evolution over time</a:t>
            </a:r>
          </a:p>
          <a:p>
            <a:r>
              <a:rPr lang="en-GB" altLang="en-US"/>
              <a:t>Many teams do not achieve high performance</a:t>
            </a:r>
          </a:p>
          <a:p>
            <a:pPr lvl="1"/>
            <a:r>
              <a:rPr lang="en-GB" altLang="en-US"/>
              <a:t>Wrong mix</a:t>
            </a:r>
          </a:p>
          <a:p>
            <a:pPr lvl="1"/>
            <a:r>
              <a:rPr lang="en-GB" altLang="en-US"/>
              <a:t>Too much change</a:t>
            </a:r>
          </a:p>
        </p:txBody>
      </p:sp>
    </p:spTree>
    <p:extLst>
      <p:ext uri="{BB962C8B-B14F-4D97-AF65-F5344CB8AC3E}">
        <p14:creationId xmlns:p14="http://schemas.microsoft.com/office/powerpoint/2010/main" val="700160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Forming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Team members </a:t>
            </a:r>
          </a:p>
          <a:p>
            <a:pPr lvl="1"/>
            <a:r>
              <a:rPr lang="en-GB" altLang="en-US"/>
              <a:t>Want to be accepted</a:t>
            </a:r>
          </a:p>
          <a:p>
            <a:pPr lvl="1"/>
            <a:r>
              <a:rPr lang="en-GB" altLang="en-US"/>
              <a:t>Avoid controversial ideas</a:t>
            </a:r>
          </a:p>
          <a:p>
            <a:pPr lvl="1"/>
            <a:r>
              <a:rPr lang="en-GB" altLang="en-US"/>
              <a:t>Serious ideas, problem issues not addressed</a:t>
            </a:r>
          </a:p>
          <a:p>
            <a:r>
              <a:rPr lang="en-GB" altLang="en-US"/>
              <a:t>Trying to get a feel for each others’ abilities, character, motivations</a:t>
            </a:r>
          </a:p>
          <a:p>
            <a:r>
              <a:rPr lang="en-GB" altLang="en-US"/>
              <a:t>(Not much real work done in this phase!)</a:t>
            </a:r>
          </a:p>
        </p:txBody>
      </p:sp>
    </p:spTree>
    <p:extLst>
      <p:ext uri="{BB962C8B-B14F-4D97-AF65-F5344CB8AC3E}">
        <p14:creationId xmlns:p14="http://schemas.microsoft.com/office/powerpoint/2010/main" val="2558481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Storming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Team starts to address real issues</a:t>
            </a:r>
          </a:p>
          <a:p>
            <a:pPr lvl="1"/>
            <a:r>
              <a:rPr lang="en-GB" altLang="en-US"/>
              <a:t>How will work together</a:t>
            </a:r>
          </a:p>
          <a:p>
            <a:pPr lvl="1"/>
            <a:r>
              <a:rPr lang="en-GB" altLang="en-US"/>
              <a:t>What sort of leadership will it accept</a:t>
            </a:r>
          </a:p>
          <a:p>
            <a:pPr lvl="1"/>
            <a:r>
              <a:rPr lang="en-GB" altLang="en-US"/>
              <a:t>Individual roles</a:t>
            </a:r>
          </a:p>
          <a:p>
            <a:pPr lvl="1"/>
            <a:r>
              <a:rPr lang="en-GB" altLang="en-US"/>
              <a:t>Confront the real problem and each others’ ideas about it</a:t>
            </a:r>
          </a:p>
          <a:p>
            <a:pPr lvl="1"/>
            <a:r>
              <a:rPr lang="en-GB" altLang="en-US"/>
              <a:t>Gets a sense of the various points of view and intentions</a:t>
            </a:r>
          </a:p>
        </p:txBody>
      </p:sp>
    </p:spTree>
    <p:extLst>
      <p:ext uri="{BB962C8B-B14F-4D97-AF65-F5344CB8AC3E}">
        <p14:creationId xmlns:p14="http://schemas.microsoft.com/office/powerpoint/2010/main" val="3599854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Norming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One goal</a:t>
            </a:r>
          </a:p>
          <a:p>
            <a:r>
              <a:rPr lang="en-GB" altLang="en-US"/>
              <a:t>A mutual plan</a:t>
            </a:r>
          </a:p>
          <a:p>
            <a:r>
              <a:rPr lang="en-GB" altLang="en-US"/>
              <a:t>A common(ish) view of the issue</a:t>
            </a:r>
          </a:p>
          <a:p>
            <a:r>
              <a:rPr lang="en-GB" altLang="en-US"/>
              <a:t>Desire to deliver a solution</a:t>
            </a:r>
          </a:p>
          <a:p>
            <a:r>
              <a:rPr lang="en-GB" altLang="en-US"/>
              <a:t>Team members take responsibility</a:t>
            </a:r>
          </a:p>
          <a:p>
            <a:pPr lvl="1"/>
            <a:r>
              <a:rPr lang="en-GB" altLang="en-US"/>
              <a:t>Their part and their place in the overall scheme</a:t>
            </a:r>
          </a:p>
          <a:p>
            <a:pPr lvl="1"/>
            <a:r>
              <a:rPr lang="en-GB" altLang="en-US"/>
              <a:t>The standards of expectation come together</a:t>
            </a:r>
          </a:p>
        </p:txBody>
      </p:sp>
    </p:spTree>
    <p:extLst>
      <p:ext uri="{BB962C8B-B14F-4D97-AF65-F5344CB8AC3E}">
        <p14:creationId xmlns:p14="http://schemas.microsoft.com/office/powerpoint/2010/main" val="3471128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Performing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The team, including the team leader</a:t>
            </a:r>
          </a:p>
          <a:p>
            <a:pPr lvl="1"/>
            <a:r>
              <a:rPr lang="en-GB" altLang="en-US"/>
              <a:t>Works as a unit</a:t>
            </a:r>
          </a:p>
          <a:p>
            <a:pPr lvl="1"/>
            <a:r>
              <a:rPr lang="en-GB" altLang="en-US"/>
              <a:t>Finds ways to deliver using the team’s skills</a:t>
            </a:r>
          </a:p>
          <a:p>
            <a:pPr lvl="1"/>
            <a:r>
              <a:rPr lang="en-GB" altLang="en-US"/>
              <a:t>Motivated</a:t>
            </a:r>
          </a:p>
          <a:p>
            <a:pPr lvl="1"/>
            <a:r>
              <a:rPr lang="en-GB" altLang="en-US"/>
              <a:t>Capable</a:t>
            </a:r>
          </a:p>
          <a:p>
            <a:r>
              <a:rPr lang="en-GB" altLang="en-US"/>
              <a:t>Conflict not an issue – solution focused</a:t>
            </a:r>
          </a:p>
          <a:p>
            <a:r>
              <a:rPr lang="en-GB" altLang="en-US"/>
              <a:t>Knowledgeable about the area of work</a:t>
            </a:r>
          </a:p>
          <a:p>
            <a:r>
              <a:rPr lang="en-GB" altLang="en-US"/>
              <a:t>Uses its processes to best advantage</a:t>
            </a:r>
          </a:p>
        </p:txBody>
      </p:sp>
      <p:pic>
        <p:nvPicPr>
          <p:cNvPr id="4096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2351" y="44450"/>
            <a:ext cx="682625" cy="103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8702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Things Can Be Difficult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Difficult people</a:t>
            </a:r>
          </a:p>
          <a:p>
            <a:pPr lvl="1"/>
            <a:r>
              <a:rPr lang="en-GB" altLang="en-US"/>
              <a:t>Conflict</a:t>
            </a:r>
          </a:p>
          <a:p>
            <a:pPr lvl="1"/>
            <a:r>
              <a:rPr lang="en-GB" altLang="en-US"/>
              <a:t>Bad working habits</a:t>
            </a:r>
          </a:p>
          <a:p>
            <a:r>
              <a:rPr lang="en-GB" altLang="en-US"/>
              <a:t>Too much change</a:t>
            </a:r>
          </a:p>
          <a:p>
            <a:pPr lvl="1"/>
            <a:r>
              <a:rPr lang="en-GB" altLang="en-US"/>
              <a:t>Running to stand still</a:t>
            </a:r>
          </a:p>
          <a:p>
            <a:pPr lvl="1"/>
            <a:r>
              <a:rPr lang="en-GB" altLang="en-US"/>
              <a:t>Shifting targets hard to hit</a:t>
            </a:r>
          </a:p>
          <a:p>
            <a:r>
              <a:rPr lang="en-GB" altLang="en-US"/>
              <a:t>The wrong people</a:t>
            </a:r>
          </a:p>
          <a:p>
            <a:r>
              <a:rPr lang="en-GB" altLang="en-US"/>
              <a:t>The wrong mix of people</a:t>
            </a:r>
          </a:p>
        </p:txBody>
      </p:sp>
      <p:pic>
        <p:nvPicPr>
          <p:cNvPr id="450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5" y="4868864"/>
            <a:ext cx="1258888" cy="125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71920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Thomas &amp; Kilman’s Conflict Styles</a:t>
            </a:r>
          </a:p>
        </p:txBody>
      </p:sp>
      <p:graphicFrame>
        <p:nvGraphicFramePr>
          <p:cNvPr id="24615" name="Group 39"/>
          <p:cNvGraphicFramePr>
            <a:graphicFrameLocks noGrp="1"/>
          </p:cNvGraphicFramePr>
          <p:nvPr>
            <p:ph idx="1"/>
          </p:nvPr>
        </p:nvGraphicFramePr>
        <p:xfrm>
          <a:off x="1981200" y="1600200"/>
          <a:ext cx="8229600" cy="4752023"/>
        </p:xfrm>
        <a:graphic>
          <a:graphicData uri="http://schemas.openxmlformats.org/drawingml/2006/table">
            <a:tbl>
              <a:tblPr/>
              <a:tblGrid>
                <a:gridCol w="2601913"/>
                <a:gridCol w="5627687"/>
              </a:tblGrid>
              <a:tr h="755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Style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Characteristics of people in conflict situations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2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Competitive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Take a firm stand, know what they want.  Often in positions of power.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Collaborative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Try to meet the needs of all involved.  Highly assertive but cooperative and willing to keep everyone on board.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40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Compromising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Try to satisfy everyone, if only partially.  Expect everyone to compromise, give and take.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2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Accommodating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Willing to meet others’ needs even if against own interests.  Not assertive, but may think owed favours.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Try to avoid conflict wherever possible, delegating difficult choices, accepting default decisions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1479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Difficult Behaviours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lnSpc>
                <a:spcPct val="80000"/>
              </a:lnSpc>
            </a:pPr>
            <a:r>
              <a:rPr lang="en-GB" altLang="en-US" sz="2800" b="1"/>
              <a:t>Hero</a:t>
            </a:r>
            <a:r>
              <a:rPr lang="en-GB" altLang="en-US" sz="2800"/>
              <a:t> – </a:t>
            </a:r>
            <a:r>
              <a:rPr lang="en-GB" altLang="en-US" sz="2800" i="1"/>
              <a:t>“It’s mine, I’ll do it”</a:t>
            </a:r>
          </a:p>
          <a:p>
            <a:pPr marL="609600" indent="-609600">
              <a:lnSpc>
                <a:spcPct val="80000"/>
              </a:lnSpc>
            </a:pPr>
            <a:r>
              <a:rPr lang="en-GB" altLang="en-US" sz="2800" b="1"/>
              <a:t>Meritocrat</a:t>
            </a:r>
            <a:r>
              <a:rPr lang="en-GB" altLang="en-US" sz="2800"/>
              <a:t> – </a:t>
            </a:r>
            <a:r>
              <a:rPr lang="en-GB" altLang="en-US" sz="2800" i="1"/>
              <a:t>“Let’s do the </a:t>
            </a:r>
            <a:r>
              <a:rPr lang="en-GB" altLang="en-US" sz="2800" b="1" i="1"/>
              <a:t>right</a:t>
            </a:r>
            <a:r>
              <a:rPr lang="en-GB" altLang="en-US" sz="2800" i="1"/>
              <a:t> thing, not the group consensus or company approach”</a:t>
            </a:r>
          </a:p>
          <a:p>
            <a:pPr marL="609600" indent="-609600">
              <a:lnSpc>
                <a:spcPct val="80000"/>
              </a:lnSpc>
            </a:pPr>
            <a:r>
              <a:rPr lang="en-GB" altLang="en-US" sz="2800" b="1"/>
              <a:t>Bulldozer</a:t>
            </a:r>
            <a:r>
              <a:rPr lang="en-GB" altLang="en-US" sz="2800"/>
              <a:t> – </a:t>
            </a:r>
            <a:r>
              <a:rPr lang="en-GB" altLang="en-US" sz="2800" i="1"/>
              <a:t>“I’ll get there at all costs.  Anyone in the way had better shift”</a:t>
            </a:r>
          </a:p>
          <a:p>
            <a:pPr marL="609600" indent="-609600">
              <a:lnSpc>
                <a:spcPct val="80000"/>
              </a:lnSpc>
            </a:pPr>
            <a:r>
              <a:rPr lang="en-GB" altLang="en-US" sz="2800" b="1"/>
              <a:t>Pessimist</a:t>
            </a:r>
            <a:r>
              <a:rPr lang="en-GB" altLang="en-US" sz="2800"/>
              <a:t> – </a:t>
            </a:r>
            <a:r>
              <a:rPr lang="en-GB" altLang="en-US" sz="2800" i="1"/>
              <a:t>“Change is bad”,  “Yes, but …”</a:t>
            </a:r>
          </a:p>
          <a:p>
            <a:pPr marL="609600" indent="-609600">
              <a:lnSpc>
                <a:spcPct val="80000"/>
              </a:lnSpc>
            </a:pPr>
            <a:r>
              <a:rPr lang="en-GB" altLang="en-US" sz="2800" b="1"/>
              <a:t>Rebel</a:t>
            </a:r>
            <a:r>
              <a:rPr lang="en-GB" altLang="en-US" sz="2800"/>
              <a:t> – </a:t>
            </a:r>
            <a:r>
              <a:rPr lang="en-GB" altLang="en-US" sz="2800" i="1"/>
              <a:t>“Always defy authority – the company is always wrong”, “Cynical humour”</a:t>
            </a:r>
          </a:p>
          <a:p>
            <a:pPr marL="609600" indent="-609600">
              <a:lnSpc>
                <a:spcPct val="80000"/>
              </a:lnSpc>
            </a:pPr>
            <a:r>
              <a:rPr lang="en-GB" altLang="en-US" sz="2800" b="1"/>
              <a:t>Home run hitter</a:t>
            </a:r>
            <a:r>
              <a:rPr lang="en-GB" altLang="en-US" sz="2800"/>
              <a:t> – </a:t>
            </a:r>
            <a:r>
              <a:rPr lang="en-GB" altLang="en-US" sz="2800" i="1"/>
              <a:t>“Need personal approval rather than the success of the team, the business or the product”</a:t>
            </a:r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 bwMode="auto">
          <a:xfrm>
            <a:off x="1847851" y="6238875"/>
            <a:ext cx="6924675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0000"/>
                </a:solidFill>
              </a:rPr>
              <a:t>Adapted from Waldroop and Butler (2000):  “Managing Away Bad Habits”, Harvard Business Review</a:t>
            </a:r>
          </a:p>
        </p:txBody>
      </p:sp>
      <p:pic>
        <p:nvPicPr>
          <p:cNvPr id="46085" name="Picture 6" descr="sandcastle_washing_awa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8964" y="115889"/>
            <a:ext cx="1081087" cy="1081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22767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Too Much Change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Team change – team never performs well</a:t>
            </a:r>
          </a:p>
          <a:p>
            <a:r>
              <a:rPr lang="en-GB" altLang="en-US" sz="2800"/>
              <a:t>Project change – team may not be right for the new work</a:t>
            </a:r>
          </a:p>
          <a:p>
            <a:r>
              <a:rPr lang="en-GB" altLang="en-US" sz="2800"/>
              <a:t>Management change – too much time spent relearning each other</a:t>
            </a:r>
          </a:p>
          <a:p>
            <a:r>
              <a:rPr lang="en-GB" altLang="en-US" sz="2800"/>
              <a:t>Service change – team members may not have the right expertise or experience</a:t>
            </a:r>
          </a:p>
          <a:p>
            <a:r>
              <a:rPr lang="en-GB" altLang="en-US" sz="2800"/>
              <a:t>Goal change – loss of confidence, loss of commitment, “wait for the next bus” syndrome</a:t>
            </a:r>
          </a:p>
        </p:txBody>
      </p:sp>
    </p:spTree>
    <p:extLst>
      <p:ext uri="{BB962C8B-B14F-4D97-AF65-F5344CB8AC3E}">
        <p14:creationId xmlns:p14="http://schemas.microsoft.com/office/powerpoint/2010/main" val="105423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en-GB" altLang="en-US" sz="4400"/>
              <a:t>So What Makes </a:t>
            </a:r>
            <a:r>
              <a:rPr lang="en-GB" altLang="en-US" sz="4400" b="1" i="1"/>
              <a:t>Me</a:t>
            </a:r>
            <a:r>
              <a:rPr lang="en-GB" altLang="en-US" sz="4400"/>
              <a:t> Valuable?</a:t>
            </a:r>
          </a:p>
        </p:txBody>
      </p:sp>
    </p:spTree>
    <p:extLst>
      <p:ext uri="{BB962C8B-B14F-4D97-AF65-F5344CB8AC3E}">
        <p14:creationId xmlns:p14="http://schemas.microsoft.com/office/powerpoint/2010/main" val="3238693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Think About Yourself (2)?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What </a:t>
            </a:r>
            <a:r>
              <a:rPr lang="en-GB" altLang="en-US" b="1"/>
              <a:t>roles</a:t>
            </a:r>
            <a:r>
              <a:rPr lang="en-GB" altLang="en-US"/>
              <a:t> do you play in your team?</a:t>
            </a:r>
          </a:p>
          <a:p>
            <a:r>
              <a:rPr lang="en-GB" altLang="en-US"/>
              <a:t>Why are these valuable?</a:t>
            </a:r>
          </a:p>
          <a:p>
            <a:r>
              <a:rPr lang="en-GB" altLang="en-US"/>
              <a:t>Does your team work well?</a:t>
            </a:r>
          </a:p>
          <a:p>
            <a:r>
              <a:rPr lang="en-GB" altLang="en-US"/>
              <a:t>If not very well, is there something missing from your team you can see?</a:t>
            </a:r>
          </a:p>
          <a:p>
            <a:r>
              <a:rPr lang="en-GB" altLang="en-US"/>
              <a:t>Does the overall team of teams that is your company have a particular style?</a:t>
            </a:r>
          </a:p>
          <a:p>
            <a:pPr lvl="1"/>
            <a:r>
              <a:rPr lang="en-GB" altLang="en-US"/>
              <a:t>If so, what is it?</a:t>
            </a:r>
          </a:p>
        </p:txBody>
      </p:sp>
    </p:spTree>
    <p:extLst>
      <p:ext uri="{BB962C8B-B14F-4D97-AF65-F5344CB8AC3E}">
        <p14:creationId xmlns:p14="http://schemas.microsoft.com/office/powerpoint/2010/main" val="10235519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Respect Your Team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People are individuals</a:t>
            </a:r>
          </a:p>
          <a:p>
            <a:pPr lvl="1"/>
            <a:r>
              <a:rPr lang="en-GB" altLang="en-US" sz="2400"/>
              <a:t>Treat them as such</a:t>
            </a:r>
          </a:p>
          <a:p>
            <a:pPr lvl="1"/>
            <a:r>
              <a:rPr lang="en-GB" altLang="en-US" sz="2400"/>
              <a:t>Get to know them as such</a:t>
            </a:r>
          </a:p>
          <a:p>
            <a:pPr lvl="1"/>
            <a:r>
              <a:rPr lang="en-GB" altLang="en-US" sz="2400"/>
              <a:t>A little care for feelings and needs</a:t>
            </a:r>
          </a:p>
          <a:p>
            <a:pPr lvl="1"/>
            <a:r>
              <a:rPr lang="en-GB" altLang="en-US" sz="2400"/>
              <a:t>No toleration of unfairness</a:t>
            </a:r>
          </a:p>
          <a:p>
            <a:r>
              <a:rPr lang="en-GB" altLang="en-US" sz="2800"/>
              <a:t>Show trust</a:t>
            </a:r>
          </a:p>
          <a:p>
            <a:r>
              <a:rPr lang="en-GB" altLang="en-US" sz="2800"/>
              <a:t>Communicate in a positive way</a:t>
            </a:r>
          </a:p>
          <a:p>
            <a:r>
              <a:rPr lang="en-GB" altLang="en-US" sz="2800"/>
              <a:t>Expect and accept differences</a:t>
            </a:r>
          </a:p>
          <a:p>
            <a:r>
              <a:rPr lang="en-GB" altLang="en-US" sz="2800"/>
              <a:t>Say what you mean, mean what you say</a:t>
            </a:r>
          </a:p>
        </p:txBody>
      </p:sp>
    </p:spTree>
    <p:extLst>
      <p:ext uri="{BB962C8B-B14F-4D97-AF65-F5344CB8AC3E}">
        <p14:creationId xmlns:p14="http://schemas.microsoft.com/office/powerpoint/2010/main" val="40892533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en-GB" altLang="en-US" sz="4400"/>
              <a:t>The Big Picture:  Corporate Culture</a:t>
            </a:r>
          </a:p>
        </p:txBody>
      </p:sp>
    </p:spTree>
    <p:extLst>
      <p:ext uri="{BB962C8B-B14F-4D97-AF65-F5344CB8AC3E}">
        <p14:creationId xmlns:p14="http://schemas.microsoft.com/office/powerpoint/2010/main" val="18450410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Corporate Culture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“Describes and governs the ways a company's owners and employees think, feel and act”</a:t>
            </a:r>
          </a:p>
          <a:p>
            <a:pPr lvl="1"/>
            <a:r>
              <a:rPr lang="en-GB" altLang="en-US"/>
              <a:t>Could be in your corporate mission statement</a:t>
            </a:r>
          </a:p>
          <a:p>
            <a:pPr lvl="1"/>
            <a:r>
              <a:rPr lang="en-GB" altLang="en-US"/>
              <a:t>Could be enshrined in a logo or symbol </a:t>
            </a:r>
          </a:p>
          <a:p>
            <a:pPr lvl="1"/>
            <a:r>
              <a:rPr lang="en-GB" altLang="en-US"/>
              <a:t>(e.g. the Red Cross)</a:t>
            </a:r>
          </a:p>
          <a:p>
            <a:r>
              <a:rPr lang="en-GB" altLang="en-US"/>
              <a:t>Corporate culture has a role in the success or otherwise of the business </a:t>
            </a:r>
          </a:p>
        </p:txBody>
      </p:sp>
      <p:pic>
        <p:nvPicPr>
          <p:cNvPr id="56325" name="Picture 5" descr="ANd9GcT52a5nFz8DkbXVcuof3QcVt-sXnlykoNLWzDR7O59mNhBbOmAeB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6088" y="3933826"/>
            <a:ext cx="792162" cy="779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27194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Corporate Culture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en-GB" altLang="en-US" b="1"/>
              <a:t>Organisation values</a:t>
            </a:r>
          </a:p>
          <a:p>
            <a:pPr marL="990600" lvl="1" indent="-533400"/>
            <a:r>
              <a:rPr lang="en-GB" altLang="en-US"/>
              <a:t>Stated in words</a:t>
            </a:r>
          </a:p>
          <a:p>
            <a:pPr marL="990600" lvl="1" indent="-533400"/>
            <a:r>
              <a:rPr lang="en-GB" altLang="en-US"/>
              <a:t>Shown through the company’s actions</a:t>
            </a:r>
          </a:p>
          <a:p>
            <a:pPr marL="609600" indent="-609600"/>
            <a:r>
              <a:rPr lang="en-GB" altLang="en-US" b="1"/>
              <a:t>Mission &amp; vision</a:t>
            </a:r>
          </a:p>
          <a:p>
            <a:pPr marL="990600" lvl="1" indent="-533400"/>
            <a:r>
              <a:rPr lang="en-GB" altLang="en-US"/>
              <a:t>Going where?  How much force behind it?</a:t>
            </a:r>
          </a:p>
          <a:p>
            <a:pPr marL="609600" indent="-609600"/>
            <a:r>
              <a:rPr lang="en-GB" altLang="en-US" b="1"/>
              <a:t>Hiring, firing, and promotion criteria</a:t>
            </a:r>
          </a:p>
          <a:p>
            <a:pPr marL="990600" lvl="1" indent="-533400"/>
            <a:r>
              <a:rPr lang="en-GB" altLang="en-US"/>
              <a:t>What the organisation values in its staff</a:t>
            </a:r>
          </a:p>
        </p:txBody>
      </p:sp>
    </p:spTree>
    <p:extLst>
      <p:ext uri="{BB962C8B-B14F-4D97-AF65-F5344CB8AC3E}">
        <p14:creationId xmlns:p14="http://schemas.microsoft.com/office/powerpoint/2010/main" val="33655700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Corporate Culture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b="1"/>
              <a:t>A refinable, tuneable asset of the business</a:t>
            </a:r>
          </a:p>
          <a:p>
            <a:pPr lvl="1"/>
            <a:r>
              <a:rPr lang="en-GB" altLang="en-US" sz="2400"/>
              <a:t>Big or small</a:t>
            </a:r>
          </a:p>
          <a:p>
            <a:r>
              <a:rPr lang="en-GB" altLang="en-US" sz="2800"/>
              <a:t>Big organisations try to </a:t>
            </a:r>
            <a:r>
              <a:rPr lang="en-GB" altLang="en-US" sz="2800" b="1"/>
              <a:t>create it </a:t>
            </a:r>
            <a:r>
              <a:rPr lang="en-GB" altLang="en-US" sz="2800"/>
              <a:t>or </a:t>
            </a:r>
            <a:r>
              <a:rPr lang="en-GB" altLang="en-US" sz="2800" b="1"/>
              <a:t>tune it</a:t>
            </a:r>
          </a:p>
          <a:p>
            <a:r>
              <a:rPr lang="en-GB" altLang="en-US" sz="2800"/>
              <a:t>Micro businesses often simply a </a:t>
            </a:r>
            <a:r>
              <a:rPr lang="en-GB" altLang="en-US" sz="2800" b="1"/>
              <a:t>reflection</a:t>
            </a:r>
            <a:r>
              <a:rPr lang="en-GB" altLang="en-US" sz="2800"/>
              <a:t> of the </a:t>
            </a:r>
            <a:r>
              <a:rPr lang="en-GB" altLang="en-US" sz="2800" b="1"/>
              <a:t>character</a:t>
            </a:r>
            <a:r>
              <a:rPr lang="en-GB" altLang="en-US" sz="2800"/>
              <a:t> of the </a:t>
            </a:r>
            <a:r>
              <a:rPr lang="en-GB" altLang="en-US" sz="2800" b="1"/>
              <a:t>owner/manager</a:t>
            </a:r>
          </a:p>
          <a:p>
            <a:r>
              <a:rPr lang="en-GB" altLang="en-US" sz="2800"/>
              <a:t>Not what you say but what you do</a:t>
            </a:r>
          </a:p>
          <a:p>
            <a:r>
              <a:rPr lang="en-GB" altLang="en-US" sz="2800"/>
              <a:t>All companies have a culture</a:t>
            </a:r>
          </a:p>
          <a:p>
            <a:r>
              <a:rPr lang="en-GB" altLang="en-US" sz="2800"/>
              <a:t>If we don’t create it, it will create itself!</a:t>
            </a:r>
          </a:p>
        </p:txBody>
      </p:sp>
    </p:spTree>
    <p:extLst>
      <p:ext uri="{BB962C8B-B14F-4D97-AF65-F5344CB8AC3E}">
        <p14:creationId xmlns:p14="http://schemas.microsoft.com/office/powerpoint/2010/main" val="36109287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Does Corporate Culture Matter?</a:t>
            </a:r>
          </a:p>
        </p:txBody>
      </p:sp>
      <p:pic>
        <p:nvPicPr>
          <p:cNvPr id="59397" name="Picture 5" descr="ANd9GcQ2QfMqBKBoiQ2hyzVQuBGBGjBOnVcqMRGW9HvLSh91RhoIvTwNw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088" y="1557338"/>
            <a:ext cx="1795462" cy="134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399" name="Picture 7" descr="File:Apple Computer Logo rainbow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25" y="1557338"/>
            <a:ext cx="1112838" cy="122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1" name="Picture 9" descr="ANd9GcTtrAK-mHH-xzn3e_m5JS-VHqo1YWRv9umTtl-cLDIPETFoSQ5enQ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4581525"/>
            <a:ext cx="1943100" cy="126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3" name="Picture 11" descr="ANd9GcTL_KPdVm6PqNdGb9gQRi_IPwf2RAJffJt9pF1YNyIZ97vl6fg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6589" y="4581526"/>
            <a:ext cx="1311275" cy="125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404" name="Text Box 12"/>
          <p:cNvSpPr txBox="1">
            <a:spLocks noChangeArrowheads="1"/>
          </p:cNvSpPr>
          <p:nvPr/>
        </p:nvSpPr>
        <p:spPr bwMode="auto">
          <a:xfrm>
            <a:off x="2908301" y="3232151"/>
            <a:ext cx="6906891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000000"/>
                </a:solidFill>
              </a:rPr>
              <a:t>What impressions do you have of the culture of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000000"/>
                </a:solidFill>
              </a:rPr>
              <a:t>these businesses?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000000"/>
                </a:solidFill>
              </a:rPr>
              <a:t>(Well-known even by their registered trademarks)</a:t>
            </a:r>
          </a:p>
        </p:txBody>
      </p:sp>
      <p:pic>
        <p:nvPicPr>
          <p:cNvPr id="59406" name="Picture 14" descr="ANd9GcTHQIDDxJIRzWJydQXVmkd0tmDR-3xkCJg7QqCzn9KgtD72Em4_Lw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400" y="4797425"/>
            <a:ext cx="1525588" cy="1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408" name="Picture 16" descr="ANd9GcRJ_ozUBPBK2gcXc9JzxpgJWfEwBoZKRo2QP25vf6t7MwYYFML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138" y="1989138"/>
            <a:ext cx="260985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97596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Corporate Culture Is Not …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Implicit sexism, ageism, racism or any other “-ism”?</a:t>
            </a:r>
          </a:p>
          <a:p>
            <a:r>
              <a:rPr lang="en-GB" altLang="en-US"/>
              <a:t>Organisational trips to the seaside</a:t>
            </a:r>
          </a:p>
          <a:p>
            <a:r>
              <a:rPr lang="en-GB" altLang="en-US"/>
              <a:t>Evenings out</a:t>
            </a:r>
          </a:p>
          <a:p>
            <a:r>
              <a:rPr lang="en-GB" altLang="en-US"/>
              <a:t>The conversational tone in the office</a:t>
            </a:r>
          </a:p>
          <a:p>
            <a:r>
              <a:rPr lang="en-GB" altLang="en-US"/>
              <a:t>Aspirations and goals</a:t>
            </a:r>
          </a:p>
          <a:p>
            <a:pPr lvl="1"/>
            <a:r>
              <a:rPr lang="en-GB" altLang="en-US"/>
              <a:t>Not what we say we want to do, but what we deliver for each other and the clients</a:t>
            </a:r>
          </a:p>
        </p:txBody>
      </p:sp>
    </p:spTree>
    <p:extLst>
      <p:ext uri="{BB962C8B-B14F-4D97-AF65-F5344CB8AC3E}">
        <p14:creationId xmlns:p14="http://schemas.microsoft.com/office/powerpoint/2010/main" val="20322941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About Your Organisation?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What do the corporate aims say?</a:t>
            </a:r>
          </a:p>
          <a:p>
            <a:r>
              <a:rPr lang="en-GB" altLang="en-US" sz="2800"/>
              <a:t>Is this the reality of working here?</a:t>
            </a:r>
          </a:p>
          <a:p>
            <a:r>
              <a:rPr lang="en-GB" altLang="en-US" sz="2800"/>
              <a:t>Check against management approach</a:t>
            </a:r>
          </a:p>
          <a:p>
            <a:pPr lvl="1"/>
            <a:r>
              <a:rPr lang="en-GB" altLang="en-US" sz="2400"/>
              <a:t>When money, risk, or loss of face is at stake?</a:t>
            </a:r>
          </a:p>
          <a:p>
            <a:pPr lvl="1"/>
            <a:r>
              <a:rPr lang="en-GB" altLang="en-US" sz="2400"/>
              <a:t>What profitable things do you choose </a:t>
            </a:r>
            <a:r>
              <a:rPr lang="en-GB" altLang="en-US" sz="2400" b="1"/>
              <a:t>NOT</a:t>
            </a:r>
            <a:r>
              <a:rPr lang="en-GB" altLang="en-US" sz="2400"/>
              <a:t> to do?</a:t>
            </a:r>
          </a:p>
          <a:p>
            <a:r>
              <a:rPr lang="en-GB" altLang="en-US" sz="2800"/>
              <a:t>Are there:</a:t>
            </a:r>
          </a:p>
          <a:p>
            <a:pPr lvl="1"/>
            <a:r>
              <a:rPr lang="en-GB" altLang="en-US" sz="2400"/>
              <a:t>Shared beliefs?</a:t>
            </a:r>
          </a:p>
          <a:p>
            <a:pPr lvl="1"/>
            <a:r>
              <a:rPr lang="en-GB" altLang="en-US" sz="2400"/>
              <a:t>Shared priorities?</a:t>
            </a:r>
          </a:p>
          <a:p>
            <a:pPr lvl="1"/>
            <a:r>
              <a:rPr lang="en-GB" altLang="en-US" sz="2400"/>
              <a:t>Shared style of doing things?</a:t>
            </a:r>
          </a:p>
        </p:txBody>
      </p:sp>
    </p:spTree>
    <p:extLst>
      <p:ext uri="{BB962C8B-B14F-4D97-AF65-F5344CB8AC3E}">
        <p14:creationId xmlns:p14="http://schemas.microsoft.com/office/powerpoint/2010/main" val="40391870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about the Competition?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Compare your organisation’s mission to other organisations in your sector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Hint:  can get their aims from their mission statement or (usually) last annual report</a:t>
            </a:r>
          </a:p>
          <a:p>
            <a:pPr>
              <a:lnSpc>
                <a:spcPct val="90000"/>
              </a:lnSpc>
            </a:pPr>
            <a:r>
              <a:rPr lang="en-GB" altLang="en-US"/>
              <a:t>Is there a big fish or leading performer in your sector?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If so, what is in their mission that isn’t in your organisation’s?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If not, or if you’re it, what are they missing?</a:t>
            </a:r>
          </a:p>
        </p:txBody>
      </p:sp>
    </p:spTree>
    <p:extLst>
      <p:ext uri="{BB962C8B-B14F-4D97-AF65-F5344CB8AC3E}">
        <p14:creationId xmlns:p14="http://schemas.microsoft.com/office/powerpoint/2010/main" val="4569169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Culture and Knowledge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Organisations exist on two levels</a:t>
            </a:r>
          </a:p>
          <a:p>
            <a:pPr lvl="1"/>
            <a:r>
              <a:rPr lang="en-GB" altLang="en-US"/>
              <a:t>Explicit knowledge</a:t>
            </a:r>
          </a:p>
          <a:p>
            <a:pPr lvl="2"/>
            <a:r>
              <a:rPr lang="en-GB" altLang="en-US"/>
              <a:t>Procedures, rules and regulations</a:t>
            </a:r>
          </a:p>
          <a:p>
            <a:pPr lvl="2"/>
            <a:r>
              <a:rPr lang="en-GB" altLang="en-US"/>
              <a:t>Clear, understood, often written</a:t>
            </a:r>
          </a:p>
          <a:p>
            <a:pPr lvl="2"/>
            <a:r>
              <a:rPr lang="en-GB" altLang="en-US"/>
              <a:t>Designed and built to make the organisation work</a:t>
            </a:r>
          </a:p>
          <a:p>
            <a:pPr lvl="1"/>
            <a:r>
              <a:rPr lang="en-GB" altLang="en-US"/>
              <a:t>Tacit knowledge</a:t>
            </a:r>
          </a:p>
          <a:p>
            <a:pPr lvl="2"/>
            <a:r>
              <a:rPr lang="en-GB" altLang="en-US"/>
              <a:t>Unwritten, informal protocols of how things work</a:t>
            </a:r>
          </a:p>
          <a:p>
            <a:pPr lvl="2"/>
            <a:r>
              <a:rPr lang="en-GB" altLang="en-US"/>
              <a:t>Knowing how to get things done </a:t>
            </a:r>
            <a:r>
              <a:rPr lang="en-GB" altLang="en-US" b="1"/>
              <a:t>here</a:t>
            </a:r>
            <a:endParaRPr lang="en-GB" altLang="en-US"/>
          </a:p>
          <a:p>
            <a:pPr lvl="2"/>
            <a:r>
              <a:rPr lang="en-GB" altLang="en-US"/>
              <a:t>Difficult to elicit but underpinning everything</a:t>
            </a:r>
          </a:p>
        </p:txBody>
      </p:sp>
    </p:spTree>
    <p:extLst>
      <p:ext uri="{BB962C8B-B14F-4D97-AF65-F5344CB8AC3E}">
        <p14:creationId xmlns:p14="http://schemas.microsoft.com/office/powerpoint/2010/main" val="9575823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Other Views of an Organisation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1" y="1600201"/>
            <a:ext cx="8435975" cy="4525963"/>
          </a:xfrm>
        </p:spPr>
        <p:txBody>
          <a:bodyPr/>
          <a:lstStyle/>
          <a:p>
            <a:r>
              <a:rPr lang="en-GB" altLang="en-US"/>
              <a:t>E.g. Social network analysis</a:t>
            </a:r>
          </a:p>
          <a:p>
            <a:pPr lvl="1"/>
            <a:r>
              <a:rPr lang="en-GB" altLang="en-US"/>
              <a:t>People work and communicate with people</a:t>
            </a:r>
          </a:p>
          <a:p>
            <a:pPr lvl="1"/>
            <a:r>
              <a:rPr lang="en-GB" altLang="en-US"/>
              <a:t>Groups tend to become focused on themselves</a:t>
            </a:r>
          </a:p>
          <a:p>
            <a:pPr lvl="1"/>
            <a:r>
              <a:rPr lang="en-GB" altLang="en-US"/>
              <a:t>Knowledge is transferred through communication</a:t>
            </a:r>
          </a:p>
          <a:p>
            <a:pPr lvl="1"/>
            <a:r>
              <a:rPr lang="en-GB" altLang="en-US"/>
              <a:t>Diagrams – can represent the group(s)</a:t>
            </a:r>
          </a:p>
          <a:p>
            <a:pPr lvl="2"/>
            <a:r>
              <a:rPr lang="en-GB" altLang="en-US"/>
              <a:t>Individuals are nodes</a:t>
            </a:r>
          </a:p>
          <a:p>
            <a:pPr lvl="2"/>
            <a:r>
              <a:rPr lang="en-GB" altLang="en-US"/>
              <a:t>Relationships are ties (connecting lines)</a:t>
            </a:r>
          </a:p>
        </p:txBody>
      </p:sp>
    </p:spTree>
    <p:extLst>
      <p:ext uri="{BB962C8B-B14F-4D97-AF65-F5344CB8AC3E}">
        <p14:creationId xmlns:p14="http://schemas.microsoft.com/office/powerpoint/2010/main" val="33524662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Social Network Analysis</a:t>
            </a: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3575051" y="3573464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3071814" y="4005264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4008439" y="3933825"/>
            <a:ext cx="73025" cy="71438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3359151" y="4508500"/>
            <a:ext cx="73025" cy="71438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3863976" y="4437064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2424113" y="3789363"/>
            <a:ext cx="654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Fred</a:t>
            </a:r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4132263" y="3881438"/>
            <a:ext cx="6794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Jane</a:t>
            </a:r>
          </a:p>
        </p:txBody>
      </p:sp>
      <p:sp>
        <p:nvSpPr>
          <p:cNvPr id="67596" name="Line 12"/>
          <p:cNvSpPr>
            <a:spLocks noChangeShapeType="1"/>
          </p:cNvSpPr>
          <p:nvPr/>
        </p:nvSpPr>
        <p:spPr bwMode="auto">
          <a:xfrm flipV="1">
            <a:off x="3432176" y="3644900"/>
            <a:ext cx="142875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597" name="Line 13"/>
          <p:cNvSpPr>
            <a:spLocks noChangeShapeType="1"/>
          </p:cNvSpPr>
          <p:nvPr/>
        </p:nvSpPr>
        <p:spPr bwMode="auto">
          <a:xfrm flipV="1">
            <a:off x="3143250" y="3933825"/>
            <a:ext cx="865188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598" name="Line 14"/>
          <p:cNvSpPr>
            <a:spLocks noChangeShapeType="1"/>
          </p:cNvSpPr>
          <p:nvPr/>
        </p:nvSpPr>
        <p:spPr bwMode="auto">
          <a:xfrm flipH="1" flipV="1">
            <a:off x="3143251" y="4076701"/>
            <a:ext cx="72072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599" name="Line 15"/>
          <p:cNvSpPr>
            <a:spLocks noChangeShapeType="1"/>
          </p:cNvSpPr>
          <p:nvPr/>
        </p:nvSpPr>
        <p:spPr bwMode="auto">
          <a:xfrm flipH="1">
            <a:off x="3935414" y="4005263"/>
            <a:ext cx="730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00" name="Line 16"/>
          <p:cNvSpPr>
            <a:spLocks noChangeShapeType="1"/>
          </p:cNvSpPr>
          <p:nvPr/>
        </p:nvSpPr>
        <p:spPr bwMode="auto">
          <a:xfrm flipH="1" flipV="1">
            <a:off x="3648076" y="3644901"/>
            <a:ext cx="360363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01" name="Line 17"/>
          <p:cNvSpPr>
            <a:spLocks noChangeShapeType="1"/>
          </p:cNvSpPr>
          <p:nvPr/>
        </p:nvSpPr>
        <p:spPr bwMode="auto">
          <a:xfrm flipH="1">
            <a:off x="3143250" y="3644901"/>
            <a:ext cx="4318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02" name="Line 18"/>
          <p:cNvSpPr>
            <a:spLocks noChangeShapeType="1"/>
          </p:cNvSpPr>
          <p:nvPr/>
        </p:nvSpPr>
        <p:spPr bwMode="auto">
          <a:xfrm>
            <a:off x="3143250" y="4076700"/>
            <a:ext cx="2159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03" name="Line 19"/>
          <p:cNvSpPr>
            <a:spLocks noChangeShapeType="1"/>
          </p:cNvSpPr>
          <p:nvPr/>
        </p:nvSpPr>
        <p:spPr bwMode="auto">
          <a:xfrm flipV="1">
            <a:off x="3432176" y="4005264"/>
            <a:ext cx="576263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04" name="Line 20"/>
          <p:cNvSpPr>
            <a:spLocks noChangeShapeType="1"/>
          </p:cNvSpPr>
          <p:nvPr/>
        </p:nvSpPr>
        <p:spPr bwMode="auto">
          <a:xfrm>
            <a:off x="3432175" y="45085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05" name="Line 21"/>
          <p:cNvSpPr>
            <a:spLocks noChangeShapeType="1"/>
          </p:cNvSpPr>
          <p:nvPr/>
        </p:nvSpPr>
        <p:spPr bwMode="auto">
          <a:xfrm>
            <a:off x="3648075" y="3644901"/>
            <a:ext cx="21590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06" name="AutoShape 22"/>
          <p:cNvSpPr>
            <a:spLocks noChangeArrowheads="1"/>
          </p:cNvSpPr>
          <p:nvPr/>
        </p:nvSpPr>
        <p:spPr bwMode="auto">
          <a:xfrm>
            <a:off x="2208214" y="1989139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07" name="Text Box 23"/>
          <p:cNvSpPr txBox="1">
            <a:spLocks noChangeArrowheads="1"/>
          </p:cNvSpPr>
          <p:nvPr/>
        </p:nvSpPr>
        <p:spPr bwMode="auto">
          <a:xfrm>
            <a:off x="2403475" y="1792288"/>
            <a:ext cx="16319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Person (node)</a:t>
            </a:r>
          </a:p>
        </p:txBody>
      </p:sp>
      <p:sp>
        <p:nvSpPr>
          <p:cNvPr id="67608" name="Line 24"/>
          <p:cNvSpPr>
            <a:spLocks noChangeShapeType="1"/>
          </p:cNvSpPr>
          <p:nvPr/>
        </p:nvSpPr>
        <p:spPr bwMode="auto">
          <a:xfrm>
            <a:off x="2135189" y="2420938"/>
            <a:ext cx="142875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09" name="Text Box 25"/>
          <p:cNvSpPr txBox="1">
            <a:spLocks noChangeArrowheads="1"/>
          </p:cNvSpPr>
          <p:nvPr/>
        </p:nvSpPr>
        <p:spPr bwMode="auto">
          <a:xfrm>
            <a:off x="2403475" y="2368551"/>
            <a:ext cx="17970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Connection (tie)</a:t>
            </a:r>
          </a:p>
        </p:txBody>
      </p:sp>
      <p:sp>
        <p:nvSpPr>
          <p:cNvPr id="67610" name="AutoShape 26"/>
          <p:cNvSpPr>
            <a:spLocks noChangeArrowheads="1"/>
          </p:cNvSpPr>
          <p:nvPr/>
        </p:nvSpPr>
        <p:spPr bwMode="auto">
          <a:xfrm>
            <a:off x="6096001" y="2779714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11" name="AutoShape 27"/>
          <p:cNvSpPr>
            <a:spLocks noChangeArrowheads="1"/>
          </p:cNvSpPr>
          <p:nvPr/>
        </p:nvSpPr>
        <p:spPr bwMode="auto">
          <a:xfrm>
            <a:off x="5808664" y="3140075"/>
            <a:ext cx="73025" cy="71438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12" name="AutoShape 28"/>
          <p:cNvSpPr>
            <a:spLocks noChangeArrowheads="1"/>
          </p:cNvSpPr>
          <p:nvPr/>
        </p:nvSpPr>
        <p:spPr bwMode="auto">
          <a:xfrm>
            <a:off x="6096001" y="3500439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13" name="AutoShape 29"/>
          <p:cNvSpPr>
            <a:spLocks noChangeArrowheads="1"/>
          </p:cNvSpPr>
          <p:nvPr/>
        </p:nvSpPr>
        <p:spPr bwMode="auto">
          <a:xfrm>
            <a:off x="6384926" y="3140075"/>
            <a:ext cx="73025" cy="71438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14" name="Text Box 30"/>
          <p:cNvSpPr txBox="1">
            <a:spLocks noChangeArrowheads="1"/>
          </p:cNvSpPr>
          <p:nvPr/>
        </p:nvSpPr>
        <p:spPr bwMode="auto">
          <a:xfrm>
            <a:off x="5087938" y="2708276"/>
            <a:ext cx="882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Nigella</a:t>
            </a:r>
          </a:p>
        </p:txBody>
      </p:sp>
      <p:sp>
        <p:nvSpPr>
          <p:cNvPr id="67615" name="Line 31"/>
          <p:cNvSpPr>
            <a:spLocks noChangeShapeType="1"/>
          </p:cNvSpPr>
          <p:nvPr/>
        </p:nvSpPr>
        <p:spPr bwMode="auto">
          <a:xfrm flipH="1">
            <a:off x="5880100" y="2852739"/>
            <a:ext cx="21590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16" name="Line 32"/>
          <p:cNvSpPr>
            <a:spLocks noChangeShapeType="1"/>
          </p:cNvSpPr>
          <p:nvPr/>
        </p:nvSpPr>
        <p:spPr bwMode="auto">
          <a:xfrm>
            <a:off x="5880100" y="3213100"/>
            <a:ext cx="21590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17" name="Line 33"/>
          <p:cNvSpPr>
            <a:spLocks noChangeShapeType="1"/>
          </p:cNvSpPr>
          <p:nvPr/>
        </p:nvSpPr>
        <p:spPr bwMode="auto">
          <a:xfrm flipV="1">
            <a:off x="5880101" y="3213100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18" name="Line 34"/>
          <p:cNvSpPr>
            <a:spLocks noChangeShapeType="1"/>
          </p:cNvSpPr>
          <p:nvPr/>
        </p:nvSpPr>
        <p:spPr bwMode="auto">
          <a:xfrm flipV="1">
            <a:off x="4079875" y="3213101"/>
            <a:ext cx="1728788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19" name="Oval 35"/>
          <p:cNvSpPr>
            <a:spLocks noChangeArrowheads="1"/>
          </p:cNvSpPr>
          <p:nvPr/>
        </p:nvSpPr>
        <p:spPr bwMode="auto">
          <a:xfrm>
            <a:off x="2424114" y="3213101"/>
            <a:ext cx="2592387" cy="2232025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21" name="Oval 37"/>
          <p:cNvSpPr>
            <a:spLocks noChangeArrowheads="1"/>
          </p:cNvSpPr>
          <p:nvPr/>
        </p:nvSpPr>
        <p:spPr bwMode="auto">
          <a:xfrm>
            <a:off x="4800600" y="2349501"/>
            <a:ext cx="2159000" cy="1800225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7622" name="Text Box 38"/>
          <p:cNvSpPr txBox="1">
            <a:spLocks noChangeArrowheads="1"/>
          </p:cNvSpPr>
          <p:nvPr/>
        </p:nvSpPr>
        <p:spPr bwMode="auto">
          <a:xfrm>
            <a:off x="4872038" y="4868863"/>
            <a:ext cx="4857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Fred and Jane are in a heavily communicating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team.</a:t>
            </a:r>
          </a:p>
        </p:txBody>
      </p:sp>
      <p:sp>
        <p:nvSpPr>
          <p:cNvPr id="67623" name="Text Box 39"/>
          <p:cNvSpPr txBox="1">
            <a:spLocks noChangeArrowheads="1"/>
          </p:cNvSpPr>
          <p:nvPr/>
        </p:nvSpPr>
        <p:spPr bwMode="auto">
          <a:xfrm>
            <a:off x="7032625" y="1844675"/>
            <a:ext cx="25082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Nigella is the head of 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team reporting to her</a:t>
            </a:r>
          </a:p>
        </p:txBody>
      </p:sp>
      <p:sp>
        <p:nvSpPr>
          <p:cNvPr id="67624" name="Text Box 40"/>
          <p:cNvSpPr txBox="1">
            <a:spLocks noChangeArrowheads="1"/>
          </p:cNvSpPr>
          <p:nvPr/>
        </p:nvSpPr>
        <p:spPr bwMode="auto">
          <a:xfrm>
            <a:off x="7083425" y="3521075"/>
            <a:ext cx="327025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3366FF"/>
                </a:solidFill>
              </a:rPr>
              <a:t>Awareness of the other team’s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3366FF"/>
                </a:solidFill>
              </a:rPr>
              <a:t>work is principally because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3366FF"/>
                </a:solidFill>
              </a:rPr>
              <a:t>Nigella talks to Jane.</a:t>
            </a:r>
          </a:p>
        </p:txBody>
      </p:sp>
      <p:sp>
        <p:nvSpPr>
          <p:cNvPr id="67625" name="Text Box 41"/>
          <p:cNvSpPr txBox="1">
            <a:spLocks noChangeArrowheads="1"/>
          </p:cNvSpPr>
          <p:nvPr/>
        </p:nvSpPr>
        <p:spPr bwMode="auto">
          <a:xfrm>
            <a:off x="3216275" y="4941888"/>
            <a:ext cx="984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Team A</a:t>
            </a:r>
          </a:p>
        </p:txBody>
      </p:sp>
      <p:sp>
        <p:nvSpPr>
          <p:cNvPr id="67626" name="Text Box 42"/>
          <p:cNvSpPr txBox="1">
            <a:spLocks noChangeArrowheads="1"/>
          </p:cNvSpPr>
          <p:nvPr/>
        </p:nvSpPr>
        <p:spPr bwMode="auto">
          <a:xfrm>
            <a:off x="5375275" y="3716338"/>
            <a:ext cx="984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Team B</a:t>
            </a:r>
          </a:p>
        </p:txBody>
      </p:sp>
      <p:sp>
        <p:nvSpPr>
          <p:cNvPr id="67627" name="Text Box 43"/>
          <p:cNvSpPr txBox="1">
            <a:spLocks noChangeArrowheads="1"/>
          </p:cNvSpPr>
          <p:nvPr/>
        </p:nvSpPr>
        <p:spPr bwMode="auto">
          <a:xfrm>
            <a:off x="6435725" y="3160713"/>
            <a:ext cx="514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Sid</a:t>
            </a:r>
          </a:p>
        </p:txBody>
      </p:sp>
      <p:sp>
        <p:nvSpPr>
          <p:cNvPr id="67628" name="Text Box 44"/>
          <p:cNvSpPr txBox="1">
            <a:spLocks noChangeArrowheads="1"/>
          </p:cNvSpPr>
          <p:nvPr/>
        </p:nvSpPr>
        <p:spPr bwMode="auto">
          <a:xfrm>
            <a:off x="7032625" y="2708276"/>
            <a:ext cx="2698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Sid is a peripheral player</a:t>
            </a:r>
          </a:p>
        </p:txBody>
      </p:sp>
    </p:spTree>
    <p:extLst>
      <p:ext uri="{BB962C8B-B14F-4D97-AF65-F5344CB8AC3E}">
        <p14:creationId xmlns:p14="http://schemas.microsoft.com/office/powerpoint/2010/main" val="1307533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Social Network Roles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Individuals as hubs or connectors (e.g. Nigella)</a:t>
            </a:r>
          </a:p>
          <a:p>
            <a:r>
              <a:rPr lang="en-GB" altLang="en-US"/>
              <a:t>Boundary spanners (e.g. Jane &amp; Nigella)</a:t>
            </a:r>
          </a:p>
          <a:p>
            <a:r>
              <a:rPr lang="en-GB" altLang="en-US"/>
              <a:t>Peripheral players (e.g. Sid)</a:t>
            </a:r>
          </a:p>
          <a:p>
            <a:r>
              <a:rPr lang="en-GB" altLang="en-US"/>
              <a:t>If Fred needs something that Sid knows, how does he know where to find the information?</a:t>
            </a:r>
          </a:p>
          <a:p>
            <a:r>
              <a:rPr lang="en-GB" altLang="en-US"/>
              <a:t>All about </a:t>
            </a:r>
            <a:r>
              <a:rPr lang="en-GB" altLang="en-US" b="1"/>
              <a:t>knowledge distribution</a:t>
            </a:r>
            <a:r>
              <a:rPr lang="en-GB" altLang="en-US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434596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Again, So What?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Information and knowledge businesses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e.g. Google – single floor building so informal contacts are made to happen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Impact of email, social media, video conferencing on personal networks?</a:t>
            </a:r>
          </a:p>
          <a:p>
            <a:pPr>
              <a:lnSpc>
                <a:spcPct val="90000"/>
              </a:lnSpc>
            </a:pPr>
            <a:r>
              <a:rPr lang="en-GB" altLang="en-US"/>
              <a:t>Consultancy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E.g. Ernst and Young KnowledgeBase to share wider experiences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HR recruitment consultancies rely on networks of previous placements</a:t>
            </a:r>
          </a:p>
        </p:txBody>
      </p:sp>
    </p:spTree>
    <p:extLst>
      <p:ext uri="{BB962C8B-B14F-4D97-AF65-F5344CB8AC3E}">
        <p14:creationId xmlns:p14="http://schemas.microsoft.com/office/powerpoint/2010/main" val="6458011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Think About Yourself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Who do you talk to or rely on for information?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Inside your team/group?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Outside your team/group?</a:t>
            </a:r>
          </a:p>
          <a:p>
            <a:pPr>
              <a:lnSpc>
                <a:spcPct val="90000"/>
              </a:lnSpc>
            </a:pPr>
            <a:r>
              <a:rPr lang="en-GB" altLang="en-US"/>
              <a:t>Are you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A local expert?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A global (in your organisation) expert?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A boundary spanner?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A peripheral player?</a:t>
            </a:r>
          </a:p>
        </p:txBody>
      </p:sp>
    </p:spTree>
    <p:extLst>
      <p:ext uri="{BB962C8B-B14F-4D97-AF65-F5344CB8AC3E}">
        <p14:creationId xmlns:p14="http://schemas.microsoft.com/office/powerpoint/2010/main" val="19514243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Brief Comment on Networks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Lots of different arrangements, e.g.</a:t>
            </a:r>
          </a:p>
          <a:p>
            <a:pPr lvl="1"/>
            <a:r>
              <a:rPr lang="en-GB" altLang="en-US" sz="2400"/>
              <a:t>Wheel network (e.g. Nigella’s team)</a:t>
            </a:r>
          </a:p>
          <a:p>
            <a:pPr lvl="2"/>
            <a:r>
              <a:rPr lang="en-GB" altLang="en-US" sz="2000"/>
              <a:t>Efficient for simple tasks</a:t>
            </a:r>
          </a:p>
          <a:p>
            <a:pPr lvl="2"/>
            <a:r>
              <a:rPr lang="en-GB" altLang="en-US" sz="2000"/>
              <a:t>If too many members, central node task too much of a burden</a:t>
            </a:r>
          </a:p>
          <a:p>
            <a:pPr lvl="1"/>
            <a:r>
              <a:rPr lang="en-GB" altLang="en-US" sz="2400"/>
              <a:t>All-channel network (e.g. Fred’s team)</a:t>
            </a:r>
          </a:p>
          <a:p>
            <a:pPr lvl="2"/>
            <a:r>
              <a:rPr lang="en-GB" altLang="en-US" sz="2000"/>
              <a:t>High level of interaction of all members</a:t>
            </a:r>
          </a:p>
          <a:p>
            <a:pPr lvl="2"/>
            <a:r>
              <a:rPr lang="en-GB" altLang="en-US" sz="2000"/>
              <a:t>Good for high interaction or complex tasks</a:t>
            </a:r>
          </a:p>
          <a:p>
            <a:pPr lvl="2"/>
            <a:r>
              <a:rPr lang="en-GB" altLang="en-US" sz="2000"/>
              <a:t>May struggle under too much pressure</a:t>
            </a:r>
          </a:p>
          <a:p>
            <a:r>
              <a:rPr lang="en-GB" altLang="en-US" sz="2800"/>
              <a:t>No such thing as </a:t>
            </a:r>
            <a:r>
              <a:rPr lang="en-GB" altLang="en-US" sz="2800" b="1"/>
              <a:t>best</a:t>
            </a:r>
            <a:r>
              <a:rPr lang="en-GB" altLang="en-US" sz="2800"/>
              <a:t>, only </a:t>
            </a:r>
            <a:r>
              <a:rPr lang="en-GB" altLang="en-US" sz="2800" b="1"/>
              <a:t>good for the task</a:t>
            </a:r>
          </a:p>
        </p:txBody>
      </p:sp>
    </p:spTree>
    <p:extLst>
      <p:ext uri="{BB962C8B-B14F-4D97-AF65-F5344CB8AC3E}">
        <p14:creationId xmlns:p14="http://schemas.microsoft.com/office/powerpoint/2010/main" val="14609438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en-GB" altLang="en-US" sz="4400"/>
              <a:t>Teams, Teamwork, Culture</a:t>
            </a:r>
          </a:p>
        </p:txBody>
      </p:sp>
    </p:spTree>
    <p:extLst>
      <p:ext uri="{BB962C8B-B14F-4D97-AF65-F5344CB8AC3E}">
        <p14:creationId xmlns:p14="http://schemas.microsoft.com/office/powerpoint/2010/main" val="4486515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A Lot of Thought and Effort!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To get the best out of people working together and working effectively – </a:t>
            </a:r>
            <a:r>
              <a:rPr lang="en-GB" altLang="en-US" sz="2800" b="1"/>
              <a:t>more</a:t>
            </a:r>
            <a:r>
              <a:rPr lang="en-GB" altLang="en-US" sz="2800"/>
              <a:t> than individually!</a:t>
            </a:r>
          </a:p>
          <a:p>
            <a:r>
              <a:rPr lang="en-GB" altLang="en-US" sz="2800"/>
              <a:t>To use a wider range of abilities</a:t>
            </a:r>
          </a:p>
          <a:p>
            <a:pPr lvl="1"/>
            <a:r>
              <a:rPr lang="en-GB" altLang="en-US" sz="2400" b="1"/>
              <a:t>Better</a:t>
            </a:r>
            <a:r>
              <a:rPr lang="en-GB" altLang="en-US" sz="2400"/>
              <a:t> vision of the issues</a:t>
            </a:r>
          </a:p>
          <a:p>
            <a:pPr lvl="1"/>
            <a:r>
              <a:rPr lang="en-GB" altLang="en-US" sz="2400" b="1"/>
              <a:t>Different</a:t>
            </a:r>
            <a:r>
              <a:rPr lang="en-GB" altLang="en-US" sz="2400"/>
              <a:t> minds, different approaches</a:t>
            </a:r>
          </a:p>
          <a:p>
            <a:pPr lvl="1"/>
            <a:r>
              <a:rPr lang="en-GB" altLang="en-US" sz="2400" b="1"/>
              <a:t>Fuller</a:t>
            </a:r>
            <a:r>
              <a:rPr lang="en-GB" altLang="en-US" sz="2400"/>
              <a:t> understanding of cultural and social nuances</a:t>
            </a:r>
          </a:p>
          <a:p>
            <a:r>
              <a:rPr lang="en-GB" altLang="en-US" sz="2800"/>
              <a:t>To </a:t>
            </a:r>
            <a:r>
              <a:rPr lang="en-GB" altLang="en-US" sz="2800" b="1"/>
              <a:t>create</a:t>
            </a:r>
            <a:r>
              <a:rPr lang="en-GB" altLang="en-US" sz="2800"/>
              <a:t> </a:t>
            </a:r>
            <a:r>
              <a:rPr lang="en-GB" altLang="en-US" sz="2800" b="1">
                <a:solidFill>
                  <a:srgbClr val="FF0000"/>
                </a:solidFill>
              </a:rPr>
              <a:t>“our way”</a:t>
            </a:r>
            <a:r>
              <a:rPr lang="en-GB" altLang="en-US" sz="2800"/>
              <a:t> of doing things</a:t>
            </a:r>
          </a:p>
          <a:p>
            <a:r>
              <a:rPr lang="en-GB" altLang="en-US" sz="2800"/>
              <a:t>To </a:t>
            </a:r>
            <a:r>
              <a:rPr lang="en-GB" altLang="en-US" sz="2800" b="1"/>
              <a:t>make</a:t>
            </a:r>
            <a:r>
              <a:rPr lang="en-GB" altLang="en-US" sz="2800"/>
              <a:t> </a:t>
            </a:r>
            <a:r>
              <a:rPr lang="en-GB" altLang="en-US" sz="2800" b="1">
                <a:solidFill>
                  <a:srgbClr val="FF0000"/>
                </a:solidFill>
              </a:rPr>
              <a:t>“our way”</a:t>
            </a:r>
            <a:r>
              <a:rPr lang="en-GB" altLang="en-US" sz="2800"/>
              <a:t> </a:t>
            </a:r>
            <a:r>
              <a:rPr lang="en-GB" altLang="en-US" sz="2800" b="1"/>
              <a:t>better</a:t>
            </a:r>
            <a:r>
              <a:rPr lang="en-GB" altLang="en-US" sz="2800"/>
              <a:t> than the competition</a:t>
            </a:r>
          </a:p>
        </p:txBody>
      </p:sp>
      <p:pic>
        <p:nvPicPr>
          <p:cNvPr id="80900" name="Picture 4" descr="ANd9GcQ9Nd6K4omx9VjJyQ9ShB_cHs4NFlYoef0PPTeijeUQCKHUDlp1&amp;t=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3913" y="188913"/>
            <a:ext cx="800100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77903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Feedback and Improvement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Give an example where you have received</a:t>
            </a:r>
          </a:p>
          <a:p>
            <a:pPr lvl="1"/>
            <a:r>
              <a:rPr lang="en-GB" altLang="en-US"/>
              <a:t>Positive and useful feedback</a:t>
            </a:r>
          </a:p>
          <a:p>
            <a:pPr lvl="1"/>
            <a:r>
              <a:rPr lang="en-GB" altLang="en-US"/>
              <a:t>Negative feedback that hurt your confidence</a:t>
            </a:r>
          </a:p>
          <a:p>
            <a:r>
              <a:rPr lang="en-GB" altLang="en-US"/>
              <a:t>What kind of language would you use to help colleagues to improve?</a:t>
            </a:r>
          </a:p>
          <a:p>
            <a:r>
              <a:rPr lang="en-GB" altLang="en-US"/>
              <a:t>How can situations drive the approach?</a:t>
            </a:r>
          </a:p>
          <a:p>
            <a:r>
              <a:rPr lang="en-GB" altLang="en-US"/>
              <a:t>Are you more of a McGregor Theory X or Theory Y practitioner – and why?</a:t>
            </a:r>
          </a:p>
        </p:txBody>
      </p:sp>
    </p:spTree>
    <p:extLst>
      <p:ext uri="{BB962C8B-B14F-4D97-AF65-F5344CB8AC3E}">
        <p14:creationId xmlns:p14="http://schemas.microsoft.com/office/powerpoint/2010/main" val="409281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Self-Awareness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Do you evaluate your own motivations, skills, and performance?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E.g. John Morgan (1920’s banker) (Google it!)</a:t>
            </a:r>
          </a:p>
          <a:p>
            <a:pPr>
              <a:lnSpc>
                <a:spcPct val="90000"/>
              </a:lnSpc>
            </a:pPr>
            <a:r>
              <a:rPr lang="en-GB" altLang="en-US"/>
              <a:t>Do you (can you) seek feedback from your own manager or colleagues?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How do you do it?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Does it give you what you need to improve?</a:t>
            </a:r>
          </a:p>
          <a:p>
            <a:pPr>
              <a:lnSpc>
                <a:spcPct val="90000"/>
              </a:lnSpc>
            </a:pPr>
            <a:r>
              <a:rPr lang="en-GB" altLang="en-US"/>
              <a:t>Is there clarity between personal and work goals?</a:t>
            </a:r>
          </a:p>
        </p:txBody>
      </p:sp>
    </p:spTree>
    <p:extLst>
      <p:ext uri="{BB962C8B-B14F-4D97-AF65-F5344CB8AC3E}">
        <p14:creationId xmlns:p14="http://schemas.microsoft.com/office/powerpoint/2010/main" val="142844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How Well Am I Doing?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Short term</a:t>
            </a:r>
          </a:p>
          <a:p>
            <a:pPr lvl="1"/>
            <a:r>
              <a:rPr lang="en-GB" altLang="en-US" sz="2400"/>
              <a:t>How people are reacting to you</a:t>
            </a:r>
          </a:p>
          <a:p>
            <a:pPr lvl="1"/>
            <a:r>
              <a:rPr lang="en-GB" altLang="en-US" sz="2400"/>
              <a:t>Encouragement from manager/team</a:t>
            </a:r>
          </a:p>
          <a:p>
            <a:r>
              <a:rPr lang="en-GB" altLang="en-US" sz="2800"/>
              <a:t>Medium term</a:t>
            </a:r>
          </a:p>
          <a:p>
            <a:pPr lvl="1"/>
            <a:r>
              <a:rPr lang="en-GB" altLang="en-US" sz="2400"/>
              <a:t>Appraisal</a:t>
            </a:r>
          </a:p>
          <a:p>
            <a:pPr lvl="1"/>
            <a:r>
              <a:rPr lang="en-GB" altLang="en-US" sz="2400"/>
              <a:t>Achievement and reward</a:t>
            </a:r>
          </a:p>
          <a:p>
            <a:r>
              <a:rPr lang="en-GB" altLang="en-US" sz="2800"/>
              <a:t>Long term</a:t>
            </a:r>
          </a:p>
          <a:p>
            <a:pPr lvl="1"/>
            <a:r>
              <a:rPr lang="en-GB" altLang="en-US" sz="2400"/>
              <a:t>How’s that old career thing working out?</a:t>
            </a:r>
          </a:p>
          <a:p>
            <a:pPr lvl="1"/>
            <a:r>
              <a:rPr lang="en-GB" altLang="en-US" sz="2400"/>
              <a:t>Am I getting what I want, giving what I should?</a:t>
            </a:r>
          </a:p>
        </p:txBody>
      </p:sp>
    </p:spTree>
    <p:extLst>
      <p:ext uri="{BB962C8B-B14F-4D97-AF65-F5344CB8AC3E}">
        <p14:creationId xmlns:p14="http://schemas.microsoft.com/office/powerpoint/2010/main" val="36653149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1808</Words>
  <Application>Microsoft Office PowerPoint</Application>
  <PresentationFormat>Widescreen</PresentationFormat>
  <Paragraphs>270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Calibri</vt:lpstr>
      <vt:lpstr>Calibri Light</vt:lpstr>
      <vt:lpstr>Office Theme</vt:lpstr>
      <vt:lpstr>Default Design</vt:lpstr>
      <vt:lpstr>Building a Team</vt:lpstr>
      <vt:lpstr>Building a Team</vt:lpstr>
      <vt:lpstr>Why Build a Team?</vt:lpstr>
      <vt:lpstr>Not My Team - Why Should I Care?</vt:lpstr>
      <vt:lpstr>An Area of Ghastly Americanisms</vt:lpstr>
      <vt:lpstr>How Teams Develop</vt:lpstr>
      <vt:lpstr>Forming</vt:lpstr>
      <vt:lpstr>Storming</vt:lpstr>
      <vt:lpstr>Norming</vt:lpstr>
      <vt:lpstr>Performing</vt:lpstr>
      <vt:lpstr>Things Can Be Difficult</vt:lpstr>
      <vt:lpstr>Thomas &amp; Kilman’s Conflict Styles</vt:lpstr>
      <vt:lpstr>Difficult Behaviours</vt:lpstr>
      <vt:lpstr>Too Much Change</vt:lpstr>
      <vt:lpstr>So What Makes Me Valuable?</vt:lpstr>
      <vt:lpstr>Think About Yourself (2)?</vt:lpstr>
      <vt:lpstr>Respect Your Team</vt:lpstr>
      <vt:lpstr>The Big Picture:  Corporate Culture</vt:lpstr>
      <vt:lpstr>Corporate Culture</vt:lpstr>
      <vt:lpstr>Corporate Culture</vt:lpstr>
      <vt:lpstr>Corporate Culture</vt:lpstr>
      <vt:lpstr>Does Corporate Culture Matter?</vt:lpstr>
      <vt:lpstr>Corporate Culture Is Not …</vt:lpstr>
      <vt:lpstr>What About Your Organisation?</vt:lpstr>
      <vt:lpstr>What about the Competition?</vt:lpstr>
      <vt:lpstr>Culture and Knowledge</vt:lpstr>
      <vt:lpstr>Other Views of an Organisation</vt:lpstr>
      <vt:lpstr>Social Network Analysis</vt:lpstr>
      <vt:lpstr>Social Network Roles</vt:lpstr>
      <vt:lpstr>Again, So What?</vt:lpstr>
      <vt:lpstr>Think About Yourself</vt:lpstr>
      <vt:lpstr>Brief Comment on Networks</vt:lpstr>
      <vt:lpstr>Teams, Teamwork, Culture</vt:lpstr>
      <vt:lpstr>A Lot of Thought and Effort!</vt:lpstr>
      <vt:lpstr>Feedback and Improvement</vt:lpstr>
      <vt:lpstr>Self-Awareness</vt:lpstr>
      <vt:lpstr>How Well Am I Doing?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a Team</dc:title>
  <dc:creator>John Rees</dc:creator>
  <cp:lastModifiedBy>John Rees</cp:lastModifiedBy>
  <cp:revision>2</cp:revision>
  <dcterms:created xsi:type="dcterms:W3CDTF">2016-09-16T09:56:36Z</dcterms:created>
  <dcterms:modified xsi:type="dcterms:W3CDTF">2016-09-16T09:57:51Z</dcterms:modified>
</cp:coreProperties>
</file>