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H" userId="843544d1b9cf714d" providerId="LiveId" clId="{6EDC2A05-B447-43A9-A73D-F289B4523098}"/>
    <pc:docChg chg="modSld">
      <pc:chgData name="Eman H" userId="843544d1b9cf714d" providerId="LiveId" clId="{6EDC2A05-B447-43A9-A73D-F289B4523098}" dt="2025-10-28T17:24:01.271" v="4" actId="20577"/>
      <pc:docMkLst>
        <pc:docMk/>
      </pc:docMkLst>
      <pc:sldChg chg="modSp mod">
        <pc:chgData name="Eman H" userId="843544d1b9cf714d" providerId="LiveId" clId="{6EDC2A05-B447-43A9-A73D-F289B4523098}" dt="2025-10-28T17:24:01.271" v="4" actId="20577"/>
        <pc:sldMkLst>
          <pc:docMk/>
          <pc:sldMk cId="2601267732" sldId="256"/>
        </pc:sldMkLst>
        <pc:spChg chg="mod">
          <ac:chgData name="Eman H" userId="843544d1b9cf714d" providerId="LiveId" clId="{6EDC2A05-B447-43A9-A73D-F289B4523098}" dt="2025-10-28T17:24:01.271" v="4" actId="20577"/>
          <ac:spMkLst>
            <pc:docMk/>
            <pc:sldMk cId="2601267732" sldId="256"/>
            <ac:spMk id="5" creationId="{94AEF829-9519-F051-BFF4-010C4F94DCFC}"/>
          </ac:spMkLst>
        </pc:spChg>
      </pc:sldChg>
    </pc:docChg>
  </pc:docChgLst>
  <pc:docChgLst>
    <pc:chgData name="Eman H" userId="843544d1b9cf714d" providerId="LiveId" clId="{E356D553-251C-44EB-B0CE-07A89DD576FD}"/>
    <pc:docChg chg="modSld">
      <pc:chgData name="Eman H" userId="843544d1b9cf714d" providerId="LiveId" clId="{E356D553-251C-44EB-B0CE-07A89DD576FD}" dt="2025-10-15T17:15:04.201" v="81" actId="20577"/>
      <pc:docMkLst>
        <pc:docMk/>
      </pc:docMkLst>
      <pc:sldChg chg="modSp mod">
        <pc:chgData name="Eman H" userId="843544d1b9cf714d" providerId="LiveId" clId="{E356D553-251C-44EB-B0CE-07A89DD576FD}" dt="2025-10-15T17:15:04.201" v="81" actId="20577"/>
        <pc:sldMkLst>
          <pc:docMk/>
          <pc:sldMk cId="2601267732" sldId="256"/>
        </pc:sldMkLst>
        <pc:spChg chg="mod">
          <ac:chgData name="Eman H" userId="843544d1b9cf714d" providerId="LiveId" clId="{E356D553-251C-44EB-B0CE-07A89DD576FD}" dt="2025-10-15T17:15:04.201" v="81" actId="20577"/>
          <ac:spMkLst>
            <pc:docMk/>
            <pc:sldMk cId="2601267732" sldId="256"/>
            <ac:spMk id="5" creationId="{94AEF829-9519-F051-BFF4-010C4F94DCF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D05CF-D1C5-07BA-CC7E-80B8D94B9B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2AB879-8F7F-F093-81D1-707E9C8583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5D8A7-008D-460A-9DB6-2F9CED97B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314F1-2F63-E079-40AE-6F34621AC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0EFF5-6FD7-752C-1CAD-BD562DB22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49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BDC2B-BBE8-1A49-3FA0-A55F4A999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814E5-6DF0-6F00-2765-00F74415D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FF800-F09F-47C7-7373-76474E863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01E0F-D86A-402A-5F8A-044960B7A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63BA6-3320-A91B-49DB-736734524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692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CCDF5-5C5D-E225-356B-A035DB36D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919ACB-7A49-FCBF-4535-A4BDB7470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52BB0-F7E1-6AC6-7D14-8038812A3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1C4AB-18B5-F973-D787-8B9EE4BD6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B2F7E-76C8-5A1D-6BAF-24A955453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7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E7703-749B-1C0C-7C73-79A91B9F9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620FC-3A3C-8F06-1943-4B0018AE3D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A166D-6042-C47D-F1E5-176663D31A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A82E0-ED49-D05D-3247-6E32A2C2C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16F1A0-BA92-CD96-0656-59C999E5D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892B9-AACC-0EFE-B83A-9F69858ED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956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25D8F-777B-0DA4-5054-A92D40224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961DE1-30D6-52AE-CA86-63137845D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A76B99-1125-3660-7CC5-BFA2D7A69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E7B27A-3474-B232-418D-2CF8B95DEA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BC5D92-DD6B-4342-BF3A-5FDBAF80AC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E8B2E7-ED85-89CC-7FB1-9CE2FF767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CE84AF-D8E6-B816-EA53-CA00814B0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BF98BF-AC0A-710A-A6E1-CA7C29617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775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35AAA-AAF3-9D5E-C161-29443F2D0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60FD36-1CAC-2465-FD1B-267417D70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973E67-E054-ECFD-8945-526E1A4F5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E8233-FE0D-4725-AD0A-7BBF09BBC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529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2FA9A-9251-559D-2D88-701DF4FB3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0993CB-E39A-EB3C-7309-0D3269783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1C0E35-5F71-2DA0-82F0-9BA5C5961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675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BC87F-9B20-C9DF-AF80-F94886EE2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5D394-FEDD-4810-7837-BFF1A8161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A0467E-1A9D-C6F5-A37B-1418D2FD7E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054B-D897-0A73-AEBE-4EF1855D0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62E5E-05BA-C885-F168-7707E8BE1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A256A5-716A-F729-E7FD-3B2F79B0F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19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9FB5-6C19-D62D-0CAF-7331F63DC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5B7EF7-EDDA-8004-77DB-4EFBA75837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6D817A-B501-5D26-4FC5-0252A2A4B8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C4479A-567D-AC0D-8C95-7EA3F66F6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994D01-FE80-C88C-9F2A-35DCCB86C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713CF9-C5AE-77C6-8E12-3B2567E11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20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F9101-D4B6-A21C-30E7-182F4353C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3F0318-73B6-891C-6348-13A587A14D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2F6CA-2AC8-AFBF-CB04-388FD0C14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F775B-453C-E735-D35C-7EC78DEB9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5EA5F-A308-26C8-BC92-72505823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429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95FA0D-571C-7FC5-989A-85D2E0F973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39FFB4-1F1B-EE41-410A-9AE3E09A2E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D324-CD68-A3D1-2FF9-3A0179E64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0B765-03AC-F162-033A-CBF34E58B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4A3C2-FC06-6EFF-13D5-5AEC435EB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696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CA93C1-590B-F439-42A8-38AE8411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458948-F5E0-BFD0-1134-2FD6D11B66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539C2-A373-B5D8-9D98-D84EBAB86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735EEE-32C4-4AEE-92D0-217E9FFF3B7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37363-1884-2D86-3E42-4F6AE67F92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8CA55-ECB6-A39E-CAE0-3A45DD3131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1A7BA0-708D-45F2-8EB2-EAD38BF40F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71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consult.net/blog/working-together-with-nhs-digita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health/nhs-app-upgrade-book-appointments-when-b2674346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tlassian.com/blog/jira-service-management/jira-hr-workforce-planni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racticebusiness.co.uk/the-nhs-long-term-workforce-plan-what-you-need-to-know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vector/deadlines-heavy-workload-manager-panicking_33819060.htm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m/news/uk-59345184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stock-images-portrait-three-clinicians-white-coats-looking-camera-image30215374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0A35F-1DC3-DFEA-A5E8-D51DBED586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US" sz="5100"/>
              <a:t>The NHS App: Workforce and Service Delivery Impacts in UK Health and Social Care</a:t>
            </a:r>
            <a:endParaRPr lang="en-GB" sz="510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4AEF829-9519-F051-BFF4-010C4F94DCF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40080" y="4631161"/>
            <a:ext cx="6692827" cy="15694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dirty="0"/>
              <a:t>Razia khan 2313058</a:t>
            </a:r>
          </a:p>
          <a:p>
            <a:r>
              <a:rPr lang="en-AU" sz="2400" dirty="0"/>
              <a:t>Lecturer</a:t>
            </a:r>
            <a:r>
              <a:rPr lang="en-AU" sz="2400"/>
              <a:t>: </a:t>
            </a:r>
            <a:r>
              <a:rPr lang="en-AU" dirty="0"/>
              <a:t>J</a:t>
            </a:r>
            <a:r>
              <a:rPr lang="en-AU" sz="2400"/>
              <a:t>oanne </a:t>
            </a:r>
            <a:r>
              <a:rPr lang="en-AU" sz="2400" dirty="0"/>
              <a:t>Davies</a:t>
            </a:r>
          </a:p>
          <a:p>
            <a:r>
              <a:rPr lang="en-AU" sz="2400" dirty="0"/>
              <a:t>Module Code: BMHP6026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US" altLang="en-US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D04BC9BC-6E0D-0E89-A4B9-CAD642D781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28919" y="320040"/>
            <a:ext cx="3992618" cy="598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267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0B7A2-15AD-6051-8664-BA0AAE2D2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Introduction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24617-3CE6-5819-5BFC-B6A0B525B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000" dirty="0"/>
              <a:t>Modern healthcare is being transformed by digital innovations that are enhancing efficiency, accessibility, and better patient outcomes (Akinola &amp; </a:t>
            </a:r>
            <a:r>
              <a:rPr lang="en-US" sz="2000" dirty="0" err="1"/>
              <a:t>Telukdarie</a:t>
            </a:r>
            <a:r>
              <a:rPr lang="en-US" sz="2000" dirty="0"/>
              <a:t>, 2023).</a:t>
            </a:r>
          </a:p>
          <a:p>
            <a:r>
              <a:rPr lang="en-US" sz="2000" dirty="0"/>
              <a:t>The NHS App was released in 2019 and serves as a virtual front office: it allows booking GP appointments, order repeat prescriptions, health records, and COVID-19 passes (Reidy et al., 2025).</a:t>
            </a:r>
          </a:p>
          <a:p>
            <a:r>
              <a:rPr lang="en-US" sz="2000" dirty="0"/>
              <a:t>The application has an effect on professionals and service users by transforming the workflow and care delivery (Beaney et al., 2019).</a:t>
            </a:r>
          </a:p>
          <a:p>
            <a:r>
              <a:rPr lang="en-US" sz="2000" dirty="0"/>
              <a:t>This presentation critically analyses the workforce and service delivery implications with opportunities, risks and lessons to be adopted sustainably.</a:t>
            </a:r>
          </a:p>
        </p:txBody>
      </p:sp>
      <p:pic>
        <p:nvPicPr>
          <p:cNvPr id="5" name="Picture 4" descr="A hand holding a phone with a logo on the screen&#10;&#10;AI-generated content may be incorrect.">
            <a:extLst>
              <a:ext uri="{FF2B5EF4-FFF2-40B4-BE49-F238E27FC236}">
                <a16:creationId xmlns:a16="http://schemas.microsoft.com/office/drawing/2014/main" id="{121079F2-6929-6000-EAE0-184753139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598" r="18424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407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41384-AE03-407E-2A29-368FDA1BC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The NHS App Overview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13DF1-CD38-55B2-599E-29F7BB9FC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Formed as an element of the overall NHS digital transformation plan, centralization of health services access (DHSC, 2022).</a:t>
            </a:r>
          </a:p>
          <a:p>
            <a:r>
              <a:rPr lang="en-US" sz="2200" dirty="0"/>
              <a:t>The main features include appointment scheduling, repeat prescriptions, test outcomes, care records (Beaney et al., 2019).</a:t>
            </a:r>
          </a:p>
          <a:p>
            <a:r>
              <a:rPr lang="en-US" sz="2200" dirty="0"/>
              <a:t>The most used during the COVID-19, and the COVID Pass also added system flexibility (GOV.UK, 2022).</a:t>
            </a:r>
          </a:p>
          <a:p>
            <a:r>
              <a:rPr lang="en-US" sz="2200" dirty="0"/>
              <a:t>Is a tool of efficiency and a cultural change towards patient-led digital healthcare.</a:t>
            </a:r>
          </a:p>
        </p:txBody>
      </p:sp>
    </p:spTree>
    <p:extLst>
      <p:ext uri="{BB962C8B-B14F-4D97-AF65-F5344CB8AC3E}">
        <p14:creationId xmlns:p14="http://schemas.microsoft.com/office/powerpoint/2010/main" val="1900289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4C8DC-065F-A5C4-95C8-350982F13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Workforce: Role Changes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E98FC-1184-886E-A0D8-D5A5382C0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500" dirty="0"/>
              <a:t>The role of reception staff moved to that of digital facilitators who assisted patients in using the app (Health, 2025; Hengst et al., 2025).</a:t>
            </a:r>
          </a:p>
          <a:p>
            <a:r>
              <a:rPr lang="en-US" sz="1500" dirty="0"/>
              <a:t>The development of digital champions possessing high competencies to lead the staff in integration (D’Angelo et al., 2024).</a:t>
            </a:r>
          </a:p>
          <a:p>
            <a:r>
              <a:rPr lang="en-US" sz="1500" dirty="0"/>
              <a:t>Patients get access to results and records themselves, thereby saving clinicians time on routine administration (Ventola, 2020).</a:t>
            </a:r>
          </a:p>
          <a:p>
            <a:r>
              <a:rPr lang="en-US" sz="1500" dirty="0"/>
              <a:t>New skills of workforce: digital literacy, informatics, data governance (Matthews, 2021).</a:t>
            </a:r>
          </a:p>
          <a:p>
            <a:r>
              <a:rPr lang="en-US" sz="1500" dirty="0"/>
              <a:t>Leaders are digital change upskilled through strategic initiatives like the NHS Digital Academy (Gardner et al., 2023).</a:t>
            </a:r>
          </a:p>
        </p:txBody>
      </p:sp>
      <p:pic>
        <p:nvPicPr>
          <p:cNvPr id="5" name="Picture 4" descr="A group of people sitting on squares&#10;&#10;AI-generated content may be incorrect.">
            <a:extLst>
              <a:ext uri="{FF2B5EF4-FFF2-40B4-BE49-F238E27FC236}">
                <a16:creationId xmlns:a16="http://schemas.microsoft.com/office/drawing/2014/main" id="{C5BE3FB6-387A-E296-C106-C570A1194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2098377"/>
            <a:ext cx="5458968" cy="2661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925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BEA0D-4EE3-7FC2-69D6-9DC396B45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Workforce: Benefits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96531-22E5-FAE2-B699-C4F73D534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500" dirty="0"/>
              <a:t>Opposition to change: not all the staff see app-related activities as an additional burden (Malhotra et al., 2021; Sivakumar et al., 2023).</a:t>
            </a:r>
          </a:p>
          <a:p>
            <a:r>
              <a:rPr lang="en-US" sz="1500" dirty="0"/>
              <a:t>Hidden workload: more convenient access will add to the workload of clinicians in terms of triage and follow-up (Salisbury et al., 2020; Louch et al., 2022).</a:t>
            </a:r>
          </a:p>
          <a:p>
            <a:r>
              <a:rPr lang="en-US" sz="1500" dirty="0"/>
              <a:t>Skill gaps: workers who are more senior or technologically less skilled have a difficulty with it and this slows down </a:t>
            </a:r>
            <a:r>
              <a:rPr lang="en-US" sz="1500" dirty="0" err="1"/>
              <a:t>organisational</a:t>
            </a:r>
            <a:r>
              <a:rPr lang="en-US" sz="1500" dirty="0"/>
              <a:t> preparedness (</a:t>
            </a:r>
            <a:r>
              <a:rPr lang="en-US" sz="1500" dirty="0" err="1"/>
              <a:t>Leesakul</a:t>
            </a:r>
            <a:r>
              <a:rPr lang="en-US" sz="1500" dirty="0"/>
              <a:t> et al., 2022).</a:t>
            </a:r>
          </a:p>
          <a:p>
            <a:r>
              <a:rPr lang="en-US" sz="1500" dirty="0"/>
              <a:t>Possible risks of burnout: NHS workers are already overworked; additional online work can be stressful (House of Commons, 2021; Tonkin, 2022).</a:t>
            </a:r>
          </a:p>
        </p:txBody>
      </p:sp>
      <p:pic>
        <p:nvPicPr>
          <p:cNvPr id="5" name="Picture 4" descr="A group of people wearing blue scrubs&#10;&#10;AI-generated content may be incorrect.">
            <a:extLst>
              <a:ext uri="{FF2B5EF4-FFF2-40B4-BE49-F238E27FC236}">
                <a16:creationId xmlns:a16="http://schemas.microsoft.com/office/drawing/2014/main" id="{3E19DE42-0ED1-05BC-90FB-40EA9D051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2057434"/>
            <a:ext cx="5458968" cy="2743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17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F341B-3B61-7295-606C-233A6099F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Workforce: Challenges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4BF5A-9302-D632-776C-24C3867F3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 fontScale="92500"/>
          </a:bodyPr>
          <a:lstStyle/>
          <a:p>
            <a:r>
              <a:rPr lang="en-US" sz="1700" dirty="0"/>
              <a:t>Resistance to change: some of the personnel view tasks associated with the app as an extra burden (Malhotra et al., 2021; Sivakumar et al., 2023).</a:t>
            </a:r>
          </a:p>
          <a:p>
            <a:r>
              <a:rPr lang="en-US" sz="1700" dirty="0"/>
              <a:t>Clinical triage and follow-ups: the accessibility of the services increases patient demand, which raises the level of clinician triage-ups and follow-ups (Salisbury et al., 2020; Louch et al., 2022).</a:t>
            </a:r>
          </a:p>
          <a:p>
            <a:r>
              <a:rPr lang="en-US" sz="1700" dirty="0"/>
              <a:t>Skill gaps: older or less technologically advanced workers are disadvantaged and can delay the </a:t>
            </a:r>
            <a:r>
              <a:rPr lang="en-US" sz="1700" dirty="0" err="1"/>
              <a:t>organisational</a:t>
            </a:r>
            <a:r>
              <a:rPr lang="en-US" sz="1700" dirty="0"/>
              <a:t> preparation (</a:t>
            </a:r>
            <a:r>
              <a:rPr lang="en-US" sz="1700" dirty="0" err="1"/>
              <a:t>Leesakul</a:t>
            </a:r>
            <a:r>
              <a:rPr lang="en-US" sz="1700" dirty="0"/>
              <a:t> et al., 2022).</a:t>
            </a:r>
          </a:p>
          <a:p>
            <a:r>
              <a:rPr lang="en-US" sz="1700" dirty="0"/>
              <a:t>Burnout threat: NHS already works under stress, and new digital tasks may make the situation more complicated (House of Commons, 2021; Tonkin, 2022).</a:t>
            </a:r>
          </a:p>
        </p:txBody>
      </p:sp>
      <p:pic>
        <p:nvPicPr>
          <p:cNvPr id="5" name="Picture 4" descr="A person standing in front of a computer&#10;&#10;AI-generated content may be incorrect.">
            <a:extLst>
              <a:ext uri="{FF2B5EF4-FFF2-40B4-BE49-F238E27FC236}">
                <a16:creationId xmlns:a16="http://schemas.microsoft.com/office/drawing/2014/main" id="{2E2641C7-5067-B413-D76B-0A886728B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1675307"/>
            <a:ext cx="5458968" cy="3507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250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07CA8-77D9-96D8-6055-1ACFE901E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Service Delivery: Transformation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41C018C-00FD-409A-11C1-564EE5E90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Centralizes workflows, which is the case with the NHS Long Term Plan of delivering digital-first care (DHSC, 2022).</a:t>
            </a:r>
          </a:p>
          <a:p>
            <a:r>
              <a:rPr lang="en-US" sz="2200" dirty="0"/>
              <a:t>Fewer direct bookings are being processed by reception staff, and digital systems are combined with GP and pharmacy workflows (Stockwell et al., 2025).</a:t>
            </a:r>
          </a:p>
          <a:p>
            <a:r>
              <a:rPr lang="en-US" sz="2200" dirty="0"/>
              <a:t>COVID-19 pandemic increased their adoption, and COVID Pass is one of the resilience tools (GOV.UK, 2022).</a:t>
            </a:r>
          </a:p>
          <a:p>
            <a:r>
              <a:rPr lang="en-US" sz="2200" dirty="0"/>
              <a:t>Shows how digital innovations can respond quickly to public health requirements.</a:t>
            </a:r>
          </a:p>
        </p:txBody>
      </p:sp>
    </p:spTree>
    <p:extLst>
      <p:ext uri="{BB962C8B-B14F-4D97-AF65-F5344CB8AC3E}">
        <p14:creationId xmlns:p14="http://schemas.microsoft.com/office/powerpoint/2010/main" val="2644133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016697-2361-B106-A20D-3A2098A5F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Service Delivery: Benefits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63096-A800-E429-D883-C668D8FD1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US" sz="1500" dirty="0"/>
              <a:t>Efficiency: the reduced number of individuals waiting in queue and telephone lines (</a:t>
            </a:r>
            <a:r>
              <a:rPr lang="en-US" sz="1500" dirty="0" err="1"/>
              <a:t>Alturkistani</a:t>
            </a:r>
            <a:r>
              <a:rPr lang="en-US" sz="1500" dirty="0"/>
              <a:t> et al., 2023).</a:t>
            </a:r>
          </a:p>
          <a:p>
            <a:r>
              <a:rPr lang="en-US" sz="1500" dirty="0"/>
              <a:t>Accessibility: 8.5 million downloads by mid-2021, and huge growths were linked to COVID Pass (Kc et al., 2023).</a:t>
            </a:r>
          </a:p>
          <a:p>
            <a:r>
              <a:rPr lang="en-US" sz="1500" dirty="0"/>
              <a:t>Patient autonomy: patients can control the access to records, appointments, and prescriptions (Bol et al., 2019).</a:t>
            </a:r>
          </a:p>
          <a:p>
            <a:r>
              <a:rPr lang="en-US" sz="1500" dirty="0"/>
              <a:t>Continuity of care: in patients with chronic conditions, care outcomes and medication are strictly followed, which makes it easier to act correctly and reduces non-attendance (Horne et al., 2019).</a:t>
            </a:r>
          </a:p>
        </p:txBody>
      </p:sp>
      <p:pic>
        <p:nvPicPr>
          <p:cNvPr id="5" name="Picture 4" descr="A person holding a phone with a qr code on it&#10;&#10;AI-generated content may be incorrect.">
            <a:extLst>
              <a:ext uri="{FF2B5EF4-FFF2-40B4-BE49-F238E27FC236}">
                <a16:creationId xmlns:a16="http://schemas.microsoft.com/office/drawing/2014/main" id="{DA49D215-8001-5AB9-EDB1-E2C58C29F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333" r="3524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05333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2FF38-B431-10B7-19AC-403A8F619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000"/>
              <a:t>Service Delivery: Challenges</a:t>
            </a:r>
          </a:p>
        </p:txBody>
      </p:sp>
      <p:pic>
        <p:nvPicPr>
          <p:cNvPr id="5" name="Picture 4" descr="A group of people in white coats&#10;&#10;AI-generated content may be incorrect.">
            <a:extLst>
              <a:ext uri="{FF2B5EF4-FFF2-40B4-BE49-F238E27FC236}">
                <a16:creationId xmlns:a16="http://schemas.microsoft.com/office/drawing/2014/main" id="{E9D9A465-F107-DD70-3AAA-4CEB1F1986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936" y="1456948"/>
            <a:ext cx="5458968" cy="3944104"/>
          </a:xfrm>
          <a:prstGeom prst="rect">
            <a:avLst/>
          </a:pr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B4404-9B50-D361-2E67-46FC4CAE1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 fontScale="92500"/>
          </a:bodyPr>
          <a:lstStyle/>
          <a:p>
            <a:r>
              <a:rPr lang="en-US" sz="1700" dirty="0"/>
              <a:t>Digital exclusion: adoption is one-fourth less in many of the most deprived neighborhoods; rural residents face the issue of connectivity (Kc et al., 2023; Esteban-Navarro et al., 2020).</a:t>
            </a:r>
          </a:p>
          <a:p>
            <a:r>
              <a:rPr lang="en-US" sz="1700" dirty="0"/>
              <a:t>Technical integration: the failure to interface with EMIS/</a:t>
            </a:r>
            <a:r>
              <a:rPr lang="en-US" sz="1700" dirty="0" err="1"/>
              <a:t>SystmOne</a:t>
            </a:r>
            <a:r>
              <a:rPr lang="en-US" sz="1700" dirty="0"/>
              <a:t> would undermine reliability (Scantlebury et al., 2021; Beer and Mulder, 2020).</a:t>
            </a:r>
          </a:p>
          <a:p>
            <a:r>
              <a:rPr lang="en-US" sz="1700" dirty="0"/>
              <a:t>Latent demand: increased access implies that clinicians will be overloaded with orders of extra services (Murphy et al., 2020; Gupta, 2024; Salina et al., 2022).</a:t>
            </a:r>
          </a:p>
          <a:p>
            <a:r>
              <a:rPr lang="en-US" sz="1700" dirty="0"/>
              <a:t>Cost/resource strain: the smaller practices are training, onboarding, and infrastructure strain (Henrikson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1958601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36A2BD2D-F3B8-0C19-EAF3-5E0FBA9915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18" r="32323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6F902-9A45-EEEB-3F46-5BB31061E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F0201-DFE1-EA32-558B-6F3B19453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/>
              <a:t>NHS App is efficient, resilient, and patient-empowering, especially in the case of COVID-19.</a:t>
            </a:r>
          </a:p>
          <a:p>
            <a:r>
              <a:rPr lang="en-US" sz="2000" dirty="0"/>
              <a:t>Among the risks, there are digital inequality, hidden workload, and technical unreliability.</a:t>
            </a:r>
          </a:p>
          <a:p>
            <a:r>
              <a:rPr lang="en-US" sz="2000" dirty="0"/>
              <a:t>Its success is conditional upon the readiness of the workforce, long-term investment, and non-discrimination (Gardner et al., 2023).</a:t>
            </a:r>
          </a:p>
          <a:p>
            <a:r>
              <a:rPr lang="en-US" sz="2000" dirty="0"/>
              <a:t>Exemplifies that digital transformation is a cultural and </a:t>
            </a:r>
            <a:r>
              <a:rPr lang="en-US" sz="2000" dirty="0" err="1"/>
              <a:t>organisational</a:t>
            </a:r>
            <a:r>
              <a:rPr lang="en-US" sz="2000" dirty="0"/>
              <a:t> challenge, and not a technical upgrade.</a:t>
            </a:r>
          </a:p>
        </p:txBody>
      </p:sp>
    </p:spTree>
    <p:extLst>
      <p:ext uri="{BB962C8B-B14F-4D97-AF65-F5344CB8AC3E}">
        <p14:creationId xmlns:p14="http://schemas.microsoft.com/office/powerpoint/2010/main" val="452853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47206-C840-3132-D6CB-075AFCC8F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400"/>
              <a:t>Recommendations &amp; Conclusion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338070C-776C-A557-C179-C8EB462DD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Train workforce systematically to create confidence and lessen resistance (Mikki et al., 2021).</a:t>
            </a:r>
          </a:p>
          <a:p>
            <a:r>
              <a:rPr lang="en-US" sz="2200" dirty="0"/>
              <a:t>Maintain non-digital access paths to prevent the aggravation of health disparities.</a:t>
            </a:r>
          </a:p>
          <a:p>
            <a:r>
              <a:rPr lang="en-US" sz="2200" dirty="0"/>
              <a:t>Enhance technical integration and reliability to develop patient trust (Bodó, 2020).</a:t>
            </a:r>
          </a:p>
          <a:p>
            <a:r>
              <a:rPr lang="en-US" sz="2200" dirty="0"/>
              <a:t>Enact ongoing monitoring of uptake, workload, and differences.</a:t>
            </a:r>
          </a:p>
          <a:p>
            <a:r>
              <a:rPr lang="en-US" sz="2200" dirty="0"/>
              <a:t>The NHS App has transformative potential but needs innovation and inclusivity to occur in balance.</a:t>
            </a:r>
          </a:p>
        </p:txBody>
      </p:sp>
    </p:spTree>
    <p:extLst>
      <p:ext uri="{BB962C8B-B14F-4D97-AF65-F5344CB8AC3E}">
        <p14:creationId xmlns:p14="http://schemas.microsoft.com/office/powerpoint/2010/main" val="1327033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FFE3A-2EE0-47C5-2D33-990C57F1F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E51B8-BDC2-AE77-DA82-681EB05D3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Akinola, S. and </a:t>
            </a:r>
            <a:r>
              <a:rPr lang="en-GB" dirty="0" err="1"/>
              <a:t>Telukdarie</a:t>
            </a:r>
            <a:r>
              <a:rPr lang="en-GB" dirty="0"/>
              <a:t>, A. (2023). Sustainable Digital Transformation in Healthcare: Advancing a Digital Vascular Health Innovation Solution. </a:t>
            </a:r>
            <a:r>
              <a:rPr lang="en-GB" i="1" dirty="0"/>
              <a:t>Sustainability</a:t>
            </a:r>
            <a:r>
              <a:rPr lang="en-GB" dirty="0"/>
              <a:t>, [online] 15(13), p.10417. </a:t>
            </a:r>
            <a:r>
              <a:rPr lang="en-GB" dirty="0" err="1"/>
              <a:t>doi:https</a:t>
            </a:r>
            <a:r>
              <a:rPr lang="en-GB" dirty="0"/>
              <a:t>://doi.org/10.3390/su151310417.</a:t>
            </a:r>
          </a:p>
          <a:p>
            <a:r>
              <a:rPr lang="en-GB" dirty="0"/>
              <a:t>Albrink, K., Joos, C., Schröder, D., Müller, F., Hummers, E. and Noack, E.M. (2022). Obtaining patients’ medical history using a digital device prior to consultation in primary care: study protocol for a usability and validity study. </a:t>
            </a:r>
            <a:r>
              <a:rPr lang="en-GB" i="1" dirty="0"/>
              <a:t>BMC Medical Informatics and Decision Making</a:t>
            </a:r>
            <a:r>
              <a:rPr lang="en-GB" dirty="0"/>
              <a:t>, 22(1). </a:t>
            </a:r>
            <a:r>
              <a:rPr lang="en-GB" dirty="0" err="1"/>
              <a:t>doi:https</a:t>
            </a:r>
            <a:r>
              <a:rPr lang="en-GB" dirty="0"/>
              <a:t>://doi.org/10.1186/s12911-022-01928-0.</a:t>
            </a:r>
          </a:p>
          <a:p>
            <a:r>
              <a:rPr lang="en-GB" dirty="0" err="1"/>
              <a:t>Alturkistani</a:t>
            </a:r>
            <a:r>
              <a:rPr lang="en-GB" dirty="0"/>
              <a:t>, A., Greenfield, G., Beaney, T., Norton, J. and Costelloe, C. (2023). Cross-sectional analyses of online appointment booking and repeat prescription ordering user characteristics in general practices of England in the years 2018–2020. </a:t>
            </a:r>
            <a:r>
              <a:rPr lang="en-GB" i="1" dirty="0"/>
              <a:t>BMJ Open</a:t>
            </a:r>
            <a:r>
              <a:rPr lang="en-GB" dirty="0"/>
              <a:t>, 13(10), pp.e068627–e068627. </a:t>
            </a:r>
            <a:r>
              <a:rPr lang="en-GB" dirty="0" err="1"/>
              <a:t>doi:https</a:t>
            </a:r>
            <a:r>
              <a:rPr lang="en-GB" dirty="0"/>
              <a:t>://doi.org/10.1136/bmjopen-2022-068627.</a:t>
            </a:r>
          </a:p>
          <a:p>
            <a:r>
              <a:rPr lang="en-GB" dirty="0"/>
              <a:t>Beaney, P., </a:t>
            </a:r>
            <a:r>
              <a:rPr lang="en-GB" dirty="0" err="1"/>
              <a:t>Odulaja</a:t>
            </a:r>
            <a:r>
              <a:rPr lang="en-GB" dirty="0"/>
              <a:t>, A., Hadley, A., Prince, C. and Obe, R.C. (2019). GP Online: turning expectations into reality with the new NHS app. </a:t>
            </a:r>
            <a:r>
              <a:rPr lang="en-GB" i="1" dirty="0"/>
              <a:t>British Journal of General Practice</a:t>
            </a:r>
            <a:r>
              <a:rPr lang="en-GB" dirty="0"/>
              <a:t>, [online] 69(681), pp.172–173. </a:t>
            </a:r>
            <a:r>
              <a:rPr lang="en-GB" dirty="0" err="1"/>
              <a:t>doi:https</a:t>
            </a:r>
            <a:r>
              <a:rPr lang="en-GB" dirty="0"/>
              <a:t>://doi.org/10.3399/bjgp19X701333.</a:t>
            </a:r>
          </a:p>
          <a:p>
            <a:r>
              <a:rPr lang="en-GB" dirty="0"/>
              <a:t>Beer, P. and Mulder, R.H. (2020). The Effects of Technological Developments on Work and Their Implications for Continuous Vocational Education and Training: A Systematic Review. </a:t>
            </a:r>
            <a:r>
              <a:rPr lang="en-GB" i="1" dirty="0"/>
              <a:t>Frontiers in Psychology</a:t>
            </a:r>
            <a:r>
              <a:rPr lang="en-GB" dirty="0"/>
              <a:t>, [online] 11(918). Available at: https://www.frontiersin.org/articles/10.3389/fpsyg.2020.00918/full.</a:t>
            </a:r>
          </a:p>
          <a:p>
            <a:r>
              <a:rPr lang="en-GB" dirty="0"/>
              <a:t>Bodó, B. (2020). Mediated trust: A theoretical framework to address the trustworthiness of technological trust mediators. </a:t>
            </a:r>
            <a:r>
              <a:rPr lang="en-GB" i="1" dirty="0"/>
              <a:t>New Media &amp; Society</a:t>
            </a:r>
            <a:r>
              <a:rPr lang="en-GB" dirty="0"/>
              <a:t>, 23(9), p.146144482093992. </a:t>
            </a:r>
            <a:r>
              <a:rPr lang="en-GB" dirty="0" err="1"/>
              <a:t>doi:https</a:t>
            </a:r>
            <a:r>
              <a:rPr lang="en-GB" dirty="0"/>
              <a:t>://doi.org/10.1177/1461444820939922.</a:t>
            </a:r>
          </a:p>
          <a:p>
            <a:r>
              <a:rPr lang="en-GB" dirty="0"/>
              <a:t>Bol, N., Høie, N.M., Nguyen, M.H. and Smit, E.S. (2019). Customization in mobile health apps: explaining effects on physical activity intentions by the need for autonomy. </a:t>
            </a:r>
            <a:r>
              <a:rPr lang="en-GB" i="1" dirty="0"/>
              <a:t>DIGITAL HEALTH</a:t>
            </a:r>
            <a:r>
              <a:rPr lang="en-GB" dirty="0"/>
              <a:t>, 5, p.205520761988807. </a:t>
            </a:r>
            <a:r>
              <a:rPr lang="en-GB" dirty="0" err="1"/>
              <a:t>doi:https</a:t>
            </a:r>
            <a:r>
              <a:rPr lang="en-GB" dirty="0"/>
              <a:t>://doi.org/10.1177/2055207619888074.</a:t>
            </a:r>
          </a:p>
          <a:p>
            <a:r>
              <a:rPr lang="en-GB" dirty="0" err="1"/>
              <a:t>Brommeyer</a:t>
            </a:r>
            <a:r>
              <a:rPr lang="en-GB" dirty="0"/>
              <a:t>, M. and Liang, Z. (2022). A Systematic Approach in Developing Management Workforce Readiness for Digital Health Transformation in Healthcare. </a:t>
            </a:r>
            <a:r>
              <a:rPr lang="en-GB" i="1" dirty="0"/>
              <a:t>International Journal of Environmental Research and Public Health</a:t>
            </a:r>
            <a:r>
              <a:rPr lang="en-GB" dirty="0"/>
              <a:t>, 19(21), p.13843. </a:t>
            </a:r>
            <a:r>
              <a:rPr lang="en-GB" dirty="0" err="1"/>
              <a:t>doi:https</a:t>
            </a:r>
            <a:r>
              <a:rPr lang="en-GB" dirty="0"/>
              <a:t>://doi.org/10.3390/ijerph192113843.</a:t>
            </a:r>
          </a:p>
          <a:p>
            <a:r>
              <a:rPr lang="en-GB" dirty="0" err="1"/>
              <a:t>D’angelo</a:t>
            </a:r>
            <a:r>
              <a:rPr lang="en-GB" dirty="0"/>
              <a:t>, S., Ghezzi, A. and Cavallo, A. (2024). Digital Skills Mobilization within Incumbent Organizations: The Agentic Role of Digital Champions. </a:t>
            </a:r>
            <a:r>
              <a:rPr lang="en-GB" i="1" dirty="0"/>
              <a:t>British journal of management</a:t>
            </a:r>
            <a:r>
              <a:rPr lang="en-GB" dirty="0"/>
              <a:t>. </a:t>
            </a:r>
            <a:r>
              <a:rPr lang="en-GB" dirty="0" err="1"/>
              <a:t>doi:https</a:t>
            </a:r>
            <a:r>
              <a:rPr lang="en-GB" dirty="0"/>
              <a:t>://doi.org/10.1111/1467-8551.12810.</a:t>
            </a:r>
          </a:p>
          <a:p>
            <a:r>
              <a:rPr lang="en-GB" dirty="0"/>
              <a:t>Department of Health and Social Care (2022). </a:t>
            </a:r>
            <a:r>
              <a:rPr lang="en-GB" i="1" dirty="0"/>
              <a:t>A Plan for Digital Health and Social Care</a:t>
            </a:r>
            <a:r>
              <a:rPr lang="en-GB" dirty="0"/>
              <a:t>. [online] GOV.UK. Available at: https://www.gov.uk/government/publications/a-plan-for-digital-health-and-social-care/a-plan-for-digital-health-and-social-care.</a:t>
            </a:r>
          </a:p>
          <a:p>
            <a:r>
              <a:rPr lang="en-GB" dirty="0"/>
              <a:t>Diaz-Skeete, Y. (2023). An exploration of the potential contribution of a medication management app in heart failure outpatients’ care: the experiences of staff and older patients - STÓR. </a:t>
            </a:r>
            <a:r>
              <a:rPr lang="en-GB" i="1" dirty="0"/>
              <a:t>Dkit.ie</a:t>
            </a:r>
            <a:r>
              <a:rPr lang="en-GB" dirty="0"/>
              <a:t>. [online] </a:t>
            </a:r>
            <a:r>
              <a:rPr lang="en-GB" dirty="0" err="1"/>
              <a:t>doi:https</a:t>
            </a:r>
            <a:r>
              <a:rPr lang="en-GB" dirty="0"/>
              <a:t>://doi.org/861/88/PhD%20Thesis_An%20exploration%20of%20the%20potential%20contribution%20of%20a%20medication%20management%20app%20in%20heart%20failure%20outpatients%E2%80%99%20care%20the%20experiences%20of%20staff%20and%20older%20patients.pdf.</a:t>
            </a:r>
          </a:p>
        </p:txBody>
      </p:sp>
    </p:spTree>
    <p:extLst>
      <p:ext uri="{BB962C8B-B14F-4D97-AF65-F5344CB8AC3E}">
        <p14:creationId xmlns:p14="http://schemas.microsoft.com/office/powerpoint/2010/main" val="1783570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E091F-8A75-1008-FFE9-BF0CB1F66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113" y="478971"/>
            <a:ext cx="11560629" cy="6193971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Esteban-Navarro, M.-Á., García-</a:t>
            </a:r>
            <a:r>
              <a:rPr lang="en-GB" dirty="0" err="1"/>
              <a:t>Madurga</a:t>
            </a:r>
            <a:r>
              <a:rPr lang="en-GB" dirty="0"/>
              <a:t>, M.-Á., Morte-Nadal, T. and Nogales-</a:t>
            </a:r>
            <a:r>
              <a:rPr lang="en-GB" dirty="0" err="1"/>
              <a:t>Bocio</a:t>
            </a:r>
            <a:r>
              <a:rPr lang="en-GB" dirty="0"/>
              <a:t>, A.-I. (2020). The Rural Digital Divide in the Face of the COVID-19 Pandemic in Europe—Recommendations from a Scoping Review. </a:t>
            </a:r>
            <a:r>
              <a:rPr lang="en-GB" i="1" dirty="0"/>
              <a:t>Informatics</a:t>
            </a:r>
            <a:r>
              <a:rPr lang="en-GB" dirty="0"/>
              <a:t>, [online] 7(4), p.54. </a:t>
            </a:r>
            <a:r>
              <a:rPr lang="en-GB" dirty="0" err="1"/>
              <a:t>doi:https</a:t>
            </a:r>
            <a:r>
              <a:rPr lang="en-GB" dirty="0"/>
              <a:t>://doi.org/10.3390/informatics7040054.</a:t>
            </a:r>
          </a:p>
          <a:p>
            <a:r>
              <a:rPr lang="en-GB" dirty="0"/>
              <a:t>Gardner, J., Herron, D., McNally, N. and Williams, B. (2023). Advancing the digital and computational capabilities of healthcare providers: A qualitative study of a hospital organisation in the NHS. </a:t>
            </a:r>
            <a:r>
              <a:rPr lang="en-GB" i="1" dirty="0"/>
              <a:t>Digital Health</a:t>
            </a:r>
            <a:r>
              <a:rPr lang="en-GB" dirty="0"/>
              <a:t>, 9. </a:t>
            </a:r>
            <a:r>
              <a:rPr lang="en-GB" dirty="0" err="1"/>
              <a:t>doi:https</a:t>
            </a:r>
            <a:r>
              <a:rPr lang="en-GB" dirty="0"/>
              <a:t>://doi.org/10.1177/20552076231186513.</a:t>
            </a:r>
          </a:p>
          <a:p>
            <a:r>
              <a:rPr lang="en-GB" dirty="0"/>
              <a:t>GOV.UK (2022). </a:t>
            </a:r>
            <a:r>
              <a:rPr lang="en-GB" i="1" dirty="0"/>
              <a:t>NHS COVID-19 app</a:t>
            </a:r>
            <a:r>
              <a:rPr lang="en-GB" dirty="0"/>
              <a:t>. [online] GOV.UK. Available at: https://www.gov.uk/government/collections/nhs-covid-19-app.</a:t>
            </a:r>
          </a:p>
          <a:p>
            <a:r>
              <a:rPr lang="en-GB" dirty="0"/>
              <a:t>Gupta, A. (2024). </a:t>
            </a:r>
            <a:r>
              <a:rPr lang="en-GB" i="1" dirty="0"/>
              <a:t>A scoping review of the impact of digital tools on general practitioners’ workload in primary care settings</a:t>
            </a:r>
            <a:r>
              <a:rPr lang="en-GB" dirty="0"/>
              <a:t>. [online] Ox.ac.uk. Available at: https://ora.ox.ac.uk/objects/uuid:72b07983-b70b-4645-92f4-d5655a7aad8a.</a:t>
            </a:r>
          </a:p>
          <a:p>
            <a:r>
              <a:rPr lang="en-GB" dirty="0"/>
              <a:t>Health (2025). </a:t>
            </a:r>
            <a:r>
              <a:rPr lang="en-GB" i="1" dirty="0"/>
              <a:t>NHS App overhaul will break down barriers to healthcare and reduce inequalities</a:t>
            </a:r>
            <a:r>
              <a:rPr lang="en-GB" dirty="0"/>
              <a:t>. [online] GOV.UK. Available at: https://www.gov.uk/government/news/nhs-app-overhaul-will-break-down-barriers-to-healthcare-and-reduce-inequalities.</a:t>
            </a:r>
          </a:p>
          <a:p>
            <a:r>
              <a:rPr lang="en-GB" dirty="0"/>
              <a:t>Hengst, T., Lechner, L., Dohmen, D., </a:t>
            </a:r>
            <a:r>
              <a:rPr lang="en-GB" dirty="0" err="1"/>
              <a:t>Pasupathy</a:t>
            </a:r>
            <a:r>
              <a:rPr lang="en-GB" dirty="0"/>
              <a:t>, P., van Veen, A., de </a:t>
            </a:r>
            <a:r>
              <a:rPr lang="en-GB" dirty="0" err="1"/>
              <a:t>Kruif</a:t>
            </a:r>
            <a:r>
              <a:rPr lang="en-GB" dirty="0"/>
              <a:t>, M.D., </a:t>
            </a:r>
            <a:r>
              <a:rPr lang="en-GB" dirty="0" err="1"/>
              <a:t>Oudbier</a:t>
            </a:r>
            <a:r>
              <a:rPr lang="en-GB" dirty="0"/>
              <a:t>, S.J. and Bolman, C.A.W. (2025). Facilitators and Barriers of </a:t>
            </a:r>
            <a:r>
              <a:rPr lang="en-GB" dirty="0" err="1"/>
              <a:t>Behavioral</a:t>
            </a:r>
            <a:r>
              <a:rPr lang="en-GB" dirty="0"/>
              <a:t> Intention and Use of Telemonitoring Apps Among Chronic Obstructive Pulmonary Disease (</a:t>
            </a:r>
            <a:r>
              <a:rPr lang="en-GB" dirty="0" err="1"/>
              <a:t>Copd</a:t>
            </a:r>
            <a:r>
              <a:rPr lang="en-GB" dirty="0"/>
              <a:t>) Patients. [online] </a:t>
            </a:r>
            <a:r>
              <a:rPr lang="en-GB" dirty="0" err="1"/>
              <a:t>doi:https</a:t>
            </a:r>
            <a:r>
              <a:rPr lang="en-GB" dirty="0"/>
              <a:t>://doi.org/10.2139/ssrn.5254764.</a:t>
            </a:r>
          </a:p>
          <a:p>
            <a:r>
              <a:rPr lang="en-GB" dirty="0"/>
              <a:t>Henrikson, N.B., Banegas, M.P., Tuzzio, L., Lim, C., Schneider, J.L., Walsh-Bailey, C., </a:t>
            </a:r>
            <a:r>
              <a:rPr lang="en-GB" dirty="0" err="1"/>
              <a:t>Scrol</a:t>
            </a:r>
            <a:r>
              <a:rPr lang="en-GB" dirty="0"/>
              <a:t>, A. and Hodge, S.M. (2019). Workflow Requirements for Cost-of-Care Conversations in Outpatient Settings Providing Oncology or Primary Care. </a:t>
            </a:r>
            <a:r>
              <a:rPr lang="en-GB" i="1" dirty="0"/>
              <a:t>Annals of Internal Medicine</a:t>
            </a:r>
            <a:r>
              <a:rPr lang="en-GB" dirty="0"/>
              <a:t>, 170(9_Supplement), p.S70. </a:t>
            </a:r>
            <a:r>
              <a:rPr lang="en-GB" dirty="0" err="1"/>
              <a:t>doi:https</a:t>
            </a:r>
            <a:r>
              <a:rPr lang="en-GB" dirty="0"/>
              <a:t>://doi.org/10.7326/m18-2227.</a:t>
            </a:r>
          </a:p>
          <a:p>
            <a:r>
              <a:rPr lang="en-GB" dirty="0"/>
              <a:t>Horne, R., Cooper, V., Wileman, V. and Chan, A. (2019). Supporting Adherence to Medicines for Long-Term Conditions. </a:t>
            </a:r>
            <a:r>
              <a:rPr lang="en-GB" i="1" dirty="0"/>
              <a:t>European Psychologist</a:t>
            </a:r>
            <a:r>
              <a:rPr lang="en-GB" dirty="0"/>
              <a:t>, 24(1), pp.82–96. </a:t>
            </a:r>
            <a:r>
              <a:rPr lang="en-GB" dirty="0" err="1"/>
              <a:t>doi:https</a:t>
            </a:r>
            <a:r>
              <a:rPr lang="en-GB" dirty="0"/>
              <a:t>://doi.org/10.1027/1016-9040/a000353.</a:t>
            </a:r>
          </a:p>
          <a:p>
            <a:r>
              <a:rPr lang="en-GB" dirty="0"/>
              <a:t>House of Commons (2021). </a:t>
            </a:r>
            <a:r>
              <a:rPr lang="en-GB" i="1" dirty="0"/>
              <a:t>Workforce Burnout and Resilience in the NHS and Social Care Second Report of Session 2021-22 Report, Together with Formal Minutes Relating to the Report</a:t>
            </a:r>
            <a:r>
              <a:rPr lang="en-GB" dirty="0"/>
              <a:t>. [online] House of Commons. Available at: https://committees.parliament.uk/publications/6158/documents/68766/default/.</a:t>
            </a:r>
          </a:p>
          <a:p>
            <a:r>
              <a:rPr lang="en-GB" dirty="0"/>
              <a:t>Hutchings, R. (2020). </a:t>
            </a:r>
            <a:r>
              <a:rPr lang="en-GB" i="1" dirty="0"/>
              <a:t>Key points The impact of Covid-19 on the use of digital technology in the NHS</a:t>
            </a:r>
            <a:r>
              <a:rPr lang="en-GB" dirty="0"/>
              <a:t>. [online] Nuffield Trust. Available at: https://www.nuffieldtrust.org.uk/sites/default/files/2020-08/the-impact-of-covid-19-on-the-use-of-digital-technology-in-the-nhs-web-2.pdf.</a:t>
            </a:r>
          </a:p>
          <a:p>
            <a:r>
              <a:rPr lang="en-GB" dirty="0"/>
              <a:t>Kc, S., Tewolde, S., Laverty, A.A., Costelloe, C., Papoutsi, C., Reidy, C., </a:t>
            </a:r>
            <a:r>
              <a:rPr lang="en-GB" dirty="0" err="1"/>
              <a:t>Gudgin</a:t>
            </a:r>
            <a:r>
              <a:rPr lang="en-GB" dirty="0"/>
              <a:t>, B., Shenton, C., Majeed, A., Powell, J. and Greaves, F. (2023). Uptake and adoption of the NHS App in England: an observational study. </a:t>
            </a:r>
            <a:r>
              <a:rPr lang="en-GB" i="1" dirty="0"/>
              <a:t>British Journal of General Practice</a:t>
            </a:r>
            <a:r>
              <a:rPr lang="en-GB" dirty="0"/>
              <a:t>, [online] 73(737). </a:t>
            </a:r>
            <a:r>
              <a:rPr lang="en-GB" dirty="0" err="1"/>
              <a:t>doi:https</a:t>
            </a:r>
            <a:r>
              <a:rPr lang="en-GB" dirty="0"/>
              <a:t>://doi.org/10.3399/BJGP.2022.0150.</a:t>
            </a:r>
          </a:p>
          <a:p>
            <a:r>
              <a:rPr lang="en-GB" dirty="0" err="1"/>
              <a:t>Leesakul</a:t>
            </a:r>
            <a:r>
              <a:rPr lang="en-GB" dirty="0"/>
              <a:t>, N., Oostveen, A.-M., </a:t>
            </a:r>
            <a:r>
              <a:rPr lang="en-GB" dirty="0" err="1"/>
              <a:t>Eimontaite</a:t>
            </a:r>
            <a:r>
              <a:rPr lang="en-GB" dirty="0"/>
              <a:t>, I., Wilson, M.L. and Hyde, R. (2022). Workplace 4.0: Exploring the Implications of Technology Adoption in Digital Manufacturing on a Sustainable Workforce. </a:t>
            </a:r>
            <a:r>
              <a:rPr lang="en-GB" i="1" dirty="0"/>
              <a:t>Sustainability</a:t>
            </a:r>
            <a:r>
              <a:rPr lang="en-GB" dirty="0"/>
              <a:t>, [online] 14(6), p.3311. Available at: https://www.mdpi.com/2071-1050/14/6/3311#cite.</a:t>
            </a:r>
          </a:p>
          <a:p>
            <a:r>
              <a:rPr lang="en-GB" dirty="0"/>
              <a:t>Louch, G., Albutt, A., Smyth, K. and O’Hara, J.K. (2022). What do primary care staff think about patients accessing electronic health records? A focus group study. </a:t>
            </a:r>
            <a:r>
              <a:rPr lang="en-GB" i="1" dirty="0"/>
              <a:t>BMC Health Services Research</a:t>
            </a:r>
            <a:r>
              <a:rPr lang="en-GB" dirty="0"/>
              <a:t>, 22(1). </a:t>
            </a:r>
            <a:r>
              <a:rPr lang="en-GB" dirty="0" err="1"/>
              <a:t>doi:https</a:t>
            </a:r>
            <a:r>
              <a:rPr lang="en-GB" dirty="0"/>
              <a:t>://doi.org/10.1186/s12913-022-07954-y.</a:t>
            </a:r>
          </a:p>
          <a:p>
            <a:r>
              <a:rPr lang="en-GB" dirty="0"/>
              <a:t>Malhotra, N., </a:t>
            </a:r>
            <a:r>
              <a:rPr lang="en-GB" dirty="0" err="1"/>
              <a:t>Zietsma</a:t>
            </a:r>
            <a:r>
              <a:rPr lang="en-GB" dirty="0"/>
              <a:t>, C., Morris, T. and Smets, M. (2021). Handling Resistance to Change When Societal and Workplace Logics Conflict. </a:t>
            </a:r>
            <a:r>
              <a:rPr lang="en-GB" i="1" dirty="0"/>
              <a:t>Administrative Science Quarterly</a:t>
            </a:r>
            <a:r>
              <a:rPr lang="en-GB" dirty="0"/>
              <a:t>, 66(2), pp.475–520. </a:t>
            </a:r>
            <a:r>
              <a:rPr lang="en-GB" dirty="0" err="1"/>
              <a:t>doi:https</a:t>
            </a:r>
            <a:r>
              <a:rPr lang="en-GB" dirty="0"/>
              <a:t>://doi.org/10.1177/0001839220962760.</a:t>
            </a:r>
          </a:p>
          <a:p>
            <a:r>
              <a:rPr lang="en-GB" dirty="0"/>
              <a:t>Matthews, B. (2021). Digital Literacy in UK Health Education: What Can Be Learnt from International Research? </a:t>
            </a:r>
            <a:r>
              <a:rPr lang="en-GB" i="1" dirty="0"/>
              <a:t>Contemporary Educational Technology</a:t>
            </a:r>
            <a:r>
              <a:rPr lang="en-GB" dirty="0"/>
              <a:t>, 13(4), p.ep317. </a:t>
            </a:r>
            <a:r>
              <a:rPr lang="en-GB" dirty="0" err="1"/>
              <a:t>doi:https</a:t>
            </a:r>
            <a:r>
              <a:rPr lang="en-GB" dirty="0"/>
              <a:t>://doi.org/10.30935/</a:t>
            </a:r>
            <a:r>
              <a:rPr lang="en-GB" dirty="0" err="1"/>
              <a:t>cedtech</a:t>
            </a:r>
            <a:r>
              <a:rPr lang="en-GB" dirty="0"/>
              <a:t>/11072.</a:t>
            </a:r>
          </a:p>
          <a:p>
            <a:r>
              <a:rPr lang="en-GB" dirty="0"/>
              <a:t>Mikki, P. -, </a:t>
            </a:r>
            <a:r>
              <a:rPr lang="en-GB" dirty="0" err="1"/>
              <a:t>Omokhoa</a:t>
            </a:r>
            <a:r>
              <a:rPr lang="en-GB" dirty="0"/>
              <a:t>, H.E., Ibidapo Abiodun </a:t>
            </a:r>
            <a:r>
              <a:rPr lang="en-GB" dirty="0" err="1"/>
              <a:t>Ogundeji</a:t>
            </a:r>
            <a:r>
              <a:rPr lang="en-GB" dirty="0"/>
              <a:t> and Ibeh, A.I. (2021). Future of Work in Banking: Adapting Workforce Skills to Digital Transformation Challenges. </a:t>
            </a:r>
            <a:r>
              <a:rPr lang="en-GB" i="1" dirty="0"/>
              <a:t>International Journal of Multidisciplinary Research and Growth Evaluation</a:t>
            </a:r>
            <a:r>
              <a:rPr lang="en-GB" dirty="0"/>
              <a:t>, 2(1), pp.663–676. </a:t>
            </a:r>
            <a:r>
              <a:rPr lang="en-GB" dirty="0" err="1"/>
              <a:t>doi:https</a:t>
            </a:r>
            <a:r>
              <a:rPr lang="en-GB" dirty="0"/>
              <a:t>://doi.org/10.54660/.ijmrge.2021.2.1.663-676.</a:t>
            </a:r>
          </a:p>
          <a:p>
            <a:r>
              <a:rPr lang="en-GB" dirty="0"/>
              <a:t>Parliament UK (2025). </a:t>
            </a:r>
            <a:r>
              <a:rPr lang="en-GB" i="1" dirty="0"/>
              <a:t>Department of Health and Social Care - Hansard - UK Parliament</a:t>
            </a:r>
            <a:r>
              <a:rPr lang="en-GB" dirty="0"/>
              <a:t>. [online] Parliament.uk. Available at: https://hansard.parliament.uk/commons/2025-06-24/debates/9E7D3DA2-EA89-4A23-AD4C-4002B28173E7/DepartmentOfHealthAndSocialCare [Accessed 13 Oct. 2025].</a:t>
            </a:r>
          </a:p>
          <a:p>
            <a:r>
              <a:rPr lang="en-GB" dirty="0"/>
              <a:t>Reidy, C., Papoutsi, C., KC, S., </a:t>
            </a:r>
            <a:r>
              <a:rPr lang="en-GB" dirty="0" err="1"/>
              <a:t>Gudgin</a:t>
            </a:r>
            <a:r>
              <a:rPr lang="en-GB" dirty="0"/>
              <a:t>, B., Laverty, A.A., Greaves, F. and Powell, J. (2025). Qualitative evaluation of the implementation and national roll-out of the NHS App in England. </a:t>
            </a:r>
            <a:r>
              <a:rPr lang="en-GB" i="1" dirty="0"/>
              <a:t>BMC Medicine</a:t>
            </a:r>
            <a:r>
              <a:rPr lang="en-GB" dirty="0"/>
              <a:t>, 23(1). </a:t>
            </a:r>
            <a:r>
              <a:rPr lang="en-GB" dirty="0" err="1"/>
              <a:t>doi:https</a:t>
            </a:r>
            <a:r>
              <a:rPr lang="en-GB" dirty="0"/>
              <a:t>://doi.org/10.1186/s12916-024-03842-w.</a:t>
            </a:r>
          </a:p>
          <a:p>
            <a:r>
              <a:rPr lang="en-GB" dirty="0"/>
              <a:t>Salina, T., Costelloe, C., </a:t>
            </a:r>
            <a:r>
              <a:rPr lang="en-GB" dirty="0" err="1"/>
              <a:t>PowelI</a:t>
            </a:r>
            <a:r>
              <a:rPr lang="en-GB" dirty="0"/>
              <a:t>, J., Papoutsi, C., Reidy, C., </a:t>
            </a:r>
            <a:r>
              <a:rPr lang="en-GB" dirty="0" err="1"/>
              <a:t>Gudgin</a:t>
            </a:r>
            <a:r>
              <a:rPr lang="en-GB" dirty="0"/>
              <a:t>, B., Shenton, C. and Greaves, F. (2022). An observational study of uptake and adoption of the NHS App in England. </a:t>
            </a:r>
            <a:r>
              <a:rPr lang="en-GB" dirty="0" err="1"/>
              <a:t>doi:https</a:t>
            </a:r>
            <a:r>
              <a:rPr lang="en-GB" dirty="0"/>
              <a:t>://doi.org/10.1101/2022.03.16.22272200.</a:t>
            </a:r>
          </a:p>
          <a:p>
            <a:r>
              <a:rPr lang="en-GB" dirty="0"/>
              <a:t>Salisbury, C., Murphy, M. and Duncan, P. (2020). The impact of digital-first consultations on workload in general practice: modelling study (Preprint). </a:t>
            </a:r>
            <a:r>
              <a:rPr lang="en-GB" i="1" dirty="0"/>
              <a:t>Journal of Medical Internet Research</a:t>
            </a:r>
            <a:r>
              <a:rPr lang="en-GB" dirty="0"/>
              <a:t>, 22(6). </a:t>
            </a:r>
            <a:r>
              <a:rPr lang="en-GB" dirty="0" err="1"/>
              <a:t>doi:https</a:t>
            </a:r>
            <a:r>
              <a:rPr lang="en-GB" dirty="0"/>
              <a:t>://doi.org/10.2196/18203.</a:t>
            </a:r>
          </a:p>
          <a:p>
            <a:r>
              <a:rPr lang="en-GB" dirty="0"/>
              <a:t>Scantlebury, A., Sheard, L., Fedell, C. and Wright, J. (2021). What are the implications for patient safety and experience of a major healthcare IT breakdown? A qualitative study. </a:t>
            </a:r>
            <a:r>
              <a:rPr lang="en-GB" i="1" dirty="0"/>
              <a:t>DIGITAL HEALTH</a:t>
            </a:r>
            <a:r>
              <a:rPr lang="en-GB" dirty="0"/>
              <a:t>, 7, p.205520762110100. </a:t>
            </a:r>
            <a:r>
              <a:rPr lang="en-GB" dirty="0" err="1"/>
              <a:t>doi:https</a:t>
            </a:r>
            <a:r>
              <a:rPr lang="en-GB" dirty="0"/>
              <a:t>://doi.org/10.1177/20552076211010033.</a:t>
            </a:r>
          </a:p>
          <a:p>
            <a:r>
              <a:rPr lang="en-GB" dirty="0"/>
              <a:t>Sivakumar, B., Lemonde, M., Stein, M., Mak, S., Al-</a:t>
            </a:r>
            <a:r>
              <a:rPr lang="en-GB" dirty="0" err="1"/>
              <a:t>Hesayen</a:t>
            </a:r>
            <a:r>
              <a:rPr lang="en-GB" dirty="0"/>
              <a:t>, A. and Arcand, J. (2023). Patient perspectives on the use of mobile apps to support heart failure management: A qualitative descriptive study. </a:t>
            </a:r>
            <a:r>
              <a:rPr lang="en-GB" i="1" dirty="0" err="1"/>
              <a:t>PLoS</a:t>
            </a:r>
            <a:r>
              <a:rPr lang="en-GB" i="1" dirty="0"/>
              <a:t> ONE</a:t>
            </a:r>
            <a:r>
              <a:rPr lang="en-GB" dirty="0"/>
              <a:t>, [online] 18(5), p.e0285659. </a:t>
            </a:r>
            <a:r>
              <a:rPr lang="en-GB" dirty="0" err="1"/>
              <a:t>doi:https</a:t>
            </a:r>
            <a:r>
              <a:rPr lang="en-GB" dirty="0"/>
              <a:t>://doi.org/10.1371/journal.pone.0285659.</a:t>
            </a:r>
          </a:p>
          <a:p>
            <a:r>
              <a:rPr lang="en-GB" dirty="0"/>
              <a:t>Stockwell, S., Atherton, H., Bryce, C., Campbell, J., Marriott, C., Pitchforth, E., Mair, T.B., Winder, R. and Newbould, J. (2025). Evolution of the general practice receptionist role and online services: qualitative study - </a:t>
            </a:r>
            <a:r>
              <a:rPr lang="en-GB" dirty="0" err="1"/>
              <a:t>ePrints</a:t>
            </a:r>
            <a:r>
              <a:rPr lang="en-GB" dirty="0"/>
              <a:t> Soton. </a:t>
            </a:r>
            <a:r>
              <a:rPr lang="en-GB" i="1" dirty="0"/>
              <a:t>Soton.ac.uk</a:t>
            </a:r>
            <a:r>
              <a:rPr lang="en-GB" dirty="0"/>
              <a:t>. [online] </a:t>
            </a:r>
            <a:r>
              <a:rPr lang="en-GB" dirty="0" err="1"/>
              <a:t>doi:https</a:t>
            </a:r>
            <a:r>
              <a:rPr lang="en-GB" dirty="0"/>
              <a:t>://eprints.soton.ac.uk/502591/1/BJGP.2024.0677.full.pdf.</a:t>
            </a:r>
          </a:p>
          <a:p>
            <a:r>
              <a:rPr lang="en-GB" dirty="0"/>
              <a:t>Tonkin, T. (2022). </a:t>
            </a:r>
            <a:r>
              <a:rPr lang="en-GB" i="1" dirty="0"/>
              <a:t>Burnout hits record high</a:t>
            </a:r>
            <a:r>
              <a:rPr lang="en-GB" dirty="0"/>
              <a:t>. [online] The British Medical Association is the trade union and professional body for doctors in the UK. Available at: https://www.bma.org.uk/news-and-opinion/burnout-hits-record-high.</a:t>
            </a:r>
          </a:p>
          <a:p>
            <a:r>
              <a:rPr lang="en-GB" dirty="0"/>
              <a:t>Ventola, C.L. (2020). Mobile Devices and Apps for Health Care Professionals: Uses and Benefits. </a:t>
            </a:r>
            <a:r>
              <a:rPr lang="en-GB" i="1" dirty="0"/>
              <a:t>Pharmacy and Therapeutics</a:t>
            </a:r>
            <a:r>
              <a:rPr lang="en-GB" dirty="0"/>
              <a:t>, [online] 39(5), p.356. Available at: https://pmc.ncbi.nlm.nih.gov/articles/PMC4029126/.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544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3237</Words>
  <Application>Microsoft Office PowerPoint</Application>
  <PresentationFormat>Widescreen</PresentationFormat>
  <Paragraphs>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The NHS App: Workforce and Service Delivery Impacts in UK Health and Social Care</vt:lpstr>
      <vt:lpstr>Introduction</vt:lpstr>
      <vt:lpstr>The NHS App Overview</vt:lpstr>
      <vt:lpstr>Workforce: Role Changes</vt:lpstr>
      <vt:lpstr>Workforce: Benefits</vt:lpstr>
      <vt:lpstr>Workforce: Challenges</vt:lpstr>
      <vt:lpstr>Service Delivery: Transformation</vt:lpstr>
      <vt:lpstr>Service Delivery: Benefits</vt:lpstr>
      <vt:lpstr>Service Delivery: Challenges</vt:lpstr>
      <vt:lpstr>Critical Reflection</vt:lpstr>
      <vt:lpstr>Recommendations &amp; 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NHS App: Workforce and Service Delivery Impacts in UK Health and Social Care</dc:title>
  <cp:revision>3</cp:revision>
  <dcterms:created xsi:type="dcterms:W3CDTF">2025-10-15T14:06:35Z</dcterms:created>
  <dcterms:modified xsi:type="dcterms:W3CDTF">2025-10-28T17:24:01Z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2025-10-15T14:09:47Z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e0e5b249-75ed-41df-b9f9-e9cbe438b206</vt:lpwstr>
  </property>
  <property fmtid="{D5CDD505-2E9C-101B-9397-08002B2CF9AE}" pid="7" name="MSIP_Label_defa4170-0d19-0005-0004-bc88714345d2_ActionId">
    <vt:lpwstr>043a911d-de64-4c60-9d31-a26ea819f9b9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