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5" autoAdjust="0"/>
    <p:restoredTop sz="38604" autoAdjust="0"/>
  </p:normalViewPr>
  <p:slideViewPr>
    <p:cSldViewPr snapToGrid="0">
      <p:cViewPr varScale="1">
        <p:scale>
          <a:sx n="63" d="100"/>
          <a:sy n="63" d="100"/>
        </p:scale>
        <p:origin x="12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179DB4-07D2-4FC4-B8DD-783D1CE07695}" type="datetimeFigureOut">
              <a:rPr lang="en-US" smtClean="0"/>
              <a:t>7/9/2026</a:t>
            </a:fld>
            <a:endParaRPr lang="en-US"/>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B05531-567B-429D-9D35-27CFB3086FB8}" type="slidenum">
              <a:rPr lang="en-US" smtClean="0"/>
              <a:t>‹#›</a:t>
            </a:fld>
            <a:endParaRPr lang="en-US"/>
          </a:p>
        </p:txBody>
      </p:sp>
    </p:spTree>
    <p:extLst>
      <p:ext uri="{BB962C8B-B14F-4D97-AF65-F5344CB8AC3E}">
        <p14:creationId xmlns:p14="http://schemas.microsoft.com/office/powerpoint/2010/main" val="20895073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Introduction </a:t>
            </a:r>
            <a:endParaRPr lang="en-US" b="1" dirty="0">
              <a:effectLst/>
            </a:endParaRPr>
          </a:p>
          <a:p>
            <a:pPr rtl="0"/>
            <a:r>
              <a:rPr lang="en-US" sz="1200" b="0" i="0" u="none" strike="noStrike" kern="1200" dirty="0">
                <a:solidFill>
                  <a:schemeClr val="tx1"/>
                </a:solidFill>
                <a:effectLst/>
                <a:latin typeface="+mn-lt"/>
                <a:ea typeface="+mn-ea"/>
                <a:cs typeface="+mn-cs"/>
              </a:rPr>
              <a:t>Emotional intelligence (EI) is skills associated with the recognition, comprehension and regulation of emotions. Coronado-Maldonado and Benítez-Márquez (2023) suggest that emotional intelligence helps to enhance teamwork and leadership. Students in group project activities in universities tend to feel pressured, disagree on various views and deadlines. Good emotional intelligence to the students allows students to express themselves more, resolve conflicts and collaborate more effectively.</a:t>
            </a:r>
            <a:endParaRPr lang="en-US" b="0" dirty="0">
              <a:effectLst/>
            </a:endParaRPr>
          </a:p>
          <a:p>
            <a:pPr rtl="0"/>
            <a:r>
              <a:rPr lang="en-US" sz="1200" b="1" i="0" u="none" strike="noStrike" kern="1200" dirty="0">
                <a:solidFill>
                  <a:schemeClr val="tx1"/>
                </a:solidFill>
                <a:effectLst/>
                <a:latin typeface="+mn-lt"/>
                <a:ea typeface="+mn-ea"/>
                <a:cs typeface="+mn-cs"/>
              </a:rPr>
              <a:t>Section 1 – Emotional Intelligence in Teamwork </a:t>
            </a:r>
            <a:endParaRPr lang="en-US" b="1" dirty="0">
              <a:effectLst/>
            </a:endParaRPr>
          </a:p>
          <a:p>
            <a:pPr rtl="0"/>
            <a:r>
              <a:rPr lang="en-US" sz="1200" b="0" i="0" u="none" strike="noStrike" kern="1200" dirty="0">
                <a:solidFill>
                  <a:schemeClr val="tx1"/>
                </a:solidFill>
                <a:effectLst/>
                <a:latin typeface="+mn-lt"/>
                <a:ea typeface="+mn-ea"/>
                <a:cs typeface="+mn-cs"/>
              </a:rPr>
              <a:t>EI aids students in working towards success in groups. It begins with self-consciousness. When students know their emotions, they will be in control of their reactions in the discussion. Self-regulation will assist them in remaining calm when there are issues. Describing the functioning of the teams with high emotional intelligence, Coronado-Maldonado and Benitez-</a:t>
            </a:r>
            <a:r>
              <a:rPr lang="en-US" sz="1200" b="0" i="0" u="none" strike="noStrike" kern="1200" dirty="0" err="1">
                <a:solidFill>
                  <a:schemeClr val="tx1"/>
                </a:solidFill>
                <a:effectLst/>
                <a:latin typeface="+mn-lt"/>
                <a:ea typeface="+mn-ea"/>
                <a:cs typeface="+mn-cs"/>
              </a:rPr>
              <a:t>Marsquez</a:t>
            </a:r>
            <a:r>
              <a:rPr lang="en-US" sz="1200" b="0" i="0" u="none" strike="noStrike" kern="1200" dirty="0">
                <a:solidFill>
                  <a:schemeClr val="tx1"/>
                </a:solidFill>
                <a:effectLst/>
                <a:latin typeface="+mn-lt"/>
                <a:ea typeface="+mn-ea"/>
                <a:cs typeface="+mn-cs"/>
              </a:rPr>
              <a:t> (2023) state that the teams in question outperform the rest due to open communication and mutual support of the team members. Motivation will also make the students work on their tasks motivated and unable to forget about common aims. Empathy will enable them to learn about the feelings of fellow team members in stressful circumstances. Social skills enhance communication and ease the work with a team. To illustrate this point, in case a team member fails to meet his or her deadline, the team ought to resolve the issue in a respectful manner, rather than pointing out his or her way. </a:t>
            </a:r>
            <a:endParaRPr lang="en-US" b="0" dirty="0">
              <a:effectLst/>
            </a:endParaRPr>
          </a:p>
          <a:p>
            <a:pPr rtl="0"/>
            <a:r>
              <a:rPr lang="en-US" sz="1200" b="1" i="0" u="none" strike="noStrike" kern="1200" dirty="0">
                <a:solidFill>
                  <a:schemeClr val="tx1"/>
                </a:solidFill>
                <a:effectLst/>
                <a:latin typeface="+mn-lt"/>
                <a:ea typeface="+mn-ea"/>
                <a:cs typeface="+mn-cs"/>
              </a:rPr>
              <a:t>Section 2 – Managing Your Own Emotional Intelligence </a:t>
            </a:r>
            <a:endParaRPr lang="en-US" b="1" dirty="0">
              <a:effectLst/>
            </a:endParaRPr>
          </a:p>
          <a:p>
            <a:pPr rtl="0"/>
            <a:r>
              <a:rPr lang="en-US" sz="1200" b="0" i="0" u="none" strike="noStrike" kern="1200" dirty="0">
                <a:solidFill>
                  <a:schemeClr val="tx1"/>
                </a:solidFill>
                <a:effectLst/>
                <a:latin typeface="+mn-lt"/>
                <a:ea typeface="+mn-ea"/>
                <a:cs typeface="+mn-cs"/>
              </a:rPr>
              <a:t>During group projects, it is important to control personal feelings. The students first need to be aware of the manifestations of stress, frustration or anxiety. Greene, Bernacki and Hadwin (2023) </a:t>
            </a:r>
            <a:r>
              <a:rPr lang="en-US" sz="1200" b="0" i="0" u="none" strike="noStrike" kern="1200" dirty="0" err="1">
                <a:solidFill>
                  <a:schemeClr val="tx1"/>
                </a:solidFill>
                <a:effectLst/>
                <a:latin typeface="+mn-lt"/>
                <a:ea typeface="+mn-ea"/>
                <a:cs typeface="+mn-cs"/>
              </a:rPr>
              <a:t>emphasise</a:t>
            </a:r>
            <a:r>
              <a:rPr lang="en-US" sz="1200" b="0" i="0" u="none" strike="noStrike" kern="1200" dirty="0">
                <a:solidFill>
                  <a:schemeClr val="tx1"/>
                </a:solidFill>
                <a:effectLst/>
                <a:latin typeface="+mn-lt"/>
                <a:ea typeface="+mn-ea"/>
                <a:cs typeface="+mn-cs"/>
              </a:rPr>
              <a:t> that self-regulation not only enables people to keep their emotions controlled but also to remain focused on their objectives. Some of the practical methods entail mindfulness, </a:t>
            </a:r>
            <a:r>
              <a:rPr lang="en-US" sz="1200" b="0" i="0" u="none" strike="noStrike" kern="1200" dirty="0" err="1">
                <a:solidFill>
                  <a:schemeClr val="tx1"/>
                </a:solidFill>
                <a:effectLst/>
                <a:latin typeface="+mn-lt"/>
                <a:ea typeface="+mn-ea"/>
                <a:cs typeface="+mn-cs"/>
              </a:rPr>
              <a:t>strategising</a:t>
            </a:r>
            <a:r>
              <a:rPr lang="en-US" sz="1200" b="0" i="0" u="none" strike="noStrike" kern="1200" dirty="0">
                <a:solidFill>
                  <a:schemeClr val="tx1"/>
                </a:solidFill>
                <a:effectLst/>
                <a:latin typeface="+mn-lt"/>
                <a:ea typeface="+mn-ea"/>
                <a:cs typeface="+mn-cs"/>
              </a:rPr>
              <a:t> activities, introspection of errors and taking mini breaks prior to response. These are some of the basic activities that will help alleviate stress and help in decision-making. Emotionally mature students are able to stay cool when pressured. They engage in positive discussions and do more positively during the project.</a:t>
            </a:r>
            <a:endParaRPr lang="en-US" b="0" dirty="0">
              <a:effectLst/>
            </a:endParaRPr>
          </a:p>
          <a:p>
            <a:pPr rtl="0"/>
            <a:r>
              <a:rPr lang="en-US" sz="1200" b="1" i="0" u="none" strike="noStrike" kern="1200" dirty="0">
                <a:solidFill>
                  <a:schemeClr val="tx1"/>
                </a:solidFill>
                <a:effectLst/>
                <a:latin typeface="+mn-lt"/>
                <a:ea typeface="+mn-ea"/>
                <a:cs typeface="+mn-cs"/>
              </a:rPr>
              <a:t>Section 3 – Understanding Others' Emotional Intelligence </a:t>
            </a:r>
            <a:endParaRPr lang="en-US" b="1" dirty="0">
              <a:effectLst/>
            </a:endParaRPr>
          </a:p>
          <a:p>
            <a:pPr rtl="0"/>
            <a:r>
              <a:rPr lang="en-US" sz="1200" b="0" i="0" u="none" strike="noStrike" kern="1200" dirty="0">
                <a:solidFill>
                  <a:schemeClr val="tx1"/>
                </a:solidFill>
                <a:effectLst/>
                <a:latin typeface="+mn-lt"/>
                <a:ea typeface="+mn-ea"/>
                <a:cs typeface="+mn-cs"/>
              </a:rPr>
              <a:t>It is better to know the feelings of other people, and this enhances teamwork. </a:t>
            </a:r>
            <a:r>
              <a:rPr lang="en-US" sz="1200" b="0" i="0" u="none" strike="noStrike" kern="1200" dirty="0" err="1">
                <a:solidFill>
                  <a:schemeClr val="tx1"/>
                </a:solidFill>
                <a:effectLst/>
                <a:latin typeface="+mn-lt"/>
                <a:ea typeface="+mn-ea"/>
                <a:cs typeface="+mn-cs"/>
              </a:rPr>
              <a:t>Sanmas</a:t>
            </a:r>
            <a:r>
              <a:rPr lang="en-US" sz="1200" b="0" i="0" u="none" strike="noStrike" kern="1200" dirty="0">
                <a:solidFill>
                  <a:schemeClr val="tx1"/>
                </a:solidFill>
                <a:effectLst/>
                <a:latin typeface="+mn-lt"/>
                <a:ea typeface="+mn-ea"/>
                <a:cs typeface="+mn-cs"/>
              </a:rPr>
              <a:t> et al. (2023) state the importance of collaboration and trust, which are enhanced by good interpersonal communication. Teachers should teach pupils to listen actively and be respectful to be able to listen to various opinions. Empathy helps them to comprehend the problems of their teammates. Constructive feedback is constructive in its manner, yet it does not result in a conflict. Positive communication establishes more relationships and augmented involvement. Each of the members will feel respected and supported when he/she feels part of the entire group, which will work better towards a successful achievement of better academic outcomes.</a:t>
            </a:r>
            <a:endParaRPr lang="en-US" b="0" dirty="0">
              <a:effectLst/>
            </a:endParaRPr>
          </a:p>
          <a:p>
            <a:pPr rtl="0"/>
            <a:r>
              <a:rPr lang="en-US" sz="1200" b="1" i="0" u="none" strike="noStrike" kern="1200" dirty="0">
                <a:solidFill>
                  <a:schemeClr val="tx1"/>
                </a:solidFill>
                <a:effectLst/>
                <a:latin typeface="+mn-lt"/>
                <a:ea typeface="+mn-ea"/>
                <a:cs typeface="+mn-cs"/>
              </a:rPr>
              <a:t>Conclusion </a:t>
            </a:r>
            <a:endParaRPr lang="en-US" b="1" dirty="0">
              <a:effectLst/>
            </a:endParaRPr>
          </a:p>
          <a:p>
            <a:pPr rtl="0"/>
            <a:r>
              <a:rPr lang="en-US" sz="1200" b="0" i="0" u="none" strike="noStrike" kern="1200" dirty="0">
                <a:solidFill>
                  <a:schemeClr val="tx1"/>
                </a:solidFill>
                <a:effectLst/>
                <a:latin typeface="+mn-lt"/>
                <a:ea typeface="+mn-ea"/>
                <a:cs typeface="+mn-cs"/>
              </a:rPr>
              <a:t>EI assists students to express themselves, control and handle emotions, as well as support others. Establishing self-knowledge and sympathy leads to greater cooperation and less impetus in university group activities.</a:t>
            </a:r>
            <a:endParaRPr lang="en-US" b="0" dirty="0">
              <a:effectLst/>
            </a:endParaRPr>
          </a:p>
          <a:p>
            <a:pPr rtl="0"/>
            <a:r>
              <a:rPr lang="en-US" sz="1200" b="1" i="0" u="none" strike="noStrike" kern="1200" dirty="0">
                <a:solidFill>
                  <a:schemeClr val="tx1"/>
                </a:solidFill>
                <a:effectLst/>
                <a:latin typeface="+mn-lt"/>
                <a:ea typeface="+mn-ea"/>
                <a:cs typeface="+mn-cs"/>
              </a:rPr>
              <a:t>References</a:t>
            </a:r>
            <a:endParaRPr lang="en-US" b="1" dirty="0">
              <a:effectLst/>
            </a:endParaRPr>
          </a:p>
          <a:p>
            <a:pPr rtl="0"/>
            <a:r>
              <a:rPr lang="en-US" sz="1200" b="0" i="0" u="none" strike="noStrike" kern="1200" dirty="0">
                <a:solidFill>
                  <a:schemeClr val="tx1"/>
                </a:solidFill>
                <a:effectLst/>
                <a:latin typeface="+mn-lt"/>
                <a:ea typeface="+mn-ea"/>
                <a:cs typeface="+mn-cs"/>
              </a:rPr>
              <a:t>Coronado-Maldonado, I. and Benítez-Márquez, M.D., (2023). </a:t>
            </a:r>
            <a:r>
              <a:rPr lang="en-US" sz="1200" b="0" i="1" u="none" strike="noStrike" kern="1200" dirty="0">
                <a:solidFill>
                  <a:schemeClr val="tx1"/>
                </a:solidFill>
                <a:effectLst/>
                <a:latin typeface="+mn-lt"/>
                <a:ea typeface="+mn-ea"/>
                <a:cs typeface="+mn-cs"/>
              </a:rPr>
              <a:t>Emotional intelligence, leadership, and work teams: A hybrid literature review</a:t>
            </a:r>
            <a:r>
              <a:rPr lang="en-US" sz="1200" b="0" i="0" u="none" strike="noStrike" kern="1200" dirty="0">
                <a:solidFill>
                  <a:schemeClr val="tx1"/>
                </a:solidFill>
                <a:effectLst/>
                <a:latin typeface="+mn-lt"/>
                <a:ea typeface="+mn-ea"/>
                <a:cs typeface="+mn-cs"/>
              </a:rPr>
              <a:t>. </a:t>
            </a:r>
            <a:r>
              <a:rPr lang="en-US" sz="1200" b="0" i="0" u="none" strike="noStrike" kern="1200" dirty="0" err="1">
                <a:solidFill>
                  <a:schemeClr val="tx1"/>
                </a:solidFill>
                <a:effectLst/>
                <a:latin typeface="+mn-lt"/>
                <a:ea typeface="+mn-ea"/>
                <a:cs typeface="+mn-cs"/>
              </a:rPr>
              <a:t>Heliyon</a:t>
            </a:r>
            <a:r>
              <a:rPr lang="en-US" sz="1200" b="0" i="0" u="none" strike="noStrike" kern="1200" dirty="0">
                <a:solidFill>
                  <a:schemeClr val="tx1"/>
                </a:solidFill>
                <a:effectLst/>
                <a:latin typeface="+mn-lt"/>
                <a:ea typeface="+mn-ea"/>
                <a:cs typeface="+mn-cs"/>
              </a:rPr>
              <a:t>, 9(10).</a:t>
            </a:r>
            <a:endParaRPr lang="en-US" b="0" dirty="0">
              <a:effectLst/>
            </a:endParaRPr>
          </a:p>
          <a:p>
            <a:pPr rtl="0"/>
            <a:r>
              <a:rPr lang="en-US" sz="1200" b="0" i="0" u="none" strike="noStrike" kern="1200" dirty="0">
                <a:solidFill>
                  <a:schemeClr val="tx1"/>
                </a:solidFill>
                <a:effectLst/>
                <a:latin typeface="+mn-lt"/>
                <a:ea typeface="+mn-ea"/>
                <a:cs typeface="+mn-cs"/>
              </a:rPr>
              <a:t>Greene, J.A., Bernacki, M.L. and Hadwin, A.F., (2023). </a:t>
            </a:r>
            <a:r>
              <a:rPr lang="en-US" sz="1200" b="0" i="1" u="none" strike="noStrike" kern="1200" dirty="0">
                <a:solidFill>
                  <a:schemeClr val="tx1"/>
                </a:solidFill>
                <a:effectLst/>
                <a:latin typeface="+mn-lt"/>
                <a:ea typeface="+mn-ea"/>
                <a:cs typeface="+mn-cs"/>
              </a:rPr>
              <a:t>Self-regulation</a:t>
            </a:r>
            <a:r>
              <a:rPr lang="en-US" sz="1200" b="0" i="0" u="none" strike="noStrike" kern="1200" dirty="0">
                <a:solidFill>
                  <a:schemeClr val="tx1"/>
                </a:solidFill>
                <a:effectLst/>
                <a:latin typeface="+mn-lt"/>
                <a:ea typeface="+mn-ea"/>
                <a:cs typeface="+mn-cs"/>
              </a:rPr>
              <a:t>. In: Handbook of Educational Psychology, pp.314–334.</a:t>
            </a:r>
            <a:endParaRPr lang="en-US" b="0" dirty="0">
              <a:effectLst/>
            </a:endParaRPr>
          </a:p>
          <a:p>
            <a:pPr rtl="0"/>
            <a:r>
              <a:rPr lang="en-US" sz="1200" b="0" i="0" u="none" strike="noStrike" kern="1200" dirty="0" err="1">
                <a:solidFill>
                  <a:schemeClr val="tx1"/>
                </a:solidFill>
                <a:effectLst/>
                <a:latin typeface="+mn-lt"/>
                <a:ea typeface="+mn-ea"/>
                <a:cs typeface="+mn-cs"/>
              </a:rPr>
              <a:t>Sanmas</a:t>
            </a:r>
            <a:r>
              <a:rPr lang="en-US" sz="1200" b="0" i="0" u="none" strike="noStrike" kern="1200" dirty="0">
                <a:solidFill>
                  <a:schemeClr val="tx1"/>
                </a:solidFill>
                <a:effectLst/>
                <a:latin typeface="+mn-lt"/>
                <a:ea typeface="+mn-ea"/>
                <a:cs typeface="+mn-cs"/>
              </a:rPr>
              <a:t>, M., Qadir, A., </a:t>
            </a:r>
            <a:r>
              <a:rPr lang="en-US" sz="1200" b="0" i="0" u="none" strike="noStrike" kern="1200" dirty="0" err="1">
                <a:solidFill>
                  <a:schemeClr val="tx1"/>
                </a:solidFill>
                <a:effectLst/>
                <a:latin typeface="+mn-lt"/>
                <a:ea typeface="+mn-ea"/>
                <a:cs typeface="+mn-cs"/>
              </a:rPr>
              <a:t>Nahria</a:t>
            </a:r>
            <a:r>
              <a:rPr lang="en-US" sz="1200" b="0" i="0" u="none" strike="noStrike" kern="1200" dirty="0">
                <a:solidFill>
                  <a:schemeClr val="tx1"/>
                </a:solidFill>
                <a:effectLst/>
                <a:latin typeface="+mn-lt"/>
                <a:ea typeface="+mn-ea"/>
                <a:cs typeface="+mn-cs"/>
              </a:rPr>
              <a:t>, N. and Laili, I., (2023). </a:t>
            </a:r>
            <a:r>
              <a:rPr lang="en-US" sz="1200" b="0" i="1" u="none" strike="noStrike" kern="1200" dirty="0">
                <a:solidFill>
                  <a:schemeClr val="tx1"/>
                </a:solidFill>
                <a:effectLst/>
                <a:latin typeface="+mn-lt"/>
                <a:ea typeface="+mn-ea"/>
                <a:cs typeface="+mn-cs"/>
              </a:rPr>
              <a:t>The role of interpersonal communication in enhancing teamwork effectiveness in the digital era</a:t>
            </a:r>
            <a:r>
              <a:rPr lang="en-US" sz="1200" b="0" i="0" u="none" strike="noStrike" kern="1200" dirty="0">
                <a:solidFill>
                  <a:schemeClr val="tx1"/>
                </a:solidFill>
                <a:effectLst/>
                <a:latin typeface="+mn-lt"/>
                <a:ea typeface="+mn-ea"/>
                <a:cs typeface="+mn-cs"/>
              </a:rPr>
              <a:t>. Literatus, 5(2).</a:t>
            </a:r>
            <a:endParaRPr lang="en-US" b="0" dirty="0">
              <a:effectLst/>
            </a:endParaRPr>
          </a:p>
          <a:p>
            <a:br>
              <a:rPr lang="en-US" dirty="0"/>
            </a:br>
            <a:br>
              <a:rPr lang="en-US" dirty="0"/>
            </a:br>
            <a:endParaRPr lang="en-US" dirty="0"/>
          </a:p>
        </p:txBody>
      </p:sp>
      <p:sp>
        <p:nvSpPr>
          <p:cNvPr id="4" name="Slide Number Placeholder 3"/>
          <p:cNvSpPr>
            <a:spLocks noGrp="1"/>
          </p:cNvSpPr>
          <p:nvPr>
            <p:ph type="sldNum" sz="quarter" idx="5"/>
          </p:nvPr>
        </p:nvSpPr>
        <p:spPr/>
        <p:txBody>
          <a:bodyPr/>
          <a:lstStyle/>
          <a:p>
            <a:fld id="{F3B05531-567B-429D-9D35-27CFB3086FB8}" type="slidenum">
              <a:rPr lang="en-US" smtClean="0"/>
              <a:t>1</a:t>
            </a:fld>
            <a:endParaRPr lang="en-US"/>
          </a:p>
        </p:txBody>
      </p:sp>
    </p:spTree>
    <p:extLst>
      <p:ext uri="{BB962C8B-B14F-4D97-AF65-F5344CB8AC3E}">
        <p14:creationId xmlns:p14="http://schemas.microsoft.com/office/powerpoint/2010/main" val="1904799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7AB073-0FC1-4641-BB8C-081079055FA9}"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1853752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7AB073-0FC1-4641-BB8C-081079055FA9}"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971664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7AB073-0FC1-4641-BB8C-081079055FA9}"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174895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7AB073-0FC1-4641-BB8C-081079055FA9}"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3149192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7AB073-0FC1-4641-BB8C-081079055FA9}"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4142124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7AB073-0FC1-4641-BB8C-081079055FA9}"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3991135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7AB073-0FC1-4641-BB8C-081079055FA9}"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3223691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B7AB073-0FC1-4641-BB8C-081079055FA9}"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214583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B7AB073-0FC1-4641-BB8C-081079055FA9}"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2890341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7AB073-0FC1-4641-BB8C-081079055FA9}"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252002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7AB073-0FC1-4641-BB8C-081079055FA9}"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A8C27D-8ACB-4B9A-885A-725B1192325B}" type="slidenum">
              <a:rPr lang="en-US" smtClean="0"/>
              <a:t>‹#›</a:t>
            </a:fld>
            <a:endParaRPr lang="en-US"/>
          </a:p>
        </p:txBody>
      </p:sp>
    </p:spTree>
    <p:extLst>
      <p:ext uri="{BB962C8B-B14F-4D97-AF65-F5344CB8AC3E}">
        <p14:creationId xmlns:p14="http://schemas.microsoft.com/office/powerpoint/2010/main" val="2379688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7AB073-0FC1-4641-BB8C-081079055FA9}" type="datetimeFigureOut">
              <a:rPr lang="en-US" smtClean="0"/>
              <a:t>7/9/2026</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A8C27D-8ACB-4B9A-885A-725B1192325B}" type="slidenum">
              <a:rPr lang="en-US" smtClean="0"/>
              <a:t>‹#›</a:t>
            </a:fld>
            <a:endParaRPr lang="en-US"/>
          </a:p>
        </p:txBody>
      </p:sp>
    </p:spTree>
    <p:extLst>
      <p:ext uri="{BB962C8B-B14F-4D97-AF65-F5344CB8AC3E}">
        <p14:creationId xmlns:p14="http://schemas.microsoft.com/office/powerpoint/2010/main" val="15777297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tif"/></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lgCheck">
          <a:fgClr>
            <a:schemeClr val="accent2">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295ACE2-7CFF-0618-5D34-FD4B3E08AE82}"/>
              </a:ext>
            </a:extLst>
          </p:cNvPr>
          <p:cNvSpPr txBox="1"/>
          <p:nvPr/>
        </p:nvSpPr>
        <p:spPr>
          <a:xfrm>
            <a:off x="0" y="502046"/>
            <a:ext cx="3797300" cy="1077218"/>
          </a:xfrm>
          <a:prstGeom prst="rect">
            <a:avLst/>
          </a:prstGeom>
          <a:solidFill>
            <a:schemeClr val="accent5">
              <a:lumMod val="40000"/>
              <a:lumOff val="60000"/>
            </a:schemeClr>
          </a:solidFill>
          <a:ln>
            <a:solidFill>
              <a:schemeClr val="tx1"/>
            </a:solidFill>
          </a:ln>
        </p:spPr>
        <p:txBody>
          <a:bodyPr wrap="square">
            <a:spAutoFit/>
          </a:bodyPr>
          <a:lstStyle/>
          <a:p>
            <a:pPr algn="just" rtl="0">
              <a:buNone/>
            </a:pPr>
            <a:r>
              <a:rPr lang="en-US" sz="1100" b="1" i="0" u="none" strike="noStrike" dirty="0">
                <a:solidFill>
                  <a:srgbClr val="000000"/>
                </a:solidFill>
                <a:effectLst/>
                <a:latin typeface="Times New Roman" panose="02020603050405020304" pitchFamily="18" charset="0"/>
              </a:rPr>
              <a:t>Module: Developing Emotional Intelligence Skills</a:t>
            </a:r>
            <a:endParaRPr lang="en-US" sz="1050" b="0" dirty="0">
              <a:effectLst/>
            </a:endParaRPr>
          </a:p>
          <a:p>
            <a:pPr algn="just" rtl="0">
              <a:buNone/>
            </a:pPr>
            <a:r>
              <a:rPr lang="en-US" sz="1100" b="1" i="0" u="none" strike="noStrike" dirty="0">
                <a:solidFill>
                  <a:srgbClr val="000000"/>
                </a:solidFill>
                <a:effectLst/>
                <a:latin typeface="Times New Roman" panose="02020603050405020304" pitchFamily="18" charset="0"/>
              </a:rPr>
              <a:t>Module code: LCLM 5006</a:t>
            </a:r>
            <a:endParaRPr lang="en-US" sz="1050" b="0" dirty="0">
              <a:effectLst/>
            </a:endParaRPr>
          </a:p>
          <a:p>
            <a:pPr algn="just" rtl="0">
              <a:buNone/>
            </a:pPr>
            <a:r>
              <a:rPr lang="en-US" sz="1050" b="1" i="0" u="none" strike="noStrike" dirty="0">
                <a:solidFill>
                  <a:srgbClr val="000000"/>
                </a:solidFill>
                <a:effectLst/>
                <a:latin typeface="Times New Roman" panose="02020603050405020304" pitchFamily="18" charset="0"/>
              </a:rPr>
              <a:t>C1 – Academic Poster Presentation</a:t>
            </a:r>
            <a:endParaRPr lang="en-US" sz="1050" b="0" dirty="0">
              <a:effectLst/>
            </a:endParaRPr>
          </a:p>
          <a:p>
            <a:pPr algn="just" rtl="0">
              <a:buNone/>
            </a:pPr>
            <a:r>
              <a:rPr lang="en-US" sz="1050" b="0" i="0" u="none" strike="noStrike" dirty="0">
                <a:solidFill>
                  <a:srgbClr val="000000"/>
                </a:solidFill>
                <a:effectLst/>
                <a:latin typeface="Times New Roman" panose="02020603050405020304" pitchFamily="18" charset="0"/>
              </a:rPr>
              <a:t>Student Name: Ahmed </a:t>
            </a:r>
            <a:r>
              <a:rPr lang="en-US" sz="1050" b="0" i="0" u="none" strike="noStrike" dirty="0" err="1">
                <a:solidFill>
                  <a:srgbClr val="000000"/>
                </a:solidFill>
                <a:effectLst/>
                <a:latin typeface="Times New Roman" panose="02020603050405020304" pitchFamily="18" charset="0"/>
              </a:rPr>
              <a:t>Hassanen</a:t>
            </a:r>
            <a:endParaRPr lang="en-US" sz="1050" b="0" dirty="0">
              <a:effectLst/>
            </a:endParaRPr>
          </a:p>
          <a:p>
            <a:pPr algn="just" rtl="0">
              <a:buNone/>
            </a:pPr>
            <a:r>
              <a:rPr lang="en-US" sz="1050" b="0" i="0" u="none" strike="noStrike" dirty="0">
                <a:solidFill>
                  <a:srgbClr val="000000"/>
                </a:solidFill>
                <a:effectLst/>
                <a:latin typeface="Times New Roman" panose="02020603050405020304" pitchFamily="18" charset="0"/>
              </a:rPr>
              <a:t>Student ID: 2413130</a:t>
            </a:r>
            <a:endParaRPr lang="en-US" sz="1050" b="0" dirty="0">
              <a:effectLst/>
            </a:endParaRPr>
          </a:p>
          <a:p>
            <a:pPr algn="just" rtl="0">
              <a:buNone/>
            </a:pPr>
            <a:r>
              <a:rPr lang="en-US" sz="1050" b="0" i="0" u="none" strike="noStrike" dirty="0">
                <a:solidFill>
                  <a:srgbClr val="000000"/>
                </a:solidFill>
                <a:effectLst/>
                <a:latin typeface="Times New Roman" panose="02020603050405020304" pitchFamily="18" charset="0"/>
              </a:rPr>
              <a:t>Lecturer: Dr Abdallah Naser</a:t>
            </a:r>
            <a:endParaRPr lang="en-US" sz="1050" b="0" dirty="0">
              <a:effectLst/>
            </a:endParaRPr>
          </a:p>
        </p:txBody>
      </p:sp>
      <p:sp>
        <p:nvSpPr>
          <p:cNvPr id="9" name="TextBox 8">
            <a:extLst>
              <a:ext uri="{FF2B5EF4-FFF2-40B4-BE49-F238E27FC236}">
                <a16:creationId xmlns:a16="http://schemas.microsoft.com/office/drawing/2014/main" id="{3AE4892E-AE77-8C7D-F16A-6736496A7E59}"/>
              </a:ext>
            </a:extLst>
          </p:cNvPr>
          <p:cNvSpPr txBox="1"/>
          <p:nvPr/>
        </p:nvSpPr>
        <p:spPr>
          <a:xfrm>
            <a:off x="25400" y="1676840"/>
            <a:ext cx="3797300" cy="1546577"/>
          </a:xfrm>
          <a:prstGeom prst="rect">
            <a:avLst/>
          </a:prstGeom>
          <a:solidFill>
            <a:schemeClr val="accent6">
              <a:lumMod val="40000"/>
              <a:lumOff val="60000"/>
            </a:schemeClr>
          </a:solidFill>
          <a:ln>
            <a:solidFill>
              <a:schemeClr val="tx1"/>
            </a:solidFill>
          </a:ln>
        </p:spPr>
        <p:txBody>
          <a:bodyPr wrap="square">
            <a:spAutoFit/>
          </a:bodyPr>
          <a:lstStyle/>
          <a:p>
            <a:pPr algn="just" rtl="0"/>
            <a:r>
              <a:rPr lang="en-US" sz="1050" b="1" i="0" u="none" strike="noStrike" kern="1200" dirty="0">
                <a:solidFill>
                  <a:schemeClr val="tx1"/>
                </a:solidFill>
                <a:effectLst/>
                <a:latin typeface="Times New Roman" panose="02020603050405020304" pitchFamily="18" charset="0"/>
                <a:cs typeface="Times New Roman" panose="02020603050405020304" pitchFamily="18" charset="0"/>
              </a:rPr>
              <a:t>Introduction </a:t>
            </a:r>
            <a:endParaRPr lang="en-US" sz="1050" b="1" dirty="0">
              <a:effectLst/>
              <a:latin typeface="Times New Roman" panose="02020603050405020304" pitchFamily="18" charset="0"/>
              <a:cs typeface="Times New Roman" panose="02020603050405020304" pitchFamily="18" charset="0"/>
            </a:endParaRPr>
          </a:p>
          <a:p>
            <a:pPr algn="just" rtl="0"/>
            <a:r>
              <a:rPr lang="en-US" sz="1050" b="0" i="0" u="none" strike="noStrike" kern="1200" dirty="0">
                <a:solidFill>
                  <a:schemeClr val="tx1"/>
                </a:solidFill>
                <a:effectLst/>
                <a:latin typeface="Times New Roman" panose="02020603050405020304" pitchFamily="18" charset="0"/>
                <a:cs typeface="Times New Roman" panose="02020603050405020304" pitchFamily="18" charset="0"/>
              </a:rPr>
              <a:t>Emotional intelligence (EI) is skills associated with the recognition, comprehension and regulation of emotions. Coronado-Maldonado and Benítez-Márquez (2023) suggest that emotional intelligence helps to enhance teamwork and leadership. Students in group project activities in universities tend to feel pressured, disagree on various views and deadlines. Good emotional intelligence to the students allows students to express themselves more, resolve conflicts and collaborate more effectively.</a:t>
            </a:r>
            <a:endParaRPr lang="en-US" sz="1050" b="0" dirty="0">
              <a:effectLst/>
              <a:latin typeface="Times New Roman" panose="02020603050405020304" pitchFamily="18" charset="0"/>
              <a:cs typeface="Times New Roman" panose="02020603050405020304" pitchFamily="18" charset="0"/>
            </a:endParaRPr>
          </a:p>
        </p:txBody>
      </p:sp>
      <p:pic>
        <p:nvPicPr>
          <p:cNvPr id="10" name="Picture 9" descr="Emotional Quotient (EQ), its effects and strategies for enhancement">
            <a:extLst>
              <a:ext uri="{FF2B5EF4-FFF2-40B4-BE49-F238E27FC236}">
                <a16:creationId xmlns:a16="http://schemas.microsoft.com/office/drawing/2014/main" id="{D7DF8405-2E1A-ECF6-9125-2E052BC94623}"/>
              </a:ext>
            </a:extLst>
          </p:cNvPr>
          <p:cNvPicPr>
            <a:picLocks noChangeAspect="1"/>
          </p:cNvPicPr>
          <p:nvPr/>
        </p:nvPicPr>
        <p:blipFill>
          <a:blip r:embed="rId3"/>
          <a:stretch>
            <a:fillRect/>
          </a:stretch>
        </p:blipFill>
        <p:spPr>
          <a:xfrm>
            <a:off x="3975100" y="502046"/>
            <a:ext cx="5816600" cy="2748611"/>
          </a:xfrm>
          <a:prstGeom prst="rect">
            <a:avLst/>
          </a:prstGeom>
        </p:spPr>
      </p:pic>
      <p:sp>
        <p:nvSpPr>
          <p:cNvPr id="12" name="TextBox 11">
            <a:extLst>
              <a:ext uri="{FF2B5EF4-FFF2-40B4-BE49-F238E27FC236}">
                <a16:creationId xmlns:a16="http://schemas.microsoft.com/office/drawing/2014/main" id="{7D086FC9-4CEC-ACFB-BE9D-4736C8BBF3AF}"/>
              </a:ext>
            </a:extLst>
          </p:cNvPr>
          <p:cNvSpPr txBox="1"/>
          <p:nvPr/>
        </p:nvSpPr>
        <p:spPr>
          <a:xfrm>
            <a:off x="2143124" y="35138"/>
            <a:ext cx="5940425" cy="369332"/>
          </a:xfrm>
          <a:prstGeom prst="rect">
            <a:avLst/>
          </a:prstGeom>
          <a:solidFill>
            <a:schemeClr val="accent4">
              <a:lumMod val="40000"/>
              <a:lumOff val="60000"/>
            </a:schemeClr>
          </a:solidFill>
          <a:ln>
            <a:solidFill>
              <a:schemeClr val="tx1"/>
            </a:solidFill>
          </a:ln>
        </p:spPr>
        <p:txBody>
          <a:bodyPr wrap="square">
            <a:spAutoFit/>
          </a:bodyPr>
          <a:lstStyle/>
          <a:p>
            <a:pPr algn="just" rtl="0">
              <a:buNone/>
            </a:pPr>
            <a:r>
              <a:rPr lang="en-US" sz="1800" b="1" i="0" u="none" strike="noStrike" dirty="0">
                <a:solidFill>
                  <a:srgbClr val="000000"/>
                </a:solidFill>
                <a:effectLst/>
                <a:latin typeface="Times New Roman" panose="02020603050405020304" pitchFamily="18" charset="0"/>
              </a:rPr>
              <a:t>Title: Leading Group Projects with Emotional Intelligence</a:t>
            </a:r>
            <a:endParaRPr lang="en-US" sz="1800" b="0" dirty="0">
              <a:effectLst/>
            </a:endParaRPr>
          </a:p>
        </p:txBody>
      </p:sp>
      <p:sp>
        <p:nvSpPr>
          <p:cNvPr id="14" name="TextBox 13">
            <a:extLst>
              <a:ext uri="{FF2B5EF4-FFF2-40B4-BE49-F238E27FC236}">
                <a16:creationId xmlns:a16="http://schemas.microsoft.com/office/drawing/2014/main" id="{711E7EB2-58B4-E30A-D12B-4BC084D5B443}"/>
              </a:ext>
            </a:extLst>
          </p:cNvPr>
          <p:cNvSpPr txBox="1"/>
          <p:nvPr/>
        </p:nvSpPr>
        <p:spPr>
          <a:xfrm>
            <a:off x="6375400" y="3348233"/>
            <a:ext cx="3416300" cy="1815882"/>
          </a:xfrm>
          <a:prstGeom prst="rect">
            <a:avLst/>
          </a:prstGeom>
          <a:solidFill>
            <a:schemeClr val="accent2">
              <a:lumMod val="40000"/>
              <a:lumOff val="60000"/>
            </a:schemeClr>
          </a:solidFill>
          <a:ln>
            <a:solidFill>
              <a:schemeClr val="tx1"/>
            </a:solidFill>
          </a:ln>
        </p:spPr>
        <p:txBody>
          <a:bodyPr wrap="square">
            <a:spAutoFit/>
          </a:bodyPr>
          <a:lstStyle/>
          <a:p>
            <a:pPr algn="just" rtl="0"/>
            <a:r>
              <a:rPr lang="en-US" sz="800" b="1" i="0" u="none" strike="noStrike" kern="1200" dirty="0">
                <a:solidFill>
                  <a:schemeClr val="tx1"/>
                </a:solidFill>
                <a:effectLst/>
                <a:latin typeface="Times New Roman" panose="02020603050405020304" pitchFamily="18" charset="0"/>
                <a:cs typeface="Times New Roman" panose="02020603050405020304" pitchFamily="18" charset="0"/>
              </a:rPr>
              <a:t>Section 1 – Emotional Intelligence in Teamwork </a:t>
            </a:r>
            <a:endParaRPr lang="en-US" sz="800" b="1" dirty="0">
              <a:effectLst/>
              <a:latin typeface="Times New Roman" panose="02020603050405020304" pitchFamily="18" charset="0"/>
              <a:cs typeface="Times New Roman" panose="02020603050405020304" pitchFamily="18" charset="0"/>
            </a:endParaRPr>
          </a:p>
          <a:p>
            <a:pPr algn="just" rtl="0"/>
            <a:r>
              <a:rPr lang="en-US" sz="800" b="0" i="0" u="none" strike="noStrike" kern="1200" dirty="0">
                <a:solidFill>
                  <a:schemeClr val="tx1"/>
                </a:solidFill>
                <a:effectLst/>
                <a:latin typeface="Times New Roman" panose="02020603050405020304" pitchFamily="18" charset="0"/>
                <a:cs typeface="Times New Roman" panose="02020603050405020304" pitchFamily="18" charset="0"/>
              </a:rPr>
              <a:t>EI aids students in working towards success in groups. It begins with self-consciousness. When students know their emotions, they will be in control of their reactions in the discussion. Self-regulation will assist them in remaining calm when there are issues. Describing the functioning of the teams with high emotional intelligence, Coronado-Maldonado and Benitez-</a:t>
            </a:r>
            <a:r>
              <a:rPr lang="en-US" sz="800" b="0" i="0" u="none" strike="noStrike" kern="1200" dirty="0" err="1">
                <a:solidFill>
                  <a:schemeClr val="tx1"/>
                </a:solidFill>
                <a:effectLst/>
                <a:latin typeface="Times New Roman" panose="02020603050405020304" pitchFamily="18" charset="0"/>
                <a:cs typeface="Times New Roman" panose="02020603050405020304" pitchFamily="18" charset="0"/>
              </a:rPr>
              <a:t>Marsquez</a:t>
            </a:r>
            <a:r>
              <a:rPr lang="en-US" sz="800" b="0" i="0" u="none" strike="noStrike" kern="1200" dirty="0">
                <a:solidFill>
                  <a:schemeClr val="tx1"/>
                </a:solidFill>
                <a:effectLst/>
                <a:latin typeface="Times New Roman" panose="02020603050405020304" pitchFamily="18" charset="0"/>
                <a:cs typeface="Times New Roman" panose="02020603050405020304" pitchFamily="18" charset="0"/>
              </a:rPr>
              <a:t> (2023) state that the teams in question outperform the rest due to open communication and mutual support of the team members. Motivation will also make the students work on their tasks motivated and unable to forget about common aims. Empathy will enable them to learn about the feelings of fellow team members in stressful circumstances. Social skills enhance communication and ease the work with a team. To illustrate this point, in case a team member fails to meet his or her deadline, the team ought to resolve the issue in a respectful manner, rather than pointing out his or her way. </a:t>
            </a:r>
            <a:endParaRPr lang="en-US" sz="800" b="0" dirty="0">
              <a:effectLst/>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33CBDA8E-A9FA-5AF7-68F0-BEA69C40B561}"/>
              </a:ext>
            </a:extLst>
          </p:cNvPr>
          <p:cNvSpPr txBox="1"/>
          <p:nvPr/>
        </p:nvSpPr>
        <p:spPr>
          <a:xfrm>
            <a:off x="2997200" y="3348233"/>
            <a:ext cx="3276600" cy="1754326"/>
          </a:xfrm>
          <a:prstGeom prst="rect">
            <a:avLst/>
          </a:prstGeom>
          <a:solidFill>
            <a:schemeClr val="tx2">
              <a:lumMod val="40000"/>
              <a:lumOff val="60000"/>
            </a:schemeClr>
          </a:solidFill>
          <a:ln>
            <a:solidFill>
              <a:schemeClr val="tx1"/>
            </a:solidFill>
          </a:ln>
        </p:spPr>
        <p:txBody>
          <a:bodyPr wrap="square">
            <a:spAutoFit/>
          </a:bodyPr>
          <a:lstStyle/>
          <a:p>
            <a:pPr algn="just" rtl="0"/>
            <a:r>
              <a:rPr lang="en-US" sz="900" b="1" i="0" u="none" strike="noStrike" kern="1200" dirty="0">
                <a:solidFill>
                  <a:schemeClr val="tx1"/>
                </a:solidFill>
                <a:effectLst/>
                <a:latin typeface="Times New Roman" panose="02020603050405020304" pitchFamily="18" charset="0"/>
                <a:cs typeface="Times New Roman" panose="02020603050405020304" pitchFamily="18" charset="0"/>
              </a:rPr>
              <a:t>Section 2 – Managing Your Own Emotional Intelligence </a:t>
            </a:r>
            <a:endParaRPr lang="en-US" sz="900" b="1" dirty="0">
              <a:effectLst/>
              <a:latin typeface="Times New Roman" panose="02020603050405020304" pitchFamily="18" charset="0"/>
              <a:cs typeface="Times New Roman" panose="02020603050405020304" pitchFamily="18" charset="0"/>
            </a:endParaRPr>
          </a:p>
          <a:p>
            <a:pPr algn="just" rtl="0"/>
            <a:r>
              <a:rPr lang="en-US" sz="900" b="0" i="0" u="none" strike="noStrike" kern="1200" dirty="0">
                <a:solidFill>
                  <a:schemeClr val="tx1"/>
                </a:solidFill>
                <a:effectLst/>
                <a:latin typeface="Times New Roman" panose="02020603050405020304" pitchFamily="18" charset="0"/>
                <a:cs typeface="Times New Roman" panose="02020603050405020304" pitchFamily="18" charset="0"/>
              </a:rPr>
              <a:t>During group projects, it is important to control personal feelings. The students first need to be aware of the manifestations of stress, frustration or anxiety. Greene, Bernacki and Hadwin (2023) </a:t>
            </a:r>
            <a:r>
              <a:rPr lang="en-US" sz="900" b="0" i="0" u="none" strike="noStrike" kern="1200" dirty="0" err="1">
                <a:solidFill>
                  <a:schemeClr val="tx1"/>
                </a:solidFill>
                <a:effectLst/>
                <a:latin typeface="Times New Roman" panose="02020603050405020304" pitchFamily="18" charset="0"/>
                <a:cs typeface="Times New Roman" panose="02020603050405020304" pitchFamily="18" charset="0"/>
              </a:rPr>
              <a:t>emphasise</a:t>
            </a:r>
            <a:r>
              <a:rPr lang="en-US" sz="900" b="0" i="0" u="none" strike="noStrike" kern="1200" dirty="0">
                <a:solidFill>
                  <a:schemeClr val="tx1"/>
                </a:solidFill>
                <a:effectLst/>
                <a:latin typeface="Times New Roman" panose="02020603050405020304" pitchFamily="18" charset="0"/>
                <a:cs typeface="Times New Roman" panose="02020603050405020304" pitchFamily="18" charset="0"/>
              </a:rPr>
              <a:t> that self-regulation not only enables people to keep their emotions controlled but also to remain focused on their objectives. Some of the practical methods entail mindfulness, </a:t>
            </a:r>
            <a:r>
              <a:rPr lang="en-US" sz="900" b="0" i="0" u="none" strike="noStrike" kern="1200" dirty="0" err="1">
                <a:solidFill>
                  <a:schemeClr val="tx1"/>
                </a:solidFill>
                <a:effectLst/>
                <a:latin typeface="Times New Roman" panose="02020603050405020304" pitchFamily="18" charset="0"/>
                <a:cs typeface="Times New Roman" panose="02020603050405020304" pitchFamily="18" charset="0"/>
              </a:rPr>
              <a:t>strategising</a:t>
            </a:r>
            <a:r>
              <a:rPr lang="en-US" sz="900" b="0" i="0" u="none" strike="noStrike" kern="1200" dirty="0">
                <a:solidFill>
                  <a:schemeClr val="tx1"/>
                </a:solidFill>
                <a:effectLst/>
                <a:latin typeface="Times New Roman" panose="02020603050405020304" pitchFamily="18" charset="0"/>
                <a:cs typeface="Times New Roman" panose="02020603050405020304" pitchFamily="18" charset="0"/>
              </a:rPr>
              <a:t> activities, introspection of errors and taking mini breaks prior to response. These are some of the basic activities that will help alleviate stress and help in decision-making. Emotionally mature students are able to stay cool when pressured. They engage in positive discussions and do more positively during the project.</a:t>
            </a:r>
            <a:endParaRPr lang="en-US" sz="900" b="0" dirty="0">
              <a:effectLst/>
              <a:latin typeface="Times New Roman" panose="02020603050405020304" pitchFamily="18" charset="0"/>
              <a:cs typeface="Times New Roman" panose="02020603050405020304" pitchFamily="18" charset="0"/>
            </a:endParaRPr>
          </a:p>
        </p:txBody>
      </p:sp>
      <p:pic>
        <p:nvPicPr>
          <p:cNvPr id="17" name="Picture 16" descr="Flowchart of emotional intelligence. | Download Scientific Diagram">
            <a:extLst>
              <a:ext uri="{FF2B5EF4-FFF2-40B4-BE49-F238E27FC236}">
                <a16:creationId xmlns:a16="http://schemas.microsoft.com/office/drawing/2014/main" id="{7298E1A9-D151-59A9-ACCF-AEF785701CAF}"/>
              </a:ext>
            </a:extLst>
          </p:cNvPr>
          <p:cNvPicPr>
            <a:picLocks noChangeAspect="1"/>
          </p:cNvPicPr>
          <p:nvPr/>
        </p:nvPicPr>
        <p:blipFill>
          <a:blip r:embed="rId4"/>
          <a:stretch>
            <a:fillRect/>
          </a:stretch>
        </p:blipFill>
        <p:spPr>
          <a:xfrm>
            <a:off x="34924" y="3428999"/>
            <a:ext cx="2850166" cy="2032001"/>
          </a:xfrm>
          <a:prstGeom prst="rect">
            <a:avLst/>
          </a:prstGeom>
        </p:spPr>
      </p:pic>
      <p:sp>
        <p:nvSpPr>
          <p:cNvPr id="19" name="TextBox 18">
            <a:extLst>
              <a:ext uri="{FF2B5EF4-FFF2-40B4-BE49-F238E27FC236}">
                <a16:creationId xmlns:a16="http://schemas.microsoft.com/office/drawing/2014/main" id="{9C58F94E-528B-4170-DF79-C06351C0AE4D}"/>
              </a:ext>
            </a:extLst>
          </p:cNvPr>
          <p:cNvSpPr txBox="1"/>
          <p:nvPr/>
        </p:nvSpPr>
        <p:spPr>
          <a:xfrm>
            <a:off x="34924" y="5567015"/>
            <a:ext cx="3154364" cy="1200329"/>
          </a:xfrm>
          <a:prstGeom prst="rect">
            <a:avLst/>
          </a:prstGeom>
          <a:solidFill>
            <a:schemeClr val="accent3">
              <a:lumMod val="40000"/>
              <a:lumOff val="60000"/>
            </a:schemeClr>
          </a:solidFill>
          <a:ln>
            <a:solidFill>
              <a:schemeClr val="tx1"/>
            </a:solidFill>
          </a:ln>
        </p:spPr>
        <p:txBody>
          <a:bodyPr wrap="square">
            <a:spAutoFit/>
          </a:bodyPr>
          <a:lstStyle/>
          <a:p>
            <a:pPr algn="just" rtl="0"/>
            <a:r>
              <a:rPr lang="en-US" sz="1200" b="1" i="0" u="none" strike="noStrike" kern="1200" dirty="0">
                <a:solidFill>
                  <a:schemeClr val="tx1"/>
                </a:solidFill>
                <a:effectLst/>
                <a:latin typeface="Times New Roman" panose="02020603050405020304" pitchFamily="18" charset="0"/>
                <a:cs typeface="Times New Roman" panose="02020603050405020304" pitchFamily="18" charset="0"/>
              </a:rPr>
              <a:t>Conclusion </a:t>
            </a:r>
            <a:endParaRPr lang="en-US" sz="1200" b="1" dirty="0">
              <a:effectLst/>
              <a:latin typeface="Times New Roman" panose="02020603050405020304" pitchFamily="18" charset="0"/>
              <a:cs typeface="Times New Roman" panose="02020603050405020304" pitchFamily="18" charset="0"/>
            </a:endParaRPr>
          </a:p>
          <a:p>
            <a:pPr algn="just" rtl="0"/>
            <a:r>
              <a:rPr lang="en-US" sz="1200" b="0" i="0" u="none" strike="noStrike" kern="1200" dirty="0">
                <a:solidFill>
                  <a:schemeClr val="tx1"/>
                </a:solidFill>
                <a:effectLst/>
                <a:latin typeface="Times New Roman" panose="02020603050405020304" pitchFamily="18" charset="0"/>
                <a:cs typeface="Times New Roman" panose="02020603050405020304" pitchFamily="18" charset="0"/>
              </a:rPr>
              <a:t>EI assists students to express themselves, control and handle emotions, as well as support others. Establishing self-knowledge and sympathy leads to greater cooperation and less impetus in university group activities.</a:t>
            </a:r>
            <a:endParaRPr lang="en-US" sz="1200" b="0" dirty="0">
              <a:effectLst/>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2AB18D1C-CAF0-828A-6489-A0EC9BE21CF8}"/>
              </a:ext>
            </a:extLst>
          </p:cNvPr>
          <p:cNvSpPr txBox="1"/>
          <p:nvPr/>
        </p:nvSpPr>
        <p:spPr>
          <a:xfrm>
            <a:off x="3289300" y="5227375"/>
            <a:ext cx="4241800" cy="1477328"/>
          </a:xfrm>
          <a:prstGeom prst="rect">
            <a:avLst/>
          </a:prstGeom>
          <a:solidFill>
            <a:schemeClr val="accent6">
              <a:lumMod val="40000"/>
              <a:lumOff val="60000"/>
            </a:schemeClr>
          </a:solidFill>
          <a:ln>
            <a:solidFill>
              <a:schemeClr val="tx1"/>
            </a:solidFill>
          </a:ln>
        </p:spPr>
        <p:txBody>
          <a:bodyPr wrap="square">
            <a:spAutoFit/>
          </a:bodyPr>
          <a:lstStyle/>
          <a:p>
            <a:pPr algn="just" rtl="0"/>
            <a:r>
              <a:rPr lang="en-US" sz="900" b="1" i="0" u="none" strike="noStrike" kern="1200" dirty="0">
                <a:solidFill>
                  <a:schemeClr val="tx1"/>
                </a:solidFill>
                <a:effectLst/>
                <a:latin typeface="+mn-lt"/>
                <a:ea typeface="+mn-ea"/>
                <a:cs typeface="+mn-cs"/>
              </a:rPr>
              <a:t>Section 3 – Understanding Others' Emotional Intelligence </a:t>
            </a:r>
            <a:endParaRPr lang="en-US" sz="900" b="1" dirty="0">
              <a:effectLst/>
            </a:endParaRPr>
          </a:p>
          <a:p>
            <a:pPr algn="just" rtl="0"/>
            <a:r>
              <a:rPr lang="en-US" sz="900" b="0" i="0" u="none" strike="noStrike" kern="1200" dirty="0">
                <a:solidFill>
                  <a:schemeClr val="tx1"/>
                </a:solidFill>
                <a:effectLst/>
                <a:latin typeface="+mn-lt"/>
                <a:ea typeface="+mn-ea"/>
                <a:cs typeface="+mn-cs"/>
              </a:rPr>
              <a:t>It is better to know the feelings of other people, and this enhances teamwork. </a:t>
            </a:r>
            <a:r>
              <a:rPr lang="en-US" sz="900" b="0" i="0" u="none" strike="noStrike" kern="1200" dirty="0" err="1">
                <a:solidFill>
                  <a:schemeClr val="tx1"/>
                </a:solidFill>
                <a:effectLst/>
                <a:latin typeface="+mn-lt"/>
                <a:ea typeface="+mn-ea"/>
                <a:cs typeface="+mn-cs"/>
              </a:rPr>
              <a:t>Sanmas</a:t>
            </a:r>
            <a:r>
              <a:rPr lang="en-US" sz="900" b="0" i="0" u="none" strike="noStrike" kern="1200" dirty="0">
                <a:solidFill>
                  <a:schemeClr val="tx1"/>
                </a:solidFill>
                <a:effectLst/>
                <a:latin typeface="+mn-lt"/>
                <a:ea typeface="+mn-ea"/>
                <a:cs typeface="+mn-cs"/>
              </a:rPr>
              <a:t> et al. (2023) state the importance of collaboration and trust, which are enhanced by good interpersonal communication. Teachers should teach pupils to listen actively and be respectful to be able to listen to various opinions. Empathy helps them to comprehend the problems of their teammates. Constructive feedback is constructive in its manner, yet it does not result in a conflict. Positive communication establishes more relationships and augmented involvement. Each of the members will feel respected and supported when he/she feels part of the entire group, which will work better towards a successful achievement of better academic outcomes.</a:t>
            </a:r>
            <a:endParaRPr lang="en-US" sz="900" b="0" dirty="0">
              <a:effectLst/>
            </a:endParaRPr>
          </a:p>
        </p:txBody>
      </p:sp>
      <p:sp>
        <p:nvSpPr>
          <p:cNvPr id="23" name="TextBox 22">
            <a:extLst>
              <a:ext uri="{FF2B5EF4-FFF2-40B4-BE49-F238E27FC236}">
                <a16:creationId xmlns:a16="http://schemas.microsoft.com/office/drawing/2014/main" id="{5DF45BE7-046C-4F93-1FB5-1746C86DD8C4}"/>
              </a:ext>
            </a:extLst>
          </p:cNvPr>
          <p:cNvSpPr txBox="1"/>
          <p:nvPr/>
        </p:nvSpPr>
        <p:spPr>
          <a:xfrm>
            <a:off x="7631112" y="5319708"/>
            <a:ext cx="2160588" cy="1292662"/>
          </a:xfrm>
          <a:prstGeom prst="rect">
            <a:avLst/>
          </a:prstGeom>
          <a:solidFill>
            <a:schemeClr val="accent4">
              <a:lumMod val="40000"/>
              <a:lumOff val="60000"/>
            </a:schemeClr>
          </a:solidFill>
          <a:ln>
            <a:solidFill>
              <a:schemeClr val="tx1"/>
            </a:solidFill>
          </a:ln>
        </p:spPr>
        <p:txBody>
          <a:bodyPr wrap="square">
            <a:spAutoFit/>
          </a:bodyPr>
          <a:lstStyle/>
          <a:p>
            <a:pPr algn="just" rtl="0">
              <a:buNone/>
            </a:pPr>
            <a:r>
              <a:rPr lang="en-US" sz="800" b="1" i="0" u="none" strike="noStrike" dirty="0">
                <a:solidFill>
                  <a:srgbClr val="000000"/>
                </a:solidFill>
                <a:effectLst/>
                <a:latin typeface="Times New Roman" panose="02020603050405020304" pitchFamily="18" charset="0"/>
              </a:rPr>
              <a:t>References</a:t>
            </a:r>
            <a:endParaRPr lang="en-US" sz="700" b="1" dirty="0">
              <a:effectLst/>
            </a:endParaRPr>
          </a:p>
          <a:p>
            <a:pPr algn="just" rtl="0">
              <a:buNone/>
            </a:pPr>
            <a:r>
              <a:rPr lang="en-US" sz="700" b="0" i="0" u="none" strike="noStrike" dirty="0">
                <a:solidFill>
                  <a:srgbClr val="000000"/>
                </a:solidFill>
                <a:effectLst/>
                <a:latin typeface="Times New Roman" panose="02020603050405020304" pitchFamily="18" charset="0"/>
              </a:rPr>
              <a:t>Coronado-Maldonado, I. and Benítez-Márquez, M.D., (2023). </a:t>
            </a:r>
            <a:r>
              <a:rPr lang="en-US" sz="700" b="0" i="1" u="none" strike="noStrike" dirty="0">
                <a:solidFill>
                  <a:srgbClr val="000000"/>
                </a:solidFill>
                <a:effectLst/>
                <a:latin typeface="Times New Roman" panose="02020603050405020304" pitchFamily="18" charset="0"/>
              </a:rPr>
              <a:t>Emotional intelligence, leadership, and work teams: A hybrid literature review</a:t>
            </a:r>
            <a:r>
              <a:rPr lang="en-US" sz="700" b="0" i="0" u="none" strike="noStrike" dirty="0">
                <a:solidFill>
                  <a:srgbClr val="000000"/>
                </a:solidFill>
                <a:effectLst/>
                <a:latin typeface="Times New Roman" panose="02020603050405020304" pitchFamily="18" charset="0"/>
              </a:rPr>
              <a:t>. </a:t>
            </a:r>
            <a:r>
              <a:rPr lang="en-US" sz="700" b="0" i="0" u="none" strike="noStrike" dirty="0" err="1">
                <a:solidFill>
                  <a:srgbClr val="000000"/>
                </a:solidFill>
                <a:effectLst/>
                <a:latin typeface="Times New Roman" panose="02020603050405020304" pitchFamily="18" charset="0"/>
              </a:rPr>
              <a:t>Heliyon</a:t>
            </a:r>
            <a:r>
              <a:rPr lang="en-US" sz="700" b="0" i="0" u="none" strike="noStrike" dirty="0">
                <a:solidFill>
                  <a:srgbClr val="000000"/>
                </a:solidFill>
                <a:effectLst/>
                <a:latin typeface="Times New Roman" panose="02020603050405020304" pitchFamily="18" charset="0"/>
              </a:rPr>
              <a:t>, 9(10).</a:t>
            </a:r>
            <a:endParaRPr lang="en-US" sz="700" b="0" dirty="0">
              <a:effectLst/>
            </a:endParaRPr>
          </a:p>
          <a:p>
            <a:pPr algn="just" rtl="0">
              <a:buNone/>
            </a:pPr>
            <a:r>
              <a:rPr lang="en-US" sz="700" b="0" i="0" u="none" strike="noStrike" dirty="0">
                <a:solidFill>
                  <a:srgbClr val="000000"/>
                </a:solidFill>
                <a:effectLst/>
                <a:latin typeface="Times New Roman" panose="02020603050405020304" pitchFamily="18" charset="0"/>
              </a:rPr>
              <a:t>Greene, J.A., Bernacki, M.L. and Hadwin, A.F., (2023). </a:t>
            </a:r>
            <a:r>
              <a:rPr lang="en-US" sz="700" b="0" i="1" u="none" strike="noStrike" dirty="0">
                <a:solidFill>
                  <a:srgbClr val="000000"/>
                </a:solidFill>
                <a:effectLst/>
                <a:latin typeface="Times New Roman" panose="02020603050405020304" pitchFamily="18" charset="0"/>
              </a:rPr>
              <a:t>Self-regulation</a:t>
            </a:r>
            <a:r>
              <a:rPr lang="en-US" sz="700" b="0" i="0" u="none" strike="noStrike" dirty="0">
                <a:solidFill>
                  <a:srgbClr val="000000"/>
                </a:solidFill>
                <a:effectLst/>
                <a:latin typeface="Times New Roman" panose="02020603050405020304" pitchFamily="18" charset="0"/>
              </a:rPr>
              <a:t>. In: Handbook of Educational Psychology, pp.314–334.</a:t>
            </a:r>
            <a:endParaRPr lang="en-US" sz="700" b="0" dirty="0">
              <a:effectLst/>
            </a:endParaRPr>
          </a:p>
          <a:p>
            <a:pPr algn="just" rtl="0">
              <a:buNone/>
            </a:pPr>
            <a:r>
              <a:rPr lang="en-US" sz="700" b="0" i="0" u="none" strike="noStrike" dirty="0" err="1">
                <a:solidFill>
                  <a:srgbClr val="000000"/>
                </a:solidFill>
                <a:effectLst/>
                <a:latin typeface="Times New Roman" panose="02020603050405020304" pitchFamily="18" charset="0"/>
              </a:rPr>
              <a:t>Sanmas</a:t>
            </a:r>
            <a:r>
              <a:rPr lang="en-US" sz="700" b="0" i="0" u="none" strike="noStrike" dirty="0">
                <a:solidFill>
                  <a:srgbClr val="000000"/>
                </a:solidFill>
                <a:effectLst/>
                <a:latin typeface="Times New Roman" panose="02020603050405020304" pitchFamily="18" charset="0"/>
              </a:rPr>
              <a:t>, M., Qadir, A., </a:t>
            </a:r>
            <a:r>
              <a:rPr lang="en-US" sz="700" b="0" i="0" u="none" strike="noStrike" dirty="0" err="1">
                <a:solidFill>
                  <a:srgbClr val="000000"/>
                </a:solidFill>
                <a:effectLst/>
                <a:latin typeface="Times New Roman" panose="02020603050405020304" pitchFamily="18" charset="0"/>
              </a:rPr>
              <a:t>Nahria</a:t>
            </a:r>
            <a:r>
              <a:rPr lang="en-US" sz="700" b="0" i="0" u="none" strike="noStrike" dirty="0">
                <a:solidFill>
                  <a:srgbClr val="000000"/>
                </a:solidFill>
                <a:effectLst/>
                <a:latin typeface="Times New Roman" panose="02020603050405020304" pitchFamily="18" charset="0"/>
              </a:rPr>
              <a:t>, N. and Laili, I., (2023). </a:t>
            </a:r>
            <a:r>
              <a:rPr lang="en-US" sz="700" b="0" i="1" u="none" strike="noStrike" dirty="0">
                <a:solidFill>
                  <a:srgbClr val="000000"/>
                </a:solidFill>
                <a:effectLst/>
                <a:latin typeface="Times New Roman" panose="02020603050405020304" pitchFamily="18" charset="0"/>
              </a:rPr>
              <a:t>The role of interpersonal communication in enhancing teamwork effectiveness in the digital era</a:t>
            </a:r>
            <a:r>
              <a:rPr lang="en-US" sz="700" b="0" i="0" u="none" strike="noStrike" dirty="0">
                <a:solidFill>
                  <a:srgbClr val="000000"/>
                </a:solidFill>
                <a:effectLst/>
                <a:latin typeface="Times New Roman" panose="02020603050405020304" pitchFamily="18" charset="0"/>
              </a:rPr>
              <a:t>. Literatus, 5(2).</a:t>
            </a:r>
            <a:endParaRPr lang="en-US" sz="700" dirty="0"/>
          </a:p>
        </p:txBody>
      </p:sp>
    </p:spTree>
    <p:extLst>
      <p:ext uri="{BB962C8B-B14F-4D97-AF65-F5344CB8AC3E}">
        <p14:creationId xmlns:p14="http://schemas.microsoft.com/office/powerpoint/2010/main" val="158436081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10</TotalTime>
  <Words>1357</Words>
  <PresentationFormat>A4 Paper (210x297 mm)</PresentationFormat>
  <Paragraphs>37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2026-07-09T12:43:24Z</dcterms:created>
  <dcterms:modified xsi:type="dcterms:W3CDTF">2026-07-09T13:28:28Z</dcterms:modified>
</cp:coreProperties>
</file>