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60" r:id="rId2"/>
  </p:sldMasterIdLst>
  <p:notesMasterIdLst>
    <p:notesMasterId r:id="rId45"/>
  </p:notesMasterIdLst>
  <p:sldIdLst>
    <p:sldId id="286" r:id="rId3"/>
    <p:sldId id="256" r:id="rId4"/>
    <p:sldId id="287" r:id="rId5"/>
    <p:sldId id="297" r:id="rId6"/>
    <p:sldId id="260" r:id="rId7"/>
    <p:sldId id="261" r:id="rId8"/>
    <p:sldId id="262" r:id="rId9"/>
    <p:sldId id="264" r:id="rId10"/>
    <p:sldId id="292" r:id="rId11"/>
    <p:sldId id="293" r:id="rId12"/>
    <p:sldId id="266" r:id="rId13"/>
    <p:sldId id="265" r:id="rId14"/>
    <p:sldId id="268" r:id="rId15"/>
    <p:sldId id="273" r:id="rId16"/>
    <p:sldId id="274" r:id="rId17"/>
    <p:sldId id="275" r:id="rId18"/>
    <p:sldId id="282" r:id="rId19"/>
    <p:sldId id="284" r:id="rId20"/>
    <p:sldId id="497" r:id="rId21"/>
    <p:sldId id="498" r:id="rId22"/>
    <p:sldId id="296" r:id="rId23"/>
    <p:sldId id="299" r:id="rId24"/>
    <p:sldId id="303" r:id="rId25"/>
    <p:sldId id="412" r:id="rId26"/>
    <p:sldId id="414" r:id="rId27"/>
    <p:sldId id="288" r:id="rId28"/>
    <p:sldId id="499" r:id="rId29"/>
    <p:sldId id="500" r:id="rId30"/>
    <p:sldId id="501" r:id="rId31"/>
    <p:sldId id="502" r:id="rId32"/>
    <p:sldId id="503" r:id="rId33"/>
    <p:sldId id="504" r:id="rId34"/>
    <p:sldId id="505" r:id="rId35"/>
    <p:sldId id="506" r:id="rId36"/>
    <p:sldId id="507" r:id="rId37"/>
    <p:sldId id="508" r:id="rId38"/>
    <p:sldId id="509" r:id="rId39"/>
    <p:sldId id="510" r:id="rId40"/>
    <p:sldId id="511" r:id="rId41"/>
    <p:sldId id="367" r:id="rId42"/>
    <p:sldId id="317" r:id="rId43"/>
    <p:sldId id="305"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775" autoAdjust="0"/>
  </p:normalViewPr>
  <p:slideViewPr>
    <p:cSldViewPr>
      <p:cViewPr varScale="1">
        <p:scale>
          <a:sx n="46" d="100"/>
          <a:sy n="46" d="100"/>
        </p:scale>
        <p:origin x="1788"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5/12/2025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a:t>
            </a:fld>
            <a:endParaRPr lang="en-US"/>
          </a:p>
        </p:txBody>
      </p:sp>
    </p:spTree>
    <p:extLst>
      <p:ext uri="{BB962C8B-B14F-4D97-AF65-F5344CB8AC3E}">
        <p14:creationId xmlns:p14="http://schemas.microsoft.com/office/powerpoint/2010/main" val="4126936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12</a:t>
            </a:fld>
            <a:endParaRPr lang="en-US"/>
          </a:p>
        </p:txBody>
      </p:sp>
    </p:spTree>
    <p:extLst>
      <p:ext uri="{BB962C8B-B14F-4D97-AF65-F5344CB8AC3E}">
        <p14:creationId xmlns:p14="http://schemas.microsoft.com/office/powerpoint/2010/main" val="1927430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13</a:t>
            </a:fld>
            <a:endParaRPr lang="en-US"/>
          </a:p>
        </p:txBody>
      </p:sp>
    </p:spTree>
    <p:extLst>
      <p:ext uri="{BB962C8B-B14F-4D97-AF65-F5344CB8AC3E}">
        <p14:creationId xmlns:p14="http://schemas.microsoft.com/office/powerpoint/2010/main" val="2086118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128579D-D271-471F-89FB-37C5DEA824F0}" type="slidenum">
              <a:rPr lang="en-US" smtClean="0"/>
              <a:pPr/>
              <a:t>15</a:t>
            </a:fld>
            <a:endParaRPr lang="en-US" dirty="0"/>
          </a:p>
        </p:txBody>
      </p:sp>
    </p:spTree>
    <p:extLst>
      <p:ext uri="{BB962C8B-B14F-4D97-AF65-F5344CB8AC3E}">
        <p14:creationId xmlns:p14="http://schemas.microsoft.com/office/powerpoint/2010/main" val="17654840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128579D-D271-471F-89FB-37C5DEA824F0}" type="slidenum">
              <a:rPr lang="en-US" smtClean="0"/>
              <a:pPr/>
              <a:t>22</a:t>
            </a:fld>
            <a:endParaRPr lang="en-US"/>
          </a:p>
        </p:txBody>
      </p:sp>
    </p:spTree>
    <p:extLst>
      <p:ext uri="{BB962C8B-B14F-4D97-AF65-F5344CB8AC3E}">
        <p14:creationId xmlns:p14="http://schemas.microsoft.com/office/powerpoint/2010/main" val="32513894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A359B-3CAE-499E-D050-A504D710DB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64D0FA-DDEB-88CB-94BF-349B8078CB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A84752-C04B-FBFB-7907-9D6E2525A1B2}"/>
              </a:ext>
            </a:extLst>
          </p:cNvPr>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Students will get familiar with some market research databases and can use that data in the assignment</a:t>
            </a:r>
          </a:p>
          <a:p>
            <a:endParaRPr lang="en-GB" dirty="0"/>
          </a:p>
        </p:txBody>
      </p:sp>
      <p:sp>
        <p:nvSpPr>
          <p:cNvPr id="4" name="Slide Number Placeholder 3">
            <a:extLst>
              <a:ext uri="{FF2B5EF4-FFF2-40B4-BE49-F238E27FC236}">
                <a16:creationId xmlns:a16="http://schemas.microsoft.com/office/drawing/2014/main" id="{D2F4DBBA-225B-A920-55F9-DCF4AB55228F}"/>
              </a:ext>
            </a:extLst>
          </p:cNvPr>
          <p:cNvSpPr>
            <a:spLocks noGrp="1"/>
          </p:cNvSpPr>
          <p:nvPr>
            <p:ph type="sldNum" sz="quarter" idx="5"/>
          </p:nvPr>
        </p:nvSpPr>
        <p:spPr/>
        <p:txBody>
          <a:bodyPr/>
          <a:lstStyle/>
          <a:p>
            <a:fld id="{23C473D7-50BF-4AD3-B2BA-EE8A81C88AF5}" type="slidenum">
              <a:rPr lang="en-US" smtClean="0"/>
              <a:pPr/>
              <a:t>24</a:t>
            </a:fld>
            <a:endParaRPr lang="en-US"/>
          </a:p>
        </p:txBody>
      </p:sp>
    </p:spTree>
    <p:extLst>
      <p:ext uri="{BB962C8B-B14F-4D97-AF65-F5344CB8AC3E}">
        <p14:creationId xmlns:p14="http://schemas.microsoft.com/office/powerpoint/2010/main" val="28290001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123D96-4E93-8219-1A07-EACD184911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18F127-C6D7-CDC5-AAC2-14A30AEB1D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A4A898-35E3-DB9F-EEF6-6BF68A7CC2B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0037155-9203-F60E-9622-E204EDF999A7}"/>
              </a:ext>
            </a:extLst>
          </p:cNvPr>
          <p:cNvSpPr>
            <a:spLocks noGrp="1"/>
          </p:cNvSpPr>
          <p:nvPr>
            <p:ph type="sldNum" sz="quarter" idx="5"/>
          </p:nvPr>
        </p:nvSpPr>
        <p:spPr/>
        <p:txBody>
          <a:bodyPr/>
          <a:lstStyle/>
          <a:p>
            <a:fld id="{23C473D7-50BF-4AD3-B2BA-EE8A81C88AF5}" type="slidenum">
              <a:rPr lang="en-US" smtClean="0"/>
              <a:pPr/>
              <a:t>27</a:t>
            </a:fld>
            <a:endParaRPr lang="en-US"/>
          </a:p>
        </p:txBody>
      </p:sp>
    </p:spTree>
    <p:extLst>
      <p:ext uri="{BB962C8B-B14F-4D97-AF65-F5344CB8AC3E}">
        <p14:creationId xmlns:p14="http://schemas.microsoft.com/office/powerpoint/2010/main" val="1576637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7403E9-1E04-796F-6601-600A2FAD2B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58367C-A5E7-64EA-4D0E-5CA0145936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E5A4FB-382D-44E1-0876-32C7C2315ED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E8E3B34-1200-8F3D-1001-A583FBA446CD}"/>
              </a:ext>
            </a:extLst>
          </p:cNvPr>
          <p:cNvSpPr>
            <a:spLocks noGrp="1"/>
          </p:cNvSpPr>
          <p:nvPr>
            <p:ph type="sldNum" sz="quarter" idx="5"/>
          </p:nvPr>
        </p:nvSpPr>
        <p:spPr/>
        <p:txBody>
          <a:bodyPr/>
          <a:lstStyle/>
          <a:p>
            <a:fld id="{23C473D7-50BF-4AD3-B2BA-EE8A81C88AF5}" type="slidenum">
              <a:rPr lang="en-US" smtClean="0"/>
              <a:pPr/>
              <a:t>28</a:t>
            </a:fld>
            <a:endParaRPr lang="en-US"/>
          </a:p>
        </p:txBody>
      </p:sp>
    </p:spTree>
    <p:extLst>
      <p:ext uri="{BB962C8B-B14F-4D97-AF65-F5344CB8AC3E}">
        <p14:creationId xmlns:p14="http://schemas.microsoft.com/office/powerpoint/2010/main" val="38083427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D62274-A744-EEC7-2FD0-7F65777630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4DC7C0-797F-FBA4-88A4-D5448B4B21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4C7CBE-4E80-F30E-FDBD-25FD9D66EE2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6620D35-FE8B-669B-2C84-1085421E666B}"/>
              </a:ext>
            </a:extLst>
          </p:cNvPr>
          <p:cNvSpPr>
            <a:spLocks noGrp="1"/>
          </p:cNvSpPr>
          <p:nvPr>
            <p:ph type="sldNum" sz="quarter" idx="5"/>
          </p:nvPr>
        </p:nvSpPr>
        <p:spPr/>
        <p:txBody>
          <a:bodyPr/>
          <a:lstStyle/>
          <a:p>
            <a:fld id="{23C473D7-50BF-4AD3-B2BA-EE8A81C88AF5}" type="slidenum">
              <a:rPr lang="en-US" smtClean="0"/>
              <a:pPr/>
              <a:t>29</a:t>
            </a:fld>
            <a:endParaRPr lang="en-US"/>
          </a:p>
        </p:txBody>
      </p:sp>
    </p:spTree>
    <p:extLst>
      <p:ext uri="{BB962C8B-B14F-4D97-AF65-F5344CB8AC3E}">
        <p14:creationId xmlns:p14="http://schemas.microsoft.com/office/powerpoint/2010/main" val="24276198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DD5C35-661E-86DF-258F-8A1762C718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C75E8F-F4BB-54FB-0F37-BA5E9080BD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1D46B9-9DE3-597F-4CDE-73A9389FC17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74B4469-0124-E7CF-D077-9F6B1BE5B529}"/>
              </a:ext>
            </a:extLst>
          </p:cNvPr>
          <p:cNvSpPr>
            <a:spLocks noGrp="1"/>
          </p:cNvSpPr>
          <p:nvPr>
            <p:ph type="sldNum" sz="quarter" idx="5"/>
          </p:nvPr>
        </p:nvSpPr>
        <p:spPr/>
        <p:txBody>
          <a:bodyPr/>
          <a:lstStyle/>
          <a:p>
            <a:fld id="{23C473D7-50BF-4AD3-B2BA-EE8A81C88AF5}" type="slidenum">
              <a:rPr lang="en-US" smtClean="0"/>
              <a:pPr/>
              <a:t>30</a:t>
            </a:fld>
            <a:endParaRPr lang="en-US"/>
          </a:p>
        </p:txBody>
      </p:sp>
    </p:spTree>
    <p:extLst>
      <p:ext uri="{BB962C8B-B14F-4D97-AF65-F5344CB8AC3E}">
        <p14:creationId xmlns:p14="http://schemas.microsoft.com/office/powerpoint/2010/main" val="4758966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9227A0-B778-A214-58ED-8016F869E5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D55E43-B047-E29D-4072-FDC8E11F78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44A2DB-6BCF-4E92-1D42-8D03262D2FD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10BB239-4071-F12E-2DB8-9053C2D81C16}"/>
              </a:ext>
            </a:extLst>
          </p:cNvPr>
          <p:cNvSpPr>
            <a:spLocks noGrp="1"/>
          </p:cNvSpPr>
          <p:nvPr>
            <p:ph type="sldNum" sz="quarter" idx="5"/>
          </p:nvPr>
        </p:nvSpPr>
        <p:spPr/>
        <p:txBody>
          <a:bodyPr/>
          <a:lstStyle/>
          <a:p>
            <a:fld id="{23C473D7-50BF-4AD3-B2BA-EE8A81C88AF5}" type="slidenum">
              <a:rPr lang="en-US" smtClean="0"/>
              <a:pPr/>
              <a:t>31</a:t>
            </a:fld>
            <a:endParaRPr lang="en-US"/>
          </a:p>
        </p:txBody>
      </p:sp>
    </p:spTree>
    <p:extLst>
      <p:ext uri="{BB962C8B-B14F-4D97-AF65-F5344CB8AC3E}">
        <p14:creationId xmlns:p14="http://schemas.microsoft.com/office/powerpoint/2010/main" val="18617109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FFD155-D7E1-62A4-34E2-06470374DF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BC27E8-9331-6A00-9662-464844107C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7A232E-F6A5-6CF1-A381-1A1F4803A6B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ACF95BB-E40A-49AF-A86F-555D3419E90A}"/>
              </a:ext>
            </a:extLst>
          </p:cNvPr>
          <p:cNvSpPr>
            <a:spLocks noGrp="1"/>
          </p:cNvSpPr>
          <p:nvPr>
            <p:ph type="sldNum" sz="quarter" idx="5"/>
          </p:nvPr>
        </p:nvSpPr>
        <p:spPr/>
        <p:txBody>
          <a:bodyPr/>
          <a:lstStyle/>
          <a:p>
            <a:fld id="{23C473D7-50BF-4AD3-B2BA-EE8A81C88AF5}" type="slidenum">
              <a:rPr lang="en-US" smtClean="0"/>
              <a:pPr/>
              <a:t>32</a:t>
            </a:fld>
            <a:endParaRPr lang="en-US"/>
          </a:p>
        </p:txBody>
      </p:sp>
    </p:spTree>
    <p:extLst>
      <p:ext uri="{BB962C8B-B14F-4D97-AF65-F5344CB8AC3E}">
        <p14:creationId xmlns:p14="http://schemas.microsoft.com/office/powerpoint/2010/main" val="3462007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A6EA7-AB64-A7DC-523C-FAFABDFD98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5B882A-995C-709D-4E74-C863E48DDC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FAD88E-9BBE-D155-F976-1F2570802BA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BD31758-BB10-C750-8A07-7C07E92C4861}"/>
              </a:ext>
            </a:extLst>
          </p:cNvPr>
          <p:cNvSpPr>
            <a:spLocks noGrp="1"/>
          </p:cNvSpPr>
          <p:nvPr>
            <p:ph type="sldNum" sz="quarter" idx="5"/>
          </p:nvPr>
        </p:nvSpPr>
        <p:spPr/>
        <p:txBody>
          <a:bodyPr/>
          <a:lstStyle/>
          <a:p>
            <a:fld id="{23C473D7-50BF-4AD3-B2BA-EE8A81C88AF5}" type="slidenum">
              <a:rPr lang="en-US" smtClean="0"/>
              <a:pPr/>
              <a:t>33</a:t>
            </a:fld>
            <a:endParaRPr lang="en-US"/>
          </a:p>
        </p:txBody>
      </p:sp>
    </p:spTree>
    <p:extLst>
      <p:ext uri="{BB962C8B-B14F-4D97-AF65-F5344CB8AC3E}">
        <p14:creationId xmlns:p14="http://schemas.microsoft.com/office/powerpoint/2010/main" val="31166274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2C7DB6-410F-AF8D-7C17-4224F61D90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F04532-206B-F399-C833-98270EDE5F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08EC7A-76BB-4876-4156-AF8B6FDF589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62A7AB-AA56-0BDB-A35B-3B7D27F7A2BD}"/>
              </a:ext>
            </a:extLst>
          </p:cNvPr>
          <p:cNvSpPr>
            <a:spLocks noGrp="1"/>
          </p:cNvSpPr>
          <p:nvPr>
            <p:ph type="sldNum" sz="quarter" idx="5"/>
          </p:nvPr>
        </p:nvSpPr>
        <p:spPr/>
        <p:txBody>
          <a:bodyPr/>
          <a:lstStyle/>
          <a:p>
            <a:fld id="{23C473D7-50BF-4AD3-B2BA-EE8A81C88AF5}" type="slidenum">
              <a:rPr lang="en-US" smtClean="0"/>
              <a:pPr/>
              <a:t>34</a:t>
            </a:fld>
            <a:endParaRPr lang="en-US"/>
          </a:p>
        </p:txBody>
      </p:sp>
    </p:spTree>
    <p:extLst>
      <p:ext uri="{BB962C8B-B14F-4D97-AF65-F5344CB8AC3E}">
        <p14:creationId xmlns:p14="http://schemas.microsoft.com/office/powerpoint/2010/main" val="6569597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5907CE-2F84-3C80-FDB4-823D902DB1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83742D-A3ED-4B72-8A93-59B4931526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F9ABE9-854E-C509-06CC-1919F9DC728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068CB1E-0E78-42AB-618A-05359F090196}"/>
              </a:ext>
            </a:extLst>
          </p:cNvPr>
          <p:cNvSpPr>
            <a:spLocks noGrp="1"/>
          </p:cNvSpPr>
          <p:nvPr>
            <p:ph type="sldNum" sz="quarter" idx="5"/>
          </p:nvPr>
        </p:nvSpPr>
        <p:spPr/>
        <p:txBody>
          <a:bodyPr/>
          <a:lstStyle/>
          <a:p>
            <a:fld id="{23C473D7-50BF-4AD3-B2BA-EE8A81C88AF5}" type="slidenum">
              <a:rPr lang="en-US" smtClean="0"/>
              <a:pPr/>
              <a:t>35</a:t>
            </a:fld>
            <a:endParaRPr lang="en-US"/>
          </a:p>
        </p:txBody>
      </p:sp>
    </p:spTree>
    <p:extLst>
      <p:ext uri="{BB962C8B-B14F-4D97-AF65-F5344CB8AC3E}">
        <p14:creationId xmlns:p14="http://schemas.microsoft.com/office/powerpoint/2010/main" val="35394324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1D8547-D7C5-4A3A-CD9F-22CA7D89E5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0F5A72-1C93-2408-E9C6-03A2F5BBC8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02ADEC-67D3-6C7C-473B-44798E3DB00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E63B235-0743-D4AA-084F-44252217BEE4}"/>
              </a:ext>
            </a:extLst>
          </p:cNvPr>
          <p:cNvSpPr>
            <a:spLocks noGrp="1"/>
          </p:cNvSpPr>
          <p:nvPr>
            <p:ph type="sldNum" sz="quarter" idx="5"/>
          </p:nvPr>
        </p:nvSpPr>
        <p:spPr/>
        <p:txBody>
          <a:bodyPr/>
          <a:lstStyle/>
          <a:p>
            <a:fld id="{23C473D7-50BF-4AD3-B2BA-EE8A81C88AF5}" type="slidenum">
              <a:rPr lang="en-US" smtClean="0"/>
              <a:pPr/>
              <a:t>36</a:t>
            </a:fld>
            <a:endParaRPr lang="en-US"/>
          </a:p>
        </p:txBody>
      </p:sp>
    </p:spTree>
    <p:extLst>
      <p:ext uri="{BB962C8B-B14F-4D97-AF65-F5344CB8AC3E}">
        <p14:creationId xmlns:p14="http://schemas.microsoft.com/office/powerpoint/2010/main" val="41876957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779CCB-4882-A523-681F-AE4440FCB7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6C46C9-EE2A-DF9D-FE06-5511B36A2C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9DA545-4C70-0F1E-2A89-5BCD687282A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9E845A-A58D-8853-A07B-E7004EE20938}"/>
              </a:ext>
            </a:extLst>
          </p:cNvPr>
          <p:cNvSpPr>
            <a:spLocks noGrp="1"/>
          </p:cNvSpPr>
          <p:nvPr>
            <p:ph type="sldNum" sz="quarter" idx="5"/>
          </p:nvPr>
        </p:nvSpPr>
        <p:spPr/>
        <p:txBody>
          <a:bodyPr/>
          <a:lstStyle/>
          <a:p>
            <a:fld id="{23C473D7-50BF-4AD3-B2BA-EE8A81C88AF5}" type="slidenum">
              <a:rPr lang="en-US" smtClean="0"/>
              <a:pPr/>
              <a:t>37</a:t>
            </a:fld>
            <a:endParaRPr lang="en-US"/>
          </a:p>
        </p:txBody>
      </p:sp>
    </p:spTree>
    <p:extLst>
      <p:ext uri="{BB962C8B-B14F-4D97-AF65-F5344CB8AC3E}">
        <p14:creationId xmlns:p14="http://schemas.microsoft.com/office/powerpoint/2010/main" val="23307476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000433-2A96-DF8F-A8FF-13FDE6BA7C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8784E5-A460-7FF1-B35E-6A4C242712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59177B-6249-8DAA-EDDA-52D4E413868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016DD0C-ACE5-1CE8-07EF-C7B0FCAAFED4}"/>
              </a:ext>
            </a:extLst>
          </p:cNvPr>
          <p:cNvSpPr>
            <a:spLocks noGrp="1"/>
          </p:cNvSpPr>
          <p:nvPr>
            <p:ph type="sldNum" sz="quarter" idx="5"/>
          </p:nvPr>
        </p:nvSpPr>
        <p:spPr/>
        <p:txBody>
          <a:bodyPr/>
          <a:lstStyle/>
          <a:p>
            <a:fld id="{23C473D7-50BF-4AD3-B2BA-EE8A81C88AF5}" type="slidenum">
              <a:rPr lang="en-US" smtClean="0"/>
              <a:pPr/>
              <a:t>38</a:t>
            </a:fld>
            <a:endParaRPr lang="en-US"/>
          </a:p>
        </p:txBody>
      </p:sp>
    </p:spTree>
    <p:extLst>
      <p:ext uri="{BB962C8B-B14F-4D97-AF65-F5344CB8AC3E}">
        <p14:creationId xmlns:p14="http://schemas.microsoft.com/office/powerpoint/2010/main" val="10240529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20BA74-B72C-DA9B-BD24-B9DA08579A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532A09-1DFC-6B0B-FB8E-FCF36EB205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98D495-0F3C-7228-D75A-E450ED14600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D035BE5-7439-2C6B-9681-517AFE7554C0}"/>
              </a:ext>
            </a:extLst>
          </p:cNvPr>
          <p:cNvSpPr>
            <a:spLocks noGrp="1"/>
          </p:cNvSpPr>
          <p:nvPr>
            <p:ph type="sldNum" sz="quarter" idx="5"/>
          </p:nvPr>
        </p:nvSpPr>
        <p:spPr/>
        <p:txBody>
          <a:bodyPr/>
          <a:lstStyle/>
          <a:p>
            <a:fld id="{23C473D7-50BF-4AD3-B2BA-EE8A81C88AF5}" type="slidenum">
              <a:rPr lang="en-US" smtClean="0"/>
              <a:pPr/>
              <a:t>39</a:t>
            </a:fld>
            <a:endParaRPr lang="en-US"/>
          </a:p>
        </p:txBody>
      </p:sp>
    </p:spTree>
    <p:extLst>
      <p:ext uri="{BB962C8B-B14F-4D97-AF65-F5344CB8AC3E}">
        <p14:creationId xmlns:p14="http://schemas.microsoft.com/office/powerpoint/2010/main" val="19739539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119815-C334-3B65-2D0A-16C892C7AF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172BDC-10CA-0E93-2712-71A2A528AD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C446DA-B120-9023-9055-69AD9A1A7B1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A3A1637-65F4-EB26-9EF5-1F38CD4E83B3}"/>
              </a:ext>
            </a:extLst>
          </p:cNvPr>
          <p:cNvSpPr>
            <a:spLocks noGrp="1"/>
          </p:cNvSpPr>
          <p:nvPr>
            <p:ph type="sldNum" sz="quarter" idx="5"/>
          </p:nvPr>
        </p:nvSpPr>
        <p:spPr/>
        <p:txBody>
          <a:bodyPr/>
          <a:lstStyle/>
          <a:p>
            <a:fld id="{23C473D7-50BF-4AD3-B2BA-EE8A81C88AF5}" type="slidenum">
              <a:rPr lang="en-US" smtClean="0"/>
              <a:pPr/>
              <a:t>40</a:t>
            </a:fld>
            <a:endParaRPr lang="en-US"/>
          </a:p>
        </p:txBody>
      </p:sp>
    </p:spTree>
    <p:extLst>
      <p:ext uri="{BB962C8B-B14F-4D97-AF65-F5344CB8AC3E}">
        <p14:creationId xmlns:p14="http://schemas.microsoft.com/office/powerpoint/2010/main" val="22479269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12/05/2025</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12/05/2025</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9FEC7-1822-AE1C-8626-751136DADA6A}"/>
              </a:ext>
            </a:extLst>
          </p:cNvPr>
          <p:cNvSpPr>
            <a:spLocks noGrp="1"/>
          </p:cNvSpPr>
          <p:nvPr>
            <p:ph type="ctrTitle"/>
          </p:nvPr>
        </p:nvSpPr>
        <p:spPr/>
        <p:txBody>
          <a:bodyPr>
            <a:normAutofit fontScale="90000"/>
          </a:bodyPr>
          <a:lstStyle/>
          <a:p>
            <a:r>
              <a:rPr lang="en-GB" sz="5300" dirty="0"/>
              <a:t>International Marketing: Principles and Practices</a:t>
            </a:r>
            <a:br>
              <a:rPr lang="en-GB" dirty="0"/>
            </a:br>
            <a:r>
              <a:rPr lang="en-GB" sz="3600" dirty="0"/>
              <a:t>LCMB 7026</a:t>
            </a:r>
            <a:endParaRPr lang="en-GB" dirty="0"/>
          </a:p>
        </p:txBody>
      </p:sp>
      <p:sp>
        <p:nvSpPr>
          <p:cNvPr id="3" name="Subtitle 2">
            <a:extLst>
              <a:ext uri="{FF2B5EF4-FFF2-40B4-BE49-F238E27FC236}">
                <a16:creationId xmlns:a16="http://schemas.microsoft.com/office/drawing/2014/main" id="{34B7AD84-1DC5-3A74-362C-755C412535C2}"/>
              </a:ext>
            </a:extLst>
          </p:cNvPr>
          <p:cNvSpPr>
            <a:spLocks noGrp="1"/>
          </p:cNvSpPr>
          <p:nvPr>
            <p:ph type="subTitle" idx="1"/>
          </p:nvPr>
        </p:nvSpPr>
        <p:spPr/>
        <p:txBody>
          <a:bodyPr>
            <a:normAutofit/>
          </a:bodyPr>
          <a:lstStyle/>
          <a:p>
            <a:endParaRPr lang="en-GB" dirty="0"/>
          </a:p>
          <a:p>
            <a:r>
              <a:rPr lang="en-GB" dirty="0"/>
              <a:t>WEEK 9</a:t>
            </a:r>
          </a:p>
          <a:p>
            <a:endParaRPr lang="en-GB" dirty="0"/>
          </a:p>
        </p:txBody>
      </p:sp>
    </p:spTree>
    <p:extLst>
      <p:ext uri="{BB962C8B-B14F-4D97-AF65-F5344CB8AC3E}">
        <p14:creationId xmlns:p14="http://schemas.microsoft.com/office/powerpoint/2010/main" val="251155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nine</a:t>
            </a:r>
          </a:p>
        </p:txBody>
      </p:sp>
      <p:sp>
        <p:nvSpPr>
          <p:cNvPr id="5" name="Subtitle 4"/>
          <p:cNvSpPr>
            <a:spLocks noGrp="1"/>
          </p:cNvSpPr>
          <p:nvPr>
            <p:ph type="subTitle" idx="1"/>
          </p:nvPr>
        </p:nvSpPr>
        <p:spPr>
          <a:xfrm>
            <a:off x="609600" y="2362200"/>
            <a:ext cx="7924800" cy="1066800"/>
          </a:xfrm>
        </p:spPr>
        <p:txBody>
          <a:bodyPr>
            <a:normAutofit fontScale="92500" lnSpcReduction="10000"/>
          </a:bodyPr>
          <a:lstStyle/>
          <a:p>
            <a:r>
              <a:rPr lang="en-GB" sz="3600" b="1" dirty="0"/>
              <a:t>Research in international marketing</a:t>
            </a:r>
          </a:p>
          <a:p>
            <a:r>
              <a:rPr lang="en-GB" sz="3600" b="1" dirty="0"/>
              <a:t>Assessment surgeries</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51F7F-6DF7-DE54-0134-5ADFC2668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3BDD-AC04-29F2-0AF6-6DE3C2E43EE8}"/>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Last week</a:t>
            </a:r>
          </a:p>
        </p:txBody>
      </p:sp>
      <p:sp>
        <p:nvSpPr>
          <p:cNvPr id="5" name="Subtitle 4">
            <a:extLst>
              <a:ext uri="{FF2B5EF4-FFF2-40B4-BE49-F238E27FC236}">
                <a16:creationId xmlns:a16="http://schemas.microsoft.com/office/drawing/2014/main" id="{A09CADA7-44A3-5A66-193B-3509E6245004}"/>
              </a:ext>
            </a:extLst>
          </p:cNvPr>
          <p:cNvSpPr>
            <a:spLocks noGrp="1"/>
          </p:cNvSpPr>
          <p:nvPr>
            <p:ph type="subTitle" idx="1"/>
          </p:nvPr>
        </p:nvSpPr>
        <p:spPr>
          <a:xfrm>
            <a:off x="422564" y="1243648"/>
            <a:ext cx="6858000" cy="585152"/>
          </a:xfrm>
        </p:spPr>
        <p:txBody>
          <a:bodyPr>
            <a:normAutofit/>
          </a:bodyPr>
          <a:lstStyle/>
          <a:p>
            <a:pPr algn="l"/>
            <a:r>
              <a:rPr lang="en-US" sz="2800" b="1" dirty="0"/>
              <a:t>We have covered</a:t>
            </a:r>
          </a:p>
        </p:txBody>
      </p:sp>
      <p:sp>
        <p:nvSpPr>
          <p:cNvPr id="4" name="Content Placeholder 2">
            <a:extLst>
              <a:ext uri="{FF2B5EF4-FFF2-40B4-BE49-F238E27FC236}">
                <a16:creationId xmlns:a16="http://schemas.microsoft.com/office/drawing/2014/main" id="{DA6B386E-8799-835E-706A-AD5CD8EA9D30}"/>
              </a:ext>
            </a:extLst>
          </p:cNvPr>
          <p:cNvSpPr>
            <a:spLocks noGrp="1"/>
          </p:cNvSpPr>
          <p:nvPr/>
        </p:nvSpPr>
        <p:spPr>
          <a:xfrm>
            <a:off x="609600" y="1828800"/>
            <a:ext cx="78486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buClr>
                <a:srgbClr val="0070C0"/>
              </a:buClr>
              <a:buFont typeface="Wingdings" panose="05000000000000000000" pitchFamily="2" charset="2"/>
              <a:buChar char="q"/>
            </a:pPr>
            <a:r>
              <a:rPr lang="en-GB" sz="2800" dirty="0"/>
              <a:t>Understand the essential elements of an international marketing channel</a:t>
            </a:r>
          </a:p>
          <a:p>
            <a:pPr lvl="1">
              <a:buClr>
                <a:srgbClr val="0070C0"/>
              </a:buClr>
              <a:buFont typeface="Wingdings" panose="05000000000000000000" pitchFamily="2" charset="2"/>
              <a:buChar char="q"/>
            </a:pPr>
            <a:r>
              <a:rPr lang="en-GB" sz="2800" dirty="0"/>
              <a:t>Understand how international marketing channels function through various intermediaries.</a:t>
            </a:r>
          </a:p>
          <a:p>
            <a:pPr lvl="1">
              <a:buClr>
                <a:srgbClr val="0070C0"/>
              </a:buClr>
              <a:buFont typeface="Wingdings" panose="05000000000000000000" pitchFamily="2" charset="2"/>
              <a:buChar char="q"/>
            </a:pPr>
            <a:r>
              <a:rPr lang="en-GB" sz="2800" dirty="0"/>
              <a:t>Understand how the marketing team can effectively operate the five tasks associated with the physical distribution of goods.</a:t>
            </a:r>
          </a:p>
          <a:p>
            <a:pPr lvl="1">
              <a:buClr>
                <a:srgbClr val="0070C0"/>
              </a:buClr>
              <a:buFont typeface="Wingdings" panose="05000000000000000000" pitchFamily="2" charset="2"/>
              <a:buChar char="q"/>
            </a:pPr>
            <a:r>
              <a:rPr lang="en-GB" sz="2800" dirty="0"/>
              <a:t>Understand what international retailing is</a:t>
            </a:r>
          </a:p>
          <a:p>
            <a:pPr marL="0" indent="0">
              <a:buNone/>
            </a:pPr>
            <a:endParaRPr lang="en-GB" sz="2600" dirty="0"/>
          </a:p>
        </p:txBody>
      </p:sp>
    </p:spTree>
    <p:extLst>
      <p:ext uri="{BB962C8B-B14F-4D97-AF65-F5344CB8AC3E}">
        <p14:creationId xmlns:p14="http://schemas.microsoft.com/office/powerpoint/2010/main" val="76242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171450" y="990600"/>
            <a:ext cx="8134350" cy="4495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600" dirty="0"/>
              <a:t>After reading and studying this session, you will be able to:</a:t>
            </a:r>
          </a:p>
          <a:p>
            <a:pPr lvl="1">
              <a:buClr>
                <a:srgbClr val="0070C0"/>
              </a:buClr>
              <a:buFont typeface="Wingdings" panose="05000000000000000000" pitchFamily="2" charset="2"/>
              <a:buChar char="q"/>
            </a:pPr>
            <a:r>
              <a:rPr lang="en-GB" sz="2400" dirty="0"/>
              <a:t>How market researchers effectively employ the scientific method to improve the quality of a marketing program. </a:t>
            </a:r>
          </a:p>
          <a:p>
            <a:pPr lvl="1">
              <a:buClr>
                <a:srgbClr val="0070C0"/>
              </a:buClr>
              <a:buFont typeface="Wingdings" panose="05000000000000000000" pitchFamily="2" charset="2"/>
              <a:buChar char="q"/>
            </a:pPr>
            <a:r>
              <a:rPr lang="en-GB" sz="2400" dirty="0"/>
              <a:t>The assessment’s requirements </a:t>
            </a:r>
          </a:p>
          <a:p>
            <a:pPr marL="457200" lvl="1" indent="0">
              <a:buClr>
                <a:srgbClr val="0070C0"/>
              </a:buClr>
              <a:buNone/>
            </a:pPr>
            <a:endParaRPr lang="en-GB" sz="2400" dirty="0"/>
          </a:p>
          <a:p>
            <a:pPr marL="457200" lvl="1" indent="0">
              <a:buClr>
                <a:srgbClr val="0070C0"/>
              </a:buClr>
              <a:buNone/>
            </a:pPr>
            <a:r>
              <a:rPr lang="en-GB" sz="2400" dirty="0"/>
              <a:t>.</a:t>
            </a:r>
            <a:endParaRPr lang="en-GB" sz="2200" dirty="0"/>
          </a:p>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1490524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Market research</a:t>
            </a:r>
          </a:p>
        </p:txBody>
      </p:sp>
      <p:sp>
        <p:nvSpPr>
          <p:cNvPr id="3" name="Content Placeholder 2"/>
          <p:cNvSpPr>
            <a:spLocks noGrp="1"/>
          </p:cNvSpPr>
          <p:nvPr>
            <p:ph idx="1"/>
          </p:nvPr>
        </p:nvSpPr>
        <p:spPr/>
        <p:txBody>
          <a:bodyPr/>
          <a:lstStyle/>
          <a:p>
            <a:r>
              <a:rPr lang="en-US" dirty="0"/>
              <a:t>Market research is the systematic gathering, storing, and analyzing of marketplace information for use in strategic decision making.</a:t>
            </a:r>
          </a:p>
          <a:p>
            <a:pPr lvl="1"/>
            <a:r>
              <a:rPr lang="en-US" dirty="0"/>
              <a:t>The market research process links the organization with various constituent groups.</a:t>
            </a:r>
          </a:p>
          <a:p>
            <a:r>
              <a:rPr lang="en-US" dirty="0"/>
              <a:t>The Scientific Method</a:t>
            </a:r>
          </a:p>
          <a:p>
            <a:pPr lvl="1"/>
            <a:r>
              <a:rPr lang="en-US" dirty="0"/>
              <a:t>How researchers use observations, empirical evidence, and knowledge to objectively study various phenomena</a:t>
            </a:r>
          </a:p>
        </p:txBody>
      </p:sp>
      <p:sp>
        <p:nvSpPr>
          <p:cNvPr id="5" name="Slide Number Placeholder 4"/>
          <p:cNvSpPr>
            <a:spLocks noGrp="1"/>
          </p:cNvSpPr>
          <p:nvPr>
            <p:ph type="sldNum" sz="quarter" idx="12"/>
          </p:nvPr>
        </p:nvSpPr>
        <p:spPr/>
        <p:txBody>
          <a:bodyPr/>
          <a:lstStyle/>
          <a:p>
            <a:fld id="{9CE62F59-9C4E-4709-9842-9496C6D856C6}" type="slidenum">
              <a:rPr lang="en-US" smtClean="0"/>
              <a:pPr/>
              <a:t>5</a:t>
            </a:fld>
            <a:endParaRPr lang="en-US" dirty="0"/>
          </a:p>
        </p:txBody>
      </p:sp>
    </p:spTree>
    <p:extLst>
      <p:ext uri="{BB962C8B-B14F-4D97-AF65-F5344CB8AC3E}">
        <p14:creationId xmlns:p14="http://schemas.microsoft.com/office/powerpoint/2010/main" val="400553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Components of the scientific method</a:t>
            </a:r>
          </a:p>
        </p:txBody>
      </p:sp>
      <p:sp>
        <p:nvSpPr>
          <p:cNvPr id="3" name="Content Placeholder 2"/>
          <p:cNvSpPr>
            <a:spLocks noGrp="1"/>
          </p:cNvSpPr>
          <p:nvPr>
            <p:ph idx="1"/>
          </p:nvPr>
        </p:nvSpPr>
        <p:spPr/>
        <p:txBody>
          <a:bodyPr/>
          <a:lstStyle/>
          <a:p>
            <a:r>
              <a:rPr lang="en-US" dirty="0"/>
              <a:t>Objectivity</a:t>
            </a:r>
          </a:p>
          <a:p>
            <a:pPr lvl="1"/>
            <a:r>
              <a:rPr lang="en-US" dirty="0"/>
              <a:t>Researchers try to remain objective when developing research designs and questions and when collecting data, and when arriving at conclusions based on the outcomes.</a:t>
            </a:r>
          </a:p>
          <a:p>
            <a:pPr lvl="1"/>
            <a:r>
              <a:rPr lang="en-US" dirty="0"/>
              <a:t>One factor that affects objectivity, the self-reference criterion, occurs when someone applies his or her own cultural values and background to the assessment of the behaviors of others.</a:t>
            </a:r>
          </a:p>
        </p:txBody>
      </p:sp>
      <p:sp>
        <p:nvSpPr>
          <p:cNvPr id="5" name="Slide Number Placeholder 4"/>
          <p:cNvSpPr>
            <a:spLocks noGrp="1"/>
          </p:cNvSpPr>
          <p:nvPr>
            <p:ph type="sldNum" sz="quarter" idx="12"/>
          </p:nvPr>
        </p:nvSpPr>
        <p:spPr/>
        <p:txBody>
          <a:bodyPr/>
          <a:lstStyle/>
          <a:p>
            <a:fld id="{9CE62F59-9C4E-4709-9842-9496C6D856C6}" type="slidenum">
              <a:rPr lang="en-US" smtClean="0"/>
              <a:pPr/>
              <a:t>6</a:t>
            </a:fld>
            <a:endParaRPr lang="en-US" dirty="0"/>
          </a:p>
        </p:txBody>
      </p:sp>
    </p:spTree>
    <p:extLst>
      <p:ext uri="{BB962C8B-B14F-4D97-AF65-F5344CB8AC3E}">
        <p14:creationId xmlns:p14="http://schemas.microsoft.com/office/powerpoint/2010/main" val="1832301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lstStyle/>
          <a:p>
            <a:pPr algn="ctr"/>
            <a:r>
              <a:rPr lang="en-US" b="1" dirty="0">
                <a:highlight>
                  <a:srgbClr val="FFFF00"/>
                </a:highlight>
              </a:rPr>
              <a:t>Types of international market research</a:t>
            </a:r>
          </a:p>
        </p:txBody>
      </p:sp>
      <p:sp>
        <p:nvSpPr>
          <p:cNvPr id="3" name="Slide Number Placeholder 2"/>
          <p:cNvSpPr>
            <a:spLocks noGrp="1"/>
          </p:cNvSpPr>
          <p:nvPr>
            <p:ph type="sldNum" sz="quarter" idx="12"/>
          </p:nvPr>
        </p:nvSpPr>
        <p:spPr/>
        <p:txBody>
          <a:bodyPr/>
          <a:lstStyle/>
          <a:p>
            <a:fld id="{9CE62F59-9C4E-4709-9842-9496C6D856C6}" type="slidenum">
              <a:rPr lang="en-US" smtClean="0"/>
              <a:pPr/>
              <a:t>7</a:t>
            </a:fld>
            <a:endParaRPr lang="en-US" dirty="0"/>
          </a:p>
        </p:txBody>
      </p:sp>
      <p:graphicFrame>
        <p:nvGraphicFramePr>
          <p:cNvPr id="5" name="Table 4">
            <a:extLst>
              <a:ext uri="{FF2B5EF4-FFF2-40B4-BE49-F238E27FC236}">
                <a16:creationId xmlns:a16="http://schemas.microsoft.com/office/drawing/2014/main" id="{F672746A-02BB-89B0-83D9-662EBDFB5C0D}"/>
              </a:ext>
            </a:extLst>
          </p:cNvPr>
          <p:cNvGraphicFramePr>
            <a:graphicFrameLocks noGrp="1"/>
          </p:cNvGraphicFramePr>
          <p:nvPr>
            <p:extLst>
              <p:ext uri="{D42A27DB-BD31-4B8C-83A1-F6EECF244321}">
                <p14:modId xmlns:p14="http://schemas.microsoft.com/office/powerpoint/2010/main" val="1421401065"/>
              </p:ext>
            </p:extLst>
          </p:nvPr>
        </p:nvGraphicFramePr>
        <p:xfrm>
          <a:off x="742949" y="2438400"/>
          <a:ext cx="7658101" cy="2494280"/>
        </p:xfrm>
        <a:graphic>
          <a:graphicData uri="http://schemas.openxmlformats.org/drawingml/2006/table">
            <a:tbl>
              <a:tblPr firstRow="1" bandRow="1">
                <a:tableStyleId>{5C22544A-7EE6-4342-B048-85BDC9FD1C3A}</a:tableStyleId>
              </a:tblPr>
              <a:tblGrid>
                <a:gridCol w="2105978">
                  <a:extLst>
                    <a:ext uri="{9D8B030D-6E8A-4147-A177-3AD203B41FA5}">
                      <a16:colId xmlns:a16="http://schemas.microsoft.com/office/drawing/2014/main" val="1764651305"/>
                    </a:ext>
                  </a:extLst>
                </a:gridCol>
                <a:gridCol w="5552123">
                  <a:extLst>
                    <a:ext uri="{9D8B030D-6E8A-4147-A177-3AD203B41FA5}">
                      <a16:colId xmlns:a16="http://schemas.microsoft.com/office/drawing/2014/main" val="2246434333"/>
                    </a:ext>
                  </a:extLst>
                </a:gridCol>
              </a:tblGrid>
              <a:tr h="370840">
                <a:tc>
                  <a:txBody>
                    <a:bodyPr/>
                    <a:lstStyle/>
                    <a:p>
                      <a:r>
                        <a:rPr lang="en-GB" dirty="0"/>
                        <a:t>Type</a:t>
                      </a:r>
                    </a:p>
                  </a:txBody>
                  <a:tcPr/>
                </a:tc>
                <a:tc>
                  <a:txBody>
                    <a:bodyPr/>
                    <a:lstStyle/>
                    <a:p>
                      <a:r>
                        <a:rPr lang="en-GB" dirty="0"/>
                        <a:t>Sample issue addressed</a:t>
                      </a:r>
                    </a:p>
                  </a:txBody>
                  <a:tcPr/>
                </a:tc>
                <a:extLst>
                  <a:ext uri="{0D108BD9-81ED-4DB2-BD59-A6C34878D82A}">
                    <a16:rowId xmlns:a16="http://schemas.microsoft.com/office/drawing/2014/main" val="2579256875"/>
                  </a:ext>
                </a:extLst>
              </a:tr>
              <a:tr h="370840">
                <a:tc>
                  <a:txBody>
                    <a:bodyPr/>
                    <a:lstStyle/>
                    <a:p>
                      <a:r>
                        <a:rPr lang="en-GB" dirty="0"/>
                        <a:t>Market choice</a:t>
                      </a:r>
                    </a:p>
                  </a:txBody>
                  <a:tcPr/>
                </a:tc>
                <a:tc>
                  <a:txBody>
                    <a:bodyPr/>
                    <a:lstStyle/>
                    <a:p>
                      <a:r>
                        <a:rPr lang="en-GB" dirty="0"/>
                        <a:t>What market will be the most accessible/ easy to enter</a:t>
                      </a:r>
                    </a:p>
                  </a:txBody>
                  <a:tcPr/>
                </a:tc>
                <a:extLst>
                  <a:ext uri="{0D108BD9-81ED-4DB2-BD59-A6C34878D82A}">
                    <a16:rowId xmlns:a16="http://schemas.microsoft.com/office/drawing/2014/main" val="519436866"/>
                  </a:ext>
                </a:extLst>
              </a:tr>
              <a:tr h="370840">
                <a:tc>
                  <a:txBody>
                    <a:bodyPr/>
                    <a:lstStyle/>
                    <a:p>
                      <a:r>
                        <a:rPr lang="en-GB" dirty="0"/>
                        <a:t>Product</a:t>
                      </a:r>
                    </a:p>
                  </a:txBody>
                  <a:tcPr/>
                </a:tc>
                <a:tc>
                  <a:txBody>
                    <a:bodyPr/>
                    <a:lstStyle/>
                    <a:p>
                      <a:r>
                        <a:rPr lang="en-GB" dirty="0"/>
                        <a:t>What product design would be the most appropriate</a:t>
                      </a:r>
                    </a:p>
                  </a:txBody>
                  <a:tcPr/>
                </a:tc>
                <a:extLst>
                  <a:ext uri="{0D108BD9-81ED-4DB2-BD59-A6C34878D82A}">
                    <a16:rowId xmlns:a16="http://schemas.microsoft.com/office/drawing/2014/main" val="396551281"/>
                  </a:ext>
                </a:extLst>
              </a:tr>
              <a:tr h="370840">
                <a:tc>
                  <a:txBody>
                    <a:bodyPr/>
                    <a:lstStyle/>
                    <a:p>
                      <a:r>
                        <a:rPr lang="en-GB" dirty="0"/>
                        <a:t>Pricing</a:t>
                      </a:r>
                    </a:p>
                  </a:txBody>
                  <a:tcPr/>
                </a:tc>
                <a:tc>
                  <a:txBody>
                    <a:bodyPr/>
                    <a:lstStyle/>
                    <a:p>
                      <a:r>
                        <a:rPr lang="en-GB" dirty="0"/>
                        <a:t>How sensitive are consumers to the price</a:t>
                      </a:r>
                    </a:p>
                  </a:txBody>
                  <a:tcPr/>
                </a:tc>
                <a:extLst>
                  <a:ext uri="{0D108BD9-81ED-4DB2-BD59-A6C34878D82A}">
                    <a16:rowId xmlns:a16="http://schemas.microsoft.com/office/drawing/2014/main" val="3559282181"/>
                  </a:ext>
                </a:extLst>
              </a:tr>
              <a:tr h="370840">
                <a:tc>
                  <a:txBody>
                    <a:bodyPr/>
                    <a:lstStyle/>
                    <a:p>
                      <a:r>
                        <a:rPr lang="en-GB" dirty="0"/>
                        <a:t>Promotion</a:t>
                      </a:r>
                    </a:p>
                  </a:txBody>
                  <a:tcPr/>
                </a:tc>
                <a:tc>
                  <a:txBody>
                    <a:bodyPr/>
                    <a:lstStyle/>
                    <a:p>
                      <a:r>
                        <a:rPr lang="en-GB" dirty="0"/>
                        <a:t>How do consumers react to advertising campaigns</a:t>
                      </a:r>
                    </a:p>
                  </a:txBody>
                  <a:tcPr/>
                </a:tc>
                <a:extLst>
                  <a:ext uri="{0D108BD9-81ED-4DB2-BD59-A6C34878D82A}">
                    <a16:rowId xmlns:a16="http://schemas.microsoft.com/office/drawing/2014/main" val="898351374"/>
                  </a:ext>
                </a:extLst>
              </a:tr>
              <a:tr h="370840">
                <a:tc>
                  <a:txBody>
                    <a:bodyPr/>
                    <a:lstStyle/>
                    <a:p>
                      <a:r>
                        <a:rPr lang="en-GB" dirty="0"/>
                        <a:t>Distribution</a:t>
                      </a:r>
                    </a:p>
                  </a:txBody>
                  <a:tcPr/>
                </a:tc>
                <a:tc>
                  <a:txBody>
                    <a:bodyPr/>
                    <a:lstStyle/>
                    <a:p>
                      <a:r>
                        <a:rPr lang="en-GB" dirty="0"/>
                        <a:t>What is the best method for distributing the product?</a:t>
                      </a:r>
                    </a:p>
                  </a:txBody>
                  <a:tcPr/>
                </a:tc>
                <a:extLst>
                  <a:ext uri="{0D108BD9-81ED-4DB2-BD59-A6C34878D82A}">
                    <a16:rowId xmlns:a16="http://schemas.microsoft.com/office/drawing/2014/main" val="1090378597"/>
                  </a:ext>
                </a:extLst>
              </a:tr>
            </a:tbl>
          </a:graphicData>
        </a:graphic>
      </p:graphicFrame>
    </p:spTree>
    <p:extLst>
      <p:ext uri="{BB962C8B-B14F-4D97-AF65-F5344CB8AC3E}">
        <p14:creationId xmlns:p14="http://schemas.microsoft.com/office/powerpoint/2010/main" val="518216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lstStyle/>
          <a:p>
            <a:pPr algn="ctr"/>
            <a:r>
              <a:rPr lang="en-US" b="1" dirty="0">
                <a:highlight>
                  <a:srgbClr val="FFFF00"/>
                </a:highlight>
              </a:rPr>
              <a:t>The international market research process</a:t>
            </a:r>
          </a:p>
        </p:txBody>
      </p:sp>
      <p:sp>
        <p:nvSpPr>
          <p:cNvPr id="3" name="Slide Number Placeholder 2"/>
          <p:cNvSpPr>
            <a:spLocks noGrp="1"/>
          </p:cNvSpPr>
          <p:nvPr>
            <p:ph type="sldNum" sz="quarter" idx="12"/>
          </p:nvPr>
        </p:nvSpPr>
        <p:spPr/>
        <p:txBody>
          <a:bodyPr/>
          <a:lstStyle/>
          <a:p>
            <a:fld id="{9CE62F59-9C4E-4709-9842-9496C6D856C6}" type="slidenum">
              <a:rPr lang="en-US" smtClean="0"/>
              <a:pPr/>
              <a:t>8</a:t>
            </a:fld>
            <a:endParaRPr lang="en-US" dirty="0"/>
          </a:p>
        </p:txBody>
      </p:sp>
      <p:pic>
        <p:nvPicPr>
          <p:cNvPr id="3074" name="Picture 2"/>
          <p:cNvPicPr>
            <a:picLocks noChangeAspect="1" noChangeArrowheads="1"/>
          </p:cNvPicPr>
          <p:nvPr/>
        </p:nvPicPr>
        <p:blipFill>
          <a:blip r:embed="rId2" cstate="print"/>
          <a:srcRect/>
          <a:stretch>
            <a:fillRect/>
          </a:stretch>
        </p:blipFill>
        <p:spPr bwMode="auto">
          <a:xfrm>
            <a:off x="2667000" y="2362200"/>
            <a:ext cx="3586162" cy="2820912"/>
          </a:xfrm>
          <a:prstGeom prst="rect">
            <a:avLst/>
          </a:prstGeom>
          <a:noFill/>
          <a:ln w="9525">
            <a:noFill/>
            <a:miter lim="800000"/>
            <a:headEnd/>
            <a:tailEnd/>
          </a:ln>
        </p:spPr>
      </p:pic>
    </p:spTree>
    <p:extLst>
      <p:ext uri="{BB962C8B-B14F-4D97-AF65-F5344CB8AC3E}">
        <p14:creationId xmlns:p14="http://schemas.microsoft.com/office/powerpoint/2010/main" val="1356420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577" y="288707"/>
            <a:ext cx="7886700" cy="1325563"/>
          </a:xfrm>
        </p:spPr>
        <p:txBody>
          <a:bodyPr/>
          <a:lstStyle/>
          <a:p>
            <a:pPr algn="ctr"/>
            <a:r>
              <a:rPr lang="en-US" b="1" dirty="0">
                <a:highlight>
                  <a:srgbClr val="FFFF00"/>
                </a:highlight>
              </a:rPr>
              <a:t>Step 1. Define the problem or situation</a:t>
            </a:r>
          </a:p>
        </p:txBody>
      </p:sp>
      <p:sp>
        <p:nvSpPr>
          <p:cNvPr id="3" name="Content Placeholder 2"/>
          <p:cNvSpPr>
            <a:spLocks noGrp="1"/>
          </p:cNvSpPr>
          <p:nvPr>
            <p:ph idx="1"/>
          </p:nvPr>
        </p:nvSpPr>
        <p:spPr>
          <a:xfrm>
            <a:off x="642504" y="1614270"/>
            <a:ext cx="7886700" cy="4100730"/>
          </a:xfrm>
        </p:spPr>
        <p:txBody>
          <a:bodyPr>
            <a:normAutofit fontScale="92500" lnSpcReduction="10000"/>
          </a:bodyPr>
          <a:lstStyle/>
          <a:p>
            <a:r>
              <a:rPr lang="en-US" b="1" dirty="0"/>
              <a:t>Defining the problem </a:t>
            </a:r>
            <a:r>
              <a:rPr lang="en-US" dirty="0"/>
              <a:t>or situation that an organization faces constitutes the first step in the market research process. </a:t>
            </a:r>
          </a:p>
          <a:p>
            <a:pPr lvl="1"/>
            <a:r>
              <a:rPr lang="en-US" dirty="0"/>
              <a:t>An inadequately or hastily defined problem or situation can lead to flawed data and conclusions.</a:t>
            </a:r>
          </a:p>
          <a:p>
            <a:r>
              <a:rPr lang="en-US" b="1" dirty="0"/>
              <a:t>Researchers take cultural differences </a:t>
            </a:r>
            <a:r>
              <a:rPr lang="en-US" dirty="0"/>
              <a:t>into account early in the process. </a:t>
            </a:r>
          </a:p>
          <a:p>
            <a:pPr lvl="1"/>
            <a:r>
              <a:rPr lang="en-US" dirty="0"/>
              <a:t>A problem in one culture may simply not exist in another.</a:t>
            </a:r>
          </a:p>
          <a:p>
            <a:r>
              <a:rPr lang="en-US" dirty="0"/>
              <a:t>Marketers can define and assess a problem by asking if the problem as stated represents the actual issue or merely a symptom of the problem. </a:t>
            </a:r>
          </a:p>
          <a:p>
            <a:pPr lvl="1"/>
            <a:r>
              <a:rPr lang="en-US" dirty="0"/>
              <a:t>Example: Declining sales may be the symptom of a larger problem such as negative publicity, a design defect in the product, or an innovation by a competitor. </a:t>
            </a:r>
          </a:p>
          <a:p>
            <a:pPr lvl="1"/>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9</a:t>
            </a:fld>
            <a:endParaRPr lang="en-US" dirty="0"/>
          </a:p>
        </p:txBody>
      </p:sp>
    </p:spTree>
    <p:extLst>
      <p:ext uri="{BB962C8B-B14F-4D97-AF65-F5344CB8AC3E}">
        <p14:creationId xmlns:p14="http://schemas.microsoft.com/office/powerpoint/2010/main" val="772918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723" y="241660"/>
            <a:ext cx="7886700" cy="1325563"/>
          </a:xfrm>
        </p:spPr>
        <p:txBody>
          <a:bodyPr/>
          <a:lstStyle/>
          <a:p>
            <a:pPr algn="ctr"/>
            <a:r>
              <a:rPr lang="en-US" b="1" dirty="0">
                <a:highlight>
                  <a:srgbClr val="FFFF00"/>
                </a:highlight>
              </a:rPr>
              <a:t>Step 2. Complete a cost/benefit analysis</a:t>
            </a:r>
          </a:p>
        </p:txBody>
      </p:sp>
      <p:sp>
        <p:nvSpPr>
          <p:cNvPr id="3" name="Content Placeholder 2"/>
          <p:cNvSpPr>
            <a:spLocks noGrp="1"/>
          </p:cNvSpPr>
          <p:nvPr>
            <p:ph idx="1"/>
          </p:nvPr>
        </p:nvSpPr>
        <p:spPr>
          <a:xfrm>
            <a:off x="628650" y="1594932"/>
            <a:ext cx="7886700" cy="3810000"/>
          </a:xfrm>
        </p:spPr>
        <p:txBody>
          <a:bodyPr/>
          <a:lstStyle/>
          <a:p>
            <a:r>
              <a:rPr lang="en-US" dirty="0"/>
              <a:t>The costs and benefits of engaging in international market research are assessed early in the process. </a:t>
            </a:r>
          </a:p>
          <a:p>
            <a:r>
              <a:rPr lang="en-US" dirty="0"/>
              <a:t>Making the decision to proceed with research requires the marketing team to compare the importance of obtaining the required information and the time frame within which the information will be collected, against the value of the benefits of acquiring the information and the overall difficulty in obtaining the data. </a:t>
            </a:r>
          </a:p>
          <a:p>
            <a:pPr lvl="1"/>
            <a:r>
              <a:rPr lang="en-US" dirty="0"/>
              <a:t>The availability and type of data needed to address the problem can drive up costs.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10</a:t>
            </a:fld>
            <a:endParaRPr lang="en-US" dirty="0"/>
          </a:p>
        </p:txBody>
      </p:sp>
    </p:spTree>
    <p:extLst>
      <p:ext uri="{BB962C8B-B14F-4D97-AF65-F5344CB8AC3E}">
        <p14:creationId xmlns:p14="http://schemas.microsoft.com/office/powerpoint/2010/main" val="2718252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04800"/>
            <a:ext cx="7886700" cy="1325563"/>
          </a:xfrm>
        </p:spPr>
        <p:txBody>
          <a:bodyPr/>
          <a:lstStyle/>
          <a:p>
            <a:pPr algn="ctr"/>
            <a:r>
              <a:rPr lang="en-US" b="1" dirty="0">
                <a:highlight>
                  <a:srgbClr val="FFFF00"/>
                </a:highlight>
              </a:rPr>
              <a:t>Secondary data</a:t>
            </a:r>
          </a:p>
        </p:txBody>
      </p:sp>
      <p:sp>
        <p:nvSpPr>
          <p:cNvPr id="3" name="Content Placeholder 2"/>
          <p:cNvSpPr>
            <a:spLocks noGrp="1"/>
          </p:cNvSpPr>
          <p:nvPr>
            <p:ph idx="1"/>
          </p:nvPr>
        </p:nvSpPr>
        <p:spPr/>
        <p:txBody>
          <a:bodyPr/>
          <a:lstStyle/>
          <a:p>
            <a:r>
              <a:rPr lang="en-US" dirty="0"/>
              <a:t>Secondary data are collected by an outside agency and are made available free of charge or for a fee.</a:t>
            </a:r>
          </a:p>
          <a:p>
            <a:pPr lvl="1"/>
            <a:r>
              <a:rPr lang="en-US" dirty="0"/>
              <a:t>Marketers may struggle to find details regarding the collection of data for government statistics.</a:t>
            </a:r>
          </a:p>
          <a:p>
            <a:pPr lvl="1"/>
            <a:r>
              <a:rPr lang="en-US" dirty="0"/>
              <a:t>When examining international markets, it can be difficult to compare data and information from one country to another.</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11</a:t>
            </a:fld>
            <a:endParaRPr lang="en-US" dirty="0"/>
          </a:p>
        </p:txBody>
      </p:sp>
    </p:spTree>
    <p:extLst>
      <p:ext uri="{BB962C8B-B14F-4D97-AF65-F5344CB8AC3E}">
        <p14:creationId xmlns:p14="http://schemas.microsoft.com/office/powerpoint/2010/main" val="19228319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4"/>
            <a:ext cx="7886700" cy="1325563"/>
          </a:xfrm>
        </p:spPr>
        <p:txBody>
          <a:bodyPr/>
          <a:lstStyle/>
          <a:p>
            <a:pPr algn="ctr"/>
            <a:r>
              <a:rPr lang="en-US" b="1" dirty="0">
                <a:highlight>
                  <a:srgbClr val="FFFF00"/>
                </a:highlight>
              </a:rPr>
              <a:t>Secondary sources of international market research</a:t>
            </a:r>
          </a:p>
        </p:txBody>
      </p:sp>
      <p:pic>
        <p:nvPicPr>
          <p:cNvPr id="4098" name="Picture 2"/>
          <p:cNvPicPr>
            <a:picLocks noGrp="1" noChangeAspect="1" noChangeArrowheads="1"/>
          </p:cNvPicPr>
          <p:nvPr>
            <p:ph idx="1"/>
          </p:nvPr>
        </p:nvPicPr>
        <p:blipFill>
          <a:blip r:embed="rId3" cstate="print"/>
          <a:srcRect b="5028"/>
          <a:stretch/>
        </p:blipFill>
        <p:spPr>
          <a:xfrm>
            <a:off x="1828800" y="1295400"/>
            <a:ext cx="6171250" cy="4648200"/>
          </a:xfrm>
        </p:spPr>
      </p:pic>
      <p:sp>
        <p:nvSpPr>
          <p:cNvPr id="3" name="Slide Number Placeholder 2"/>
          <p:cNvSpPr>
            <a:spLocks noGrp="1"/>
          </p:cNvSpPr>
          <p:nvPr>
            <p:ph type="sldNum" sz="quarter" idx="12"/>
          </p:nvPr>
        </p:nvSpPr>
        <p:spPr/>
        <p:txBody>
          <a:bodyPr/>
          <a:lstStyle/>
          <a:p>
            <a:fld id="{9CE62F59-9C4E-4709-9842-9496C6D856C6}" type="slidenum">
              <a:rPr lang="en-US" smtClean="0"/>
              <a:pPr/>
              <a:t>12</a:t>
            </a:fld>
            <a:endParaRPr lang="en-US" dirty="0"/>
          </a:p>
        </p:txBody>
      </p:sp>
    </p:spTree>
    <p:extLst>
      <p:ext uri="{BB962C8B-B14F-4D97-AF65-F5344CB8AC3E}">
        <p14:creationId xmlns:p14="http://schemas.microsoft.com/office/powerpoint/2010/main" val="38356149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Primary data</a:t>
            </a:r>
          </a:p>
        </p:txBody>
      </p:sp>
      <p:sp>
        <p:nvSpPr>
          <p:cNvPr id="3" name="Content Placeholder 2"/>
          <p:cNvSpPr>
            <a:spLocks noGrp="1"/>
          </p:cNvSpPr>
          <p:nvPr>
            <p:ph sz="half" idx="1"/>
          </p:nvPr>
        </p:nvSpPr>
        <p:spPr/>
        <p:txBody>
          <a:bodyPr/>
          <a:lstStyle/>
          <a:p>
            <a:pPr marL="287338" lvl="1">
              <a:buFont typeface="Arial" pitchFamily="34" charset="0"/>
              <a:buChar char="•"/>
            </a:pPr>
            <a:r>
              <a:rPr lang="en-US" dirty="0"/>
              <a:t>Primary data are gathered by the researcher or research team. </a:t>
            </a:r>
          </a:p>
          <a:p>
            <a:pPr marL="287338" lvl="1">
              <a:buFont typeface="Arial" pitchFamily="34" charset="0"/>
              <a:buChar char="•"/>
            </a:pPr>
            <a:r>
              <a:rPr lang="en-US" dirty="0"/>
              <a:t>They are collected in the form chosen by the researcher and can be gathered in practically any region of the world.</a:t>
            </a:r>
          </a:p>
        </p:txBody>
      </p:sp>
      <p:pic>
        <p:nvPicPr>
          <p:cNvPr id="5122" name="Picture 2"/>
          <p:cNvPicPr>
            <a:picLocks noGrp="1" noChangeAspect="1" noChangeArrowheads="1"/>
          </p:cNvPicPr>
          <p:nvPr>
            <p:ph sz="half" idx="2"/>
          </p:nvPr>
        </p:nvPicPr>
        <p:blipFill>
          <a:blip r:embed="rId3" cstate="print"/>
          <a:srcRect t="3845" b="34473"/>
          <a:stretch/>
        </p:blipFill>
        <p:spPr>
          <a:xfrm>
            <a:off x="4876800" y="2170977"/>
            <a:ext cx="3438830" cy="1936680"/>
          </a:xfrm>
        </p:spPr>
      </p:pic>
      <p:sp>
        <p:nvSpPr>
          <p:cNvPr id="4" name="Slide Number Placeholder 3"/>
          <p:cNvSpPr>
            <a:spLocks noGrp="1"/>
          </p:cNvSpPr>
          <p:nvPr>
            <p:ph type="sldNum" sz="quarter" idx="12"/>
          </p:nvPr>
        </p:nvSpPr>
        <p:spPr/>
        <p:txBody>
          <a:bodyPr/>
          <a:lstStyle/>
          <a:p>
            <a:fld id="{9CE62F59-9C4E-4709-9842-9496C6D856C6}" type="slidenum">
              <a:rPr lang="en-US" smtClean="0"/>
              <a:pPr/>
              <a:t>13</a:t>
            </a:fld>
            <a:endParaRPr lang="en-US" dirty="0"/>
          </a:p>
        </p:txBody>
      </p:sp>
    </p:spTree>
    <p:extLst>
      <p:ext uri="{BB962C8B-B14F-4D97-AF65-F5344CB8AC3E}">
        <p14:creationId xmlns:p14="http://schemas.microsoft.com/office/powerpoint/2010/main" val="16626365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Assessing political risk</a:t>
            </a:r>
          </a:p>
        </p:txBody>
      </p:sp>
      <p:pic>
        <p:nvPicPr>
          <p:cNvPr id="6146" name="Picture 2"/>
          <p:cNvPicPr>
            <a:picLocks noGrp="1" noChangeAspect="1" noChangeArrowheads="1"/>
          </p:cNvPicPr>
          <p:nvPr>
            <p:ph idx="1"/>
          </p:nvPr>
        </p:nvPicPr>
        <p:blipFill>
          <a:blip r:embed="rId2" cstate="print"/>
          <a:srcRect/>
          <a:stretch>
            <a:fillRect/>
          </a:stretch>
        </p:blipFill>
        <p:spPr>
          <a:xfrm>
            <a:off x="838199" y="2038350"/>
            <a:ext cx="8048627" cy="3219450"/>
          </a:xfrm>
        </p:spPr>
      </p:pic>
      <p:sp>
        <p:nvSpPr>
          <p:cNvPr id="3" name="Slide Number Placeholder 2"/>
          <p:cNvSpPr>
            <a:spLocks noGrp="1"/>
          </p:cNvSpPr>
          <p:nvPr>
            <p:ph type="sldNum" sz="quarter" idx="12"/>
          </p:nvPr>
        </p:nvSpPr>
        <p:spPr/>
        <p:txBody>
          <a:bodyPr/>
          <a:lstStyle/>
          <a:p>
            <a:fld id="{9CE62F59-9C4E-4709-9842-9496C6D856C6}" type="slidenum">
              <a:rPr lang="en-US" smtClean="0"/>
              <a:pPr/>
              <a:t>14</a:t>
            </a:fld>
            <a:endParaRPr lang="en-US" dirty="0"/>
          </a:p>
        </p:txBody>
      </p:sp>
    </p:spTree>
    <p:extLst>
      <p:ext uri="{BB962C8B-B14F-4D97-AF65-F5344CB8AC3E}">
        <p14:creationId xmlns:p14="http://schemas.microsoft.com/office/powerpoint/2010/main" val="287598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Legal risk</a:t>
            </a:r>
          </a:p>
        </p:txBody>
      </p:sp>
      <p:sp>
        <p:nvSpPr>
          <p:cNvPr id="3" name="Content Placeholder 2"/>
          <p:cNvSpPr>
            <a:spLocks noGrp="1"/>
          </p:cNvSpPr>
          <p:nvPr>
            <p:ph idx="1"/>
          </p:nvPr>
        </p:nvSpPr>
        <p:spPr/>
        <p:txBody>
          <a:bodyPr/>
          <a:lstStyle/>
          <a:p>
            <a:r>
              <a:rPr lang="en-US" dirty="0"/>
              <a:t>Legal risks are those associated with the laws present in a country, and the enforcement of those laws.</a:t>
            </a:r>
          </a:p>
          <a:p>
            <a:r>
              <a:rPr lang="en-US" dirty="0"/>
              <a:t>The extent to which patents, copyrights, and intellectual property rights is an important component. </a:t>
            </a:r>
          </a:p>
          <a:p>
            <a:pPr lvl="1"/>
            <a:r>
              <a:rPr lang="en-US" dirty="0"/>
              <a:t>Many countries do not offer these protections.</a:t>
            </a:r>
          </a:p>
          <a:p>
            <a:pPr lvl="1"/>
            <a:r>
              <a:rPr lang="en-US" dirty="0"/>
              <a:t>Others have such laws but fail to enforce them.</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15</a:t>
            </a:fld>
            <a:endParaRPr lang="en-US" dirty="0"/>
          </a:p>
        </p:txBody>
      </p:sp>
    </p:spTree>
    <p:extLst>
      <p:ext uri="{BB962C8B-B14F-4D97-AF65-F5344CB8AC3E}">
        <p14:creationId xmlns:p14="http://schemas.microsoft.com/office/powerpoint/2010/main" val="367379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0782"/>
            <a:ext cx="7886700" cy="1325563"/>
          </a:xfrm>
        </p:spPr>
        <p:txBody>
          <a:bodyPr/>
          <a:lstStyle/>
          <a:p>
            <a:r>
              <a:rPr lang="en-US" b="1" dirty="0">
                <a:highlight>
                  <a:srgbClr val="FFFF00"/>
                </a:highlight>
              </a:rPr>
              <a:t>Step 3. Develop a research design</a:t>
            </a:r>
          </a:p>
        </p:txBody>
      </p:sp>
      <p:sp>
        <p:nvSpPr>
          <p:cNvPr id="3" name="Slide Number Placeholder 2"/>
          <p:cNvSpPr>
            <a:spLocks noGrp="1"/>
          </p:cNvSpPr>
          <p:nvPr>
            <p:ph type="sldNum" sz="quarter" idx="12"/>
          </p:nvPr>
        </p:nvSpPr>
        <p:spPr/>
        <p:txBody>
          <a:bodyPr/>
          <a:lstStyle/>
          <a:p>
            <a:fld id="{9CE62F59-9C4E-4709-9842-9496C6D856C6}" type="slidenum">
              <a:rPr lang="en-US" smtClean="0"/>
              <a:pPr/>
              <a:t>16</a:t>
            </a:fld>
            <a:endParaRPr lang="en-US" dirty="0"/>
          </a:p>
        </p:txBody>
      </p:sp>
      <p:pic>
        <p:nvPicPr>
          <p:cNvPr id="7170" name="Picture 2"/>
          <p:cNvPicPr>
            <a:picLocks noChangeAspect="1" noChangeArrowheads="1"/>
          </p:cNvPicPr>
          <p:nvPr/>
        </p:nvPicPr>
        <p:blipFill>
          <a:blip r:embed="rId2" cstate="print"/>
          <a:srcRect b="12236"/>
          <a:stretch/>
        </p:blipFill>
        <p:spPr bwMode="auto">
          <a:xfrm>
            <a:off x="533400" y="914400"/>
            <a:ext cx="3124200" cy="3718911"/>
          </a:xfrm>
          <a:prstGeom prst="rect">
            <a:avLst/>
          </a:prstGeom>
          <a:noFill/>
          <a:ln w="9525">
            <a:noFill/>
            <a:miter lim="800000"/>
            <a:headEnd/>
            <a:tailEnd/>
          </a:ln>
        </p:spPr>
      </p:pic>
      <p:sp>
        <p:nvSpPr>
          <p:cNvPr id="4" name="Content Placeholder 2">
            <a:extLst>
              <a:ext uri="{FF2B5EF4-FFF2-40B4-BE49-F238E27FC236}">
                <a16:creationId xmlns:a16="http://schemas.microsoft.com/office/drawing/2014/main" id="{4A01F498-DE90-9CD2-3336-46D9779651A3}"/>
              </a:ext>
            </a:extLst>
          </p:cNvPr>
          <p:cNvSpPr>
            <a:spLocks noGrp="1"/>
          </p:cNvSpPr>
          <p:nvPr>
            <p:ph idx="1"/>
          </p:nvPr>
        </p:nvSpPr>
        <p:spPr>
          <a:xfrm>
            <a:off x="4191000" y="1600200"/>
            <a:ext cx="4705350" cy="4152952"/>
          </a:xfrm>
        </p:spPr>
        <p:txBody>
          <a:bodyPr>
            <a:normAutofit/>
          </a:bodyPr>
          <a:lstStyle/>
          <a:p>
            <a:r>
              <a:rPr lang="en-US" b="1" dirty="0"/>
              <a:t>Qualitative method: </a:t>
            </a:r>
            <a:r>
              <a:rPr lang="en-US" dirty="0"/>
              <a:t>The focus is on obtaining information without relying on numerical expressions or measurements.</a:t>
            </a:r>
          </a:p>
          <a:p>
            <a:r>
              <a:rPr lang="en-US" b="1" dirty="0"/>
              <a:t>Quantitative method: </a:t>
            </a:r>
            <a:r>
              <a:rPr lang="en-US" dirty="0"/>
              <a:t>A research design that relies on numerical measurements and analysis</a:t>
            </a:r>
            <a:endParaRPr lang="en-US" b="1" dirty="0"/>
          </a:p>
        </p:txBody>
      </p:sp>
    </p:spTree>
    <p:extLst>
      <p:ext uri="{BB962C8B-B14F-4D97-AF65-F5344CB8AC3E}">
        <p14:creationId xmlns:p14="http://schemas.microsoft.com/office/powerpoint/2010/main" val="3145800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8286750" cy="1325563"/>
          </a:xfrm>
        </p:spPr>
        <p:txBody>
          <a:bodyPr/>
          <a:lstStyle/>
          <a:p>
            <a:pPr algn="ctr"/>
            <a:r>
              <a:rPr lang="en-US" b="1" dirty="0">
                <a:highlight>
                  <a:srgbClr val="FFFF00"/>
                </a:highlight>
              </a:rPr>
              <a:t>Online research: A hybrid approach</a:t>
            </a:r>
          </a:p>
        </p:txBody>
      </p:sp>
      <p:sp>
        <p:nvSpPr>
          <p:cNvPr id="3" name="Content Placeholder 2"/>
          <p:cNvSpPr>
            <a:spLocks noGrp="1"/>
          </p:cNvSpPr>
          <p:nvPr>
            <p:ph idx="1"/>
          </p:nvPr>
        </p:nvSpPr>
        <p:spPr>
          <a:xfrm>
            <a:off x="628650" y="1574945"/>
            <a:ext cx="8286750" cy="4152952"/>
          </a:xfrm>
        </p:spPr>
        <p:txBody>
          <a:bodyPr>
            <a:normAutofit lnSpcReduction="10000"/>
          </a:bodyPr>
          <a:lstStyle/>
          <a:p>
            <a:r>
              <a:rPr lang="en-US" dirty="0"/>
              <a:t>Exciting growth area for marketing research</a:t>
            </a:r>
          </a:p>
          <a:p>
            <a:r>
              <a:rPr lang="en-US" dirty="0"/>
              <a:t>Several problems have been associated with Internet market research programs: </a:t>
            </a:r>
          </a:p>
          <a:p>
            <a:pPr lvl="1"/>
            <a:r>
              <a:rPr lang="en-US" dirty="0"/>
              <a:t>Lack of Internet capabilities and high illiteracy rates in some countries </a:t>
            </a:r>
          </a:p>
          <a:p>
            <a:pPr lvl="1"/>
            <a:r>
              <a:rPr lang="en-US" dirty="0"/>
              <a:t> The survey must be constructed to meet the cultural norms of the target audience. </a:t>
            </a:r>
          </a:p>
          <a:p>
            <a:pPr lvl="1"/>
            <a:r>
              <a:rPr lang="en-US" dirty="0"/>
              <a:t>Careful translation will be necessary. </a:t>
            </a:r>
          </a:p>
          <a:p>
            <a:r>
              <a:rPr lang="en-US" dirty="0"/>
              <a:t>The Internet offers several online sources of secondary data:</a:t>
            </a:r>
          </a:p>
          <a:p>
            <a:pPr lvl="1"/>
            <a:r>
              <a:rPr lang="en-US" dirty="0"/>
              <a:t>Can be combined with primary online research to gain a better understanding of a target market.</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17</a:t>
            </a:fld>
            <a:endParaRPr lang="en-US"/>
          </a:p>
        </p:txBody>
      </p:sp>
    </p:spTree>
    <p:extLst>
      <p:ext uri="{BB962C8B-B14F-4D97-AF65-F5344CB8AC3E}">
        <p14:creationId xmlns:p14="http://schemas.microsoft.com/office/powerpoint/2010/main" val="18640292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0782"/>
            <a:ext cx="7886700" cy="1325563"/>
          </a:xfrm>
        </p:spPr>
        <p:txBody>
          <a:bodyPr/>
          <a:lstStyle/>
          <a:p>
            <a:pPr algn="ctr"/>
            <a:r>
              <a:rPr lang="en-US" b="1" dirty="0">
                <a:highlight>
                  <a:srgbClr val="FFFF00"/>
                </a:highlight>
              </a:rPr>
              <a:t>Step 4. Develop a sample</a:t>
            </a:r>
          </a:p>
        </p:txBody>
      </p:sp>
      <p:sp>
        <p:nvSpPr>
          <p:cNvPr id="3" name="Content Placeholder 2"/>
          <p:cNvSpPr>
            <a:spLocks noGrp="1"/>
          </p:cNvSpPr>
          <p:nvPr>
            <p:ph idx="1"/>
          </p:nvPr>
        </p:nvSpPr>
        <p:spPr>
          <a:xfrm>
            <a:off x="285750" y="1352524"/>
            <a:ext cx="8229600" cy="4152952"/>
          </a:xfrm>
        </p:spPr>
        <p:txBody>
          <a:bodyPr>
            <a:normAutofit/>
          </a:bodyPr>
          <a:lstStyle/>
          <a:p>
            <a:r>
              <a:rPr lang="en-US" dirty="0"/>
              <a:t>Sampling is a process wherein members of a population are selected for inclusion in a research study because they will be representative of the larger group.</a:t>
            </a:r>
          </a:p>
          <a:p>
            <a:pPr lvl="1"/>
            <a:r>
              <a:rPr lang="en-US" dirty="0"/>
              <a:t>Sampling techniques can be used to survey a small subgroup rather than the entire population, but at the same time draw inferences about the entire population based on the results.</a:t>
            </a:r>
          </a:p>
          <a:p>
            <a:r>
              <a:rPr lang="en-US" dirty="0"/>
              <a:t>Statistical inference means that the research results obtained from a sample apply to the larger population, a common objective in international marketing research projects.</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18</a:t>
            </a:fld>
            <a:endParaRPr lang="en-US"/>
          </a:p>
        </p:txBody>
      </p:sp>
    </p:spTree>
    <p:extLst>
      <p:ext uri="{BB962C8B-B14F-4D97-AF65-F5344CB8AC3E}">
        <p14:creationId xmlns:p14="http://schemas.microsoft.com/office/powerpoint/2010/main" val="25170391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30237"/>
            <a:ext cx="8058150" cy="1325563"/>
          </a:xfrm>
        </p:spPr>
        <p:txBody>
          <a:bodyPr/>
          <a:lstStyle/>
          <a:p>
            <a:pPr algn="ctr"/>
            <a:r>
              <a:rPr lang="en-US" b="1" dirty="0">
                <a:highlight>
                  <a:srgbClr val="FFFF00"/>
                </a:highlight>
              </a:rPr>
              <a:t>Sampling issues in international research</a:t>
            </a:r>
          </a:p>
        </p:txBody>
      </p:sp>
      <p:sp>
        <p:nvSpPr>
          <p:cNvPr id="3" name="Content Placeholder 2"/>
          <p:cNvSpPr>
            <a:spLocks noGrp="1"/>
          </p:cNvSpPr>
          <p:nvPr>
            <p:ph idx="1"/>
          </p:nvPr>
        </p:nvSpPr>
        <p:spPr>
          <a:xfrm>
            <a:off x="542924" y="2057400"/>
            <a:ext cx="8296275" cy="3695752"/>
          </a:xfrm>
        </p:spPr>
        <p:txBody>
          <a:bodyPr>
            <a:normAutofit fontScale="92500" lnSpcReduction="10000"/>
          </a:bodyPr>
          <a:lstStyle/>
          <a:p>
            <a:r>
              <a:rPr lang="en-US" dirty="0"/>
              <a:t>International sampling introduces several difficulties for the international market researcher. One issue pertains to the lack of availability of accurate demographic information. For many countries, such lists, or sample frames, are not available. Less-developed countries often do not keep valid demographic information. Collection methods can be severely limited or deliberately altered by the ruling government.</a:t>
            </a:r>
          </a:p>
          <a:p>
            <a:r>
              <a:rPr lang="en-US" dirty="0"/>
              <a:t>Obtaining a true probability or random sample in most international settings will be difficult, because methods used to reach people create biases. Some citizens do not own telephones, others do not have access to the Internet, and others still are illiterate and cannot read mail. </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19</a:t>
            </a:fld>
            <a:endParaRPr lang="en-US"/>
          </a:p>
        </p:txBody>
      </p:sp>
    </p:spTree>
    <p:extLst>
      <p:ext uri="{BB962C8B-B14F-4D97-AF65-F5344CB8AC3E}">
        <p14:creationId xmlns:p14="http://schemas.microsoft.com/office/powerpoint/2010/main" val="6326018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505" y="136524"/>
            <a:ext cx="7886700" cy="1325563"/>
          </a:xfrm>
        </p:spPr>
        <p:txBody>
          <a:bodyPr/>
          <a:lstStyle/>
          <a:p>
            <a:pPr algn="ctr"/>
            <a:r>
              <a:rPr lang="en-US" b="1" dirty="0">
                <a:highlight>
                  <a:srgbClr val="FFFF00"/>
                </a:highlight>
              </a:rPr>
              <a:t>Step 5. Collecting data</a:t>
            </a:r>
          </a:p>
        </p:txBody>
      </p:sp>
      <p:sp>
        <p:nvSpPr>
          <p:cNvPr id="3" name="Content Placeholder 2"/>
          <p:cNvSpPr>
            <a:spLocks noGrp="1"/>
          </p:cNvSpPr>
          <p:nvPr>
            <p:ph idx="1"/>
          </p:nvPr>
        </p:nvSpPr>
        <p:spPr>
          <a:xfrm>
            <a:off x="642505" y="1462087"/>
            <a:ext cx="7886700" cy="4152952"/>
          </a:xfrm>
        </p:spPr>
        <p:txBody>
          <a:bodyPr>
            <a:normAutofit/>
          </a:bodyPr>
          <a:lstStyle/>
          <a:p>
            <a:r>
              <a:rPr lang="en-US" dirty="0"/>
              <a:t>The ability to collect data depends on local customs and technological infrastructure. </a:t>
            </a:r>
          </a:p>
          <a:p>
            <a:pPr lvl="1"/>
            <a:r>
              <a:rPr lang="en-US" dirty="0"/>
              <a:t>The proliferation of telephone and Internet communications has changed the landscape of data collection in many countries, but usage rates still vary widely. </a:t>
            </a:r>
          </a:p>
          <a:p>
            <a:r>
              <a:rPr lang="en-US" dirty="0"/>
              <a:t>The recent growth of mobile phone usage in some countries may lead to new marketing research opportunities. </a:t>
            </a:r>
          </a:p>
          <a:p>
            <a:pPr lvl="1"/>
            <a:r>
              <a:rPr lang="en-US" dirty="0"/>
              <a:t>On the African continent, more than 280.7 million subscribers, or about 30.4% of the overall African market, had signed up for service by 2007.</a:t>
            </a:r>
          </a:p>
        </p:txBody>
      </p:sp>
      <p:sp>
        <p:nvSpPr>
          <p:cNvPr id="5" name="Slide Number Placeholder 4"/>
          <p:cNvSpPr>
            <a:spLocks noGrp="1"/>
          </p:cNvSpPr>
          <p:nvPr>
            <p:ph type="sldNum" sz="quarter" idx="12"/>
          </p:nvPr>
        </p:nvSpPr>
        <p:spPr/>
        <p:txBody>
          <a:bodyPr/>
          <a:lstStyle/>
          <a:p>
            <a:fld id="{9CE62F59-9C4E-4709-9842-9496C6D856C6}" type="slidenum">
              <a:rPr lang="en-US" smtClean="0"/>
              <a:pPr/>
              <a:t>20</a:t>
            </a:fld>
            <a:endParaRPr lang="en-US"/>
          </a:p>
        </p:txBody>
      </p:sp>
    </p:spTree>
    <p:extLst>
      <p:ext uri="{BB962C8B-B14F-4D97-AF65-F5344CB8AC3E}">
        <p14:creationId xmlns:p14="http://schemas.microsoft.com/office/powerpoint/2010/main" val="381249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723" y="0"/>
            <a:ext cx="7886700" cy="1325563"/>
          </a:xfrm>
        </p:spPr>
        <p:txBody>
          <a:bodyPr/>
          <a:lstStyle/>
          <a:p>
            <a:pPr algn="ctr"/>
            <a:r>
              <a:rPr lang="en-US" b="1" dirty="0">
                <a:highlight>
                  <a:srgbClr val="FFFF00"/>
                </a:highlight>
              </a:rPr>
              <a:t>Step 6. Analyze and interpret data</a:t>
            </a:r>
          </a:p>
        </p:txBody>
      </p:sp>
      <p:sp>
        <p:nvSpPr>
          <p:cNvPr id="3" name="Content Placeholder 2"/>
          <p:cNvSpPr>
            <a:spLocks noGrp="1"/>
          </p:cNvSpPr>
          <p:nvPr>
            <p:ph idx="1"/>
          </p:nvPr>
        </p:nvSpPr>
        <p:spPr/>
        <p:txBody>
          <a:bodyPr/>
          <a:lstStyle/>
          <a:p>
            <a:r>
              <a:rPr lang="en-US" dirty="0"/>
              <a:t>Linguistic problems, or those associated with different meanings for terms, often complicate international market research. </a:t>
            </a:r>
          </a:p>
          <a:p>
            <a:pPr lvl="1"/>
            <a:r>
              <a:rPr lang="en-US" dirty="0"/>
              <a:t>Frequently used concepts such as “satisfaction” and “feelings” should be carefully examined to understand how these terms might differ across cultures. </a:t>
            </a:r>
          </a:p>
          <a:p>
            <a:pPr lvl="1"/>
            <a:r>
              <a:rPr lang="en-US" dirty="0"/>
              <a:t>Any research questions related to time and punctuality in other countries require careful consideration by the marketing team.</a:t>
            </a:r>
          </a:p>
        </p:txBody>
      </p:sp>
      <p:sp>
        <p:nvSpPr>
          <p:cNvPr id="5" name="Slide Number Placeholder 4"/>
          <p:cNvSpPr>
            <a:spLocks noGrp="1"/>
          </p:cNvSpPr>
          <p:nvPr>
            <p:ph type="sldNum" sz="quarter" idx="12"/>
          </p:nvPr>
        </p:nvSpPr>
        <p:spPr/>
        <p:txBody>
          <a:bodyPr/>
          <a:lstStyle/>
          <a:p>
            <a:fld id="{9CE62F59-9C4E-4709-9842-9496C6D856C6}" type="slidenum">
              <a:rPr lang="en-US" smtClean="0"/>
              <a:pPr/>
              <a:t>21</a:t>
            </a:fld>
            <a:endParaRPr lang="en-US"/>
          </a:p>
        </p:txBody>
      </p:sp>
    </p:spTree>
    <p:extLst>
      <p:ext uri="{BB962C8B-B14F-4D97-AF65-F5344CB8AC3E}">
        <p14:creationId xmlns:p14="http://schemas.microsoft.com/office/powerpoint/2010/main" val="23803197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lstStyle/>
          <a:p>
            <a:pPr algn="ctr"/>
            <a:r>
              <a:rPr lang="en-US" b="1" dirty="0">
                <a:highlight>
                  <a:srgbClr val="FFFF00"/>
                </a:highlight>
              </a:rPr>
              <a:t>Step 7. Formulating conclusions </a:t>
            </a:r>
            <a:br>
              <a:rPr lang="en-US" b="1" dirty="0">
                <a:highlight>
                  <a:srgbClr val="FFFF00"/>
                </a:highlight>
              </a:rPr>
            </a:br>
            <a:r>
              <a:rPr lang="en-US" b="1" dirty="0">
                <a:highlight>
                  <a:srgbClr val="FFFF00"/>
                </a:highlight>
              </a:rPr>
              <a:t>and writing reports</a:t>
            </a:r>
          </a:p>
        </p:txBody>
      </p:sp>
      <p:sp>
        <p:nvSpPr>
          <p:cNvPr id="3" name="Content Placeholder 2"/>
          <p:cNvSpPr>
            <a:spLocks noGrp="1"/>
          </p:cNvSpPr>
          <p:nvPr>
            <p:ph idx="1"/>
          </p:nvPr>
        </p:nvSpPr>
        <p:spPr>
          <a:xfrm>
            <a:off x="628650" y="2438400"/>
            <a:ext cx="7886700" cy="3657600"/>
          </a:xfrm>
        </p:spPr>
        <p:txBody>
          <a:bodyPr>
            <a:normAutofit/>
          </a:bodyPr>
          <a:lstStyle/>
          <a:p>
            <a:r>
              <a:rPr lang="en-US" dirty="0"/>
              <a:t>The final step in the international market research process is formulating conclusions and writing the research report. </a:t>
            </a:r>
          </a:p>
          <a:p>
            <a:r>
              <a:rPr lang="en-US" dirty="0"/>
              <a:t>The research report should be direct and informative, assisting international marketers in making decisions. </a:t>
            </a:r>
          </a:p>
          <a:p>
            <a:pPr lvl="1"/>
            <a:r>
              <a:rPr lang="en-US" dirty="0"/>
              <a:t>The conclusions presented in international market research reports should be both complete and concise.</a:t>
            </a:r>
          </a:p>
        </p:txBody>
      </p:sp>
      <p:sp>
        <p:nvSpPr>
          <p:cNvPr id="5" name="Slide Number Placeholder 4"/>
          <p:cNvSpPr>
            <a:spLocks noGrp="1"/>
          </p:cNvSpPr>
          <p:nvPr>
            <p:ph type="sldNum" sz="quarter" idx="12"/>
          </p:nvPr>
        </p:nvSpPr>
        <p:spPr/>
        <p:txBody>
          <a:bodyPr/>
          <a:lstStyle/>
          <a:p>
            <a:fld id="{9CE62F59-9C4E-4709-9842-9496C6D856C6}" type="slidenum">
              <a:rPr lang="en-US" smtClean="0"/>
              <a:pPr/>
              <a:t>22</a:t>
            </a:fld>
            <a:endParaRPr lang="en-US"/>
          </a:p>
        </p:txBody>
      </p:sp>
    </p:spTree>
    <p:extLst>
      <p:ext uri="{BB962C8B-B14F-4D97-AF65-F5344CB8AC3E}">
        <p14:creationId xmlns:p14="http://schemas.microsoft.com/office/powerpoint/2010/main" val="8261017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Major market research firms</a:t>
            </a:r>
          </a:p>
        </p:txBody>
      </p:sp>
      <p:sp>
        <p:nvSpPr>
          <p:cNvPr id="3" name="Slide Number Placeholder 2"/>
          <p:cNvSpPr>
            <a:spLocks noGrp="1"/>
          </p:cNvSpPr>
          <p:nvPr>
            <p:ph type="sldNum" sz="quarter" idx="12"/>
          </p:nvPr>
        </p:nvSpPr>
        <p:spPr/>
        <p:txBody>
          <a:bodyPr/>
          <a:lstStyle/>
          <a:p>
            <a:fld id="{9CE62F59-9C4E-4709-9842-9496C6D856C6}" type="slidenum">
              <a:rPr lang="en-US" smtClean="0"/>
              <a:pPr/>
              <a:t>23</a:t>
            </a:fld>
            <a:endParaRPr lang="en-US"/>
          </a:p>
        </p:txBody>
      </p:sp>
      <p:pic>
        <p:nvPicPr>
          <p:cNvPr id="10242" name="Picture 2"/>
          <p:cNvPicPr>
            <a:picLocks noChangeAspect="1" noChangeArrowheads="1"/>
          </p:cNvPicPr>
          <p:nvPr/>
        </p:nvPicPr>
        <p:blipFill>
          <a:blip r:embed="rId2" cstate="print"/>
          <a:srcRect/>
          <a:stretch>
            <a:fillRect/>
          </a:stretch>
        </p:blipFill>
        <p:spPr bwMode="auto">
          <a:xfrm>
            <a:off x="2286000" y="1905000"/>
            <a:ext cx="3962400" cy="4278242"/>
          </a:xfrm>
          <a:prstGeom prst="rect">
            <a:avLst/>
          </a:prstGeom>
          <a:noFill/>
          <a:ln w="9525">
            <a:noFill/>
            <a:miter lim="800000"/>
            <a:headEnd/>
            <a:tailEnd/>
          </a:ln>
        </p:spPr>
      </p:pic>
    </p:spTree>
    <p:extLst>
      <p:ext uri="{BB962C8B-B14F-4D97-AF65-F5344CB8AC3E}">
        <p14:creationId xmlns:p14="http://schemas.microsoft.com/office/powerpoint/2010/main" val="30630840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FA5D35-0006-8A89-F6C6-9690816975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FC27B4-4803-1168-511B-FA7D6149785E}"/>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Individual activity</a:t>
            </a:r>
            <a:r>
              <a:rPr lang="en-US" sz="1600" dirty="0"/>
              <a:t>– </a:t>
            </a:r>
            <a:r>
              <a:rPr lang="en-US" sz="2400" dirty="0"/>
              <a:t>30 Minutes</a:t>
            </a:r>
            <a:r>
              <a:rPr lang="en-US" sz="2400" dirty="0">
                <a:highlight>
                  <a:srgbClr val="FFFF00"/>
                </a:highlight>
              </a:rPr>
              <a:t> </a:t>
            </a:r>
            <a:endParaRPr lang="en-US" sz="3600" b="1" dirty="0"/>
          </a:p>
        </p:txBody>
      </p:sp>
      <p:sp>
        <p:nvSpPr>
          <p:cNvPr id="6" name="Content Placeholder 2">
            <a:extLst>
              <a:ext uri="{FF2B5EF4-FFF2-40B4-BE49-F238E27FC236}">
                <a16:creationId xmlns:a16="http://schemas.microsoft.com/office/drawing/2014/main" id="{AAB5B757-EE2C-8FD3-BE48-28E4997B95F0}"/>
              </a:ext>
            </a:extLst>
          </p:cNvPr>
          <p:cNvSpPr txBox="1">
            <a:spLocks/>
          </p:cNvSpPr>
          <p:nvPr/>
        </p:nvSpPr>
        <p:spPr>
          <a:xfrm>
            <a:off x="609600" y="1447800"/>
            <a:ext cx="8134350" cy="3810000"/>
          </a:xfrm>
          <a:prstGeom prst="rect">
            <a:avLst/>
          </a:prstGeom>
        </p:spPr>
        <p:txBody>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Visit a number of the internet resources that present secondary data for international market researchers (see slide 15).  </a:t>
            </a:r>
          </a:p>
          <a:p>
            <a:r>
              <a:rPr lang="en-GB" sz="2400" dirty="0"/>
              <a:t>What types of information do you find?</a:t>
            </a:r>
          </a:p>
          <a:p>
            <a:r>
              <a:rPr lang="en-GB" sz="2400" dirty="0"/>
              <a:t>How do you think these sources could be used for: </a:t>
            </a:r>
          </a:p>
          <a:p>
            <a:pPr lvl="1"/>
            <a:r>
              <a:rPr lang="en-GB" sz="2400" kern="100" dirty="0">
                <a:effectLst/>
                <a:ea typeface="Calibri" panose="020F0502020204030204" pitchFamily="34" charset="0"/>
                <a:cs typeface="Times New Roman" panose="02020603050405020304" pitchFamily="18" charset="0"/>
              </a:rPr>
              <a:t>International market research</a:t>
            </a:r>
          </a:p>
          <a:p>
            <a:pPr lvl="1"/>
            <a:r>
              <a:rPr lang="en-GB" sz="2400" kern="100" dirty="0">
                <a:effectLst/>
                <a:ea typeface="Calibri" panose="020F0502020204030204" pitchFamily="34" charset="0"/>
                <a:cs typeface="Times New Roman" panose="02020603050405020304" pitchFamily="18" charset="0"/>
              </a:rPr>
              <a:t>Your assignment </a:t>
            </a:r>
          </a:p>
          <a:p>
            <a:pPr lvl="1"/>
            <a:endParaRPr lang="en-GB" sz="2400" dirty="0"/>
          </a:p>
          <a:p>
            <a:endParaRPr lang="en-GB" sz="2400" kern="100" dirty="0">
              <a:effectLst/>
              <a:ea typeface="Calibri" panose="020F0502020204030204" pitchFamily="34" charset="0"/>
              <a:cs typeface="Times New Roman" panose="02020603050405020304" pitchFamily="18" charset="0"/>
            </a:endParaRPr>
          </a:p>
          <a:p>
            <a:pPr lvl="1"/>
            <a:endParaRPr lang="en-US" sz="2400" dirty="0"/>
          </a:p>
        </p:txBody>
      </p:sp>
    </p:spTree>
    <p:extLst>
      <p:ext uri="{BB962C8B-B14F-4D97-AF65-F5344CB8AC3E}">
        <p14:creationId xmlns:p14="http://schemas.microsoft.com/office/powerpoint/2010/main" val="13899480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CDA7C0-A2D3-952B-F99C-F6176B89A180}"/>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33F5E00-88EF-5688-9B29-72441A965567}"/>
              </a:ext>
            </a:extLst>
          </p:cNvPr>
          <p:cNvSpPr txBox="1">
            <a:spLocks/>
          </p:cNvSpPr>
          <p:nvPr/>
        </p:nvSpPr>
        <p:spPr>
          <a:xfrm>
            <a:off x="628650" y="1981200"/>
            <a:ext cx="7886700" cy="1905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6000" b="1" dirty="0">
                <a:highlight>
                  <a:srgbClr val="FFFF00"/>
                </a:highlight>
              </a:rPr>
              <a:t>BREAK</a:t>
            </a:r>
            <a:endParaRPr lang="en-US" sz="6000" dirty="0">
              <a:highlight>
                <a:srgbClr val="FFFF00"/>
              </a:highlight>
            </a:endParaRPr>
          </a:p>
        </p:txBody>
      </p:sp>
    </p:spTree>
    <p:extLst>
      <p:ext uri="{BB962C8B-B14F-4D97-AF65-F5344CB8AC3E}">
        <p14:creationId xmlns:p14="http://schemas.microsoft.com/office/powerpoint/2010/main" val="7350914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 #2</a:t>
            </a:r>
          </a:p>
        </p:txBody>
      </p:sp>
      <p:sp>
        <p:nvSpPr>
          <p:cNvPr id="3" name="Content Placeholder 2"/>
          <p:cNvSpPr>
            <a:spLocks noGrp="1"/>
          </p:cNvSpPr>
          <p:nvPr>
            <p:ph idx="1"/>
          </p:nvPr>
        </p:nvSpPr>
        <p:spPr/>
        <p:txBody>
          <a:bodyPr/>
          <a:lstStyle/>
          <a:p>
            <a:pPr lvl="1">
              <a:buClr>
                <a:srgbClr val="0070C0"/>
              </a:buClr>
              <a:buFont typeface="Wingdings" panose="05000000000000000000" pitchFamily="2" charset="2"/>
              <a:buChar char="q"/>
            </a:pPr>
            <a:r>
              <a:rPr lang="en-GB" sz="2000" dirty="0"/>
              <a:t>Understand the assessment’s requirements </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26</a:t>
            </a:fld>
            <a:endParaRPr lang="en-US"/>
          </a:p>
        </p:txBody>
      </p:sp>
    </p:spTree>
    <p:extLst>
      <p:ext uri="{BB962C8B-B14F-4D97-AF65-F5344CB8AC3E}">
        <p14:creationId xmlns:p14="http://schemas.microsoft.com/office/powerpoint/2010/main" val="5379295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7449A1-F5E0-638D-AF71-23F87E1908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C36894-B13E-46A5-715E-26FD502EB64E}"/>
              </a:ext>
            </a:extLst>
          </p:cNvPr>
          <p:cNvSpPr>
            <a:spLocks noGrp="1"/>
          </p:cNvSpPr>
          <p:nvPr>
            <p:ph type="ctrTitle"/>
          </p:nvPr>
        </p:nvSpPr>
        <p:spPr>
          <a:xfrm>
            <a:off x="609600" y="304800"/>
            <a:ext cx="7924800" cy="838200"/>
          </a:xfrm>
        </p:spPr>
        <p:txBody>
          <a:bodyPr anchor="t">
            <a:noAutofit/>
          </a:bodyPr>
          <a:lstStyle/>
          <a:p>
            <a:r>
              <a:rPr lang="en-US" sz="2400" b="1" dirty="0">
                <a:highlight>
                  <a:srgbClr val="FFFF00"/>
                </a:highlight>
              </a:rPr>
              <a:t>Tasks </a:t>
            </a:r>
            <a:r>
              <a:rPr lang="en-US" sz="1600" dirty="0"/>
              <a:t>1 of 2</a:t>
            </a:r>
            <a:endParaRPr lang="en-US" sz="2400" dirty="0"/>
          </a:p>
        </p:txBody>
      </p:sp>
      <p:sp>
        <p:nvSpPr>
          <p:cNvPr id="4" name="Subtitle 3">
            <a:extLst>
              <a:ext uri="{FF2B5EF4-FFF2-40B4-BE49-F238E27FC236}">
                <a16:creationId xmlns:a16="http://schemas.microsoft.com/office/drawing/2014/main" id="{37AC4FFB-634A-48BA-3D3A-7DF87639B950}"/>
              </a:ext>
            </a:extLst>
          </p:cNvPr>
          <p:cNvSpPr>
            <a:spLocks noGrp="1"/>
          </p:cNvSpPr>
          <p:nvPr>
            <p:ph type="subTitle" idx="1"/>
          </p:nvPr>
        </p:nvSpPr>
        <p:spPr>
          <a:xfrm>
            <a:off x="304800" y="807027"/>
            <a:ext cx="8534400" cy="3810000"/>
          </a:xfrm>
        </p:spPr>
        <p:txBody>
          <a:bodyPr>
            <a:noAutofit/>
          </a:bodyPr>
          <a:lstStyle/>
          <a:p>
            <a:pPr marR="457200" algn="l">
              <a:lnSpc>
                <a:spcPct val="115000"/>
              </a:lnSpc>
              <a:spcBef>
                <a:spcPts val="0"/>
              </a:spcBef>
            </a:pPr>
            <a:r>
              <a:rPr lang="en-GB" sz="1800" dirty="0">
                <a:effectLst/>
                <a:latin typeface="Arial" panose="020B0604020202020204" pitchFamily="34" charset="0"/>
                <a:ea typeface="Times New Roman" panose="02020603050405020304" pitchFamily="18" charset="0"/>
              </a:rPr>
              <a:t>In this module, you are required to write a 5000-word report to analyse the marketing strategies of a brand in two different countries.</a:t>
            </a:r>
            <a:endParaRPr lang="en-GB" sz="1800" dirty="0">
              <a:effectLst/>
              <a:latin typeface="Times New Roman" panose="02020603050405020304" pitchFamily="18" charset="0"/>
              <a:ea typeface="Times New Roman" panose="02020603050405020304" pitchFamily="18" charset="0"/>
            </a:endParaRPr>
          </a:p>
          <a:p>
            <a:pPr marR="457200" lvl="0" algn="l">
              <a:lnSpc>
                <a:spcPct val="115000"/>
              </a:lnSpc>
              <a:spcBef>
                <a:spcPts val="0"/>
              </a:spcBef>
            </a:pPr>
            <a:endParaRPr lang="en-GB" sz="1800" dirty="0">
              <a:effectLst/>
              <a:latin typeface="+mj-lt"/>
              <a:ea typeface="Times New Roman" panose="02020603050405020304" pitchFamily="18" charset="0"/>
            </a:endParaRPr>
          </a:p>
          <a:p>
            <a:pPr marL="342900" marR="4572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Choose one of these brands below:</a:t>
            </a:r>
          </a:p>
          <a:p>
            <a:pPr marL="800100" marR="457200" lvl="1" indent="-342900" algn="l">
              <a:lnSpc>
                <a:spcPct val="115000"/>
              </a:lnSpc>
              <a:spcBef>
                <a:spcPts val="0"/>
              </a:spcBef>
              <a:buFont typeface="+mj-lt"/>
              <a:buAutoNum type="alphaLcPeriod"/>
            </a:pPr>
            <a:r>
              <a:rPr lang="en-GB" sz="1800" dirty="0">
                <a:effectLst/>
                <a:latin typeface="+mj-lt"/>
                <a:ea typeface="Times New Roman" panose="02020603050405020304" pitchFamily="18" charset="0"/>
              </a:rPr>
              <a:t>Red Bull 			c. H&amp;M</a:t>
            </a:r>
          </a:p>
          <a:p>
            <a:pPr marL="800100" marR="457200" lvl="1" indent="-342900" algn="l">
              <a:lnSpc>
                <a:spcPct val="115000"/>
              </a:lnSpc>
              <a:spcBef>
                <a:spcPts val="0"/>
              </a:spcBef>
              <a:buFont typeface="+mj-lt"/>
              <a:buAutoNum type="alphaLcPeriod"/>
            </a:pPr>
            <a:r>
              <a:rPr lang="en-GB" sz="1800" dirty="0">
                <a:effectLst/>
                <a:latin typeface="+mj-lt"/>
                <a:ea typeface="Times New Roman" panose="02020603050405020304" pitchFamily="18" charset="0"/>
              </a:rPr>
              <a:t>McDonalds</a:t>
            </a:r>
            <a:r>
              <a:rPr lang="en-GB" sz="1800" dirty="0">
                <a:latin typeface="+mj-lt"/>
                <a:ea typeface="Times New Roman" panose="02020603050405020304" pitchFamily="18" charset="0"/>
              </a:rPr>
              <a:t>		d. </a:t>
            </a:r>
            <a:r>
              <a:rPr lang="en-GB" sz="1800" dirty="0">
                <a:effectLst/>
                <a:latin typeface="+mj-lt"/>
                <a:ea typeface="Times New Roman" panose="02020603050405020304" pitchFamily="18" charset="0"/>
              </a:rPr>
              <a:t>Facebook </a:t>
            </a:r>
          </a:p>
          <a:p>
            <a:pPr marL="3429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Name two countries where the chosen brand could be found. For example, H&amp;M's in the UK and India.</a:t>
            </a:r>
          </a:p>
          <a:p>
            <a:pPr marL="342900" lvl="0" indent="-342900" algn="l">
              <a:lnSpc>
                <a:spcPct val="115000"/>
              </a:lnSpc>
              <a:spcBef>
                <a:spcPts val="0"/>
              </a:spcBef>
              <a:buFont typeface="+mj-lt"/>
              <a:buAutoNum type="arabicPeriod"/>
            </a:pPr>
            <a:r>
              <a:rPr lang="en-GB" sz="1800" dirty="0">
                <a:effectLst/>
                <a:latin typeface="+mj-lt"/>
                <a:ea typeface="Times New Roman" panose="02020603050405020304" pitchFamily="18" charset="0"/>
              </a:rPr>
              <a:t>Analyse the brand's marketing strategies in those countries. Your analysis should cover the following components: </a:t>
            </a:r>
          </a:p>
          <a:p>
            <a:pPr marL="742950" lvl="1" indent="-285750" algn="l">
              <a:lnSpc>
                <a:spcPct val="115000"/>
              </a:lnSpc>
              <a:spcBef>
                <a:spcPts val="0"/>
              </a:spcBef>
              <a:buFont typeface="+mj-lt"/>
              <a:buAutoNum type="alphaLcPeriod"/>
            </a:pPr>
            <a:r>
              <a:rPr lang="en-GB" sz="1800" dirty="0">
                <a:effectLst/>
                <a:latin typeface="+mj-lt"/>
                <a:ea typeface="Times New Roman" panose="02020603050405020304" pitchFamily="18" charset="0"/>
              </a:rPr>
              <a:t>Overview</a:t>
            </a:r>
            <a:r>
              <a:rPr lang="en-GB" sz="1800" b="1" dirty="0">
                <a:effectLst/>
                <a:latin typeface="+mj-lt"/>
                <a:ea typeface="Times New Roman" panose="02020603050405020304" pitchFamily="18" charset="0"/>
              </a:rPr>
              <a:t> </a:t>
            </a:r>
            <a:r>
              <a:rPr lang="en-GB" sz="1800" dirty="0">
                <a:effectLst/>
                <a:latin typeface="+mj-lt"/>
                <a:ea typeface="Times New Roman" panose="02020603050405020304" pitchFamily="18" charset="0"/>
              </a:rPr>
              <a:t>of the chosen brand and its operation in the </a:t>
            </a:r>
            <a:r>
              <a:rPr lang="en-GB" sz="1800" b="1" dirty="0">
                <a:effectLst/>
                <a:latin typeface="+mj-lt"/>
                <a:ea typeface="Times New Roman" panose="02020603050405020304" pitchFamily="18" charset="0"/>
              </a:rPr>
              <a:t>chosen countries</a:t>
            </a:r>
            <a:r>
              <a:rPr lang="en-GB" sz="1800" dirty="0">
                <a:effectLst/>
                <a:latin typeface="+mj-lt"/>
                <a:ea typeface="Times New Roman" panose="02020603050405020304" pitchFamily="18" charset="0"/>
              </a:rPr>
              <a:t>.    </a:t>
            </a:r>
          </a:p>
          <a:p>
            <a:pPr marL="742950" lvl="1" indent="-285750" algn="l">
              <a:lnSpc>
                <a:spcPct val="115000"/>
              </a:lnSpc>
              <a:spcBef>
                <a:spcPts val="0"/>
              </a:spcBef>
              <a:buFont typeface="+mj-lt"/>
              <a:buAutoNum type="alphaLcPeriod"/>
            </a:pPr>
            <a:r>
              <a:rPr lang="en-GB" sz="1800" dirty="0">
                <a:effectLst/>
                <a:latin typeface="+mj-lt"/>
                <a:ea typeface="Times New Roman" panose="02020603050405020304" pitchFamily="18" charset="0"/>
              </a:rPr>
              <a:t>Comparison and contrast of:</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Cultural and social context of Country A and Country B</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STP strategies in Country A and Country B</a:t>
            </a:r>
          </a:p>
          <a:p>
            <a:pPr marL="1143000" lvl="2" indent="-228600" algn="l">
              <a:lnSpc>
                <a:spcPct val="115000"/>
              </a:lnSpc>
              <a:spcBef>
                <a:spcPts val="0"/>
              </a:spcBef>
              <a:buFont typeface="Symbol" panose="05050102010706020507" pitchFamily="18" charset="2"/>
              <a:buChar char=""/>
            </a:pPr>
            <a:r>
              <a:rPr lang="en-GB" dirty="0">
                <a:effectLst/>
                <a:latin typeface="+mj-lt"/>
                <a:ea typeface="Times New Roman" panose="02020603050405020304" pitchFamily="18" charset="0"/>
              </a:rPr>
              <a:t>Marketing mix (7Ps) strategies in Country A and Country B</a:t>
            </a:r>
          </a:p>
          <a:p>
            <a:endParaRPr lang="en-GB" sz="1800" b="1" dirty="0"/>
          </a:p>
        </p:txBody>
      </p:sp>
    </p:spTree>
    <p:extLst>
      <p:ext uri="{BB962C8B-B14F-4D97-AF65-F5344CB8AC3E}">
        <p14:creationId xmlns:p14="http://schemas.microsoft.com/office/powerpoint/2010/main" val="3366372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AABAD9-711B-51DD-1A9E-19104E630EB7}"/>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710981A6-D2F6-B5FE-D7F8-A7B1A3720292}"/>
              </a:ext>
            </a:extLst>
          </p:cNvPr>
          <p:cNvSpPr>
            <a:spLocks noGrp="1"/>
          </p:cNvSpPr>
          <p:nvPr>
            <p:ph type="subTitle" idx="1"/>
          </p:nvPr>
        </p:nvSpPr>
        <p:spPr>
          <a:xfrm>
            <a:off x="304800" y="1524000"/>
            <a:ext cx="8534400" cy="3810000"/>
          </a:xfrm>
        </p:spPr>
        <p:txBody>
          <a:bodyPr>
            <a:noAutofit/>
          </a:bodyPr>
          <a:lstStyle/>
          <a:p>
            <a:pPr marR="457200" lvl="1" algn="l">
              <a:lnSpc>
                <a:spcPct val="115000"/>
              </a:lnSpc>
              <a:spcBef>
                <a:spcPts val="0"/>
              </a:spcBef>
            </a:pPr>
            <a:r>
              <a:rPr lang="en-GB" dirty="0">
                <a:effectLst/>
                <a:latin typeface="+mj-lt"/>
                <a:ea typeface="Times New Roman" panose="02020603050405020304" pitchFamily="18" charset="0"/>
              </a:rPr>
              <a:t>c.	Evaluation of whether their marketing strategies are successful in Country A and Country B. It should be supported by market data such as annual sales, market share, number of branches, social media engagement, brand awareness, etc  . </a:t>
            </a:r>
          </a:p>
          <a:p>
            <a:pPr marL="457200" marR="457200" indent="-457200" algn="l">
              <a:lnSpc>
                <a:spcPct val="115000"/>
              </a:lnSpc>
              <a:spcBef>
                <a:spcPts val="0"/>
              </a:spcBef>
              <a:buAutoNum type="arabicPeriod" startAt="4"/>
            </a:pPr>
            <a:r>
              <a:rPr lang="en-GB" sz="2000" dirty="0">
                <a:effectLst/>
                <a:latin typeface="+mj-lt"/>
                <a:ea typeface="Times New Roman" panose="02020603050405020304" pitchFamily="18" charset="0"/>
              </a:rPr>
              <a:t>Evaluation of whether there were ethical issues with this brand in one/both countries. </a:t>
            </a:r>
          </a:p>
          <a:p>
            <a:pPr marL="457200" marR="457200" indent="-457200" algn="l">
              <a:lnSpc>
                <a:spcPct val="115000"/>
              </a:lnSpc>
              <a:spcBef>
                <a:spcPts val="0"/>
              </a:spcBef>
              <a:buAutoNum type="arabicPeriod" startAt="4"/>
            </a:pPr>
            <a:r>
              <a:rPr lang="en-GB" sz="2000" dirty="0">
                <a:effectLst/>
                <a:latin typeface="+mj-lt"/>
                <a:ea typeface="Times New Roman" panose="02020603050405020304" pitchFamily="18" charset="0"/>
              </a:rPr>
              <a:t>Recommendations on how this company should go forward. </a:t>
            </a:r>
            <a:endParaRPr lang="en-GB" sz="2000" b="1" dirty="0"/>
          </a:p>
        </p:txBody>
      </p:sp>
      <p:sp>
        <p:nvSpPr>
          <p:cNvPr id="8" name="Title 1">
            <a:extLst>
              <a:ext uri="{FF2B5EF4-FFF2-40B4-BE49-F238E27FC236}">
                <a16:creationId xmlns:a16="http://schemas.microsoft.com/office/drawing/2014/main" id="{0EF71B31-FCB9-503D-E980-D8CCC74B0F4F}"/>
              </a:ext>
            </a:extLst>
          </p:cNvPr>
          <p:cNvSpPr txBox="1">
            <a:spLocks/>
          </p:cNvSpPr>
          <p:nvPr/>
        </p:nvSpPr>
        <p:spPr>
          <a:xfrm>
            <a:off x="609600" y="304800"/>
            <a:ext cx="7924800" cy="8382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Task </a:t>
            </a:r>
            <a:r>
              <a:rPr lang="en-US" sz="1600" dirty="0"/>
              <a:t>2 of 2</a:t>
            </a:r>
            <a:endParaRPr lang="en-US" sz="2400" dirty="0"/>
          </a:p>
        </p:txBody>
      </p:sp>
    </p:spTree>
    <p:extLst>
      <p:ext uri="{BB962C8B-B14F-4D97-AF65-F5344CB8AC3E}">
        <p14:creationId xmlns:p14="http://schemas.microsoft.com/office/powerpoint/2010/main" val="42395916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EEBAFF-F56F-A44C-229D-4AC7FB876E95}"/>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A18FDEED-408F-551B-EBC1-EB0F81D16367}"/>
              </a:ext>
            </a:extLst>
          </p:cNvPr>
          <p:cNvSpPr>
            <a:spLocks noGrp="1"/>
          </p:cNvSpPr>
          <p:nvPr>
            <p:ph type="subTitle" idx="1"/>
          </p:nvPr>
        </p:nvSpPr>
        <p:spPr>
          <a:xfrm>
            <a:off x="0" y="952500"/>
            <a:ext cx="9164782" cy="49530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L="623888" marR="457200" lvl="1" indent="-360363" algn="l">
              <a:lnSpc>
                <a:spcPct val="115000"/>
              </a:lnSpc>
              <a:spcBef>
                <a:spcPts val="0"/>
              </a:spcBef>
            </a:pPr>
            <a:r>
              <a:rPr lang="en-GB" sz="1800" dirty="0">
                <a:effectLst/>
                <a:latin typeface="+mj-lt"/>
                <a:ea typeface="Times New Roman" panose="02020603050405020304" pitchFamily="18" charset="0"/>
              </a:rPr>
              <a:t>1.	Title page (program of study, module name and code, your assignment title, and the lecturer’s name ARE NOT included in the word count).</a:t>
            </a:r>
          </a:p>
          <a:p>
            <a:pPr marL="623888" marR="457200" lvl="1" indent="-360363" algn="l">
              <a:lnSpc>
                <a:spcPct val="115000"/>
              </a:lnSpc>
              <a:spcBef>
                <a:spcPts val="0"/>
              </a:spcBef>
            </a:pPr>
            <a:r>
              <a:rPr lang="en-GB" sz="1800" dirty="0">
                <a:effectLst/>
                <a:latin typeface="+mj-lt"/>
                <a:ea typeface="Times New Roman" panose="02020603050405020304" pitchFamily="18" charset="0"/>
              </a:rPr>
              <a:t>2.	Table of Contents (IS NOT included in the word count).</a:t>
            </a:r>
          </a:p>
          <a:p>
            <a:pPr marL="623888" marR="457200" lvl="1" indent="-360363" algn="l">
              <a:lnSpc>
                <a:spcPct val="115000"/>
              </a:lnSpc>
              <a:spcBef>
                <a:spcPts val="0"/>
              </a:spcBef>
            </a:pPr>
            <a:r>
              <a:rPr lang="en-GB" sz="1800" dirty="0">
                <a:effectLst/>
                <a:latin typeface="+mj-lt"/>
                <a:ea typeface="Times New Roman" panose="02020603050405020304" pitchFamily="18" charset="0"/>
              </a:rPr>
              <a:t>3.	Introduction (Rationale of choosing the brand and countries, report’s purpose and structure )</a:t>
            </a:r>
          </a:p>
          <a:p>
            <a:pPr marL="623888" marR="457200" lvl="1" indent="-360363" algn="l">
              <a:lnSpc>
                <a:spcPct val="115000"/>
              </a:lnSpc>
              <a:spcBef>
                <a:spcPts val="0"/>
              </a:spcBef>
            </a:pPr>
            <a:r>
              <a:rPr lang="en-GB" sz="1800" dirty="0">
                <a:effectLst/>
                <a:latin typeface="+mj-lt"/>
                <a:ea typeface="Times New Roman" panose="02020603050405020304" pitchFamily="18" charset="0"/>
              </a:rPr>
              <a:t>4.	Brand and country overview</a:t>
            </a:r>
          </a:p>
          <a:p>
            <a:pPr marL="623888" marR="457200" lvl="1" indent="-360363" algn="l">
              <a:lnSpc>
                <a:spcPct val="115000"/>
              </a:lnSpc>
              <a:spcBef>
                <a:spcPts val="0"/>
              </a:spcBef>
            </a:pPr>
            <a:r>
              <a:rPr lang="en-GB" sz="1800" dirty="0">
                <a:effectLst/>
                <a:latin typeface="+mj-lt"/>
                <a:ea typeface="Times New Roman" panose="02020603050405020304" pitchFamily="18" charset="0"/>
              </a:rPr>
              <a:t>5.	Comparison of the socio-cultural context of Country A and Country B</a:t>
            </a:r>
          </a:p>
          <a:p>
            <a:pPr marL="623888" marR="457200" lvl="1" indent="-360363" algn="l">
              <a:lnSpc>
                <a:spcPct val="115000"/>
              </a:lnSpc>
              <a:spcBef>
                <a:spcPts val="0"/>
              </a:spcBef>
            </a:pPr>
            <a:r>
              <a:rPr lang="en-GB" sz="1800" dirty="0">
                <a:effectLst/>
                <a:latin typeface="+mj-lt"/>
                <a:ea typeface="Times New Roman" panose="02020603050405020304" pitchFamily="18" charset="0"/>
              </a:rPr>
              <a:t>6.	Comparison of Brand’s STP strategies in Country A and Country B</a:t>
            </a:r>
          </a:p>
          <a:p>
            <a:pPr marL="623888" marR="457200" lvl="1" indent="-360363" algn="l">
              <a:lnSpc>
                <a:spcPct val="115000"/>
              </a:lnSpc>
              <a:spcBef>
                <a:spcPts val="0"/>
              </a:spcBef>
            </a:pPr>
            <a:r>
              <a:rPr lang="en-GB" sz="1800" dirty="0">
                <a:effectLst/>
                <a:latin typeface="+mj-lt"/>
                <a:ea typeface="Times New Roman" panose="02020603050405020304" pitchFamily="18" charset="0"/>
              </a:rPr>
              <a:t>7.	Comparison of Marketing Mix Strategies in Country A and Country B </a:t>
            </a:r>
          </a:p>
          <a:p>
            <a:pPr marL="623888" marR="457200" lvl="1" indent="-360363" algn="l">
              <a:lnSpc>
                <a:spcPct val="115000"/>
              </a:lnSpc>
              <a:spcBef>
                <a:spcPts val="0"/>
              </a:spcBef>
            </a:pPr>
            <a:r>
              <a:rPr lang="en-GB" sz="1800" dirty="0">
                <a:effectLst/>
                <a:latin typeface="+mj-lt"/>
                <a:ea typeface="Times New Roman" panose="02020603050405020304" pitchFamily="18" charset="0"/>
              </a:rPr>
              <a:t>8.	Evaluation of the performance of marketing strategies  </a:t>
            </a:r>
          </a:p>
          <a:p>
            <a:pPr marL="623888" marR="457200" lvl="1" indent="-360363" algn="l">
              <a:lnSpc>
                <a:spcPct val="115000"/>
              </a:lnSpc>
              <a:spcBef>
                <a:spcPts val="0"/>
              </a:spcBef>
            </a:pPr>
            <a:r>
              <a:rPr lang="en-GB" sz="1800" dirty="0">
                <a:effectLst/>
                <a:latin typeface="+mj-lt"/>
                <a:ea typeface="Times New Roman" panose="02020603050405020304" pitchFamily="18" charset="0"/>
              </a:rPr>
              <a:t>9.	Evaluation of marketing ethics practice</a:t>
            </a:r>
          </a:p>
          <a:p>
            <a:pPr marL="623888" marR="457200" lvl="1" indent="-360363" algn="l">
              <a:lnSpc>
                <a:spcPct val="115000"/>
              </a:lnSpc>
              <a:spcBef>
                <a:spcPts val="0"/>
              </a:spcBef>
            </a:pPr>
            <a:r>
              <a:rPr lang="en-GB" sz="1800" dirty="0">
                <a:effectLst/>
                <a:latin typeface="+mj-lt"/>
                <a:ea typeface="Times New Roman" panose="02020603050405020304" pitchFamily="18" charset="0"/>
              </a:rPr>
              <a:t>10.	Recommendation &amp; Conclusion </a:t>
            </a:r>
          </a:p>
          <a:p>
            <a:pPr marL="623888" marR="457200" lvl="1" indent="-360363" algn="l">
              <a:lnSpc>
                <a:spcPct val="115000"/>
              </a:lnSpc>
              <a:spcBef>
                <a:spcPts val="0"/>
              </a:spcBef>
            </a:pPr>
            <a:r>
              <a:rPr lang="en-GB" sz="1800" dirty="0">
                <a:effectLst/>
                <a:latin typeface="+mj-lt"/>
                <a:ea typeface="Times New Roman" panose="02020603050405020304" pitchFamily="18" charset="0"/>
              </a:rPr>
              <a:t>11.	Reference List (ARE NOT included in the word count). </a:t>
            </a:r>
          </a:p>
        </p:txBody>
      </p:sp>
      <p:sp>
        <p:nvSpPr>
          <p:cNvPr id="8" name="Title 1">
            <a:extLst>
              <a:ext uri="{FF2B5EF4-FFF2-40B4-BE49-F238E27FC236}">
                <a16:creationId xmlns:a16="http://schemas.microsoft.com/office/drawing/2014/main" id="{1CDC3059-60FB-3E3E-CAD0-79B808EC4991}"/>
              </a:ext>
            </a:extLst>
          </p:cNvPr>
          <p:cNvSpPr txBox="1">
            <a:spLocks/>
          </p:cNvSpPr>
          <p:nvPr/>
        </p:nvSpPr>
        <p:spPr>
          <a:xfrm>
            <a:off x="609600" y="3048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structure</a:t>
            </a:r>
          </a:p>
        </p:txBody>
      </p:sp>
    </p:spTree>
    <p:extLst>
      <p:ext uri="{BB962C8B-B14F-4D97-AF65-F5344CB8AC3E}">
        <p14:creationId xmlns:p14="http://schemas.microsoft.com/office/powerpoint/2010/main" val="35456807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4515D-2C0A-7FF9-FD4B-E5B5079F3AA8}"/>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19D5FAC0-45FA-979B-3BBE-FDA695120084}"/>
              </a:ext>
            </a:extLst>
          </p:cNvPr>
          <p:cNvSpPr>
            <a:spLocks noGrp="1"/>
          </p:cNvSpPr>
          <p:nvPr>
            <p:ph type="subTitle" idx="1"/>
          </p:nvPr>
        </p:nvSpPr>
        <p:spPr>
          <a:xfrm>
            <a:off x="533400" y="1333500"/>
            <a:ext cx="7848600" cy="36957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Introduction </a:t>
            </a:r>
          </a:p>
          <a:p>
            <a:pPr marR="457200" lvl="1" algn="l">
              <a:lnSpc>
                <a:spcPct val="115000"/>
              </a:lnSpc>
              <a:spcBef>
                <a:spcPts val="0"/>
              </a:spcBef>
            </a:pPr>
            <a:r>
              <a:rPr lang="en-GB" sz="1800" b="1" dirty="0">
                <a:latin typeface="+mj-lt"/>
                <a:ea typeface="Times New Roman" panose="02020603050405020304" pitchFamily="18" charset="0"/>
              </a:rPr>
              <a:t>	</a:t>
            </a:r>
            <a:r>
              <a:rPr lang="en-GB" sz="1800" dirty="0">
                <a:latin typeface="+mj-lt"/>
                <a:ea typeface="Times New Roman" panose="02020603050405020304" pitchFamily="18" charset="0"/>
              </a:rPr>
              <a:t>Rationale of choosing the brand and countries (why this brand and its operations in chosen countries are interesting and important to investigate), report’s purpose and structure</a:t>
            </a: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4CB3E422-74E5-0960-C654-BF38F089D3FC}"/>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31109150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17222B-1269-3B51-FAF2-E534861AC641}"/>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F4C4A0EA-37E1-E501-23FE-82C2C3B4DF92}"/>
              </a:ext>
            </a:extLst>
          </p:cNvPr>
          <p:cNvSpPr>
            <a:spLocks noGrp="1"/>
          </p:cNvSpPr>
          <p:nvPr>
            <p:ph type="subTitle" idx="1"/>
          </p:nvPr>
        </p:nvSpPr>
        <p:spPr>
          <a:xfrm>
            <a:off x="533400" y="1333500"/>
            <a:ext cx="7848600" cy="36957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Brand and country overview: This section sets the context and familiarises the reader with your chosen brand and countries.</a:t>
            </a:r>
          </a:p>
          <a:p>
            <a:pPr marL="800100" marR="457200" lvl="1" indent="-34290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Discussion about the history of the brand, the product, the country of origin (home country), and competitors. Born global or traditional company? </a:t>
            </a:r>
          </a:p>
          <a:p>
            <a:pPr marL="800100" marR="457200" lvl="1" indent="-34290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Discussion about the chosen countries: Are both of them host countries? Is one of them the home country? Entry mode? Reason for internationalisation? What is the reason for entering Country A and Country B? </a:t>
            </a:r>
            <a:r>
              <a:rPr lang="en-GB" sz="1800" dirty="0">
                <a:latin typeface="+mj-lt"/>
                <a:ea typeface="Times New Roman" panose="02020603050405020304" pitchFamily="18" charset="0"/>
              </a:rPr>
              <a:t>Do the company follow the Uppsala model for their internationalisation? </a:t>
            </a: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561AF50F-56D0-60C2-FC26-93C3B7EB1023}"/>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28274963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9C56CE-B10A-29AD-A2B1-74827FA36E97}"/>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950F589E-07A8-BAA8-5CD9-FBEA3E514E1F}"/>
              </a:ext>
            </a:extLst>
          </p:cNvPr>
          <p:cNvSpPr>
            <a:spLocks noGrp="1"/>
          </p:cNvSpPr>
          <p:nvPr>
            <p:ph type="subTitle" idx="1"/>
          </p:nvPr>
        </p:nvSpPr>
        <p:spPr>
          <a:xfrm>
            <a:off x="647700" y="762000"/>
            <a:ext cx="7848600" cy="48006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Comparison of the macroenvironment context of Country A and Country B (Revisit sessions 2 and 3)</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The </a:t>
            </a:r>
            <a:r>
              <a:rPr lang="en-GB" sz="1800" dirty="0">
                <a:latin typeface="+mj-lt"/>
                <a:ea typeface="Times New Roman" panose="02020603050405020304" pitchFamily="18" charset="0"/>
              </a:rPr>
              <a:t>GDP/ income level/ stage of development of both countries </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The economic system</a:t>
            </a:r>
            <a:r>
              <a:rPr lang="en-GB" sz="1800" dirty="0">
                <a:latin typeface="+mj-lt"/>
                <a:ea typeface="Times New Roman" panose="02020603050405020304" pitchFamily="18" charset="0"/>
              </a:rPr>
              <a:t>/ member of a trade agreement? </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Political environment? Legal environment? </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National culture dimensions based on tools taught in the class (Hofstede/ GLOBE/Schwartz) – use information from the Hofstede website/country comparison to support your arguments.</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Elements of subjective culture (language, norms, values, etc)</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A conclusion on whether these two countries are similar/ different in terms of the social culture context and their implications for the marketing strategies (adaptation/ standardisation).</a:t>
            </a: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71006E0F-5215-0C11-F835-16D3F95DB31F}"/>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16728254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27A689-0909-EF50-CA50-7CADE8EFCB53}"/>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3E2C8189-1446-B955-1A0E-9A094C3EC432}"/>
              </a:ext>
            </a:extLst>
          </p:cNvPr>
          <p:cNvSpPr>
            <a:spLocks noGrp="1"/>
          </p:cNvSpPr>
          <p:nvPr>
            <p:ph type="subTitle" idx="1"/>
          </p:nvPr>
        </p:nvSpPr>
        <p:spPr>
          <a:xfrm>
            <a:off x="476250" y="775855"/>
            <a:ext cx="8191500" cy="48006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Comparison of the STP strategies in Country A and Country B (Revisit sessions 5)</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Segmentation approach (demography/ geography/ psychography, etc.)</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Target market – </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Positioning strategy? </a:t>
            </a:r>
            <a:r>
              <a:rPr lang="en-GB" sz="1800" dirty="0">
                <a:latin typeface="+mj-lt"/>
                <a:ea typeface="Times New Roman" panose="02020603050405020304" pitchFamily="18" charset="0"/>
              </a:rPr>
              <a:t>(product attributes. Competitors. usage, etc.</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 Draw the positioning/ perceptual map to demonstrate if the brand has a similar/ different positioning strategy in both countries</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A conclusion on whether the brand employs a similar/ different STP strategy in both countries</a:t>
            </a: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7E6AFFF7-829E-2ACC-CD60-B83920BED891}"/>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41122558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4A187E-2B7C-11C6-2D6E-BF07EF8BBC24}"/>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C6B86BCA-9039-6AE3-7CF6-72667480F0C0}"/>
              </a:ext>
            </a:extLst>
          </p:cNvPr>
          <p:cNvSpPr>
            <a:spLocks noGrp="1"/>
          </p:cNvSpPr>
          <p:nvPr>
            <p:ph type="subTitle" idx="1"/>
          </p:nvPr>
        </p:nvSpPr>
        <p:spPr>
          <a:xfrm>
            <a:off x="476250" y="775855"/>
            <a:ext cx="8191500" cy="48006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Comparison of the marketing mix strategies in Country A and Country B (Revisit sessions 6-9) – Brand &amp; Product</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Brand strategy</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Product dimensions (core, packaging, auxiliary)</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Product lines</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Product standardisation or adaptation? </a:t>
            </a:r>
            <a:r>
              <a:rPr lang="en-GB" sz="1800" dirty="0">
                <a:effectLst/>
                <a:latin typeface="+mj-lt"/>
                <a:ea typeface="Times New Roman" panose="02020603050405020304" pitchFamily="18" charset="0"/>
              </a:rPr>
              <a:t>Packaging elements </a:t>
            </a:r>
            <a:r>
              <a:rPr lang="en-GB" sz="1800" dirty="0">
                <a:latin typeface="+mj-lt"/>
                <a:ea typeface="Times New Roman" panose="02020603050405020304" pitchFamily="18" charset="0"/>
              </a:rPr>
              <a:t>(visual, informational, protective, symbolic), standardisation or adaptation?</a:t>
            </a: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Labelling. standardisation or adaptation?</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Provide evidence if any (e.g., a pic of the product in countries A and B)</a:t>
            </a: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A conclusion on whether the brand employs a similar/ different brand and product strategy in both countries</a:t>
            </a: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047BBC75-06F5-C463-F954-5AF94665C220}"/>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40873164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FDA47A-3710-0943-FFB0-AE1842F280DE}"/>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D7EE8076-26C6-E60D-8901-65B508A11287}"/>
              </a:ext>
            </a:extLst>
          </p:cNvPr>
          <p:cNvSpPr>
            <a:spLocks noGrp="1"/>
          </p:cNvSpPr>
          <p:nvPr>
            <p:ph type="subTitle" idx="1"/>
          </p:nvPr>
        </p:nvSpPr>
        <p:spPr>
          <a:xfrm>
            <a:off x="476250" y="775855"/>
            <a:ext cx="8191500" cy="48006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Comparison of the marketing mix strategies in Country A and Country B (Revisit sessions 6-9) – Pricing and promotion</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Pricing objective</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Pricing method (cost-based, competitors, etc.)  Provide rationale for the pricing method. </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Adaptation or standardisation - provide evidence (e.g. Brand A £14 compared to the competitor £10, e.g.,  Brand D prices in different countries )- </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A conclusion on whether the brand employs a similar/ different pricing strategy in both countries</a:t>
            </a:r>
          </a:p>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41730368-B645-220D-08EB-19965214D443}"/>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24520714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3E1AEE-E381-CF1E-92FC-F959EC2F3854}"/>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2BC007B4-FB5D-C136-F118-145F16B5F2CF}"/>
              </a:ext>
            </a:extLst>
          </p:cNvPr>
          <p:cNvSpPr>
            <a:spLocks noGrp="1"/>
          </p:cNvSpPr>
          <p:nvPr>
            <p:ph type="subTitle" idx="1"/>
          </p:nvPr>
        </p:nvSpPr>
        <p:spPr>
          <a:xfrm>
            <a:off x="476250" y="775855"/>
            <a:ext cx="8191500" cy="48006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Comparison of the marketing mix strategies in Country A and Country B (Revisit sessions 6-9) – Pricing and promotion</a:t>
            </a: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Promotion object</a:t>
            </a:r>
            <a:r>
              <a:rPr lang="en-GB" sz="1800" dirty="0">
                <a:latin typeface="+mj-lt"/>
                <a:ea typeface="Times New Roman" panose="02020603050405020304" pitchFamily="18" charset="0"/>
              </a:rPr>
              <a:t>ive</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Medi</a:t>
            </a:r>
            <a:r>
              <a:rPr lang="en-GB" sz="1800" dirty="0">
                <a:latin typeface="+mj-lt"/>
                <a:ea typeface="Times New Roman" panose="02020603050405020304" pitchFamily="18" charset="0"/>
              </a:rPr>
              <a:t>a advertising</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Type of appeal in advertising</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Adaptation or standardisation – provide evidence </a:t>
            </a: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F235EDB8-05CB-AC0D-D6F9-A39FFD47CABE}"/>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10904036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6A99B-C003-2289-6478-4F54BB9BBEC6}"/>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1E53F354-2D7E-F683-7499-2879FA9F8012}"/>
              </a:ext>
            </a:extLst>
          </p:cNvPr>
          <p:cNvSpPr>
            <a:spLocks noGrp="1"/>
          </p:cNvSpPr>
          <p:nvPr>
            <p:ph type="subTitle" idx="1"/>
          </p:nvPr>
        </p:nvSpPr>
        <p:spPr>
          <a:xfrm>
            <a:off x="476250" y="775855"/>
            <a:ext cx="8191500" cy="4800600"/>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Comparison of the marketing mix strategies in Country A and Country B (Revisit sessions 6-9) – Distribution and logistics + 3Ps</a:t>
            </a: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Channel intensity</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Channel length</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Intermedia</a:t>
            </a:r>
            <a:r>
              <a:rPr lang="en-GB" sz="1800" dirty="0">
                <a:latin typeface="+mj-lt"/>
                <a:ea typeface="Times New Roman" panose="02020603050405020304" pitchFamily="18" charset="0"/>
              </a:rPr>
              <a:t>ry arrangements</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Physical distribution?</a:t>
            </a: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proses</a:t>
            </a:r>
          </a:p>
          <a:p>
            <a:pPr marL="742950" marR="457200" lvl="1" indent="-285750" algn="l">
              <a:lnSpc>
                <a:spcPct val="115000"/>
              </a:lnSpc>
              <a:spcBef>
                <a:spcPts val="0"/>
              </a:spcBef>
              <a:buFont typeface="Arial" panose="020B0604020202020204" pitchFamily="34" charset="0"/>
              <a:buChar char="•"/>
            </a:pPr>
            <a:r>
              <a:rPr lang="en-GB" sz="1800" dirty="0">
                <a:latin typeface="+mj-lt"/>
                <a:ea typeface="Times New Roman" panose="02020603050405020304" pitchFamily="18" charset="0"/>
              </a:rPr>
              <a:t>People</a:t>
            </a:r>
          </a:p>
          <a:p>
            <a:pPr marL="742950" marR="457200" lvl="1" indent="-285750" algn="l">
              <a:lnSpc>
                <a:spcPct val="115000"/>
              </a:lnSpc>
              <a:spcBef>
                <a:spcPts val="0"/>
              </a:spcBef>
              <a:buFont typeface="Arial" panose="020B0604020202020204" pitchFamily="34" charset="0"/>
              <a:buChar char="•"/>
            </a:pPr>
            <a:r>
              <a:rPr lang="en-GB" sz="1800" dirty="0">
                <a:effectLst/>
                <a:latin typeface="+mj-lt"/>
                <a:ea typeface="Times New Roman" panose="02020603050405020304" pitchFamily="18" charset="0"/>
              </a:rPr>
              <a:t>Physical evidence</a:t>
            </a:r>
          </a:p>
          <a:p>
            <a:pPr marR="457200" lvl="1" algn="l">
              <a:lnSpc>
                <a:spcPct val="115000"/>
              </a:lnSpc>
              <a:spcBef>
                <a:spcPts val="0"/>
              </a:spcBef>
            </a:pPr>
            <a:r>
              <a:rPr lang="en-GB" sz="1800" b="1" kern="100" dirty="0">
                <a:solidFill>
                  <a:srgbClr val="242021"/>
                </a:solidFill>
                <a:effectLst/>
                <a:latin typeface="Arial" panose="020B0604020202020204" pitchFamily="34" charset="0"/>
                <a:ea typeface="Calibri" panose="020F0502020204030204" pitchFamily="34" charset="0"/>
              </a:rPr>
              <a:t>A </a:t>
            </a:r>
            <a:r>
              <a:rPr lang="en-GB" sz="1800" b="1" kern="100" dirty="0">
                <a:solidFill>
                  <a:srgbClr val="242021"/>
                </a:solidFill>
                <a:effectLst/>
                <a:highlight>
                  <a:srgbClr val="FFFF00"/>
                </a:highlight>
                <a:latin typeface="Arial" panose="020B0604020202020204" pitchFamily="34" charset="0"/>
                <a:ea typeface="Calibri" panose="020F0502020204030204" pitchFamily="34" charset="0"/>
              </a:rPr>
              <a:t>conclusion on whether the brand employs a similar/ different marketing mix strategy in both countries</a:t>
            </a:r>
            <a:endParaRPr lang="en-GB" sz="1800" kern="100" dirty="0">
              <a:solidFill>
                <a:srgbClr val="242021"/>
              </a:solidFill>
              <a:effectLst/>
              <a:latin typeface="Arial" panose="020B0604020202020204" pitchFamily="34" charset="0"/>
              <a:ea typeface="Calibri" panose="020F0502020204030204" pitchFamily="34" charset="0"/>
            </a:endParaRPr>
          </a:p>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R="457200" lvl="1" algn="l">
              <a:lnSpc>
                <a:spcPct val="115000"/>
              </a:lnSpc>
              <a:spcBef>
                <a:spcPts val="0"/>
              </a:spcBef>
            </a:pP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24C6CB83-614E-23FF-912E-2F00E3843F1D}"/>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7286158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97CBF-4382-20EF-DD4F-A8D05A353C26}"/>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CD0BD29B-62FA-3880-59E7-888617C2B109}"/>
              </a:ext>
            </a:extLst>
          </p:cNvPr>
          <p:cNvSpPr>
            <a:spLocks noGrp="1"/>
          </p:cNvSpPr>
          <p:nvPr>
            <p:ph type="subTitle" idx="1"/>
          </p:nvPr>
        </p:nvSpPr>
        <p:spPr>
          <a:xfrm>
            <a:off x="476250" y="775855"/>
            <a:ext cx="8191500" cy="3643745"/>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Evaluation of performance—</a:t>
            </a:r>
            <a:r>
              <a:rPr lang="en-GB" sz="1800" dirty="0">
                <a:effectLst/>
                <a:latin typeface="+mj-lt"/>
                <a:ea typeface="Times New Roman" panose="02020603050405020304" pitchFamily="18" charset="0"/>
              </a:rPr>
              <a:t>Report whether the brand is successful in both countries. Support your analysis with market data such as annual sales, total users, market share, brand awareness, consumer reviews, and the number of brands</a:t>
            </a:r>
            <a:r>
              <a:rPr lang="en-GB" sz="1800" dirty="0">
                <a:latin typeface="+mj-lt"/>
                <a:ea typeface="Times New Roman" panose="02020603050405020304" pitchFamily="18" charset="0"/>
              </a:rPr>
              <a:t>.. </a:t>
            </a:r>
          </a:p>
          <a:p>
            <a:pPr marR="457200" lvl="1" algn="l">
              <a:lnSpc>
                <a:spcPct val="115000"/>
              </a:lnSpc>
              <a:spcBef>
                <a:spcPts val="0"/>
              </a:spcBef>
            </a:pPr>
            <a:endParaRPr lang="en-GB" sz="1800" b="1" dirty="0">
              <a:effectLst/>
              <a:latin typeface="+mj-lt"/>
              <a:ea typeface="Times New Roman" panose="02020603050405020304" pitchFamily="18" charset="0"/>
            </a:endParaRPr>
          </a:p>
          <a:p>
            <a:pPr marR="457200" lvl="1" algn="l">
              <a:lnSpc>
                <a:spcPct val="115000"/>
              </a:lnSpc>
              <a:spcBef>
                <a:spcPts val="0"/>
              </a:spcBef>
            </a:pPr>
            <a:r>
              <a:rPr lang="en-GB" sz="1800" b="1" dirty="0">
                <a:latin typeface="+mj-lt"/>
                <a:ea typeface="Times New Roman" panose="02020603050405020304" pitchFamily="18" charset="0"/>
              </a:rPr>
              <a:t>Note: </a:t>
            </a:r>
            <a:r>
              <a:rPr lang="en-GB" sz="1800" dirty="0">
                <a:latin typeface="+mj-lt"/>
                <a:ea typeface="Times New Roman" panose="02020603050405020304" pitchFamily="18" charset="0"/>
              </a:rPr>
              <a:t>You don’t have to mention all of the data above. However, the more complete data will show a high engagement with the data (marking criteria 3 – cognitive and intellectual skills)</a:t>
            </a:r>
            <a:endParaRPr lang="en-GB" sz="1800" b="1"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R="457200" lvl="1" algn="l">
              <a:lnSpc>
                <a:spcPct val="115000"/>
              </a:lnSpc>
              <a:spcBef>
                <a:spcPts val="0"/>
              </a:spcBef>
            </a:pPr>
            <a:endParaRPr lang="en-GB" sz="1800" dirty="0">
              <a:effectLst/>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L="742950" marR="457200" lvl="1" indent="-285750" algn="l">
              <a:lnSpc>
                <a:spcPct val="115000"/>
              </a:lnSpc>
              <a:spcBef>
                <a:spcPts val="0"/>
              </a:spcBef>
              <a:buFont typeface="Arial" panose="020B0604020202020204" pitchFamily="34" charset="0"/>
              <a:buChar char="•"/>
            </a:pP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3091EED3-8B27-06B8-F305-8AA5EB14006D}"/>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39175888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37B62B-A514-366B-7903-9EE08C150C35}"/>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DD7FEEFA-3533-0230-37DC-1E480E196435}"/>
              </a:ext>
            </a:extLst>
          </p:cNvPr>
          <p:cNvSpPr>
            <a:spLocks noGrp="1"/>
          </p:cNvSpPr>
          <p:nvPr>
            <p:ph type="subTitle" idx="1"/>
          </p:nvPr>
        </p:nvSpPr>
        <p:spPr>
          <a:xfrm>
            <a:off x="476250" y="775855"/>
            <a:ext cx="8191500" cy="3643745"/>
          </a:xfrm>
          <a:noFill/>
        </p:spPr>
        <p:txBody>
          <a:bodyPr>
            <a:noAutofit/>
          </a:bodyPr>
          <a:lstStyle/>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effectLst/>
                <a:latin typeface="+mj-lt"/>
                <a:ea typeface="Times New Roman" panose="02020603050405020304" pitchFamily="18" charset="0"/>
              </a:rPr>
              <a:t>Evaluation of marketing ethics practice— </a:t>
            </a:r>
            <a:r>
              <a:rPr lang="en-GB" sz="1800" dirty="0">
                <a:effectLst/>
                <a:latin typeface="+mj-lt"/>
                <a:ea typeface="Times New Roman" panose="02020603050405020304" pitchFamily="18" charset="0"/>
              </a:rPr>
              <a:t>(revisit session 10 for some inspiration)</a:t>
            </a:r>
            <a:endParaRPr lang="en-GB" sz="1800" dirty="0">
              <a:latin typeface="+mj-lt"/>
              <a:ea typeface="Times New Roman" panose="02020603050405020304" pitchFamily="18" charset="0"/>
            </a:endParaRPr>
          </a:p>
          <a:p>
            <a:pPr marR="457200" lvl="1" algn="l">
              <a:lnSpc>
                <a:spcPct val="115000"/>
              </a:lnSpc>
              <a:spcBef>
                <a:spcPts val="0"/>
              </a:spcBef>
            </a:pPr>
            <a:endParaRPr lang="en-GB" sz="1800" b="1"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R="457200" lvl="1" algn="l">
              <a:lnSpc>
                <a:spcPct val="115000"/>
              </a:lnSpc>
              <a:spcBef>
                <a:spcPts val="0"/>
              </a:spcBef>
            </a:pPr>
            <a:r>
              <a:rPr lang="en-GB" sz="1800" b="1" dirty="0">
                <a:latin typeface="+mj-lt"/>
                <a:ea typeface="Times New Roman" panose="02020603050405020304" pitchFamily="18" charset="0"/>
              </a:rPr>
              <a:t>Recommendation and conclusion – </a:t>
            </a:r>
            <a:r>
              <a:rPr lang="en-GB" sz="1800" dirty="0">
                <a:latin typeface="+mj-lt"/>
                <a:ea typeface="Times New Roman" panose="02020603050405020304" pitchFamily="18" charset="0"/>
              </a:rPr>
              <a:t>Based on your research on the brands, which of the marketing strategies work/ not? What are your suggestions? Be specific, and link your recommendation with particular findings from previous sections. </a:t>
            </a:r>
            <a:endParaRPr lang="en-GB" sz="1800" dirty="0">
              <a:effectLst/>
              <a:latin typeface="+mj-lt"/>
              <a:ea typeface="Times New Roman" panose="02020603050405020304" pitchFamily="18" charset="0"/>
            </a:endParaRPr>
          </a:p>
          <a:p>
            <a:pPr marR="457200" lvl="1" algn="l">
              <a:lnSpc>
                <a:spcPct val="115000"/>
              </a:lnSpc>
              <a:spcBef>
                <a:spcPts val="0"/>
              </a:spcBef>
            </a:pPr>
            <a:endParaRPr lang="en-GB" sz="1800" dirty="0">
              <a:latin typeface="+mj-lt"/>
              <a:ea typeface="Times New Roman" panose="02020603050405020304" pitchFamily="18" charset="0"/>
            </a:endParaRPr>
          </a:p>
          <a:p>
            <a:pPr marR="457200" lvl="1" algn="l">
              <a:lnSpc>
                <a:spcPct val="115000"/>
              </a:lnSpc>
              <a:spcBef>
                <a:spcPts val="0"/>
              </a:spcBef>
            </a:pPr>
            <a:endParaRPr lang="en-GB" sz="1800" dirty="0">
              <a:effectLst/>
              <a:latin typeface="+mj-lt"/>
              <a:ea typeface="Times New Roman" panose="02020603050405020304" pitchFamily="18" charset="0"/>
            </a:endParaRPr>
          </a:p>
          <a:p>
            <a:pPr marR="457200" lvl="1" algn="l">
              <a:lnSpc>
                <a:spcPct val="115000"/>
              </a:lnSpc>
              <a:spcBef>
                <a:spcPts val="0"/>
              </a:spcBef>
            </a:pPr>
            <a:r>
              <a:rPr lang="en-GB" sz="1800" b="1" dirty="0">
                <a:latin typeface="+mj-lt"/>
                <a:ea typeface="Times New Roman" panose="02020603050405020304" pitchFamily="18" charset="0"/>
              </a:rPr>
              <a:t>Reference – Harvard citation</a:t>
            </a:r>
            <a:endParaRPr lang="en-GB" sz="1800" dirty="0">
              <a:effectLst/>
              <a:latin typeface="+mj-lt"/>
              <a:ea typeface="Times New Roman" panose="02020603050405020304" pitchFamily="18" charset="0"/>
            </a:endParaRPr>
          </a:p>
        </p:txBody>
      </p:sp>
      <p:sp>
        <p:nvSpPr>
          <p:cNvPr id="8" name="Title 1">
            <a:extLst>
              <a:ext uri="{FF2B5EF4-FFF2-40B4-BE49-F238E27FC236}">
                <a16:creationId xmlns:a16="http://schemas.microsoft.com/office/drawing/2014/main" id="{D8F50779-660C-B293-45E7-42988556BD63}"/>
              </a:ext>
            </a:extLst>
          </p:cNvPr>
          <p:cNvSpPr txBox="1">
            <a:spLocks/>
          </p:cNvSpPr>
          <p:nvPr/>
        </p:nvSpPr>
        <p:spPr>
          <a:xfrm>
            <a:off x="304800" y="381000"/>
            <a:ext cx="7924800" cy="3810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400" b="1" dirty="0">
                <a:highlight>
                  <a:srgbClr val="FFFF00"/>
                </a:highlight>
              </a:rPr>
              <a:t>Suggested content</a:t>
            </a:r>
          </a:p>
        </p:txBody>
      </p:sp>
    </p:spTree>
    <p:extLst>
      <p:ext uri="{BB962C8B-B14F-4D97-AF65-F5344CB8AC3E}">
        <p14:creationId xmlns:p14="http://schemas.microsoft.com/office/powerpoint/2010/main" val="4238275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11B85-0276-B91B-0DFA-038195CA016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1CDCF730-A2BA-BE6A-6665-468A4C977A2B}"/>
              </a:ext>
            </a:extLst>
          </p:cNvPr>
          <p:cNvSpPr>
            <a:spLocks noGrp="1"/>
          </p:cNvSpPr>
          <p:nvPr/>
        </p:nvSpPr>
        <p:spPr>
          <a:xfrm>
            <a:off x="444713" y="1600200"/>
            <a:ext cx="8102173" cy="21336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400" dirty="0"/>
              <a:t>Draft your report</a:t>
            </a:r>
            <a:endParaRPr lang="en-GB" sz="2000" dirty="0"/>
          </a:p>
        </p:txBody>
      </p:sp>
      <p:sp>
        <p:nvSpPr>
          <p:cNvPr id="2" name="Title 1">
            <a:extLst>
              <a:ext uri="{FF2B5EF4-FFF2-40B4-BE49-F238E27FC236}">
                <a16:creationId xmlns:a16="http://schemas.microsoft.com/office/drawing/2014/main" id="{032C80BD-F923-746F-254B-8836251F60B8}"/>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Individual Activity</a:t>
            </a:r>
            <a:r>
              <a:rPr lang="en-US" sz="1600" dirty="0"/>
              <a:t>– </a:t>
            </a:r>
            <a:r>
              <a:rPr lang="en-US" sz="2400" dirty="0"/>
              <a:t>30 Minutes</a:t>
            </a:r>
            <a:r>
              <a:rPr lang="en-US" sz="2400" dirty="0">
                <a:highlight>
                  <a:srgbClr val="FFFF00"/>
                </a:highlight>
              </a:rPr>
              <a:t> </a:t>
            </a:r>
            <a:endParaRPr lang="en-US" sz="3600" b="1" dirty="0"/>
          </a:p>
        </p:txBody>
      </p:sp>
    </p:spTree>
    <p:extLst>
      <p:ext uri="{BB962C8B-B14F-4D97-AF65-F5344CB8AC3E}">
        <p14:creationId xmlns:p14="http://schemas.microsoft.com/office/powerpoint/2010/main" val="34265846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52875F1-6CAB-7F65-9041-0DBD6DE9E63F}"/>
              </a:ext>
            </a:extLst>
          </p:cNvPr>
          <p:cNvSpPr>
            <a:spLocks noGrp="1"/>
          </p:cNvSpPr>
          <p:nvPr/>
        </p:nvSpPr>
        <p:spPr>
          <a:xfrm>
            <a:off x="2438400" y="3810000"/>
            <a:ext cx="6340388" cy="140551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dirty="0"/>
              <a:t>Next week we will study</a:t>
            </a:r>
          </a:p>
          <a:p>
            <a:pPr marL="0" indent="0" algn="ctr">
              <a:buNone/>
            </a:pPr>
            <a:r>
              <a:rPr lang="en-GB" sz="2800" b="1" dirty="0"/>
              <a:t>Ethical issues in international marketing</a:t>
            </a:r>
          </a:p>
          <a:p>
            <a:pPr algn="ctr">
              <a:buFont typeface="Wingdings" pitchFamily="2" charset="2"/>
              <a:buChar char="v"/>
            </a:pPr>
            <a:endParaRPr lang="en-GB" dirty="0"/>
          </a:p>
          <a:p>
            <a:pPr algn="ctr">
              <a:buFont typeface="Wingdings" pitchFamily="2" charset="2"/>
              <a:buChar char="v"/>
            </a:pPr>
            <a:endParaRPr lang="en-GB" dirty="0"/>
          </a:p>
          <a:p>
            <a:pPr algn="ctr"/>
            <a:endParaRPr lang="en-GB" dirty="0"/>
          </a:p>
        </p:txBody>
      </p:sp>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352524"/>
            <a:ext cx="7886700" cy="4152952"/>
          </a:xfrm>
          <a:prstGeom prst="rect">
            <a:avLst/>
          </a:prstGeom>
        </p:spPr>
        <p:txBody>
          <a:bodyPr>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latin typeface="Aptos" panose="020B0004020202020204" pitchFamily="34" charset="0"/>
            </a:endParaRPr>
          </a:p>
          <a:p>
            <a:pPr>
              <a:spcBef>
                <a:spcPts val="0"/>
              </a:spcBef>
              <a:spcAft>
                <a:spcPts val="600"/>
              </a:spcAft>
            </a:pPr>
            <a:r>
              <a:rPr lang="en-GB" sz="1400" b="0" i="0" dirty="0">
                <a:effectLst/>
                <a:latin typeface="Aptos" panose="020B0004020202020204" pitchFamily="34" charset="0"/>
              </a:rPr>
              <a:t>Baack, D. G. (2018). </a:t>
            </a:r>
            <a:r>
              <a:rPr lang="en-GB" sz="1400" b="0" i="1" dirty="0">
                <a:effectLst/>
                <a:latin typeface="Aptos" panose="020B0004020202020204" pitchFamily="34" charset="0"/>
              </a:rPr>
              <a:t>International marketing</a:t>
            </a:r>
            <a:r>
              <a:rPr lang="en-GB" sz="1400" b="0" i="0" dirty="0">
                <a:effectLst/>
                <a:latin typeface="Aptos" panose="020B0004020202020204" pitchFamily="34" charset="0"/>
              </a:rPr>
              <a:t>., 2nd edition. London: SAGE Publications.</a:t>
            </a:r>
          </a:p>
          <a:p>
            <a:pPr>
              <a:spcBef>
                <a:spcPts val="0"/>
              </a:spcBef>
              <a:spcAft>
                <a:spcPts val="600"/>
              </a:spcAft>
            </a:pPr>
            <a:r>
              <a:rPr lang="en-GB" sz="1400" dirty="0" err="1">
                <a:latin typeface="Aptos" panose="020B0004020202020204" pitchFamily="34" charset="0"/>
              </a:rPr>
              <a:t>Czinkota</a:t>
            </a:r>
            <a:r>
              <a:rPr lang="en-GB" sz="1400" dirty="0">
                <a:latin typeface="Aptos" panose="020B0004020202020204" pitchFamily="34" charset="0"/>
              </a:rPr>
              <a:t>, M.R. (2011) </a:t>
            </a:r>
            <a:r>
              <a:rPr lang="en-GB" sz="1400" i="1" dirty="0">
                <a:latin typeface="Aptos" panose="020B0004020202020204" pitchFamily="34" charset="0"/>
              </a:rPr>
              <a:t>International Marketing</a:t>
            </a:r>
            <a:r>
              <a:rPr lang="en-GB" sz="1400" dirty="0">
                <a:latin typeface="Aptos" panose="020B0004020202020204" pitchFamily="34" charset="0"/>
              </a:rPr>
              <a:t>. </a:t>
            </a:r>
            <a:r>
              <a:rPr lang="en-GB" sz="1400" dirty="0" err="1">
                <a:latin typeface="Aptos" panose="020B0004020202020204" pitchFamily="34" charset="0"/>
              </a:rPr>
              <a:t>Hampsire</a:t>
            </a:r>
            <a:r>
              <a:rPr lang="en-GB" sz="1400" dirty="0">
                <a:latin typeface="Aptos" panose="020B0004020202020204" pitchFamily="34" charset="0"/>
              </a:rPr>
              <a:t>: Cengage Learning.</a:t>
            </a:r>
          </a:p>
          <a:p>
            <a:pPr>
              <a:spcBef>
                <a:spcPts val="0"/>
              </a:spcBef>
              <a:spcAft>
                <a:spcPts val="600"/>
              </a:spcAft>
            </a:pPr>
            <a:r>
              <a:rPr lang="en-GB" sz="1400" b="0" i="0" dirty="0">
                <a:solidFill>
                  <a:srgbClr val="3A3A3A"/>
                </a:solidFill>
                <a:effectLst/>
                <a:latin typeface="Aptos" panose="020B0004020202020204" pitchFamily="34" charset="0"/>
              </a:rPr>
              <a:t>De </a:t>
            </a:r>
            <a:r>
              <a:rPr lang="en-GB" sz="1400" b="0" i="0" dirty="0" err="1">
                <a:solidFill>
                  <a:srgbClr val="3A3A3A"/>
                </a:solidFill>
                <a:effectLst/>
                <a:latin typeface="Aptos" panose="020B0004020202020204" pitchFamily="34" charset="0"/>
              </a:rPr>
              <a:t>Búrca</a:t>
            </a:r>
            <a:r>
              <a:rPr lang="en-GB" sz="1400" b="0" i="0" dirty="0">
                <a:solidFill>
                  <a:srgbClr val="3A3A3A"/>
                </a:solidFill>
                <a:effectLst/>
                <a:latin typeface="Aptos" panose="020B0004020202020204" pitchFamily="34" charset="0"/>
              </a:rPr>
              <a:t>, S., Fletcher, R. and Brown, L. (2004) </a:t>
            </a:r>
            <a:r>
              <a:rPr lang="en-GB" sz="1400" b="0" i="1" dirty="0">
                <a:solidFill>
                  <a:srgbClr val="3A3A3A"/>
                </a:solidFill>
                <a:effectLst/>
                <a:latin typeface="Aptos" panose="020B0004020202020204" pitchFamily="34" charset="0"/>
              </a:rPr>
              <a:t>International marketing : an SME perspective</a:t>
            </a:r>
            <a:r>
              <a:rPr lang="en-GB" sz="1400" b="0" i="0" dirty="0">
                <a:solidFill>
                  <a:srgbClr val="3A3A3A"/>
                </a:solidFill>
                <a:effectLst/>
                <a:latin typeface="Aptos" panose="020B0004020202020204" pitchFamily="34" charset="0"/>
              </a:rPr>
              <a:t>. 1st ed. Harlow, England: FT Prentice Hall.</a:t>
            </a:r>
            <a:endParaRPr lang="en-GB" sz="1400" dirty="0">
              <a:latin typeface="Aptos" panose="020B0004020202020204" pitchFamily="34" charset="0"/>
            </a:endParaRPr>
          </a:p>
          <a:p>
            <a:pPr>
              <a:spcBef>
                <a:spcPts val="0"/>
              </a:spcBef>
              <a:spcAft>
                <a:spcPts val="600"/>
              </a:spcAft>
            </a:pPr>
            <a:r>
              <a:rPr lang="en-GB" sz="1400" dirty="0">
                <a:latin typeface="Aptos" panose="020B0004020202020204" pitchFamily="34" charset="0"/>
              </a:rPr>
              <a:t>Doole, I. and Lowe, R. (2012) </a:t>
            </a:r>
            <a:r>
              <a:rPr lang="en-GB" sz="1400" i="1" dirty="0">
                <a:latin typeface="Aptos" panose="020B0004020202020204" pitchFamily="34" charset="0"/>
              </a:rPr>
              <a:t>International marketing strategy : analysis, development and implementation</a:t>
            </a:r>
            <a:r>
              <a:rPr lang="en-GB" sz="1400" dirty="0">
                <a:latin typeface="Aptos" panose="020B0004020202020204" pitchFamily="34" charset="0"/>
              </a:rPr>
              <a:t>. Cengage Learning.</a:t>
            </a:r>
          </a:p>
          <a:p>
            <a:pPr>
              <a:spcBef>
                <a:spcPts val="0"/>
              </a:spcBef>
              <a:spcAft>
                <a:spcPts val="600"/>
              </a:spcAft>
            </a:pPr>
            <a:r>
              <a:rPr lang="en-GB" sz="1400" dirty="0">
                <a:latin typeface="Aptos" panose="020B0004020202020204" pitchFamily="34" charset="0"/>
              </a:rPr>
              <a:t>Keegan, W.J. and Green, M.C. (2013) </a:t>
            </a:r>
            <a:r>
              <a:rPr lang="en-GB" sz="1400" i="1" dirty="0">
                <a:latin typeface="Aptos" panose="020B0004020202020204" pitchFamily="34" charset="0"/>
              </a:rPr>
              <a:t>Global marketing</a:t>
            </a:r>
            <a:r>
              <a:rPr lang="en-GB" sz="1400" dirty="0">
                <a:latin typeface="Aptos" panose="020B0004020202020204" pitchFamily="34" charset="0"/>
              </a:rPr>
              <a:t>. 7th ed., global ed. Boston, Mass. ; London: Pearson.</a:t>
            </a:r>
          </a:p>
          <a:p>
            <a:pPr>
              <a:spcBef>
                <a:spcPts val="0"/>
              </a:spcBef>
              <a:spcAft>
                <a:spcPts val="600"/>
              </a:spcAft>
            </a:pPr>
            <a:r>
              <a:rPr lang="en-GB" sz="1400" dirty="0">
                <a:latin typeface="Aptos" panose="020B0004020202020204" pitchFamily="34" charset="0"/>
              </a:rPr>
              <a:t>Ko, E., Kim, E., Taylor, C. R., Kim, K. H., &amp; Kang, I. J. (2007). Cross-national market segmentation in the fashion industry: A study of European, Korean, and US consumers. International Marketing Review, 24(5), 629–651. </a:t>
            </a:r>
          </a:p>
          <a:p>
            <a:pPr>
              <a:spcBef>
                <a:spcPts val="0"/>
              </a:spcBef>
              <a:spcAft>
                <a:spcPts val="600"/>
              </a:spcAft>
            </a:pPr>
            <a:r>
              <a:rPr lang="en-GB" sz="1400" dirty="0">
                <a:latin typeface="Aptos" panose="020B0004020202020204" pitchFamily="34" charset="0"/>
              </a:rPr>
              <a:t>Mathur, U. C. (2008). </a:t>
            </a:r>
            <a:r>
              <a:rPr lang="en-GB" sz="1400" i="1" dirty="0">
                <a:latin typeface="Aptos" panose="020B0004020202020204" pitchFamily="34" charset="0"/>
              </a:rPr>
              <a:t>International marketing management : text and cases</a:t>
            </a:r>
            <a:r>
              <a:rPr lang="en-GB" sz="1400" dirty="0">
                <a:latin typeface="Aptos" panose="020B0004020202020204" pitchFamily="34" charset="0"/>
              </a:rPr>
              <a:t>. SAGE.</a:t>
            </a:r>
          </a:p>
          <a:p>
            <a:pPr>
              <a:spcBef>
                <a:spcPts val="0"/>
              </a:spcBef>
              <a:spcAft>
                <a:spcPts val="600"/>
              </a:spcAft>
            </a:pPr>
            <a:r>
              <a:rPr lang="en-GB" sz="1400" dirty="0">
                <a:latin typeface="Aptos" panose="020B0004020202020204" pitchFamily="34" charset="0"/>
              </a:rPr>
              <a:t>Wind, Y., &amp; Douglas, S. P. (1972). International market segmentation. European Journal of Marketing, 6(1), 17–25.</a:t>
            </a:r>
          </a:p>
          <a:p>
            <a:pPr marL="0" indent="0">
              <a:spcBef>
                <a:spcPts val="0"/>
              </a:spcBef>
              <a:spcAft>
                <a:spcPts val="600"/>
              </a:spcAft>
              <a:buNone/>
            </a:pPr>
            <a:endParaRPr lang="en-GB" sz="1400" dirty="0">
              <a:latin typeface="Aptos" panose="020B0004020202020204" pitchFamily="34" charset="0"/>
            </a:endParaRPr>
          </a:p>
        </p:txBody>
      </p:sp>
    </p:spTree>
    <p:extLst>
      <p:ext uri="{BB962C8B-B14F-4D97-AF65-F5344CB8AC3E}">
        <p14:creationId xmlns:p14="http://schemas.microsoft.com/office/powerpoint/2010/main" val="221667886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9233</TotalTime>
  <Words>2712</Words>
  <Application>Microsoft Office PowerPoint</Application>
  <PresentationFormat>On-screen Show (4:3)</PresentationFormat>
  <Paragraphs>285</Paragraphs>
  <Slides>42</Slides>
  <Notes>20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42</vt:i4>
      </vt:variant>
    </vt:vector>
  </HeadingPairs>
  <TitlesOfParts>
    <vt:vector size="52" baseType="lpstr">
      <vt:lpstr>Aptos</vt:lpstr>
      <vt:lpstr>Aptos Display</vt:lpstr>
      <vt:lpstr>Arial</vt:lpstr>
      <vt:lpstr>Calibri</vt:lpstr>
      <vt:lpstr>Courier New</vt:lpstr>
      <vt:lpstr>Symbol</vt:lpstr>
      <vt:lpstr>Times New Roman</vt:lpstr>
      <vt:lpstr>Wingdings</vt:lpstr>
      <vt:lpstr>Custom Design</vt:lpstr>
      <vt:lpstr>CDC PPT master theme</vt:lpstr>
      <vt:lpstr>International Marketing: Principles and Practices LCMB 7026</vt:lpstr>
      <vt:lpstr>Week nine</vt:lpstr>
      <vt:lpstr>Last week</vt:lpstr>
      <vt:lpstr>PowerPoint Presentation</vt:lpstr>
      <vt:lpstr>Market research</vt:lpstr>
      <vt:lpstr>Components of the scientific method</vt:lpstr>
      <vt:lpstr>Types of international market research</vt:lpstr>
      <vt:lpstr>The international market research process</vt:lpstr>
      <vt:lpstr>Step 1. Define the problem or situation</vt:lpstr>
      <vt:lpstr>Step 2. Complete a cost/benefit analysis</vt:lpstr>
      <vt:lpstr>Secondary data</vt:lpstr>
      <vt:lpstr>Secondary sources of international market research</vt:lpstr>
      <vt:lpstr>Primary data</vt:lpstr>
      <vt:lpstr>Assessing political risk</vt:lpstr>
      <vt:lpstr>Legal risk</vt:lpstr>
      <vt:lpstr>Step 3. Develop a research design</vt:lpstr>
      <vt:lpstr>Online research: A hybrid approach</vt:lpstr>
      <vt:lpstr>Step 4. Develop a sample</vt:lpstr>
      <vt:lpstr>Sampling issues in international research</vt:lpstr>
      <vt:lpstr>Step 5. Collecting data</vt:lpstr>
      <vt:lpstr>Step 6. Analyze and interpret data</vt:lpstr>
      <vt:lpstr>Step 7. Formulating conclusions  and writing reports</vt:lpstr>
      <vt:lpstr>Major market research firms</vt:lpstr>
      <vt:lpstr>PowerPoint Presentation</vt:lpstr>
      <vt:lpstr>PowerPoint Presentation</vt:lpstr>
      <vt:lpstr>Learning objective #2</vt:lpstr>
      <vt:lpstr>Tasks 1 of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Dian Mayasari</cp:lastModifiedBy>
  <cp:revision>1117</cp:revision>
  <dcterms:created xsi:type="dcterms:W3CDTF">2011-10-11T02:36:14Z</dcterms:created>
  <dcterms:modified xsi:type="dcterms:W3CDTF">2025-05-12T22:05:05Z</dcterms:modified>
</cp:coreProperties>
</file>