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021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5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95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36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68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062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60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39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980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4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82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A9ABF-43DD-449D-B869-1434A51D620C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8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42A5-8DC5-441E-AB7B-390A1C796B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B289B-D7AA-462C-9485-B220BB8ADB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the Management of Change </a:t>
            </a:r>
          </a:p>
        </p:txBody>
      </p:sp>
    </p:spTree>
    <p:extLst>
      <p:ext uri="{BB962C8B-B14F-4D97-AF65-F5344CB8AC3E}">
        <p14:creationId xmlns:p14="http://schemas.microsoft.com/office/powerpoint/2010/main" val="1276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25290-34F0-4333-8E5E-70D872753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 set of screen shots/slides with related notes pages which amplify and develop the key content on each screen shot/slide, equating to approximately 3000 words </a:t>
            </a:r>
            <a:r>
              <a:rPr lang="en-GB" b="1" dirty="0"/>
              <a:t>in total </a:t>
            </a:r>
            <a:r>
              <a:rPr lang="en-GB" dirty="0"/>
              <a:t>(allowing around 2,500 words for the notes pages)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*Note: You are not required to deliver the presentation for this assessment.</a:t>
            </a:r>
            <a:br>
              <a:rPr lang="en-GB" dirty="0"/>
            </a:b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F368927-C32A-46C3-B1C5-382EF25CF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to be Produced</a:t>
            </a:r>
          </a:p>
        </p:txBody>
      </p:sp>
    </p:spTree>
    <p:extLst>
      <p:ext uri="{BB962C8B-B14F-4D97-AF65-F5344CB8AC3E}">
        <p14:creationId xmlns:p14="http://schemas.microsoft.com/office/powerpoint/2010/main" val="2892068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3CBEB-2996-44B6-A346-062B957F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47B0-C767-444D-BF30-6A9AD53B8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In preparation for a change initiative, you have decided to provide a short presentation </a:t>
            </a:r>
            <a:r>
              <a:rPr lang="en-GB" u="sng" dirty="0"/>
              <a:t>for managers </a:t>
            </a:r>
            <a:r>
              <a:rPr lang="en-GB" dirty="0"/>
              <a:t>in your organisation, either online or face-to-face with slides.  Your aims are to enhance the managers’ understanding of change and give them a clearer idea of how change might be implemented.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presentation should be of about of 20 minutes duration.</a:t>
            </a:r>
          </a:p>
        </p:txBody>
      </p:sp>
    </p:spTree>
    <p:extLst>
      <p:ext uri="{BB962C8B-B14F-4D97-AF65-F5344CB8AC3E}">
        <p14:creationId xmlns:p14="http://schemas.microsoft.com/office/powerpoint/2010/main" val="3258125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1923-7A58-4B8E-83AB-B9B4542C0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80371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29470-B5C9-487E-A4F5-67AEF78BE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958"/>
            <a:ext cx="10972800" cy="4418275"/>
          </a:xfrm>
        </p:spPr>
        <p:txBody>
          <a:bodyPr/>
          <a:lstStyle/>
          <a:p>
            <a:r>
              <a:rPr lang="en-GB" dirty="0"/>
              <a:t>An appropriate title – </a:t>
            </a:r>
            <a:r>
              <a:rPr lang="en-GB" dirty="0" err="1"/>
              <a:t>eg</a:t>
            </a:r>
            <a:r>
              <a:rPr lang="en-GB" dirty="0"/>
              <a:t> ‘Implementing Change’.</a:t>
            </a:r>
          </a:p>
          <a:p>
            <a:r>
              <a:rPr lang="en-GB" dirty="0"/>
              <a:t>Learning objectives, introduction and summary page.</a:t>
            </a:r>
          </a:p>
          <a:p>
            <a:r>
              <a:rPr lang="en-GB" dirty="0"/>
              <a:t>Reference list at the end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Aim to make your slides visually appealing, clear and uncluttered, inspiring!</a:t>
            </a:r>
          </a:p>
          <a:p>
            <a:pPr marL="0" indent="0">
              <a:buNone/>
            </a:pPr>
            <a:r>
              <a:rPr lang="en-GB" dirty="0"/>
              <a:t>Use 20-30 references – use in-text citation on </a:t>
            </a:r>
            <a:r>
              <a:rPr lang="en-GB" u="sng" dirty="0"/>
              <a:t>every</a:t>
            </a:r>
            <a:r>
              <a:rPr lang="en-GB" dirty="0"/>
              <a:t> slide. </a:t>
            </a:r>
          </a:p>
        </p:txBody>
      </p:sp>
    </p:spTree>
    <p:extLst>
      <p:ext uri="{BB962C8B-B14F-4D97-AF65-F5344CB8AC3E}">
        <p14:creationId xmlns:p14="http://schemas.microsoft.com/office/powerpoint/2010/main" val="1889202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BF8B9-1AB1-4105-A321-5D994C989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2665"/>
            <a:ext cx="10972800" cy="57265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 1 and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2745F-947E-415F-9C7D-1F453B46E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326" y="1006680"/>
            <a:ext cx="10972800" cy="48236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1.1 </a:t>
            </a:r>
            <a:r>
              <a:rPr lang="en-GB" b="1" dirty="0"/>
              <a:t>Analyse</a:t>
            </a:r>
            <a:r>
              <a:rPr lang="en-GB" dirty="0"/>
              <a:t> internal and external drivers for change in organisations. </a:t>
            </a:r>
          </a:p>
          <a:p>
            <a:pPr marL="0" indent="0">
              <a:buNone/>
            </a:pPr>
            <a:r>
              <a:rPr lang="en-GB" dirty="0"/>
              <a:t>1.2 </a:t>
            </a:r>
            <a:r>
              <a:rPr lang="en-GB" b="1" dirty="0"/>
              <a:t>Identify</a:t>
            </a:r>
            <a:r>
              <a:rPr lang="en-GB" dirty="0"/>
              <a:t> organisational factors that might enable change and those which might hinder change processes. </a:t>
            </a:r>
          </a:p>
          <a:p>
            <a:pPr marL="0" indent="0">
              <a:buNone/>
            </a:pPr>
            <a:r>
              <a:rPr lang="en-GB" dirty="0"/>
              <a:t>1.3 </a:t>
            </a:r>
            <a:r>
              <a:rPr lang="en-GB" b="1" dirty="0"/>
              <a:t>Evaluate</a:t>
            </a:r>
            <a:r>
              <a:rPr lang="en-GB" dirty="0"/>
              <a:t> current theories and models relating to change and how they support effective change management. </a:t>
            </a:r>
          </a:p>
          <a:p>
            <a:pPr marL="0" indent="0">
              <a:buNone/>
            </a:pPr>
            <a:r>
              <a:rPr lang="en-GB" dirty="0"/>
              <a:t>2.1 </a:t>
            </a:r>
            <a:r>
              <a:rPr lang="en-GB" b="1" dirty="0"/>
              <a:t>Explain</a:t>
            </a:r>
            <a:r>
              <a:rPr lang="en-GB" dirty="0"/>
              <a:t> how positive work relationships can support change processes and how they can be built and maintained. </a:t>
            </a:r>
          </a:p>
          <a:p>
            <a:pPr marL="0" indent="0">
              <a:buNone/>
            </a:pPr>
            <a:r>
              <a:rPr lang="en-GB" dirty="0"/>
              <a:t>2.2 </a:t>
            </a:r>
            <a:r>
              <a:rPr lang="en-GB" b="1" dirty="0"/>
              <a:t>Discuss</a:t>
            </a:r>
            <a:r>
              <a:rPr lang="en-GB" dirty="0"/>
              <a:t> the different communication needs and types of support that might be required by different stakeholder groups.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77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868D4-A6FC-41AA-BD31-B04B9B568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DE79-03EF-4EB4-99C8-93E975FA9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3.1 </a:t>
            </a:r>
            <a:r>
              <a:rPr lang="en-GB" b="1" dirty="0"/>
              <a:t>Explain</a:t>
            </a:r>
            <a:r>
              <a:rPr lang="en-GB" dirty="0"/>
              <a:t> the factors to be considered when planning for change and what should be included within a change plan. </a:t>
            </a:r>
          </a:p>
          <a:p>
            <a:pPr marL="0" indent="0">
              <a:buNone/>
            </a:pPr>
            <a:r>
              <a:rPr lang="en-GB" dirty="0"/>
              <a:t>3.2 </a:t>
            </a:r>
            <a:r>
              <a:rPr lang="en-GB" b="1" dirty="0"/>
              <a:t>Summarise</a:t>
            </a:r>
            <a:r>
              <a:rPr lang="en-GB" dirty="0"/>
              <a:t> best practice for implementing change processes within an organisation. </a:t>
            </a:r>
          </a:p>
          <a:p>
            <a:pPr marL="0" indent="0">
              <a:buNone/>
            </a:pPr>
            <a:r>
              <a:rPr lang="en-GB" dirty="0"/>
              <a:t>3.3 </a:t>
            </a:r>
            <a:r>
              <a:rPr lang="en-GB" b="1" dirty="0"/>
              <a:t>Evaluate</a:t>
            </a:r>
            <a:r>
              <a:rPr lang="en-GB" dirty="0"/>
              <a:t> techniques for monitoring the implementation of change processes and for assessing the impact of change.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344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9CF94-928D-4EC5-8A61-9577C654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97817"/>
          </a:xfrm>
        </p:spPr>
        <p:txBody>
          <a:bodyPr>
            <a:normAutofit fontScale="90000"/>
          </a:bodyPr>
          <a:lstStyle/>
          <a:p>
            <a:r>
              <a:rPr lang="en-GB" dirty="0"/>
              <a:t>Main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E90E-C4EC-4721-A4EC-1891E745C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5402"/>
            <a:ext cx="10972800" cy="445183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Intro – the context </a:t>
            </a:r>
            <a:r>
              <a:rPr lang="en-GB" dirty="0"/>
              <a:t>– change is frequent, necessary for long term sustainability, vital it is managed well, managers role crucial</a:t>
            </a:r>
          </a:p>
          <a:p>
            <a:r>
              <a:rPr lang="en-GB" b="1" dirty="0"/>
              <a:t>3 internal drivers </a:t>
            </a:r>
            <a:r>
              <a:rPr lang="en-GB" dirty="0"/>
              <a:t>(</a:t>
            </a:r>
            <a:r>
              <a:rPr lang="en-GB" dirty="0" err="1"/>
              <a:t>eg</a:t>
            </a:r>
            <a:r>
              <a:rPr lang="en-GB" dirty="0"/>
              <a:t> technological changes, quality requirements – you can use </a:t>
            </a:r>
            <a:r>
              <a:rPr lang="en-GB" u="sng" dirty="0"/>
              <a:t>own company</a:t>
            </a:r>
            <a:r>
              <a:rPr lang="en-GB" dirty="0"/>
              <a:t> but support with internal documents such as reports)</a:t>
            </a:r>
          </a:p>
          <a:p>
            <a:r>
              <a:rPr lang="en-GB" b="1" dirty="0"/>
              <a:t>3 external drivers </a:t>
            </a:r>
            <a:r>
              <a:rPr lang="en-GB" dirty="0"/>
              <a:t>– any PESTLE factor/competition/market or sector changes</a:t>
            </a:r>
          </a:p>
          <a:p>
            <a:r>
              <a:rPr lang="en-GB" b="1" dirty="0"/>
              <a:t>2 factors that enable change </a:t>
            </a:r>
            <a:r>
              <a:rPr lang="en-GB" dirty="0"/>
              <a:t>– e.g. change-ready culture, flat structure, flexibility in contracts, agile practices</a:t>
            </a:r>
          </a:p>
          <a:p>
            <a:r>
              <a:rPr lang="en-GB" b="1" dirty="0"/>
              <a:t>2 factors that may hinder change </a:t>
            </a:r>
            <a:r>
              <a:rPr lang="en-GB" dirty="0"/>
              <a:t>– e.g. history of change, performance management systems, rigid organisational structure, presence of unions </a:t>
            </a:r>
          </a:p>
        </p:txBody>
      </p:sp>
    </p:spTree>
    <p:extLst>
      <p:ext uri="{BB962C8B-B14F-4D97-AF65-F5344CB8AC3E}">
        <p14:creationId xmlns:p14="http://schemas.microsoft.com/office/powerpoint/2010/main" val="3268797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0D9D0-446A-4A1D-A687-EC3FFEFA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Content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7ED4-1661-46E8-8BBD-BA049C02C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2 change theories/models and how they can support change management</a:t>
            </a:r>
            <a:r>
              <a:rPr lang="en-GB" dirty="0"/>
              <a:t> – </a:t>
            </a:r>
            <a:r>
              <a:rPr lang="en-GB" dirty="0" err="1"/>
              <a:t>eg</a:t>
            </a:r>
            <a:r>
              <a:rPr lang="en-GB" dirty="0"/>
              <a:t> Kotter/Lewin/Kubler-Ross/Influence model/4 E’s</a:t>
            </a:r>
          </a:p>
          <a:p>
            <a:r>
              <a:rPr lang="en-GB" b="1" dirty="0"/>
              <a:t>Positive work relationships </a:t>
            </a:r>
            <a:r>
              <a:rPr lang="en-GB" dirty="0"/>
              <a:t>– role of trust in enabling acceptance of change, reduction of conflict, increased well-being</a:t>
            </a:r>
          </a:p>
          <a:p>
            <a:r>
              <a:rPr lang="en-GB" b="1" dirty="0"/>
              <a:t>How they can be built and maintained </a:t>
            </a:r>
            <a:r>
              <a:rPr lang="en-GB" dirty="0"/>
              <a:t>– clear rationale for change, communication, anticipating impact and providing support, resolving conflict positively, monitoring and taking action</a:t>
            </a:r>
          </a:p>
          <a:p>
            <a:r>
              <a:rPr lang="en-GB" b="1" dirty="0"/>
              <a:t>Communication needs </a:t>
            </a:r>
            <a:r>
              <a:rPr lang="en-GB" dirty="0"/>
              <a:t>– level, breadth, depth of information, frequency, type</a:t>
            </a:r>
          </a:p>
          <a:p>
            <a:r>
              <a:rPr lang="en-GB" b="1" dirty="0"/>
              <a:t>Support needs </a:t>
            </a:r>
            <a:r>
              <a:rPr lang="en-GB" dirty="0"/>
              <a:t>– advice, counselling, coaching, mentoring, resources, representation </a:t>
            </a:r>
          </a:p>
        </p:txBody>
      </p:sp>
    </p:spTree>
    <p:extLst>
      <p:ext uri="{BB962C8B-B14F-4D97-AF65-F5344CB8AC3E}">
        <p14:creationId xmlns:p14="http://schemas.microsoft.com/office/powerpoint/2010/main" val="3939545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2DDC2-68E8-4900-B201-1C345BC18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98485"/>
          </a:xfrm>
        </p:spPr>
        <p:txBody>
          <a:bodyPr>
            <a:normAutofit fontScale="90000"/>
          </a:bodyPr>
          <a:lstStyle/>
          <a:p>
            <a:r>
              <a:rPr lang="en-GB" dirty="0"/>
              <a:t>Main Content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16C85-9626-4833-AF7D-E9E7F24B0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1237"/>
            <a:ext cx="10972800" cy="432599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Explain how to plan for change and </a:t>
            </a:r>
            <a:r>
              <a:rPr lang="en-GB" b="1" u="sng" dirty="0"/>
              <a:t>include an example change plan</a:t>
            </a:r>
            <a:r>
              <a:rPr lang="en-GB" b="1" dirty="0"/>
              <a:t> – </a:t>
            </a:r>
            <a:r>
              <a:rPr lang="en-GB" dirty="0"/>
              <a:t>3 phases (design, enact, sustain)</a:t>
            </a:r>
          </a:p>
          <a:p>
            <a:r>
              <a:rPr lang="en-GB" b="1" dirty="0"/>
              <a:t>Summarise best practice</a:t>
            </a:r>
            <a:r>
              <a:rPr lang="en-GB" dirty="0"/>
              <a:t> – communicating the need, vision and benefits of change, on-going communication and support, managing resources and budgets, monitoring change activity/impact, making adjustments.</a:t>
            </a:r>
          </a:p>
          <a:p>
            <a:r>
              <a:rPr lang="en-GB" b="1" dirty="0"/>
              <a:t>2 ways of monitoring and assessing impact </a:t>
            </a:r>
            <a:r>
              <a:rPr lang="en-GB" dirty="0"/>
              <a:t>– qualitative and quantitative ways, e.g. staff feedback, data analysis.</a:t>
            </a:r>
          </a:p>
        </p:txBody>
      </p:sp>
    </p:spTree>
    <p:extLst>
      <p:ext uri="{BB962C8B-B14F-4D97-AF65-F5344CB8AC3E}">
        <p14:creationId xmlns:p14="http://schemas.microsoft.com/office/powerpoint/2010/main" val="201042324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167</TotalTime>
  <Words>651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ThemeUWTSD</vt:lpstr>
      <vt:lpstr>Assignment Guidance</vt:lpstr>
      <vt:lpstr>Evidence to be Produced</vt:lpstr>
      <vt:lpstr>Assignment Brief</vt:lpstr>
      <vt:lpstr>Content of presentation</vt:lpstr>
      <vt:lpstr>Assessment Criteria 1 and 2</vt:lpstr>
      <vt:lpstr>Assessment Criteria 3</vt:lpstr>
      <vt:lpstr>Main content</vt:lpstr>
      <vt:lpstr>Main Content (2)</vt:lpstr>
      <vt:lpstr>Main Content (3)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11</cp:revision>
  <dcterms:created xsi:type="dcterms:W3CDTF">2019-09-09T15:26:27Z</dcterms:created>
  <dcterms:modified xsi:type="dcterms:W3CDTF">2020-11-06T15:22:14Z</dcterms:modified>
</cp:coreProperties>
</file>