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1" r:id="rId2"/>
    <p:sldId id="257" r:id="rId3"/>
    <p:sldId id="258" r:id="rId4"/>
    <p:sldId id="260" r:id="rId5"/>
    <p:sldId id="266" r:id="rId6"/>
    <p:sldId id="259" r:id="rId7"/>
    <p:sldId id="263" r:id="rId8"/>
    <p:sldId id="264"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FF"/>
    <a:srgbClr val="CC66FF"/>
    <a:srgbClr val="9966FF"/>
    <a:srgbClr val="CC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648200-1F43-4577-B4AB-72E07E0F632C}" v="642" dt="2023-04-12T22:23:20.3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9" d="100"/>
          <a:sy n="69" d="100"/>
        </p:scale>
        <p:origin x="78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a mushtaq" userId="d49d7153423d638e" providerId="LiveId" clId="{06648200-1F43-4577-B4AB-72E07E0F632C}"/>
    <pc:docChg chg="undo custSel addSld delSld modSld">
      <pc:chgData name="sana mushtaq" userId="d49d7153423d638e" providerId="LiveId" clId="{06648200-1F43-4577-B4AB-72E07E0F632C}" dt="2023-04-12T22:28:23.413" v="1552" actId="20577"/>
      <pc:docMkLst>
        <pc:docMk/>
      </pc:docMkLst>
      <pc:sldChg chg="modSp mod setBg">
        <pc:chgData name="sana mushtaq" userId="d49d7153423d638e" providerId="LiveId" clId="{06648200-1F43-4577-B4AB-72E07E0F632C}" dt="2023-04-12T21:32:55.337" v="1448" actId="255"/>
        <pc:sldMkLst>
          <pc:docMk/>
          <pc:sldMk cId="1512845258" sldId="257"/>
        </pc:sldMkLst>
        <pc:spChg chg="mod">
          <ac:chgData name="sana mushtaq" userId="d49d7153423d638e" providerId="LiveId" clId="{06648200-1F43-4577-B4AB-72E07E0F632C}" dt="2023-04-12T21:30:19.078" v="1441" actId="1076"/>
          <ac:spMkLst>
            <pc:docMk/>
            <pc:sldMk cId="1512845258" sldId="257"/>
            <ac:spMk id="2" creationId="{CF7B95FD-75B9-45E4-993D-A06DD4DE0C0B}"/>
          </ac:spMkLst>
        </pc:spChg>
        <pc:spChg chg="mod">
          <ac:chgData name="sana mushtaq" userId="d49d7153423d638e" providerId="LiveId" clId="{06648200-1F43-4577-B4AB-72E07E0F632C}" dt="2023-04-12T21:32:55.337" v="1448" actId="255"/>
          <ac:spMkLst>
            <pc:docMk/>
            <pc:sldMk cId="1512845258" sldId="257"/>
            <ac:spMk id="3" creationId="{7C55405F-B1B5-4DEF-B747-6D8A425C7DED}"/>
          </ac:spMkLst>
        </pc:spChg>
      </pc:sldChg>
      <pc:sldChg chg="modSp mod setBg">
        <pc:chgData name="sana mushtaq" userId="d49d7153423d638e" providerId="LiveId" clId="{06648200-1F43-4577-B4AB-72E07E0F632C}" dt="2023-04-12T19:14:10.956" v="1396" actId="20577"/>
        <pc:sldMkLst>
          <pc:docMk/>
          <pc:sldMk cId="2274947693" sldId="258"/>
        </pc:sldMkLst>
        <pc:spChg chg="mod">
          <ac:chgData name="sana mushtaq" userId="d49d7153423d638e" providerId="LiveId" clId="{06648200-1F43-4577-B4AB-72E07E0F632C}" dt="2023-04-12T19:14:10.956" v="1396" actId="20577"/>
          <ac:spMkLst>
            <pc:docMk/>
            <pc:sldMk cId="2274947693" sldId="258"/>
            <ac:spMk id="3" creationId="{D342EDA8-78A7-48B7-9C96-97679DE6DE9B}"/>
          </ac:spMkLst>
        </pc:spChg>
      </pc:sldChg>
      <pc:sldChg chg="modSp mod setBg">
        <pc:chgData name="sana mushtaq" userId="d49d7153423d638e" providerId="LiveId" clId="{06648200-1F43-4577-B4AB-72E07E0F632C}" dt="2023-04-12T22:25:17.700" v="1535" actId="255"/>
        <pc:sldMkLst>
          <pc:docMk/>
          <pc:sldMk cId="42112689" sldId="259"/>
        </pc:sldMkLst>
        <pc:spChg chg="mod">
          <ac:chgData name="sana mushtaq" userId="d49d7153423d638e" providerId="LiveId" clId="{06648200-1F43-4577-B4AB-72E07E0F632C}" dt="2023-04-12T22:25:17.700" v="1535" actId="255"/>
          <ac:spMkLst>
            <pc:docMk/>
            <pc:sldMk cId="42112689" sldId="259"/>
            <ac:spMk id="3" creationId="{7D0CCD17-28FE-496A-8B33-DCC80EBEBEEF}"/>
          </ac:spMkLst>
        </pc:spChg>
      </pc:sldChg>
      <pc:sldChg chg="modSp mod setBg">
        <pc:chgData name="sana mushtaq" userId="d49d7153423d638e" providerId="LiveId" clId="{06648200-1F43-4577-B4AB-72E07E0F632C}" dt="2023-04-12T13:09:40.309" v="1170" actId="14100"/>
        <pc:sldMkLst>
          <pc:docMk/>
          <pc:sldMk cId="999340479" sldId="260"/>
        </pc:sldMkLst>
        <pc:spChg chg="mod">
          <ac:chgData name="sana mushtaq" userId="d49d7153423d638e" providerId="LiveId" clId="{06648200-1F43-4577-B4AB-72E07E0F632C}" dt="2023-04-12T12:47:11.021" v="619" actId="1076"/>
          <ac:spMkLst>
            <pc:docMk/>
            <pc:sldMk cId="999340479" sldId="260"/>
            <ac:spMk id="2" creationId="{84C0EAA8-394C-495A-8ADE-02A487113AED}"/>
          </ac:spMkLst>
        </pc:spChg>
        <pc:graphicFrameChg chg="mod modGraphic">
          <ac:chgData name="sana mushtaq" userId="d49d7153423d638e" providerId="LiveId" clId="{06648200-1F43-4577-B4AB-72E07E0F632C}" dt="2023-04-12T13:09:40.309" v="1170" actId="14100"/>
          <ac:graphicFrameMkLst>
            <pc:docMk/>
            <pc:sldMk cId="999340479" sldId="260"/>
            <ac:graphicFrameMk id="6" creationId="{4E015688-109E-44EE-8228-480161D6B8B2}"/>
          </ac:graphicFrameMkLst>
        </pc:graphicFrameChg>
      </pc:sldChg>
      <pc:sldChg chg="modSp mod setBg">
        <pc:chgData name="sana mushtaq" userId="d49d7153423d638e" providerId="LiveId" clId="{06648200-1F43-4577-B4AB-72E07E0F632C}" dt="2023-04-12T12:52:19.998" v="1041" actId="27636"/>
        <pc:sldMkLst>
          <pc:docMk/>
          <pc:sldMk cId="1995036363" sldId="261"/>
        </pc:sldMkLst>
        <pc:spChg chg="mod">
          <ac:chgData name="sana mushtaq" userId="d49d7153423d638e" providerId="LiveId" clId="{06648200-1F43-4577-B4AB-72E07E0F632C}" dt="2023-04-12T12:52:19.998" v="1041" actId="27636"/>
          <ac:spMkLst>
            <pc:docMk/>
            <pc:sldMk cId="1995036363" sldId="261"/>
            <ac:spMk id="3" creationId="{CEAD54F1-95E5-440C-B085-1E65C00D8C6D}"/>
          </ac:spMkLst>
        </pc:spChg>
      </pc:sldChg>
      <pc:sldChg chg="modSp mod setBg">
        <pc:chgData name="sana mushtaq" userId="d49d7153423d638e" providerId="LiveId" clId="{06648200-1F43-4577-B4AB-72E07E0F632C}" dt="2023-04-12T21:15:14.370" v="1429" actId="5793"/>
        <pc:sldMkLst>
          <pc:docMk/>
          <pc:sldMk cId="2004148177" sldId="262"/>
        </pc:sldMkLst>
        <pc:spChg chg="mod">
          <ac:chgData name="sana mushtaq" userId="d49d7153423d638e" providerId="LiveId" clId="{06648200-1F43-4577-B4AB-72E07E0F632C}" dt="2023-04-07T21:41:31.255" v="43" actId="255"/>
          <ac:spMkLst>
            <pc:docMk/>
            <pc:sldMk cId="2004148177" sldId="262"/>
            <ac:spMk id="2" creationId="{0A5694D9-AFA4-4E03-B587-B523317FE4BF}"/>
          </ac:spMkLst>
        </pc:spChg>
        <pc:spChg chg="mod">
          <ac:chgData name="sana mushtaq" userId="d49d7153423d638e" providerId="LiveId" clId="{06648200-1F43-4577-B4AB-72E07E0F632C}" dt="2023-04-12T21:15:14.370" v="1429" actId="5793"/>
          <ac:spMkLst>
            <pc:docMk/>
            <pc:sldMk cId="2004148177" sldId="262"/>
            <ac:spMk id="3" creationId="{75495F6A-65A2-4AA0-99F0-C1CE50AECCD5}"/>
          </ac:spMkLst>
        </pc:spChg>
      </pc:sldChg>
      <pc:sldChg chg="modSp mod setBg">
        <pc:chgData name="sana mushtaq" userId="d49d7153423d638e" providerId="LiveId" clId="{06648200-1F43-4577-B4AB-72E07E0F632C}" dt="2023-04-12T22:28:23.413" v="1552" actId="20577"/>
        <pc:sldMkLst>
          <pc:docMk/>
          <pc:sldMk cId="1687209664" sldId="263"/>
        </pc:sldMkLst>
        <pc:spChg chg="mod">
          <ac:chgData name="sana mushtaq" userId="d49d7153423d638e" providerId="LiveId" clId="{06648200-1F43-4577-B4AB-72E07E0F632C}" dt="2023-04-12T22:27:12.752" v="1547" actId="1076"/>
          <ac:spMkLst>
            <pc:docMk/>
            <pc:sldMk cId="1687209664" sldId="263"/>
            <ac:spMk id="2" creationId="{301B7B18-A401-4BEB-9851-132F7EA50741}"/>
          </ac:spMkLst>
        </pc:spChg>
        <pc:spChg chg="mod">
          <ac:chgData name="sana mushtaq" userId="d49d7153423d638e" providerId="LiveId" clId="{06648200-1F43-4577-B4AB-72E07E0F632C}" dt="2023-04-12T22:28:23.413" v="1552" actId="20577"/>
          <ac:spMkLst>
            <pc:docMk/>
            <pc:sldMk cId="1687209664" sldId="263"/>
            <ac:spMk id="3" creationId="{AA95E790-DB23-4A3D-ABAC-1F7706960BAE}"/>
          </ac:spMkLst>
        </pc:spChg>
      </pc:sldChg>
      <pc:sldChg chg="modSp mod setBg">
        <pc:chgData name="sana mushtaq" userId="d49d7153423d638e" providerId="LiveId" clId="{06648200-1F43-4577-B4AB-72E07E0F632C}" dt="2023-04-12T13:10:12.672" v="1192" actId="20577"/>
        <pc:sldMkLst>
          <pc:docMk/>
          <pc:sldMk cId="312729849" sldId="264"/>
        </pc:sldMkLst>
        <pc:spChg chg="mod">
          <ac:chgData name="sana mushtaq" userId="d49d7153423d638e" providerId="LiveId" clId="{06648200-1F43-4577-B4AB-72E07E0F632C}" dt="2023-04-12T13:10:12.672" v="1192" actId="20577"/>
          <ac:spMkLst>
            <pc:docMk/>
            <pc:sldMk cId="312729849" sldId="264"/>
            <ac:spMk id="3" creationId="{AA95E790-DB23-4A3D-ABAC-1F7706960BAE}"/>
          </ac:spMkLst>
        </pc:spChg>
      </pc:sldChg>
      <pc:sldChg chg="modSp del mod setBg">
        <pc:chgData name="sana mushtaq" userId="d49d7153423d638e" providerId="LiveId" clId="{06648200-1F43-4577-B4AB-72E07E0F632C}" dt="2023-04-12T21:11:41.523" v="1408" actId="2696"/>
        <pc:sldMkLst>
          <pc:docMk/>
          <pc:sldMk cId="1301719902" sldId="265"/>
        </pc:sldMkLst>
        <pc:spChg chg="mod">
          <ac:chgData name="sana mushtaq" userId="d49d7153423d638e" providerId="LiveId" clId="{06648200-1F43-4577-B4AB-72E07E0F632C}" dt="2023-04-07T22:41:04.787" v="185" actId="5793"/>
          <ac:spMkLst>
            <pc:docMk/>
            <pc:sldMk cId="1301719902" sldId="265"/>
            <ac:spMk id="3" creationId="{48467ED8-3B93-524A-2E5F-4F5A2BC156D3}"/>
          </ac:spMkLst>
        </pc:spChg>
      </pc:sldChg>
      <pc:sldChg chg="modSp add mod setBg">
        <pc:chgData name="sana mushtaq" userId="d49d7153423d638e" providerId="LiveId" clId="{06648200-1F43-4577-B4AB-72E07E0F632C}" dt="2023-04-12T22:23:29.238" v="1518" actId="20577"/>
        <pc:sldMkLst>
          <pc:docMk/>
          <pc:sldMk cId="756075211" sldId="266"/>
        </pc:sldMkLst>
        <pc:spChg chg="mod">
          <ac:chgData name="sana mushtaq" userId="d49d7153423d638e" providerId="LiveId" clId="{06648200-1F43-4577-B4AB-72E07E0F632C}" dt="2023-04-12T12:46:48.558" v="617" actId="1076"/>
          <ac:spMkLst>
            <pc:docMk/>
            <pc:sldMk cId="756075211" sldId="266"/>
            <ac:spMk id="2" creationId="{84C0EAA8-394C-495A-8ADE-02A487113AED}"/>
          </ac:spMkLst>
        </pc:spChg>
        <pc:graphicFrameChg chg="mod modGraphic">
          <ac:chgData name="sana mushtaq" userId="d49d7153423d638e" providerId="LiveId" clId="{06648200-1F43-4577-B4AB-72E07E0F632C}" dt="2023-04-12T22:23:29.238" v="1518" actId="20577"/>
          <ac:graphicFrameMkLst>
            <pc:docMk/>
            <pc:sldMk cId="756075211" sldId="266"/>
            <ac:graphicFrameMk id="6" creationId="{4E015688-109E-44EE-8228-480161D6B8B2}"/>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DF0F7-4E8E-4BD4-BFDA-CD06EB26EAD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87326CC-5237-4899-B516-2F0F18DAA2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3272FA-5F19-4E06-8B19-15DA03226662}"/>
              </a:ext>
            </a:extLst>
          </p:cNvPr>
          <p:cNvSpPr>
            <a:spLocks noGrp="1"/>
          </p:cNvSpPr>
          <p:nvPr>
            <p:ph type="dt" sz="half" idx="10"/>
          </p:nvPr>
        </p:nvSpPr>
        <p:spPr/>
        <p:txBody>
          <a:bodyPr/>
          <a:lstStyle/>
          <a:p>
            <a:fld id="{7811222D-1497-48C5-AB7E-D38FF1BE8D50}" type="datetimeFigureOut">
              <a:rPr lang="en-GB" smtClean="0"/>
              <a:t>12/04/2023</a:t>
            </a:fld>
            <a:endParaRPr lang="en-GB" dirty="0"/>
          </a:p>
        </p:txBody>
      </p:sp>
      <p:sp>
        <p:nvSpPr>
          <p:cNvPr id="5" name="Footer Placeholder 4">
            <a:extLst>
              <a:ext uri="{FF2B5EF4-FFF2-40B4-BE49-F238E27FC236}">
                <a16:creationId xmlns:a16="http://schemas.microsoft.com/office/drawing/2014/main" id="{B5F390E1-755B-4F31-93F0-4D85B31205D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8FD5099-F392-4A7A-8AA4-2600B8C26241}"/>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696520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FC2BA-7EA0-41AD-8AB5-358E0C8DB4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F4962A-21E8-4711-8C94-504EF98B6D2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1081FC-42C3-4514-ADB1-1EABDDF410E7}"/>
              </a:ext>
            </a:extLst>
          </p:cNvPr>
          <p:cNvSpPr>
            <a:spLocks noGrp="1"/>
          </p:cNvSpPr>
          <p:nvPr>
            <p:ph type="dt" sz="half" idx="10"/>
          </p:nvPr>
        </p:nvSpPr>
        <p:spPr/>
        <p:txBody>
          <a:bodyPr/>
          <a:lstStyle/>
          <a:p>
            <a:fld id="{7811222D-1497-48C5-AB7E-D38FF1BE8D50}" type="datetimeFigureOut">
              <a:rPr lang="en-GB" smtClean="0"/>
              <a:t>12/04/2023</a:t>
            </a:fld>
            <a:endParaRPr lang="en-GB" dirty="0"/>
          </a:p>
        </p:txBody>
      </p:sp>
      <p:sp>
        <p:nvSpPr>
          <p:cNvPr id="5" name="Footer Placeholder 4">
            <a:extLst>
              <a:ext uri="{FF2B5EF4-FFF2-40B4-BE49-F238E27FC236}">
                <a16:creationId xmlns:a16="http://schemas.microsoft.com/office/drawing/2014/main" id="{D22AE23C-98FC-485F-9F21-3E013D0CC71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DE3F907-A911-408A-AB06-BD28A72EA1C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136184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DAA72-8CCF-4814-9961-2D86C36EB1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461034-F4AA-40C9-823D-8040EA13F4C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F40AB4-3196-4A37-8CC5-47A0CD865DD7}"/>
              </a:ext>
            </a:extLst>
          </p:cNvPr>
          <p:cNvSpPr>
            <a:spLocks noGrp="1"/>
          </p:cNvSpPr>
          <p:nvPr>
            <p:ph type="dt" sz="half" idx="10"/>
          </p:nvPr>
        </p:nvSpPr>
        <p:spPr/>
        <p:txBody>
          <a:bodyPr/>
          <a:lstStyle/>
          <a:p>
            <a:fld id="{7811222D-1497-48C5-AB7E-D38FF1BE8D50}" type="datetimeFigureOut">
              <a:rPr lang="en-GB" smtClean="0"/>
              <a:t>12/04/2023</a:t>
            </a:fld>
            <a:endParaRPr lang="en-GB" dirty="0"/>
          </a:p>
        </p:txBody>
      </p:sp>
      <p:sp>
        <p:nvSpPr>
          <p:cNvPr id="5" name="Footer Placeholder 4">
            <a:extLst>
              <a:ext uri="{FF2B5EF4-FFF2-40B4-BE49-F238E27FC236}">
                <a16:creationId xmlns:a16="http://schemas.microsoft.com/office/drawing/2014/main" id="{637CD19C-88DF-417F-874E-FF96996A3D2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970220D-7A24-4027-837C-B2174CDFD4E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0712815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75B66-70B3-433D-8B56-01A8ADB462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197ED0-F091-4181-819A-971A9355BC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2F1DAE3-518C-46ED-BAF6-44C5E3F73D5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446F341-B327-40E1-8EED-536683A989E3}"/>
              </a:ext>
            </a:extLst>
          </p:cNvPr>
          <p:cNvSpPr>
            <a:spLocks noGrp="1"/>
          </p:cNvSpPr>
          <p:nvPr>
            <p:ph type="dt" sz="half" idx="10"/>
          </p:nvPr>
        </p:nvSpPr>
        <p:spPr/>
        <p:txBody>
          <a:bodyPr/>
          <a:lstStyle/>
          <a:p>
            <a:fld id="{7811222D-1497-48C5-AB7E-D38FF1BE8D50}" type="datetimeFigureOut">
              <a:rPr lang="en-GB" smtClean="0"/>
              <a:t>12/04/2023</a:t>
            </a:fld>
            <a:endParaRPr lang="en-GB" dirty="0"/>
          </a:p>
        </p:txBody>
      </p:sp>
      <p:sp>
        <p:nvSpPr>
          <p:cNvPr id="6" name="Footer Placeholder 5">
            <a:extLst>
              <a:ext uri="{FF2B5EF4-FFF2-40B4-BE49-F238E27FC236}">
                <a16:creationId xmlns:a16="http://schemas.microsoft.com/office/drawing/2014/main" id="{DEBA8E0D-9172-475C-A690-D8B56A4C10F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5621783-D97C-4DC8-9BBC-F841D0958DE3}"/>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43896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7299D-B6EE-41C4-BE50-44462DE2F8C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C21CE6-BC4D-4D6D-92F8-9F1F28D607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A3FE63B-A31D-4560-B5D0-D5DB1145F8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704E56A-1DB8-45CA-9F64-B6F561F771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995B422-756D-44DC-9A62-286A5579CF9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487175-0388-4874-ABF2-D8456B152DD7}"/>
              </a:ext>
            </a:extLst>
          </p:cNvPr>
          <p:cNvSpPr>
            <a:spLocks noGrp="1"/>
          </p:cNvSpPr>
          <p:nvPr>
            <p:ph type="dt" sz="half" idx="10"/>
          </p:nvPr>
        </p:nvSpPr>
        <p:spPr/>
        <p:txBody>
          <a:bodyPr/>
          <a:lstStyle/>
          <a:p>
            <a:fld id="{7811222D-1497-48C5-AB7E-D38FF1BE8D50}" type="datetimeFigureOut">
              <a:rPr lang="en-GB" smtClean="0"/>
              <a:t>12/04/2023</a:t>
            </a:fld>
            <a:endParaRPr lang="en-GB" dirty="0"/>
          </a:p>
        </p:txBody>
      </p:sp>
      <p:sp>
        <p:nvSpPr>
          <p:cNvPr id="8" name="Footer Placeholder 7">
            <a:extLst>
              <a:ext uri="{FF2B5EF4-FFF2-40B4-BE49-F238E27FC236}">
                <a16:creationId xmlns:a16="http://schemas.microsoft.com/office/drawing/2014/main" id="{E274538B-BD6F-4A56-A479-A97D3C9E53D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DB32661B-F8F5-4B75-B5CD-FC121C696036}"/>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782536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CE6D3-31AE-41C3-8245-6A6CA02A1A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C69F138-8196-4882-9369-3C6231CB4F4D}"/>
              </a:ext>
            </a:extLst>
          </p:cNvPr>
          <p:cNvSpPr>
            <a:spLocks noGrp="1"/>
          </p:cNvSpPr>
          <p:nvPr>
            <p:ph type="dt" sz="half" idx="10"/>
          </p:nvPr>
        </p:nvSpPr>
        <p:spPr/>
        <p:txBody>
          <a:bodyPr/>
          <a:lstStyle/>
          <a:p>
            <a:fld id="{7811222D-1497-48C5-AB7E-D38FF1BE8D50}" type="datetimeFigureOut">
              <a:rPr lang="en-GB" smtClean="0"/>
              <a:t>12/04/2023</a:t>
            </a:fld>
            <a:endParaRPr lang="en-GB" dirty="0"/>
          </a:p>
        </p:txBody>
      </p:sp>
      <p:sp>
        <p:nvSpPr>
          <p:cNvPr id="4" name="Footer Placeholder 3">
            <a:extLst>
              <a:ext uri="{FF2B5EF4-FFF2-40B4-BE49-F238E27FC236}">
                <a16:creationId xmlns:a16="http://schemas.microsoft.com/office/drawing/2014/main" id="{CBAEF500-F84E-490B-B576-6A6800130FAC}"/>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6260ED19-9D1F-4ADD-9180-95146C1038D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228156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C60785-B0B7-46E4-B09A-11BA6DC526A4}"/>
              </a:ext>
            </a:extLst>
          </p:cNvPr>
          <p:cNvSpPr>
            <a:spLocks noGrp="1"/>
          </p:cNvSpPr>
          <p:nvPr>
            <p:ph type="dt" sz="half" idx="10"/>
          </p:nvPr>
        </p:nvSpPr>
        <p:spPr/>
        <p:txBody>
          <a:bodyPr/>
          <a:lstStyle/>
          <a:p>
            <a:fld id="{7811222D-1497-48C5-AB7E-D38FF1BE8D50}" type="datetimeFigureOut">
              <a:rPr lang="en-GB" smtClean="0"/>
              <a:t>12/04/2023</a:t>
            </a:fld>
            <a:endParaRPr lang="en-GB" dirty="0"/>
          </a:p>
        </p:txBody>
      </p:sp>
      <p:sp>
        <p:nvSpPr>
          <p:cNvPr id="3" name="Footer Placeholder 2">
            <a:extLst>
              <a:ext uri="{FF2B5EF4-FFF2-40B4-BE49-F238E27FC236}">
                <a16:creationId xmlns:a16="http://schemas.microsoft.com/office/drawing/2014/main" id="{45A69350-5D51-46B7-8410-B078E0170167}"/>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8AA4993F-9E27-4D0A-9BC9-2EFE4BA978E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557693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086E5-8CE0-40ED-961D-0B78F97C26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66DC49-E25F-4BD5-8AF2-046750C994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78CC0FC-74D9-4920-8E35-FB72D7B8AC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8C124B-9CDB-4851-85A9-0CC9F73B1CCC}"/>
              </a:ext>
            </a:extLst>
          </p:cNvPr>
          <p:cNvSpPr>
            <a:spLocks noGrp="1"/>
          </p:cNvSpPr>
          <p:nvPr>
            <p:ph type="dt" sz="half" idx="10"/>
          </p:nvPr>
        </p:nvSpPr>
        <p:spPr/>
        <p:txBody>
          <a:bodyPr/>
          <a:lstStyle/>
          <a:p>
            <a:fld id="{7811222D-1497-48C5-AB7E-D38FF1BE8D50}" type="datetimeFigureOut">
              <a:rPr lang="en-GB" smtClean="0"/>
              <a:t>12/04/2023</a:t>
            </a:fld>
            <a:endParaRPr lang="en-GB" dirty="0"/>
          </a:p>
        </p:txBody>
      </p:sp>
      <p:sp>
        <p:nvSpPr>
          <p:cNvPr id="6" name="Footer Placeholder 5">
            <a:extLst>
              <a:ext uri="{FF2B5EF4-FFF2-40B4-BE49-F238E27FC236}">
                <a16:creationId xmlns:a16="http://schemas.microsoft.com/office/drawing/2014/main" id="{4939243B-0077-4FDA-9EFE-39936A4F757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B344981-D768-4B48-8849-8F74655DE34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850565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A54C-94B8-4F55-AA32-EA7589CD70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AC843E-519D-4E4D-89FB-6E859C8ECF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F00E5294-EA6B-455E-9177-0C48D36D26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D0268A-424E-4232-86D1-4313B4F3D0B9}"/>
              </a:ext>
            </a:extLst>
          </p:cNvPr>
          <p:cNvSpPr>
            <a:spLocks noGrp="1"/>
          </p:cNvSpPr>
          <p:nvPr>
            <p:ph type="dt" sz="half" idx="10"/>
          </p:nvPr>
        </p:nvSpPr>
        <p:spPr/>
        <p:txBody>
          <a:bodyPr/>
          <a:lstStyle/>
          <a:p>
            <a:fld id="{7811222D-1497-48C5-AB7E-D38FF1BE8D50}" type="datetimeFigureOut">
              <a:rPr lang="en-GB" smtClean="0"/>
              <a:t>12/04/2023</a:t>
            </a:fld>
            <a:endParaRPr lang="en-GB" dirty="0"/>
          </a:p>
        </p:txBody>
      </p:sp>
      <p:sp>
        <p:nvSpPr>
          <p:cNvPr id="6" name="Footer Placeholder 5">
            <a:extLst>
              <a:ext uri="{FF2B5EF4-FFF2-40B4-BE49-F238E27FC236}">
                <a16:creationId xmlns:a16="http://schemas.microsoft.com/office/drawing/2014/main" id="{972CF69B-52E5-4584-A59D-44C105C1318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0A6EF42-B6F4-429B-A50E-7E2AFFED9879}"/>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195670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25FAC-D56C-4288-B1CA-298C56C16D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5F06C6-9D41-44D9-B658-2218007147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5F10F0-EA0A-47DC-B570-AAD043C91482}"/>
              </a:ext>
            </a:extLst>
          </p:cNvPr>
          <p:cNvSpPr>
            <a:spLocks noGrp="1"/>
          </p:cNvSpPr>
          <p:nvPr>
            <p:ph type="dt" sz="half" idx="10"/>
          </p:nvPr>
        </p:nvSpPr>
        <p:spPr/>
        <p:txBody>
          <a:bodyPr/>
          <a:lstStyle/>
          <a:p>
            <a:fld id="{7811222D-1497-48C5-AB7E-D38FF1BE8D50}" type="datetimeFigureOut">
              <a:rPr lang="en-GB" smtClean="0"/>
              <a:t>12/04/2023</a:t>
            </a:fld>
            <a:endParaRPr lang="en-GB" dirty="0"/>
          </a:p>
        </p:txBody>
      </p:sp>
      <p:sp>
        <p:nvSpPr>
          <p:cNvPr id="5" name="Footer Placeholder 4">
            <a:extLst>
              <a:ext uri="{FF2B5EF4-FFF2-40B4-BE49-F238E27FC236}">
                <a16:creationId xmlns:a16="http://schemas.microsoft.com/office/drawing/2014/main" id="{B5CE488A-226A-41E2-B0B9-917C3767764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71AAF9C-5267-4105-A96C-5C87BD568E5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454128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00933E-835C-45E3-85FA-A1C91E1C64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924868-5CFF-44F8-9213-AFBEAD58C80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C9F109-FA34-41DB-AE3D-13917C1EAF30}"/>
              </a:ext>
            </a:extLst>
          </p:cNvPr>
          <p:cNvSpPr>
            <a:spLocks noGrp="1"/>
          </p:cNvSpPr>
          <p:nvPr>
            <p:ph type="dt" sz="half" idx="10"/>
          </p:nvPr>
        </p:nvSpPr>
        <p:spPr/>
        <p:txBody>
          <a:bodyPr/>
          <a:lstStyle/>
          <a:p>
            <a:fld id="{7811222D-1497-48C5-AB7E-D38FF1BE8D50}" type="datetimeFigureOut">
              <a:rPr lang="en-GB" smtClean="0"/>
              <a:t>12/04/2023</a:t>
            </a:fld>
            <a:endParaRPr lang="en-GB" dirty="0"/>
          </a:p>
        </p:txBody>
      </p:sp>
      <p:sp>
        <p:nvSpPr>
          <p:cNvPr id="5" name="Footer Placeholder 4">
            <a:extLst>
              <a:ext uri="{FF2B5EF4-FFF2-40B4-BE49-F238E27FC236}">
                <a16:creationId xmlns:a16="http://schemas.microsoft.com/office/drawing/2014/main" id="{38C24C14-14AA-4C69-A912-B6A0F812FC0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563E128-5EFF-4F1D-B71D-2F67192D2570}"/>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851834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339464-C59E-44DA-8A4D-24CCBD42E1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7572B1-3D32-4EB3-B7A8-C989DB00C5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62C4B2-C8BF-4398-AEC6-9E94DE14DB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11222D-1497-48C5-AB7E-D38FF1BE8D50}" type="datetimeFigureOut">
              <a:rPr lang="en-GB" smtClean="0"/>
              <a:t>12/04/2023</a:t>
            </a:fld>
            <a:endParaRPr lang="en-GB" dirty="0"/>
          </a:p>
        </p:txBody>
      </p:sp>
      <p:sp>
        <p:nvSpPr>
          <p:cNvPr id="5" name="Footer Placeholder 4">
            <a:extLst>
              <a:ext uri="{FF2B5EF4-FFF2-40B4-BE49-F238E27FC236}">
                <a16:creationId xmlns:a16="http://schemas.microsoft.com/office/drawing/2014/main" id="{F47AAAA8-B015-4476-9C0C-CE8AA6F0B8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53EA97A-3650-4644-9DD1-3C2791C35C9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29412C-A950-4FEA-8934-3DE23815A09E}" type="slidenum">
              <a:rPr lang="en-GB" smtClean="0"/>
              <a:t>‹#›</a:t>
            </a:fld>
            <a:endParaRPr lang="en-GB" dirty="0"/>
          </a:p>
        </p:txBody>
      </p:sp>
    </p:spTree>
    <p:extLst>
      <p:ext uri="{BB962C8B-B14F-4D97-AF65-F5344CB8AC3E}">
        <p14:creationId xmlns:p14="http://schemas.microsoft.com/office/powerpoint/2010/main" val="3396323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9900FF">
            <a:alpha val="13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73A46-0DE7-4BDA-B877-86201B8CE358}"/>
              </a:ext>
            </a:extLst>
          </p:cNvPr>
          <p:cNvSpPr>
            <a:spLocks noGrp="1"/>
          </p:cNvSpPr>
          <p:nvPr>
            <p:ph type="ctrTitle"/>
          </p:nvPr>
        </p:nvSpPr>
        <p:spPr>
          <a:xfrm>
            <a:off x="542925" y="236538"/>
            <a:ext cx="10668000" cy="1935162"/>
          </a:xfrm>
        </p:spPr>
        <p:txBody>
          <a:bodyPr>
            <a:normAutofit/>
          </a:bodyPr>
          <a:lstStyle/>
          <a:p>
            <a:r>
              <a:rPr lang="en-GB" sz="3200" b="1" dirty="0">
                <a:latin typeface="Arial" panose="020B0604020202020204" pitchFamily="34" charset="0"/>
                <a:cs typeface="Arial" panose="020B0604020202020204" pitchFamily="34" charset="0"/>
              </a:rPr>
              <a:t>Module: Introduction to Research (BMHP5005)</a:t>
            </a:r>
            <a:br>
              <a:rPr lang="en-GB" sz="3200" b="1" dirty="0">
                <a:latin typeface="Arial" panose="020B0604020202020204" pitchFamily="34" charset="0"/>
                <a:cs typeface="Arial" panose="020B0604020202020204" pitchFamily="34" charset="0"/>
              </a:rPr>
            </a:b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Assessment 2: Viva Voce</a:t>
            </a:r>
          </a:p>
        </p:txBody>
      </p:sp>
      <p:sp>
        <p:nvSpPr>
          <p:cNvPr id="3" name="Subtitle 2">
            <a:extLst>
              <a:ext uri="{FF2B5EF4-FFF2-40B4-BE49-F238E27FC236}">
                <a16:creationId xmlns:a16="http://schemas.microsoft.com/office/drawing/2014/main" id="{CEAD54F1-95E5-440C-B085-1E65C00D8C6D}"/>
              </a:ext>
            </a:extLst>
          </p:cNvPr>
          <p:cNvSpPr>
            <a:spLocks noGrp="1"/>
          </p:cNvSpPr>
          <p:nvPr>
            <p:ph type="subTitle" idx="1"/>
          </p:nvPr>
        </p:nvSpPr>
        <p:spPr>
          <a:xfrm>
            <a:off x="1205344" y="2698173"/>
            <a:ext cx="9157855" cy="3508663"/>
          </a:xfrm>
          <a:noFill/>
        </p:spPr>
        <p:txBody>
          <a:bodyPr>
            <a:normAutofit lnSpcReduction="10000"/>
          </a:bodyPr>
          <a:lstStyle/>
          <a:p>
            <a:pPr algn="l"/>
            <a:r>
              <a:rPr lang="en-GB" sz="2800" b="1" dirty="0">
                <a:latin typeface="Arial" panose="020B0604020202020204" pitchFamily="34" charset="0"/>
                <a:cs typeface="Arial" panose="020B0604020202020204" pitchFamily="34" charset="0"/>
              </a:rPr>
              <a:t>Student Name: </a:t>
            </a:r>
            <a:r>
              <a:rPr lang="en-GB" sz="2800" dirty="0">
                <a:latin typeface="Arial" panose="020B0604020202020204" pitchFamily="34" charset="0"/>
                <a:cs typeface="Arial" panose="020B0604020202020204" pitchFamily="34" charset="0"/>
              </a:rPr>
              <a:t>Sana Sahir</a:t>
            </a:r>
          </a:p>
          <a:p>
            <a:pPr algn="l"/>
            <a:endParaRPr lang="en-GB" sz="2800" b="1" dirty="0">
              <a:latin typeface="Arial" panose="020B0604020202020204" pitchFamily="34" charset="0"/>
              <a:cs typeface="Arial" panose="020B0604020202020204" pitchFamily="34" charset="0"/>
            </a:endParaRPr>
          </a:p>
          <a:p>
            <a:pPr algn="l"/>
            <a:r>
              <a:rPr lang="en-GB" sz="2800" b="1" dirty="0">
                <a:latin typeface="Arial" panose="020B0604020202020204" pitchFamily="34" charset="0"/>
                <a:cs typeface="Arial" panose="020B0604020202020204" pitchFamily="34" charset="0"/>
              </a:rPr>
              <a:t>Student Number: </a:t>
            </a:r>
            <a:r>
              <a:rPr lang="en-GB" sz="2800" dirty="0">
                <a:latin typeface="Arial" panose="020B0604020202020204" pitchFamily="34" charset="0"/>
                <a:cs typeface="Arial" panose="020B0604020202020204" pitchFamily="34" charset="0"/>
              </a:rPr>
              <a:t>2113495</a:t>
            </a:r>
          </a:p>
          <a:p>
            <a:pPr algn="l"/>
            <a:endParaRPr lang="en-US" sz="2800" b="1" dirty="0">
              <a:latin typeface="Arial" panose="020B0604020202020204" pitchFamily="34" charset="0"/>
              <a:cs typeface="Arial" panose="020B0604020202020204" pitchFamily="34" charset="0"/>
            </a:endParaRPr>
          </a:p>
          <a:p>
            <a:pPr algn="l"/>
            <a:r>
              <a:rPr lang="en-US" sz="2800" b="1" dirty="0">
                <a:latin typeface="Arial" panose="020B0604020202020204" pitchFamily="34" charset="0"/>
                <a:cs typeface="Arial" panose="020B0604020202020204" pitchFamily="34" charset="0"/>
              </a:rPr>
              <a:t>Lecturer Name</a:t>
            </a:r>
            <a:r>
              <a:rPr lang="en-US" sz="2800" dirty="0">
                <a:latin typeface="Arial" panose="020B0604020202020204" pitchFamily="34" charset="0"/>
                <a:cs typeface="Arial" panose="020B0604020202020204" pitchFamily="34" charset="0"/>
              </a:rPr>
              <a:t>:  </a:t>
            </a:r>
            <a:r>
              <a:rPr lang="en-US" sz="2800" dirty="0">
                <a:effectLst/>
                <a:latin typeface="Arial" panose="020B0604020202020204" pitchFamily="34" charset="0"/>
                <a:cs typeface="Arial" panose="020B0604020202020204" pitchFamily="34" charset="0"/>
              </a:rPr>
              <a:t>: Eleni Koutsogeorgou</a:t>
            </a:r>
          </a:p>
          <a:p>
            <a:pPr algn="l"/>
            <a:endParaRPr lang="en-US" sz="2800" b="1" dirty="0">
              <a:latin typeface="Arial" panose="020B0604020202020204" pitchFamily="34" charset="0"/>
              <a:cs typeface="Arial" panose="020B0604020202020204" pitchFamily="34" charset="0"/>
            </a:endParaRPr>
          </a:p>
          <a:p>
            <a:pPr algn="l"/>
            <a:r>
              <a:rPr lang="en-US" sz="2800" b="1" dirty="0">
                <a:latin typeface="Arial" panose="020B0604020202020204" pitchFamily="34" charset="0"/>
                <a:cs typeface="Arial" panose="020B0604020202020204" pitchFamily="34" charset="0"/>
              </a:rPr>
              <a:t>Topic</a:t>
            </a:r>
            <a:r>
              <a:rPr lang="en-US" sz="2800" dirty="0">
                <a:latin typeface="Arial" panose="020B0604020202020204" pitchFamily="34" charset="0"/>
                <a:cs typeface="Arial" panose="020B0604020202020204" pitchFamily="34" charset="0"/>
              </a:rPr>
              <a:t>: Anorexia/ Nervosa/Family Therapy</a:t>
            </a:r>
            <a:endParaRPr lang="en-US" sz="2800" dirty="0">
              <a:effectLst/>
              <a:latin typeface="Arial" panose="020B0604020202020204" pitchFamily="34" charset="0"/>
              <a:cs typeface="Arial" panose="020B0604020202020204" pitchFamily="34" charset="0"/>
            </a:endParaRPr>
          </a:p>
          <a:p>
            <a:pPr algn="l"/>
            <a:endParaRPr lang="en-GB" sz="2800" dirty="0"/>
          </a:p>
        </p:txBody>
      </p:sp>
    </p:spTree>
    <p:extLst>
      <p:ext uri="{BB962C8B-B14F-4D97-AF65-F5344CB8AC3E}">
        <p14:creationId xmlns:p14="http://schemas.microsoft.com/office/powerpoint/2010/main" val="1995036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9900FF">
            <a:alpha val="13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B95FD-75B9-45E4-993D-A06DD4DE0C0B}"/>
              </a:ext>
            </a:extLst>
          </p:cNvPr>
          <p:cNvSpPr>
            <a:spLocks noGrp="1"/>
          </p:cNvSpPr>
          <p:nvPr>
            <p:ph type="title"/>
          </p:nvPr>
        </p:nvSpPr>
        <p:spPr>
          <a:xfrm>
            <a:off x="355600" y="594446"/>
            <a:ext cx="10515600" cy="1325563"/>
          </a:xfrm>
        </p:spPr>
        <p:txBody>
          <a:bodyPr>
            <a:normAutofit/>
          </a:bodyPr>
          <a:lstStyle/>
          <a:p>
            <a:r>
              <a:rPr lang="en-GB" sz="32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7C55405F-B1B5-4DEF-B747-6D8A425C7DED}"/>
              </a:ext>
            </a:extLst>
          </p:cNvPr>
          <p:cNvSpPr>
            <a:spLocks noGrp="1"/>
          </p:cNvSpPr>
          <p:nvPr>
            <p:ph idx="1"/>
          </p:nvPr>
        </p:nvSpPr>
        <p:spPr>
          <a:xfrm>
            <a:off x="203200" y="1920009"/>
            <a:ext cx="11150600" cy="4417291"/>
          </a:xfrm>
        </p:spPr>
        <p:txBody>
          <a:bodyPr>
            <a:normAutofit/>
          </a:bodyPr>
          <a:lstStyle/>
          <a:p>
            <a:pPr>
              <a:spcBef>
                <a:spcPts val="0"/>
              </a:spcBef>
            </a:pPr>
            <a:r>
              <a:rPr lang="en-GB" sz="2000" dirty="0">
                <a:latin typeface="Arial" panose="020B0604020202020204" pitchFamily="34" charset="0"/>
                <a:cs typeface="Arial" panose="020B0604020202020204" pitchFamily="34" charset="0"/>
              </a:rPr>
              <a:t>The incidence of severe mental illnesses like eating disorders among young people has risen dramatically in recent years (Rdash.nhs.uk, 2023). The research found that there is an immediate need to better balance the early treatment of psychological and physical issues; to increase medical professionals' knowledge of, and attitude towards, patient obesity; and to shift the focus from weight to a more comprehensive, individualised, and consistent, caring approach (Health, 2023).</a:t>
            </a:r>
            <a:endParaRPr lang="en-US" sz="2000" dirty="0">
              <a:latin typeface="Arial" panose="020B0604020202020204" pitchFamily="34" charset="0"/>
              <a:cs typeface="Arial" panose="020B0604020202020204" pitchFamily="34" charset="0"/>
            </a:endParaRPr>
          </a:p>
          <a:p>
            <a:pPr marL="0" indent="0">
              <a:spcBef>
                <a:spcPts val="0"/>
              </a:spcBef>
              <a:buNone/>
            </a:pPr>
            <a:endParaRPr lang="en-US" sz="2000" b="1" dirty="0">
              <a:latin typeface="Arial" panose="020B0604020202020204" pitchFamily="34" charset="0"/>
              <a:cs typeface="Arial" panose="020B0604020202020204" pitchFamily="34" charset="0"/>
            </a:endParaRPr>
          </a:p>
          <a:p>
            <a:pPr marL="0" indent="0">
              <a:spcBef>
                <a:spcPts val="0"/>
              </a:spcBef>
              <a:buNone/>
            </a:pPr>
            <a:r>
              <a:rPr lang="en-US" sz="2000" b="1" dirty="0">
                <a:latin typeface="Arial" panose="020B0604020202020204" pitchFamily="34" charset="0"/>
                <a:cs typeface="Arial" panose="020B0604020202020204" pitchFamily="34" charset="0"/>
              </a:rPr>
              <a:t> Aim</a:t>
            </a:r>
            <a:r>
              <a:rPr lang="en-US" sz="2000" dirty="0">
                <a:latin typeface="Arial" panose="020B0604020202020204" pitchFamily="34" charset="0"/>
                <a:cs typeface="Arial" panose="020B0604020202020204" pitchFamily="34" charset="0"/>
              </a:rPr>
              <a:t>: </a:t>
            </a:r>
            <a:r>
              <a:rPr lang="en-GB" sz="2000" dirty="0">
                <a:effectLst/>
                <a:latin typeface="Arial" panose="020B0604020202020204" pitchFamily="34" charset="0"/>
                <a:ea typeface="Calibri" panose="020F0502020204030204" pitchFamily="34" charset="0"/>
                <a:cs typeface="Arial" panose="020B0604020202020204" pitchFamily="34" charset="0"/>
              </a:rPr>
              <a:t>To Explore support for patients with eating disorder and their </a:t>
            </a:r>
            <a:r>
              <a:rPr lang="en-GB" sz="2000" dirty="0">
                <a:latin typeface="Arial" panose="020B0604020202020204" pitchFamily="34" charset="0"/>
                <a:ea typeface="Calibri" panose="020F0502020204030204" pitchFamily="34" charset="0"/>
                <a:cs typeface="Arial" panose="020B0604020202020204" pitchFamily="34" charset="0"/>
              </a:rPr>
              <a:t>families.</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US" sz="2000" b="1" dirty="0">
              <a:latin typeface="Arial" panose="020B0604020202020204" pitchFamily="34" charset="0"/>
              <a:cs typeface="Arial" panose="020B0604020202020204" pitchFamily="34" charset="0"/>
            </a:endParaRPr>
          </a:p>
          <a:p>
            <a:pPr marL="0" indent="0">
              <a:buNone/>
            </a:pPr>
            <a:r>
              <a:rPr lang="en-US" sz="2000" b="1" dirty="0">
                <a:latin typeface="Arial" panose="020B0604020202020204" pitchFamily="34" charset="0"/>
                <a:cs typeface="Arial" panose="020B0604020202020204" pitchFamily="34" charset="0"/>
              </a:rPr>
              <a:t>objectives</a:t>
            </a:r>
            <a:r>
              <a:rPr lang="en-US" sz="2000" dirty="0">
                <a:latin typeface="Arial" panose="020B0604020202020204" pitchFamily="34" charset="0"/>
                <a:ea typeface="Calibri" panose="020F0502020204030204" pitchFamily="34" charset="0"/>
                <a:cs typeface="Arial" panose="020B0604020202020204" pitchFamily="34" charset="0"/>
              </a:rPr>
              <a:t>:</a:t>
            </a:r>
            <a:r>
              <a:rPr lang="en-GB" sz="2000" dirty="0">
                <a:solidFill>
                  <a:srgbClr val="0E101A"/>
                </a:solidFill>
                <a:effectLst/>
                <a:latin typeface="Arial" panose="020B0604020202020204" pitchFamily="34" charset="0"/>
                <a:cs typeface="Arial" panose="020B0604020202020204" pitchFamily="34" charset="0"/>
              </a:rPr>
              <a:t>Identifying Family therapy can help any dysfunctional family patterns that may contribute to developing or maintaining anorexia.  Family therapy can help to strengthen family relationships and create a supportive environment that promotes healing and recovery.</a:t>
            </a:r>
          </a:p>
          <a:p>
            <a:pPr marL="0" indent="0">
              <a:buNone/>
            </a:pPr>
            <a:endParaRPr lang="en-GB" dirty="0"/>
          </a:p>
        </p:txBody>
      </p:sp>
    </p:spTree>
    <p:extLst>
      <p:ext uri="{BB962C8B-B14F-4D97-AF65-F5344CB8AC3E}">
        <p14:creationId xmlns:p14="http://schemas.microsoft.com/office/powerpoint/2010/main" val="1512845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9900FF">
            <a:alpha val="13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E2F0E-0041-485B-A017-7B44BEB42284}"/>
              </a:ext>
            </a:extLst>
          </p:cNvPr>
          <p:cNvSpPr>
            <a:spLocks noGrp="1"/>
          </p:cNvSpPr>
          <p:nvPr>
            <p:ph type="title"/>
          </p:nvPr>
        </p:nvSpPr>
        <p:spPr/>
        <p:txBody>
          <a:bodyPr>
            <a:normAutofit/>
          </a:bodyPr>
          <a:lstStyle/>
          <a:p>
            <a:r>
              <a:rPr lang="en-GB" sz="3200" b="1" dirty="0">
                <a:latin typeface="Arial" panose="020B0604020202020204" pitchFamily="34" charset="0"/>
                <a:cs typeface="Arial" panose="020B0604020202020204" pitchFamily="34" charset="0"/>
              </a:rPr>
              <a:t>Methods</a:t>
            </a:r>
          </a:p>
        </p:txBody>
      </p:sp>
      <p:sp>
        <p:nvSpPr>
          <p:cNvPr id="3" name="Content Placeholder 2">
            <a:extLst>
              <a:ext uri="{FF2B5EF4-FFF2-40B4-BE49-F238E27FC236}">
                <a16:creationId xmlns:a16="http://schemas.microsoft.com/office/drawing/2014/main" id="{D342EDA8-78A7-48B7-9C96-97679DE6DE9B}"/>
              </a:ext>
            </a:extLst>
          </p:cNvPr>
          <p:cNvSpPr>
            <a:spLocks noGrp="1"/>
          </p:cNvSpPr>
          <p:nvPr>
            <p:ph idx="1"/>
          </p:nvPr>
        </p:nvSpPr>
        <p:spPr>
          <a:xfrm>
            <a:off x="387927" y="1524000"/>
            <a:ext cx="10965873" cy="4652963"/>
          </a:xfrm>
        </p:spPr>
        <p:txBody>
          <a:bodyPr>
            <a:normAutofit/>
          </a:bodyPr>
          <a:lstStyle/>
          <a:p>
            <a:pPr marL="0" indent="0">
              <a:spcBef>
                <a:spcPts val="0"/>
              </a:spcBef>
              <a:spcAft>
                <a:spcPts val="600"/>
              </a:spcAft>
              <a:buNone/>
            </a:pPr>
            <a:r>
              <a:rPr lang="en-GB" sz="2000" b="1" dirty="0">
                <a:latin typeface="Arial" panose="020B0604020202020204" pitchFamily="34" charset="0"/>
                <a:cs typeface="Arial" panose="020B0604020202020204" pitchFamily="34" charset="0"/>
              </a:rPr>
              <a:t>Keywords: </a:t>
            </a:r>
            <a:r>
              <a:rPr lang="en-GB" sz="2000" dirty="0">
                <a:latin typeface="Arial" panose="020B0604020202020204" pitchFamily="34" charset="0"/>
                <a:cs typeface="Arial" panose="020B0604020202020204" pitchFamily="34" charset="0"/>
              </a:rPr>
              <a:t>Anorexia nervosa; young Adults; Care; Therapy; Parents preceptive; Family</a:t>
            </a:r>
          </a:p>
          <a:p>
            <a:pPr marL="0" indent="0">
              <a:spcBef>
                <a:spcPts val="0"/>
              </a:spcBef>
              <a:spcAft>
                <a:spcPts val="600"/>
              </a:spcAft>
              <a:buNone/>
            </a:pPr>
            <a:endParaRPr lang="en-GB" sz="2000" dirty="0">
              <a:latin typeface="Arial" panose="020B0604020202020204" pitchFamily="34" charset="0"/>
              <a:cs typeface="Arial" panose="020B0604020202020204" pitchFamily="34" charset="0"/>
            </a:endParaRPr>
          </a:p>
          <a:p>
            <a:pPr marL="0" indent="0">
              <a:spcBef>
                <a:spcPts val="0"/>
              </a:spcBef>
              <a:spcAft>
                <a:spcPts val="600"/>
              </a:spcAft>
              <a:buNone/>
            </a:pPr>
            <a:r>
              <a:rPr lang="en-GB" sz="2000" b="1" dirty="0">
                <a:latin typeface="Arial" panose="020B0604020202020204" pitchFamily="34" charset="0"/>
                <a:cs typeface="Arial" panose="020B0604020202020204" pitchFamily="34" charset="0"/>
              </a:rPr>
              <a:t>Database:</a:t>
            </a:r>
            <a:r>
              <a:rPr lang="en-GB" sz="2000" dirty="0">
                <a:latin typeface="Arial" panose="020B0604020202020204" pitchFamily="34" charset="0"/>
                <a:cs typeface="Arial" panose="020B0604020202020204" pitchFamily="34" charset="0"/>
              </a:rPr>
              <a:t> UWTSD Library/ PubMed/ ProQuest</a:t>
            </a:r>
          </a:p>
          <a:p>
            <a:pPr marL="0" indent="0">
              <a:spcBef>
                <a:spcPts val="0"/>
              </a:spcBef>
              <a:spcAft>
                <a:spcPts val="600"/>
              </a:spcAft>
              <a:buNone/>
            </a:pPr>
            <a:r>
              <a:rPr lang="en-GB" sz="2000" b="1" dirty="0">
                <a:latin typeface="Arial" panose="020B0604020202020204" pitchFamily="34" charset="0"/>
                <a:cs typeface="Arial" panose="020B0604020202020204" pitchFamily="34" charset="0"/>
              </a:rPr>
              <a:t>Data analysis: </a:t>
            </a:r>
          </a:p>
          <a:p>
            <a:pPr marL="0" indent="0">
              <a:spcBef>
                <a:spcPts val="0"/>
              </a:spcBef>
              <a:spcAft>
                <a:spcPts val="600"/>
              </a:spcAft>
              <a:buNone/>
            </a:pPr>
            <a:r>
              <a:rPr lang="en-GB" sz="2000" b="1" dirty="0">
                <a:latin typeface="Arial" panose="020B0604020202020204" pitchFamily="34" charset="0"/>
                <a:cs typeface="Arial" panose="020B0604020202020204" pitchFamily="34" charset="0"/>
              </a:rPr>
              <a:t>Data collection:</a:t>
            </a:r>
          </a:p>
          <a:p>
            <a:pPr marL="0" indent="0">
              <a:spcBef>
                <a:spcPts val="0"/>
              </a:spcBef>
              <a:spcAft>
                <a:spcPts val="600"/>
              </a:spcAft>
              <a:buNone/>
            </a:pPr>
            <a:r>
              <a:rPr lang="en-GB" sz="2000" b="1" dirty="0">
                <a:latin typeface="Arial" panose="020B0604020202020204" pitchFamily="34" charset="0"/>
                <a:cs typeface="Arial" panose="020B0604020202020204" pitchFamily="34" charset="0"/>
              </a:rPr>
              <a:t>Date of Publication:</a:t>
            </a:r>
            <a:r>
              <a:rPr lang="en-GB" sz="2000" dirty="0">
                <a:latin typeface="Arial" panose="020B0604020202020204" pitchFamily="34" charset="0"/>
                <a:cs typeface="Arial" panose="020B0604020202020204" pitchFamily="34" charset="0"/>
              </a:rPr>
              <a:t> 2013-2023</a:t>
            </a:r>
          </a:p>
          <a:p>
            <a:pPr marL="0" indent="0">
              <a:spcBef>
                <a:spcPts val="0"/>
              </a:spcBef>
              <a:spcAft>
                <a:spcPts val="600"/>
              </a:spcAft>
              <a:buNone/>
            </a:pPr>
            <a:r>
              <a:rPr lang="en-GB" sz="2000" b="1" dirty="0">
                <a:latin typeface="Arial" panose="020B0604020202020204" pitchFamily="34" charset="0"/>
                <a:cs typeface="Arial" panose="020B0604020202020204" pitchFamily="34" charset="0"/>
              </a:rPr>
              <a:t>Language: </a:t>
            </a:r>
            <a:r>
              <a:rPr lang="en-GB" sz="2000" dirty="0">
                <a:latin typeface="Arial" panose="020B0604020202020204" pitchFamily="34" charset="0"/>
                <a:cs typeface="Arial" panose="020B0604020202020204" pitchFamily="34" charset="0"/>
              </a:rPr>
              <a:t>English</a:t>
            </a:r>
            <a:endParaRPr lang="en-GB" sz="2000" b="1" dirty="0">
              <a:latin typeface="Arial" panose="020B0604020202020204" pitchFamily="34" charset="0"/>
              <a:cs typeface="Arial" panose="020B0604020202020204" pitchFamily="34" charset="0"/>
            </a:endParaRPr>
          </a:p>
          <a:p>
            <a:pPr marL="0" indent="0">
              <a:spcBef>
                <a:spcPts val="0"/>
              </a:spcBef>
              <a:spcAft>
                <a:spcPts val="600"/>
              </a:spcAft>
              <a:buNone/>
            </a:pPr>
            <a:r>
              <a:rPr lang="en-GB" sz="2000" b="1" dirty="0">
                <a:latin typeface="Arial" panose="020B0604020202020204" pitchFamily="34" charset="0"/>
                <a:cs typeface="Arial" panose="020B0604020202020204" pitchFamily="34" charset="0"/>
              </a:rPr>
              <a:t>Type of source: </a:t>
            </a:r>
            <a:r>
              <a:rPr lang="en-GB" sz="2000" dirty="0">
                <a:latin typeface="Arial" panose="020B0604020202020204" pitchFamily="34" charset="0"/>
                <a:cs typeface="Arial" panose="020B0604020202020204" pitchFamily="34" charset="0"/>
              </a:rPr>
              <a:t>Primary research/ Academic articles</a:t>
            </a:r>
            <a:endParaRPr lang="en-GB" sz="2000" b="1" dirty="0">
              <a:latin typeface="Arial" panose="020B0604020202020204" pitchFamily="34" charset="0"/>
              <a:cs typeface="Arial" panose="020B0604020202020204" pitchFamily="34" charset="0"/>
            </a:endParaRPr>
          </a:p>
          <a:p>
            <a:pPr marL="0" indent="0">
              <a:spcBef>
                <a:spcPts val="0"/>
              </a:spcBef>
              <a:spcAft>
                <a:spcPts val="600"/>
              </a:spcAft>
              <a:buNone/>
            </a:pPr>
            <a:r>
              <a:rPr lang="en-GB" sz="2000" b="1" dirty="0">
                <a:latin typeface="Arial" panose="020B0604020202020204" pitchFamily="34" charset="0"/>
                <a:cs typeface="Arial" panose="020B0604020202020204" pitchFamily="34" charset="0"/>
              </a:rPr>
              <a:t>Location: </a:t>
            </a:r>
            <a:r>
              <a:rPr lang="en-GB" sz="2000" dirty="0">
                <a:latin typeface="Arial" panose="020B0604020202020204" pitchFamily="34" charset="0"/>
                <a:cs typeface="Arial" panose="020B0604020202020204" pitchFamily="34" charset="0"/>
              </a:rPr>
              <a:t>United kingdom</a:t>
            </a:r>
          </a:p>
          <a:p>
            <a:pPr marL="0" indent="0">
              <a:spcBef>
                <a:spcPts val="0"/>
              </a:spcBef>
              <a:spcAft>
                <a:spcPts val="600"/>
              </a:spcAft>
              <a:buNone/>
            </a:pPr>
            <a:r>
              <a:rPr lang="en-GB" sz="2000" b="1" dirty="0">
                <a:latin typeface="Arial" panose="020B0604020202020204" pitchFamily="34" charset="0"/>
                <a:cs typeface="Arial" panose="020B0604020202020204" pitchFamily="34" charset="0"/>
              </a:rPr>
              <a:t>Exclusive Criteria: </a:t>
            </a:r>
            <a:r>
              <a:rPr lang="en-GB" sz="2000" dirty="0">
                <a:latin typeface="Arial" panose="020B0604020202020204" pitchFamily="34" charset="0"/>
                <a:cs typeface="Arial" panose="020B0604020202020204" pitchFamily="34" charset="0"/>
              </a:rPr>
              <a:t>Eating Disorder in young adults/ Family therapy</a:t>
            </a:r>
            <a:endParaRPr lang="en-GB" sz="2000" b="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i="1" dirty="0">
              <a:solidFill>
                <a:srgbClr val="0070C0"/>
              </a:solidFill>
            </a:endParaRPr>
          </a:p>
        </p:txBody>
      </p:sp>
    </p:spTree>
    <p:extLst>
      <p:ext uri="{BB962C8B-B14F-4D97-AF65-F5344CB8AC3E}">
        <p14:creationId xmlns:p14="http://schemas.microsoft.com/office/powerpoint/2010/main" val="2274947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9900FF">
            <a:alpha val="13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a:xfrm>
            <a:off x="443345" y="157595"/>
            <a:ext cx="10515600" cy="1325563"/>
          </a:xfrm>
        </p:spPr>
        <p:txBody>
          <a:bodyPr>
            <a:normAutofit/>
          </a:bodyPr>
          <a:lstStyle/>
          <a:p>
            <a:r>
              <a:rPr lang="en-GB" sz="3200" b="1" dirty="0">
                <a:latin typeface="Arial" panose="020B0604020202020204" pitchFamily="34" charset="0"/>
                <a:cs typeface="Arial" panose="020B0604020202020204" pitchFamily="34" charset="0"/>
              </a:rPr>
              <a:t>Literature Review</a:t>
            </a:r>
          </a:p>
        </p:txBody>
      </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1645801881"/>
              </p:ext>
            </p:extLst>
          </p:nvPr>
        </p:nvGraphicFramePr>
        <p:xfrm>
          <a:off x="0" y="1636262"/>
          <a:ext cx="12192000" cy="5221738"/>
        </p:xfrm>
        <a:graphic>
          <a:graphicData uri="http://schemas.openxmlformats.org/drawingml/2006/table">
            <a:tbl>
              <a:tblPr firstRow="1" firstCol="1" bandRow="1"/>
              <a:tblGrid>
                <a:gridCol w="2521527">
                  <a:extLst>
                    <a:ext uri="{9D8B030D-6E8A-4147-A177-3AD203B41FA5}">
                      <a16:colId xmlns:a16="http://schemas.microsoft.com/office/drawing/2014/main" val="2791120806"/>
                    </a:ext>
                  </a:extLst>
                </a:gridCol>
                <a:gridCol w="2798618">
                  <a:extLst>
                    <a:ext uri="{9D8B030D-6E8A-4147-A177-3AD203B41FA5}">
                      <a16:colId xmlns:a16="http://schemas.microsoft.com/office/drawing/2014/main" val="3589850242"/>
                    </a:ext>
                  </a:extLst>
                </a:gridCol>
                <a:gridCol w="2784764">
                  <a:extLst>
                    <a:ext uri="{9D8B030D-6E8A-4147-A177-3AD203B41FA5}">
                      <a16:colId xmlns:a16="http://schemas.microsoft.com/office/drawing/2014/main" val="2229489048"/>
                    </a:ext>
                  </a:extLst>
                </a:gridCol>
                <a:gridCol w="4087091">
                  <a:extLst>
                    <a:ext uri="{9D8B030D-6E8A-4147-A177-3AD203B41FA5}">
                      <a16:colId xmlns:a16="http://schemas.microsoft.com/office/drawing/2014/main" val="2241838310"/>
                    </a:ext>
                  </a:extLst>
                </a:gridCol>
              </a:tblGrid>
              <a:tr h="872217">
                <a:tc>
                  <a:txBody>
                    <a:bodyPr/>
                    <a:lstStyle/>
                    <a:p>
                      <a:pPr algn="l" fontAlgn="t">
                        <a:spcBef>
                          <a:spcPts val="0"/>
                        </a:spcBef>
                        <a:spcAft>
                          <a:spcPts val="0"/>
                        </a:spcAft>
                      </a:pPr>
                      <a:r>
                        <a:rPr lang="en-GB" sz="1800" b="1" i="0" u="none" strike="noStrike" dirty="0">
                          <a:effectLst/>
                          <a:latin typeface="Arial" panose="020B0604020202020204" pitchFamily="34" charset="0"/>
                          <a:cs typeface="Arial" panose="020B0604020202020204" pitchFamily="34" charset="0"/>
                        </a:rPr>
                        <a:t>Author(s), title, and year of publication</a:t>
                      </a:r>
                      <a:endParaRPr lang="en-GB" sz="1800" b="0"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800" b="1" i="0" u="none" strike="noStrike" dirty="0">
                          <a:effectLst/>
                          <a:latin typeface="Arial" panose="020B0604020202020204" pitchFamily="34" charset="0"/>
                          <a:cs typeface="Arial" panose="020B0604020202020204" pitchFamily="34" charset="0"/>
                        </a:rPr>
                        <a:t>        Aim of study</a:t>
                      </a:r>
                      <a:endParaRPr lang="en-GB" sz="1800" b="0"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800" b="1" i="0" u="none" strike="noStrike" dirty="0">
                          <a:effectLst/>
                          <a:latin typeface="Arial" panose="020B0604020202020204" pitchFamily="34" charset="0"/>
                          <a:ea typeface="Calibri" panose="020F0502020204030204" pitchFamily="34" charset="0"/>
                          <a:cs typeface="Arial" panose="020B0604020202020204" pitchFamily="34" charset="0"/>
                        </a:rPr>
                        <a:t>Methods and Sample size and characteristics</a:t>
                      </a:r>
                      <a:endParaRPr lang="en-GB" sz="1800" b="0"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800" b="1" i="0" u="none" strike="noStrike" dirty="0">
                          <a:effectLst/>
                          <a:latin typeface="Arial" panose="020B0604020202020204" pitchFamily="34" charset="0"/>
                          <a:ea typeface="Calibri" panose="020F0502020204030204" pitchFamily="34" charset="0"/>
                          <a:cs typeface="Arial" panose="020B0604020202020204" pitchFamily="34" charset="0"/>
                        </a:rPr>
                        <a:t>      Summary of main findings</a:t>
                      </a:r>
                      <a:endParaRPr lang="en-GB" sz="1800" b="0" i="0" u="none" strike="noStrike" dirty="0">
                        <a:effectLst/>
                        <a:latin typeface="Arial" panose="020B0604020202020204" pitchFamily="34" charset="0"/>
                        <a:cs typeface="Arial" panose="020B0604020202020204" pitchFamily="34" charset="0"/>
                      </a:endParaRPr>
                    </a:p>
                    <a:p>
                      <a:pPr algn="l" fontAlgn="t">
                        <a:spcBef>
                          <a:spcPts val="0"/>
                        </a:spcBef>
                        <a:spcAft>
                          <a:spcPts val="0"/>
                        </a:spcAft>
                      </a:pPr>
                      <a:r>
                        <a:rPr lang="en-GB" sz="1800" b="1" i="0" u="none" strike="noStrike" dirty="0">
                          <a:effectLst/>
                          <a:latin typeface="Arial" panose="020B0604020202020204" pitchFamily="34" charset="0"/>
                          <a:ea typeface="Calibri" panose="020F0502020204030204" pitchFamily="34" charset="0"/>
                          <a:cs typeface="Arial" panose="020B0604020202020204" pitchFamily="34" charset="0"/>
                        </a:rPr>
                        <a:t> </a:t>
                      </a:r>
                      <a:endParaRPr lang="en-GB" sz="1800" b="0"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1238234"/>
                  </a:ext>
                </a:extLst>
              </a:tr>
              <a:tr h="2037055">
                <a:tc>
                  <a:txBody>
                    <a:bodyPr/>
                    <a:lstStyle/>
                    <a:p>
                      <a:pPr algn="l" fontAlgn="t">
                        <a:spcBef>
                          <a:spcPts val="0"/>
                        </a:spcBef>
                        <a:spcAft>
                          <a:spcPts val="0"/>
                        </a:spcAft>
                      </a:pPr>
                      <a:endParaRPr lang="en-GB" dirty="0"/>
                    </a:p>
                    <a:p>
                      <a:pPr algn="l" fontAlgn="t">
                        <a:spcBef>
                          <a:spcPts val="0"/>
                        </a:spcBef>
                        <a:spcAft>
                          <a:spcPts val="0"/>
                        </a:spcAft>
                      </a:pPr>
                      <a:r>
                        <a:rPr lang="en-GB" dirty="0"/>
                        <a:t>(Oana Mitrofan, 2019).</a:t>
                      </a:r>
                    </a:p>
                    <a:p>
                      <a:pPr algn="l" fontAlgn="t">
                        <a:spcBef>
                          <a:spcPts val="0"/>
                        </a:spcBef>
                        <a:spcAft>
                          <a:spcPts val="0"/>
                        </a:spcAft>
                      </a:pPr>
                      <a:endParaRPr lang="en-GB" sz="1800" b="0"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800" b="0" i="0" u="none" strike="noStrike" dirty="0">
                        <a:solidFill>
                          <a:schemeClr val="tx1"/>
                        </a:solidFill>
                        <a:effectLst/>
                        <a:latin typeface="Arial" panose="020B0604020202020204" pitchFamily="34" charset="0"/>
                      </a:endParaRPr>
                    </a:p>
                    <a:p>
                      <a:pPr algn="l" fontAlgn="t">
                        <a:spcBef>
                          <a:spcPts val="0"/>
                        </a:spcBef>
                        <a:spcAft>
                          <a:spcPts val="0"/>
                        </a:spcAft>
                      </a:pPr>
                      <a:r>
                        <a:rPr lang="en-GB" sz="1800" b="0" i="0" u="none" strike="noStrike" dirty="0">
                          <a:solidFill>
                            <a:schemeClr val="tx1"/>
                          </a:solidFill>
                          <a:effectLst/>
                          <a:latin typeface="Arial" panose="020B0604020202020204" pitchFamily="34" charset="0"/>
                        </a:rPr>
                        <a:t>To explore patients and parents perspective for care of young people with eating disorder</a:t>
                      </a:r>
                    </a:p>
                  </a:txBody>
                  <a:tcPr marL="44802" marR="44802" marT="414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800" b="0" i="0" u="none" strike="noStrike" dirty="0">
                        <a:solidFill>
                          <a:schemeClr val="tx1"/>
                        </a:solidFill>
                        <a:effectLst/>
                        <a:latin typeface="Arial" panose="020B0604020202020204" pitchFamily="34" charset="0"/>
                      </a:endParaRPr>
                    </a:p>
                    <a:p>
                      <a:pPr algn="l" fontAlgn="t">
                        <a:spcBef>
                          <a:spcPts val="0"/>
                        </a:spcBef>
                        <a:spcAft>
                          <a:spcPts val="0"/>
                        </a:spcAft>
                      </a:pPr>
                      <a:r>
                        <a:rPr lang="en-GB" sz="1800" b="0" i="0" u="none" strike="noStrike" dirty="0">
                          <a:solidFill>
                            <a:schemeClr val="tx1"/>
                          </a:solidFill>
                          <a:effectLst/>
                          <a:latin typeface="Arial" panose="020B0604020202020204" pitchFamily="34" charset="0"/>
                        </a:rPr>
                        <a:t> (16-25) years old and 11 parents participated.</a:t>
                      </a:r>
                    </a:p>
                  </a:txBody>
                  <a:tcPr marL="44802" marR="44802" marT="414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800" b="0" i="0" u="none" strike="noStrike" dirty="0">
                        <a:solidFill>
                          <a:schemeClr val="tx1"/>
                        </a:solidFill>
                        <a:effectLst/>
                        <a:latin typeface="Arial" panose="020B0604020202020204" pitchFamily="34" charset="0"/>
                      </a:endParaRPr>
                    </a:p>
                    <a:p>
                      <a:pPr algn="l" fontAlgn="t">
                        <a:spcBef>
                          <a:spcPts val="0"/>
                        </a:spcBef>
                        <a:spcAft>
                          <a:spcPts val="0"/>
                        </a:spcAft>
                      </a:pPr>
                      <a:r>
                        <a:rPr lang="en-GB" sz="1800" b="0" i="0" u="none" strike="noStrike" dirty="0">
                          <a:solidFill>
                            <a:schemeClr val="tx1"/>
                          </a:solidFill>
                          <a:effectLst/>
                          <a:latin typeface="Arial" panose="020B0604020202020204" pitchFamily="34" charset="0"/>
                        </a:rPr>
                        <a:t>Young individuals with eating disorders need a treatment approach that prioritises psychological needs and individualised care, as defined by both young people and their parents, rather than weight.</a:t>
                      </a:r>
                    </a:p>
                  </a:txBody>
                  <a:tcPr marL="44802" marR="44802" marT="414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50155844"/>
                  </a:ext>
                </a:extLst>
              </a:tr>
              <a:tr h="2312466">
                <a:tc>
                  <a:txBody>
                    <a:bodyPr/>
                    <a:lstStyle/>
                    <a:p>
                      <a:pPr algn="l" fontAlgn="t">
                        <a:spcBef>
                          <a:spcPts val="0"/>
                        </a:spcBef>
                        <a:spcAft>
                          <a:spcPts val="0"/>
                        </a:spcAft>
                      </a:pPr>
                      <a:endParaRPr lang="en-GB" sz="1800" b="0" i="0" u="none" strike="noStrike" dirty="0">
                        <a:solidFill>
                          <a:schemeClr val="tx1"/>
                        </a:solidFill>
                        <a:effectLst/>
                        <a:latin typeface="Arial" panose="020B0604020202020204" pitchFamily="34" charset="0"/>
                      </a:endParaRPr>
                    </a:p>
                    <a:p>
                      <a:pPr algn="l" fontAlgn="t">
                        <a:spcBef>
                          <a:spcPts val="0"/>
                        </a:spcBef>
                        <a:spcAft>
                          <a:spcPts val="0"/>
                        </a:spcAft>
                      </a:pPr>
                      <a:r>
                        <a:rPr lang="en-GB" dirty="0"/>
                        <a:t>(Emily Coopey, and George Johnson, 2022).</a:t>
                      </a:r>
                      <a:endParaRPr lang="en-GB" sz="1800" b="0" i="0" u="none" strike="noStrike" dirty="0">
                        <a:solidFill>
                          <a:schemeClr val="tx1"/>
                        </a:solidFill>
                        <a:effectLst/>
                        <a:latin typeface="Arial" panose="020B0604020202020204" pitchFamily="34" charset="0"/>
                      </a:endParaRPr>
                    </a:p>
                  </a:txBody>
                  <a:tcPr marL="44802" marR="44802" marT="414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800" b="0" i="0" u="none" strike="noStrike" dirty="0">
                          <a:solidFill>
                            <a:schemeClr val="tx1"/>
                          </a:solidFill>
                          <a:effectLst/>
                          <a:latin typeface="Arial" panose="020B0604020202020204" pitchFamily="34" charset="0"/>
                        </a:rPr>
                        <a:t> </a:t>
                      </a:r>
                    </a:p>
                    <a:p>
                      <a:pPr algn="l" fontAlgn="t">
                        <a:spcBef>
                          <a:spcPts val="0"/>
                        </a:spcBef>
                        <a:spcAft>
                          <a:spcPts val="0"/>
                        </a:spcAft>
                      </a:pPr>
                      <a:r>
                        <a:rPr lang="en-GB" sz="1800" b="0" i="0" u="none" strike="noStrike" dirty="0">
                          <a:solidFill>
                            <a:schemeClr val="tx1"/>
                          </a:solidFill>
                          <a:effectLst/>
                          <a:latin typeface="Arial" panose="020B0604020202020204" pitchFamily="34" charset="0"/>
                        </a:rPr>
                        <a:t>Examined young people's inpatient FT-AN and MFT experiences to better understand their perceptions of the therapies and treatment acceptability.</a:t>
                      </a:r>
                    </a:p>
                  </a:txBody>
                  <a:tcPr marL="44802" marR="44802" marT="414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800" b="0" i="0" u="none" strike="noStrike" dirty="0">
                        <a:solidFill>
                          <a:schemeClr val="tx1"/>
                        </a:solidFill>
                        <a:effectLst/>
                        <a:latin typeface="Arial" panose="020B0604020202020204" pitchFamily="34" charset="0"/>
                        <a:cs typeface="Arial" panose="020B0604020202020204" pitchFamily="34" charset="0"/>
                      </a:endParaRPr>
                    </a:p>
                    <a:p>
                      <a:pPr algn="l" fontAlgn="t">
                        <a:spcBef>
                          <a:spcPts val="0"/>
                        </a:spcBef>
                        <a:spcAft>
                          <a:spcPts val="0"/>
                        </a:spcAft>
                      </a:pPr>
                      <a:r>
                        <a:rPr lang="en-GB" sz="1800" b="0" i="0" u="none" strike="noStrike" dirty="0">
                          <a:solidFill>
                            <a:schemeClr val="tx1"/>
                          </a:solidFill>
                          <a:effectLst/>
                          <a:latin typeface="Arial" panose="020B0604020202020204" pitchFamily="34" charset="0"/>
                          <a:cs typeface="Arial" panose="020B0604020202020204" pitchFamily="34" charset="0"/>
                        </a:rPr>
                        <a:t>5 young people receiving FT-AN and MFT.</a:t>
                      </a:r>
                    </a:p>
                  </a:txBody>
                  <a:tcPr marL="44802" marR="44802" marT="414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800" b="0" i="0" u="none" strike="noStrike" dirty="0">
                          <a:solidFill>
                            <a:schemeClr val="tx1"/>
                          </a:solidFill>
                          <a:effectLst/>
                          <a:latin typeface="Arial" panose="020B0604020202020204" pitchFamily="34" charset="0"/>
                        </a:rPr>
                        <a:t> </a:t>
                      </a:r>
                    </a:p>
                    <a:p>
                      <a:pPr algn="l" fontAlgn="t">
                        <a:spcBef>
                          <a:spcPts val="0"/>
                        </a:spcBef>
                        <a:spcAft>
                          <a:spcPts val="0"/>
                        </a:spcAft>
                      </a:pPr>
                      <a:r>
                        <a:rPr lang="en-GB" sz="1800" b="0" i="0" u="none" strike="noStrike" dirty="0">
                          <a:solidFill>
                            <a:schemeClr val="tx1"/>
                          </a:solidFill>
                          <a:effectLst/>
                          <a:latin typeface="Arial" panose="020B0604020202020204" pitchFamily="34" charset="0"/>
                        </a:rPr>
                        <a:t>Interactions within families were the primary focus of the Understanding and Renewing Connection Process.</a:t>
                      </a:r>
                    </a:p>
                  </a:txBody>
                  <a:tcPr marL="44802" marR="44802" marT="414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37087224"/>
                  </a:ext>
                </a:extLst>
              </a:tr>
            </a:tbl>
          </a:graphicData>
        </a:graphic>
      </p:graphicFrame>
    </p:spTree>
    <p:extLst>
      <p:ext uri="{BB962C8B-B14F-4D97-AF65-F5344CB8AC3E}">
        <p14:creationId xmlns:p14="http://schemas.microsoft.com/office/powerpoint/2010/main" val="999340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9900FF">
            <a:alpha val="13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a:xfrm>
            <a:off x="263241" y="420110"/>
            <a:ext cx="10515600" cy="1325563"/>
          </a:xfrm>
        </p:spPr>
        <p:txBody>
          <a:bodyPr>
            <a:normAutofit/>
          </a:bodyPr>
          <a:lstStyle/>
          <a:p>
            <a:r>
              <a:rPr lang="en-GB" sz="3200" b="1" dirty="0">
                <a:latin typeface="Arial" panose="020B0604020202020204" pitchFamily="34" charset="0"/>
                <a:cs typeface="Arial" panose="020B0604020202020204" pitchFamily="34" charset="0"/>
              </a:rPr>
              <a:t>Literature Review</a:t>
            </a:r>
          </a:p>
        </p:txBody>
      </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3593691828"/>
              </p:ext>
            </p:extLst>
          </p:nvPr>
        </p:nvGraphicFramePr>
        <p:xfrm>
          <a:off x="0" y="1745673"/>
          <a:ext cx="12191999" cy="4692243"/>
        </p:xfrm>
        <a:graphic>
          <a:graphicData uri="http://schemas.openxmlformats.org/drawingml/2006/table">
            <a:tbl>
              <a:tblPr firstRow="1" firstCol="1" bandRow="1"/>
              <a:tblGrid>
                <a:gridCol w="1976101">
                  <a:extLst>
                    <a:ext uri="{9D8B030D-6E8A-4147-A177-3AD203B41FA5}">
                      <a16:colId xmlns:a16="http://schemas.microsoft.com/office/drawing/2014/main" val="2791120806"/>
                    </a:ext>
                  </a:extLst>
                </a:gridCol>
                <a:gridCol w="2906407">
                  <a:extLst>
                    <a:ext uri="{9D8B030D-6E8A-4147-A177-3AD203B41FA5}">
                      <a16:colId xmlns:a16="http://schemas.microsoft.com/office/drawing/2014/main" val="3589850242"/>
                    </a:ext>
                  </a:extLst>
                </a:gridCol>
                <a:gridCol w="2893364">
                  <a:extLst>
                    <a:ext uri="{9D8B030D-6E8A-4147-A177-3AD203B41FA5}">
                      <a16:colId xmlns:a16="http://schemas.microsoft.com/office/drawing/2014/main" val="2229489048"/>
                    </a:ext>
                  </a:extLst>
                </a:gridCol>
                <a:gridCol w="4416127">
                  <a:extLst>
                    <a:ext uri="{9D8B030D-6E8A-4147-A177-3AD203B41FA5}">
                      <a16:colId xmlns:a16="http://schemas.microsoft.com/office/drawing/2014/main" val="2241838310"/>
                    </a:ext>
                  </a:extLst>
                </a:gridCol>
              </a:tblGrid>
              <a:tr h="948226">
                <a:tc>
                  <a:txBody>
                    <a:bodyPr/>
                    <a:lstStyle/>
                    <a:p>
                      <a:pPr algn="l" fontAlgn="t">
                        <a:spcBef>
                          <a:spcPts val="0"/>
                        </a:spcBef>
                        <a:spcAft>
                          <a:spcPts val="0"/>
                        </a:spcAft>
                      </a:pPr>
                      <a:r>
                        <a:rPr lang="en-GB" sz="1400" b="1" i="0" u="none" strike="noStrike" dirty="0">
                          <a:effectLst/>
                          <a:latin typeface="Arial" panose="020B0604020202020204" pitchFamily="34" charset="0"/>
                          <a:cs typeface="Arial" panose="020B0604020202020204" pitchFamily="34" charset="0"/>
                        </a:rPr>
                        <a:t>Author(s), title, and year of publication</a:t>
                      </a:r>
                    </a:p>
                    <a:p>
                      <a:pPr algn="l" fontAlgn="t">
                        <a:spcBef>
                          <a:spcPts val="0"/>
                        </a:spcBef>
                        <a:spcAft>
                          <a:spcPts val="0"/>
                        </a:spcAft>
                      </a:pPr>
                      <a:endParaRPr lang="en-GB" sz="1400" b="0" i="0" u="none" strike="noStrike" dirty="0">
                        <a:effectLst/>
                        <a:latin typeface="Arial" panose="020B0604020202020204" pitchFamily="34" charset="0"/>
                        <a:cs typeface="Arial" panose="020B0604020202020204" pitchFamily="34" charset="0"/>
                      </a:endParaRPr>
                    </a:p>
                    <a:p>
                      <a:pPr algn="l" fontAlgn="t">
                        <a:spcBef>
                          <a:spcPts val="0"/>
                        </a:spcBef>
                        <a:spcAft>
                          <a:spcPts val="0"/>
                        </a:spcAft>
                      </a:pPr>
                      <a:endParaRPr lang="en-GB" sz="1400" b="1" i="0" u="none" strike="noStrike" dirty="0">
                        <a:effectLst/>
                        <a:latin typeface="Arial" panose="020B0604020202020204" pitchFamily="34" charset="0"/>
                        <a:cs typeface="Arial" panose="020B0604020202020204" pitchFamily="34" charset="0"/>
                      </a:endParaRPr>
                    </a:p>
                  </a:txBody>
                  <a:tcPr marL="45971" marR="45971" marT="425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400" b="1" i="0" u="none" strike="noStrike">
                          <a:effectLst/>
                          <a:latin typeface="Arial" panose="020B0604020202020204" pitchFamily="34" charset="0"/>
                          <a:cs typeface="Arial" panose="020B0604020202020204" pitchFamily="34" charset="0"/>
                        </a:rPr>
                        <a:t>Aim of study</a:t>
                      </a:r>
                    </a:p>
                  </a:txBody>
                  <a:tcPr marL="45971" marR="45971" marT="425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400" b="1" i="0" u="none" strike="noStrike">
                          <a:effectLst/>
                          <a:latin typeface="Arial" panose="020B0604020202020204" pitchFamily="34" charset="0"/>
                          <a:ea typeface="Calibri" panose="020F0502020204030204" pitchFamily="34" charset="0"/>
                          <a:cs typeface="Arial" panose="020B0604020202020204" pitchFamily="34" charset="0"/>
                        </a:rPr>
                        <a:t>Methods and Sample size and characteristics</a:t>
                      </a:r>
                      <a:endParaRPr lang="en-GB" sz="1400" b="0" i="0" u="none" strike="noStrike">
                        <a:effectLst/>
                        <a:latin typeface="Arial" panose="020B0604020202020204" pitchFamily="34" charset="0"/>
                        <a:cs typeface="Arial" panose="020B0604020202020204" pitchFamily="34" charset="0"/>
                      </a:endParaRPr>
                    </a:p>
                  </a:txBody>
                  <a:tcPr marL="45971" marR="45971" marT="425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400" b="1" i="0" u="none" strike="noStrike">
                          <a:effectLst/>
                          <a:latin typeface="Arial" panose="020B0604020202020204" pitchFamily="34" charset="0"/>
                          <a:ea typeface="Calibri" panose="020F0502020204030204" pitchFamily="34" charset="0"/>
                          <a:cs typeface="Arial" panose="020B0604020202020204" pitchFamily="34" charset="0"/>
                        </a:rPr>
                        <a:t>Summary of main findings</a:t>
                      </a:r>
                      <a:endParaRPr lang="en-GB" sz="1400" b="0" i="0" u="none" strike="noStrike">
                        <a:effectLst/>
                        <a:latin typeface="Arial" panose="020B0604020202020204" pitchFamily="34" charset="0"/>
                        <a:cs typeface="Arial" panose="020B0604020202020204" pitchFamily="34" charset="0"/>
                      </a:endParaRPr>
                    </a:p>
                    <a:p>
                      <a:pPr algn="l" fontAlgn="t">
                        <a:spcBef>
                          <a:spcPts val="0"/>
                        </a:spcBef>
                        <a:spcAft>
                          <a:spcPts val="0"/>
                        </a:spcAft>
                      </a:pPr>
                      <a:r>
                        <a:rPr lang="en-GB" sz="1400" b="1" i="0" u="none" strike="noStrike">
                          <a:effectLst/>
                          <a:latin typeface="Arial" panose="020B0604020202020204" pitchFamily="34" charset="0"/>
                          <a:ea typeface="Calibri" panose="020F0502020204030204" pitchFamily="34" charset="0"/>
                          <a:cs typeface="Arial" panose="020B0604020202020204" pitchFamily="34" charset="0"/>
                        </a:rPr>
                        <a:t> </a:t>
                      </a:r>
                      <a:endParaRPr lang="en-GB" sz="1400" b="0" i="0" u="none" strike="noStrike">
                        <a:effectLst/>
                        <a:latin typeface="Arial" panose="020B0604020202020204" pitchFamily="34" charset="0"/>
                        <a:cs typeface="Arial" panose="020B0604020202020204" pitchFamily="34" charset="0"/>
                      </a:endParaRPr>
                    </a:p>
                  </a:txBody>
                  <a:tcPr marL="45971" marR="45971" marT="425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1238234"/>
                  </a:ext>
                </a:extLst>
              </a:tr>
              <a:tr h="1919665">
                <a:tc>
                  <a:txBody>
                    <a:bodyPr/>
                    <a:lstStyle/>
                    <a:p>
                      <a:pPr algn="l" fontAlgn="t">
                        <a:spcBef>
                          <a:spcPts val="0"/>
                        </a:spcBef>
                        <a:spcAft>
                          <a:spcPts val="0"/>
                        </a:spcAft>
                      </a:pPr>
                      <a:endParaRPr lang="en-GB" sz="1800" dirty="0">
                        <a:latin typeface="Arial" panose="020B0604020202020204" pitchFamily="34" charset="0"/>
                        <a:cs typeface="Arial" panose="020B0604020202020204" pitchFamily="34" charset="0"/>
                      </a:endParaRPr>
                    </a:p>
                    <a:p>
                      <a:pPr algn="l" fontAlgn="t">
                        <a:spcBef>
                          <a:spcPts val="0"/>
                        </a:spcBef>
                        <a:spcAft>
                          <a:spcPts val="0"/>
                        </a:spcAft>
                      </a:pPr>
                      <a:r>
                        <a:rPr lang="en-GB" sz="1800" dirty="0">
                          <a:latin typeface="Arial" panose="020B0604020202020204" pitchFamily="34" charset="0"/>
                          <a:cs typeface="Arial" panose="020B0604020202020204" pitchFamily="34" charset="0"/>
                        </a:rPr>
                        <a:t>(Ivan Eisler Mima Simic, 2016).</a:t>
                      </a:r>
                      <a:endParaRPr lang="en-GB" sz="1800" b="1" i="0" u="none" strike="noStrike" dirty="0">
                        <a:effectLst/>
                        <a:latin typeface="Arial" panose="020B0604020202020204" pitchFamily="34" charset="0"/>
                        <a:cs typeface="Arial" panose="020B0604020202020204" pitchFamily="34" charset="0"/>
                      </a:endParaRPr>
                    </a:p>
                  </a:txBody>
                  <a:tcPr marL="45971" marR="45971" marT="425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800" b="0" i="0" u="none" strike="noStrike" dirty="0">
                        <a:effectLst/>
                        <a:latin typeface="Arial" panose="020B0604020202020204" pitchFamily="34" charset="0"/>
                        <a:cs typeface="Arial" panose="020B0604020202020204" pitchFamily="34" charset="0"/>
                      </a:endParaRPr>
                    </a:p>
                    <a:p>
                      <a:pPr algn="l" fontAlgn="t">
                        <a:spcBef>
                          <a:spcPts val="0"/>
                        </a:spcBef>
                        <a:spcAft>
                          <a:spcPts val="0"/>
                        </a:spcAft>
                      </a:pPr>
                      <a:r>
                        <a:rPr lang="en-GB" sz="1800" b="0" i="0" u="none" strike="noStrike" dirty="0">
                          <a:effectLst/>
                          <a:latin typeface="Arial" panose="020B0604020202020204" pitchFamily="34" charset="0"/>
                          <a:cs typeface="Arial" panose="020B0604020202020204" pitchFamily="34" charset="0"/>
                        </a:rPr>
                        <a:t>Family Therapy </a:t>
                      </a:r>
                    </a:p>
                  </a:txBody>
                  <a:tcPr marL="45971" marR="45971" marT="425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800" b="0" i="0" u="none" strike="noStrike" dirty="0">
                        <a:effectLst/>
                        <a:latin typeface="Arial" panose="020B0604020202020204" pitchFamily="34" charset="0"/>
                        <a:cs typeface="Arial" panose="020B0604020202020204" pitchFamily="34" charset="0"/>
                      </a:endParaRPr>
                    </a:p>
                    <a:p>
                      <a:pPr algn="l" fontAlgn="t">
                        <a:spcBef>
                          <a:spcPts val="0"/>
                        </a:spcBef>
                        <a:spcAft>
                          <a:spcPts val="0"/>
                        </a:spcAft>
                      </a:pPr>
                      <a:r>
                        <a:rPr lang="en-GB" sz="1800" b="0" i="0" u="none" strike="noStrike" dirty="0">
                          <a:effectLst/>
                          <a:latin typeface="Arial" panose="020B0604020202020204" pitchFamily="34" charset="0"/>
                          <a:cs typeface="Arial" panose="020B0604020202020204" pitchFamily="34" charset="0"/>
                        </a:rPr>
                        <a:t>Family therapy for 169 DSM-IV adolescents</a:t>
                      </a:r>
                    </a:p>
                  </a:txBody>
                  <a:tcPr marL="45971" marR="45971" marT="425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800" b="0" i="0" u="none" strike="noStrike" dirty="0">
                        <a:effectLst/>
                        <a:latin typeface="Arial" panose="020B0604020202020204" pitchFamily="34" charset="0"/>
                        <a:cs typeface="Arial" panose="020B0604020202020204" pitchFamily="34" charset="0"/>
                      </a:endParaRPr>
                    </a:p>
                    <a:p>
                      <a:pPr algn="l" fontAlgn="t">
                        <a:spcBef>
                          <a:spcPts val="0"/>
                        </a:spcBef>
                        <a:spcAft>
                          <a:spcPts val="0"/>
                        </a:spcAft>
                      </a:pPr>
                      <a:r>
                        <a:rPr lang="en-GB" sz="1800" b="0" i="0" u="none" strike="noStrike" dirty="0">
                          <a:effectLst/>
                          <a:latin typeface="Arial" panose="020B0604020202020204" pitchFamily="34" charset="0"/>
                          <a:cs typeface="Arial" panose="020B0604020202020204" pitchFamily="34" charset="0"/>
                        </a:rPr>
                        <a:t>This study supports family therapy for eating disorders and the benefits of grouped families to maximise resources and support for better outcomes.</a:t>
                      </a:r>
                    </a:p>
                  </a:txBody>
                  <a:tcPr marL="45971" marR="45971" marT="425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50155844"/>
                  </a:ext>
                </a:extLst>
              </a:tr>
              <a:tr h="1824352">
                <a:tc>
                  <a:txBody>
                    <a:bodyPr/>
                    <a:lstStyle/>
                    <a:p>
                      <a:pPr algn="l" fontAlgn="t">
                        <a:spcBef>
                          <a:spcPts val="0"/>
                        </a:spcBef>
                        <a:spcAft>
                          <a:spcPts val="0"/>
                        </a:spcAft>
                      </a:pPr>
                      <a:endParaRPr lang="en-GB" sz="1800" dirty="0">
                        <a:latin typeface="Arial" panose="020B0604020202020204" pitchFamily="34" charset="0"/>
                        <a:cs typeface="Arial" panose="020B0604020202020204" pitchFamily="34" charset="0"/>
                      </a:endParaRPr>
                    </a:p>
                    <a:p>
                      <a:pPr algn="l" fontAlgn="t">
                        <a:spcBef>
                          <a:spcPts val="0"/>
                        </a:spcBef>
                        <a:spcAft>
                          <a:spcPts val="0"/>
                        </a:spcAft>
                      </a:pPr>
                      <a:r>
                        <a:rPr lang="en-GB" sz="1800" dirty="0">
                          <a:latin typeface="Arial" panose="020B0604020202020204" pitchFamily="34" charset="0"/>
                          <a:cs typeface="Arial" panose="020B0604020202020204" pitchFamily="34" charset="0"/>
                        </a:rPr>
                        <a:t>(Anna Konstantellou, 2021)</a:t>
                      </a:r>
                    </a:p>
                    <a:p>
                      <a:pPr algn="l" fontAlgn="t">
                        <a:spcBef>
                          <a:spcPts val="0"/>
                        </a:spcBef>
                        <a:spcAft>
                          <a:spcPts val="0"/>
                        </a:spcAft>
                      </a:pPr>
                      <a:endParaRPr lang="en-GB" sz="1800" b="1" i="0" u="none" strike="noStrike" dirty="0">
                        <a:effectLst/>
                        <a:latin typeface="Arial" panose="020B0604020202020204" pitchFamily="34" charset="0"/>
                        <a:cs typeface="Arial" panose="020B0604020202020204" pitchFamily="34" charset="0"/>
                      </a:endParaRPr>
                    </a:p>
                  </a:txBody>
                  <a:tcPr marL="45971" marR="45971" marT="425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800" b="0" i="0" u="none" strike="noStrike" dirty="0">
                        <a:effectLst/>
                        <a:latin typeface="Arial" panose="020B0604020202020204" pitchFamily="34" charset="0"/>
                        <a:cs typeface="Arial" panose="020B0604020202020204" pitchFamily="34" charset="0"/>
                      </a:endParaRPr>
                    </a:p>
                    <a:p>
                      <a:pPr algn="l" fontAlgn="t">
                        <a:spcBef>
                          <a:spcPts val="0"/>
                        </a:spcBef>
                        <a:spcAft>
                          <a:spcPts val="0"/>
                        </a:spcAft>
                      </a:pPr>
                      <a:r>
                        <a:rPr lang="en-GB" sz="1800" b="0" i="0" u="none" strike="noStrike" dirty="0">
                          <a:effectLst/>
                          <a:latin typeface="Arial" panose="020B0604020202020204" pitchFamily="34" charset="0"/>
                          <a:cs typeface="Arial" panose="020B0604020202020204" pitchFamily="34" charset="0"/>
                        </a:rPr>
                        <a:t>This study examined how parents of restricting eating disorder (ED) children handle uncertainty.</a:t>
                      </a:r>
                    </a:p>
                  </a:txBody>
                  <a:tcPr marL="45971" marR="45971" marT="425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800" b="0" i="0" u="none" strike="noStrike" dirty="0">
                        <a:effectLst/>
                        <a:latin typeface="Arial" panose="020B0604020202020204" pitchFamily="34" charset="0"/>
                        <a:cs typeface="Arial" panose="020B0604020202020204" pitchFamily="34" charset="0"/>
                      </a:endParaRPr>
                    </a:p>
                    <a:p>
                      <a:pPr algn="l" fontAlgn="t">
                        <a:spcBef>
                          <a:spcPts val="0"/>
                        </a:spcBef>
                        <a:spcAft>
                          <a:spcPts val="0"/>
                        </a:spcAft>
                      </a:pPr>
                      <a:r>
                        <a:rPr lang="en-GB" sz="1800" b="0" i="0" u="none" strike="noStrike" dirty="0">
                          <a:effectLst/>
                          <a:latin typeface="Arial" panose="020B0604020202020204" pitchFamily="34" charset="0"/>
                          <a:cs typeface="Arial" panose="020B0604020202020204" pitchFamily="34" charset="0"/>
                        </a:rPr>
                        <a:t>17 Parents of young people with restrictive ED experienced uncertainty prior and after illness.</a:t>
                      </a:r>
                    </a:p>
                  </a:txBody>
                  <a:tcPr marL="45971" marR="45971" marT="425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800" b="0" i="0" u="none" strike="noStrike" dirty="0">
                        <a:effectLst/>
                        <a:latin typeface="Arial" panose="020B0604020202020204" pitchFamily="34" charset="0"/>
                        <a:cs typeface="Arial" panose="020B0604020202020204" pitchFamily="34" charset="0"/>
                      </a:endParaRPr>
                    </a:p>
                    <a:p>
                      <a:pPr algn="l" fontAlgn="t">
                        <a:spcBef>
                          <a:spcPts val="0"/>
                        </a:spcBef>
                        <a:spcAft>
                          <a:spcPts val="0"/>
                        </a:spcAft>
                      </a:pPr>
                      <a:r>
                        <a:rPr lang="en-GB" sz="1800" b="0" i="0" u="none" strike="noStrike" dirty="0">
                          <a:effectLst/>
                          <a:latin typeface="Arial" panose="020B0604020202020204" pitchFamily="34" charset="0"/>
                          <a:cs typeface="Arial" panose="020B0604020202020204" pitchFamily="34" charset="0"/>
                        </a:rPr>
                        <a:t>Increased parental efficacy and decreased inclusive behaviours can improve treatment outcomes by focusing on parents' intolerance of uncertainty.</a:t>
                      </a:r>
                    </a:p>
                  </a:txBody>
                  <a:tcPr marL="45971" marR="45971" marT="425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11580069"/>
                  </a:ext>
                </a:extLst>
              </a:tr>
            </a:tbl>
          </a:graphicData>
        </a:graphic>
      </p:graphicFrame>
    </p:spTree>
    <p:extLst>
      <p:ext uri="{BB962C8B-B14F-4D97-AF65-F5344CB8AC3E}">
        <p14:creationId xmlns:p14="http://schemas.microsoft.com/office/powerpoint/2010/main" val="7560752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9900FF">
            <a:alpha val="13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6B467-C08C-466F-BE6B-7F9ED5E6F580}"/>
              </a:ext>
            </a:extLst>
          </p:cNvPr>
          <p:cNvSpPr>
            <a:spLocks noGrp="1"/>
          </p:cNvSpPr>
          <p:nvPr>
            <p:ph type="title"/>
          </p:nvPr>
        </p:nvSpPr>
        <p:spPr/>
        <p:txBody>
          <a:bodyPr>
            <a:normAutofit/>
          </a:bodyPr>
          <a:lstStyle/>
          <a:p>
            <a:r>
              <a:rPr lang="en-GB" sz="3200" b="1" dirty="0">
                <a:latin typeface="Arial" panose="020B0604020202020204" pitchFamily="34" charset="0"/>
                <a:cs typeface="Arial" panose="020B0604020202020204" pitchFamily="34" charset="0"/>
              </a:rPr>
              <a:t>Results </a:t>
            </a:r>
          </a:p>
        </p:txBody>
      </p:sp>
      <p:sp>
        <p:nvSpPr>
          <p:cNvPr id="3" name="Content Placeholder 2">
            <a:extLst>
              <a:ext uri="{FF2B5EF4-FFF2-40B4-BE49-F238E27FC236}">
                <a16:creationId xmlns:a16="http://schemas.microsoft.com/office/drawing/2014/main" id="{7D0CCD17-28FE-496A-8B33-DCC80EBEBEEF}"/>
              </a:ext>
            </a:extLst>
          </p:cNvPr>
          <p:cNvSpPr>
            <a:spLocks noGrp="1"/>
          </p:cNvSpPr>
          <p:nvPr>
            <p:ph idx="1"/>
          </p:nvPr>
        </p:nvSpPr>
        <p:spPr>
          <a:xfrm>
            <a:off x="419100" y="1943099"/>
            <a:ext cx="10934700" cy="4233863"/>
          </a:xfrm>
        </p:spPr>
        <p:txBody>
          <a:bodyPr>
            <a:normAutofit lnSpcReduction="10000"/>
          </a:bodyPr>
          <a:lstStyle/>
          <a:p>
            <a:pPr marL="0" indent="0">
              <a:buNone/>
            </a:pPr>
            <a:r>
              <a:rPr lang="en-GB" sz="2200" b="1" dirty="0">
                <a:latin typeface="Arial" panose="020B0604020202020204" pitchFamily="34" charset="0"/>
                <a:cs typeface="Arial" panose="020B0604020202020204" pitchFamily="34" charset="0"/>
              </a:rPr>
              <a:t>Family therapy for anorexia nervosa </a:t>
            </a:r>
          </a:p>
          <a:p>
            <a:r>
              <a:rPr lang="en-GB" sz="2000" dirty="0">
                <a:latin typeface="Arial" panose="020B0604020202020204" pitchFamily="34" charset="0"/>
                <a:cs typeface="Arial" panose="020B0604020202020204" pitchFamily="34" charset="0"/>
              </a:rPr>
              <a:t>Adolescent anorexia nervosa recovery, family therapy, inpatient treatment, and physical versus psychological focus.</a:t>
            </a:r>
          </a:p>
          <a:p>
            <a:pPr marL="0" indent="0">
              <a:buNone/>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Young people and parents identified many shortcomings in eating disorder treatment and called for change, The roles of the individual and others helped frame the results.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In particular, a change in focus from physical to mental health needs and individualised treatment.</a:t>
            </a:r>
          </a:p>
          <a:p>
            <a:pPr>
              <a:lnSpc>
                <a:spcPct val="100000"/>
              </a:lnSpc>
              <a:spcBef>
                <a:spcPts val="0"/>
              </a:spcBef>
            </a:pPr>
            <a:endParaRPr lang="en-GB" sz="2000" dirty="0">
              <a:latin typeface="Arial" panose="020B0604020202020204" pitchFamily="34" charset="0"/>
              <a:cs typeface="Arial" panose="020B0604020202020204" pitchFamily="34" charset="0"/>
            </a:endParaRPr>
          </a:p>
          <a:p>
            <a:pPr>
              <a:lnSpc>
                <a:spcPct val="100000"/>
              </a:lnSpc>
              <a:spcBef>
                <a:spcPts val="0"/>
              </a:spcBef>
            </a:pPr>
            <a:endParaRPr lang="en-GB" sz="2000" dirty="0">
              <a:latin typeface="Arial" panose="020B0604020202020204" pitchFamily="34" charset="0"/>
              <a:cs typeface="Arial" panose="020B0604020202020204" pitchFamily="34" charset="0"/>
            </a:endParaRPr>
          </a:p>
          <a:p>
            <a:pPr>
              <a:lnSpc>
                <a:spcPct val="100000"/>
              </a:lnSpc>
              <a:spcBef>
                <a:spcPts val="0"/>
              </a:spcBef>
            </a:pPr>
            <a:r>
              <a:rPr lang="en-GB" sz="2000" dirty="0">
                <a:latin typeface="Arial" panose="020B0604020202020204" pitchFamily="34" charset="0"/>
                <a:cs typeface="Arial" panose="020B0604020202020204" pitchFamily="34" charset="0"/>
              </a:rPr>
              <a:t>The efficacy of eating disorder-focused family therapy and the benefits of grouping families to maximise parental assets and mutual support, improving outcomes</a:t>
            </a:r>
            <a:r>
              <a:rPr lang="en-GB" sz="2000" dirty="0"/>
              <a:t>.</a:t>
            </a:r>
          </a:p>
        </p:txBody>
      </p:sp>
    </p:spTree>
    <p:extLst>
      <p:ext uri="{BB962C8B-B14F-4D97-AF65-F5344CB8AC3E}">
        <p14:creationId xmlns:p14="http://schemas.microsoft.com/office/powerpoint/2010/main" val="421126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9900FF">
            <a:alpha val="13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a:xfrm>
            <a:off x="394855" y="804862"/>
            <a:ext cx="10515600" cy="1325563"/>
          </a:xfrm>
        </p:spPr>
        <p:txBody>
          <a:bodyPr>
            <a:normAutofit/>
          </a:bodyPr>
          <a:lstStyle/>
          <a:p>
            <a:r>
              <a:rPr lang="en-GB" sz="3200" b="1" dirty="0">
                <a:latin typeface="Arial" panose="020B0604020202020204" pitchFamily="34" charset="0"/>
                <a:cs typeface="Arial" panose="020B0604020202020204" pitchFamily="34" charset="0"/>
              </a:rPr>
              <a:t>Discussion</a:t>
            </a:r>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a:xfrm>
            <a:off x="0" y="2369127"/>
            <a:ext cx="12192000" cy="3988811"/>
          </a:xfrm>
        </p:spPr>
        <p:txBody>
          <a:bodyPr>
            <a:normAutofit/>
          </a:bodyPr>
          <a:lstStyle/>
          <a:p>
            <a:r>
              <a:rPr lang="en-GB" sz="2000" dirty="0">
                <a:latin typeface="Arial" panose="020B0604020202020204" pitchFamily="34" charset="0"/>
                <a:cs typeface="Arial" panose="020B0604020202020204" pitchFamily="34" charset="0"/>
              </a:rPr>
              <a:t>Multi-family therapy for anorexia nervosa (MFT) is more intensive and lets families support each other.</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Multi-family sessions are combined with sessions for parents and adolescents as well as activities for individual families in group, family, psycho-educational, and creative interventions.</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Eating </a:t>
            </a:r>
            <a:r>
              <a:rPr lang="en-GB" sz="2000" dirty="0">
                <a:latin typeface="Arial" panose="020B0604020202020204" pitchFamily="34" charset="0"/>
                <a:cs typeface="Arial" panose="020B0604020202020204" pitchFamily="34" charset="0"/>
              </a:rPr>
              <a:t>disorder-focused family therapy and grouping families to maximise parental assets and support improve outcomes.</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6872096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9900FF">
            <a:alpha val="13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a:xfrm>
            <a:off x="1087582" y="681037"/>
            <a:ext cx="10515600" cy="1325563"/>
          </a:xfrm>
        </p:spPr>
        <p:txBody>
          <a:bodyPr>
            <a:normAutofit/>
          </a:bodyPr>
          <a:lstStyle/>
          <a:p>
            <a:r>
              <a:rPr lang="en-GB" sz="3200"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p:txBody>
          <a:bodyPr>
            <a:normAutofit/>
          </a:bodyPr>
          <a:lstStyle/>
          <a:p>
            <a:r>
              <a:rPr lang="en-GB" sz="2000" dirty="0">
                <a:effectLst/>
                <a:latin typeface="Arial" panose="020B0604020202020204" pitchFamily="34" charset="0"/>
                <a:ea typeface="Calibri" panose="020F0502020204030204" pitchFamily="34" charset="0"/>
                <a:cs typeface="Arial" panose="020B0604020202020204" pitchFamily="34" charset="0"/>
              </a:rPr>
              <a:t>This comprehensive overview of the relevant literature provides essential insights into the experiences of people who have eating disorders and their families regarding the advantages. </a:t>
            </a:r>
          </a:p>
          <a:p>
            <a:r>
              <a:rPr lang="en-GB" sz="2000" dirty="0">
                <a:effectLst/>
                <a:latin typeface="Arial" panose="020B0604020202020204" pitchFamily="34" charset="0"/>
                <a:ea typeface="Calibri" panose="020F0502020204030204" pitchFamily="34" charset="0"/>
                <a:cs typeface="Arial" panose="020B0604020202020204" pitchFamily="34" charset="0"/>
              </a:rPr>
              <a:t>The findings shed light on the importance of early intervention as well as access to care, interdisciplinary treatment, family participation</a:t>
            </a:r>
            <a:r>
              <a:rPr lang="en-GB" sz="2000" dirty="0">
                <a:latin typeface="Arial" panose="020B0604020202020204" pitchFamily="34" charset="0"/>
                <a:ea typeface="Calibri" panose="020F0502020204030204" pitchFamily="34" charset="0"/>
                <a:cs typeface="Arial" panose="020B0604020202020204" pitchFamily="34" charset="0"/>
              </a:rPr>
              <a:t>.</a:t>
            </a:r>
          </a:p>
          <a:p>
            <a:r>
              <a:rPr lang="en-GB" sz="2000" dirty="0">
                <a:latin typeface="Arial" panose="020B0604020202020204" pitchFamily="34" charset="0"/>
                <a:ea typeface="Calibri" panose="020F0502020204030204" pitchFamily="34" charset="0"/>
                <a:cs typeface="Arial" panose="020B0604020202020204" pitchFamily="34" charset="0"/>
              </a:rPr>
              <a:t>T</a:t>
            </a:r>
            <a:r>
              <a:rPr lang="en-GB" sz="2000" dirty="0">
                <a:effectLst/>
                <a:latin typeface="Arial" panose="020B0604020202020204" pitchFamily="34" charset="0"/>
                <a:ea typeface="Calibri" panose="020F0502020204030204" pitchFamily="34" charset="0"/>
                <a:cs typeface="Arial" panose="020B0604020202020204" pitchFamily="34" charset="0"/>
              </a:rPr>
              <a:t>he participation of family members should be facilitated, all while confronting the challenges that are associated with such participation. </a:t>
            </a:r>
          </a:p>
          <a:p>
            <a:r>
              <a:rPr lang="en-GB" sz="2000" dirty="0">
                <a:effectLst/>
                <a:latin typeface="Arial" panose="020B0604020202020204" pitchFamily="34" charset="0"/>
                <a:ea typeface="Calibri" panose="020F0502020204030204" pitchFamily="34" charset="0"/>
                <a:cs typeface="Arial" panose="020B0604020202020204" pitchFamily="34" charset="0"/>
              </a:rPr>
              <a:t>The study came to the conclusion that there is a wide variety of treatment choices currently available for individuals who suffer from eating disorders. These options can vary from outpatient counselling to residential institutionalization, depending on the seriousness of the condition. </a:t>
            </a:r>
          </a:p>
          <a:p>
            <a:endParaRPr lang="en-GB" dirty="0"/>
          </a:p>
        </p:txBody>
      </p:sp>
    </p:spTree>
    <p:extLst>
      <p:ext uri="{BB962C8B-B14F-4D97-AF65-F5344CB8AC3E}">
        <p14:creationId xmlns:p14="http://schemas.microsoft.com/office/powerpoint/2010/main" val="3127298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9900FF">
            <a:alpha val="13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694D9-AFA4-4E03-B587-B523317FE4BF}"/>
              </a:ext>
            </a:extLst>
          </p:cNvPr>
          <p:cNvSpPr>
            <a:spLocks noGrp="1"/>
          </p:cNvSpPr>
          <p:nvPr>
            <p:ph type="title"/>
          </p:nvPr>
        </p:nvSpPr>
        <p:spPr/>
        <p:txBody>
          <a:bodyPr/>
          <a:lstStyle/>
          <a:p>
            <a:r>
              <a:rPr lang="en-GB" sz="3200" b="1" dirty="0">
                <a:latin typeface="Arial" panose="020B0604020202020204" pitchFamily="34" charset="0"/>
                <a:cs typeface="Arial" panose="020B0604020202020204" pitchFamily="34" charset="0"/>
              </a:rPr>
              <a:t>References</a:t>
            </a:r>
            <a:r>
              <a:rPr lang="en-GB" b="1" dirty="0"/>
              <a:t> </a:t>
            </a:r>
          </a:p>
        </p:txBody>
      </p:sp>
      <p:sp>
        <p:nvSpPr>
          <p:cNvPr id="3" name="Content Placeholder 2">
            <a:extLst>
              <a:ext uri="{FF2B5EF4-FFF2-40B4-BE49-F238E27FC236}">
                <a16:creationId xmlns:a16="http://schemas.microsoft.com/office/drawing/2014/main" id="{75495F6A-65A2-4AA0-99F0-C1CE50AECCD5}"/>
              </a:ext>
            </a:extLst>
          </p:cNvPr>
          <p:cNvSpPr>
            <a:spLocks noGrp="1"/>
          </p:cNvSpPr>
          <p:nvPr>
            <p:ph idx="1"/>
          </p:nvPr>
        </p:nvSpPr>
        <p:spPr>
          <a:xfrm>
            <a:off x="471054" y="1551708"/>
            <a:ext cx="11305309" cy="5043056"/>
          </a:xfrm>
        </p:spPr>
        <p:txBody>
          <a:bodyPr>
            <a:normAutofit fontScale="77500" lnSpcReduction="20000"/>
          </a:bodyPr>
          <a:lstStyle/>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Beat. (2023). </a:t>
            </a:r>
            <a:r>
              <a:rPr lang="en-GB" sz="18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Family Empowerment</a:t>
            </a: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[online] Available at: https://www.beateatingdisorders.org.uk/about-beat/policy-work/policy-and-best-practice-reports/family-empowerment/ [Accessed 7 Apr. 2023].</a:t>
            </a:r>
            <a:endParaRPr lang="en-GB" sz="1800" dirty="0">
              <a:effectLst/>
              <a:latin typeface="Times New Roman" panose="02020603050405020304" pitchFamily="18" charset="0"/>
              <a:ea typeface="Times New Roman" panose="02020603050405020304" pitchFamily="18" charset="0"/>
            </a:endParaRPr>
          </a:p>
          <a:p>
            <a:pPr marL="0" indent="0">
              <a:lnSpc>
                <a:spcPct val="90000"/>
              </a:lnSpc>
              <a:spcBef>
                <a:spcPts val="1000"/>
              </a:spcBef>
              <a:buNone/>
            </a:pP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Coopey, E. and Johnson, G. (2022). Exploring the experience of young people receiving treatment for an eating disorder: family therapy for anorexia nervosa and multi-family therapy in an inpatient setting. </a:t>
            </a:r>
            <a:r>
              <a:rPr lang="en-GB" sz="18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Journal of Eating Disorders</a:t>
            </a: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10(1). doi:https://doi.org/10.1186/s40337-022-00609-7.</a:t>
            </a:r>
            <a:endParaRPr lang="en-GB" sz="1800" dirty="0">
              <a:effectLst/>
              <a:latin typeface="Times New Roman" panose="02020603050405020304" pitchFamily="18" charset="0"/>
              <a:ea typeface="Times New Roman" panose="02020603050405020304" pitchFamily="18" charset="0"/>
            </a:endParaRPr>
          </a:p>
          <a:p>
            <a:pPr marL="0" indent="0">
              <a:lnSpc>
                <a:spcPct val="90000"/>
              </a:lnSpc>
              <a:spcBef>
                <a:spcPts val="1000"/>
              </a:spcBef>
              <a:buNone/>
            </a:pP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Eisler, I., Simic, M., Hodsoll, J., Asen, E., Berelowitz, M., Connan, F., Ellis, G., Hugo, P., Schmidt, U., Treasure, J., Yi, I. and Landau, S. (2016). A pragmatic randomised multi-centre trial of multifamily and single family therapy for adolescent anorexia nervosa. </a:t>
            </a:r>
            <a:r>
              <a:rPr lang="en-GB" sz="18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BMC Psychiatry</a:t>
            </a: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16(1). doi:https://doi.org/10.1186/s12888-016-1129-6.</a:t>
            </a:r>
            <a:endParaRPr lang="en-GB" sz="1800" dirty="0">
              <a:effectLst/>
              <a:latin typeface="Times New Roman" panose="02020603050405020304" pitchFamily="18" charset="0"/>
              <a:ea typeface="Times New Roman" panose="02020603050405020304" pitchFamily="18" charset="0"/>
            </a:endParaRPr>
          </a:p>
          <a:p>
            <a:pPr marL="0" indent="0">
              <a:lnSpc>
                <a:spcPct val="90000"/>
              </a:lnSpc>
              <a:spcBef>
                <a:spcPts val="1000"/>
              </a:spcBef>
              <a:buNone/>
            </a:pP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Klump, K.L., Bulik, C.M., Kaye, W.H., Treasure, J. and Tyson, E. (2009). Academy for eating disorders position paper: Eating disorders are serious mental illnesses. </a:t>
            </a:r>
            <a:r>
              <a:rPr lang="en-GB" sz="18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Eating Disorders</a:t>
            </a: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42(2), pp.97–103. doi:https://doi.org/10.1002/eat.20589.</a:t>
            </a:r>
            <a:endParaRPr lang="en-GB" sz="1800" dirty="0">
              <a:effectLst/>
              <a:latin typeface="Times New Roman" panose="02020603050405020304" pitchFamily="18" charset="0"/>
              <a:ea typeface="Times New Roman" panose="02020603050405020304" pitchFamily="18" charset="0"/>
            </a:endParaRPr>
          </a:p>
          <a:p>
            <a:pPr marL="0" indent="0">
              <a:lnSpc>
                <a:spcPct val="90000"/>
              </a:lnSpc>
              <a:spcBef>
                <a:spcPts val="1000"/>
              </a:spcBef>
              <a:buNone/>
            </a:pP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Konstantellou, A., Sternheim, L., Hale, L., Simic, M. and Eisler, I. (2021). The experience of intolerance of uncertainty for parents of young people with a restrictive eating disorder. </a:t>
            </a:r>
            <a:r>
              <a:rPr lang="en-GB" sz="18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Eating and Weight Disorders - Studies on Anorexia, Bulimia and Obesity</a:t>
            </a: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doi:https://doi.org/10.1007/s40519-021-01256-8.</a:t>
            </a:r>
            <a:endParaRPr lang="en-GB" sz="1800" dirty="0">
              <a:effectLst/>
              <a:latin typeface="Times New Roman" panose="02020603050405020304" pitchFamily="18" charset="0"/>
              <a:ea typeface="Times New Roman" panose="02020603050405020304" pitchFamily="18" charset="0"/>
            </a:endParaRPr>
          </a:p>
          <a:p>
            <a:pPr marL="0" indent="0">
              <a:lnSpc>
                <a:spcPct val="90000"/>
              </a:lnSpc>
              <a:spcBef>
                <a:spcPts val="1000"/>
              </a:spcBef>
              <a:buNone/>
            </a:pP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Mitrofan, O., Petkova, H., Janssens, A., Kelly, J., Edwards, E., Nicholls, D., McNicholas, F., Simic, M., Eisler, I., Ford, T. and Byford, S. (2019). Care experiences of young people with eating disorders and their parents: qualitative study. </a:t>
            </a:r>
            <a:r>
              <a:rPr lang="en-GB" sz="18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BJPsych Open</a:t>
            </a: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[online] 5(1). doi:https://doi.org/10.1192/bjo.2018.78.</a:t>
            </a:r>
            <a:endParaRPr lang="en-GB" sz="1800" dirty="0">
              <a:effectLst/>
              <a:latin typeface="Times New Roman" panose="02020603050405020304" pitchFamily="18" charset="0"/>
              <a:ea typeface="Times New Roman" panose="02020603050405020304" pitchFamily="18" charset="0"/>
            </a:endParaRPr>
          </a:p>
          <a:p>
            <a:pPr marL="0" indent="0">
              <a:lnSpc>
                <a:spcPct val="90000"/>
              </a:lnSpc>
              <a:spcBef>
                <a:spcPts val="1000"/>
              </a:spcBef>
              <a:buNone/>
            </a:pP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National Health Service (2021). </a:t>
            </a:r>
            <a:r>
              <a:rPr lang="en-GB" sz="18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Treatment - Anorexia</a:t>
            </a: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[online] nhs.uk. Available at: https://www.nhs.uk/mental-health/conditions/anorexia/treatment/ [Accessed 7 Apr. 2023].</a:t>
            </a:r>
            <a:endParaRPr lang="en-GB" sz="1800" dirty="0">
              <a:effectLst/>
              <a:latin typeface="Times New Roman" panose="02020603050405020304" pitchFamily="18" charset="0"/>
              <a:ea typeface="Times New Roman" panose="02020603050405020304" pitchFamily="18" charset="0"/>
            </a:endParaRPr>
          </a:p>
          <a:p>
            <a:pPr marL="0" indent="0">
              <a:lnSpc>
                <a:spcPct val="90000"/>
              </a:lnSpc>
              <a:spcBef>
                <a:spcPts val="1000"/>
              </a:spcBef>
              <a:buNone/>
            </a:pP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National Institute for Health and Care Excellence (2017). </a:t>
            </a:r>
            <a:r>
              <a:rPr lang="en-GB" sz="18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Overview | Eating disorders: recognition and treatment | Guidance | NICE</a:t>
            </a: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[online] Nice.org.uk. Available at: https://www.nice.org.uk/guidance/ng69 [Accessed 7 Apr. 2023].</a:t>
            </a:r>
            <a:endParaRPr lang="en-GB" sz="1800" dirty="0">
              <a:effectLst/>
              <a:latin typeface="Times New Roman" panose="02020603050405020304" pitchFamily="18" charset="0"/>
              <a:ea typeface="Times New Roman" panose="02020603050405020304" pitchFamily="18" charset="0"/>
            </a:endParaRPr>
          </a:p>
          <a:p>
            <a:pPr marL="0" indent="0">
              <a:lnSpc>
                <a:spcPct val="90000"/>
              </a:lnSpc>
              <a:spcBef>
                <a:spcPts val="1000"/>
              </a:spcBef>
              <a:buNone/>
            </a:pP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Royal College of Psychiatrists (2023). </a:t>
            </a:r>
            <a:r>
              <a:rPr lang="en-GB" sz="18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Anorexia and bulimia</a:t>
            </a: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[online] RC PSYCH ROYAL COLLEGE OF PSYCHIATRISTS. Available at: https://www.rcpsych.ac.uk/mental-health/problems-disorders/anorexia-and-bulimia [Accessed 7 Apr. 2023].</a:t>
            </a:r>
            <a:endParaRPr lang="en-GB" sz="1800" dirty="0">
              <a:effectLst/>
              <a:latin typeface="Times New Roman" panose="02020603050405020304" pitchFamily="18" charset="0"/>
              <a:ea typeface="Times New Roman" panose="02020603050405020304" pitchFamily="18" charset="0"/>
            </a:endParaRPr>
          </a:p>
          <a:p>
            <a:pPr marL="0" indent="0">
              <a:lnSpc>
                <a:spcPct val="90000"/>
              </a:lnSpc>
              <a:spcBef>
                <a:spcPts val="1000"/>
              </a:spcBef>
              <a:buNone/>
            </a:pPr>
            <a:r>
              <a:rPr lang="en-GB" sz="1800" kern="12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Tucker, A.R., Javorski, S., Tracy, J. and Beale, B., 2013, April. The use of adventure therapy in community-based mental health: Decreases in problem severity among youth clients. In </a:t>
            </a:r>
            <a:r>
              <a:rPr lang="en-GB" sz="1800" i="1" kern="12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Child &amp; Youth Care Forum</a:t>
            </a:r>
            <a:r>
              <a:rPr lang="en-GB" sz="1800" kern="12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(Vol. 42, pp. 155-179).</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1600" dirty="0">
              <a:effectLst/>
              <a:latin typeface="Times New Roman" panose="02020603050405020304" pitchFamily="18" charset="0"/>
            </a:endParaRPr>
          </a:p>
        </p:txBody>
      </p:sp>
    </p:spTree>
    <p:extLst>
      <p:ext uri="{BB962C8B-B14F-4D97-AF65-F5344CB8AC3E}">
        <p14:creationId xmlns:p14="http://schemas.microsoft.com/office/powerpoint/2010/main" val="20041481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322</TotalTime>
  <Words>1384</Words>
  <Application>Microsoft Office PowerPoint</Application>
  <PresentationFormat>Widescreen</PresentationFormat>
  <Paragraphs>103</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Times New Roman</vt:lpstr>
      <vt:lpstr>Office Theme</vt:lpstr>
      <vt:lpstr>Module: Introduction to Research (BMHP5005)  Assessment 2: Viva Voce</vt:lpstr>
      <vt:lpstr>Introduction</vt:lpstr>
      <vt:lpstr>Methods</vt:lpstr>
      <vt:lpstr>Literature Review</vt:lpstr>
      <vt:lpstr>Literature Review</vt:lpstr>
      <vt:lpstr>Results </vt:lpstr>
      <vt:lpstr>Discussion</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Chinyani</dc:creator>
  <cp:lastModifiedBy>sana mushtaq</cp:lastModifiedBy>
  <cp:revision>10</cp:revision>
  <dcterms:created xsi:type="dcterms:W3CDTF">2020-04-30T09:56:57Z</dcterms:created>
  <dcterms:modified xsi:type="dcterms:W3CDTF">2023-04-12T22:28:28Z</dcterms:modified>
</cp:coreProperties>
</file>