
<file path=[Content_Types].xml><?xml version="1.0" encoding="utf-8"?>
<Types xmlns="http://schemas.openxmlformats.org/package/2006/content-types">
  <Default Extension="jpe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6" r:id="rId1"/>
  </p:sldMasterIdLst>
  <p:notesMasterIdLst>
    <p:notesMasterId r:id="rId21"/>
  </p:notesMasterIdLst>
  <p:handoutMasterIdLst>
    <p:handoutMasterId r:id="rId22"/>
  </p:handoutMasterIdLst>
  <p:sldIdLst>
    <p:sldId id="380" r:id="rId2"/>
    <p:sldId id="381" r:id="rId3"/>
    <p:sldId id="382" r:id="rId4"/>
    <p:sldId id="383" r:id="rId5"/>
    <p:sldId id="384" r:id="rId6"/>
    <p:sldId id="391" r:id="rId7"/>
    <p:sldId id="385" r:id="rId8"/>
    <p:sldId id="388" r:id="rId9"/>
    <p:sldId id="386" r:id="rId10"/>
    <p:sldId id="389" r:id="rId11"/>
    <p:sldId id="390" r:id="rId12"/>
    <p:sldId id="387" r:id="rId13"/>
    <p:sldId id="375" r:id="rId14"/>
    <p:sldId id="376" r:id="rId15"/>
    <p:sldId id="377" r:id="rId16"/>
    <p:sldId id="378" r:id="rId17"/>
    <p:sldId id="392" r:id="rId18"/>
    <p:sldId id="379" r:id="rId19"/>
    <p:sldId id="393" r:id="rId20"/>
  </p:sldIdLst>
  <p:sldSz cx="9144000" cy="6858000" type="screen4x3"/>
  <p:notesSz cx="6858000" cy="97234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590"/>
  </p:normalViewPr>
  <p:slideViewPr>
    <p:cSldViewPr>
      <p:cViewPr varScale="1">
        <p:scale>
          <a:sx n="105" d="100"/>
          <a:sy n="105" d="100"/>
        </p:scale>
        <p:origin x="1744" y="20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9330"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99331" name="Rectangle 3"/>
          <p:cNvSpPr>
            <a:spLocks noGrp="1" noChangeArrowheads="1"/>
          </p:cNvSpPr>
          <p:nvPr>
            <p:ph type="dt" sz="quarter"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defRPr>
            </a:lvl1pPr>
          </a:lstStyle>
          <a:p>
            <a:pPr>
              <a:defRPr/>
            </a:pPr>
            <a:endParaRPr lang="en-US"/>
          </a:p>
        </p:txBody>
      </p:sp>
      <p:sp>
        <p:nvSpPr>
          <p:cNvPr id="99332" name="Rectangle 4"/>
          <p:cNvSpPr>
            <a:spLocks noGrp="1" noChangeArrowheads="1"/>
          </p:cNvSpPr>
          <p:nvPr>
            <p:ph type="ftr" sz="quarter" idx="2"/>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99333" name="Rectangle 5"/>
          <p:cNvSpPr>
            <a:spLocks noGrp="1" noChangeArrowheads="1"/>
          </p:cNvSpPr>
          <p:nvPr>
            <p:ph type="sldNum" sz="quarter" idx="3"/>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ABB805AF-BBF5-4571-8B71-F828A3F150F7}"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3075" name="Rectangle 3"/>
          <p:cNvSpPr>
            <a:spLocks noGrp="1" noChangeArrowheads="1"/>
          </p:cNvSpPr>
          <p:nvPr>
            <p:ph type="dt"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defRPr>
            </a:lvl1pPr>
          </a:lstStyle>
          <a:p>
            <a:pPr>
              <a:defRPr/>
            </a:pPr>
            <a:endParaRPr lang="en-US"/>
          </a:p>
        </p:txBody>
      </p:sp>
      <p:sp>
        <p:nvSpPr>
          <p:cNvPr id="15364" name="Rectangle 4"/>
          <p:cNvSpPr>
            <a:spLocks noGrp="1" noRot="1" noChangeAspect="1" noChangeArrowheads="1" noTextEdit="1"/>
          </p:cNvSpPr>
          <p:nvPr>
            <p:ph type="sldImg" idx="2"/>
          </p:nvPr>
        </p:nvSpPr>
        <p:spPr bwMode="auto">
          <a:xfrm>
            <a:off x="1000125" y="730250"/>
            <a:ext cx="4859338" cy="3644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7" name="Rectangle 5"/>
          <p:cNvSpPr>
            <a:spLocks noGrp="1" noChangeArrowheads="1"/>
          </p:cNvSpPr>
          <p:nvPr>
            <p:ph type="body" sz="quarter" idx="3"/>
          </p:nvPr>
        </p:nvSpPr>
        <p:spPr bwMode="auto">
          <a:xfrm>
            <a:off x="685800" y="4618038"/>
            <a:ext cx="5486400" cy="43751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8" name="Rectangle 6"/>
          <p:cNvSpPr>
            <a:spLocks noGrp="1" noChangeArrowheads="1"/>
          </p:cNvSpPr>
          <p:nvPr>
            <p:ph type="ftr" sz="quarter" idx="4"/>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3079" name="Rectangle 7"/>
          <p:cNvSpPr>
            <a:spLocks noGrp="1" noChangeArrowheads="1"/>
          </p:cNvSpPr>
          <p:nvPr>
            <p:ph type="sldNum" sz="quarter" idx="5"/>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A67EDA51-884C-4F6B-9300-36EA3B6639F7}"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itchFamily="34" charset="0"/>
              </a:defRPr>
            </a:lvl1pPr>
            <a:lvl2pPr marL="742950" indent="-285750">
              <a:defRPr>
                <a:solidFill>
                  <a:schemeClr val="tx1"/>
                </a:solidFill>
                <a:latin typeface="Verdana" pitchFamily="34" charset="0"/>
              </a:defRPr>
            </a:lvl2pPr>
            <a:lvl3pPr marL="1143000" indent="-228600">
              <a:defRPr>
                <a:solidFill>
                  <a:schemeClr val="tx1"/>
                </a:solidFill>
                <a:latin typeface="Verdana" pitchFamily="34" charset="0"/>
              </a:defRPr>
            </a:lvl3pPr>
            <a:lvl4pPr marL="1600200" indent="-228600">
              <a:defRPr>
                <a:solidFill>
                  <a:schemeClr val="tx1"/>
                </a:solidFill>
                <a:latin typeface="Verdana" pitchFamily="34" charset="0"/>
              </a:defRPr>
            </a:lvl4pPr>
            <a:lvl5pPr marL="2057400" indent="-22860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fld id="{D799DF90-2663-4D7F-9285-0CFA98E3A869}" type="slidenum">
              <a:rPr lang="en-GB" altLang="en-US" smtClean="0">
                <a:latin typeface="Arial" charset="0"/>
              </a:rPr>
              <a:pPr/>
              <a:t>2</a:t>
            </a:fld>
            <a:endParaRPr lang="en-GB" altLang="en-US">
              <a:latin typeface="Arial" charset="0"/>
            </a:endParaRPr>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463771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FAAE1922-E7CC-4C6D-8600-C8616BE05AB4}" type="slidenum">
              <a:rPr lang="en-US" altLang="en-US" smtClean="0"/>
              <a:pPr/>
              <a:t>‹#›</a:t>
            </a:fld>
            <a:endParaRPr lang="en-US" alt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3772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6F1E473-A8D5-4A11-9D02-B12D163E0C99}" type="slidenum">
              <a:rPr lang="en-US" altLang="en-US" smtClean="0"/>
              <a:pPr/>
              <a:t>‹#›</a:t>
            </a:fld>
            <a:endParaRPr lang="en-US" altLang="en-US"/>
          </a:p>
        </p:txBody>
      </p:sp>
    </p:spTree>
    <p:extLst>
      <p:ext uri="{BB962C8B-B14F-4D97-AF65-F5344CB8AC3E}">
        <p14:creationId xmlns:p14="http://schemas.microsoft.com/office/powerpoint/2010/main" val="309445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6FCD342B-1D95-4568-99C5-0D66318795C2}" type="slidenum">
              <a:rPr lang="en-US" altLang="en-US" smtClean="0"/>
              <a:pPr/>
              <a:t>‹#›</a:t>
            </a:fld>
            <a:endParaRPr lang="en-US" alt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6140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53F29E52-60E2-452A-9E8B-210C97ABAEC2}" type="slidenum">
              <a:rPr lang="en-US" altLang="en-US" smtClean="0"/>
              <a:pPr/>
              <a:t>‹#›</a:t>
            </a:fld>
            <a:endParaRPr lang="en-US" altLang="en-US"/>
          </a:p>
        </p:txBody>
      </p:sp>
    </p:spTree>
    <p:extLst>
      <p:ext uri="{BB962C8B-B14F-4D97-AF65-F5344CB8AC3E}">
        <p14:creationId xmlns:p14="http://schemas.microsoft.com/office/powerpoint/2010/main" val="3507913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9899B3F6-FDB9-46D2-91A4-9115BC643831}" type="slidenum">
              <a:rPr lang="en-US" altLang="en-US" smtClean="0"/>
              <a:pPr/>
              <a:t>‹#›</a:t>
            </a:fld>
            <a:endParaRPr lang="en-US" altLang="en-US"/>
          </a:p>
        </p:txBody>
      </p:sp>
    </p:spTree>
    <p:extLst>
      <p:ext uri="{BB962C8B-B14F-4D97-AF65-F5344CB8AC3E}">
        <p14:creationId xmlns:p14="http://schemas.microsoft.com/office/powerpoint/2010/main" val="909093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7C24C479-61D6-40F2-8999-74A027463D0E}" type="slidenum">
              <a:rPr lang="en-US" altLang="en-US" smtClean="0"/>
              <a:pPr/>
              <a:t>‹#›</a:t>
            </a:fld>
            <a:endParaRPr lang="en-US" altLang="en-US"/>
          </a:p>
        </p:txBody>
      </p:sp>
    </p:spTree>
    <p:extLst>
      <p:ext uri="{BB962C8B-B14F-4D97-AF65-F5344CB8AC3E}">
        <p14:creationId xmlns:p14="http://schemas.microsoft.com/office/powerpoint/2010/main" val="1184906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AA3317F6-DFC8-4351-891B-495DB7DF8C5A}" type="slidenum">
              <a:rPr lang="en-US" altLang="en-US" smtClean="0"/>
              <a:pPr/>
              <a:t>‹#›</a:t>
            </a:fld>
            <a:endParaRPr lang="en-US" altLang="en-US"/>
          </a:p>
        </p:txBody>
      </p:sp>
    </p:spTree>
    <p:extLst>
      <p:ext uri="{BB962C8B-B14F-4D97-AF65-F5344CB8AC3E}">
        <p14:creationId xmlns:p14="http://schemas.microsoft.com/office/powerpoint/2010/main" val="3521400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4922734C-F8AC-4914-A1C8-1E675FBC5437}" type="slidenum">
              <a:rPr lang="en-US" altLang="en-US" smtClean="0"/>
              <a:pPr/>
              <a:t>‹#›</a:t>
            </a:fld>
            <a:endParaRPr lang="en-US" altLang="en-US"/>
          </a:p>
        </p:txBody>
      </p:sp>
    </p:spTree>
    <p:extLst>
      <p:ext uri="{BB962C8B-B14F-4D97-AF65-F5344CB8AC3E}">
        <p14:creationId xmlns:p14="http://schemas.microsoft.com/office/powerpoint/2010/main" val="3148678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4F6E8B0E-8F84-4307-A7A1-46F25128DB19}" type="slidenum">
              <a:rPr lang="en-US" altLang="en-US" smtClean="0"/>
              <a:pPr/>
              <a:t>‹#›</a:t>
            </a:fld>
            <a:endParaRPr lang="en-US" alt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5124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7E3F032A-AA09-465C-AA84-79D128D2F4C2}" type="slidenum">
              <a:rPr lang="en-US" altLang="en-US" smtClean="0"/>
              <a:pPr/>
              <a:t>‹#›</a:t>
            </a:fld>
            <a:endParaRPr lang="en-US" altLang="en-US"/>
          </a:p>
        </p:txBody>
      </p:sp>
    </p:spTree>
    <p:extLst>
      <p:ext uri="{BB962C8B-B14F-4D97-AF65-F5344CB8AC3E}">
        <p14:creationId xmlns:p14="http://schemas.microsoft.com/office/powerpoint/2010/main" val="3440040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C603AF5B-E090-4964-81C5-94C2AA6B35A3}" type="slidenum">
              <a:rPr lang="en-US" altLang="en-US" smtClean="0"/>
              <a:pPr/>
              <a:t>‹#›</a:t>
            </a:fld>
            <a:endParaRPr lang="en-US" alt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6434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a:defRPr/>
            </a:pPr>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pPr>
              <a:defRPr/>
            </a:pPr>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C009FC6-86E4-4109-8400-C3E09284DC71}" type="slidenum">
              <a:rPr lang="en-US" altLang="en-US" smtClean="0"/>
              <a:pPr/>
              <a:t>‹#›</a:t>
            </a:fld>
            <a:endParaRPr lang="en-US" alt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781295"/>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tmp"/><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Motivation…Continued</a:t>
            </a:r>
          </a:p>
        </p:txBody>
      </p:sp>
      <p:sp>
        <p:nvSpPr>
          <p:cNvPr id="3" name="Subtitle 2"/>
          <p:cNvSpPr>
            <a:spLocks noGrp="1"/>
          </p:cNvSpPr>
          <p:nvPr>
            <p:ph type="subTitle" idx="1"/>
          </p:nvPr>
        </p:nvSpPr>
        <p:spPr/>
        <p:txBody>
          <a:bodyPr/>
          <a:lstStyle/>
          <a:p>
            <a:endParaRPr lang="en-GB" dirty="0"/>
          </a:p>
          <a:p>
            <a:r>
              <a:rPr lang="en-GB" dirty="0"/>
              <a:t>Psychology of Personal Adventure</a:t>
            </a:r>
          </a:p>
        </p:txBody>
      </p:sp>
    </p:spTree>
    <p:extLst>
      <p:ext uri="{BB962C8B-B14F-4D97-AF65-F5344CB8AC3E}">
        <p14:creationId xmlns:p14="http://schemas.microsoft.com/office/powerpoint/2010/main" val="799105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lstStyle/>
          <a:p>
            <a:pPr eaLnBrk="1" fontAlgn="auto" hangingPunct="1">
              <a:spcAft>
                <a:spcPts val="0"/>
              </a:spcAft>
              <a:defRPr/>
            </a:pPr>
            <a:r>
              <a:rPr lang="en-US" dirty="0"/>
              <a:t>T</a:t>
            </a:r>
            <a:r>
              <a:rPr lang="en-GB" dirty="0"/>
              <a:t>ask for discussion:</a:t>
            </a:r>
            <a:endParaRPr lang="en-US" dirty="0"/>
          </a:p>
        </p:txBody>
      </p:sp>
      <p:sp>
        <p:nvSpPr>
          <p:cNvPr id="46082" name="Rectangle 3"/>
          <p:cNvSpPr>
            <a:spLocks noGrp="1" noChangeArrowheads="1"/>
          </p:cNvSpPr>
          <p:nvPr>
            <p:ph sz="quarter" idx="1"/>
          </p:nvPr>
        </p:nvSpPr>
        <p:spPr/>
        <p:txBody>
          <a:bodyPr>
            <a:normAutofit fontScale="62500" lnSpcReduction="20000"/>
          </a:bodyPr>
          <a:lstStyle/>
          <a:p>
            <a:pPr eaLnBrk="1" hangingPunct="1">
              <a:lnSpc>
                <a:spcPct val="90000"/>
              </a:lnSpc>
            </a:pPr>
            <a:r>
              <a:rPr lang="en-GB" altLang="en-US" sz="2400" b="1" dirty="0"/>
              <a:t>For one of the articles of your choice</a:t>
            </a:r>
            <a:r>
              <a:rPr lang="en-US" altLang="en-US" sz="2400" b="1" dirty="0"/>
              <a:t>…</a:t>
            </a:r>
            <a:endParaRPr lang="en-GB" altLang="en-US" sz="2400" b="1" dirty="0"/>
          </a:p>
          <a:p>
            <a:pPr eaLnBrk="1" hangingPunct="1">
              <a:lnSpc>
                <a:spcPct val="90000"/>
              </a:lnSpc>
            </a:pPr>
            <a:endParaRPr lang="en-GB" altLang="en-US" sz="2400" b="1" dirty="0"/>
          </a:p>
          <a:p>
            <a:pPr eaLnBrk="1" hangingPunct="1">
              <a:lnSpc>
                <a:spcPct val="90000"/>
              </a:lnSpc>
            </a:pPr>
            <a:r>
              <a:rPr lang="en-GB" altLang="en-US" sz="2400" b="1" dirty="0"/>
              <a:t>Establish the key findings of the study.</a:t>
            </a:r>
          </a:p>
          <a:p>
            <a:pPr eaLnBrk="1" hangingPunct="1">
              <a:lnSpc>
                <a:spcPct val="90000"/>
              </a:lnSpc>
              <a:buFont typeface="Wingdings" pitchFamily="2" charset="2"/>
              <a:buNone/>
            </a:pPr>
            <a:endParaRPr lang="en-GB" altLang="en-US" sz="2400" b="1" dirty="0"/>
          </a:p>
          <a:p>
            <a:pPr eaLnBrk="1" hangingPunct="1">
              <a:lnSpc>
                <a:spcPct val="90000"/>
              </a:lnSpc>
            </a:pPr>
            <a:r>
              <a:rPr lang="en-GB" altLang="en-US" sz="2400" b="1" dirty="0"/>
              <a:t>What were the motives for participation that were identified?</a:t>
            </a:r>
          </a:p>
          <a:p>
            <a:pPr eaLnBrk="1" hangingPunct="1">
              <a:lnSpc>
                <a:spcPct val="90000"/>
              </a:lnSpc>
              <a:buFont typeface="Wingdings" pitchFamily="2" charset="2"/>
              <a:buNone/>
            </a:pPr>
            <a:endParaRPr lang="en-GB" altLang="en-US" sz="2400" b="1" dirty="0"/>
          </a:p>
          <a:p>
            <a:pPr eaLnBrk="1" hangingPunct="1">
              <a:lnSpc>
                <a:spcPct val="90000"/>
              </a:lnSpc>
            </a:pPr>
            <a:r>
              <a:rPr lang="en-GB" altLang="en-US" sz="2400" b="1" dirty="0"/>
              <a:t>How do the findings relate to your own experiences in outdoor activities?</a:t>
            </a:r>
          </a:p>
          <a:p>
            <a:pPr eaLnBrk="1" hangingPunct="1">
              <a:lnSpc>
                <a:spcPct val="90000"/>
              </a:lnSpc>
            </a:pPr>
            <a:endParaRPr lang="en-GB" altLang="en-US" sz="2400" b="1" dirty="0"/>
          </a:p>
          <a:p>
            <a:pPr eaLnBrk="1" hangingPunct="1">
              <a:lnSpc>
                <a:spcPct val="90000"/>
              </a:lnSpc>
            </a:pPr>
            <a:r>
              <a:rPr lang="en-GB" altLang="en-US" sz="2400" b="1" dirty="0"/>
              <a:t>Be prepared to discuss this with the rest of the group. </a:t>
            </a:r>
          </a:p>
          <a:p>
            <a:pPr eaLnBrk="1" hangingPunct="1">
              <a:lnSpc>
                <a:spcPct val="90000"/>
              </a:lnSpc>
            </a:pPr>
            <a:endParaRPr lang="en-GB" altLang="en-US" sz="2400" b="1" dirty="0"/>
          </a:p>
          <a:p>
            <a:pPr eaLnBrk="1" hangingPunct="1">
              <a:lnSpc>
                <a:spcPct val="90000"/>
              </a:lnSpc>
            </a:pPr>
            <a:r>
              <a:rPr lang="en-GB" altLang="en-US" sz="2400" b="1" dirty="0"/>
              <a:t>What have the problems been with motivation research in this area? Article 2. p.649/650.</a:t>
            </a:r>
            <a:endParaRPr lang="en-US" altLang="en-US" sz="2400" b="1" dirty="0"/>
          </a:p>
        </p:txBody>
      </p:sp>
    </p:spTree>
    <p:extLst>
      <p:ext uri="{BB962C8B-B14F-4D97-AF65-F5344CB8AC3E}">
        <p14:creationId xmlns:p14="http://schemas.microsoft.com/office/powerpoint/2010/main" val="4241304290"/>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Multiple motives for participating in adventure sports - Kerr &amp; Mackenzie (2012)</a:t>
            </a:r>
          </a:p>
        </p:txBody>
      </p:sp>
      <p:sp>
        <p:nvSpPr>
          <p:cNvPr id="3" name="Content Placeholder 2"/>
          <p:cNvSpPr>
            <a:spLocks noGrp="1"/>
          </p:cNvSpPr>
          <p:nvPr>
            <p:ph idx="1"/>
          </p:nvPr>
        </p:nvSpPr>
        <p:spPr/>
        <p:txBody>
          <a:bodyPr>
            <a:normAutofit fontScale="85000" lnSpcReduction="10000"/>
          </a:bodyPr>
          <a:lstStyle/>
          <a:p>
            <a:r>
              <a:rPr lang="en-GB" dirty="0"/>
              <a:t>Objectives: The purpose of the present study was to explore possible multiple motives for participation in different adventure sports. </a:t>
            </a:r>
          </a:p>
          <a:p>
            <a:r>
              <a:rPr lang="en-GB" dirty="0"/>
              <a:t>Design: Qualitative design, specifically an inductive-deductive approach informed by reversal theory, was used to </a:t>
            </a:r>
            <a:r>
              <a:rPr lang="en-GB" dirty="0" err="1"/>
              <a:t>analyze</a:t>
            </a:r>
            <a:r>
              <a:rPr lang="en-GB" dirty="0"/>
              <a:t> participation motivation data. </a:t>
            </a:r>
          </a:p>
          <a:p>
            <a:r>
              <a:rPr lang="en-GB" dirty="0"/>
              <a:t>Method: Data was collected using the </a:t>
            </a:r>
            <a:r>
              <a:rPr lang="en-GB" dirty="0" err="1"/>
              <a:t>Scanlan</a:t>
            </a:r>
            <a:r>
              <a:rPr lang="en-GB" dirty="0"/>
              <a:t> Collaborative Interview Method (SCIM; </a:t>
            </a:r>
            <a:r>
              <a:rPr lang="en-GB" dirty="0" err="1"/>
              <a:t>Scanlan</a:t>
            </a:r>
            <a:r>
              <a:rPr lang="en-GB" dirty="0"/>
              <a:t>, Russell, Wilson, &amp; </a:t>
            </a:r>
            <a:r>
              <a:rPr lang="en-GB" dirty="0" err="1"/>
              <a:t>Scanlan</a:t>
            </a:r>
            <a:r>
              <a:rPr lang="en-GB" dirty="0"/>
              <a:t>, 2003). Participants were very experienced adventure sport participants involved in </a:t>
            </a:r>
            <a:r>
              <a:rPr lang="en-GB" dirty="0" err="1"/>
              <a:t>riversurfing</a:t>
            </a:r>
            <a:r>
              <a:rPr lang="en-GB" dirty="0"/>
              <a:t>, mountain biking, kayaking, mountain climbing and hang gliding. </a:t>
            </a:r>
          </a:p>
          <a:p>
            <a:r>
              <a:rPr lang="en-GB" dirty="0"/>
              <a:t>Results: The results indicated that the participants' motivation was multifaceted. While some participants shared common motives, these were often described in different orders of importance by different participants. The range of motives for adventure sport participation found included: goal achievement, risk taking, social motivation, escape from boredom, pushing personal boundaries and overcoming fear, as well as connecting with the natural environment, and pleasurable kinaesthetic bodily sensations from moving in water or air. </a:t>
            </a:r>
          </a:p>
        </p:txBody>
      </p:sp>
    </p:spTree>
    <p:extLst>
      <p:ext uri="{BB962C8B-B14F-4D97-AF65-F5344CB8AC3E}">
        <p14:creationId xmlns:p14="http://schemas.microsoft.com/office/powerpoint/2010/main" val="1273900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794518" y="404664"/>
            <a:ext cx="7290054" cy="1499616"/>
          </a:xfrm>
        </p:spPr>
        <p:txBody>
          <a:bodyPr/>
          <a:lstStyle/>
          <a:p>
            <a:r>
              <a:rPr lang="en-GB" dirty="0"/>
              <a:t>Jody: </a:t>
            </a:r>
            <a:r>
              <a:rPr lang="en-GB" dirty="0" err="1"/>
              <a:t>riversurfer</a:t>
            </a:r>
            <a:endParaRPr lang="en-GB" dirty="0"/>
          </a:p>
        </p:txBody>
      </p:sp>
      <p:sp>
        <p:nvSpPr>
          <p:cNvPr id="5" name="Text Placeholder 4"/>
          <p:cNvSpPr>
            <a:spLocks noGrp="1"/>
          </p:cNvSpPr>
          <p:nvPr>
            <p:ph idx="1"/>
          </p:nvPr>
        </p:nvSpPr>
        <p:spPr/>
        <p:txBody>
          <a:bodyPr/>
          <a:lstStyle/>
          <a:p>
            <a:endParaRPr lang="en-GB" dirty="0"/>
          </a:p>
        </p:txBody>
      </p:sp>
      <p:sp>
        <p:nvSpPr>
          <p:cNvPr id="6" name="Content Placeholder 5"/>
          <p:cNvSpPr>
            <a:spLocks noGrp="1"/>
          </p:cNvSpPr>
          <p:nvPr>
            <p:ph sz="half" idx="4294967295"/>
          </p:nvPr>
        </p:nvSpPr>
        <p:spPr>
          <a:xfrm>
            <a:off x="611560" y="1700808"/>
            <a:ext cx="7920880" cy="4607917"/>
          </a:xfrm>
        </p:spPr>
        <p:txBody>
          <a:bodyPr>
            <a:normAutofit/>
          </a:bodyPr>
          <a:lstStyle/>
          <a:p>
            <a:r>
              <a:rPr lang="en-GB" dirty="0"/>
              <a:t>Her interest in water activities started as a young girl on family camping trips near rivers and lakes: </a:t>
            </a:r>
          </a:p>
          <a:p>
            <a:pPr lvl="1"/>
            <a:r>
              <a:rPr lang="en-GB" dirty="0"/>
              <a:t>That’d be why I got into [</a:t>
            </a:r>
            <a:r>
              <a:rPr lang="en-GB" dirty="0" err="1"/>
              <a:t>whitewater</a:t>
            </a:r>
            <a:r>
              <a:rPr lang="en-GB" dirty="0"/>
              <a:t> pursuits]: family background and because I want to do something that’s fun and challenging - physically, mentally. And also because there is risk . The risk, it’s fun, it’s physical and it’s outdoors . and I love water. </a:t>
            </a:r>
          </a:p>
          <a:p>
            <a:pPr lvl="1"/>
            <a:r>
              <a:rPr lang="en-GB" dirty="0"/>
              <a:t>“One of the best feelings in the world! It’s just adrenaline. You’re just stoked”. </a:t>
            </a:r>
          </a:p>
          <a:p>
            <a:r>
              <a:rPr lang="en-GB" dirty="0"/>
              <a:t>However, she went to add a second factor: </a:t>
            </a:r>
          </a:p>
          <a:p>
            <a:pPr lvl="1"/>
            <a:r>
              <a:rPr lang="en-GB" dirty="0"/>
              <a:t>It’s not just your adrenaline. It’s a sense of achievement. You set out to do something and you’ve done it. It’s the adrenaline, but it’s also everything else leading up to it which enabled you to be able to do it properly, like the skills that you have or the hard work that you’ve done. . . . The build-up to it really. Some of it I mean sure, most of it’s adrenaline but it’s your own abilities.</a:t>
            </a:r>
          </a:p>
        </p:txBody>
      </p:sp>
    </p:spTree>
    <p:extLst>
      <p:ext uri="{BB962C8B-B14F-4D97-AF65-F5344CB8AC3E}">
        <p14:creationId xmlns:p14="http://schemas.microsoft.com/office/powerpoint/2010/main" val="2536827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0506" y="116632"/>
            <a:ext cx="7290054" cy="1499616"/>
          </a:xfrm>
        </p:spPr>
        <p:txBody>
          <a:bodyPr/>
          <a:lstStyle/>
          <a:p>
            <a:r>
              <a:rPr lang="en-GB" dirty="0"/>
              <a:t>Sarah: mountain biker</a:t>
            </a:r>
          </a:p>
        </p:txBody>
      </p:sp>
      <p:sp>
        <p:nvSpPr>
          <p:cNvPr id="3" name="Content Placeholder 2"/>
          <p:cNvSpPr>
            <a:spLocks noGrp="1"/>
          </p:cNvSpPr>
          <p:nvPr>
            <p:ph idx="1"/>
          </p:nvPr>
        </p:nvSpPr>
        <p:spPr>
          <a:xfrm>
            <a:off x="768096" y="1196752"/>
            <a:ext cx="7908360" cy="5661248"/>
          </a:xfrm>
        </p:spPr>
        <p:txBody>
          <a:bodyPr>
            <a:normAutofit/>
          </a:bodyPr>
          <a:lstStyle/>
          <a:p>
            <a:r>
              <a:rPr lang="en-GB" dirty="0"/>
              <a:t>Sarah, the youngest participant (age 19 years) – world ranked downhill mountain biker. She has competed in seven national series, four world championships and travelled to 14 countries on various competitive tours. Aside from mountain biking, her other recreational pursuits were typically exciting and fast: 	</a:t>
            </a:r>
          </a:p>
          <a:p>
            <a:pPr lvl="1"/>
            <a:r>
              <a:rPr lang="en-GB" dirty="0"/>
              <a:t>It’s [mountain biking] pretty exciting! . . .</a:t>
            </a:r>
          </a:p>
          <a:p>
            <a:r>
              <a:rPr lang="en-GB" dirty="0"/>
              <a:t>Initially, biking provided an </a:t>
            </a:r>
            <a:r>
              <a:rPr lang="en-GB" b="1" dirty="0"/>
              <a:t>outlet through which Sarah could relax</a:t>
            </a:r>
            <a:r>
              <a:rPr lang="en-GB" dirty="0"/>
              <a:t>. </a:t>
            </a:r>
          </a:p>
          <a:p>
            <a:pPr lvl="1"/>
            <a:r>
              <a:rPr lang="en-GB" dirty="0"/>
              <a:t>“I used to bike around the house as kind of release and to chill out”. </a:t>
            </a:r>
          </a:p>
          <a:p>
            <a:pPr marL="128016" lvl="1" indent="0">
              <a:buNone/>
            </a:pPr>
            <a:endParaRPr lang="en-GB" dirty="0"/>
          </a:p>
          <a:p>
            <a:pPr marL="128016" lvl="1" indent="0">
              <a:buNone/>
            </a:pPr>
            <a:r>
              <a:rPr lang="en-GB" dirty="0"/>
              <a:t>At the time of the interview, Sarah was motivated by the challenge of competition and training, and rewarding feelings from goal attainment: </a:t>
            </a:r>
          </a:p>
          <a:p>
            <a:pPr lvl="1"/>
            <a:r>
              <a:rPr lang="en-GB" dirty="0"/>
              <a:t>I like winning and having a goal. I’m not really competitive in any other areas of my life, only in mountain biking. ...I like having a goal [and] training. I like doing all the technical side of it, just working out how you can go faster. </a:t>
            </a:r>
          </a:p>
        </p:txBody>
      </p:sp>
    </p:spTree>
    <p:extLst>
      <p:ext uri="{BB962C8B-B14F-4D97-AF65-F5344CB8AC3E}">
        <p14:creationId xmlns:p14="http://schemas.microsoft.com/office/powerpoint/2010/main" val="180108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Perceived challenge and risk were integral to her enjoyment of mountain biking insofar as these elements allowed her to surmount physical and mental obstacles. </a:t>
            </a:r>
            <a:br>
              <a:rPr lang="en-GB" sz="2400" dirty="0"/>
            </a:br>
            <a:endParaRPr lang="en-GB" sz="2400" dirty="0"/>
          </a:p>
        </p:txBody>
      </p:sp>
      <p:sp>
        <p:nvSpPr>
          <p:cNvPr id="3" name="Content Placeholder 2"/>
          <p:cNvSpPr>
            <a:spLocks noGrp="1"/>
          </p:cNvSpPr>
          <p:nvPr>
            <p:ph idx="1"/>
          </p:nvPr>
        </p:nvSpPr>
        <p:spPr/>
        <p:txBody>
          <a:bodyPr>
            <a:normAutofit fontScale="92500" lnSpcReduction="10000"/>
          </a:bodyPr>
          <a:lstStyle/>
          <a:p>
            <a:pPr lvl="1"/>
            <a:r>
              <a:rPr lang="en-GB" dirty="0"/>
              <a:t>Physical obstacles also gave Sarah a competitive advantage on the race course as she felt more mentally prepared than her competitors to attempt them: </a:t>
            </a:r>
          </a:p>
          <a:p>
            <a:r>
              <a:rPr lang="en-GB" dirty="0"/>
              <a:t>The other girls don’t like jumps; I’m the only one in the world that really does the real hard obstacles and jumps. So that’s why I want them in there: because it gives me a big advantage mentally and also time. . . . If there’s a big jump, they [other competitors] have to go around it. </a:t>
            </a:r>
          </a:p>
          <a:p>
            <a:r>
              <a:rPr lang="en-GB" dirty="0"/>
              <a:t>Sarah still found mountain biking exciting and was committed to pursuing her sport professionally, in spite of the major sacrifices she faced concerning the lack of a normal lifestyle, financial obstacles and injuries: </a:t>
            </a:r>
          </a:p>
          <a:p>
            <a:pPr lvl="1"/>
            <a:r>
              <a:rPr lang="en-GB" dirty="0"/>
              <a:t>I’ve pretty much got no life apart from biking. . . . You’ve got to make heaps of sacrifices to be the best in the world. . . . But I don’t really mind that; it’s just something that you’ve got to do. However, in addition to her goal-oriented approach to the sport, there was also a social side to her participation motivation provided by being an elite mountain biker. </a:t>
            </a:r>
          </a:p>
          <a:p>
            <a:pPr lvl="1"/>
            <a:r>
              <a:rPr lang="en-GB" dirty="0"/>
              <a:t>The people I meet. The lifestyle - opportunities to travel to new and different places. I quite like travelling now. It’s a really cool crowd that you hang around with. My friends are racers from all around the world. It’s kind of lucky.</a:t>
            </a:r>
          </a:p>
          <a:p>
            <a:endParaRPr lang="en-GB" dirty="0"/>
          </a:p>
        </p:txBody>
      </p:sp>
    </p:spTree>
    <p:extLst>
      <p:ext uri="{BB962C8B-B14F-4D97-AF65-F5344CB8AC3E}">
        <p14:creationId xmlns:p14="http://schemas.microsoft.com/office/powerpoint/2010/main" val="2142944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800" dirty="0" err="1"/>
              <a:t>Edan</a:t>
            </a:r>
            <a:r>
              <a:rPr lang="en-GB" sz="1800" dirty="0"/>
              <a:t>, a 47 year old, was multi-talented in adventure sports, including kayaking, skiing and rafting. He had taken part in many elite, multi-day, multi-sport and endurance events, such as the Eco Challenge (twice) and the Southern Traverse (nine times). </a:t>
            </a:r>
            <a:br>
              <a:rPr lang="en-GB" sz="1800" dirty="0"/>
            </a:br>
            <a:r>
              <a:rPr lang="en-GB" sz="1800" dirty="0"/>
              <a:t>At age 14, he began competing in kayaking at the national level. </a:t>
            </a:r>
          </a:p>
        </p:txBody>
      </p:sp>
      <p:sp>
        <p:nvSpPr>
          <p:cNvPr id="3" name="Content Placeholder 2"/>
          <p:cNvSpPr>
            <a:spLocks noGrp="1"/>
          </p:cNvSpPr>
          <p:nvPr>
            <p:ph idx="1"/>
          </p:nvPr>
        </p:nvSpPr>
        <p:spPr>
          <a:xfrm>
            <a:off x="768096" y="2286000"/>
            <a:ext cx="8124384" cy="4455368"/>
          </a:xfrm>
        </p:spPr>
        <p:txBody>
          <a:bodyPr>
            <a:normAutofit fontScale="92500" lnSpcReduction="10000"/>
          </a:bodyPr>
          <a:lstStyle/>
          <a:p>
            <a:r>
              <a:rPr lang="en-GB" dirty="0" err="1"/>
              <a:t>Edan’s</a:t>
            </a:r>
            <a:r>
              <a:rPr lang="en-GB" dirty="0"/>
              <a:t> initial motivation for joining a kayaking club was the beauty of the environment:</a:t>
            </a:r>
          </a:p>
          <a:p>
            <a:pPr lvl="1"/>
            <a:r>
              <a:rPr lang="en-GB" dirty="0"/>
              <a:t> . . . It was just fantastic. I was totally blown away. So I entered a kayak club as soon as I went back [home from a school trip]. . . . [I] started competing, training a lot and being really passionate about it. These experiences motivated </a:t>
            </a:r>
            <a:r>
              <a:rPr lang="en-GB" dirty="0" err="1"/>
              <a:t>Edan</a:t>
            </a:r>
            <a:r>
              <a:rPr lang="en-GB" dirty="0"/>
              <a:t> to pursue physical education as a career. </a:t>
            </a:r>
          </a:p>
          <a:p>
            <a:r>
              <a:rPr lang="en-GB" dirty="0"/>
              <a:t>He subsequently taught outdoor pursuits for four years before travelling the world as an outdoor instructor in a range of disciplines: </a:t>
            </a:r>
          </a:p>
          <a:p>
            <a:pPr lvl="1"/>
            <a:r>
              <a:rPr lang="en-GB" dirty="0"/>
              <a:t>That was a whole discovery of myself. . . . Suddenly, my goal became that I wanted to teach sports. . . . There was the goalsetting aspect as well at many levels because I wanted to become a kayak teacher. I loved the teaching, I loved passing it on. </a:t>
            </a:r>
          </a:p>
          <a:p>
            <a:r>
              <a:rPr lang="en-GB" dirty="0" err="1"/>
              <a:t>Edan’s</a:t>
            </a:r>
            <a:r>
              <a:rPr lang="en-GB" dirty="0"/>
              <a:t> motivation for kayaking evolved somewhat over time: </a:t>
            </a:r>
          </a:p>
          <a:p>
            <a:pPr lvl="1"/>
            <a:r>
              <a:rPr lang="en-GB" dirty="0"/>
              <a:t>[Initially] adrenaline had a big impact because I was a teenager and suddenly it was almost a drug. We were challenging ourselves to do more difficult rivers and to go to grade 3 and then to grade 4. For a teenager who is full of testosterone and wants to prove [him]self, it is the ideal thing. But a lot of it was just that connection, or reconnection, I needed with the environment. Suddenly I was feeling strong, healthy, fit . . . discovering some absolutely stunning places. The river is always a very privileged way to discover new environments. The adrenaline part is probably a good thing but there was also - my friends were kayakers and it became a circle of friends e it became social motivation as well. . . But the main thing was an experience as a whole. </a:t>
            </a:r>
          </a:p>
        </p:txBody>
      </p:sp>
    </p:spTree>
    <p:extLst>
      <p:ext uri="{BB962C8B-B14F-4D97-AF65-F5344CB8AC3E}">
        <p14:creationId xmlns:p14="http://schemas.microsoft.com/office/powerpoint/2010/main" val="826150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err="1"/>
              <a:t>Edan’s</a:t>
            </a:r>
            <a:r>
              <a:rPr lang="en-GB" sz="2000" dirty="0"/>
              <a:t> early kayaking days were characterised by the desire for adrenaline, fitness, camaraderie and to prove himself by surmounting ever-increasing levels of risk and challenge, while connecting to novel natural surroundings. </a:t>
            </a:r>
          </a:p>
        </p:txBody>
      </p:sp>
      <p:sp>
        <p:nvSpPr>
          <p:cNvPr id="3" name="Content Placeholder 2"/>
          <p:cNvSpPr>
            <a:spLocks noGrp="1"/>
          </p:cNvSpPr>
          <p:nvPr>
            <p:ph idx="1"/>
          </p:nvPr>
        </p:nvSpPr>
        <p:spPr/>
        <p:txBody>
          <a:bodyPr>
            <a:normAutofit/>
          </a:bodyPr>
          <a:lstStyle/>
          <a:p>
            <a:r>
              <a:rPr lang="en-GB" dirty="0"/>
              <a:t>However, over time, motivational changes took place as he progressed with his career as a kayaker: </a:t>
            </a:r>
          </a:p>
          <a:p>
            <a:pPr lvl="1"/>
            <a:r>
              <a:rPr lang="en-GB" dirty="0"/>
              <a:t>“My approach to the sport is so different now, because really it doesn’t have to do much with the adrenaline stuff.” </a:t>
            </a:r>
          </a:p>
          <a:p>
            <a:pPr lvl="1"/>
            <a:r>
              <a:rPr lang="en-GB" dirty="0"/>
              <a:t>For me, there was the beauty of the snow in the morning, the beautiful stone village that we were camping at. . . and then we were in our kayaks with snow around and a lot of people were totally daunted and said “oh it’s bloody cold!” They weren’t enjoying it that much, but I was just absolutely lapping it up, so that whole combination of a beautiful, beautiful river, a challenging grade 4 and just feeling that the body was moving quite elegantly and fluidly. . . . There’s been a few opportunities where I felt that and every time it’s been just quite stunning in terms of the experience itself. </a:t>
            </a:r>
          </a:p>
          <a:p>
            <a:pPr marL="128016" lvl="1" indent="0">
              <a:buNone/>
            </a:pPr>
            <a:r>
              <a:rPr lang="en-GB" dirty="0"/>
              <a:t>In addition, </a:t>
            </a:r>
            <a:r>
              <a:rPr lang="en-GB" dirty="0" err="1"/>
              <a:t>Edan</a:t>
            </a:r>
            <a:r>
              <a:rPr lang="en-GB" dirty="0"/>
              <a:t> drew attention to his own movements and body sensations as he kayaked through that particular environment: </a:t>
            </a:r>
          </a:p>
          <a:p>
            <a:pPr lvl="1"/>
            <a:r>
              <a:rPr lang="en-GB" dirty="0"/>
              <a:t>“The sensation of the activity itself was enjoyable”. </a:t>
            </a:r>
          </a:p>
          <a:p>
            <a:endParaRPr lang="en-GB" dirty="0"/>
          </a:p>
        </p:txBody>
      </p:sp>
    </p:spTree>
    <p:extLst>
      <p:ext uri="{BB962C8B-B14F-4D97-AF65-F5344CB8AC3E}">
        <p14:creationId xmlns:p14="http://schemas.microsoft.com/office/powerpoint/2010/main" val="2298590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192982"/>
            <a:ext cx="7290054" cy="1499616"/>
          </a:xfrm>
        </p:spPr>
        <p:txBody>
          <a:bodyPr/>
          <a:lstStyle/>
          <a:p>
            <a:r>
              <a:rPr lang="en-GB" dirty="0"/>
              <a:t>Doug: mountaineer</a:t>
            </a:r>
          </a:p>
        </p:txBody>
      </p:sp>
      <p:sp>
        <p:nvSpPr>
          <p:cNvPr id="3" name="Content Placeholder 2"/>
          <p:cNvSpPr>
            <a:spLocks noGrp="1"/>
          </p:cNvSpPr>
          <p:nvPr>
            <p:ph idx="1"/>
          </p:nvPr>
        </p:nvSpPr>
        <p:spPr>
          <a:xfrm>
            <a:off x="768096" y="1412776"/>
            <a:ext cx="7980368" cy="5256584"/>
          </a:xfrm>
        </p:spPr>
        <p:txBody>
          <a:bodyPr>
            <a:normAutofit/>
          </a:bodyPr>
          <a:lstStyle/>
          <a:p>
            <a:r>
              <a:rPr lang="en-GB" dirty="0"/>
              <a:t>Doug was a 52 year old mountaineer and rock climber with extensive qualifications in outdoor mountain activities and helicopter rescue safety. He began rock climbing at age 28 in an effort to escape the boredom of his occupation, and soon after began pursuing mountaineering full-time: </a:t>
            </a:r>
          </a:p>
          <a:p>
            <a:pPr lvl="1"/>
            <a:r>
              <a:rPr lang="en-GB" dirty="0"/>
              <a:t>I realised surveying is actually pretty boring and I was into adventure . I did want to have an adventure in my life and for the rest of my life, and climbing was the medium that was going to give me that lifestyle. </a:t>
            </a:r>
          </a:p>
          <a:p>
            <a:r>
              <a:rPr lang="en-GB" dirty="0"/>
              <a:t>Unlike some of the previous participants, Doug stated clearly that “I’m not an adrenaline junkie”. Nevertheless, he was drawn to the adventurous aspects of climbing and the escape from boredom it offered, because he was intrinsically motivated to seek out challenges (“but not risk”) to test himself: </a:t>
            </a:r>
          </a:p>
          <a:p>
            <a:pPr lvl="1"/>
            <a:r>
              <a:rPr lang="en-GB" dirty="0"/>
              <a:t>The world of reality is so much easier than being a climber because it’s comfortable and you never extend your comfort zones. When you’re a climber, you’re constantly extending your comfort zones. </a:t>
            </a:r>
          </a:p>
        </p:txBody>
      </p:sp>
    </p:spTree>
    <p:extLst>
      <p:ext uri="{BB962C8B-B14F-4D97-AF65-F5344CB8AC3E}">
        <p14:creationId xmlns:p14="http://schemas.microsoft.com/office/powerpoint/2010/main" val="20993323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 a novice climber, fear of heights and lack of natural aptitude pushed Doug to explore his personal limits: </a:t>
            </a:r>
          </a:p>
        </p:txBody>
      </p:sp>
      <p:sp>
        <p:nvSpPr>
          <p:cNvPr id="3" name="Content Placeholder 2"/>
          <p:cNvSpPr>
            <a:spLocks noGrp="1"/>
          </p:cNvSpPr>
          <p:nvPr>
            <p:ph idx="1"/>
          </p:nvPr>
        </p:nvSpPr>
        <p:spPr/>
        <p:txBody>
          <a:bodyPr>
            <a:normAutofit fontScale="92500" lnSpcReduction="10000"/>
          </a:bodyPr>
          <a:lstStyle/>
          <a:p>
            <a:pPr lvl="1"/>
            <a:r>
              <a:rPr lang="en-GB" dirty="0"/>
              <a:t>“I had to try very hard. I wasn’t a natural and I’m still scared of heights . [Yet] I know that can be overcome with the right kind of attitude and focus”. </a:t>
            </a:r>
          </a:p>
          <a:p>
            <a:r>
              <a:rPr lang="en-GB" dirty="0"/>
              <a:t>Climbing provided an important medium for Doug to overcome his fears and gain in self-confidence without an evaluative audience: </a:t>
            </a:r>
          </a:p>
          <a:p>
            <a:pPr lvl="1"/>
            <a:r>
              <a:rPr lang="en-GB" dirty="0"/>
              <a:t>“[Climbing] is a selfish activity. It’s just about you and your survival. You learn to be very self-sufficient and you gain a lot of self confidence from it”.... “You don’t have an audience. That’s one of the pleasures. There’s no one there to look at you.” </a:t>
            </a:r>
          </a:p>
          <a:p>
            <a:r>
              <a:rPr lang="en-GB" dirty="0"/>
              <a:t>For Doug, the loss of self consciousness was an enjoyable and intrinsically motivating part of the climbing experience. </a:t>
            </a:r>
          </a:p>
          <a:p>
            <a:pPr lvl="1"/>
            <a:r>
              <a:rPr lang="en-GB" dirty="0"/>
              <a:t>His motives changed with age and experience: When you are an amateur climber, a lot of the pressure you put on yourself. . . . Accomplishing a climb like [my first multi-pitch climb] . . . it is self-ego . . . It’s self-gratification. . . . I certainly don’t go climbing for those reasons anymore. I still do hard climbs, but they come from an inner drive because I just haven’t accomplished all the climbs that I have wanted to do in my life. You tend to control your situations more when you’ve had more experience and you tend to not get into these really out of your comfort zone experiences anymore - unless one of your friends drags you into it.</a:t>
            </a:r>
          </a:p>
          <a:p>
            <a:endParaRPr lang="en-GB" dirty="0"/>
          </a:p>
        </p:txBody>
      </p:sp>
    </p:spTree>
    <p:extLst>
      <p:ext uri="{BB962C8B-B14F-4D97-AF65-F5344CB8AC3E}">
        <p14:creationId xmlns:p14="http://schemas.microsoft.com/office/powerpoint/2010/main" val="2284327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Themes identified from the case studies?</a:t>
            </a:r>
          </a:p>
        </p:txBody>
      </p:sp>
      <p:sp>
        <p:nvSpPr>
          <p:cNvPr id="3" name="Content Placeholder 2"/>
          <p:cNvSpPr>
            <a:spLocks noGrp="1"/>
          </p:cNvSpPr>
          <p:nvPr>
            <p:ph idx="1"/>
          </p:nvPr>
        </p:nvSpPr>
        <p:spPr>
          <a:xfrm>
            <a:off x="768096" y="1772816"/>
            <a:ext cx="7764344" cy="4536544"/>
          </a:xfrm>
        </p:spPr>
        <p:txBody>
          <a:bodyPr>
            <a:normAutofit fontScale="92500" lnSpcReduction="10000"/>
          </a:bodyPr>
          <a:lstStyle/>
          <a:p>
            <a:endParaRPr lang="en-GB" dirty="0"/>
          </a:p>
          <a:p>
            <a:r>
              <a:rPr lang="en-GB" dirty="0"/>
              <a:t>Enjoyment – intrinsic motivation</a:t>
            </a:r>
          </a:p>
          <a:p>
            <a:r>
              <a:rPr lang="en-GB" dirty="0"/>
              <a:t>Adrenaline</a:t>
            </a:r>
          </a:p>
          <a:p>
            <a:r>
              <a:rPr lang="en-GB" dirty="0"/>
              <a:t>To accomplish / challenge / ego / inner drive / test yourself / risk / goals</a:t>
            </a:r>
          </a:p>
          <a:p>
            <a:r>
              <a:rPr lang="en-GB" dirty="0"/>
              <a:t>Escape boredom / adventurous lifestyle / travel</a:t>
            </a:r>
          </a:p>
          <a:p>
            <a:r>
              <a:rPr lang="en-GB" dirty="0"/>
              <a:t>Overcome fears / develop self-confidence</a:t>
            </a:r>
          </a:p>
          <a:p>
            <a:r>
              <a:rPr lang="en-GB" dirty="0"/>
              <a:t>Connecting with natural surroundings / beauty of nature</a:t>
            </a:r>
          </a:p>
          <a:p>
            <a:r>
              <a:rPr lang="en-GB" dirty="0"/>
              <a:t>Social reasons / camaraderie / being part of a group</a:t>
            </a:r>
          </a:p>
          <a:p>
            <a:r>
              <a:rPr lang="en-GB" dirty="0"/>
              <a:t>Fitness</a:t>
            </a:r>
          </a:p>
          <a:p>
            <a:r>
              <a:rPr lang="en-GB" dirty="0"/>
              <a:t>Teaching – choosing a career</a:t>
            </a:r>
          </a:p>
          <a:p>
            <a:r>
              <a:rPr lang="en-GB" dirty="0"/>
              <a:t>Part of their identity (</a:t>
            </a:r>
            <a:r>
              <a:rPr lang="en-GB" dirty="0" err="1"/>
              <a:t>mountainbiker</a:t>
            </a:r>
            <a:r>
              <a:rPr lang="en-GB" dirty="0"/>
              <a:t>)</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213807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Motivation Theory - Continued</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8764181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Basic Psychological Needs Theory (SDT)</a:t>
            </a:r>
          </a:p>
        </p:txBody>
      </p:sp>
      <p:sp>
        <p:nvSpPr>
          <p:cNvPr id="3" name="Content Placeholder 2"/>
          <p:cNvSpPr>
            <a:spLocks noGrp="1"/>
          </p:cNvSpPr>
          <p:nvPr>
            <p:ph idx="1"/>
          </p:nvPr>
        </p:nvSpPr>
        <p:spPr/>
        <p:txBody>
          <a:bodyPr/>
          <a:lstStyle/>
          <a:p>
            <a:r>
              <a:rPr lang="en-US" dirty="0"/>
              <a:t>Autonomy</a:t>
            </a:r>
          </a:p>
          <a:p>
            <a:endParaRPr lang="en-US" dirty="0"/>
          </a:p>
          <a:p>
            <a:r>
              <a:rPr lang="en-US" dirty="0"/>
              <a:t>Relatedness</a:t>
            </a:r>
          </a:p>
          <a:p>
            <a:endParaRPr lang="en-US" dirty="0"/>
          </a:p>
          <a:p>
            <a:r>
              <a:rPr lang="en-US" dirty="0"/>
              <a:t>Competence</a:t>
            </a:r>
          </a:p>
        </p:txBody>
      </p:sp>
    </p:spTree>
    <p:extLst>
      <p:ext uri="{BB962C8B-B14F-4D97-AF65-F5344CB8AC3E}">
        <p14:creationId xmlns:p14="http://schemas.microsoft.com/office/powerpoint/2010/main" val="329296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Autonomy</a:t>
            </a:r>
          </a:p>
        </p:txBody>
      </p:sp>
      <p:sp>
        <p:nvSpPr>
          <p:cNvPr id="3" name="Content Placeholder 2"/>
          <p:cNvSpPr>
            <a:spLocks noGrp="1"/>
          </p:cNvSpPr>
          <p:nvPr>
            <p:ph idx="1"/>
          </p:nvPr>
        </p:nvSpPr>
        <p:spPr/>
        <p:txBody>
          <a:bodyPr/>
          <a:lstStyle/>
          <a:p>
            <a:r>
              <a:rPr lang="en-US" dirty="0"/>
              <a:t>The need to experience activities as self-endorsed and enacted by choice</a:t>
            </a:r>
          </a:p>
        </p:txBody>
      </p:sp>
    </p:spTree>
    <p:extLst>
      <p:ext uri="{BB962C8B-B14F-4D97-AF65-F5344CB8AC3E}">
        <p14:creationId xmlns:p14="http://schemas.microsoft.com/office/powerpoint/2010/main" val="8537180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Relatedness</a:t>
            </a:r>
          </a:p>
        </p:txBody>
      </p:sp>
      <p:sp>
        <p:nvSpPr>
          <p:cNvPr id="3" name="Content Placeholder 2"/>
          <p:cNvSpPr>
            <a:spLocks noGrp="1"/>
          </p:cNvSpPr>
          <p:nvPr>
            <p:ph idx="1"/>
          </p:nvPr>
        </p:nvSpPr>
        <p:spPr/>
        <p:txBody>
          <a:bodyPr/>
          <a:lstStyle/>
          <a:p>
            <a:r>
              <a:rPr lang="en-US" dirty="0"/>
              <a:t>The need to feel close, connected, and cared for with important others</a:t>
            </a:r>
          </a:p>
        </p:txBody>
      </p:sp>
    </p:spTree>
    <p:extLst>
      <p:ext uri="{BB962C8B-B14F-4D97-AF65-F5344CB8AC3E}">
        <p14:creationId xmlns:p14="http://schemas.microsoft.com/office/powerpoint/2010/main" val="18129413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Competence</a:t>
            </a:r>
          </a:p>
        </p:txBody>
      </p:sp>
      <p:sp>
        <p:nvSpPr>
          <p:cNvPr id="3" name="Content Placeholder 2"/>
          <p:cNvSpPr>
            <a:spLocks noGrp="1"/>
          </p:cNvSpPr>
          <p:nvPr>
            <p:ph idx="1"/>
          </p:nvPr>
        </p:nvSpPr>
        <p:spPr/>
        <p:txBody>
          <a:bodyPr/>
          <a:lstStyle/>
          <a:p>
            <a:r>
              <a:rPr lang="en-US" dirty="0"/>
              <a:t>The need to interact effectively within an environment</a:t>
            </a:r>
          </a:p>
          <a:p>
            <a:endParaRPr lang="en-US" dirty="0"/>
          </a:p>
          <a:p>
            <a:pPr marL="0" indent="0">
              <a:buNone/>
            </a:pPr>
            <a:endParaRPr lang="en-US" dirty="0"/>
          </a:p>
          <a:p>
            <a:r>
              <a:rPr lang="en-US" dirty="0"/>
              <a:t>How do we know if we are competent?</a:t>
            </a:r>
          </a:p>
          <a:p>
            <a:pPr lvl="1"/>
            <a:r>
              <a:rPr lang="en-US" dirty="0"/>
              <a:t>How to judge success?</a:t>
            </a:r>
          </a:p>
          <a:p>
            <a:pPr marL="342900" lvl="1" indent="0">
              <a:buNone/>
            </a:pPr>
            <a:endParaRPr lang="en-US" dirty="0"/>
          </a:p>
        </p:txBody>
      </p:sp>
    </p:spTree>
    <p:extLst>
      <p:ext uri="{BB962C8B-B14F-4D97-AF65-F5344CB8AC3E}">
        <p14:creationId xmlns:p14="http://schemas.microsoft.com/office/powerpoint/2010/main" val="720814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Themes identified from the case studies? – </a:t>
            </a:r>
            <a:r>
              <a:rPr lang="en-GB" sz="2000" dirty="0"/>
              <a:t>Competence / relatedness / autonomy?</a:t>
            </a:r>
          </a:p>
        </p:txBody>
      </p:sp>
      <p:sp>
        <p:nvSpPr>
          <p:cNvPr id="3" name="Content Placeholder 2"/>
          <p:cNvSpPr>
            <a:spLocks noGrp="1"/>
          </p:cNvSpPr>
          <p:nvPr>
            <p:ph idx="1"/>
          </p:nvPr>
        </p:nvSpPr>
        <p:spPr>
          <a:xfrm>
            <a:off x="768096" y="1772816"/>
            <a:ext cx="7764344" cy="4536544"/>
          </a:xfrm>
        </p:spPr>
        <p:txBody>
          <a:bodyPr>
            <a:normAutofit fontScale="92500" lnSpcReduction="10000"/>
          </a:bodyPr>
          <a:lstStyle/>
          <a:p>
            <a:endParaRPr lang="en-GB" dirty="0"/>
          </a:p>
          <a:p>
            <a:r>
              <a:rPr lang="en-GB" dirty="0"/>
              <a:t>Enjoyment – intrinsic motivation</a:t>
            </a:r>
          </a:p>
          <a:p>
            <a:r>
              <a:rPr lang="en-GB" dirty="0"/>
              <a:t>Adrenaline</a:t>
            </a:r>
          </a:p>
          <a:p>
            <a:r>
              <a:rPr lang="en-GB" dirty="0"/>
              <a:t>To accomplish / challenge / ego / inner drive / test yourself / risk / goals</a:t>
            </a:r>
          </a:p>
          <a:p>
            <a:r>
              <a:rPr lang="en-GB" dirty="0"/>
              <a:t>Escape boredom / adventurous lifestyle / travel</a:t>
            </a:r>
          </a:p>
          <a:p>
            <a:r>
              <a:rPr lang="en-GB" dirty="0"/>
              <a:t>Overcome fears / develop self-confidence</a:t>
            </a:r>
          </a:p>
          <a:p>
            <a:r>
              <a:rPr lang="en-GB" dirty="0"/>
              <a:t>Connecting with natural surroundings / beauty of nature</a:t>
            </a:r>
          </a:p>
          <a:p>
            <a:r>
              <a:rPr lang="en-GB" dirty="0"/>
              <a:t>Social reasons / camaraderie / being part of a group</a:t>
            </a:r>
          </a:p>
          <a:p>
            <a:r>
              <a:rPr lang="en-GB" dirty="0"/>
              <a:t>Fitness</a:t>
            </a:r>
          </a:p>
          <a:p>
            <a:r>
              <a:rPr lang="en-GB" dirty="0"/>
              <a:t>Teaching – choosing a career</a:t>
            </a:r>
          </a:p>
          <a:p>
            <a:r>
              <a:rPr lang="en-GB" dirty="0"/>
              <a:t>Part of their identity (</a:t>
            </a:r>
            <a:r>
              <a:rPr lang="en-GB" dirty="0" err="1"/>
              <a:t>mountainbiker</a:t>
            </a:r>
            <a:r>
              <a:rPr lang="en-GB" dirty="0"/>
              <a:t>)</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736870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944278" y="-1238311"/>
            <a:ext cx="5150457" cy="7847703"/>
          </a:xfrm>
          <a:prstGeom prst="rect">
            <a:avLst/>
          </a:prstGeom>
        </p:spPr>
      </p:pic>
      <p:sp>
        <p:nvSpPr>
          <p:cNvPr id="3" name="TextBox 2"/>
          <p:cNvSpPr txBox="1"/>
          <p:nvPr/>
        </p:nvSpPr>
        <p:spPr>
          <a:xfrm>
            <a:off x="4821382" y="5308269"/>
            <a:ext cx="4085113" cy="369332"/>
          </a:xfrm>
          <a:prstGeom prst="rect">
            <a:avLst/>
          </a:prstGeom>
          <a:noFill/>
        </p:spPr>
        <p:txBody>
          <a:bodyPr wrap="square" rtlCol="0">
            <a:spAutoFit/>
          </a:bodyPr>
          <a:lstStyle/>
          <a:p>
            <a:r>
              <a:rPr lang="en-GB" dirty="0"/>
              <a:t>(From Hagger &amp; </a:t>
            </a:r>
            <a:r>
              <a:rPr lang="en-GB" dirty="0" err="1"/>
              <a:t>Chatzisarantis</a:t>
            </a:r>
            <a:r>
              <a:rPr lang="en-GB" dirty="0"/>
              <a:t>, 2007)</a:t>
            </a:r>
          </a:p>
        </p:txBody>
      </p:sp>
    </p:spTree>
    <p:extLst>
      <p:ext uri="{BB962C8B-B14F-4D97-AF65-F5344CB8AC3E}">
        <p14:creationId xmlns:p14="http://schemas.microsoft.com/office/powerpoint/2010/main" val="26433178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Interview </a:t>
            </a:r>
            <a:r>
              <a:rPr lang="en-GB"/>
              <a:t>Guide template…</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2146981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1182</TotalTime>
  <Words>2240</Words>
  <Application>Microsoft Macintosh PowerPoint</Application>
  <PresentationFormat>On-screen Show (4:3)</PresentationFormat>
  <Paragraphs>112</Paragraphs>
  <Slides>19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Tw Cen MT</vt:lpstr>
      <vt:lpstr>Tw Cen MT Condensed</vt:lpstr>
      <vt:lpstr>Wingdings</vt:lpstr>
      <vt:lpstr>Wingdings 3</vt:lpstr>
      <vt:lpstr>Integral</vt:lpstr>
      <vt:lpstr>Motivation…Continued</vt:lpstr>
      <vt:lpstr>Task for discussion:</vt:lpstr>
      <vt:lpstr>Multiple motives for participating in adventure sports - Kerr &amp; Mackenzie (2012)</vt:lpstr>
      <vt:lpstr>Jody: riversurfer</vt:lpstr>
      <vt:lpstr>Sarah: mountain biker</vt:lpstr>
      <vt:lpstr>Perceived challenge and risk were integral to her enjoyment of mountain biking insofar as these elements allowed her to surmount physical and mental obstacles.  </vt:lpstr>
      <vt:lpstr>Edan, a 47 year old, was multi-talented in adventure sports, including kayaking, skiing and rafting. He had taken part in many elite, multi-day, multi-sport and endurance events, such as the Eco Challenge (twice) and the Southern Traverse (nine times).  At age 14, he began competing in kayaking at the national level. </vt:lpstr>
      <vt:lpstr>Edan’s early kayaking days were characterised by the desire for adrenaline, fitness, camaraderie and to prove himself by surmounting ever-increasing levels of risk and challenge, while connecting to novel natural surroundings. </vt:lpstr>
      <vt:lpstr>Doug: mountaineer</vt:lpstr>
      <vt:lpstr>As a novice climber, fear of heights and lack of natural aptitude pushed Doug to explore his personal limits: </vt:lpstr>
      <vt:lpstr>Themes identified from the case studies?</vt:lpstr>
      <vt:lpstr>Motivation Theory - Continued</vt:lpstr>
      <vt:lpstr>Basic Psychological Needs Theory (SDT)</vt:lpstr>
      <vt:lpstr>Autonomy</vt:lpstr>
      <vt:lpstr>Relatedness</vt:lpstr>
      <vt:lpstr>Competence</vt:lpstr>
      <vt:lpstr>Themes identified from the case studies? – Competence / relatedness / autonomy?</vt:lpstr>
      <vt:lpstr>PowerPoint Presentation</vt:lpstr>
      <vt:lpstr>Interview Guide template…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Effects of Exercise</dc:title>
  <dc:creator>Declan Connaughton</dc:creator>
  <cp:lastModifiedBy>Alison Connaughton</cp:lastModifiedBy>
  <cp:revision>77</cp:revision>
  <cp:lastPrinted>2008-02-13T15:17:11Z</cp:lastPrinted>
  <dcterms:created xsi:type="dcterms:W3CDTF">2008-02-03T14:19:17Z</dcterms:created>
  <dcterms:modified xsi:type="dcterms:W3CDTF">2026-01-24T15:23:15Z</dcterms:modified>
</cp:coreProperties>
</file>