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6" r:id="rId5"/>
    <p:sldId id="268" r:id="rId6"/>
    <p:sldId id="267" r:id="rId7"/>
    <p:sldId id="269" r:id="rId8"/>
    <p:sldId id="270" r:id="rId9"/>
    <p:sldId id="271" r:id="rId10"/>
    <p:sldId id="272" r:id="rId11"/>
    <p:sldId id="273" r:id="rId12"/>
    <p:sldId id="274" r:id="rId1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5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AB437-62AD-4313-B5EC-05CF958B43EA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C7EA6-F7E7-40AE-9C0D-A3950462A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721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38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939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781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6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34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94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86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9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72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89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AEEC6-37A0-4798-8051-1B536A62F855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46198-2D6A-4508-AA75-6E92014F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62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000" b="1" u="sng" dirty="0"/>
              <a:t>Porters 5 Forces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Porter's five forces model is used to understand the industry/market which the business is operating within. It can be used to:</a:t>
            </a:r>
          </a:p>
          <a:p>
            <a:pPr marL="0" indent="0">
              <a:buNone/>
            </a:pPr>
            <a:r>
              <a:rPr lang="en-GB" sz="2000" dirty="0"/>
              <a:t> </a:t>
            </a:r>
          </a:p>
          <a:p>
            <a:r>
              <a:rPr lang="en-GB" sz="2000" dirty="0"/>
              <a:t>a) understand how profitable an industry is to be in which can be used to decide whether to enter or exit the market.  </a:t>
            </a:r>
          </a:p>
          <a:p>
            <a:pPr marL="0" indent="0">
              <a:buNone/>
            </a:pPr>
            <a:r>
              <a:rPr lang="en-GB" sz="2000" dirty="0"/>
              <a:t> </a:t>
            </a:r>
          </a:p>
          <a:p>
            <a:r>
              <a:rPr lang="en-GB" sz="2000" dirty="0"/>
              <a:t>b) by firms operating in that industry to understand the forces impacting upon industry profitability and change how they operate to become more </a:t>
            </a:r>
          </a:p>
          <a:p>
            <a:pPr marL="0" indent="0">
              <a:buNone/>
            </a:pPr>
            <a:r>
              <a:rPr lang="en-GB" sz="2000" dirty="0"/>
              <a:t>      profitable themselves.</a:t>
            </a:r>
          </a:p>
        </p:txBody>
      </p:sp>
    </p:spTree>
    <p:extLst>
      <p:ext uri="{BB962C8B-B14F-4D97-AF65-F5344CB8AC3E}">
        <p14:creationId xmlns:p14="http://schemas.microsoft.com/office/powerpoint/2010/main" val="3588897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000" b="1" dirty="0"/>
              <a:t>Porters 5 Forces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72816"/>
            <a:ext cx="5976664" cy="4104923"/>
          </a:xfrm>
        </p:spPr>
      </p:pic>
    </p:spTree>
    <p:extLst>
      <p:ext uri="{BB962C8B-B14F-4D97-AF65-F5344CB8AC3E}">
        <p14:creationId xmlns:p14="http://schemas.microsoft.com/office/powerpoint/2010/main" val="171229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r>
              <a:rPr lang="en-GB" sz="3600" b="1" u="sng" dirty="0"/>
              <a:t>Competitive Rivalry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a lot of competitors</a:t>
            </a:r>
          </a:p>
          <a:p>
            <a:r>
              <a:rPr lang="en-GB" dirty="0"/>
              <a:t>There is little difference between the products</a:t>
            </a:r>
          </a:p>
          <a:p>
            <a:r>
              <a:rPr lang="en-GB" dirty="0"/>
              <a:t>There are exit barriers that keep competitors in a market that they might otherwise leave. 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373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100" u="sng" dirty="0"/>
            </a:br>
            <a:br>
              <a:rPr lang="en-GB" sz="3100" u="sng" dirty="0"/>
            </a:br>
            <a:r>
              <a:rPr lang="en-GB" sz="3100" u="sng" dirty="0"/>
              <a:t>Competitors can be analysed by asking the following questions?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their objectives?</a:t>
            </a:r>
          </a:p>
          <a:p>
            <a:r>
              <a:rPr lang="en-GB" dirty="0"/>
              <a:t>What are their strategies? </a:t>
            </a:r>
          </a:p>
          <a:p>
            <a:r>
              <a:rPr lang="en-GB" dirty="0"/>
              <a:t>What are their strengths and weaknesses? </a:t>
            </a:r>
          </a:p>
          <a:p>
            <a:r>
              <a:rPr lang="en-GB" dirty="0"/>
              <a:t>What threats do they provide to our company?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081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r>
              <a:rPr lang="en-GB" sz="4000" b="1" u="sng" dirty="0"/>
              <a:t>Threat of new entrants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 force will be high, and the industry less profitable when:</a:t>
            </a:r>
          </a:p>
          <a:p>
            <a:r>
              <a:rPr lang="en-GB" dirty="0"/>
              <a:t> New companies can easily enter the market.</a:t>
            </a:r>
          </a:p>
          <a:p>
            <a:r>
              <a:rPr lang="en-GB" dirty="0"/>
              <a:t>The barriers to entry are low.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088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u="sng" dirty="0"/>
              <a:t>It is harder to enter the market when there are significant barriers to entry. These can include:</a:t>
            </a:r>
          </a:p>
          <a:p>
            <a:r>
              <a:rPr lang="en-GB" dirty="0"/>
              <a:t>High costs of entry (e.g. production facilities, IT)</a:t>
            </a:r>
          </a:p>
          <a:p>
            <a:r>
              <a:rPr lang="en-GB" dirty="0"/>
              <a:t>Patents</a:t>
            </a:r>
          </a:p>
          <a:p>
            <a:r>
              <a:rPr lang="en-GB" dirty="0"/>
              <a:t>Customer contracts in place</a:t>
            </a:r>
          </a:p>
          <a:p>
            <a:r>
              <a:rPr lang="en-GB" dirty="0"/>
              <a:t>Cost advantages of existing competitors are significant (e.g. due to scale of operation)</a:t>
            </a:r>
          </a:p>
          <a:p>
            <a:r>
              <a:rPr lang="en-GB" dirty="0"/>
              <a:t>Strong brands amongst competitors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281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r>
              <a:rPr lang="en-GB" sz="4000" b="1" u="sng" dirty="0"/>
              <a:t>Buyer Power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 force is high, and industry less profitable when:</a:t>
            </a:r>
          </a:p>
          <a:p>
            <a:r>
              <a:rPr lang="en-GB" dirty="0"/>
              <a:t>A niche market provides a large proportion of company profits.</a:t>
            </a:r>
          </a:p>
          <a:p>
            <a:r>
              <a:rPr lang="en-GB" dirty="0"/>
              <a:t>Customers can switch between competitors easily.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909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sz="4000" b="1" u="sng" dirty="0"/>
              <a:t>Supplier Power</a:t>
            </a:r>
            <a:br>
              <a:rPr lang="en-GB" dirty="0"/>
            </a:br>
            <a:r>
              <a:rPr lang="en-GB" dirty="0"/>
              <a:t> 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Supplier power is high, and industry less profitable when:</a:t>
            </a:r>
          </a:p>
          <a:p>
            <a:r>
              <a:rPr lang="en-GB" dirty="0"/>
              <a:t>There are  a few suppliers.</a:t>
            </a:r>
          </a:p>
          <a:p>
            <a:r>
              <a:rPr lang="en-GB" dirty="0"/>
              <a:t>The cost of changing suppliers is high.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0055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r>
              <a:rPr lang="en-GB" b="1" u="sng" dirty="0"/>
              <a:t>Substitutes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 A substitute product is a product from another industry that offers similar benefits to the consumer as the product produced by the firms within the industry. </a:t>
            </a:r>
          </a:p>
        </p:txBody>
      </p:sp>
    </p:spTree>
    <p:extLst>
      <p:ext uri="{BB962C8B-B14F-4D97-AF65-F5344CB8AC3E}">
        <p14:creationId xmlns:p14="http://schemas.microsoft.com/office/powerpoint/2010/main" val="534012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97F6E2095D7E47B72F3A4DCE0EF5DE" ma:contentTypeVersion="4" ma:contentTypeDescription="Create a new document." ma:contentTypeScope="" ma:versionID="0e7c2b192f67ec0ee833007f6668ef6c">
  <xsd:schema xmlns:xsd="http://www.w3.org/2001/XMLSchema" xmlns:xs="http://www.w3.org/2001/XMLSchema" xmlns:p="http://schemas.microsoft.com/office/2006/metadata/properties" xmlns:ns2="d1ccfcc5-625b-4230-9531-f4e9c1b9b88b" xmlns:ns3="bc596608-8d7a-4ac2-aa02-67e301a70894" targetNamespace="http://schemas.microsoft.com/office/2006/metadata/properties" ma:root="true" ma:fieldsID="3fc6216fea3d690d64755709158e1ea5" ns2:_="" ns3:_="">
    <xsd:import namespace="d1ccfcc5-625b-4230-9531-f4e9c1b9b88b"/>
    <xsd:import namespace="bc596608-8d7a-4ac2-aa02-67e301a7089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ccfcc5-625b-4230-9531-f4e9c1b9b88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596608-8d7a-4ac2-aa02-67e301a708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A52D63-99D7-4085-A463-8F24785994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1DE947-1038-4916-BC44-82650BBFCD29}">
  <ds:schemaRefs>
    <ds:schemaRef ds:uri="http://schemas.microsoft.com/office/2006/documentManagement/types"/>
    <ds:schemaRef ds:uri="http://purl.org/dc/elements/1.1/"/>
    <ds:schemaRef ds:uri="d1ccfcc5-625b-4230-9531-f4e9c1b9b88b"/>
    <ds:schemaRef ds:uri="http://schemas.microsoft.com/office/infopath/2007/PartnerControls"/>
    <ds:schemaRef ds:uri="http://schemas.openxmlformats.org/package/2006/metadata/core-properties"/>
    <ds:schemaRef ds:uri="bc596608-8d7a-4ac2-aa02-67e301a70894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A57A2CB-C1C8-4E3C-BE41-5943226934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ccfcc5-625b-4230-9531-f4e9c1b9b88b"/>
    <ds:schemaRef ds:uri="bc596608-8d7a-4ac2-aa02-67e301a708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207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 Porters 5 Forces Model</vt:lpstr>
      <vt:lpstr> Porters 5 Forces</vt:lpstr>
      <vt:lpstr>  Competitive Rivalry </vt:lpstr>
      <vt:lpstr>  Competitors can be analysed by asking the following questions? </vt:lpstr>
      <vt:lpstr>  Threat of new entrants </vt:lpstr>
      <vt:lpstr>PowerPoint Presentation</vt:lpstr>
      <vt:lpstr>  Buyer Power </vt:lpstr>
      <vt:lpstr>   Supplier Power   </vt:lpstr>
      <vt:lpstr>  Substitutes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Balan</dc:creator>
  <cp:lastModifiedBy>Tushara Balendran</cp:lastModifiedBy>
  <cp:revision>19</cp:revision>
  <cp:lastPrinted>2018-10-03T19:48:42Z</cp:lastPrinted>
  <dcterms:created xsi:type="dcterms:W3CDTF">2017-10-27T18:10:44Z</dcterms:created>
  <dcterms:modified xsi:type="dcterms:W3CDTF">2019-11-02T14:57:36Z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0x0101007397F6E2095D7E47B72F3A4DCE0EF5DE</vt:lpwstr>
  </property>
</Properties>
</file>