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sldIdLst>
    <p:sldId id="256" r:id="rId2"/>
    <p:sldId id="273" r:id="rId3"/>
    <p:sldId id="275" r:id="rId4"/>
    <p:sldId id="279" r:id="rId5"/>
    <p:sldId id="280" r:id="rId6"/>
    <p:sldId id="281" r:id="rId7"/>
    <p:sldId id="276" r:id="rId8"/>
    <p:sldId id="277" r:id="rId9"/>
    <p:sldId id="278" r:id="rId10"/>
    <p:sldId id="289" r:id="rId11"/>
    <p:sldId id="292" r:id="rId12"/>
    <p:sldId id="272" r:id="rId13"/>
    <p:sldId id="283" r:id="rId14"/>
    <p:sldId id="285" r:id="rId15"/>
    <p:sldId id="295" r:id="rId16"/>
    <p:sldId id="296" r:id="rId17"/>
    <p:sldId id="284" r:id="rId18"/>
    <p:sldId id="286" r:id="rId19"/>
    <p:sldId id="287" r:id="rId20"/>
    <p:sldId id="288" r:id="rId21"/>
    <p:sldId id="274" r:id="rId22"/>
    <p:sldId id="303" r:id="rId23"/>
    <p:sldId id="282" r:id="rId24"/>
    <p:sldId id="302" r:id="rId25"/>
    <p:sldId id="301" r:id="rId26"/>
    <p:sldId id="291" r:id="rId27"/>
    <p:sldId id="290" r:id="rId28"/>
    <p:sldId id="268" r:id="rId29"/>
    <p:sldId id="269" r:id="rId30"/>
    <p:sldId id="270" r:id="rId31"/>
    <p:sldId id="271" r:id="rId32"/>
    <p:sldId id="266" r:id="rId33"/>
    <p:sldId id="267" r:id="rId34"/>
    <p:sldId id="297" r:id="rId35"/>
    <p:sldId id="299" r:id="rId36"/>
    <p:sldId id="298" r:id="rId37"/>
    <p:sldId id="300" r:id="rId38"/>
    <p:sldId id="293" r:id="rId39"/>
    <p:sldId id="294" r:id="rId40"/>
  </p:sldIdLst>
  <p:sldSz cx="12192000" cy="6858000"/>
  <p:notesSz cx="6858000" cy="9144000"/>
  <p:embeddedFontLst>
    <p:embeddedFont>
      <p:font typeface="Calibri Light" panose="020F0302020204030204" pitchFamily="34" charset="0"/>
      <p:regular r:id="rId41"/>
      <p:italic r:id="rId42"/>
    </p:embeddedFont>
    <p:embeddedFont>
      <p:font typeface="Calibri" panose="020F0502020204030204" pitchFamily="34" charset="0"/>
      <p:regular r:id="rId43"/>
      <p:bold r:id="rId44"/>
      <p:italic r:id="rId45"/>
      <p:boldItalic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CAE7946-9F40-424C-8DC6-BCDC070CDC16}">
          <p14:sldIdLst/>
        </p14:section>
        <p14:section name="1" id="{237ABCD0-6DEF-0046-9618-B2E63844316D}">
          <p14:sldIdLst>
            <p14:sldId id="256"/>
            <p14:sldId id="273"/>
            <p14:sldId id="275"/>
            <p14:sldId id="279"/>
            <p14:sldId id="280"/>
            <p14:sldId id="281"/>
            <p14:sldId id="276"/>
            <p14:sldId id="277"/>
            <p14:sldId id="278"/>
            <p14:sldId id="289"/>
            <p14:sldId id="292"/>
          </p14:sldIdLst>
        </p14:section>
        <p14:section name="2" id="{4B8DC643-3CAC-1D47-8285-8678BFD7363A}">
          <p14:sldIdLst>
            <p14:sldId id="272"/>
            <p14:sldId id="283"/>
            <p14:sldId id="285"/>
            <p14:sldId id="295"/>
            <p14:sldId id="296"/>
            <p14:sldId id="284"/>
            <p14:sldId id="286"/>
            <p14:sldId id="287"/>
            <p14:sldId id="288"/>
            <p14:sldId id="274"/>
            <p14:sldId id="303"/>
            <p14:sldId id="282"/>
            <p14:sldId id="302"/>
            <p14:sldId id="301"/>
            <p14:sldId id="291"/>
            <p14:sldId id="290"/>
          </p14:sldIdLst>
        </p14:section>
        <p14:section name="3" id="{7D7D6CE8-271B-E64B-82B1-175875FF94E7}">
          <p14:sldIdLst>
            <p14:sldId id="268"/>
            <p14:sldId id="269"/>
            <p14:sldId id="270"/>
            <p14:sldId id="271"/>
            <p14:sldId id="266"/>
            <p14:sldId id="267"/>
            <p14:sldId id="297"/>
            <p14:sldId id="299"/>
            <p14:sldId id="298"/>
            <p14:sldId id="300"/>
            <p14:sldId id="293"/>
            <p14:sldId id="294"/>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270"/>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24/10/2017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24/10/2017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24/10/2017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24/10/2017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24/10/2017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4 – hybrid deities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a:t> </a:t>
            </a:r>
            <a:r>
              <a:rPr lang="en-GB" sz="2800" dirty="0" smtClean="0"/>
              <a:t>Looking at different type of hybrid deity:</a:t>
            </a:r>
          </a:p>
          <a:p>
            <a:pPr lvl="1">
              <a:buFont typeface="Arial" panose="020B0604020202020204" pitchFamily="34" charset="0"/>
              <a:buChar char="•"/>
            </a:pPr>
            <a:r>
              <a:rPr lang="en-GB" sz="2400" dirty="0" smtClean="0"/>
              <a:t>Creatures and gods who not just part of the beginnings of the cosmos, but part of the contemporary pantheon</a:t>
            </a:r>
          </a:p>
          <a:p>
            <a:pPr lvl="1">
              <a:buFont typeface="Arial" panose="020B0604020202020204" pitchFamily="34" charset="0"/>
              <a:buChar char="•"/>
            </a:pPr>
            <a:r>
              <a:rPr lang="en-GB" sz="2400" dirty="0" smtClean="0"/>
              <a:t>Received worship</a:t>
            </a:r>
            <a:endParaRPr lang="en-GB" dirty="0" smtClean="0"/>
          </a:p>
          <a:p>
            <a:pPr>
              <a:buFont typeface="Arial" panose="020B0604020202020204" pitchFamily="34" charset="0"/>
              <a:buChar char="•"/>
            </a:pPr>
            <a:r>
              <a:rPr lang="en-GB" sz="2600" dirty="0"/>
              <a:t> </a:t>
            </a:r>
            <a:r>
              <a:rPr lang="en-GB" sz="2600" dirty="0" smtClean="0"/>
              <a:t>Combine elements of animals in/with anthropomorphic bodies</a:t>
            </a:r>
          </a:p>
          <a:p>
            <a:pPr lvl="1">
              <a:buFont typeface="Arial" panose="020B0604020202020204" pitchFamily="34" charset="0"/>
              <a:buChar char="•"/>
            </a:pPr>
            <a:r>
              <a:rPr lang="en-GB" sz="2400" dirty="0" smtClean="0"/>
              <a:t>Look at the roles of animals in ancient thought</a:t>
            </a:r>
          </a:p>
          <a:p>
            <a:pPr lvl="1">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17180803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97280" y="2834640"/>
            <a:ext cx="10058400" cy="4023360"/>
          </a:xfrm>
        </p:spPr>
        <p:txBody>
          <a:bodyPr>
            <a:normAutofit/>
          </a:bodyPr>
          <a:lstStyle/>
          <a:p>
            <a:r>
              <a:rPr lang="en-GB" sz="3600" dirty="0" smtClean="0"/>
              <a:t>How much do you think our relationship with animals has changed since antiquity?</a:t>
            </a:r>
            <a:endParaRPr lang="en-GB" sz="3600" dirty="0"/>
          </a:p>
        </p:txBody>
      </p:sp>
    </p:spTree>
    <p:extLst>
      <p:ext uri="{BB962C8B-B14F-4D97-AF65-F5344CB8AC3E}">
        <p14:creationId xmlns:p14="http://schemas.microsoft.com/office/powerpoint/2010/main" val="8052341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Wild Animals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Quite a few of the animals we saw in the creatures last week’s primordial deities were wild animals:</a:t>
            </a:r>
          </a:p>
          <a:p>
            <a:pPr lvl="1">
              <a:buFont typeface="Arial" panose="020B0604020202020204" pitchFamily="34" charset="0"/>
              <a:buChar char="•"/>
            </a:pPr>
            <a:r>
              <a:rPr lang="en-GB" sz="2400" dirty="0" smtClean="0"/>
              <a:t>lions</a:t>
            </a:r>
          </a:p>
          <a:p>
            <a:pPr lvl="1">
              <a:buFont typeface="Arial" panose="020B0604020202020204" pitchFamily="34" charset="0"/>
              <a:buChar char="•"/>
            </a:pPr>
            <a:r>
              <a:rPr lang="en-GB" sz="2400" dirty="0" smtClean="0"/>
              <a:t>snakes</a:t>
            </a:r>
          </a:p>
          <a:p>
            <a:pPr>
              <a:buFont typeface="Arial" panose="020B0604020202020204" pitchFamily="34" charset="0"/>
              <a:buChar char="•"/>
            </a:pPr>
            <a:r>
              <a:rPr lang="en-GB" sz="2800" dirty="0"/>
              <a:t> </a:t>
            </a:r>
            <a:r>
              <a:rPr lang="en-GB" sz="2800" dirty="0" smtClean="0"/>
              <a:t>Also bulls</a:t>
            </a:r>
          </a:p>
          <a:p>
            <a:pPr lvl="1">
              <a:buFont typeface="Arial" panose="020B0604020202020204" pitchFamily="34" charset="0"/>
              <a:buChar char="•"/>
            </a:pPr>
            <a:r>
              <a:rPr lang="en-GB" sz="2400" dirty="0" smtClean="0"/>
              <a:t>Dangerous</a:t>
            </a:r>
          </a:p>
          <a:p>
            <a:pPr lvl="1">
              <a:buFont typeface="Arial" panose="020B0604020202020204" pitchFamily="34" charset="0"/>
              <a:buChar char="•"/>
            </a:pPr>
            <a:r>
              <a:rPr lang="en-GB" sz="2400" dirty="0" smtClean="0"/>
              <a:t>But domesticated</a:t>
            </a:r>
          </a:p>
        </p:txBody>
      </p:sp>
    </p:spTree>
    <p:extLst>
      <p:ext uri="{BB962C8B-B14F-4D97-AF65-F5344CB8AC3E}">
        <p14:creationId xmlns:p14="http://schemas.microsoft.com/office/powerpoint/2010/main" val="18245959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Domesticated Animals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Significant role of agriculture in ancient society</a:t>
            </a:r>
          </a:p>
          <a:p>
            <a:pPr>
              <a:buFont typeface="Arial" panose="020B0604020202020204" pitchFamily="34" charset="0"/>
              <a:buChar char="•"/>
            </a:pPr>
            <a:r>
              <a:rPr lang="en-GB" sz="2800" dirty="0"/>
              <a:t> </a:t>
            </a:r>
            <a:r>
              <a:rPr lang="en-GB" sz="2800" dirty="0" smtClean="0"/>
              <a:t>Certain animals particularly important in agricultural/domestic setting</a:t>
            </a:r>
          </a:p>
          <a:p>
            <a:pPr lvl="1">
              <a:buFont typeface="Arial" panose="020B0604020202020204" pitchFamily="34" charset="0"/>
              <a:buChar char="•"/>
            </a:pPr>
            <a:r>
              <a:rPr lang="en-GB" sz="2400" dirty="0" smtClean="0"/>
              <a:t>Cattle/herds</a:t>
            </a:r>
          </a:p>
          <a:p>
            <a:pPr lvl="1">
              <a:buFont typeface="Arial" panose="020B0604020202020204" pitchFamily="34" charset="0"/>
              <a:buChar char="•"/>
            </a:pPr>
            <a:r>
              <a:rPr lang="en-GB" sz="2400" dirty="0" smtClean="0"/>
              <a:t>Dogs</a:t>
            </a:r>
          </a:p>
          <a:p>
            <a:pPr lvl="1">
              <a:buFont typeface="Arial" panose="020B0604020202020204" pitchFamily="34" charset="0"/>
              <a:buChar char="•"/>
            </a:pPr>
            <a:r>
              <a:rPr lang="en-GB" sz="2400" dirty="0" smtClean="0"/>
              <a:t>Horses</a:t>
            </a:r>
          </a:p>
          <a:p>
            <a:pPr>
              <a:buFont typeface="Arial" panose="020B0604020202020204" pitchFamily="34" charset="0"/>
              <a:buChar char="•"/>
            </a:pPr>
            <a:r>
              <a:rPr lang="en-GB" sz="2400" dirty="0"/>
              <a:t> </a:t>
            </a:r>
            <a:r>
              <a:rPr lang="en-GB" sz="2400" dirty="0" smtClean="0"/>
              <a:t>Saw some of the importance in some of Herakles’ labours</a:t>
            </a:r>
          </a:p>
        </p:txBody>
      </p:sp>
    </p:spTree>
    <p:extLst>
      <p:ext uri="{BB962C8B-B14F-4D97-AF65-F5344CB8AC3E}">
        <p14:creationId xmlns:p14="http://schemas.microsoft.com/office/powerpoint/2010/main" val="41166212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Dogs</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Heracles and Cerberus | Caeretan black-figure hydria C6th B.C. | Musée du Louvre, Par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9475" y="0"/>
            <a:ext cx="4962525" cy="3219451"/>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Hecate with dog &amp; torches | Greek vase, Athenian black figure kyl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4092" y="3219450"/>
            <a:ext cx="3567204" cy="3638549"/>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4"/>
          <a:stretch>
            <a:fillRect/>
          </a:stretch>
        </p:blipFill>
        <p:spPr>
          <a:xfrm>
            <a:off x="3853535" y="2316321"/>
            <a:ext cx="4820557" cy="4560247"/>
          </a:xfrm>
          <a:prstGeom prst="rect">
            <a:avLst/>
          </a:prstGeom>
        </p:spPr>
      </p:pic>
      <p:pic>
        <p:nvPicPr>
          <p:cNvPr id="3082" name="Picture 10" descr="Image result for greek vase do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6804" y="2594449"/>
            <a:ext cx="3377522" cy="428211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0961442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Birds</a:t>
            </a:r>
            <a:endParaRPr lang="en-GB" dirty="0"/>
          </a:p>
        </p:txBody>
      </p:sp>
      <p:sp>
        <p:nvSpPr>
          <p:cNvPr id="3" name="Content Placeholder 2"/>
          <p:cNvSpPr>
            <a:spLocks noGrp="1"/>
          </p:cNvSpPr>
          <p:nvPr>
            <p:ph idx="1"/>
          </p:nvPr>
        </p:nvSpPr>
        <p:spPr>
          <a:xfrm>
            <a:off x="1097280" y="1874762"/>
            <a:ext cx="10058400" cy="4023360"/>
          </a:xfrm>
        </p:spPr>
        <p:txBody>
          <a:bodyPr>
            <a:normAutofit/>
          </a:bodyPr>
          <a:lstStyle/>
          <a:p>
            <a:pPr>
              <a:buFont typeface="Arial" panose="020B0604020202020204" pitchFamily="34" charset="0"/>
              <a:buChar char="•"/>
            </a:pPr>
            <a:r>
              <a:rPr lang="en-GB" sz="2800" dirty="0" smtClean="0"/>
              <a:t> Like now different birds have different associations</a:t>
            </a:r>
          </a:p>
          <a:p>
            <a:pPr lvl="1">
              <a:buFont typeface="Arial" panose="020B0604020202020204" pitchFamily="34" charset="0"/>
              <a:buChar char="•"/>
            </a:pPr>
            <a:r>
              <a:rPr lang="en-GB" sz="2400" dirty="0" smtClean="0"/>
              <a:t>Behaviours</a:t>
            </a:r>
          </a:p>
          <a:p>
            <a:pPr lvl="1">
              <a:buFont typeface="Arial" panose="020B0604020202020204" pitchFamily="34" charset="0"/>
              <a:buChar char="•"/>
            </a:pPr>
            <a:r>
              <a:rPr lang="en-GB" sz="2400" dirty="0" smtClean="0"/>
              <a:t>Specific narratives</a:t>
            </a:r>
          </a:p>
          <a:p>
            <a:pPr>
              <a:buFont typeface="Arial" panose="020B0604020202020204" pitchFamily="34" charset="0"/>
              <a:buChar char="•"/>
            </a:pPr>
            <a:r>
              <a:rPr lang="en-GB" sz="2800" dirty="0"/>
              <a:t> </a:t>
            </a:r>
            <a:r>
              <a:rPr lang="en-GB" sz="2800" dirty="0" smtClean="0"/>
              <a:t>Augury?</a:t>
            </a:r>
            <a:endParaRPr lang="en-GB" sz="2800" dirty="0"/>
          </a:p>
        </p:txBody>
      </p:sp>
      <p:pic>
        <p:nvPicPr>
          <p:cNvPr id="7172" name="Picture 4" descr="Image result for zeus eag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2106" y="308897"/>
            <a:ext cx="2804856" cy="3577545"/>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3"/>
          <a:stretch>
            <a:fillRect/>
          </a:stretch>
        </p:blipFill>
        <p:spPr>
          <a:xfrm>
            <a:off x="4784121" y="2945412"/>
            <a:ext cx="5840413" cy="3741824"/>
          </a:xfrm>
          <a:prstGeom prst="rect">
            <a:avLst/>
          </a:prstGeom>
        </p:spPr>
      </p:pic>
    </p:spTree>
    <p:extLst>
      <p:ext uri="{BB962C8B-B14F-4D97-AF65-F5344CB8AC3E}">
        <p14:creationId xmlns:p14="http://schemas.microsoft.com/office/powerpoint/2010/main" val="40916189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Sacrifice</a:t>
            </a:r>
            <a:endParaRPr lang="en-GB" dirty="0"/>
          </a:p>
        </p:txBody>
      </p:sp>
      <p:sp>
        <p:nvSpPr>
          <p:cNvPr id="3" name="Content Placeholder 2"/>
          <p:cNvSpPr>
            <a:spLocks noGrp="1"/>
          </p:cNvSpPr>
          <p:nvPr>
            <p:ph idx="1"/>
          </p:nvPr>
        </p:nvSpPr>
        <p:spPr/>
        <p:txBody>
          <a:bodyPr>
            <a:normAutofit lnSpcReduction="10000"/>
          </a:bodyPr>
          <a:lstStyle/>
          <a:p>
            <a:pPr>
              <a:buFont typeface="Arial" panose="020B0604020202020204" pitchFamily="34" charset="0"/>
              <a:buChar char="•"/>
            </a:pPr>
            <a:r>
              <a:rPr lang="en-GB" sz="2400" dirty="0" smtClean="0"/>
              <a:t> Which animals do you associate with sacrifice?</a:t>
            </a:r>
          </a:p>
          <a:p>
            <a:pPr>
              <a:buFont typeface="Arial" panose="020B0604020202020204" pitchFamily="34" charset="0"/>
              <a:buChar char="•"/>
            </a:pPr>
            <a:r>
              <a:rPr lang="en-GB" sz="2400" dirty="0"/>
              <a:t> </a:t>
            </a:r>
            <a:r>
              <a:rPr lang="en-GB" sz="2400" dirty="0" smtClean="0"/>
              <a:t>Process of sacrifice</a:t>
            </a:r>
          </a:p>
          <a:p>
            <a:pPr lvl="1">
              <a:buFont typeface="Arial" panose="020B0604020202020204" pitchFamily="34" charset="0"/>
              <a:buChar char="•"/>
            </a:pPr>
            <a:r>
              <a:rPr lang="en-GB" sz="2000" dirty="0" err="1" smtClean="0"/>
              <a:t>Burkert</a:t>
            </a:r>
            <a:r>
              <a:rPr lang="en-GB" sz="2000" dirty="0" smtClean="0"/>
              <a:t> </a:t>
            </a:r>
            <a:r>
              <a:rPr lang="en-GB" sz="2000" i="1" dirty="0" smtClean="0"/>
              <a:t>Homo </a:t>
            </a:r>
            <a:r>
              <a:rPr lang="en-GB" sz="2000" i="1" dirty="0" err="1" smtClean="0"/>
              <a:t>Necans</a:t>
            </a:r>
            <a:endParaRPr lang="en-GB" sz="2000" dirty="0" smtClean="0"/>
          </a:p>
          <a:p>
            <a:pPr>
              <a:buFont typeface="Arial" panose="020B0604020202020204" pitchFamily="34" charset="0"/>
              <a:buChar char="•"/>
            </a:pPr>
            <a:r>
              <a:rPr lang="en-GB" sz="2400" dirty="0"/>
              <a:t> </a:t>
            </a:r>
            <a:r>
              <a:rPr lang="en-GB" sz="2400" dirty="0" smtClean="0"/>
              <a:t>Act of killing/act of sacrifice?</a:t>
            </a:r>
          </a:p>
          <a:p>
            <a:pPr>
              <a:buFont typeface="Arial" panose="020B0604020202020204" pitchFamily="34" charset="0"/>
              <a:buChar char="•"/>
            </a:pPr>
            <a:r>
              <a:rPr lang="en-GB" sz="2400" dirty="0"/>
              <a:t> </a:t>
            </a:r>
            <a:r>
              <a:rPr lang="en-GB" sz="2400" dirty="0" smtClean="0"/>
              <a:t>Which pieces belong to whom?</a:t>
            </a:r>
          </a:p>
          <a:p>
            <a:pPr lvl="1">
              <a:buFont typeface="Arial" panose="020B0604020202020204" pitchFamily="34" charset="0"/>
              <a:buChar char="•"/>
            </a:pPr>
            <a:r>
              <a:rPr lang="en-GB" sz="2200" dirty="0" smtClean="0"/>
              <a:t>Myth of Prometheus</a:t>
            </a:r>
          </a:p>
          <a:p>
            <a:pPr>
              <a:buFont typeface="Arial" panose="020B0604020202020204" pitchFamily="34" charset="0"/>
              <a:buChar char="•"/>
            </a:pPr>
            <a:r>
              <a:rPr lang="en-GB" sz="2400" dirty="0"/>
              <a:t> </a:t>
            </a:r>
            <a:r>
              <a:rPr lang="en-GB" sz="2400" dirty="0" smtClean="0"/>
              <a:t>Role of sacrifice</a:t>
            </a:r>
          </a:p>
          <a:p>
            <a:pPr lvl="1">
              <a:buFont typeface="Arial" panose="020B0604020202020204" pitchFamily="34" charset="0"/>
              <a:buChar char="•"/>
            </a:pPr>
            <a:r>
              <a:rPr lang="en-GB" sz="2200" dirty="0" smtClean="0"/>
              <a:t>Group identity</a:t>
            </a:r>
          </a:p>
          <a:p>
            <a:pPr lvl="1">
              <a:buFont typeface="Arial" panose="020B0604020202020204" pitchFamily="34" charset="0"/>
              <a:buChar char="•"/>
            </a:pPr>
            <a:r>
              <a:rPr lang="en-GB" sz="2200" dirty="0" smtClean="0"/>
              <a:t>Worship</a:t>
            </a:r>
            <a:endParaRPr lang="en-GB" sz="2200" dirty="0"/>
          </a:p>
          <a:p>
            <a:pPr lvl="1">
              <a:buFont typeface="Arial" panose="020B0604020202020204" pitchFamily="34" charset="0"/>
              <a:buChar char="•"/>
            </a:pPr>
            <a:r>
              <a:rPr lang="en-GB" sz="2200" dirty="0" smtClean="0"/>
              <a:t>Mediation</a:t>
            </a:r>
            <a:endParaRPr lang="en-GB" sz="2200" dirty="0"/>
          </a:p>
        </p:txBody>
      </p:sp>
    </p:spTree>
    <p:extLst>
      <p:ext uri="{BB962C8B-B14F-4D97-AF65-F5344CB8AC3E}">
        <p14:creationId xmlns:p14="http://schemas.microsoft.com/office/powerpoint/2010/main" val="19446937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Meat</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Was not the same level of meat consumption as we have now</a:t>
            </a:r>
          </a:p>
          <a:p>
            <a:pPr lvl="1">
              <a:buFont typeface="Arial" panose="020B0604020202020204" pitchFamily="34" charset="0"/>
              <a:buChar char="•"/>
            </a:pPr>
            <a:r>
              <a:rPr lang="en-GB" sz="2400" dirty="0" smtClean="0"/>
              <a:t>Preserve of the rich</a:t>
            </a:r>
          </a:p>
          <a:p>
            <a:pPr lvl="1">
              <a:buFont typeface="Arial" panose="020B0604020202020204" pitchFamily="34" charset="0"/>
              <a:buChar char="•"/>
            </a:pPr>
            <a:r>
              <a:rPr lang="en-GB" sz="2400" dirty="0" smtClean="0"/>
              <a:t>Or part of communal meals around sacrifice</a:t>
            </a:r>
          </a:p>
          <a:p>
            <a:pPr>
              <a:buFont typeface="Arial" panose="020B0604020202020204" pitchFamily="34" charset="0"/>
              <a:buChar char="•"/>
            </a:pPr>
            <a:r>
              <a:rPr lang="en-GB" sz="2800" dirty="0"/>
              <a:t> </a:t>
            </a:r>
            <a:r>
              <a:rPr lang="en-GB" sz="2800" dirty="0" smtClean="0"/>
              <a:t>Relationship with animals?</a:t>
            </a:r>
          </a:p>
          <a:p>
            <a:pPr lvl="1">
              <a:buFont typeface="Arial" panose="020B0604020202020204" pitchFamily="34" charset="0"/>
              <a:buChar char="•"/>
            </a:pPr>
            <a:r>
              <a:rPr lang="en-GB" sz="2400" dirty="0" smtClean="0"/>
              <a:t>We control them through agriculture</a:t>
            </a:r>
          </a:p>
          <a:p>
            <a:pPr lvl="1">
              <a:buFont typeface="Arial" panose="020B0604020202020204" pitchFamily="34" charset="0"/>
              <a:buChar char="•"/>
            </a:pPr>
            <a:r>
              <a:rPr lang="en-GB" sz="2400" dirty="0" smtClean="0"/>
              <a:t>And eat them as food</a:t>
            </a:r>
          </a:p>
          <a:p>
            <a:pPr lvl="1">
              <a:buFont typeface="Arial" panose="020B0604020202020204" pitchFamily="34" charset="0"/>
              <a:buChar char="•"/>
            </a:pPr>
            <a:r>
              <a:rPr lang="en-GB" sz="2400" dirty="0" smtClean="0"/>
              <a:t>Distinction in the eating/being eaten and the designation of the pieces into animal, human and divine</a:t>
            </a:r>
          </a:p>
          <a:p>
            <a:pPr>
              <a:buFont typeface="Arial" panose="020B0604020202020204" pitchFamily="34" charset="0"/>
              <a:buChar char="•"/>
            </a:pPr>
            <a:r>
              <a:rPr lang="en-GB" sz="2400" dirty="0"/>
              <a:t> </a:t>
            </a:r>
            <a:r>
              <a:rPr lang="en-GB" sz="2800" dirty="0" smtClean="0"/>
              <a:t>Fears around being consumed</a:t>
            </a:r>
          </a:p>
        </p:txBody>
      </p:sp>
    </p:spTree>
    <p:extLst>
      <p:ext uri="{BB962C8B-B14F-4D97-AF65-F5344CB8AC3E}">
        <p14:creationId xmlns:p14="http://schemas.microsoft.com/office/powerpoint/2010/main" val="13949215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Zeus </a:t>
            </a:r>
            <a:r>
              <a:rPr lang="en-GB" dirty="0" err="1" smtClean="0"/>
              <a:t>Amun</a:t>
            </a:r>
            <a:endParaRPr lang="en-GB" dirty="0"/>
          </a:p>
        </p:txBody>
      </p:sp>
      <p:sp>
        <p:nvSpPr>
          <p:cNvPr id="3" name="Content Placeholder 2"/>
          <p:cNvSpPr>
            <a:spLocks noGrp="1"/>
          </p:cNvSpPr>
          <p:nvPr>
            <p:ph idx="1"/>
          </p:nvPr>
        </p:nvSpPr>
        <p:spPr>
          <a:xfrm>
            <a:off x="1097280" y="1845733"/>
            <a:ext cx="5622834" cy="4425975"/>
          </a:xfrm>
        </p:spPr>
        <p:txBody>
          <a:bodyPr>
            <a:noAutofit/>
          </a:bodyPr>
          <a:lstStyle/>
          <a:p>
            <a:pPr marL="0" indent="0">
              <a:buNone/>
            </a:pPr>
            <a:r>
              <a:rPr lang="en-GB" sz="2200" dirty="0" smtClean="0"/>
              <a:t>Heracles</a:t>
            </a:r>
            <a:r>
              <a:rPr lang="en-GB" sz="2200" dirty="0"/>
              <a:t> (they say) would by all means look upon Zeus, and Zeus would not be seen by him. At last, being earnestly entreated by Heracles, Zeus contrived a device, whereby he showed himself displaying the head and wearing the fleece of a ram which he had flayed and beheaded. It is from this that the Egyptian images of Zeus have a ram’s head; and in this the Egyptians are imitated by the </a:t>
            </a:r>
            <a:r>
              <a:rPr lang="en-GB" sz="2200" dirty="0" err="1"/>
              <a:t>Ammonians</a:t>
            </a:r>
            <a:r>
              <a:rPr lang="en-GB" sz="2200" dirty="0"/>
              <a:t>, who are colonists from Egypt and Ethiopia and speak a language compounded of the tongues of both countries. It was from this, I think, that the </a:t>
            </a:r>
            <a:r>
              <a:rPr lang="en-GB" sz="2200" dirty="0" err="1"/>
              <a:t>Ammonians</a:t>
            </a:r>
            <a:r>
              <a:rPr lang="en-GB" sz="2200" dirty="0"/>
              <a:t> got their name too; for </a:t>
            </a:r>
            <a:r>
              <a:rPr lang="en-GB" sz="2200" dirty="0" err="1"/>
              <a:t>Amun</a:t>
            </a:r>
            <a:r>
              <a:rPr lang="en-GB" sz="2200" dirty="0"/>
              <a:t> is the Egyptian name for Zeus</a:t>
            </a:r>
            <a:r>
              <a:rPr lang="en-GB" sz="2200" dirty="0" smtClean="0"/>
              <a:t>.</a:t>
            </a:r>
          </a:p>
          <a:p>
            <a:pPr marL="0" indent="0" algn="r">
              <a:buNone/>
            </a:pPr>
            <a:r>
              <a:rPr lang="en-GB" sz="2200" dirty="0" smtClean="0"/>
              <a:t>Herodotus 2.42</a:t>
            </a:r>
            <a:endParaRPr lang="en-GB" sz="2200" dirty="0"/>
          </a:p>
        </p:txBody>
      </p:sp>
      <p:pic>
        <p:nvPicPr>
          <p:cNvPr id="5" name="Picture 4"/>
          <p:cNvPicPr>
            <a:picLocks noChangeAspect="1"/>
          </p:cNvPicPr>
          <p:nvPr/>
        </p:nvPicPr>
        <p:blipFill>
          <a:blip r:embed="rId2"/>
          <a:stretch>
            <a:fillRect/>
          </a:stretch>
        </p:blipFill>
        <p:spPr>
          <a:xfrm>
            <a:off x="7202533" y="169712"/>
            <a:ext cx="4828757" cy="5824688"/>
          </a:xfrm>
          <a:prstGeom prst="rect">
            <a:avLst/>
          </a:prstGeom>
        </p:spPr>
      </p:pic>
    </p:spTree>
    <p:extLst>
      <p:ext uri="{BB962C8B-B14F-4D97-AF65-F5344CB8AC3E}">
        <p14:creationId xmlns:p14="http://schemas.microsoft.com/office/powerpoint/2010/main" val="39347890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 </a:t>
            </a:r>
          </a:p>
          <a:p>
            <a:pPr>
              <a:buFont typeface="Arial"/>
              <a:buChar char="•"/>
            </a:pPr>
            <a:endParaRPr lang="en-GB" sz="2400" dirty="0"/>
          </a:p>
          <a:p>
            <a:pPr>
              <a:buFont typeface="Arial"/>
              <a:buChar char="•"/>
            </a:pPr>
            <a:r>
              <a:rPr lang="en-GB" sz="2800" dirty="0" smtClean="0"/>
              <a:t>To what extent does sacrifice create a divide between the roles of humans, animals and the gods?</a:t>
            </a:r>
          </a:p>
          <a:p>
            <a:pPr>
              <a:buFont typeface="Arial"/>
              <a:buChar char="•"/>
            </a:pPr>
            <a:r>
              <a:rPr lang="en-GB" sz="2800" dirty="0"/>
              <a:t> </a:t>
            </a:r>
            <a:r>
              <a:rPr lang="en-GB" sz="2800" dirty="0" smtClean="0"/>
              <a:t>Is this complicated by non- or not fully anthropomorphic deities/cult figures?</a:t>
            </a:r>
            <a:endParaRPr lang="en-GB" sz="2800" dirty="0"/>
          </a:p>
        </p:txBody>
      </p:sp>
    </p:spTree>
    <p:extLst>
      <p:ext uri="{BB962C8B-B14F-4D97-AF65-F5344CB8AC3E}">
        <p14:creationId xmlns:p14="http://schemas.microsoft.com/office/powerpoint/2010/main" val="398102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Cheiron</a:t>
            </a:r>
            <a:r>
              <a:rPr lang="en-GB" dirty="0" smtClean="0"/>
              <a:t>/Chiron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Centaur teacher of several heroes</a:t>
            </a:r>
          </a:p>
          <a:p>
            <a:pPr>
              <a:buFont typeface="Arial" panose="020B0604020202020204" pitchFamily="34" charset="0"/>
              <a:buChar char="•"/>
            </a:pPr>
            <a:r>
              <a:rPr lang="en-GB" sz="2800" dirty="0"/>
              <a:t> </a:t>
            </a:r>
            <a:r>
              <a:rPr lang="en-GB" sz="2800" dirty="0" smtClean="0"/>
              <a:t>Expected characteristics of a centaur?</a:t>
            </a:r>
          </a:p>
          <a:p>
            <a:pPr>
              <a:buFont typeface="Arial" panose="020B0604020202020204" pitchFamily="34" charset="0"/>
              <a:buChar char="•"/>
            </a:pPr>
            <a:r>
              <a:rPr lang="en-GB" sz="2800" dirty="0"/>
              <a:t> </a:t>
            </a:r>
            <a:r>
              <a:rPr lang="en-GB" sz="2800" dirty="0" smtClean="0"/>
              <a:t>Does </a:t>
            </a:r>
            <a:r>
              <a:rPr lang="en-GB" sz="2800" dirty="0" err="1" smtClean="0"/>
              <a:t>Cheiron</a:t>
            </a:r>
            <a:r>
              <a:rPr lang="en-GB" sz="2800" dirty="0" smtClean="0"/>
              <a:t> fit into these?</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02311" y="0"/>
            <a:ext cx="4489689" cy="6858000"/>
          </a:xfrm>
          <a:prstGeom prst="rect">
            <a:avLst/>
          </a:prstGeom>
        </p:spPr>
      </p:pic>
    </p:spTree>
    <p:extLst>
      <p:ext uri="{BB962C8B-B14F-4D97-AF65-F5344CB8AC3E}">
        <p14:creationId xmlns:p14="http://schemas.microsoft.com/office/powerpoint/2010/main" val="7212299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122" name="Picture 2" descr="Themis, Chiron, Hebe &amp; Dionysus | Attic black figure vase painting"/>
          <p:cNvPicPr>
            <a:picLocks noChangeAspect="1" noChangeArrowheads="1"/>
          </p:cNvPicPr>
          <p:nvPr/>
        </p:nvPicPr>
        <p:blipFill rotWithShape="1">
          <a:blip r:embed="rId2">
            <a:extLst>
              <a:ext uri="{28A0092B-C50C-407E-A947-70E740481C1C}">
                <a14:useLocalDpi xmlns:a14="http://schemas.microsoft.com/office/drawing/2010/main" val="0"/>
              </a:ext>
            </a:extLst>
          </a:blip>
          <a:srcRect l="26165" r="34784"/>
          <a:stretch/>
        </p:blipFill>
        <p:spPr bwMode="auto">
          <a:xfrm>
            <a:off x="-114299" y="2711022"/>
            <a:ext cx="4597400" cy="4146978"/>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p:cNvPicPr>
            <a:picLocks noChangeAspect="1"/>
          </p:cNvPicPr>
          <p:nvPr/>
        </p:nvPicPr>
        <p:blipFill>
          <a:blip r:embed="rId3"/>
          <a:stretch>
            <a:fillRect/>
          </a:stretch>
        </p:blipFill>
        <p:spPr>
          <a:xfrm>
            <a:off x="4170362" y="-117590"/>
            <a:ext cx="4183496" cy="4013008"/>
          </a:xfrm>
          <a:prstGeom prst="rect">
            <a:avLst/>
          </a:prstGeom>
        </p:spPr>
      </p:pic>
      <p:pic>
        <p:nvPicPr>
          <p:cNvPr id="6" name="Picture 5"/>
          <p:cNvPicPr>
            <a:picLocks noChangeAspect="1"/>
          </p:cNvPicPr>
          <p:nvPr/>
        </p:nvPicPr>
        <p:blipFill>
          <a:blip r:embed="rId4"/>
          <a:stretch>
            <a:fillRect/>
          </a:stretch>
        </p:blipFill>
        <p:spPr>
          <a:xfrm>
            <a:off x="7600458" y="2093754"/>
            <a:ext cx="4591542" cy="4764246"/>
          </a:xfrm>
          <a:prstGeom prst="rect">
            <a:avLst/>
          </a:prstGeom>
        </p:spPr>
      </p:pic>
    </p:spTree>
    <p:extLst>
      <p:ext uri="{BB962C8B-B14F-4D97-AF65-F5344CB8AC3E}">
        <p14:creationId xmlns:p14="http://schemas.microsoft.com/office/powerpoint/2010/main" val="21496705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24317"/>
            <a:ext cx="10058400" cy="1450757"/>
          </a:xfrm>
        </p:spPr>
        <p:txBody>
          <a:bodyPr/>
          <a:lstStyle/>
          <a:p>
            <a:r>
              <a:rPr lang="en-GB" u="sng" dirty="0" smtClean="0"/>
              <a:t>Early Imagery</a:t>
            </a:r>
            <a:endParaRPr lang="en-GB" u="sng" dirty="0"/>
          </a:p>
        </p:txBody>
      </p:sp>
      <p:sp>
        <p:nvSpPr>
          <p:cNvPr id="3" name="Content Placeholder 2"/>
          <p:cNvSpPr>
            <a:spLocks noGrp="1"/>
          </p:cNvSpPr>
          <p:nvPr>
            <p:ph idx="1"/>
          </p:nvPr>
        </p:nvSpPr>
        <p:spPr>
          <a:xfrm>
            <a:off x="838200" y="6357937"/>
            <a:ext cx="10515600" cy="500063"/>
          </a:xfrm>
        </p:spPr>
        <p:txBody>
          <a:bodyPr>
            <a:normAutofit/>
          </a:bodyPr>
          <a:lstStyle/>
          <a:p>
            <a:pPr marL="0" indent="0">
              <a:buNone/>
            </a:pPr>
            <a:r>
              <a:rPr lang="en-GB" sz="2000" dirty="0" smtClean="0"/>
              <a:t>Greek, mid 8</a:t>
            </a:r>
            <a:r>
              <a:rPr lang="en-GB" sz="2000" baseline="30000" dirty="0" smtClean="0"/>
              <a:t>th</a:t>
            </a:r>
            <a:r>
              <a:rPr lang="en-GB" sz="2000" dirty="0" smtClean="0"/>
              <a:t> century BCE, bronze		 Greek (Rhodes), 690BC-650 BCE</a:t>
            </a:r>
            <a:endParaRPr lang="en-GB" sz="2000" dirty="0"/>
          </a:p>
        </p:txBody>
      </p:sp>
      <p:pic>
        <p:nvPicPr>
          <p:cNvPr id="4" name="Picture 3"/>
          <p:cNvPicPr>
            <a:picLocks noChangeAspect="1"/>
          </p:cNvPicPr>
          <p:nvPr/>
        </p:nvPicPr>
        <p:blipFill rotWithShape="1">
          <a:blip r:embed="rId2"/>
          <a:srcRect l="14000" t="6862" r="16934" b="7933"/>
          <a:stretch/>
        </p:blipFill>
        <p:spPr>
          <a:xfrm>
            <a:off x="5848350" y="1416927"/>
            <a:ext cx="4933950" cy="4552950"/>
          </a:xfrm>
          <a:prstGeom prst="rect">
            <a:avLst/>
          </a:prstGeom>
        </p:spPr>
      </p:pic>
      <p:pic>
        <p:nvPicPr>
          <p:cNvPr id="5" name="Picture 4"/>
          <p:cNvPicPr>
            <a:picLocks noChangeAspect="1"/>
          </p:cNvPicPr>
          <p:nvPr/>
        </p:nvPicPr>
        <p:blipFill rotWithShape="1">
          <a:blip r:embed="rId3"/>
          <a:srcRect l="25000" t="6771" r="17000" b="5729"/>
          <a:stretch/>
        </p:blipFill>
        <p:spPr>
          <a:xfrm>
            <a:off x="1352550" y="1440739"/>
            <a:ext cx="3924300" cy="4736224"/>
          </a:xfrm>
          <a:prstGeom prst="rect">
            <a:avLst/>
          </a:prstGeom>
        </p:spPr>
      </p:pic>
    </p:spTree>
    <p:extLst>
      <p:ext uri="{BB962C8B-B14F-4D97-AF65-F5344CB8AC3E}">
        <p14:creationId xmlns:p14="http://schemas.microsoft.com/office/powerpoint/2010/main" val="36061295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West Pediment of Temple of Zeus, Olympia</a:t>
            </a:r>
            <a:endParaRPr lang="en-GB" u="sng" dirty="0"/>
          </a:p>
        </p:txBody>
      </p:sp>
      <p:sp>
        <p:nvSpPr>
          <p:cNvPr id="3" name="Content Placeholder 2"/>
          <p:cNvSpPr>
            <a:spLocks noGrp="1"/>
          </p:cNvSpPr>
          <p:nvPr>
            <p:ph idx="1"/>
          </p:nvPr>
        </p:nvSpPr>
        <p:spPr>
          <a:xfrm>
            <a:off x="838200" y="5815073"/>
            <a:ext cx="10515600" cy="361890"/>
          </a:xfrm>
        </p:spPr>
        <p:txBody>
          <a:bodyPr>
            <a:normAutofit lnSpcReduction="10000"/>
          </a:bodyPr>
          <a:lstStyle/>
          <a:p>
            <a:r>
              <a:rPr lang="en-US" dirty="0"/>
              <a:t>c. 470-457 BCE</a:t>
            </a:r>
            <a:endParaRPr lang="en-GB" dirty="0"/>
          </a:p>
        </p:txBody>
      </p:sp>
      <p:pic>
        <p:nvPicPr>
          <p:cNvPr id="4" name="Picture 3"/>
          <p:cNvPicPr>
            <a:picLocks noChangeAspect="1"/>
          </p:cNvPicPr>
          <p:nvPr/>
        </p:nvPicPr>
        <p:blipFill rotWithShape="1">
          <a:blip r:embed="rId2"/>
          <a:srcRect t="27995" b="15800"/>
          <a:stretch/>
        </p:blipFill>
        <p:spPr>
          <a:xfrm>
            <a:off x="838200" y="1825625"/>
            <a:ext cx="10287000" cy="3854511"/>
          </a:xfrm>
          <a:prstGeom prst="rect">
            <a:avLst/>
          </a:prstGeom>
        </p:spPr>
      </p:pic>
    </p:spTree>
    <p:extLst>
      <p:ext uri="{BB962C8B-B14F-4D97-AF65-F5344CB8AC3E}">
        <p14:creationId xmlns:p14="http://schemas.microsoft.com/office/powerpoint/2010/main" val="428185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From Luciana</a:t>
            </a:r>
          </a:p>
          <a:p>
            <a:r>
              <a:rPr lang="en-GB" dirty="0" smtClean="0"/>
              <a:t>c 380 BCE</a:t>
            </a:r>
            <a:endParaRPr lang="en-GB" dirty="0"/>
          </a:p>
        </p:txBody>
      </p:sp>
      <p:pic>
        <p:nvPicPr>
          <p:cNvPr id="4" name="Picture 3"/>
          <p:cNvPicPr>
            <a:picLocks noChangeAspect="1"/>
          </p:cNvPicPr>
          <p:nvPr/>
        </p:nvPicPr>
        <p:blipFill>
          <a:blip r:embed="rId2"/>
          <a:stretch>
            <a:fillRect/>
          </a:stretch>
        </p:blipFill>
        <p:spPr>
          <a:xfrm>
            <a:off x="5701602" y="0"/>
            <a:ext cx="5652198" cy="6858000"/>
          </a:xfrm>
          <a:prstGeom prst="rect">
            <a:avLst/>
          </a:prstGeom>
        </p:spPr>
      </p:pic>
    </p:spTree>
    <p:extLst>
      <p:ext uri="{BB962C8B-B14F-4D97-AF65-F5344CB8AC3E}">
        <p14:creationId xmlns:p14="http://schemas.microsoft.com/office/powerpoint/2010/main" val="329656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98770" y="653562"/>
            <a:ext cx="5339530" cy="5326966"/>
          </a:xfrm>
          <a:prstGeom prst="rect">
            <a:avLst/>
          </a:prstGeom>
        </p:spPr>
      </p:pic>
      <p:pic>
        <p:nvPicPr>
          <p:cNvPr id="5" name="Picture 4"/>
          <p:cNvPicPr>
            <a:picLocks noChangeAspect="1"/>
          </p:cNvPicPr>
          <p:nvPr/>
        </p:nvPicPr>
        <p:blipFill>
          <a:blip r:embed="rId3"/>
          <a:stretch>
            <a:fillRect/>
          </a:stretch>
        </p:blipFill>
        <p:spPr>
          <a:xfrm>
            <a:off x="5943600" y="653562"/>
            <a:ext cx="5410200" cy="5326966"/>
          </a:xfrm>
          <a:prstGeom prst="rect">
            <a:avLst/>
          </a:prstGeom>
        </p:spPr>
      </p:pic>
    </p:spTree>
    <p:extLst>
      <p:ext uri="{BB962C8B-B14F-4D97-AF65-F5344CB8AC3E}">
        <p14:creationId xmlns:p14="http://schemas.microsoft.com/office/powerpoint/2010/main" val="32866735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 sites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Evidence of some cult sites</a:t>
            </a:r>
          </a:p>
          <a:p>
            <a:pPr>
              <a:buFont typeface="Arial" panose="020B0604020202020204" pitchFamily="34" charset="0"/>
              <a:buChar char="•"/>
            </a:pPr>
            <a:r>
              <a:rPr lang="en-GB" sz="2800" dirty="0"/>
              <a:t> </a:t>
            </a:r>
            <a:r>
              <a:rPr lang="en-GB" sz="2800" dirty="0" smtClean="0"/>
              <a:t>Received some sort of worship</a:t>
            </a:r>
          </a:p>
          <a:p>
            <a:pPr>
              <a:buFont typeface="Arial" panose="020B0604020202020204" pitchFamily="34" charset="0"/>
              <a:buChar char="•"/>
            </a:pPr>
            <a:r>
              <a:rPr lang="en-GB" sz="2800" dirty="0"/>
              <a:t> </a:t>
            </a:r>
            <a:r>
              <a:rPr lang="en-GB" sz="2800" dirty="0" smtClean="0"/>
              <a:t>God/hero/other?</a:t>
            </a:r>
          </a:p>
          <a:p>
            <a:pPr>
              <a:buFont typeface="Arial" panose="020B0604020202020204" pitchFamily="34" charset="0"/>
              <a:buChar char="•"/>
            </a:pPr>
            <a:r>
              <a:rPr lang="en-GB" sz="2800" dirty="0"/>
              <a:t> </a:t>
            </a:r>
            <a:r>
              <a:rPr lang="en-GB" sz="2800" dirty="0" smtClean="0"/>
              <a:t>Two sites in Thessaly</a:t>
            </a:r>
          </a:p>
          <a:p>
            <a:pPr lvl="1">
              <a:buFont typeface="Arial" panose="020B0604020202020204" pitchFamily="34" charset="0"/>
              <a:buChar char="•"/>
            </a:pPr>
            <a:r>
              <a:rPr lang="en-GB" sz="2400" dirty="0" smtClean="0"/>
              <a:t>Mount Pelion</a:t>
            </a:r>
          </a:p>
          <a:p>
            <a:pPr lvl="1">
              <a:buFont typeface="Arial" panose="020B0604020202020204" pitchFamily="34" charset="0"/>
              <a:buChar char="•"/>
            </a:pPr>
            <a:r>
              <a:rPr lang="en-GB" sz="2400" dirty="0" err="1" smtClean="0"/>
              <a:t>Pharsalos</a:t>
            </a:r>
            <a:endParaRPr lang="en-GB" sz="2400" dirty="0" smtClean="0"/>
          </a:p>
          <a:p>
            <a:pPr lvl="2">
              <a:buFont typeface="Arial" panose="020B0604020202020204" pitchFamily="34" charset="0"/>
              <a:buChar char="•"/>
            </a:pPr>
            <a:r>
              <a:rPr lang="en-GB" sz="2400" dirty="0" smtClean="0"/>
              <a:t>Grouped with nymphs, Pan, Hermes Apollo, Herakles, </a:t>
            </a:r>
            <a:r>
              <a:rPr lang="en-GB" sz="2400" dirty="0" err="1" smtClean="0"/>
              <a:t>Asklepios</a:t>
            </a:r>
            <a:r>
              <a:rPr lang="en-GB" sz="2400" dirty="0" smtClean="0"/>
              <a:t> and </a:t>
            </a:r>
            <a:r>
              <a:rPr lang="en-GB" sz="2400" dirty="0" err="1" smtClean="0"/>
              <a:t>Hygieia</a:t>
            </a:r>
            <a:endParaRPr lang="en-GB" sz="2400" dirty="0" smtClean="0"/>
          </a:p>
          <a:p>
            <a:pPr lvl="2">
              <a:buFont typeface="Arial" panose="020B0604020202020204" pitchFamily="34" charset="0"/>
              <a:buChar char="•"/>
            </a:pPr>
            <a:endParaRPr lang="en-GB" dirty="0"/>
          </a:p>
        </p:txBody>
      </p:sp>
    </p:spTree>
    <p:extLst>
      <p:ext uri="{BB962C8B-B14F-4D97-AF65-F5344CB8AC3E}">
        <p14:creationId xmlns:p14="http://schemas.microsoft.com/office/powerpoint/2010/main" val="37012669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402080" y="5257800"/>
            <a:ext cx="10058400" cy="554144"/>
          </a:xfrm>
        </p:spPr>
        <p:txBody>
          <a:bodyPr/>
          <a:lstStyle/>
          <a:p>
            <a:r>
              <a:rPr lang="en-GB" dirty="0"/>
              <a:t>silver </a:t>
            </a:r>
            <a:r>
              <a:rPr lang="en-GB" dirty="0" err="1" smtClean="0"/>
              <a:t>hemidrachm</a:t>
            </a:r>
            <a:r>
              <a:rPr lang="en-GB" dirty="0" smtClean="0"/>
              <a:t>, 450–400</a:t>
            </a:r>
            <a:r>
              <a:rPr lang="en-GB" dirty="0"/>
              <a:t> BC</a:t>
            </a:r>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02080" y="286603"/>
            <a:ext cx="9448800" cy="4724400"/>
          </a:xfrm>
          <a:prstGeom prst="rect">
            <a:avLst/>
          </a:prstGeom>
        </p:spPr>
      </p:pic>
    </p:spTree>
    <p:extLst>
      <p:ext uri="{BB962C8B-B14F-4D97-AF65-F5344CB8AC3E}">
        <p14:creationId xmlns:p14="http://schemas.microsoft.com/office/powerpoint/2010/main" val="33383601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Style of dress</a:t>
            </a:r>
          </a:p>
          <a:p>
            <a:pPr>
              <a:buFont typeface="Arial" panose="020B0604020202020204" pitchFamily="34" charset="0"/>
              <a:buChar char="•"/>
            </a:pPr>
            <a:r>
              <a:rPr lang="en-GB" sz="2800" dirty="0"/>
              <a:t> </a:t>
            </a:r>
            <a:r>
              <a:rPr lang="en-GB" sz="2800" dirty="0" smtClean="0"/>
              <a:t>Hunting</a:t>
            </a:r>
          </a:p>
          <a:p>
            <a:pPr>
              <a:buFont typeface="Arial" panose="020B0604020202020204" pitchFamily="34" charset="0"/>
              <a:buChar char="•"/>
            </a:pPr>
            <a:r>
              <a:rPr lang="en-GB" sz="2800" dirty="0"/>
              <a:t> </a:t>
            </a:r>
            <a:r>
              <a:rPr lang="en-GB" sz="2800" dirty="0" smtClean="0"/>
              <a:t>Home (caves/mountains)</a:t>
            </a:r>
          </a:p>
          <a:p>
            <a:pPr>
              <a:buFont typeface="Arial" panose="020B0604020202020204" pitchFamily="34" charset="0"/>
              <a:buChar char="•"/>
            </a:pPr>
            <a:r>
              <a:rPr lang="en-GB" sz="2800" dirty="0"/>
              <a:t> </a:t>
            </a:r>
            <a:r>
              <a:rPr lang="en-GB" sz="2800" dirty="0" smtClean="0"/>
              <a:t>Music</a:t>
            </a:r>
          </a:p>
          <a:p>
            <a:pPr>
              <a:buFont typeface="Arial" panose="020B0604020202020204" pitchFamily="34" charset="0"/>
              <a:buChar char="•"/>
            </a:pPr>
            <a:r>
              <a:rPr lang="en-GB" sz="2800" dirty="0"/>
              <a:t> </a:t>
            </a:r>
            <a:r>
              <a:rPr lang="en-GB" sz="2800" dirty="0" smtClean="0"/>
              <a:t>Healing</a:t>
            </a:r>
          </a:p>
          <a:p>
            <a:pPr>
              <a:buFont typeface="Arial" panose="020B0604020202020204" pitchFamily="34" charset="0"/>
              <a:buChar char="•"/>
            </a:pPr>
            <a:r>
              <a:rPr lang="en-GB" sz="2800" dirty="0"/>
              <a:t> </a:t>
            </a:r>
            <a:r>
              <a:rPr lang="en-GB" sz="2800" dirty="0" smtClean="0"/>
              <a:t>Tutoring heroes</a:t>
            </a:r>
          </a:p>
        </p:txBody>
      </p:sp>
    </p:spTree>
    <p:extLst>
      <p:ext uri="{BB962C8B-B14F-4D97-AF65-F5344CB8AC3E}">
        <p14:creationId xmlns:p14="http://schemas.microsoft.com/office/powerpoint/2010/main" val="36018105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 Deities</a:t>
            </a:r>
            <a:endParaRPr lang="en-GB" dirty="0"/>
          </a:p>
        </p:txBody>
      </p:sp>
      <p:sp>
        <p:nvSpPr>
          <p:cNvPr id="3" name="Content Placeholder 2"/>
          <p:cNvSpPr>
            <a:spLocks noGrp="1"/>
          </p:cNvSpPr>
          <p:nvPr>
            <p:ph idx="1"/>
          </p:nvPr>
        </p:nvSpPr>
        <p:spPr>
          <a:xfrm>
            <a:off x="1097280" y="1845734"/>
            <a:ext cx="3561806" cy="4023360"/>
          </a:xfrm>
        </p:spPr>
        <p:txBody>
          <a:bodyPr/>
          <a:lstStyle/>
          <a:p>
            <a:pPr>
              <a:buFont typeface="Arial" panose="020B0604020202020204" pitchFamily="34" charset="0"/>
              <a:buChar char="•"/>
            </a:pPr>
            <a:r>
              <a:rPr lang="en-GB" dirty="0" smtClean="0"/>
              <a:t> </a:t>
            </a:r>
            <a:r>
              <a:rPr lang="en-GB" sz="2400" dirty="0" smtClean="0"/>
              <a:t>Expect Poseidon to be anthropomorphic</a:t>
            </a:r>
          </a:p>
          <a:p>
            <a:pPr lvl="1">
              <a:buFont typeface="Arial" panose="020B0604020202020204" pitchFamily="34" charset="0"/>
              <a:buChar char="•"/>
            </a:pPr>
            <a:r>
              <a:rPr lang="en-GB" sz="2000" dirty="0" smtClean="0"/>
              <a:t>Although his retinue/animals may be somewhat more marine-like</a:t>
            </a:r>
          </a:p>
          <a:p>
            <a:pPr>
              <a:buFont typeface="Arial" panose="020B0604020202020204" pitchFamily="34" charset="0"/>
              <a:buChar char="•"/>
            </a:pPr>
            <a:r>
              <a:rPr lang="en-GB" sz="2400" dirty="0"/>
              <a:t> </a:t>
            </a:r>
            <a:r>
              <a:rPr lang="en-GB" sz="2400" dirty="0" smtClean="0"/>
              <a:t>Contrast to the children of </a:t>
            </a:r>
            <a:r>
              <a:rPr lang="en-GB" sz="2400" dirty="0" err="1" smtClean="0"/>
              <a:t>Phorkys</a:t>
            </a:r>
            <a:r>
              <a:rPr lang="en-GB" sz="2400" dirty="0" smtClean="0"/>
              <a:t> and </a:t>
            </a:r>
            <a:r>
              <a:rPr lang="en-GB" sz="2400" dirty="0" err="1" smtClean="0"/>
              <a:t>Keto</a:t>
            </a:r>
            <a:r>
              <a:rPr lang="en-GB" sz="2400" dirty="0" smtClean="0"/>
              <a:t> from Hesiod, </a:t>
            </a:r>
          </a:p>
          <a:p>
            <a:pPr lvl="1">
              <a:buFont typeface="Arial" panose="020B0604020202020204" pitchFamily="34" charset="0"/>
              <a:buChar char="•"/>
            </a:pPr>
            <a:r>
              <a:rPr lang="en-GB" sz="2000" dirty="0" smtClean="0"/>
              <a:t>a line of monstrous creatures descended from marine deities</a:t>
            </a:r>
            <a:endParaRPr lang="en-GB" sz="2000" dirty="0"/>
          </a:p>
        </p:txBody>
      </p:sp>
      <p:pic>
        <p:nvPicPr>
          <p:cNvPr id="2052" name="Picture 4" descr="Image result for Poseidon va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4417" y="1845734"/>
            <a:ext cx="2524125" cy="4152901"/>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Image result for poseidon mosa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3755" y="293159"/>
            <a:ext cx="4711459" cy="400307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5799922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s</a:t>
            </a:r>
            <a:endParaRPr lang="en-US" dirty="0"/>
          </a:p>
        </p:txBody>
      </p:sp>
      <p:pic>
        <p:nvPicPr>
          <p:cNvPr id="5" name="Picture 4"/>
          <p:cNvPicPr>
            <a:picLocks noChangeAspect="1"/>
          </p:cNvPicPr>
          <p:nvPr/>
        </p:nvPicPr>
        <p:blipFill>
          <a:blip r:embed="rId2"/>
          <a:stretch>
            <a:fillRect/>
          </a:stretch>
        </p:blipFill>
        <p:spPr>
          <a:xfrm>
            <a:off x="-481042" y="0"/>
            <a:ext cx="5397500" cy="5219700"/>
          </a:xfrm>
          <a:prstGeom prst="rect">
            <a:avLst/>
          </a:prstGeom>
        </p:spPr>
      </p:pic>
      <p:pic>
        <p:nvPicPr>
          <p:cNvPr id="8" name="Picture 7"/>
          <p:cNvPicPr>
            <a:picLocks noChangeAspect="1"/>
          </p:cNvPicPr>
          <p:nvPr/>
        </p:nvPicPr>
        <p:blipFill>
          <a:blip r:embed="rId3"/>
          <a:stretch>
            <a:fillRect/>
          </a:stretch>
        </p:blipFill>
        <p:spPr>
          <a:xfrm>
            <a:off x="4914900" y="0"/>
            <a:ext cx="7277100" cy="3771900"/>
          </a:xfrm>
          <a:prstGeom prst="rect">
            <a:avLst/>
          </a:prstGeom>
        </p:spPr>
      </p:pic>
      <p:pic>
        <p:nvPicPr>
          <p:cNvPr id="7" name="Picture 6"/>
          <p:cNvPicPr>
            <a:picLocks noChangeAspect="1"/>
          </p:cNvPicPr>
          <p:nvPr/>
        </p:nvPicPr>
        <p:blipFill>
          <a:blip r:embed="rId4"/>
          <a:stretch>
            <a:fillRect/>
          </a:stretch>
        </p:blipFill>
        <p:spPr>
          <a:xfrm>
            <a:off x="2940291" y="3964217"/>
            <a:ext cx="3068231" cy="2893783"/>
          </a:xfrm>
          <a:prstGeom prst="rect">
            <a:avLst/>
          </a:prstGeom>
        </p:spPr>
      </p:pic>
      <p:pic>
        <p:nvPicPr>
          <p:cNvPr id="6" name="Picture 5"/>
          <p:cNvPicPr>
            <a:picLocks noChangeAspect="1"/>
          </p:cNvPicPr>
          <p:nvPr/>
        </p:nvPicPr>
        <p:blipFill>
          <a:blip r:embed="rId5"/>
          <a:stretch>
            <a:fillRect/>
          </a:stretch>
        </p:blipFill>
        <p:spPr>
          <a:xfrm>
            <a:off x="6003400" y="3367660"/>
            <a:ext cx="6188600" cy="3490340"/>
          </a:xfrm>
          <a:prstGeom prst="rect">
            <a:avLst/>
          </a:prstGeom>
        </p:spPr>
      </p:pic>
      <p:sp>
        <p:nvSpPr>
          <p:cNvPr id="4" name="TextBox 3"/>
          <p:cNvSpPr txBox="1"/>
          <p:nvPr/>
        </p:nvSpPr>
        <p:spPr>
          <a:xfrm>
            <a:off x="643367" y="5411108"/>
            <a:ext cx="1530740" cy="769441"/>
          </a:xfrm>
          <a:prstGeom prst="rect">
            <a:avLst/>
          </a:prstGeom>
          <a:noFill/>
        </p:spPr>
        <p:txBody>
          <a:bodyPr wrap="none" rtlCol="0">
            <a:spAutoFit/>
          </a:bodyPr>
          <a:lstStyle/>
          <a:p>
            <a:r>
              <a:rPr lang="en-GB" sz="4400" dirty="0" smtClean="0"/>
              <a:t>Triton</a:t>
            </a:r>
            <a:endParaRPr lang="en-GB" sz="4400" dirty="0"/>
          </a:p>
        </p:txBody>
      </p:sp>
    </p:spTree>
    <p:extLst>
      <p:ext uri="{BB962C8B-B14F-4D97-AF65-F5344CB8AC3E}">
        <p14:creationId xmlns:p14="http://schemas.microsoft.com/office/powerpoint/2010/main" val="41496157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Scylla</a:t>
            </a:r>
            <a:endParaRPr lang="en-GB" dirty="0"/>
          </a:p>
        </p:txBody>
      </p:sp>
      <p:sp>
        <p:nvSpPr>
          <p:cNvPr id="3" name="Content Placeholder 2"/>
          <p:cNvSpPr>
            <a:spLocks noGrp="1"/>
          </p:cNvSpPr>
          <p:nvPr>
            <p:ph idx="1"/>
          </p:nvPr>
        </p:nvSpPr>
        <p:spPr/>
        <p:txBody>
          <a:bodyPr/>
          <a:lstStyle/>
          <a:p>
            <a:r>
              <a:rPr lang="en-GB" dirty="0" smtClean="0"/>
              <a:t>as</a:t>
            </a:r>
            <a:endParaRPr lang="en-GB" dirty="0"/>
          </a:p>
        </p:txBody>
      </p:sp>
      <p:pic>
        <p:nvPicPr>
          <p:cNvPr id="4098" name="Picture 2" descr="Image result for greek vase do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889083" y="192437"/>
            <a:ext cx="4158531" cy="3450041"/>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3"/>
          <a:stretch>
            <a:fillRect/>
          </a:stretch>
        </p:blipFill>
        <p:spPr>
          <a:xfrm>
            <a:off x="5258850" y="3175224"/>
            <a:ext cx="4400859" cy="3280640"/>
          </a:xfrm>
          <a:prstGeom prst="rect">
            <a:avLst/>
          </a:prstGeom>
        </p:spPr>
      </p:pic>
      <p:pic>
        <p:nvPicPr>
          <p:cNvPr id="7" name="Picture 6"/>
          <p:cNvPicPr>
            <a:picLocks noChangeAspect="1"/>
          </p:cNvPicPr>
          <p:nvPr/>
        </p:nvPicPr>
        <p:blipFill>
          <a:blip r:embed="rId4"/>
          <a:stretch>
            <a:fillRect/>
          </a:stretch>
        </p:blipFill>
        <p:spPr>
          <a:xfrm>
            <a:off x="936809" y="1924376"/>
            <a:ext cx="4350522" cy="4510260"/>
          </a:xfrm>
          <a:prstGeom prst="rect">
            <a:avLst/>
          </a:prstGeom>
        </p:spPr>
      </p:pic>
    </p:spTree>
    <p:extLst>
      <p:ext uri="{BB962C8B-B14F-4D97-AF65-F5344CB8AC3E}">
        <p14:creationId xmlns:p14="http://schemas.microsoft.com/office/powerpoint/2010/main" val="21434656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Nereus</a:t>
            </a:r>
            <a:endParaRPr lang="en-US" dirty="0"/>
          </a:p>
        </p:txBody>
      </p:sp>
      <p:sp>
        <p:nvSpPr>
          <p:cNvPr id="3" name="Content Placeholder 2"/>
          <p:cNvSpPr>
            <a:spLocks noGrp="1"/>
          </p:cNvSpPr>
          <p:nvPr>
            <p:ph idx="1"/>
          </p:nvPr>
        </p:nvSpPr>
        <p:spPr>
          <a:xfrm>
            <a:off x="1097280" y="1845733"/>
            <a:ext cx="5618061" cy="4754881"/>
          </a:xfrm>
        </p:spPr>
        <p:txBody>
          <a:bodyPr>
            <a:normAutofit/>
          </a:bodyPr>
          <a:lstStyle/>
          <a:p>
            <a:r>
              <a:rPr lang="en-US" dirty="0"/>
              <a:t>The people of </a:t>
            </a:r>
            <a:r>
              <a:rPr lang="en-US" dirty="0" err="1"/>
              <a:t>Gythium</a:t>
            </a:r>
            <a:r>
              <a:rPr lang="en-US" dirty="0"/>
              <a:t> say that their city had no human founder, but that Heracles and Apollo, when they were reconciled after their strife for the possession of the tripod, united to found the city. In the market-place they have images of Apollo and of Heracles, and a Dionysus stands near them. In another part of the city are </a:t>
            </a:r>
            <a:r>
              <a:rPr lang="en-US" dirty="0" err="1"/>
              <a:t>Carnean</a:t>
            </a:r>
            <a:r>
              <a:rPr lang="en-US" dirty="0"/>
              <a:t> Apollo, a sanctuary of Ammon and a bronze image of Asclepius, whose temple is roofless, a spring belonging to the god, a holy sanctuary of Demeter and an image of Poseidon Earth-embracer. Him whom the people of </a:t>
            </a:r>
            <a:r>
              <a:rPr lang="en-US" dirty="0" err="1"/>
              <a:t>Gythium</a:t>
            </a:r>
            <a:r>
              <a:rPr lang="en-US" dirty="0"/>
              <a:t> name Old Man, saying that he lives in the sea, I found to be </a:t>
            </a:r>
            <a:r>
              <a:rPr lang="en-US" dirty="0" err="1"/>
              <a:t>Nereus</a:t>
            </a:r>
            <a:r>
              <a:rPr lang="en-US" dirty="0"/>
              <a:t>. They got this name originally from </a:t>
            </a:r>
            <a:r>
              <a:rPr lang="en-US" dirty="0" smtClean="0"/>
              <a:t>Homer</a:t>
            </a:r>
          </a:p>
          <a:p>
            <a:pPr algn="r"/>
            <a:r>
              <a:rPr lang="en-US" dirty="0" smtClean="0"/>
              <a:t>Pausanias Laconia 22.8-9</a:t>
            </a:r>
            <a:endParaRPr lang="en-US" dirty="0"/>
          </a:p>
        </p:txBody>
      </p:sp>
      <p:pic>
        <p:nvPicPr>
          <p:cNvPr id="4" name="Picture 3"/>
          <p:cNvPicPr>
            <a:picLocks noChangeAspect="1"/>
          </p:cNvPicPr>
          <p:nvPr/>
        </p:nvPicPr>
        <p:blipFill>
          <a:blip r:embed="rId2"/>
          <a:stretch>
            <a:fillRect/>
          </a:stretch>
        </p:blipFill>
        <p:spPr>
          <a:xfrm>
            <a:off x="8584602" y="-1"/>
            <a:ext cx="3607398" cy="3642085"/>
          </a:xfrm>
          <a:prstGeom prst="rect">
            <a:avLst/>
          </a:prstGeom>
        </p:spPr>
      </p:pic>
      <p:pic>
        <p:nvPicPr>
          <p:cNvPr id="5" name="Picture 4"/>
          <p:cNvPicPr>
            <a:picLocks noChangeAspect="1"/>
          </p:cNvPicPr>
          <p:nvPr/>
        </p:nvPicPr>
        <p:blipFill rotWithShape="1">
          <a:blip r:embed="rId3"/>
          <a:srcRect b="6655"/>
          <a:stretch/>
        </p:blipFill>
        <p:spPr>
          <a:xfrm>
            <a:off x="6874984" y="3329951"/>
            <a:ext cx="5317016" cy="3528049"/>
          </a:xfrm>
          <a:prstGeom prst="rect">
            <a:avLst/>
          </a:prstGeom>
        </p:spPr>
      </p:pic>
    </p:spTree>
    <p:extLst>
      <p:ext uri="{BB962C8B-B14F-4D97-AF65-F5344CB8AC3E}">
        <p14:creationId xmlns:p14="http://schemas.microsoft.com/office/powerpoint/2010/main" val="264831338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Acheloos</a:t>
            </a:r>
            <a:endParaRPr lang="en-US" dirty="0"/>
          </a:p>
        </p:txBody>
      </p:sp>
      <p:sp>
        <p:nvSpPr>
          <p:cNvPr id="3" name="Content Placeholder 2"/>
          <p:cNvSpPr>
            <a:spLocks noGrp="1"/>
          </p:cNvSpPr>
          <p:nvPr>
            <p:ph idx="1"/>
          </p:nvPr>
        </p:nvSpPr>
        <p:spPr>
          <a:xfrm>
            <a:off x="1097280" y="1845734"/>
            <a:ext cx="4579011" cy="4023360"/>
          </a:xfrm>
        </p:spPr>
        <p:txBody>
          <a:bodyPr/>
          <a:lstStyle/>
          <a:p>
            <a:pPr>
              <a:buFont typeface="Arial"/>
              <a:buChar char="•"/>
            </a:pPr>
            <a:r>
              <a:rPr lang="en-US" dirty="0" smtClean="0"/>
              <a:t> Herakles fought </a:t>
            </a:r>
            <a:r>
              <a:rPr lang="en-US" dirty="0" err="1" smtClean="0"/>
              <a:t>Acheloos</a:t>
            </a:r>
            <a:r>
              <a:rPr lang="en-US" dirty="0" smtClean="0"/>
              <a:t> to marry </a:t>
            </a:r>
            <a:r>
              <a:rPr lang="en-US" dirty="0" err="1" smtClean="0"/>
              <a:t>Deianera</a:t>
            </a:r>
            <a:endParaRPr lang="en-US" dirty="0" smtClean="0"/>
          </a:p>
          <a:p>
            <a:pPr>
              <a:buFont typeface="Arial"/>
              <a:buChar char="•"/>
            </a:pPr>
            <a:r>
              <a:rPr lang="en-US" dirty="0"/>
              <a:t> </a:t>
            </a:r>
            <a:r>
              <a:rPr lang="en-US" dirty="0" smtClean="0"/>
              <a:t>People looking for prophecies at Dodona often required to sacrifice to him</a:t>
            </a:r>
          </a:p>
          <a:p>
            <a:pPr>
              <a:buFont typeface="Arial"/>
              <a:buChar char="•"/>
            </a:pPr>
            <a:r>
              <a:rPr lang="en-US" dirty="0"/>
              <a:t> </a:t>
            </a:r>
            <a:r>
              <a:rPr lang="en-US" dirty="0" smtClean="0"/>
              <a:t>On coinage from Metapontum, which celebrated the athletic games there</a:t>
            </a:r>
            <a:endParaRPr lang="en-US" dirty="0"/>
          </a:p>
        </p:txBody>
      </p:sp>
      <p:pic>
        <p:nvPicPr>
          <p:cNvPr id="4" name="Picture 3"/>
          <p:cNvPicPr>
            <a:picLocks noChangeAspect="1"/>
          </p:cNvPicPr>
          <p:nvPr/>
        </p:nvPicPr>
        <p:blipFill>
          <a:blip r:embed="rId2"/>
          <a:stretch>
            <a:fillRect/>
          </a:stretch>
        </p:blipFill>
        <p:spPr>
          <a:xfrm>
            <a:off x="5878863" y="0"/>
            <a:ext cx="6459278" cy="4291362"/>
          </a:xfrm>
          <a:prstGeom prst="rect">
            <a:avLst/>
          </a:prstGeom>
        </p:spPr>
      </p:pic>
      <p:pic>
        <p:nvPicPr>
          <p:cNvPr id="5" name="Picture 4"/>
          <p:cNvPicPr>
            <a:picLocks noChangeAspect="1"/>
          </p:cNvPicPr>
          <p:nvPr/>
        </p:nvPicPr>
        <p:blipFill>
          <a:blip r:embed="rId3"/>
          <a:stretch>
            <a:fillRect/>
          </a:stretch>
        </p:blipFill>
        <p:spPr>
          <a:xfrm>
            <a:off x="7581993" y="3531508"/>
            <a:ext cx="4699000" cy="3746500"/>
          </a:xfrm>
          <a:prstGeom prst="rect">
            <a:avLst/>
          </a:prstGeom>
        </p:spPr>
      </p:pic>
      <p:pic>
        <p:nvPicPr>
          <p:cNvPr id="6" name="Picture 5"/>
          <p:cNvPicPr>
            <a:picLocks noChangeAspect="1"/>
          </p:cNvPicPr>
          <p:nvPr/>
        </p:nvPicPr>
        <p:blipFill>
          <a:blip r:embed="rId4"/>
          <a:stretch>
            <a:fillRect/>
          </a:stretch>
        </p:blipFill>
        <p:spPr>
          <a:xfrm>
            <a:off x="4403898" y="3944973"/>
            <a:ext cx="3285554" cy="3317146"/>
          </a:xfrm>
          <a:prstGeom prst="rect">
            <a:avLst/>
          </a:prstGeom>
        </p:spPr>
      </p:pic>
    </p:spTree>
    <p:extLst>
      <p:ext uri="{BB962C8B-B14F-4D97-AF65-F5344CB8AC3E}">
        <p14:creationId xmlns:p14="http://schemas.microsoft.com/office/powerpoint/2010/main" val="41396557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Okeanos</a:t>
            </a:r>
            <a:endParaRPr lang="en-GB" dirty="0"/>
          </a:p>
        </p:txBody>
      </p:sp>
      <p:sp>
        <p:nvSpPr>
          <p:cNvPr id="3" name="Content Placeholder 2"/>
          <p:cNvSpPr>
            <a:spLocks noGrp="1"/>
          </p:cNvSpPr>
          <p:nvPr>
            <p:ph idx="1"/>
          </p:nvPr>
        </p:nvSpPr>
        <p:spPr/>
        <p:txBody>
          <a:bodyPr/>
          <a:lstStyle/>
          <a:p>
            <a:r>
              <a:rPr lang="en-GB" dirty="0" smtClean="0"/>
              <a:t>Attic, 6</a:t>
            </a:r>
            <a:r>
              <a:rPr lang="en-GB" baseline="30000" dirty="0" smtClean="0"/>
              <a:t>th</a:t>
            </a:r>
            <a:r>
              <a:rPr lang="en-GB" dirty="0" smtClean="0"/>
              <a:t> century BCE</a:t>
            </a:r>
          </a:p>
          <a:p>
            <a:endParaRPr lang="en-GB" dirty="0"/>
          </a:p>
        </p:txBody>
      </p:sp>
      <p:pic>
        <p:nvPicPr>
          <p:cNvPr id="4" name="Picture 2" descr="Oceanus, Tethys, Eileithyia &amp; Hephaestus at the Wedding of Thetis | Greek vase, Athenian black figure dino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4427" y="1134931"/>
            <a:ext cx="7794343" cy="506147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4695236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Pan</a:t>
            </a:r>
            <a:endParaRPr lang="en-GB" dirty="0"/>
          </a:p>
        </p:txBody>
      </p:sp>
      <p:sp>
        <p:nvSpPr>
          <p:cNvPr id="3" name="Content Placeholder 2"/>
          <p:cNvSpPr>
            <a:spLocks noGrp="1"/>
          </p:cNvSpPr>
          <p:nvPr>
            <p:ph idx="1"/>
          </p:nvPr>
        </p:nvSpPr>
        <p:spPr/>
        <p:txBody>
          <a:bodyPr>
            <a:normAutofit/>
          </a:bodyPr>
          <a:lstStyle/>
          <a:p>
            <a:pPr marL="0" indent="0">
              <a:buNone/>
            </a:pPr>
            <a:endParaRPr lang="en-GB" sz="2800" dirty="0" smtClean="0"/>
          </a:p>
          <a:p>
            <a:pPr>
              <a:buFont typeface="Arial" panose="020B0604020202020204" pitchFamily="34" charset="0"/>
              <a:buChar char="•"/>
            </a:pPr>
            <a:r>
              <a:rPr lang="en-GB" sz="3200" dirty="0" smtClean="0"/>
              <a:t>Using the sources on the </a:t>
            </a:r>
            <a:r>
              <a:rPr lang="en-GB" sz="3200" dirty="0" err="1" smtClean="0"/>
              <a:t>handout</a:t>
            </a:r>
            <a:r>
              <a:rPr lang="en-GB" sz="3200" dirty="0" smtClean="0"/>
              <a:t> (and any others you want to include), consider:</a:t>
            </a:r>
          </a:p>
          <a:p>
            <a:pPr lvl="1">
              <a:buFont typeface="Arial" panose="020B0604020202020204" pitchFamily="34" charset="0"/>
              <a:buChar char="•"/>
            </a:pPr>
            <a:r>
              <a:rPr lang="en-GB" sz="2800" dirty="0" smtClean="0"/>
              <a:t>How similar is Pan to the other hybrid cult figures/deities we’ve looked at?</a:t>
            </a:r>
          </a:p>
          <a:p>
            <a:pPr lvl="1">
              <a:buFont typeface="Arial" panose="020B0604020202020204" pitchFamily="34" charset="0"/>
              <a:buChar char="•"/>
            </a:pPr>
            <a:r>
              <a:rPr lang="en-GB" sz="2800" dirty="0" smtClean="0"/>
              <a:t>Does he share particular associations with them?</a:t>
            </a:r>
          </a:p>
        </p:txBody>
      </p:sp>
    </p:spTree>
    <p:extLst>
      <p:ext uri="{BB962C8B-B14F-4D97-AF65-F5344CB8AC3E}">
        <p14:creationId xmlns:p14="http://schemas.microsoft.com/office/powerpoint/2010/main" val="15208523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Dionysus</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descr="Satyr &amp; Dionysus | Attic red figure vase pain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3965" y="99160"/>
            <a:ext cx="3211569" cy="3139326"/>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hariot of Dionysus | Attic red figure vase pain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1715" y="3238486"/>
            <a:ext cx="5524500" cy="3076575"/>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Procession of Dionysus | Paestan red figure vase paint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2065" y="3055719"/>
            <a:ext cx="4819650" cy="3562351"/>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descr="Flute-playing Satyr &amp; Dionysus | Greek vase, Athenian red figure amphor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17139" y="1096758"/>
            <a:ext cx="5076825" cy="21907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0276284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Euripides </a:t>
            </a:r>
            <a:r>
              <a:rPr lang="en-GB" i="1" dirty="0" smtClean="0"/>
              <a:t>Bacchae</a:t>
            </a:r>
            <a:r>
              <a:rPr lang="en-GB" dirty="0" smtClean="0"/>
              <a:t> 918-24</a:t>
            </a:r>
            <a:endParaRPr lang="en-GB" dirty="0"/>
          </a:p>
        </p:txBody>
      </p:sp>
      <p:sp>
        <p:nvSpPr>
          <p:cNvPr id="3" name="Content Placeholder 2"/>
          <p:cNvSpPr>
            <a:spLocks noGrp="1"/>
          </p:cNvSpPr>
          <p:nvPr>
            <p:ph idx="1"/>
          </p:nvPr>
        </p:nvSpPr>
        <p:spPr>
          <a:xfrm>
            <a:off x="1097280" y="2136190"/>
            <a:ext cx="10058400" cy="4023360"/>
          </a:xfrm>
        </p:spPr>
        <p:txBody>
          <a:bodyPr/>
          <a:lstStyle/>
          <a:p>
            <a:r>
              <a:rPr lang="en-GB" sz="2400" cap="small" dirty="0" err="1" smtClean="0"/>
              <a:t>Pentheus</a:t>
            </a:r>
            <a:r>
              <a:rPr lang="en-GB" sz="2400" cap="small" dirty="0" smtClean="0"/>
              <a:t>	</a:t>
            </a:r>
            <a:r>
              <a:rPr lang="en-GB" sz="2400" dirty="0" smtClean="0"/>
              <a:t>Look</a:t>
            </a:r>
            <a:r>
              <a:rPr lang="en-GB" sz="2400" dirty="0"/>
              <a:t>, I seem to see two suns in the sky! The seven-gated city of </a:t>
            </a:r>
            <a:r>
              <a:rPr lang="en-GB" sz="2400" dirty="0" smtClean="0"/>
              <a:t>			Thebes—I </a:t>
            </a:r>
            <a:r>
              <a:rPr lang="en-GB" sz="2400" dirty="0"/>
              <a:t>see </a:t>
            </a:r>
            <a:r>
              <a:rPr lang="en-GB" sz="2400" dirty="0" smtClean="0"/>
              <a:t>	two </a:t>
            </a:r>
            <a:r>
              <a:rPr lang="en-GB" sz="2400" dirty="0"/>
              <a:t>of them! And you seem to be going before me </a:t>
            </a:r>
            <a:r>
              <a:rPr lang="en-GB" sz="2400" dirty="0" smtClean="0"/>
              <a:t>			as </a:t>
            </a:r>
            <a:r>
              <a:rPr lang="en-GB" sz="2400" dirty="0"/>
              <a:t>a bull, and horns seem to </a:t>
            </a:r>
            <a:r>
              <a:rPr lang="en-GB" sz="2400" dirty="0" smtClean="0"/>
              <a:t>have </a:t>
            </a:r>
            <a:r>
              <a:rPr lang="en-GB" sz="2400" dirty="0"/>
              <a:t>sprouted upon your head! Were </a:t>
            </a:r>
            <a:r>
              <a:rPr lang="en-GB" sz="2400" dirty="0" smtClean="0"/>
              <a:t>			you </a:t>
            </a:r>
            <a:r>
              <a:rPr lang="en-GB" sz="2400" dirty="0"/>
              <a:t>an animal before now? Certainly now </a:t>
            </a:r>
            <a:r>
              <a:rPr lang="en-GB" sz="2400" dirty="0" smtClean="0"/>
              <a:t>you </a:t>
            </a:r>
            <a:r>
              <a:rPr lang="en-GB" sz="2400" dirty="0"/>
              <a:t>have been changed </a:t>
            </a:r>
            <a:r>
              <a:rPr lang="en-GB" sz="2400" dirty="0" smtClean="0"/>
              <a:t>			into </a:t>
            </a:r>
            <a:r>
              <a:rPr lang="en-GB" sz="2400" dirty="0"/>
              <a:t>a bull.</a:t>
            </a:r>
          </a:p>
          <a:p>
            <a:r>
              <a:rPr lang="en-GB" sz="2400" cap="small" dirty="0" smtClean="0"/>
              <a:t>Dionysus	</a:t>
            </a:r>
            <a:r>
              <a:rPr lang="en-GB" sz="2400" dirty="0" smtClean="0"/>
              <a:t>The </a:t>
            </a:r>
            <a:r>
              <a:rPr lang="en-GB" sz="2400" dirty="0"/>
              <a:t>god has made a truce and is with us now, though before he </a:t>
            </a:r>
            <a:r>
              <a:rPr lang="en-GB" sz="2400" dirty="0" smtClean="0"/>
              <a:t>			was </a:t>
            </a:r>
            <a:r>
              <a:rPr lang="en-GB" sz="2400" dirty="0"/>
              <a:t>our enemy. </a:t>
            </a:r>
            <a:r>
              <a:rPr lang="en-GB" sz="2400" dirty="0" smtClean="0"/>
              <a:t>And </a:t>
            </a:r>
            <a:r>
              <a:rPr lang="en-GB" sz="2400" dirty="0"/>
              <a:t>now you see as you ought to see.</a:t>
            </a:r>
          </a:p>
          <a:p>
            <a:endParaRPr lang="en-GB" dirty="0"/>
          </a:p>
        </p:txBody>
      </p:sp>
    </p:spTree>
    <p:extLst>
      <p:ext uri="{BB962C8B-B14F-4D97-AF65-F5344CB8AC3E}">
        <p14:creationId xmlns:p14="http://schemas.microsoft.com/office/powerpoint/2010/main" val="206079370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Euripides </a:t>
            </a:r>
            <a:r>
              <a:rPr lang="en-GB" i="1" dirty="0" smtClean="0"/>
              <a:t>Bacchae</a:t>
            </a:r>
            <a:r>
              <a:rPr lang="en-GB" dirty="0" smtClean="0"/>
              <a:t> 734-47</a:t>
            </a:r>
            <a:endParaRPr lang="en-GB" dirty="0"/>
          </a:p>
        </p:txBody>
      </p:sp>
      <p:sp>
        <p:nvSpPr>
          <p:cNvPr id="3" name="Content Placeholder 2"/>
          <p:cNvSpPr>
            <a:spLocks noGrp="1"/>
          </p:cNvSpPr>
          <p:nvPr>
            <p:ph idx="1"/>
          </p:nvPr>
        </p:nvSpPr>
        <p:spPr>
          <a:xfrm>
            <a:off x="1097280" y="2286797"/>
            <a:ext cx="10058400" cy="4023360"/>
          </a:xfrm>
        </p:spPr>
        <p:txBody>
          <a:bodyPr>
            <a:normAutofit/>
          </a:bodyPr>
          <a:lstStyle/>
          <a:p>
            <a:r>
              <a:rPr lang="en-GB" sz="2400" dirty="0"/>
              <a:t>We ran away and thereby escaped being torn to pieces by the bacchants. But they, with no iron weapons in their hands, attacked some grazing cattle. You could have seen one of the women tearing asunder a bellowing fatted calf with her hands, while others tore heifers to pieces. You could have seen their flanks and cloven hooves hurled this way and that: pieces, drenched with blood, hung dripping from the fir trees. Bulls that till then were violent, with anger in their horns, were thrown to earth, dragged by countless female hands: their covering of flesh was torn in pieces faster than your majesty could blink your royal eyes.</a:t>
            </a:r>
          </a:p>
        </p:txBody>
      </p:sp>
    </p:spTree>
    <p:extLst>
      <p:ext uri="{BB962C8B-B14F-4D97-AF65-F5344CB8AC3E}">
        <p14:creationId xmlns:p14="http://schemas.microsoft.com/office/powerpoint/2010/main" val="32832155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Euripides </a:t>
            </a:r>
            <a:r>
              <a:rPr lang="en-GB" i="1" smtClean="0"/>
              <a:t>Bacchae</a:t>
            </a:r>
            <a:r>
              <a:rPr lang="en-GB" smtClean="0"/>
              <a:t> 1017-23</a:t>
            </a:r>
            <a:endParaRPr lang="en-GB" dirty="0"/>
          </a:p>
        </p:txBody>
      </p:sp>
      <p:sp>
        <p:nvSpPr>
          <p:cNvPr id="3" name="Content Placeholder 2"/>
          <p:cNvSpPr>
            <a:spLocks noGrp="1"/>
          </p:cNvSpPr>
          <p:nvPr>
            <p:ph idx="1"/>
          </p:nvPr>
        </p:nvSpPr>
        <p:spPr>
          <a:xfrm>
            <a:off x="1097280" y="2383617"/>
            <a:ext cx="10058400" cy="4023360"/>
          </a:xfrm>
        </p:spPr>
        <p:txBody>
          <a:bodyPr>
            <a:normAutofit/>
          </a:bodyPr>
          <a:lstStyle/>
          <a:p>
            <a:pPr>
              <a:spcBef>
                <a:spcPts val="0"/>
              </a:spcBef>
              <a:spcAft>
                <a:spcPts val="0"/>
              </a:spcAft>
            </a:pPr>
            <a:r>
              <a:rPr lang="en-GB" sz="2800" dirty="0"/>
              <a:t>Show yourself as a bull in appearance or a </a:t>
            </a:r>
            <a:r>
              <a:rPr lang="en-GB" sz="2800" dirty="0" smtClean="0"/>
              <a:t>many-headed</a:t>
            </a:r>
          </a:p>
          <a:p>
            <a:pPr>
              <a:spcBef>
                <a:spcPts val="0"/>
              </a:spcBef>
              <a:spcAft>
                <a:spcPts val="0"/>
              </a:spcAft>
            </a:pPr>
            <a:r>
              <a:rPr lang="en-GB" sz="2800" dirty="0" smtClean="0"/>
              <a:t>serpent </a:t>
            </a:r>
            <a:r>
              <a:rPr lang="en-GB" sz="2800" dirty="0"/>
              <a:t>or a </a:t>
            </a:r>
            <a:r>
              <a:rPr lang="en-GB" sz="2800" dirty="0" smtClean="0"/>
              <a:t>lion</a:t>
            </a:r>
          </a:p>
          <a:p>
            <a:pPr>
              <a:spcBef>
                <a:spcPts val="0"/>
              </a:spcBef>
              <a:spcAft>
                <a:spcPts val="0"/>
              </a:spcAft>
            </a:pPr>
            <a:r>
              <a:rPr lang="en-GB" sz="2800" dirty="0" smtClean="0"/>
              <a:t>blazing </a:t>
            </a:r>
            <a:r>
              <a:rPr lang="en-GB" sz="2800" dirty="0"/>
              <a:t>like fire</a:t>
            </a:r>
            <a:r>
              <a:rPr lang="en-GB" sz="2800" dirty="0" smtClean="0"/>
              <a:t>!</a:t>
            </a:r>
          </a:p>
          <a:p>
            <a:pPr>
              <a:spcBef>
                <a:spcPts val="0"/>
              </a:spcBef>
              <a:spcAft>
                <a:spcPts val="0"/>
              </a:spcAft>
            </a:pPr>
            <a:r>
              <a:rPr lang="en-GB" sz="2800" dirty="0" smtClean="0"/>
              <a:t>Go</a:t>
            </a:r>
            <a:r>
              <a:rPr lang="en-GB" sz="2800" dirty="0"/>
              <a:t>, Bacchus, and as beast, with smiling face</a:t>
            </a:r>
            <a:r>
              <a:rPr lang="en-GB" sz="2800" dirty="0" smtClean="0"/>
              <a:t>,</a:t>
            </a:r>
          </a:p>
          <a:p>
            <a:pPr>
              <a:spcBef>
                <a:spcPts val="0"/>
              </a:spcBef>
              <a:spcAft>
                <a:spcPts val="0"/>
              </a:spcAft>
            </a:pPr>
            <a:r>
              <a:rPr lang="en-GB" sz="2800" dirty="0" smtClean="0"/>
              <a:t>cast </a:t>
            </a:r>
            <a:r>
              <a:rPr lang="en-GB" sz="2800" dirty="0"/>
              <a:t>the deadly noose upon the bacchants’ </a:t>
            </a:r>
            <a:r>
              <a:rPr lang="en-GB" sz="2800" dirty="0" smtClean="0"/>
              <a:t>hunter</a:t>
            </a:r>
          </a:p>
          <a:p>
            <a:pPr>
              <a:spcBef>
                <a:spcPts val="0"/>
              </a:spcBef>
              <a:spcAft>
                <a:spcPts val="0"/>
              </a:spcAft>
            </a:pPr>
            <a:r>
              <a:rPr lang="en-GB" sz="2800" dirty="0" smtClean="0"/>
              <a:t>as </a:t>
            </a:r>
            <a:r>
              <a:rPr lang="en-GB" sz="2800" dirty="0"/>
              <a:t>he </a:t>
            </a:r>
            <a:r>
              <a:rPr lang="en-GB" sz="2800" dirty="0" smtClean="0"/>
              <a:t>falls</a:t>
            </a:r>
          </a:p>
          <a:p>
            <a:pPr>
              <a:spcBef>
                <a:spcPts val="0"/>
              </a:spcBef>
              <a:spcAft>
                <a:spcPts val="0"/>
              </a:spcAft>
            </a:pPr>
            <a:r>
              <a:rPr lang="en-GB" sz="2800" dirty="0" smtClean="0"/>
              <a:t>into </a:t>
            </a:r>
            <a:r>
              <a:rPr lang="en-GB" sz="2800" dirty="0"/>
              <a:t>the hands of the maenad band!</a:t>
            </a:r>
          </a:p>
        </p:txBody>
      </p:sp>
    </p:spTree>
    <p:extLst>
      <p:ext uri="{BB962C8B-B14F-4D97-AF65-F5344CB8AC3E}">
        <p14:creationId xmlns:p14="http://schemas.microsoft.com/office/powerpoint/2010/main" val="18266270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Plutarch </a:t>
            </a:r>
            <a:r>
              <a:rPr lang="en-GB" i="1" dirty="0" smtClean="0"/>
              <a:t>The Greek Questions</a:t>
            </a:r>
            <a:r>
              <a:rPr lang="en-GB" dirty="0" smtClean="0"/>
              <a:t> 36</a:t>
            </a:r>
            <a:endParaRPr lang="en-GB" dirty="0"/>
          </a:p>
        </p:txBody>
      </p:sp>
      <p:sp>
        <p:nvSpPr>
          <p:cNvPr id="3" name="Content Placeholder 2"/>
          <p:cNvSpPr>
            <a:spLocks noGrp="1"/>
          </p:cNvSpPr>
          <p:nvPr>
            <p:ph idx="1"/>
          </p:nvPr>
        </p:nvSpPr>
        <p:spPr>
          <a:xfrm>
            <a:off x="1097280" y="1737360"/>
            <a:ext cx="10058400" cy="4877796"/>
          </a:xfrm>
        </p:spPr>
        <p:txBody>
          <a:bodyPr>
            <a:normAutofit lnSpcReduction="10000"/>
          </a:bodyPr>
          <a:lstStyle/>
          <a:p>
            <a:pPr eaLnBrk="0" fontAlgn="base" hangingPunct="0">
              <a:lnSpc>
                <a:spcPct val="100000"/>
              </a:lnSpc>
              <a:spcBef>
                <a:spcPct val="0"/>
              </a:spcBef>
              <a:spcAft>
                <a:spcPct val="0"/>
              </a:spcAft>
              <a:buClrTx/>
              <a:buSzTx/>
            </a:pPr>
            <a:r>
              <a:rPr lang="en-GB" sz="2200" dirty="0"/>
              <a:t>Why is it that the women of the </a:t>
            </a:r>
            <a:r>
              <a:rPr lang="en-GB" sz="2200" dirty="0" err="1"/>
              <a:t>Eleans</a:t>
            </a:r>
            <a:r>
              <a:rPr lang="en-GB" sz="2200" dirty="0"/>
              <a:t>, when they sing hymns to Dionysus, call upon him to come to them “with the foot of a bull”? The hymn runs as </a:t>
            </a:r>
            <a:r>
              <a:rPr lang="en-GB" sz="2200" dirty="0" smtClean="0"/>
              <a:t>follows:</a:t>
            </a:r>
          </a:p>
          <a:p>
            <a:pPr eaLnBrk="0" fontAlgn="base" hangingPunct="0">
              <a:lnSpc>
                <a:spcPct val="100000"/>
              </a:lnSpc>
              <a:spcBef>
                <a:spcPct val="0"/>
              </a:spcBef>
              <a:spcAft>
                <a:spcPct val="0"/>
              </a:spcAft>
              <a:buClrTx/>
              <a:buSzTx/>
            </a:pPr>
            <a:endParaRPr lang="en-GB" sz="2200" dirty="0" smtClean="0"/>
          </a:p>
          <a:p>
            <a:pPr eaLnBrk="0" fontAlgn="base" hangingPunct="0">
              <a:lnSpc>
                <a:spcPct val="100000"/>
              </a:lnSpc>
              <a:spcBef>
                <a:spcPct val="0"/>
              </a:spcBef>
              <a:spcAft>
                <a:spcPct val="0"/>
              </a:spcAft>
              <a:buClrTx/>
              <a:buSzTx/>
            </a:pPr>
            <a:r>
              <a:rPr lang="en-US" altLang="en-US" sz="2200" dirty="0" smtClean="0"/>
              <a:t>Come</a:t>
            </a:r>
            <a:r>
              <a:rPr lang="en-US" altLang="en-US" sz="2200" dirty="0"/>
              <a:t>, O hero Dionysus</a:t>
            </a:r>
            <a:r>
              <a:rPr lang="en-US" altLang="en-US" sz="2200" dirty="0" smtClean="0"/>
              <a:t>,</a:t>
            </a:r>
          </a:p>
          <a:p>
            <a:pPr eaLnBrk="0" fontAlgn="base" hangingPunct="0">
              <a:lnSpc>
                <a:spcPct val="100000"/>
              </a:lnSpc>
              <a:spcBef>
                <a:spcPct val="0"/>
              </a:spcBef>
              <a:spcAft>
                <a:spcPct val="0"/>
              </a:spcAft>
              <a:buClrTx/>
              <a:buSzTx/>
            </a:pPr>
            <a:r>
              <a:rPr lang="en-US" altLang="en-US" sz="2200" dirty="0" smtClean="0"/>
              <a:t>To </a:t>
            </a:r>
            <a:r>
              <a:rPr lang="en-US" altLang="en-US" sz="2200" dirty="0"/>
              <a:t>thy </a:t>
            </a:r>
            <a:r>
              <a:rPr lang="en-US" altLang="en-US" sz="2200" dirty="0" err="1"/>
              <a:t>Elean</a:t>
            </a:r>
            <a:r>
              <a:rPr lang="en-US" altLang="en-US" sz="2200" dirty="0"/>
              <a:t> </a:t>
            </a:r>
            <a:r>
              <a:rPr lang="en-US" altLang="en-US" sz="2200" dirty="0" smtClean="0"/>
              <a:t>holy</a:t>
            </a:r>
          </a:p>
          <a:p>
            <a:pPr eaLnBrk="0" fontAlgn="base" hangingPunct="0">
              <a:lnSpc>
                <a:spcPct val="100000"/>
              </a:lnSpc>
              <a:spcBef>
                <a:spcPct val="0"/>
              </a:spcBef>
              <a:spcAft>
                <a:spcPct val="0"/>
              </a:spcAft>
              <a:buClrTx/>
              <a:buSzTx/>
            </a:pPr>
            <a:r>
              <a:rPr lang="en-US" altLang="en-US" sz="2200" dirty="0" smtClean="0"/>
              <a:t>Temple</a:t>
            </a:r>
            <a:r>
              <a:rPr lang="en-US" altLang="en-US" sz="2200" dirty="0"/>
              <a:t>, with the Graces</a:t>
            </a:r>
            <a:r>
              <a:rPr lang="en-US" altLang="en-US" sz="2200" dirty="0" smtClean="0"/>
              <a:t>,</a:t>
            </a:r>
          </a:p>
          <a:p>
            <a:pPr eaLnBrk="0" fontAlgn="base" hangingPunct="0">
              <a:lnSpc>
                <a:spcPct val="100000"/>
              </a:lnSpc>
              <a:spcBef>
                <a:spcPct val="0"/>
              </a:spcBef>
              <a:spcAft>
                <a:spcPct val="0"/>
              </a:spcAft>
              <a:buClrTx/>
              <a:buSzTx/>
            </a:pPr>
            <a:r>
              <a:rPr lang="en-US" altLang="en-US" sz="2200" dirty="0" smtClean="0"/>
              <a:t>To </a:t>
            </a:r>
            <a:r>
              <a:rPr lang="en-US" altLang="en-US" sz="2200" dirty="0"/>
              <a:t>thy </a:t>
            </a:r>
            <a:r>
              <a:rPr lang="en-US" altLang="en-US" sz="2200" dirty="0" smtClean="0"/>
              <a:t>temple</a:t>
            </a:r>
          </a:p>
          <a:p>
            <a:pPr eaLnBrk="0" fontAlgn="base" hangingPunct="0">
              <a:lnSpc>
                <a:spcPct val="100000"/>
              </a:lnSpc>
              <a:spcBef>
                <a:spcPct val="0"/>
              </a:spcBef>
              <a:spcAft>
                <a:spcPct val="0"/>
              </a:spcAft>
              <a:buClrTx/>
              <a:buSzTx/>
            </a:pPr>
            <a:r>
              <a:rPr lang="en-US" altLang="en-US" sz="2200" dirty="0" smtClean="0"/>
              <a:t>With </a:t>
            </a:r>
            <a:r>
              <a:rPr lang="en-US" altLang="en-US" sz="2200" dirty="0"/>
              <a:t>thy bull’s foot hasting.</a:t>
            </a:r>
          </a:p>
          <a:p>
            <a:pPr marL="0" lvl="0" indent="238125" eaLnBrk="0" fontAlgn="base" hangingPunct="0">
              <a:lnSpc>
                <a:spcPct val="100000"/>
              </a:lnSpc>
              <a:spcBef>
                <a:spcPct val="0"/>
              </a:spcBef>
              <a:spcAft>
                <a:spcPct val="0"/>
              </a:spcAft>
              <a:buClrTx/>
              <a:buSzTx/>
              <a:buNone/>
            </a:pPr>
            <a:endParaRPr lang="en-US" altLang="en-US" sz="2200" dirty="0" smtClean="0"/>
          </a:p>
          <a:p>
            <a:pPr eaLnBrk="0" fontAlgn="base" hangingPunct="0">
              <a:lnSpc>
                <a:spcPct val="100000"/>
              </a:lnSpc>
              <a:spcBef>
                <a:spcPct val="0"/>
              </a:spcBef>
              <a:spcAft>
                <a:spcPct val="0"/>
              </a:spcAft>
              <a:buClrTx/>
              <a:buSzTx/>
            </a:pPr>
            <a:r>
              <a:rPr lang="en-US" altLang="en-US" sz="2200" dirty="0" smtClean="0"/>
              <a:t>Then </a:t>
            </a:r>
            <a:r>
              <a:rPr lang="en-US" altLang="en-US" sz="2200" dirty="0"/>
              <a:t>they chant twice the refrain: “O worthy bull</a:t>
            </a:r>
            <a:r>
              <a:rPr lang="en-US" altLang="en-US" sz="2200" dirty="0" smtClean="0"/>
              <a:t>.” Is </a:t>
            </a:r>
            <a:r>
              <a:rPr lang="en-US" altLang="en-US" sz="2200" dirty="0"/>
              <a:t>it because some address the god as “</a:t>
            </a:r>
            <a:r>
              <a:rPr lang="en-US" altLang="en-US" sz="2200" dirty="0" err="1"/>
              <a:t>kine</a:t>
            </a:r>
            <a:r>
              <a:rPr lang="en-US" altLang="en-US" sz="2200" dirty="0"/>
              <a:t>-born” or as “bull”? Or by “ox-foot” do they mean “with thy mighty foot,” even as the Poet used “ox-eyed</a:t>
            </a:r>
            <a:r>
              <a:rPr lang="en-US" altLang="en-US" sz="2200" dirty="0" smtClean="0"/>
              <a:t>” </a:t>
            </a:r>
            <a:r>
              <a:rPr lang="en-US" altLang="en-US" sz="2200" dirty="0"/>
              <a:t> to signify “large-eyed,” and “bully</a:t>
            </a:r>
            <a:r>
              <a:rPr lang="en-US" altLang="en-US" sz="2200" dirty="0" smtClean="0"/>
              <a:t>” </a:t>
            </a:r>
            <a:r>
              <a:rPr lang="en-US" altLang="en-US" sz="2200" dirty="0"/>
              <a:t> for “loudmouthed</a:t>
            </a:r>
            <a:r>
              <a:rPr lang="en-US" altLang="en-US" sz="2200" dirty="0" smtClean="0"/>
              <a:t>”? Or </a:t>
            </a:r>
            <a:r>
              <a:rPr lang="en-US" altLang="en-US" sz="2200" dirty="0"/>
              <a:t>is it rather because the foot of the bull is harmless, but the part that bears horns is harmful, and thus they call upon the god to come in a gentle and painless manner</a:t>
            </a:r>
            <a:r>
              <a:rPr lang="en-US" altLang="en-US" sz="2200" dirty="0" smtClean="0"/>
              <a:t>? Or </a:t>
            </a:r>
            <a:r>
              <a:rPr lang="en-US" altLang="en-US" sz="2200" dirty="0"/>
              <a:t>is it because many believe that the god was the pioneer in both ploughing and sowing?</a:t>
            </a:r>
          </a:p>
          <a:p>
            <a:endParaRPr lang="en-GB" dirty="0"/>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Aelian</a:t>
            </a:r>
            <a:r>
              <a:rPr lang="en-GB" dirty="0" smtClean="0"/>
              <a:t> </a:t>
            </a:r>
            <a:r>
              <a:rPr lang="en-GB" i="1" dirty="0" smtClean="0"/>
              <a:t>On Animals</a:t>
            </a:r>
            <a:r>
              <a:rPr lang="en-GB" dirty="0" smtClean="0"/>
              <a:t> 12.34</a:t>
            </a:r>
            <a:endParaRPr lang="en-GB" dirty="0"/>
          </a:p>
        </p:txBody>
      </p:sp>
      <p:sp>
        <p:nvSpPr>
          <p:cNvPr id="3" name="Content Placeholder 2"/>
          <p:cNvSpPr>
            <a:spLocks noGrp="1"/>
          </p:cNvSpPr>
          <p:nvPr>
            <p:ph idx="1"/>
          </p:nvPr>
        </p:nvSpPr>
        <p:spPr>
          <a:xfrm>
            <a:off x="1097280" y="2598770"/>
            <a:ext cx="10058400" cy="4023360"/>
          </a:xfrm>
        </p:spPr>
        <p:txBody>
          <a:bodyPr>
            <a:normAutofit/>
          </a:bodyPr>
          <a:lstStyle/>
          <a:p>
            <a:r>
              <a:rPr lang="en-GB" sz="2400" dirty="0"/>
              <a:t>The people of </a:t>
            </a:r>
            <a:r>
              <a:rPr lang="en-GB" sz="2400" dirty="0" err="1"/>
              <a:t>Tenedos</a:t>
            </a:r>
            <a:r>
              <a:rPr lang="en-GB" sz="2400" dirty="0"/>
              <a:t> keep a cow that is in calf for Dionysus the Man-slayer, and as soon as it has calved they tend it as though it were a woman in child-bed. But they put </a:t>
            </a:r>
            <a:r>
              <a:rPr lang="en-GB" sz="2400" dirty="0" smtClean="0"/>
              <a:t>buskins [open-toed boots] </a:t>
            </a:r>
            <a:r>
              <a:rPr lang="en-GB" sz="2400" dirty="0"/>
              <a:t>on the newly born calf and then sacrifice it. But the man who dealt it the blow with the axe is pelted with stones by the populace and flees until he </a:t>
            </a:r>
            <a:r>
              <a:rPr lang="en-GB" sz="2400" dirty="0" smtClean="0"/>
              <a:t>reaches the sea.</a:t>
            </a:r>
            <a:endParaRPr lang="en-GB" sz="2400" dirty="0"/>
          </a:p>
        </p:txBody>
      </p:sp>
    </p:spTree>
    <p:extLst>
      <p:ext uri="{BB962C8B-B14F-4D97-AF65-F5344CB8AC3E}">
        <p14:creationId xmlns:p14="http://schemas.microsoft.com/office/powerpoint/2010/main" val="29973183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Founders of Athens</a:t>
            </a:r>
            <a:endParaRPr lang="en-US" dirty="0"/>
          </a:p>
        </p:txBody>
      </p:sp>
      <p:sp>
        <p:nvSpPr>
          <p:cNvPr id="3" name="Content Placeholder 2"/>
          <p:cNvSpPr>
            <a:spLocks noGrp="1"/>
          </p:cNvSpPr>
          <p:nvPr>
            <p:ph idx="1"/>
          </p:nvPr>
        </p:nvSpPr>
        <p:spPr>
          <a:xfrm>
            <a:off x="1097280" y="1845734"/>
            <a:ext cx="7022703" cy="4023360"/>
          </a:xfrm>
        </p:spPr>
        <p:txBody>
          <a:bodyPr>
            <a:normAutofit/>
          </a:bodyPr>
          <a:lstStyle/>
          <a:p>
            <a:pPr>
              <a:buFont typeface="Arial"/>
              <a:buChar char="•"/>
            </a:pPr>
            <a:r>
              <a:rPr lang="en-US" sz="3200" dirty="0" smtClean="0"/>
              <a:t> Founding myths based on autochthony:</a:t>
            </a:r>
          </a:p>
          <a:p>
            <a:pPr lvl="1">
              <a:buFont typeface="Arial"/>
              <a:buChar char="•"/>
            </a:pPr>
            <a:r>
              <a:rPr lang="en-US" sz="2800" dirty="0" err="1" smtClean="0"/>
              <a:t>Cecrops</a:t>
            </a:r>
            <a:r>
              <a:rPr lang="en-US" sz="2800" dirty="0" smtClean="0"/>
              <a:t>/</a:t>
            </a:r>
            <a:r>
              <a:rPr lang="en-US" sz="2800" dirty="0" err="1" smtClean="0"/>
              <a:t>Kekrops</a:t>
            </a:r>
            <a:endParaRPr lang="en-US" sz="2800" dirty="0" smtClean="0"/>
          </a:p>
          <a:p>
            <a:pPr lvl="1">
              <a:buFont typeface="Arial"/>
              <a:buChar char="•"/>
            </a:pPr>
            <a:r>
              <a:rPr lang="en-US" sz="2800" dirty="0" err="1" smtClean="0"/>
              <a:t>Erechthonius</a:t>
            </a:r>
            <a:endParaRPr lang="en-US" sz="2800" dirty="0" smtClean="0"/>
          </a:p>
          <a:p>
            <a:pPr>
              <a:buFont typeface="Arial"/>
              <a:buChar char="•"/>
            </a:pPr>
            <a:r>
              <a:rPr lang="en-US" sz="3000" dirty="0"/>
              <a:t> </a:t>
            </a:r>
            <a:r>
              <a:rPr lang="en-US" sz="3000" dirty="0" smtClean="0"/>
              <a:t>More serpentine creatures and founding myths</a:t>
            </a:r>
            <a:endParaRPr lang="en-US" sz="3000" dirty="0"/>
          </a:p>
        </p:txBody>
      </p:sp>
      <p:pic>
        <p:nvPicPr>
          <p:cNvPr id="4" name="Picture 3"/>
          <p:cNvPicPr>
            <a:picLocks noChangeAspect="1"/>
          </p:cNvPicPr>
          <p:nvPr/>
        </p:nvPicPr>
        <p:blipFill>
          <a:blip r:embed="rId2"/>
          <a:stretch>
            <a:fillRect/>
          </a:stretch>
        </p:blipFill>
        <p:spPr>
          <a:xfrm>
            <a:off x="8357638" y="2578666"/>
            <a:ext cx="3699669" cy="4125384"/>
          </a:xfrm>
          <a:prstGeom prst="rect">
            <a:avLst/>
          </a:prstGeom>
        </p:spPr>
      </p:pic>
    </p:spTree>
    <p:extLst>
      <p:ext uri="{BB962C8B-B14F-4D97-AF65-F5344CB8AC3E}">
        <p14:creationId xmlns:p14="http://schemas.microsoft.com/office/powerpoint/2010/main" val="23477786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15900" y="1800225"/>
            <a:ext cx="4343400" cy="4351338"/>
          </a:xfrm>
        </p:spPr>
        <p:txBody>
          <a:bodyPr/>
          <a:lstStyle/>
          <a:p>
            <a:r>
              <a:rPr lang="en-GB" dirty="0" err="1"/>
              <a:t>Melisches</a:t>
            </a:r>
            <a:r>
              <a:rPr lang="en-GB" dirty="0"/>
              <a:t> </a:t>
            </a:r>
            <a:r>
              <a:rPr lang="en-GB" dirty="0" smtClean="0"/>
              <a:t>Relief</a:t>
            </a:r>
          </a:p>
          <a:p>
            <a:r>
              <a:rPr lang="en-GB" dirty="0" smtClean="0"/>
              <a:t>c. 460 BCE</a:t>
            </a:r>
          </a:p>
          <a:p>
            <a:r>
              <a:rPr lang="en-GB" dirty="0" smtClean="0"/>
              <a:t>Attic (?)</a:t>
            </a:r>
          </a:p>
          <a:p>
            <a:r>
              <a:rPr lang="de-DE" dirty="0"/>
              <a:t>Antikensammlung der Staatlichen Museen zu </a:t>
            </a:r>
            <a:r>
              <a:rPr lang="de-DE" dirty="0" smtClean="0"/>
              <a:t>Berlin</a:t>
            </a:r>
            <a:endParaRPr lang="en-GB" dirty="0" smtClean="0"/>
          </a:p>
          <a:p>
            <a:endParaRPr lang="en-GB" dirty="0"/>
          </a:p>
        </p:txBody>
      </p:sp>
      <p:pic>
        <p:nvPicPr>
          <p:cNvPr id="10242" name="Picture 2" descr="http://www.smb-digital.de/eMuseumPlus?service=DynamicAsset&amp;sp=SU5mxm4Yx%2FVbg9LVP7MZLDqo6z5lhONBxez%2FYx5EhVSCZjU0bcvvsnPxkoLiFJnF9QzRY98OZwV1b%0AfnOjhdzPJCrGy%2BOIZxfXys9Yi8S8yOKzFlslUXvpVtZB9DZfvgZw&amp;sp=Simage%2Fjpe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864100" y="101599"/>
            <a:ext cx="7226301" cy="66292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92502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 y="377825"/>
            <a:ext cx="3140529" cy="4351338"/>
          </a:xfrm>
        </p:spPr>
        <p:txBody>
          <a:bodyPr>
            <a:normAutofit/>
          </a:bodyPr>
          <a:lstStyle/>
          <a:p>
            <a:r>
              <a:rPr lang="en-GB" dirty="0" err="1" smtClean="0"/>
              <a:t>Cecrops</a:t>
            </a:r>
            <a:r>
              <a:rPr lang="en-GB" dirty="0" smtClean="0"/>
              <a:t>, Gaia, </a:t>
            </a:r>
            <a:r>
              <a:rPr lang="en-GB" dirty="0" err="1" smtClean="0"/>
              <a:t>Erechthionus</a:t>
            </a:r>
            <a:r>
              <a:rPr lang="en-GB" dirty="0" smtClean="0"/>
              <a:t>, Athena, Hephaestus, </a:t>
            </a:r>
            <a:r>
              <a:rPr lang="en-GB" dirty="0" err="1" smtClean="0"/>
              <a:t>Herse</a:t>
            </a:r>
            <a:endParaRPr lang="en-GB" dirty="0" smtClean="0"/>
          </a:p>
          <a:p>
            <a:r>
              <a:rPr lang="en-GB" dirty="0" smtClean="0"/>
              <a:t>Other members of the royal family on the other side of the cup</a:t>
            </a:r>
          </a:p>
          <a:p>
            <a:r>
              <a:rPr lang="en-GB" dirty="0" smtClean="0"/>
              <a:t>440-430 BCE</a:t>
            </a:r>
          </a:p>
          <a:p>
            <a:r>
              <a:rPr lang="en-GB" dirty="0" err="1" smtClean="0"/>
              <a:t>Tarquina</a:t>
            </a:r>
            <a:endParaRPr lang="en-GB" dirty="0" smtClean="0"/>
          </a:p>
          <a:p>
            <a:r>
              <a:rPr lang="de-DE" dirty="0"/>
              <a:t>Antikensammlung der Staatlichen Museen zu Berlin</a:t>
            </a:r>
            <a:endParaRPr lang="en-GB" dirty="0"/>
          </a:p>
        </p:txBody>
      </p:sp>
      <p:pic>
        <p:nvPicPr>
          <p:cNvPr id="9218"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911167" y="-242888"/>
            <a:ext cx="3280833" cy="2362200"/>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3483429" y="2119312"/>
            <a:ext cx="8708571" cy="4762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14947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6562751" cy="4772456"/>
          </a:xfrm>
          <a:prstGeom prst="rect">
            <a:avLst/>
          </a:prstGeom>
        </p:spPr>
      </p:pic>
      <p:pic>
        <p:nvPicPr>
          <p:cNvPr id="3" name="Picture 2"/>
          <p:cNvPicPr>
            <a:picLocks noChangeAspect="1"/>
          </p:cNvPicPr>
          <p:nvPr/>
        </p:nvPicPr>
        <p:blipFill>
          <a:blip r:embed="rId3"/>
          <a:stretch>
            <a:fillRect/>
          </a:stretch>
        </p:blipFill>
        <p:spPr>
          <a:xfrm>
            <a:off x="6190982" y="2867322"/>
            <a:ext cx="6001017" cy="3990677"/>
          </a:xfrm>
          <a:prstGeom prst="rect">
            <a:avLst/>
          </a:prstGeom>
        </p:spPr>
      </p:pic>
    </p:spTree>
    <p:extLst>
      <p:ext uri="{BB962C8B-B14F-4D97-AF65-F5344CB8AC3E}">
        <p14:creationId xmlns:p14="http://schemas.microsoft.com/office/powerpoint/2010/main" val="418959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2800" dirty="0"/>
          </a:p>
          <a:p>
            <a:pPr>
              <a:buFont typeface="Arial" panose="020B0604020202020204" pitchFamily="34" charset="0"/>
              <a:buChar char="•"/>
            </a:pPr>
            <a:r>
              <a:rPr lang="en-GB" sz="3200" dirty="0" smtClean="0"/>
              <a:t>What spaces do hybrid deities occupy?</a:t>
            </a:r>
          </a:p>
          <a:p>
            <a:pPr lvl="1">
              <a:buFont typeface="Arial" panose="020B0604020202020204" pitchFamily="34" charset="0"/>
              <a:buChar char="•"/>
            </a:pPr>
            <a:r>
              <a:rPr lang="en-GB" sz="2800" dirty="0" smtClean="0"/>
              <a:t>Physical/social/religious</a:t>
            </a:r>
          </a:p>
          <a:p>
            <a:pPr>
              <a:buFont typeface="Arial" panose="020B0604020202020204" pitchFamily="34" charset="0"/>
              <a:buChar char="•"/>
            </a:pPr>
            <a:r>
              <a:rPr lang="en-GB" sz="3200" dirty="0" smtClean="0"/>
              <a:t> How much can we differentiate them from anthropomorphic deities?</a:t>
            </a:r>
            <a:endParaRPr lang="en-GB" sz="3200" dirty="0"/>
          </a:p>
        </p:txBody>
      </p:sp>
    </p:spTree>
    <p:extLst>
      <p:ext uri="{BB962C8B-B14F-4D97-AF65-F5344CB8AC3E}">
        <p14:creationId xmlns:p14="http://schemas.microsoft.com/office/powerpoint/2010/main" val="28188389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a:t> </a:t>
            </a:r>
            <a:r>
              <a:rPr lang="en-GB" sz="2400" dirty="0" smtClean="0"/>
              <a:t>Looking at shape shifting and human transformation into animals</a:t>
            </a:r>
          </a:p>
          <a:p>
            <a:pPr>
              <a:buFont typeface="Arial" panose="020B0604020202020204" pitchFamily="34" charset="0"/>
              <a:buChar char="•"/>
            </a:pPr>
            <a:r>
              <a:rPr lang="en-GB" sz="2400" dirty="0"/>
              <a:t> </a:t>
            </a:r>
            <a:r>
              <a:rPr lang="en-GB" sz="2400" dirty="0" smtClean="0"/>
              <a:t>Reading:</a:t>
            </a:r>
          </a:p>
          <a:p>
            <a:pPr lvl="1">
              <a:buFont typeface="Arial" panose="020B0604020202020204" pitchFamily="34" charset="0"/>
              <a:buChar char="•"/>
            </a:pPr>
            <a:r>
              <a:rPr lang="en-GB" sz="2400" dirty="0"/>
              <a:t>Buxton, R. (2013). Wolves and Werewolves in Greek Thought. In </a:t>
            </a:r>
            <a:r>
              <a:rPr lang="en-GB" sz="2400" i="1" dirty="0"/>
              <a:t>Myths and Tragedies in their Ancient Greek Contexts</a:t>
            </a:r>
            <a:r>
              <a:rPr lang="en-GB" sz="2400" dirty="0"/>
              <a:t> (p. Myths and Tragedies in their Ancient Greek Contexts, Chapter 3). Oxford University Press</a:t>
            </a:r>
            <a:r>
              <a:rPr lang="en-GB" sz="2400" dirty="0" smtClean="0"/>
              <a:t>.</a:t>
            </a:r>
          </a:p>
          <a:p>
            <a:pPr lvl="1">
              <a:buFont typeface="Arial" panose="020B0604020202020204" pitchFamily="34" charset="0"/>
              <a:buChar char="•"/>
            </a:pPr>
            <a:r>
              <a:rPr lang="en-GB" sz="2400" dirty="0" smtClean="0"/>
              <a:t>Chapter 2 of </a:t>
            </a:r>
            <a:r>
              <a:rPr lang="en-GB" sz="2400" dirty="0"/>
              <a:t>Forbes Irving, P. (1992). </a:t>
            </a:r>
            <a:r>
              <a:rPr lang="en-GB" sz="2400" i="1" dirty="0"/>
              <a:t>Metamorphosis in Greek Myths</a:t>
            </a:r>
            <a:r>
              <a:rPr lang="en-GB" sz="2400" dirty="0"/>
              <a:t>. Oxford: Clarendon Press.</a:t>
            </a:r>
            <a:endParaRPr lang="en-GB" sz="2400"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88009451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643</TotalTime>
  <Words>912</Words>
  <Application>Microsoft Office PowerPoint</Application>
  <PresentationFormat>Widescreen</PresentationFormat>
  <Paragraphs>156</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Calibri Light</vt:lpstr>
      <vt:lpstr>Arial</vt:lpstr>
      <vt:lpstr>Calibri</vt:lpstr>
      <vt:lpstr>Retrospect</vt:lpstr>
      <vt:lpstr>Monsters, Ghosts and Revenants</vt:lpstr>
      <vt:lpstr>This week</vt:lpstr>
      <vt:lpstr>PowerPoint Presentation</vt:lpstr>
      <vt:lpstr>Wild Animals</vt:lpstr>
      <vt:lpstr>Domesticated Animals</vt:lpstr>
      <vt:lpstr>Dogs</vt:lpstr>
      <vt:lpstr>Birds</vt:lpstr>
      <vt:lpstr>Sacrifice</vt:lpstr>
      <vt:lpstr>Meat</vt:lpstr>
      <vt:lpstr>Zeus Amun</vt:lpstr>
      <vt:lpstr>Discussion</vt:lpstr>
      <vt:lpstr>Cheiron/Chiron</vt:lpstr>
      <vt:lpstr>PowerPoint Presentation</vt:lpstr>
      <vt:lpstr>Early Imagery</vt:lpstr>
      <vt:lpstr>West Pediment of Temple of Zeus, Olympia</vt:lpstr>
      <vt:lpstr>PowerPoint Presentation</vt:lpstr>
      <vt:lpstr>PowerPoint Presentation</vt:lpstr>
      <vt:lpstr>Cult sites</vt:lpstr>
      <vt:lpstr>PowerPoint Presentation</vt:lpstr>
      <vt:lpstr>Characteristics</vt:lpstr>
      <vt:lpstr>Water Deities</vt:lpstr>
      <vt:lpstr>PowerPoint Presentation</vt:lpstr>
      <vt:lpstr>Scylla</vt:lpstr>
      <vt:lpstr>Nereus</vt:lpstr>
      <vt:lpstr>Acheloos</vt:lpstr>
      <vt:lpstr>Okeanos</vt:lpstr>
      <vt:lpstr>Discussion: Pan</vt:lpstr>
      <vt:lpstr>Dionysus</vt:lpstr>
      <vt:lpstr>Euripides Bacchae 918-24</vt:lpstr>
      <vt:lpstr>Euripides Bacchae 734-47</vt:lpstr>
      <vt:lpstr>Euripides Bacchae 1017-23</vt:lpstr>
      <vt:lpstr>Plutarch The Greek Questions 36</vt:lpstr>
      <vt:lpstr>Aelian On Animals 12.34</vt:lpstr>
      <vt:lpstr>Founders of Athens</vt:lpstr>
      <vt:lpstr>PowerPoint Presentation</vt:lpstr>
      <vt:lpstr>PowerPoint Presentation</vt:lpstr>
      <vt:lpstr>PowerPoint Presentation</vt:lpstr>
      <vt:lpstr>Discussion</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40</cp:revision>
  <dcterms:created xsi:type="dcterms:W3CDTF">2016-07-06T10:16:44Z</dcterms:created>
  <dcterms:modified xsi:type="dcterms:W3CDTF">2017-10-24T15:37:09Z</dcterms:modified>
</cp:coreProperties>
</file>