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7"/>
  </p:notesMasterIdLst>
  <p:sldIdLst>
    <p:sldId id="272" r:id="rId2"/>
    <p:sldId id="399" r:id="rId3"/>
    <p:sldId id="273" r:id="rId4"/>
    <p:sldId id="400" r:id="rId5"/>
    <p:sldId id="401" r:id="rId6"/>
    <p:sldId id="402" r:id="rId7"/>
    <p:sldId id="274" r:id="rId8"/>
    <p:sldId id="275" r:id="rId9"/>
    <p:sldId id="276" r:id="rId10"/>
    <p:sldId id="277" r:id="rId11"/>
    <p:sldId id="403" r:id="rId12"/>
    <p:sldId id="408" r:id="rId13"/>
    <p:sldId id="404" r:id="rId14"/>
    <p:sldId id="405" r:id="rId15"/>
    <p:sldId id="406" r:id="rId16"/>
    <p:sldId id="407" r:id="rId17"/>
    <p:sldId id="409" r:id="rId18"/>
    <p:sldId id="410" r:id="rId19"/>
    <p:sldId id="411" r:id="rId20"/>
    <p:sldId id="412" r:id="rId21"/>
    <p:sldId id="413" r:id="rId22"/>
    <p:sldId id="414" r:id="rId23"/>
    <p:sldId id="415" r:id="rId24"/>
    <p:sldId id="416" r:id="rId25"/>
    <p:sldId id="419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788"/>
  </p:normalViewPr>
  <p:slideViewPr>
    <p:cSldViewPr snapToGrid="0" snapToObjects="1">
      <p:cViewPr>
        <p:scale>
          <a:sx n="96" d="100"/>
          <a:sy n="96" d="100"/>
        </p:scale>
        <p:origin x="1160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C31FD8-5746-1842-BC95-546DFF33A121}" type="datetimeFigureOut">
              <a:rPr lang="en-US" smtClean="0"/>
              <a:t>9/27/23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1B1896-A803-F44B-81FD-724C29E126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986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4030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912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DE9CD-5BE6-D841-8C58-E5F49F7C6E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690204-11AA-5048-8638-6939E2B2A6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C61C1-21B3-1446-8AE8-7557055E9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5EC3B6-7BEF-554F-B7A9-C1F3F71B8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3F5647-D472-A443-B9B4-4229B7491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373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819DD-8492-BE4B-A18F-36313AFF1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8AB5D-7C66-E949-8B2F-16FCAE158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37FB8-6660-9345-8423-F02197AD9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022535-0C7E-3B4A-A6DD-975567AA8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4DE5EE-86B4-6D46-BF05-CB2B34121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043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E662B-018E-9D49-BE8A-64ACAFEF2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8371EE-E90D-AC4F-9DCD-9ECA07C32D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9FB6DE-E636-F84D-9617-D497E3957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CA8E2C-74FB-9E41-B2F2-324CAAB8C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2285F8-5453-8944-8666-321EAE356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544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CF3C2-12C2-9E41-A126-92C08B50A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908F5-1418-2C44-83B8-603E993454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1BEB25-B54E-364F-8AD7-984F257DC0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B5C8E1-FB62-0F4C-B8E3-30D2B86E9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AC6EA8-B1BB-094D-9A0A-5FE3E2AB4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22BAC7-BB74-5942-8A1A-6E3CB21E3C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051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0A1C5-C9B5-AB46-BFA4-9A61B4CC5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E203CF-C680-C84A-AB29-FFD2C10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FDF548-3A6B-534B-B4F3-47899EDE86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05A8A0-A4E9-C946-9BBE-B87FC0AB6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B52D13-65C2-5C47-B302-50BAFD6851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CA19DD-3D4A-B14D-82B7-DFF542289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BA530E-CE68-B34B-B83B-B735E99C8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4D2B08-9943-5948-B639-4B2DDFD97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94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F73E4-5BC1-2345-B90B-DC104EEFB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DD3DE9-0E3C-7746-9688-B9791CA55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15291-AC27-944C-8A0E-327A7E806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5D9E5D-92D7-B345-879A-F4C2D2330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736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9202D2-8B30-BD45-8C13-10BECBC8C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A0DEF8-4054-224D-8E8E-36A22BA7B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778DBD-42F2-D64E-A87F-25E6691732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043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40820-2E49-1D46-A374-B1C240CB4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7E430-B904-C94B-A7D7-DDED7C8FB5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D18429-180D-4F4E-AC9F-7FA4D1B59E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04502E-2C4C-8149-9170-B68D1DFCA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D29884-FEF0-164C-B37A-33B2FD4C2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AADBED-B48B-AB45-B651-72EACFDD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719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65636-3445-C048-ABBE-3C61B95DE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4FD4F3-18A9-FA49-8638-D3183623AE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7B3D3F-E7CA-EF4F-AF61-BF9451DF24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7A8CF-DF83-1247-8328-6DBFDB3D6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4819E0-71A8-484F-9D5A-99C235BFE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4AC646-E6C2-C24B-9E4A-CF3149D87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661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9F38D-1E79-B149-AEB5-4E0A47796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D84858-54AD-194E-9F49-29C75A04EF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1DC807-7CA2-5240-8B94-7DE3B2848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C0BE80-71BE-554A-8162-EB82D5722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81E73-A0F7-F64F-BC87-7BF36AFD6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383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02E15E-25CE-2749-82D9-B60B35D2EF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C17675-D040-204E-8685-9AAB38FDA0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8544EE-F23B-A544-B71B-8E4B748AE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0EAAC3-99BE-A143-8616-5E12C0628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1BC31-9267-FD42-8F0F-E4C9EB804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816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430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513E8B-F2F2-5148-AD5D-BBF516FDC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9097E1-76E7-C642-B6EF-801E762A3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8C34AD-8130-C940-B0B1-6EDB5C0C61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C10BEB-5562-EE47-979B-AB091AEBC5A3}" type="datetimeFigureOut">
              <a:rPr lang="en-US" smtClean="0"/>
              <a:t>9/27/23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549256-D7E3-1F43-B76E-F3D4D7DC7A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C4458C-5A49-2241-A512-163DE5DFB4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05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youtube.com/watch?v=tLS5iDoS6Ek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66B683-A729-9041-AE89-3178BCB787DE}"/>
              </a:ext>
            </a:extLst>
          </p:cNvPr>
          <p:cNvSpPr txBox="1"/>
          <p:nvPr/>
        </p:nvSpPr>
        <p:spPr>
          <a:xfrm>
            <a:off x="2418417" y="367316"/>
            <a:ext cx="745870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ECAD4007</a:t>
            </a:r>
          </a:p>
          <a:p>
            <a:pPr algn="ctr"/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Who am I teaching?</a:t>
            </a:r>
            <a:b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</a:br>
            <a:endParaRPr lang="en-US" sz="6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3566AF-150B-EF48-9F17-976745988151}"/>
              </a:ext>
            </a:extLst>
          </p:cNvPr>
          <p:cNvSpPr txBox="1"/>
          <p:nvPr/>
        </p:nvSpPr>
        <p:spPr>
          <a:xfrm>
            <a:off x="1159578" y="4539754"/>
            <a:ext cx="99763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Contesting Views – The developing child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277210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141B229-C018-684D-92E6-87DFA17D5C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31671" y="227965"/>
            <a:ext cx="7915298" cy="6111169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D4754A9-6EC8-3E46-9A2B-ED762ADB2F47}"/>
              </a:ext>
            </a:extLst>
          </p:cNvPr>
          <p:cNvSpPr/>
          <p:nvPr/>
        </p:nvSpPr>
        <p:spPr>
          <a:xfrm>
            <a:off x="2274570" y="3086100"/>
            <a:ext cx="7429500" cy="10972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219A64-A00C-4848-90F1-9F0002B46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300" y="2820230"/>
            <a:ext cx="11403330" cy="1363150"/>
          </a:xfrm>
        </p:spPr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American Typewriter" panose="02090604020004020304" pitchFamily="18" charset="77"/>
              </a:rPr>
              <a:t>Children develop in many different ways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D6FB901-589F-B847-9AB7-04EA053BC943}"/>
              </a:ext>
            </a:extLst>
          </p:cNvPr>
          <p:cNvSpPr/>
          <p:nvPr/>
        </p:nvSpPr>
        <p:spPr>
          <a:xfrm>
            <a:off x="2329815" y="113665"/>
            <a:ext cx="731901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/>
          </a:p>
          <a:p>
            <a:r>
              <a:rPr lang="en-US" dirty="0"/>
              <a:t>Why is it important the you as a teacher understand how a child develops?</a:t>
            </a:r>
          </a:p>
        </p:txBody>
      </p:sp>
    </p:spTree>
    <p:extLst>
      <p:ext uri="{BB962C8B-B14F-4D97-AF65-F5344CB8AC3E}">
        <p14:creationId xmlns:p14="http://schemas.microsoft.com/office/powerpoint/2010/main" val="4179311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B6FE776C-3A9C-2A47-9226-D02F51E373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902"/>
          <a:stretch/>
        </p:blipFill>
        <p:spPr>
          <a:xfrm>
            <a:off x="1247700" y="1668230"/>
            <a:ext cx="8436386" cy="30603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DE87AF-5F1A-6745-BDF6-6FA238BE4CCC}"/>
              </a:ext>
            </a:extLst>
          </p:cNvPr>
          <p:cNvSpPr txBox="1"/>
          <p:nvPr/>
        </p:nvSpPr>
        <p:spPr>
          <a:xfrm>
            <a:off x="4000822" y="4486446"/>
            <a:ext cx="3295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How do you think children learn?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F4CA54-E3E2-EF41-9BAD-4AA44701EF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53550">
            <a:off x="8354993" y="4390521"/>
            <a:ext cx="1289377" cy="12893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B26CF0E-3810-6342-A729-A42EAF9453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2264310" y="4762898"/>
            <a:ext cx="1289377" cy="12893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461412-15E9-7042-BF06-1C416AA0A6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5821914">
            <a:off x="5447567" y="1330139"/>
            <a:ext cx="1289377" cy="12893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985E8B2-6DE5-894C-BF4E-7892368713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600257">
            <a:off x="5247777" y="5029553"/>
            <a:ext cx="1289377" cy="128937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5726468-CA54-3A43-9A4B-AD7A90E13E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1258096">
            <a:off x="1944885" y="2184925"/>
            <a:ext cx="1289377" cy="12893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D375A90-7266-FD44-9F70-D65970D310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100957">
            <a:off x="8417756" y="2119845"/>
            <a:ext cx="1289377" cy="1289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226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B6FE776C-3A9C-2A47-9226-D02F51E373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902"/>
          <a:stretch/>
        </p:blipFill>
        <p:spPr>
          <a:xfrm>
            <a:off x="1247700" y="1668230"/>
            <a:ext cx="8436386" cy="30603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DE87AF-5F1A-6745-BDF6-6FA238BE4CCC}"/>
              </a:ext>
            </a:extLst>
          </p:cNvPr>
          <p:cNvSpPr txBox="1"/>
          <p:nvPr/>
        </p:nvSpPr>
        <p:spPr>
          <a:xfrm>
            <a:off x="4000822" y="4486446"/>
            <a:ext cx="3295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How do you think children learn?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F4CA54-E3E2-EF41-9BAD-4AA44701EF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53550">
            <a:off x="8354993" y="4390521"/>
            <a:ext cx="1289377" cy="12893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B26CF0E-3810-6342-A729-A42EAF9453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2264310" y="4762898"/>
            <a:ext cx="1289377" cy="12893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461412-15E9-7042-BF06-1C416AA0A6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5821914">
            <a:off x="5447567" y="1330139"/>
            <a:ext cx="1289377" cy="12893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985E8B2-6DE5-894C-BF4E-7892368713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600257">
            <a:off x="5247777" y="5029553"/>
            <a:ext cx="1289377" cy="128937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5726468-CA54-3A43-9A4B-AD7A90E13E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1258096">
            <a:off x="1944885" y="2184925"/>
            <a:ext cx="1289377" cy="12893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D375A90-7266-FD44-9F70-D65970D310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100957">
            <a:off x="8417756" y="2119845"/>
            <a:ext cx="1289377" cy="128937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F376F8-385E-5B44-BE8B-4C34CFB2D809}"/>
              </a:ext>
            </a:extLst>
          </p:cNvPr>
          <p:cNvSpPr txBox="1"/>
          <p:nvPr/>
        </p:nvSpPr>
        <p:spPr>
          <a:xfrm>
            <a:off x="619739" y="1668230"/>
            <a:ext cx="12559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Play</a:t>
            </a:r>
          </a:p>
        </p:txBody>
      </p:sp>
    </p:spTree>
    <p:extLst>
      <p:ext uri="{BB962C8B-B14F-4D97-AF65-F5344CB8AC3E}">
        <p14:creationId xmlns:p14="http://schemas.microsoft.com/office/powerpoint/2010/main" val="3806054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B6FE776C-3A9C-2A47-9226-D02F51E373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902"/>
          <a:stretch/>
        </p:blipFill>
        <p:spPr>
          <a:xfrm>
            <a:off x="1247700" y="1668230"/>
            <a:ext cx="8436386" cy="30603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DE87AF-5F1A-6745-BDF6-6FA238BE4CCC}"/>
              </a:ext>
            </a:extLst>
          </p:cNvPr>
          <p:cNvSpPr txBox="1"/>
          <p:nvPr/>
        </p:nvSpPr>
        <p:spPr>
          <a:xfrm>
            <a:off x="4000822" y="4486446"/>
            <a:ext cx="3295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How do you think children learn?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F4CA54-E3E2-EF41-9BAD-4AA44701EF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53550">
            <a:off x="7748981" y="4118209"/>
            <a:ext cx="1289377" cy="12893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B26CF0E-3810-6342-A729-A42EAF9453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2264310" y="4762898"/>
            <a:ext cx="1289377" cy="12893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461412-15E9-7042-BF06-1C416AA0A6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5821914">
            <a:off x="5447567" y="1330139"/>
            <a:ext cx="1289377" cy="12893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985E8B2-6DE5-894C-BF4E-7892368713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600257">
            <a:off x="5247777" y="5029553"/>
            <a:ext cx="1289377" cy="128937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5726468-CA54-3A43-9A4B-AD7A90E13E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1258096">
            <a:off x="1944885" y="2184925"/>
            <a:ext cx="1289377" cy="12893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D375A90-7266-FD44-9F70-D65970D310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100957">
            <a:off x="8417756" y="2119845"/>
            <a:ext cx="1289377" cy="128937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F376F8-385E-5B44-BE8B-4C34CFB2D809}"/>
              </a:ext>
            </a:extLst>
          </p:cNvPr>
          <p:cNvSpPr txBox="1"/>
          <p:nvPr/>
        </p:nvSpPr>
        <p:spPr>
          <a:xfrm>
            <a:off x="929625" y="1949897"/>
            <a:ext cx="9353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Play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BDB7C25-01E1-D849-9F2A-F49CABB8A8DE}"/>
              </a:ext>
            </a:extLst>
          </p:cNvPr>
          <p:cNvSpPr txBox="1"/>
          <p:nvPr/>
        </p:nvSpPr>
        <p:spPr>
          <a:xfrm>
            <a:off x="3579011" y="807060"/>
            <a:ext cx="2313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Experiences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2630FD-005A-5740-896B-67A66E497CFB}"/>
              </a:ext>
            </a:extLst>
          </p:cNvPr>
          <p:cNvSpPr txBox="1"/>
          <p:nvPr/>
        </p:nvSpPr>
        <p:spPr>
          <a:xfrm>
            <a:off x="9162107" y="1001663"/>
            <a:ext cx="2570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Multisensory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D6B940C-21EA-F74E-B5D8-AFBB8BBE637D}"/>
              </a:ext>
            </a:extLst>
          </p:cNvPr>
          <p:cNvSpPr txBox="1"/>
          <p:nvPr/>
        </p:nvSpPr>
        <p:spPr>
          <a:xfrm>
            <a:off x="6381249" y="372720"/>
            <a:ext cx="18309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Exposure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7991F79-56E1-5C4F-8F36-71A99D3E1BC2}"/>
              </a:ext>
            </a:extLst>
          </p:cNvPr>
          <p:cNvSpPr txBox="1"/>
          <p:nvPr/>
        </p:nvSpPr>
        <p:spPr>
          <a:xfrm>
            <a:off x="9062444" y="4451185"/>
            <a:ext cx="286893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Intrapersonal (1) </a:t>
            </a:r>
          </a:p>
          <a:p>
            <a:pPr algn="ctr"/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Interpersonal (2+)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2F8034-87EF-E945-8684-E19B3F642BB1}"/>
              </a:ext>
            </a:extLst>
          </p:cNvPr>
          <p:cNvSpPr txBox="1"/>
          <p:nvPr/>
        </p:nvSpPr>
        <p:spPr>
          <a:xfrm>
            <a:off x="8039895" y="1633945"/>
            <a:ext cx="40158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Emotional connection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BE661FE-73B4-CA44-B406-48D0A16ADBB9}"/>
              </a:ext>
            </a:extLst>
          </p:cNvPr>
          <p:cNvSpPr txBox="1"/>
          <p:nvPr/>
        </p:nvSpPr>
        <p:spPr>
          <a:xfrm>
            <a:off x="4981122" y="6267067"/>
            <a:ext cx="29936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Success / failure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70C1682-955D-9849-9566-D9A0D25BDCE9}"/>
              </a:ext>
            </a:extLst>
          </p:cNvPr>
          <p:cNvSpPr txBox="1"/>
          <p:nvPr/>
        </p:nvSpPr>
        <p:spPr>
          <a:xfrm>
            <a:off x="1236944" y="6086560"/>
            <a:ext cx="2656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Environments</a:t>
            </a:r>
          </a:p>
        </p:txBody>
      </p:sp>
    </p:spTree>
    <p:extLst>
      <p:ext uri="{BB962C8B-B14F-4D97-AF65-F5344CB8AC3E}">
        <p14:creationId xmlns:p14="http://schemas.microsoft.com/office/powerpoint/2010/main" val="16197990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B6FE776C-3A9C-2A47-9226-D02F51E373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902"/>
          <a:stretch/>
        </p:blipFill>
        <p:spPr>
          <a:xfrm>
            <a:off x="4836720" y="-149140"/>
            <a:ext cx="8436386" cy="30603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DE87AF-5F1A-6745-BDF6-6FA238BE4CCC}"/>
              </a:ext>
            </a:extLst>
          </p:cNvPr>
          <p:cNvSpPr txBox="1"/>
          <p:nvPr/>
        </p:nvSpPr>
        <p:spPr>
          <a:xfrm>
            <a:off x="2745704" y="4285317"/>
            <a:ext cx="72441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How many different types of environments do we engage our learners in?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26CF0E-3810-6342-A729-A42EAF9453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998358">
            <a:off x="4192031" y="2088278"/>
            <a:ext cx="1289377" cy="128937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70C1682-955D-9849-9566-D9A0D25BDCE9}"/>
              </a:ext>
            </a:extLst>
          </p:cNvPr>
          <p:cNvSpPr txBox="1"/>
          <p:nvPr/>
        </p:nvSpPr>
        <p:spPr>
          <a:xfrm>
            <a:off x="2322794" y="3336670"/>
            <a:ext cx="2656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Environments</a:t>
            </a:r>
          </a:p>
        </p:txBody>
      </p:sp>
    </p:spTree>
    <p:extLst>
      <p:ext uri="{BB962C8B-B14F-4D97-AF65-F5344CB8AC3E}">
        <p14:creationId xmlns:p14="http://schemas.microsoft.com/office/powerpoint/2010/main" val="41982797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894FC2A-FDB4-144C-9020-E950946BC2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555" y="0"/>
            <a:ext cx="504687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E8BA007-0246-344E-8A0D-51308E61EF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9943" y="2852737"/>
            <a:ext cx="1524000" cy="11525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DD702A-F93F-E548-8081-036FC180AC27}"/>
              </a:ext>
            </a:extLst>
          </p:cNvPr>
          <p:cNvSpPr txBox="1"/>
          <p:nvPr/>
        </p:nvSpPr>
        <p:spPr>
          <a:xfrm>
            <a:off x="8298180" y="2413336"/>
            <a:ext cx="37179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were their views on child development?</a:t>
            </a:r>
          </a:p>
          <a:p>
            <a:endParaRPr lang="en-US" dirty="0"/>
          </a:p>
          <a:p>
            <a:r>
              <a:rPr lang="en-US" dirty="0"/>
              <a:t>Did they all agree? </a:t>
            </a:r>
          </a:p>
          <a:p>
            <a:endParaRPr lang="en-US" dirty="0"/>
          </a:p>
          <a:p>
            <a:r>
              <a:rPr lang="en-US" dirty="0"/>
              <a:t>What were their key theories with regards to how children learn?</a:t>
            </a:r>
          </a:p>
        </p:txBody>
      </p:sp>
    </p:spTree>
    <p:extLst>
      <p:ext uri="{BB962C8B-B14F-4D97-AF65-F5344CB8AC3E}">
        <p14:creationId xmlns:p14="http://schemas.microsoft.com/office/powerpoint/2010/main" val="2732895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EC38F6-0F2B-4248-B260-067545F8B9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0673"/>
            <a:ext cx="12355830" cy="689867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9CD4AF5-750A-874B-BE08-9A8695D8C544}"/>
              </a:ext>
            </a:extLst>
          </p:cNvPr>
          <p:cNvSpPr/>
          <p:nvPr/>
        </p:nvSpPr>
        <p:spPr>
          <a:xfrm>
            <a:off x="109123" y="89654"/>
            <a:ext cx="29097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Baby = 100 billion neurons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97AAB1C-012E-B242-83D8-430F35E00D6D}"/>
              </a:ext>
            </a:extLst>
          </p:cNvPr>
          <p:cNvSpPr/>
          <p:nvPr/>
        </p:nvSpPr>
        <p:spPr>
          <a:xfrm>
            <a:off x="3858163" y="91440"/>
            <a:ext cx="32752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Pre-birth very few connections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682BDE-31AB-B245-AB59-71A2F2864462}"/>
              </a:ext>
            </a:extLst>
          </p:cNvPr>
          <p:cNvSpPr/>
          <p:nvPr/>
        </p:nvSpPr>
        <p:spPr>
          <a:xfrm>
            <a:off x="8272661" y="6488668"/>
            <a:ext cx="40831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How do we create these connections?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249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F28F54A-4D0A-7746-A3E9-92CF402124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3119651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08CD3A8-7F44-314D-98DC-75D226C9A1C4}"/>
              </a:ext>
            </a:extLst>
          </p:cNvPr>
          <p:cNvSpPr/>
          <p:nvPr/>
        </p:nvSpPr>
        <p:spPr>
          <a:xfrm>
            <a:off x="383443" y="512564"/>
            <a:ext cx="39635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Different opportunities &amp; experiences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B251FF0-FF13-B14D-8BE5-704AFBA330FC}"/>
              </a:ext>
            </a:extLst>
          </p:cNvPr>
          <p:cNvSpPr/>
          <p:nvPr/>
        </p:nvSpPr>
        <p:spPr>
          <a:xfrm>
            <a:off x="533847" y="3998714"/>
            <a:ext cx="366277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Each time an experience happens a neuron will send a resonating pulse (Chemical or electrical) to another neuron. Jumping the gap and joining one to another.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EDF9723-7BDE-264C-904B-61C4A41B4C93}"/>
              </a:ext>
            </a:extLst>
          </p:cNvPr>
          <p:cNvSpPr/>
          <p:nvPr/>
        </p:nvSpPr>
        <p:spPr>
          <a:xfrm>
            <a:off x="927343" y="1394460"/>
            <a:ext cx="48484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Exposing the child to different types of activity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B0790AE-E66D-7741-9B8C-C2A4FA05C0C0}"/>
              </a:ext>
            </a:extLst>
          </p:cNvPr>
          <p:cNvSpPr/>
          <p:nvPr/>
        </p:nvSpPr>
        <p:spPr>
          <a:xfrm>
            <a:off x="266526" y="6309360"/>
            <a:ext cx="68018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More often this is repeated the stronger the connection/ memory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E68A7B-3B09-C146-93E9-87879577A611}"/>
              </a:ext>
            </a:extLst>
          </p:cNvPr>
          <p:cNvSpPr/>
          <p:nvPr/>
        </p:nvSpPr>
        <p:spPr>
          <a:xfrm>
            <a:off x="10041793" y="1579126"/>
            <a:ext cx="267979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We know that brain doesn’t remain ‘static’ It’s ‘plasticity’ allows it to make new connections.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B4EF63F-489D-8644-A569-353192A2F296}"/>
              </a:ext>
            </a:extLst>
          </p:cNvPr>
          <p:cNvSpPr/>
          <p:nvPr/>
        </p:nvSpPr>
        <p:spPr>
          <a:xfrm>
            <a:off x="8317681" y="3675548"/>
            <a:ext cx="34482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0-4 yrs. vitally important to make connections, fire these neurons (lost neurons)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4750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83113E9-058A-0844-B4B0-70E0476653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8950" y="2708910"/>
            <a:ext cx="3788300" cy="41490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2C29FE7-63A2-4045-853E-9A288602BBC3}"/>
              </a:ext>
            </a:extLst>
          </p:cNvPr>
          <p:cNvSpPr/>
          <p:nvPr/>
        </p:nvSpPr>
        <p:spPr>
          <a:xfrm>
            <a:off x="405377" y="192524"/>
            <a:ext cx="658898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en-GB" sz="4000" b="1" i="0" dirty="0" err="1">
                <a:solidFill>
                  <a:srgbClr val="272727"/>
                </a:solidFill>
                <a:effectLst/>
                <a:latin typeface="arial" panose="020B0604020202020204" pitchFamily="34" charset="0"/>
              </a:rPr>
              <a:t>Prof.</a:t>
            </a:r>
            <a:r>
              <a:rPr lang="en-GB" sz="4000" b="1" i="0" dirty="0">
                <a:solidFill>
                  <a:srgbClr val="272727"/>
                </a:solidFill>
                <a:effectLst/>
                <a:latin typeface="arial" panose="020B0604020202020204" pitchFamily="34" charset="0"/>
              </a:rPr>
              <a:t> Lord Robert Winston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BCD2F6-156A-2D46-B5BF-11BE96BD6B75}"/>
              </a:ext>
            </a:extLst>
          </p:cNvPr>
          <p:cNvSpPr txBox="1"/>
          <p:nvPr/>
        </p:nvSpPr>
        <p:spPr>
          <a:xfrm>
            <a:off x="621877" y="6083528"/>
            <a:ext cx="42675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latin typeface="American Typewriter" panose="02090604020004020304" pitchFamily="18" charset="77"/>
              </a:rPr>
              <a:t>Child of our time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CEF76CC-52F9-274C-9DBB-49876E56ED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648" y="2853704"/>
            <a:ext cx="5141972" cy="321239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BA7060E-8A63-F041-9242-B828526DD7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65842">
            <a:off x="5783756" y="3463288"/>
            <a:ext cx="2258060" cy="3387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7193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  <a:extLst>
              <a:ext uri="{FF2B5EF4-FFF2-40B4-BE49-F238E27FC236}">
                <a16:creationId xmlns:a16="http://schemas.microsoft.com/office/drawing/2014/main" id="{297F9E22-1F44-0944-94D4-1CC2E9F321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169" t="11000"/>
          <a:stretch/>
        </p:blipFill>
        <p:spPr>
          <a:xfrm>
            <a:off x="2228850" y="320040"/>
            <a:ext cx="7663180" cy="6103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3920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FC59353-5BE8-6341-924B-87EBA7A740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2760" y="-251460"/>
            <a:ext cx="8584004" cy="582422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CE7D76-1C77-DE4C-8D65-DAE0EDE66BBC}"/>
              </a:ext>
            </a:extLst>
          </p:cNvPr>
          <p:cNvSpPr txBox="1"/>
          <p:nvPr/>
        </p:nvSpPr>
        <p:spPr>
          <a:xfrm>
            <a:off x="8401050" y="5029200"/>
            <a:ext cx="2380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Montisoriacademy.com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3AE172-893F-A94E-91C0-95D136600944}"/>
              </a:ext>
            </a:extLst>
          </p:cNvPr>
          <p:cNvSpPr txBox="1"/>
          <p:nvPr/>
        </p:nvSpPr>
        <p:spPr>
          <a:xfrm>
            <a:off x="948690" y="6071890"/>
            <a:ext cx="104186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Repetition is part of ‘Didactic’ teaching offers opportunity for children to develop mastery of a skill</a:t>
            </a:r>
          </a:p>
        </p:txBody>
      </p:sp>
    </p:spTree>
    <p:extLst>
      <p:ext uri="{BB962C8B-B14F-4D97-AF65-F5344CB8AC3E}">
        <p14:creationId xmlns:p14="http://schemas.microsoft.com/office/powerpoint/2010/main" val="10628796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6ACA0C5-F97D-E546-8542-52795F2210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84632"/>
            <a:ext cx="4240530" cy="34185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3BBFDCC-DE24-5446-AD20-98EF7C2023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2957" y="240030"/>
            <a:ext cx="7769043" cy="62848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2ED631-2462-6B4E-A98D-0D591A4D1319}"/>
              </a:ext>
            </a:extLst>
          </p:cNvPr>
          <p:cNvSpPr txBox="1"/>
          <p:nvPr/>
        </p:nvSpPr>
        <p:spPr>
          <a:xfrm>
            <a:off x="697230" y="411480"/>
            <a:ext cx="30452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latin typeface="American Typewriter" panose="02090604020004020304" pitchFamily="18" charset="77"/>
              </a:rPr>
              <a:t>Uniqueness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522329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1CEFD4-7B91-B448-9649-A65BFB3222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1209" y="125730"/>
            <a:ext cx="10138961" cy="673227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7B0A8F-0B44-B94F-A062-72096A05F0BD}"/>
              </a:ext>
            </a:extLst>
          </p:cNvPr>
          <p:cNvSpPr txBox="1"/>
          <p:nvPr/>
        </p:nvSpPr>
        <p:spPr>
          <a:xfrm>
            <a:off x="240030" y="2971800"/>
            <a:ext cx="596650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Think about your Siblings/ best friend</a:t>
            </a:r>
          </a:p>
          <a:p>
            <a:endParaRPr lang="en-US" dirty="0"/>
          </a:p>
          <a:p>
            <a:r>
              <a:rPr lang="en-US" dirty="0"/>
              <a:t>Track experiences you both had</a:t>
            </a:r>
          </a:p>
          <a:p>
            <a:endParaRPr lang="en-US" dirty="0"/>
          </a:p>
          <a:p>
            <a:r>
              <a:rPr lang="en-US" dirty="0"/>
              <a:t>How did they impact your development, feelings, learning?</a:t>
            </a:r>
          </a:p>
          <a:p>
            <a:endParaRPr lang="en-US" dirty="0"/>
          </a:p>
          <a:p>
            <a:r>
              <a:rPr lang="en-US" dirty="0"/>
              <a:t>Did you both think about those experiences in the same way?</a:t>
            </a:r>
          </a:p>
        </p:txBody>
      </p:sp>
    </p:spTree>
    <p:extLst>
      <p:ext uri="{BB962C8B-B14F-4D97-AF65-F5344CB8AC3E}">
        <p14:creationId xmlns:p14="http://schemas.microsoft.com/office/powerpoint/2010/main" val="34457644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0ABBFA-2D23-394F-92E4-DB0C615652D4}"/>
              </a:ext>
            </a:extLst>
          </p:cNvPr>
          <p:cNvSpPr txBox="1"/>
          <p:nvPr/>
        </p:nvSpPr>
        <p:spPr>
          <a:xfrm>
            <a:off x="2114550" y="1794510"/>
            <a:ext cx="858972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American Typewriter" panose="02090604020004020304" pitchFamily="18" charset="77"/>
              </a:rPr>
              <a:t>Ok, when I say go…you have 1min to draw a cat! </a:t>
            </a:r>
          </a:p>
        </p:txBody>
      </p:sp>
    </p:spTree>
    <p:extLst>
      <p:ext uri="{BB962C8B-B14F-4D97-AF65-F5344CB8AC3E}">
        <p14:creationId xmlns:p14="http://schemas.microsoft.com/office/powerpoint/2010/main" val="6272957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B86E56-A229-A24F-98AB-3566529060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17320" y="-91440"/>
            <a:ext cx="14821504" cy="69494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73F6709-81A0-6642-BF51-333A0CD556C5}"/>
              </a:ext>
            </a:extLst>
          </p:cNvPr>
          <p:cNvSpPr txBox="1"/>
          <p:nvPr/>
        </p:nvSpPr>
        <p:spPr>
          <a:xfrm>
            <a:off x="4747562" y="1668780"/>
            <a:ext cx="249174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American Typewriter" panose="02090604020004020304" pitchFamily="18" charset="77"/>
              </a:rPr>
              <a:t>Everybody has had different experiences of cats!</a:t>
            </a:r>
          </a:p>
        </p:txBody>
      </p:sp>
    </p:spTree>
    <p:extLst>
      <p:ext uri="{BB962C8B-B14F-4D97-AF65-F5344CB8AC3E}">
        <p14:creationId xmlns:p14="http://schemas.microsoft.com/office/powerpoint/2010/main" val="41572382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C7CA89-48BC-B44D-BC8D-721B9C2135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870710"/>
            <a:ext cx="12192000" cy="12192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E305869-7208-0E45-8C5F-1943D2A83D6A}"/>
              </a:ext>
            </a:extLst>
          </p:cNvPr>
          <p:cNvSpPr txBox="1"/>
          <p:nvPr/>
        </p:nvSpPr>
        <p:spPr>
          <a:xfrm>
            <a:off x="0" y="9674959"/>
            <a:ext cx="18402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Look, squeeze, smell, lick, eat</a:t>
            </a:r>
          </a:p>
        </p:txBody>
      </p:sp>
    </p:spTree>
    <p:extLst>
      <p:ext uri="{BB962C8B-B14F-4D97-AF65-F5344CB8AC3E}">
        <p14:creationId xmlns:p14="http://schemas.microsoft.com/office/powerpoint/2010/main" val="40218433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57A0CE-3B38-0746-A268-FF42446574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228" y="219446"/>
            <a:ext cx="3075779" cy="23685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E266262-776E-9844-A5A1-2F248F93709F}"/>
              </a:ext>
            </a:extLst>
          </p:cNvPr>
          <p:cNvSpPr txBox="1"/>
          <p:nvPr/>
        </p:nvSpPr>
        <p:spPr>
          <a:xfrm>
            <a:off x="304284" y="2930615"/>
            <a:ext cx="30136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merican Typewriter" panose="02090604020004020304" pitchFamily="18" charset="77"/>
              </a:rPr>
              <a:t>Consider what is happening in brain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EAAE28-0C0E-8C45-85EB-0989AD539AC9}"/>
              </a:ext>
            </a:extLst>
          </p:cNvPr>
          <p:cNvSpPr txBox="1"/>
          <p:nvPr/>
        </p:nvSpPr>
        <p:spPr>
          <a:xfrm>
            <a:off x="6991514" y="19151"/>
            <a:ext cx="1780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Receive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344096-0464-FF46-A193-A521A4B13F7F}"/>
              </a:ext>
            </a:extLst>
          </p:cNvPr>
          <p:cNvSpPr txBox="1"/>
          <p:nvPr/>
        </p:nvSpPr>
        <p:spPr>
          <a:xfrm>
            <a:off x="6999849" y="1049778"/>
            <a:ext cx="17633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Process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36A471-C5E0-1743-8635-192764C362CB}"/>
              </a:ext>
            </a:extLst>
          </p:cNvPr>
          <p:cNvSpPr txBox="1"/>
          <p:nvPr/>
        </p:nvSpPr>
        <p:spPr>
          <a:xfrm>
            <a:off x="6925982" y="2080405"/>
            <a:ext cx="19111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Connect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73C681C-149E-044E-B97F-D719A538EF13}"/>
              </a:ext>
            </a:extLst>
          </p:cNvPr>
          <p:cNvSpPr txBox="1"/>
          <p:nvPr/>
        </p:nvSpPr>
        <p:spPr>
          <a:xfrm>
            <a:off x="7355029" y="3111032"/>
            <a:ext cx="10422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Sort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01D8DD-5467-604F-93F8-5C622EB9D742}"/>
              </a:ext>
            </a:extLst>
          </p:cNvPr>
          <p:cNvSpPr txBox="1"/>
          <p:nvPr/>
        </p:nvSpPr>
        <p:spPr>
          <a:xfrm>
            <a:off x="5858529" y="4141659"/>
            <a:ext cx="40352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/>
              <a:t>Compartmentalise</a:t>
            </a:r>
            <a:endParaRPr lang="en-US" sz="40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BFBF8C6-F3F2-7047-A7D2-6BAC4FC62A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7563398" y="686646"/>
            <a:ext cx="636270" cy="48117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91F9643-1346-AA4B-9876-3D2EACC8A8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7563399" y="1719614"/>
            <a:ext cx="636270" cy="48117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45EB5BB-B1D3-994A-8EAC-0A65DCE8CE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7558031" y="2752580"/>
            <a:ext cx="636270" cy="48117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FCE4159-18AD-3440-A748-2864235A6B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7558032" y="3785545"/>
            <a:ext cx="636270" cy="48117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54874FD-1285-4243-929E-A7C7FF41A776}"/>
              </a:ext>
            </a:extLst>
          </p:cNvPr>
          <p:cNvSpPr txBox="1"/>
          <p:nvPr/>
        </p:nvSpPr>
        <p:spPr>
          <a:xfrm>
            <a:off x="7053343" y="5172286"/>
            <a:ext cx="16456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Repeat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4290B5-279A-5242-9BA0-39377A645CF1}"/>
              </a:ext>
            </a:extLst>
          </p:cNvPr>
          <p:cNvSpPr txBox="1"/>
          <p:nvPr/>
        </p:nvSpPr>
        <p:spPr>
          <a:xfrm>
            <a:off x="7032824" y="6202913"/>
            <a:ext cx="16866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Anchor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76A1510C-47A0-014E-95B9-CB9C439162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7562042" y="4818509"/>
            <a:ext cx="636270" cy="48117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D74BBA8-EDD8-D643-9FD4-6EBBDAC3F0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7558032" y="5842816"/>
            <a:ext cx="636270" cy="481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4064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26FAC0-A7D5-5647-9253-58768C718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14500"/>
            <a:ext cx="12192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0015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8C525D-3226-9042-B1D2-761AFBABC0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6230" y="355600"/>
            <a:ext cx="6502400" cy="650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818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1B7292-143A-D044-BFAA-A9429767C0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4547" y="1032808"/>
            <a:ext cx="7558103" cy="4933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4940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2C76C25-BA5A-A044-AE1C-3482A57563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554730" y="-1839862"/>
            <a:ext cx="15746730" cy="1026605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A497CE9-B73E-8941-8041-CA9E72BB5E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86760" y="6172200"/>
            <a:ext cx="6082578" cy="19342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7D89A23-81C1-AD4D-9D8E-E7E2715603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1532" y="967408"/>
            <a:ext cx="2860312" cy="418000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C3935F6-BF3E-1E45-96EA-69AD56C5D18C}"/>
              </a:ext>
            </a:extLst>
          </p:cNvPr>
          <p:cNvSpPr txBox="1"/>
          <p:nvPr/>
        </p:nvSpPr>
        <p:spPr>
          <a:xfrm>
            <a:off x="5876554" y="0"/>
            <a:ext cx="57566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merican Typewriter" panose="02090604020004020304" pitchFamily="18" charset="77"/>
              </a:rPr>
              <a:t>The Spiral Curriculum </a:t>
            </a:r>
          </a:p>
        </p:txBody>
      </p:sp>
    </p:spTree>
    <p:extLst>
      <p:ext uri="{BB962C8B-B14F-4D97-AF65-F5344CB8AC3E}">
        <p14:creationId xmlns:p14="http://schemas.microsoft.com/office/powerpoint/2010/main" val="8508809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DD406C5-8F73-E04C-8F7E-FE615AE2D1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867373"/>
            <a:ext cx="12192000" cy="81303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1CEC0D-2C01-1B48-8989-C98942480ECC}"/>
              </a:ext>
            </a:extLst>
          </p:cNvPr>
          <p:cNvSpPr txBox="1"/>
          <p:nvPr/>
        </p:nvSpPr>
        <p:spPr>
          <a:xfrm>
            <a:off x="339634" y="5939510"/>
            <a:ext cx="111164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Track the concept of water – What learning ? When? (FL –A level)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0035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EE8809-FFA8-E348-90E1-394925214F00}"/>
              </a:ext>
            </a:extLst>
          </p:cNvPr>
          <p:cNvSpPr txBox="1"/>
          <p:nvPr/>
        </p:nvSpPr>
        <p:spPr>
          <a:xfrm>
            <a:off x="261257" y="-63546"/>
            <a:ext cx="63846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>
                <a:latin typeface="American Typewriter" panose="02090604020004020304" pitchFamily="18" charset="77"/>
              </a:rPr>
              <a:t>Marketplace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217297-1C5B-CF4F-99F9-594CC61F055F}"/>
              </a:ext>
            </a:extLst>
          </p:cNvPr>
          <p:cNvSpPr txBox="1"/>
          <p:nvPr/>
        </p:nvSpPr>
        <p:spPr>
          <a:xfrm>
            <a:off x="8869315" y="962292"/>
            <a:ext cx="31886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/>
              <a:t>Ferre</a:t>
            </a:r>
            <a:r>
              <a:rPr lang="en-US" sz="4000" dirty="0"/>
              <a:t> </a:t>
            </a:r>
            <a:r>
              <a:rPr lang="en-US" sz="4000" dirty="0" err="1"/>
              <a:t>Laevers</a:t>
            </a:r>
            <a:r>
              <a:rPr lang="en-US" sz="4000" dirty="0"/>
              <a:t>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6DBAD3-D981-474E-89CB-AD57EB0F4907}"/>
              </a:ext>
            </a:extLst>
          </p:cNvPr>
          <p:cNvSpPr txBox="1"/>
          <p:nvPr/>
        </p:nvSpPr>
        <p:spPr>
          <a:xfrm>
            <a:off x="435295" y="1513953"/>
            <a:ext cx="28042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John Bowlby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2C78B8-5A82-8041-91A2-89949EF2839B}"/>
              </a:ext>
            </a:extLst>
          </p:cNvPr>
          <p:cNvSpPr txBox="1"/>
          <p:nvPr/>
        </p:nvSpPr>
        <p:spPr>
          <a:xfrm>
            <a:off x="497813" y="4053398"/>
            <a:ext cx="26879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John Dewey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71C937-F499-1A40-A1D2-E16F8E4C404C}"/>
              </a:ext>
            </a:extLst>
          </p:cNvPr>
          <p:cNvSpPr txBox="1"/>
          <p:nvPr/>
        </p:nvSpPr>
        <p:spPr>
          <a:xfrm>
            <a:off x="7024346" y="323165"/>
            <a:ext cx="39935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(Child development)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1E74372-054B-1741-A6A7-A46F5D937D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069" y="2183544"/>
            <a:ext cx="2218745" cy="147916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6C11647-5984-6844-B163-ACCFE882F4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3916" y="1653703"/>
            <a:ext cx="2032283" cy="203228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180AAFB-77D2-8F47-8567-D77AC5045BED}"/>
              </a:ext>
            </a:extLst>
          </p:cNvPr>
          <p:cNvSpPr txBox="1"/>
          <p:nvPr/>
        </p:nvSpPr>
        <p:spPr>
          <a:xfrm>
            <a:off x="7347229" y="3843635"/>
            <a:ext cx="33352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Albert Bandura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774AC9C-B0EE-EC43-857A-08994EAE10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3776" y="4519118"/>
            <a:ext cx="1599007" cy="213201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BF7B7D2-4E05-1E4F-BC41-2E516DC2A135}"/>
              </a:ext>
            </a:extLst>
          </p:cNvPr>
          <p:cNvSpPr/>
          <p:nvPr/>
        </p:nvSpPr>
        <p:spPr>
          <a:xfrm>
            <a:off x="4532924" y="1438420"/>
            <a:ext cx="254845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4000" dirty="0"/>
              <a:t>Maria </a:t>
            </a:r>
          </a:p>
          <a:p>
            <a:pPr algn="ctr"/>
            <a:r>
              <a:rPr lang="en-GB" sz="4000" dirty="0"/>
              <a:t>Montessori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42B3F5C-3DD5-7040-B4B8-096ADB933E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3465" y="2786663"/>
            <a:ext cx="1906435" cy="253346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0668CA3-2B42-6E4E-9E69-6357944439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186" y="4761284"/>
            <a:ext cx="2356509" cy="1767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0398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66B683-A729-9041-AE89-3178BCB787DE}"/>
              </a:ext>
            </a:extLst>
          </p:cNvPr>
          <p:cNvSpPr txBox="1"/>
          <p:nvPr/>
        </p:nvSpPr>
        <p:spPr>
          <a:xfrm>
            <a:off x="2418417" y="367316"/>
            <a:ext cx="745870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ECAD4007</a:t>
            </a:r>
          </a:p>
          <a:p>
            <a:pPr algn="ctr"/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Who am I teaching?</a:t>
            </a:r>
            <a:b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</a:br>
            <a:endParaRPr lang="en-US" sz="6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3566AF-150B-EF48-9F17-976745988151}"/>
              </a:ext>
            </a:extLst>
          </p:cNvPr>
          <p:cNvSpPr txBox="1"/>
          <p:nvPr/>
        </p:nvSpPr>
        <p:spPr>
          <a:xfrm>
            <a:off x="1159578" y="4539754"/>
            <a:ext cx="99763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Contesting Views – The developing child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2296947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379</Words>
  <Application>Microsoft Macintosh PowerPoint</Application>
  <PresentationFormat>Widescreen</PresentationFormat>
  <Paragraphs>73</Paragraphs>
  <Slides>25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American Typewriter</vt:lpstr>
      <vt:lpstr>Arial</vt:lpstr>
      <vt:lpstr>Arial</vt:lpstr>
      <vt:lpstr>Calibri</vt:lpstr>
      <vt:lpstr>Calibri Light</vt:lpstr>
      <vt:lpstr>Office Theme</vt:lpstr>
      <vt:lpstr>PowerPoint Presentation</vt:lpstr>
      <vt:lpstr>Children develop in many different ways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Tom Cox</cp:lastModifiedBy>
  <cp:revision>21</cp:revision>
  <dcterms:created xsi:type="dcterms:W3CDTF">2022-09-28T20:15:07Z</dcterms:created>
  <dcterms:modified xsi:type="dcterms:W3CDTF">2023-09-27T19:30:30Z</dcterms:modified>
</cp:coreProperties>
</file>