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2" r:id="rId1"/>
  </p:sldMasterIdLst>
  <p:sldIdLst>
    <p:sldId id="364" r:id="rId2"/>
    <p:sldId id="383" r:id="rId3"/>
    <p:sldId id="387" r:id="rId4"/>
    <p:sldId id="395" r:id="rId5"/>
    <p:sldId id="396" r:id="rId6"/>
    <p:sldId id="398" r:id="rId7"/>
    <p:sldId id="403" r:id="rId8"/>
    <p:sldId id="404" r:id="rId9"/>
    <p:sldId id="399" r:id="rId10"/>
    <p:sldId id="405" r:id="rId11"/>
    <p:sldId id="400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6B9B59-25A9-4533-9E21-81ECF0FA94EF}" v="19" dt="2026-07-11T13:16:32.6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01" autoAdjust="0"/>
    <p:restoredTop sz="94689"/>
  </p:normalViewPr>
  <p:slideViewPr>
    <p:cSldViewPr snapToGrid="0" showGuides="1">
      <p:cViewPr>
        <p:scale>
          <a:sx n="83" d="100"/>
          <a:sy n="83" d="100"/>
        </p:scale>
        <p:origin x="629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6BE891-56CF-49C2-9D7B-E0E4EFE0677E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A236545-FCAE-4103-9155-F2A458345C4F}">
      <dgm:prSet/>
      <dgm:spPr/>
      <dgm:t>
        <a:bodyPr/>
        <a:lstStyle/>
        <a:p>
          <a:r>
            <a:rPr lang="en-GB" b="1"/>
            <a:t>Case Study of 4-year-old Issac </a:t>
          </a:r>
          <a:endParaRPr lang="en-US"/>
        </a:p>
      </dgm:t>
    </dgm:pt>
    <dgm:pt modelId="{82BE2BB1-D0E8-40C8-B2AD-A476A04DDA4B}" type="parTrans" cxnId="{187F260B-403A-4A71-BEDD-6C4B9DE6A203}">
      <dgm:prSet/>
      <dgm:spPr/>
      <dgm:t>
        <a:bodyPr/>
        <a:lstStyle/>
        <a:p>
          <a:endParaRPr lang="en-US"/>
        </a:p>
      </dgm:t>
    </dgm:pt>
    <dgm:pt modelId="{62BB9024-E0AA-4749-96F5-671CA6AEFBF4}" type="sibTrans" cxnId="{187F260B-403A-4A71-BEDD-6C4B9DE6A203}">
      <dgm:prSet/>
      <dgm:spPr/>
      <dgm:t>
        <a:bodyPr/>
        <a:lstStyle/>
        <a:p>
          <a:endParaRPr lang="en-US"/>
        </a:p>
      </dgm:t>
    </dgm:pt>
    <dgm:pt modelId="{D70F7DF5-18CC-4148-9836-2032C787571B}">
      <dgm:prSet/>
      <dgm:spPr/>
      <dgm:t>
        <a:bodyPr/>
        <a:lstStyle/>
        <a:p>
          <a:r>
            <a:rPr lang="en-GB" b="1" dirty="0"/>
            <a:t>Issac is being brought up in a single parent family; post natal depression; moved to London recently; socially isolated </a:t>
          </a:r>
          <a:endParaRPr lang="en-US" dirty="0"/>
        </a:p>
      </dgm:t>
    </dgm:pt>
    <dgm:pt modelId="{CFAEE12C-A2A2-4A24-95B2-68BE18E455B1}" type="parTrans" cxnId="{1942C5EC-2A8D-43F8-8164-991349808813}">
      <dgm:prSet/>
      <dgm:spPr/>
      <dgm:t>
        <a:bodyPr/>
        <a:lstStyle/>
        <a:p>
          <a:endParaRPr lang="en-US"/>
        </a:p>
      </dgm:t>
    </dgm:pt>
    <dgm:pt modelId="{7B724713-925D-4CD7-B0B4-95D9F4EC4DD5}" type="sibTrans" cxnId="{1942C5EC-2A8D-43F8-8164-991349808813}">
      <dgm:prSet/>
      <dgm:spPr/>
      <dgm:t>
        <a:bodyPr/>
        <a:lstStyle/>
        <a:p>
          <a:endParaRPr lang="en-US"/>
        </a:p>
      </dgm:t>
    </dgm:pt>
    <dgm:pt modelId="{6C662476-4DC5-4A86-A110-00E4D1ABBAB4}">
      <dgm:prSet/>
      <dgm:spPr/>
      <dgm:t>
        <a:bodyPr/>
        <a:lstStyle/>
        <a:p>
          <a:r>
            <a:rPr lang="en-GB" b="1"/>
            <a:t>Issac deals with severe anxiety and separation from his mum </a:t>
          </a:r>
          <a:endParaRPr lang="en-US"/>
        </a:p>
      </dgm:t>
    </dgm:pt>
    <dgm:pt modelId="{92010EE8-F150-417D-8C01-585A23C81458}" type="parTrans" cxnId="{B49E43ED-C25D-4C9E-A544-4D61A09C5B76}">
      <dgm:prSet/>
      <dgm:spPr/>
      <dgm:t>
        <a:bodyPr/>
        <a:lstStyle/>
        <a:p>
          <a:endParaRPr lang="en-US"/>
        </a:p>
      </dgm:t>
    </dgm:pt>
    <dgm:pt modelId="{5C361FC5-CCBF-4298-95EB-3B9D96391125}" type="sibTrans" cxnId="{B49E43ED-C25D-4C9E-A544-4D61A09C5B76}">
      <dgm:prSet/>
      <dgm:spPr/>
      <dgm:t>
        <a:bodyPr/>
        <a:lstStyle/>
        <a:p>
          <a:endParaRPr lang="en-US"/>
        </a:p>
      </dgm:t>
    </dgm:pt>
    <dgm:pt modelId="{9986F0DF-B4A0-45A0-91FE-9783E6CA1754}">
      <dgm:prSet/>
      <dgm:spPr/>
      <dgm:t>
        <a:bodyPr/>
        <a:lstStyle/>
        <a:p>
          <a:r>
            <a:rPr lang="en-GB" b="1"/>
            <a:t>Issac likes to self isolate himself from his peers </a:t>
          </a:r>
          <a:endParaRPr lang="en-US"/>
        </a:p>
      </dgm:t>
    </dgm:pt>
    <dgm:pt modelId="{F65147C1-C22C-469B-8E0D-D4E0588DB819}" type="parTrans" cxnId="{8BCAD722-74A5-4E80-8BBC-8BA03771162D}">
      <dgm:prSet/>
      <dgm:spPr/>
      <dgm:t>
        <a:bodyPr/>
        <a:lstStyle/>
        <a:p>
          <a:endParaRPr lang="en-US"/>
        </a:p>
      </dgm:t>
    </dgm:pt>
    <dgm:pt modelId="{D267E04E-C009-40C5-B103-2BD5D03B5F91}" type="sibTrans" cxnId="{8BCAD722-74A5-4E80-8BBC-8BA03771162D}">
      <dgm:prSet/>
      <dgm:spPr/>
      <dgm:t>
        <a:bodyPr/>
        <a:lstStyle/>
        <a:p>
          <a:endParaRPr lang="en-US"/>
        </a:p>
      </dgm:t>
    </dgm:pt>
    <dgm:pt modelId="{35521AEF-D823-46DC-BAE0-E6B06A984329}">
      <dgm:prSet custT="1"/>
      <dgm:spPr/>
      <dgm:t>
        <a:bodyPr/>
        <a:lstStyle/>
        <a:p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Issac experiences language delays 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3C246A-A51D-4CBB-B8D5-1797F3F61CF2}" type="parTrans" cxnId="{5789C875-ADCC-4459-B5D4-C1ED0822C991}">
      <dgm:prSet/>
      <dgm:spPr/>
      <dgm:t>
        <a:bodyPr/>
        <a:lstStyle/>
        <a:p>
          <a:endParaRPr lang="en-US"/>
        </a:p>
      </dgm:t>
    </dgm:pt>
    <dgm:pt modelId="{B78F8E37-2451-4487-9E2B-DFAF5898083C}" type="sibTrans" cxnId="{5789C875-ADCC-4459-B5D4-C1ED0822C991}">
      <dgm:prSet/>
      <dgm:spPr/>
      <dgm:t>
        <a:bodyPr/>
        <a:lstStyle/>
        <a:p>
          <a:endParaRPr lang="en-US"/>
        </a:p>
      </dgm:t>
    </dgm:pt>
    <dgm:pt modelId="{81704167-EDEC-4498-B0E2-B2DA33651142}" type="pres">
      <dgm:prSet presAssocID="{B66BE891-56CF-49C2-9D7B-E0E4EFE0677E}" presName="diagram" presStyleCnt="0">
        <dgm:presLayoutVars>
          <dgm:dir/>
          <dgm:resizeHandles val="exact"/>
        </dgm:presLayoutVars>
      </dgm:prSet>
      <dgm:spPr/>
    </dgm:pt>
    <dgm:pt modelId="{FE88DB52-B741-4620-8089-16C5FDFD4704}" type="pres">
      <dgm:prSet presAssocID="{5A236545-FCAE-4103-9155-F2A458345C4F}" presName="node" presStyleLbl="node1" presStyleIdx="0" presStyleCnt="5">
        <dgm:presLayoutVars>
          <dgm:bulletEnabled val="1"/>
        </dgm:presLayoutVars>
      </dgm:prSet>
      <dgm:spPr/>
    </dgm:pt>
    <dgm:pt modelId="{83136047-6AAE-480D-82E7-D55A699D6FFA}" type="pres">
      <dgm:prSet presAssocID="{62BB9024-E0AA-4749-96F5-671CA6AEFBF4}" presName="sibTrans" presStyleCnt="0"/>
      <dgm:spPr/>
    </dgm:pt>
    <dgm:pt modelId="{6508D410-C99A-46CC-A87A-EA61CF203F4E}" type="pres">
      <dgm:prSet presAssocID="{D70F7DF5-18CC-4148-9836-2032C787571B}" presName="node" presStyleLbl="node1" presStyleIdx="1" presStyleCnt="5">
        <dgm:presLayoutVars>
          <dgm:bulletEnabled val="1"/>
        </dgm:presLayoutVars>
      </dgm:prSet>
      <dgm:spPr/>
    </dgm:pt>
    <dgm:pt modelId="{404F724A-A40B-4291-B8DE-F30A5E1C6860}" type="pres">
      <dgm:prSet presAssocID="{7B724713-925D-4CD7-B0B4-95D9F4EC4DD5}" presName="sibTrans" presStyleCnt="0"/>
      <dgm:spPr/>
    </dgm:pt>
    <dgm:pt modelId="{58E66C40-33D4-43A2-90DF-BDD9891C1940}" type="pres">
      <dgm:prSet presAssocID="{6C662476-4DC5-4A86-A110-00E4D1ABBAB4}" presName="node" presStyleLbl="node1" presStyleIdx="2" presStyleCnt="5">
        <dgm:presLayoutVars>
          <dgm:bulletEnabled val="1"/>
        </dgm:presLayoutVars>
      </dgm:prSet>
      <dgm:spPr/>
    </dgm:pt>
    <dgm:pt modelId="{459F9216-3112-475F-BCC8-4CD6A266B58F}" type="pres">
      <dgm:prSet presAssocID="{5C361FC5-CCBF-4298-95EB-3B9D96391125}" presName="sibTrans" presStyleCnt="0"/>
      <dgm:spPr/>
    </dgm:pt>
    <dgm:pt modelId="{65C373AA-BF4E-4F11-829A-F677C29DA7A4}" type="pres">
      <dgm:prSet presAssocID="{9986F0DF-B4A0-45A0-91FE-9783E6CA1754}" presName="node" presStyleLbl="node1" presStyleIdx="3" presStyleCnt="5">
        <dgm:presLayoutVars>
          <dgm:bulletEnabled val="1"/>
        </dgm:presLayoutVars>
      </dgm:prSet>
      <dgm:spPr/>
    </dgm:pt>
    <dgm:pt modelId="{BDE15807-14C2-402A-AD62-DBDD4E9B0005}" type="pres">
      <dgm:prSet presAssocID="{D267E04E-C009-40C5-B103-2BD5D03B5F91}" presName="sibTrans" presStyleCnt="0"/>
      <dgm:spPr/>
    </dgm:pt>
    <dgm:pt modelId="{879D5D49-920A-4BC2-A40E-3AF913E822EA}" type="pres">
      <dgm:prSet presAssocID="{35521AEF-D823-46DC-BAE0-E6B06A984329}" presName="node" presStyleLbl="node1" presStyleIdx="4" presStyleCnt="5">
        <dgm:presLayoutVars>
          <dgm:bulletEnabled val="1"/>
        </dgm:presLayoutVars>
      </dgm:prSet>
      <dgm:spPr/>
    </dgm:pt>
  </dgm:ptLst>
  <dgm:cxnLst>
    <dgm:cxn modelId="{187F260B-403A-4A71-BEDD-6C4B9DE6A203}" srcId="{B66BE891-56CF-49C2-9D7B-E0E4EFE0677E}" destId="{5A236545-FCAE-4103-9155-F2A458345C4F}" srcOrd="0" destOrd="0" parTransId="{82BE2BB1-D0E8-40C8-B2AD-A476A04DDA4B}" sibTransId="{62BB9024-E0AA-4749-96F5-671CA6AEFBF4}"/>
    <dgm:cxn modelId="{3A45EC13-0ECB-4850-BD74-14C904033FBF}" type="presOf" srcId="{B66BE891-56CF-49C2-9D7B-E0E4EFE0677E}" destId="{81704167-EDEC-4498-B0E2-B2DA33651142}" srcOrd="0" destOrd="0" presId="urn:microsoft.com/office/officeart/2005/8/layout/default"/>
    <dgm:cxn modelId="{8BCAD722-74A5-4E80-8BBC-8BA03771162D}" srcId="{B66BE891-56CF-49C2-9D7B-E0E4EFE0677E}" destId="{9986F0DF-B4A0-45A0-91FE-9783E6CA1754}" srcOrd="3" destOrd="0" parTransId="{F65147C1-C22C-469B-8E0D-D4E0588DB819}" sibTransId="{D267E04E-C009-40C5-B103-2BD5D03B5F91}"/>
    <dgm:cxn modelId="{7B048462-3B4B-4605-A84E-F320791316C2}" type="presOf" srcId="{6C662476-4DC5-4A86-A110-00E4D1ABBAB4}" destId="{58E66C40-33D4-43A2-90DF-BDD9891C1940}" srcOrd="0" destOrd="0" presId="urn:microsoft.com/office/officeart/2005/8/layout/default"/>
    <dgm:cxn modelId="{81D8E945-9A6D-4373-8CB6-C05EB0AC4204}" type="presOf" srcId="{D70F7DF5-18CC-4148-9836-2032C787571B}" destId="{6508D410-C99A-46CC-A87A-EA61CF203F4E}" srcOrd="0" destOrd="0" presId="urn:microsoft.com/office/officeart/2005/8/layout/default"/>
    <dgm:cxn modelId="{5789C875-ADCC-4459-B5D4-C1ED0822C991}" srcId="{B66BE891-56CF-49C2-9D7B-E0E4EFE0677E}" destId="{35521AEF-D823-46DC-BAE0-E6B06A984329}" srcOrd="4" destOrd="0" parTransId="{063C246A-A51D-4CBB-B8D5-1797F3F61CF2}" sibTransId="{B78F8E37-2451-4487-9E2B-DFAF5898083C}"/>
    <dgm:cxn modelId="{05C67959-1B58-4A34-BDD3-9F18D0959199}" type="presOf" srcId="{5A236545-FCAE-4103-9155-F2A458345C4F}" destId="{FE88DB52-B741-4620-8089-16C5FDFD4704}" srcOrd="0" destOrd="0" presId="urn:microsoft.com/office/officeart/2005/8/layout/default"/>
    <dgm:cxn modelId="{497E4A99-D529-4ADA-AEBD-A549ABEA808B}" type="presOf" srcId="{9986F0DF-B4A0-45A0-91FE-9783E6CA1754}" destId="{65C373AA-BF4E-4F11-829A-F677C29DA7A4}" srcOrd="0" destOrd="0" presId="urn:microsoft.com/office/officeart/2005/8/layout/default"/>
    <dgm:cxn modelId="{08E31ED2-3808-4AD1-A651-9D16317C6E14}" type="presOf" srcId="{35521AEF-D823-46DC-BAE0-E6B06A984329}" destId="{879D5D49-920A-4BC2-A40E-3AF913E822EA}" srcOrd="0" destOrd="0" presId="urn:microsoft.com/office/officeart/2005/8/layout/default"/>
    <dgm:cxn modelId="{1942C5EC-2A8D-43F8-8164-991349808813}" srcId="{B66BE891-56CF-49C2-9D7B-E0E4EFE0677E}" destId="{D70F7DF5-18CC-4148-9836-2032C787571B}" srcOrd="1" destOrd="0" parTransId="{CFAEE12C-A2A2-4A24-95B2-68BE18E455B1}" sibTransId="{7B724713-925D-4CD7-B0B4-95D9F4EC4DD5}"/>
    <dgm:cxn modelId="{B49E43ED-C25D-4C9E-A544-4D61A09C5B76}" srcId="{B66BE891-56CF-49C2-9D7B-E0E4EFE0677E}" destId="{6C662476-4DC5-4A86-A110-00E4D1ABBAB4}" srcOrd="2" destOrd="0" parTransId="{92010EE8-F150-417D-8C01-585A23C81458}" sibTransId="{5C361FC5-CCBF-4298-95EB-3B9D96391125}"/>
    <dgm:cxn modelId="{1BDDF77A-9040-426D-BEE9-01F414857264}" type="presParOf" srcId="{81704167-EDEC-4498-B0E2-B2DA33651142}" destId="{FE88DB52-B741-4620-8089-16C5FDFD4704}" srcOrd="0" destOrd="0" presId="urn:microsoft.com/office/officeart/2005/8/layout/default"/>
    <dgm:cxn modelId="{086A9A7D-D589-421D-AA90-B070D2FFF46B}" type="presParOf" srcId="{81704167-EDEC-4498-B0E2-B2DA33651142}" destId="{83136047-6AAE-480D-82E7-D55A699D6FFA}" srcOrd="1" destOrd="0" presId="urn:microsoft.com/office/officeart/2005/8/layout/default"/>
    <dgm:cxn modelId="{6E4272B5-D8E9-4484-AE13-B79402F49BE4}" type="presParOf" srcId="{81704167-EDEC-4498-B0E2-B2DA33651142}" destId="{6508D410-C99A-46CC-A87A-EA61CF203F4E}" srcOrd="2" destOrd="0" presId="urn:microsoft.com/office/officeart/2005/8/layout/default"/>
    <dgm:cxn modelId="{BD9C7FEA-2909-40A7-B777-79E6D7E4C511}" type="presParOf" srcId="{81704167-EDEC-4498-B0E2-B2DA33651142}" destId="{404F724A-A40B-4291-B8DE-F30A5E1C6860}" srcOrd="3" destOrd="0" presId="urn:microsoft.com/office/officeart/2005/8/layout/default"/>
    <dgm:cxn modelId="{F2B0AAF9-C2BD-4EEE-B282-D6578AC5784C}" type="presParOf" srcId="{81704167-EDEC-4498-B0E2-B2DA33651142}" destId="{58E66C40-33D4-43A2-90DF-BDD9891C1940}" srcOrd="4" destOrd="0" presId="urn:microsoft.com/office/officeart/2005/8/layout/default"/>
    <dgm:cxn modelId="{47F3637E-3ECD-495A-8268-113DD49F6DBA}" type="presParOf" srcId="{81704167-EDEC-4498-B0E2-B2DA33651142}" destId="{459F9216-3112-475F-BCC8-4CD6A266B58F}" srcOrd="5" destOrd="0" presId="urn:microsoft.com/office/officeart/2005/8/layout/default"/>
    <dgm:cxn modelId="{E7B683DF-9071-4E0D-A862-C1AF525241FB}" type="presParOf" srcId="{81704167-EDEC-4498-B0E2-B2DA33651142}" destId="{65C373AA-BF4E-4F11-829A-F677C29DA7A4}" srcOrd="6" destOrd="0" presId="urn:microsoft.com/office/officeart/2005/8/layout/default"/>
    <dgm:cxn modelId="{A9ADD679-7D42-4A98-80CC-6C4A4529F715}" type="presParOf" srcId="{81704167-EDEC-4498-B0E2-B2DA33651142}" destId="{BDE15807-14C2-402A-AD62-DBDD4E9B0005}" srcOrd="7" destOrd="0" presId="urn:microsoft.com/office/officeart/2005/8/layout/default"/>
    <dgm:cxn modelId="{AC6C84F6-FB7F-4A7C-9602-338ABE721B26}" type="presParOf" srcId="{81704167-EDEC-4498-B0E2-B2DA33651142}" destId="{879D5D49-920A-4BC2-A40E-3AF913E822E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88DB52-B741-4620-8089-16C5FDFD4704}">
      <dsp:nvSpPr>
        <dsp:cNvPr id="0" name=""/>
        <dsp:cNvSpPr/>
      </dsp:nvSpPr>
      <dsp:spPr>
        <a:xfrm>
          <a:off x="0" y="1404"/>
          <a:ext cx="2808563" cy="168513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Case Study of 4-year-old Issac </a:t>
          </a:r>
          <a:endParaRPr lang="en-US" sz="1800" kern="1200"/>
        </a:p>
      </dsp:txBody>
      <dsp:txXfrm>
        <a:off x="0" y="1404"/>
        <a:ext cx="2808563" cy="1685138"/>
      </dsp:txXfrm>
    </dsp:sp>
    <dsp:sp modelId="{6508D410-C99A-46CC-A87A-EA61CF203F4E}">
      <dsp:nvSpPr>
        <dsp:cNvPr id="0" name=""/>
        <dsp:cNvSpPr/>
      </dsp:nvSpPr>
      <dsp:spPr>
        <a:xfrm>
          <a:off x="3089420" y="1404"/>
          <a:ext cx="2808563" cy="168513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Issac is being brought up in a single parent family; post natal depression; moved to London recently; socially isolated </a:t>
          </a:r>
          <a:endParaRPr lang="en-US" sz="1800" kern="1200" dirty="0"/>
        </a:p>
      </dsp:txBody>
      <dsp:txXfrm>
        <a:off x="3089420" y="1404"/>
        <a:ext cx="2808563" cy="1685138"/>
      </dsp:txXfrm>
    </dsp:sp>
    <dsp:sp modelId="{58E66C40-33D4-43A2-90DF-BDD9891C1940}">
      <dsp:nvSpPr>
        <dsp:cNvPr id="0" name=""/>
        <dsp:cNvSpPr/>
      </dsp:nvSpPr>
      <dsp:spPr>
        <a:xfrm>
          <a:off x="6178840" y="1404"/>
          <a:ext cx="2808563" cy="1685138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Issac deals with severe anxiety and separation from his mum </a:t>
          </a:r>
          <a:endParaRPr lang="en-US" sz="1800" kern="1200"/>
        </a:p>
      </dsp:txBody>
      <dsp:txXfrm>
        <a:off x="6178840" y="1404"/>
        <a:ext cx="2808563" cy="1685138"/>
      </dsp:txXfrm>
    </dsp:sp>
    <dsp:sp modelId="{65C373AA-BF4E-4F11-829A-F677C29DA7A4}">
      <dsp:nvSpPr>
        <dsp:cNvPr id="0" name=""/>
        <dsp:cNvSpPr/>
      </dsp:nvSpPr>
      <dsp:spPr>
        <a:xfrm>
          <a:off x="1544710" y="1967398"/>
          <a:ext cx="2808563" cy="168513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Issac likes to self isolate himself from his peers </a:t>
          </a:r>
          <a:endParaRPr lang="en-US" sz="1800" kern="1200"/>
        </a:p>
      </dsp:txBody>
      <dsp:txXfrm>
        <a:off x="1544710" y="1967398"/>
        <a:ext cx="2808563" cy="1685138"/>
      </dsp:txXfrm>
    </dsp:sp>
    <dsp:sp modelId="{879D5D49-920A-4BC2-A40E-3AF913E822EA}">
      <dsp:nvSpPr>
        <dsp:cNvPr id="0" name=""/>
        <dsp:cNvSpPr/>
      </dsp:nvSpPr>
      <dsp:spPr>
        <a:xfrm>
          <a:off x="4634130" y="1967398"/>
          <a:ext cx="2808563" cy="168513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Issac experiences language delays 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34130" y="1967398"/>
        <a:ext cx="2808563" cy="1685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356D0D-2478-47FE-8DAB-B92005DC1F0F}" type="datetime1">
              <a:rPr lang="en-GB" altLang="en-US" smtClean="0"/>
              <a:pPr>
                <a:defRPr/>
              </a:pPr>
              <a:t>01/07/2026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pPr>
              <a:defRPr/>
            </a:pPr>
            <a:fld id="{A8346AB5-70ED-450A-9530-2033B8E8E0D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064199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01/07/2026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4874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31DCA91-53F4-49BC-9425-BD4ED78DF6F3}" type="datetime1">
              <a:rPr lang="en-GB" altLang="en-US" smtClean="0"/>
              <a:pPr>
                <a:defRPr/>
              </a:pPr>
              <a:t>01/07/2026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pPr>
              <a:defRPr/>
            </a:pPr>
            <a:fld id="{CA86B909-6953-454E-922A-05FE74F3E91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35689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2C5CC8-B2EB-4FCA-9C2F-BDABBC953608}" type="datetime1">
              <a:rPr lang="en-GB" altLang="en-US" smtClean="0"/>
              <a:pPr>
                <a:defRPr/>
              </a:pPr>
              <a:t>01/07/2026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pPr>
              <a:defRPr/>
            </a:pPr>
            <a:fld id="{3DA9162A-D4C6-4BE6-80AC-343E718106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7374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92482D0-6B59-43EB-A2E6-BEADFA88CF98}" type="datetime1">
              <a:rPr lang="en-GB" altLang="en-US" smtClean="0"/>
              <a:pPr>
                <a:defRPr/>
              </a:pPr>
              <a:t>01/07/2026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pPr>
              <a:defRPr/>
            </a:pPr>
            <a:fld id="{92F3B91C-6529-43C7-B4BA-62549480CC9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27351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139EDA-6186-42E4-AD19-8C038518D62B}" type="datetime1">
              <a:rPr lang="en-GB" altLang="en-US" smtClean="0"/>
              <a:pPr>
                <a:defRPr/>
              </a:pPr>
              <a:t>01/07/2026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35B565-CEE5-45AB-B707-06E43140C8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59326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23D760-A5D6-4408-9293-3816AB405458}" type="datetime1">
              <a:rPr lang="en-GB" altLang="en-US" smtClean="0"/>
              <a:pPr>
                <a:defRPr/>
              </a:pPr>
              <a:t>01/07/2026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627DB7A-9E6D-4CCE-BDBB-D06183803CC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8036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15CC12-B3B9-474E-933E-043F12DE8238}" type="datetime1">
              <a:rPr lang="en-GB" altLang="en-US" smtClean="0"/>
              <a:pPr>
                <a:defRPr/>
              </a:pPr>
              <a:t>01/07/2026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6450803-9B60-429C-BEAC-5774A5E11D5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0592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FA25EF-011C-4B5E-B678-5C09381164A5}" type="datetime1">
              <a:rPr lang="en-GB" altLang="en-US" smtClean="0"/>
              <a:pPr>
                <a:defRPr/>
              </a:pPr>
              <a:t>01/07/2026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pPr>
              <a:defRPr/>
            </a:pPr>
            <a:fld id="{6C223C29-2C36-480D-8620-E0754310421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3585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01/07/2026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1437409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01/07/2026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8746543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01/07/2026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3822278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01/07/2026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24705081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01/07/2026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2229852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943883-E3DA-4D48-9F4D-6A70BAD0FEF1}" type="datetime1">
              <a:rPr lang="en-GB" altLang="en-US" smtClean="0"/>
              <a:pPr>
                <a:defRPr/>
              </a:pPr>
              <a:t>01/07/2026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8D0294-2879-4E90-A38D-0837A1E4FE1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973595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93BB2BA-946C-474B-8A44-50EB5173BE02}" type="datetime1">
              <a:rPr lang="en-GB" altLang="en-US" smtClean="0"/>
              <a:pPr>
                <a:defRPr/>
              </a:pPr>
              <a:t>01/07/2026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445F48-3446-4FB0-88BE-B3679A1B7DE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7228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01/07/2026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4743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hf hdr="0" ft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stagram.com/bepsychmindeded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>
            <a:normAutofit/>
          </a:bodyPr>
          <a:lstStyle/>
          <a:p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Module Title: Psychology in Health and Social </a:t>
            </a:r>
            <a:r>
              <a:rPr lang="en-GB" alt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Care</a:t>
            </a:r>
          </a:p>
          <a:p>
            <a:r>
              <a:rPr lang="en-GB" altLang="en-US" sz="1400" u="sng" dirty="0">
                <a:latin typeface="Arial" panose="020B0604020202020204" pitchFamily="34" charset="0"/>
                <a:cs typeface="Arial" panose="020B0604020202020204" pitchFamily="34" charset="0"/>
              </a:rPr>
              <a:t>Module Number</a:t>
            </a: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 LCHS4010_LON</a:t>
            </a:r>
            <a:endParaRPr lang="en-GB" altLang="en-US" sz="1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1400" u="sng" dirty="0">
                <a:latin typeface="Arial" panose="020B0604020202020204" pitchFamily="34" charset="0"/>
                <a:cs typeface="Arial" panose="020B0604020202020204" pitchFamily="34" charset="0"/>
              </a:rPr>
              <a:t>Assignment No</a:t>
            </a:r>
            <a:r>
              <a:rPr lang="en-GB" alt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</a:p>
          <a:p>
            <a:r>
              <a:rPr lang="en-GB" altLang="en-US" sz="1400" u="sng" dirty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alt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:  </a:t>
            </a: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Sonya kaur</a:t>
            </a:r>
          </a:p>
          <a:p>
            <a:r>
              <a:rPr lang="en-GB" altLang="en-US" sz="1400" u="sng" dirty="0">
                <a:latin typeface="Arial" panose="020B0604020202020204" pitchFamily="34" charset="0"/>
                <a:cs typeface="Arial" panose="020B0604020202020204" pitchFamily="34" charset="0"/>
              </a:rPr>
              <a:t>Student ID:          2436902</a:t>
            </a:r>
            <a:endParaRPr lang="en-GB" altLang="en-US" sz="1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1400" u="sng" dirty="0">
                <a:latin typeface="Arial" panose="020B0604020202020204" pitchFamily="34" charset="0"/>
                <a:cs typeface="Arial" panose="020B0604020202020204" pitchFamily="34" charset="0"/>
              </a:rPr>
              <a:t>Lecturer’s Name</a:t>
            </a:r>
            <a:r>
              <a:rPr lang="en-GB" alt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:  </a:t>
            </a: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Brian Mashumba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01/07/2026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 have not used AI to write my assignment. I used citation tool to support the production of my references.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01/07/2026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50" name="Rectangle 18449">
            <a:extLst>
              <a:ext uri="{FF2B5EF4-FFF2-40B4-BE49-F238E27FC236}">
                <a16:creationId xmlns:a16="http://schemas.microsoft.com/office/drawing/2014/main" id="{F966DD2F-FBF5-41CE-A3F4-565352D95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897" y="624110"/>
            <a:ext cx="9712998" cy="1280890"/>
          </a:xfrm>
        </p:spPr>
        <p:txBody>
          <a:bodyPr>
            <a:normAutofit/>
          </a:bodyPr>
          <a:lstStyle/>
          <a:p>
            <a: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alt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51" name="Rectangle 18450">
            <a:extLst>
              <a:ext uri="{FF2B5EF4-FFF2-40B4-BE49-F238E27FC236}">
                <a16:creationId xmlns:a16="http://schemas.microsoft.com/office/drawing/2014/main" id="{F46FCE2B-F2D2-466E-B0AA-8E341DB498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452" name="Freeform 11">
            <a:extLst>
              <a:ext uri="{FF2B5EF4-FFF2-40B4-BE49-F238E27FC236}">
                <a16:creationId xmlns:a16="http://schemas.microsoft.com/office/drawing/2014/main" id="{2BD31C98-199A-4722-A1A5-4393A43E7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531812" y="787782"/>
            <a:ext cx="779767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909D677E-A245-6143-BFA3-B4B2737C38D0}" type="slidenum">
              <a:rPr lang="en-GB" altLang="en-US" sz="1800"/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</a:t>
            </a:fld>
            <a:endParaRPr lang="en-GB" altLang="en-US" sz="18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C9D1F96-3DE6-40B6-9DCF-E50C656CAE8D}" type="datetime1">
              <a:rPr lang="en-GB" altLang="en-US" smtClean="0"/>
              <a:pPr>
                <a:spcAft>
                  <a:spcPts val="600"/>
                </a:spcAft>
                <a:defRPr/>
              </a:pPr>
              <a:t>01/07/2026</a:t>
            </a:fld>
            <a:endParaRPr lang="en-GB" altLang="en-US"/>
          </a:p>
        </p:txBody>
      </p:sp>
      <p:graphicFrame>
        <p:nvGraphicFramePr>
          <p:cNvPr id="18453" name="Content Placeholder 1">
            <a:extLst>
              <a:ext uri="{FF2B5EF4-FFF2-40B4-BE49-F238E27FC236}">
                <a16:creationId xmlns:a16="http://schemas.microsoft.com/office/drawing/2014/main" id="{8AF06F88-17DF-61B2-3980-7DD4B147CA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2629976"/>
              </p:ext>
            </p:extLst>
          </p:nvPr>
        </p:nvGraphicFramePr>
        <p:xfrm>
          <a:off x="1794897" y="2222983"/>
          <a:ext cx="8987404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513" y="-47007"/>
            <a:ext cx="9206974" cy="1412472"/>
          </a:xfrm>
        </p:spPr>
        <p:txBody>
          <a:bodyPr>
            <a:norm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Bowlby's Attachment Theory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01/07/2026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>
          <a:xfrm>
            <a:off x="178125" y="1304750"/>
            <a:ext cx="12583001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Bowlby's Theory focuses on biological relationship between the infant and primary care giver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Attachment Theory focuses on  the quality-of-care;  Bowlby argues that it shapes our emotions over our lifespan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Consistency and the responsiveness of the care giver are essential for the infant and its development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Attachment Theory links the relationship between the infant and primary carer as the foundation for future emotional regulation in adulthood  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(Darling et. al. 2024)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7887E1-1C72-03BD-F330-3FB7492113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9626" y="2686859"/>
            <a:ext cx="5038270" cy="384320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Internal Working Model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986" y="1132799"/>
            <a:ext cx="11332028" cy="4692419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Internal Working Model (IWM) Attachment Theory focuses on cognitive development (Smith et.al. 2015)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IWM provides a framework of future emotions, behaviours and expectations in relationships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IWM talks about mental representations being built of themselves and how they will view the world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IWM influences how a child manages anxiety and stress; engages with their environment and forms future relationship’s (Miller et.al. 2024)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01/07/2026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339726"/>
            <a:ext cx="8964488" cy="1217067"/>
          </a:xfrm>
        </p:spPr>
        <p:txBody>
          <a:bodyPr/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Application to Isaacs care giving experiences </a:t>
            </a:r>
            <a:br>
              <a:rPr lang="en-GB" sz="2800" dirty="0"/>
            </a:br>
            <a:endParaRPr lang="en-GB" altLang="en-US" sz="2800" b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515" y="1448780"/>
            <a:ext cx="11310257" cy="3960440"/>
          </a:xfrm>
        </p:spPr>
        <p:txBody>
          <a:bodyPr/>
          <a:lstStyle/>
          <a:p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Inconsistency</a:t>
            </a:r>
          </a:p>
          <a:p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Home Environment </a:t>
            </a:r>
          </a:p>
          <a:p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Secondary Parenting </a:t>
            </a:r>
          </a:p>
          <a:p>
            <a:pPr marL="0" indent="0">
              <a:buNone/>
            </a:pPr>
            <a:endParaRPr lang="en-GB" altLang="en-US" sz="3600" dirty="0"/>
          </a:p>
          <a:p>
            <a:pPr marL="0" indent="0"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01/07/2026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6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E46759-493B-5DF3-9038-E426D68AB9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C173E302-32A5-423F-74E7-39DD3DDB0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339726"/>
            <a:ext cx="8964488" cy="1217067"/>
          </a:xfrm>
        </p:spPr>
        <p:txBody>
          <a:bodyPr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Application to Isaacs care symptoms </a:t>
            </a:r>
            <a:br>
              <a:rPr lang="en-GB" sz="2800" dirty="0"/>
            </a:br>
            <a:endParaRPr lang="en-GB" altLang="en-US" sz="2800" b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F8AE7305-525C-D0F0-F49A-A38F0A7035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515" y="1448780"/>
            <a:ext cx="11310257" cy="3960440"/>
          </a:xfrm>
        </p:spPr>
        <p:txBody>
          <a:bodyPr>
            <a:normAutofit/>
          </a:bodyPr>
          <a:lstStyle/>
          <a:p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Issac is clingy and distressed upon separation</a:t>
            </a:r>
          </a:p>
          <a:p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Issac is socially withdrawn </a:t>
            </a:r>
          </a:p>
          <a:p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Issac has anxiety </a:t>
            </a:r>
          </a:p>
          <a:p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Issac has language delays </a:t>
            </a:r>
          </a:p>
          <a:p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Issac lacks confidence </a:t>
            </a:r>
          </a:p>
          <a:p>
            <a:pPr marL="0" indent="0">
              <a:buNone/>
            </a:pPr>
            <a:endParaRPr lang="en-GB" altLang="en-US" sz="3600" dirty="0"/>
          </a:p>
          <a:p>
            <a:pPr marL="0" indent="0">
              <a:buNone/>
            </a:pPr>
            <a:endParaRPr lang="en-GB" altLang="en-US" sz="3600" dirty="0"/>
          </a:p>
          <a:p>
            <a:pPr marL="0" indent="0"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59C022-2FB0-D6A7-30DB-F56980482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01/07/2026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EF7CD8B8-84C4-341E-BAEE-1886594BD41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7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5346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627C39-D4E2-12B2-D59A-48B0B26EB1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8" name="Rectangle 12297">
            <a:extLst>
              <a:ext uri="{FF2B5EF4-FFF2-40B4-BE49-F238E27FC236}">
                <a16:creationId xmlns:a16="http://schemas.microsoft.com/office/drawing/2014/main" id="{35879851-1A1D-4246-AAA1-C484E85833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18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A7FB0A4-AFDE-1017-A255-1172F8BCFE6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b="15730"/>
          <a:stretch>
            <a:fillRect/>
          </a:stretch>
        </p:blipFill>
        <p:spPr>
          <a:xfrm>
            <a:off x="-8825" y="-5610"/>
            <a:ext cx="12192000" cy="6858000"/>
          </a:xfrm>
          <a:prstGeom prst="rect">
            <a:avLst/>
          </a:prstGeom>
        </p:spPr>
      </p:pic>
      <p:sp>
        <p:nvSpPr>
          <p:cNvPr id="12290" name="Title 1">
            <a:extLst>
              <a:ext uri="{FF2B5EF4-FFF2-40B4-BE49-F238E27FC236}">
                <a16:creationId xmlns:a16="http://schemas.microsoft.com/office/drawing/2014/main" id="{69241E66-A0FB-329C-DDC6-4F637D8EA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 vs Nurture </a:t>
            </a:r>
            <a:br>
              <a:rPr lang="en-GB" sz="2800">
                <a:solidFill>
                  <a:srgbClr val="FFFFFF"/>
                </a:solidFill>
              </a:rPr>
            </a:br>
            <a:br>
              <a:rPr lang="en-GB" sz="2800">
                <a:solidFill>
                  <a:srgbClr val="FFFFFF"/>
                </a:solidFill>
              </a:rPr>
            </a:br>
            <a:endParaRPr lang="en-GB" altLang="en-US" sz="2800" b="1">
              <a:solidFill>
                <a:srgbClr val="FFFFFF"/>
              </a:solidFill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5444922D-E1F3-D040-C084-15DF456AE37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531812" y="787782"/>
            <a:ext cx="779767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fld id="{2F02BF59-C96F-4ED8-9D13-E093DFC18094}" type="slidenum">
              <a:rPr lang="en-GB" altLang="en-US" sz="1900"/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t>8</a:t>
            </a:fld>
            <a:endParaRPr lang="en-GB" altLang="en-US" sz="1900"/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037CE4A7-A85E-F78F-C844-82AB3383D9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>
            <a:normAutofit/>
          </a:bodyPr>
          <a:lstStyle/>
          <a:p>
            <a:pPr>
              <a:buClr>
                <a:srgbClr val="F7B853"/>
              </a:buClr>
            </a:pPr>
            <a:r>
              <a:rPr lang="en-GB" altLang="en-US"/>
              <a:t>Nature-   Inherited biological traits</a:t>
            </a:r>
          </a:p>
          <a:p>
            <a:pPr marL="0" indent="0">
              <a:buClr>
                <a:srgbClr val="F7B853"/>
              </a:buClr>
              <a:buNone/>
            </a:pPr>
            <a:r>
              <a:rPr lang="en-GB" altLang="en-US"/>
              <a:t>(Leman et.al. 2019)</a:t>
            </a:r>
          </a:p>
          <a:p>
            <a:pPr>
              <a:buClr>
                <a:srgbClr val="F7B853"/>
              </a:buClr>
            </a:pPr>
            <a:r>
              <a:rPr lang="en-GB" altLang="en-US"/>
              <a:t>Nurture- Environmental disruptions  </a:t>
            </a:r>
          </a:p>
          <a:p>
            <a:pPr marL="0" indent="0">
              <a:buClr>
                <a:srgbClr val="F7B853"/>
              </a:buClr>
              <a:buNone/>
            </a:pPr>
            <a:r>
              <a:rPr lang="en-GB" altLang="en-US"/>
              <a:t>(Gross, 2020)</a:t>
            </a:r>
          </a:p>
          <a:p>
            <a:pPr marL="0" indent="0">
              <a:buClr>
                <a:srgbClr val="F7B853"/>
              </a:buClr>
              <a:buNone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C63DD5-6BF6-3910-8BF8-65D279DBCFD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61612" y="6130437"/>
            <a:ext cx="1146283" cy="370396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F458A58-9170-4293-9FCB-97B777C99F2B}" type="datetime1">
              <a:rPr lang="en-GB" altLang="en-US">
                <a:latin typeface="Myriad Pro"/>
              </a:rPr>
              <a:pPr>
                <a:spcAft>
                  <a:spcPts val="600"/>
                </a:spcAft>
                <a:defRPr/>
              </a:pPr>
              <a:t>02/07/2026</a:t>
            </a:fld>
            <a:endParaRPr lang="en-GB" altLang="en-US"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40439138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135" y="114300"/>
            <a:ext cx="11906865" cy="996746"/>
          </a:xfrm>
        </p:spPr>
        <p:txBody>
          <a:bodyPr>
            <a:normAutofit/>
          </a:bodyPr>
          <a:lstStyle/>
          <a:p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Support Plan for Issac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545" y="1111046"/>
            <a:ext cx="10824087" cy="454250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Emotional wellbeing and secure relationships </a:t>
            </a:r>
          </a:p>
          <a:p>
            <a:pPr marL="0" indent="0" algn="ctr">
              <a:buNone/>
            </a:pP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Environment </a:t>
            </a:r>
          </a:p>
          <a:p>
            <a:pPr marL="0" indent="0" algn="ctr">
              <a:buNone/>
            </a:pP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Building Independence </a:t>
            </a:r>
          </a:p>
          <a:p>
            <a:pPr marL="0" indent="0" algn="ctr">
              <a:buNone/>
            </a:pP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Parenting </a:t>
            </a:r>
          </a:p>
          <a:p>
            <a:pPr marL="0" indent="0" algn="ctr">
              <a:buNone/>
            </a:pP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Social Development / language</a:t>
            </a:r>
          </a:p>
          <a:p>
            <a:pPr marL="0" indent="0" algn="ctr">
              <a:buNone/>
            </a:pP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Coping strategies </a:t>
            </a:r>
          </a:p>
          <a:p>
            <a:pPr marL="0" indent="0" algn="ctr">
              <a:buNone/>
            </a:pP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Consistency </a:t>
            </a:r>
          </a:p>
          <a:p>
            <a:pPr marL="0" indent="0" algn="ctr">
              <a:buNone/>
            </a:pP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Monitoring behaviour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01/07/2026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BF023-C98D-39CA-21E6-CA9746739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0E525-FE0D-081C-B6FE-6390920EBD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1695" y="1390562"/>
            <a:ext cx="11071123" cy="4475014"/>
          </a:xfrm>
        </p:spPr>
        <p:txBody>
          <a:bodyPr/>
          <a:lstStyle/>
          <a:p>
            <a:r>
              <a:rPr lang="en-GB" sz="1400" dirty="0"/>
              <a:t>Issac’s challenges are connected to his early care giving </a:t>
            </a:r>
          </a:p>
          <a:p>
            <a:r>
              <a:rPr lang="en-GB" sz="1400" dirty="0"/>
              <a:t>Issac’s behaviour can be interpreted using Bowlby's Attachment Theory </a:t>
            </a:r>
          </a:p>
          <a:p>
            <a:r>
              <a:rPr lang="en-GB" sz="1400" dirty="0"/>
              <a:t>Issac’s behaviour can be understood from a nature or nurture point of view </a:t>
            </a:r>
          </a:p>
          <a:p>
            <a:r>
              <a:rPr lang="en-GB" sz="1400" dirty="0"/>
              <a:t>The proposed care plan for Issac provides intervention for social, emotional and mental on- going development </a:t>
            </a:r>
          </a:p>
          <a:p>
            <a:r>
              <a:rPr lang="en-GB" sz="1400" dirty="0"/>
              <a:t>Issac needs to be given person centre care that is consistent and predictable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D92D81-AF3D-EFE9-A5C2-5DAE395FC1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01/07/2026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ED23D2-AFBC-1327-9BC5-795DF0C95B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33303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List</a:t>
            </a:r>
            <a:endParaRPr lang="en-GB" altLang="en-US" sz="16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87" y="1189703"/>
            <a:ext cx="12201831" cy="441468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bepsychmindeded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(n.d.)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Circle of Security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[Instagram infographic]. Available at: 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https://www.instagram.com/bepsychmindeded/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Accessed 8/07/2026</a:t>
            </a:r>
          </a:p>
          <a:p>
            <a:pPr marL="0" indent="0" algn="ctr">
              <a:buNone/>
            </a:pP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Cherry, K. (2023) What Is Nature vs. Nurture?. </a:t>
            </a:r>
            <a:r>
              <a:rPr lang="en-GB" alt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Verywell</a:t>
            </a: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Mind. Available at: https://www.verywellmind.com/what-is-nature-versus-nurture-2795392 Accessed 2/07/2026</a:t>
            </a:r>
          </a:p>
          <a:p>
            <a:pPr marL="0" indent="0" algn="ctr">
              <a:buNone/>
            </a:pP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Darling, P.J., Illum, D.B. and Storebø, O.J. (2024). The Critical Role of Attachment Theory in Child and Adolescent Mental Health Care. Scandinavian Journal of Child and Adolescent Psychiatry and Psychology, 12(1), pp. 47–49.</a:t>
            </a:r>
          </a:p>
          <a:p>
            <a:pPr marL="0" indent="0" algn="ctr">
              <a:buNone/>
            </a:pP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Gross, R.D. (2020) Psychology: The science of mind and behaviour. 8th </a:t>
            </a:r>
            <a:r>
              <a:rPr lang="en-GB" alt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London: Hodder Education</a:t>
            </a:r>
          </a:p>
          <a:p>
            <a:pPr marL="0" indent="0" algn="ctr">
              <a:buNone/>
            </a:pP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Leman, P., Bremner, A., Parke, R.D. and Gauvain, . (2019) Developmental Psychology. 2nd </a:t>
            </a:r>
            <a:r>
              <a:rPr lang="en-GB" alt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London: McGraw-Hill Education</a:t>
            </a:r>
          </a:p>
          <a:p>
            <a:pPr marL="0" indent="0" algn="ctr">
              <a:buNone/>
            </a:pP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Miller, E.K., Gillani, B. and O'Donnell, K.A. (2024) Theories of relational health in interpersonal violence research: A scoping review. Families in Society, 105(3), pp. 358–373. </a:t>
            </a:r>
          </a:p>
          <a:p>
            <a:pPr marL="0" indent="0" algn="ctr">
              <a:buNone/>
            </a:pP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Smith, P.K., Cowie, H. and Blades, M. (2015) Understanding Children's Development. 6th </a:t>
            </a:r>
            <a:r>
              <a:rPr lang="en-GB" alt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Chichester: Wiley.</a:t>
            </a:r>
          </a:p>
          <a:p>
            <a:pPr marL="0" indent="0" algn="ctr">
              <a:buNone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altLang="en-US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01/07/2026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11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23432</TotalTime>
  <Words>681</Words>
  <Application>Microsoft Office PowerPoint</Application>
  <PresentationFormat>Widescreen</PresentationFormat>
  <Paragraphs>90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Century Gothic</vt:lpstr>
      <vt:lpstr>Myriad Pro</vt:lpstr>
      <vt:lpstr>Wingdings 3</vt:lpstr>
      <vt:lpstr>Wisp</vt:lpstr>
      <vt:lpstr>PowerPoint Presentation</vt:lpstr>
      <vt:lpstr>Acknowledge use of AI</vt:lpstr>
      <vt:lpstr>Introduction</vt:lpstr>
      <vt:lpstr>Bowlby's Attachment Theory</vt:lpstr>
      <vt:lpstr>Internal Working Model </vt:lpstr>
      <vt:lpstr>Application to Isaacs care giving experiences  </vt:lpstr>
      <vt:lpstr>Application to Isaacs care symptoms  </vt:lpstr>
      <vt:lpstr>Nature vs Nurture   </vt:lpstr>
      <vt:lpstr>Support Plan for Issac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sonya kaur</cp:lastModifiedBy>
  <cp:revision>28</cp:revision>
  <dcterms:created xsi:type="dcterms:W3CDTF">2025-02-21T18:28:54Z</dcterms:created>
  <dcterms:modified xsi:type="dcterms:W3CDTF">2026-07-11T13:20:41Z</dcterms:modified>
</cp:coreProperties>
</file>