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8" r:id="rId3"/>
    <p:sldId id="257" r:id="rId4"/>
    <p:sldId id="260" r:id="rId5"/>
    <p:sldId id="259" r:id="rId6"/>
    <p:sldId id="261" r:id="rId7"/>
    <p:sldId id="262" r:id="rId8"/>
    <p:sldId id="263"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64205" autoAdjust="0"/>
  </p:normalViewPr>
  <p:slideViewPr>
    <p:cSldViewPr snapToGrid="0">
      <p:cViewPr varScale="1">
        <p:scale>
          <a:sx n="61" d="100"/>
          <a:sy n="61" d="100"/>
        </p:scale>
        <p:origin x="1522"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C600A2-D36B-4A4F-B17A-CFE659BC7288}" type="datetimeFigureOut">
              <a:rPr lang="en-US" smtClean="0"/>
              <a:t>10/18/2024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4C6103-18EA-45E5-9EBD-35B230C30634}" type="slidenum">
              <a:rPr lang="en-US" smtClean="0"/>
              <a:t>‹#›</a:t>
            </a:fld>
            <a:endParaRPr lang="en-US"/>
          </a:p>
        </p:txBody>
      </p:sp>
    </p:spTree>
    <p:extLst>
      <p:ext uri="{BB962C8B-B14F-4D97-AF65-F5344CB8AC3E}">
        <p14:creationId xmlns:p14="http://schemas.microsoft.com/office/powerpoint/2010/main" val="4968659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34C6103-18EA-45E5-9EBD-35B230C30634}" type="slidenum">
              <a:rPr lang="en-US" smtClean="0"/>
              <a:t>1</a:t>
            </a:fld>
            <a:endParaRPr lang="en-US"/>
          </a:p>
        </p:txBody>
      </p:sp>
    </p:spTree>
    <p:extLst>
      <p:ext uri="{BB962C8B-B14F-4D97-AF65-F5344CB8AC3E}">
        <p14:creationId xmlns:p14="http://schemas.microsoft.com/office/powerpoint/2010/main" val="16191198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2000"/>
              </a:spcBef>
              <a:spcAft>
                <a:spcPts val="600"/>
              </a:spcAft>
            </a:pPr>
            <a:r>
              <a:rPr lang="en-US" sz="1800" b="1" i="0" u="none" strike="noStrike" dirty="0">
                <a:solidFill>
                  <a:srgbClr val="000000"/>
                </a:solidFill>
                <a:effectLst/>
                <a:latin typeface="Times New Roman" panose="02020603050405020304" pitchFamily="18" charset="0"/>
              </a:rPr>
              <a:t>Introduction</a:t>
            </a:r>
            <a:endParaRPr lang="en-US" b="1" dirty="0">
              <a:effectLst/>
            </a:endParaRPr>
          </a:p>
          <a:p>
            <a:pPr algn="just" rtl="0">
              <a:spcBef>
                <a:spcPts val="1200"/>
              </a:spcBef>
              <a:spcAft>
                <a:spcPts val="1200"/>
              </a:spcAft>
            </a:pPr>
            <a:r>
              <a:rPr lang="en-US" sz="1800" b="0" i="0" u="none" strike="noStrike" dirty="0">
                <a:solidFill>
                  <a:srgbClr val="000000"/>
                </a:solidFill>
                <a:effectLst/>
                <a:latin typeface="Times New Roman" panose="02020603050405020304" pitchFamily="18" charset="0"/>
              </a:rPr>
              <a:t>The  “Great Union Day”  will be organized at the </a:t>
            </a:r>
            <a:r>
              <a:rPr lang="en-US" sz="1800" b="0" i="0" u="none" strike="noStrike" dirty="0" err="1">
                <a:solidFill>
                  <a:srgbClr val="000000"/>
                </a:solidFill>
                <a:effectLst/>
                <a:latin typeface="Times New Roman" panose="02020603050405020304" pitchFamily="18" charset="0"/>
              </a:rPr>
              <a:t>Hollanden</a:t>
            </a:r>
            <a:r>
              <a:rPr lang="en-US" sz="1800" b="0" i="0" u="none" strike="noStrike" dirty="0">
                <a:solidFill>
                  <a:srgbClr val="000000"/>
                </a:solidFill>
                <a:effectLst/>
                <a:latin typeface="Times New Roman" panose="02020603050405020304" pitchFamily="18" charset="0"/>
              </a:rPr>
              <a:t> Park Hospital in Hildenborough, on December 1</a:t>
            </a:r>
            <a:r>
              <a:rPr lang="en-US" sz="1800" b="0" i="0" u="none" strike="noStrike" baseline="30000" dirty="0">
                <a:solidFill>
                  <a:srgbClr val="000000"/>
                </a:solidFill>
                <a:effectLst/>
                <a:latin typeface="Times New Roman" panose="02020603050405020304" pitchFamily="18" charset="0"/>
              </a:rPr>
              <a:t>st </a:t>
            </a:r>
            <a:r>
              <a:rPr lang="en-US" sz="1800" b="0" i="0" u="none" strike="noStrike" dirty="0">
                <a:solidFill>
                  <a:srgbClr val="000000"/>
                </a:solidFill>
                <a:effectLst/>
                <a:latin typeface="Times New Roman" panose="02020603050405020304" pitchFamily="18" charset="0"/>
              </a:rPr>
              <a:t>to observe national day of Romania along with raising donations for the hospital . Part of the event will show traditional Romanian cultures through Romanian food, beverages, music and dance performances. This report focuses on these core aspects of the event such as target market, operational and financial aspects and feasibility of the event, securing it provides a successful and a meaningful fundraising event.</a:t>
            </a:r>
            <a:endParaRPr lang="en-US" b="0" dirty="0">
              <a:effectLst/>
            </a:endParaRPr>
          </a:p>
          <a:p>
            <a:br>
              <a:rPr lang="en-US" b="0" dirty="0">
                <a:effectLst/>
              </a:rPr>
            </a:br>
            <a:endParaRPr lang="en-US" dirty="0"/>
          </a:p>
        </p:txBody>
      </p:sp>
      <p:sp>
        <p:nvSpPr>
          <p:cNvPr id="4" name="Slide Number Placeholder 3"/>
          <p:cNvSpPr>
            <a:spLocks noGrp="1"/>
          </p:cNvSpPr>
          <p:nvPr>
            <p:ph type="sldNum" sz="quarter" idx="5"/>
          </p:nvPr>
        </p:nvSpPr>
        <p:spPr/>
        <p:txBody>
          <a:bodyPr/>
          <a:lstStyle/>
          <a:p>
            <a:fld id="{E34C6103-18EA-45E5-9EBD-35B230C30634}" type="slidenum">
              <a:rPr lang="en-US" smtClean="0"/>
              <a:t>2</a:t>
            </a:fld>
            <a:endParaRPr lang="en-US"/>
          </a:p>
        </p:txBody>
      </p:sp>
    </p:spTree>
    <p:extLst>
      <p:ext uri="{BB962C8B-B14F-4D97-AF65-F5344CB8AC3E}">
        <p14:creationId xmlns:p14="http://schemas.microsoft.com/office/powerpoint/2010/main" val="27558501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2000"/>
              </a:spcBef>
              <a:spcAft>
                <a:spcPts val="600"/>
              </a:spcAft>
            </a:pPr>
            <a:r>
              <a:rPr lang="en-US" sz="1800" b="1" i="0" u="none" strike="noStrike" dirty="0">
                <a:solidFill>
                  <a:srgbClr val="000000"/>
                </a:solidFill>
                <a:effectLst/>
                <a:latin typeface="Times New Roman" panose="02020603050405020304" pitchFamily="18" charset="0"/>
              </a:rPr>
              <a:t>Event Content and Context</a:t>
            </a:r>
            <a:endParaRPr lang="en-US" b="1" dirty="0">
              <a:effectLst/>
            </a:endParaRP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 planned event for the “Great Union Day” is Romania’s National Day on December 1st as well as the opportunity to collect the necessary funds for the </a:t>
            </a:r>
            <a:r>
              <a:rPr lang="en-US" sz="1800" b="0" i="0" u="none" strike="noStrike" dirty="0" err="1">
                <a:solidFill>
                  <a:srgbClr val="000000"/>
                </a:solidFill>
                <a:effectLst/>
                <a:latin typeface="Times New Roman" panose="02020603050405020304" pitchFamily="18" charset="0"/>
              </a:rPr>
              <a:t>Hollanden</a:t>
            </a:r>
            <a:r>
              <a:rPr lang="en-US" sz="1800" b="0" i="0" u="none" strike="noStrike" dirty="0">
                <a:solidFill>
                  <a:srgbClr val="000000"/>
                </a:solidFill>
                <a:effectLst/>
                <a:latin typeface="Times New Roman" panose="02020603050405020304" pitchFamily="18" charset="0"/>
              </a:rPr>
              <a:t> Park Hospital in Hildenborough. The goal of the event is to present Romanian culture through food, dance and traditional clothing while contributing further to healthcare initiatives of the hospital (Allen, Harris and Jago, 2022). </a:t>
            </a:r>
            <a:endParaRPr lang="en-US" b="0" dirty="0">
              <a:effectLst/>
            </a:endParaRPr>
          </a:p>
          <a:p>
            <a:pPr algn="just" rtl="0">
              <a:spcBef>
                <a:spcPts val="0"/>
              </a:spcBef>
              <a:spcAft>
                <a:spcPts val="0"/>
              </a:spcAft>
            </a:pPr>
            <a:br>
              <a:rPr lang="en-US" b="0" dirty="0">
                <a:effectLst/>
              </a:rPr>
            </a:br>
            <a:r>
              <a:rPr lang="en-US" sz="1800" b="0" i="0" u="none" strike="noStrike" dirty="0">
                <a:solidFill>
                  <a:srgbClr val="000000"/>
                </a:solidFill>
                <a:effectLst/>
                <a:latin typeface="Times New Roman" panose="02020603050405020304" pitchFamily="18" charset="0"/>
              </a:rPr>
              <a:t>“Great Union Day” will be a lively event full of diverse activities related to Romania’s history and culture. A flavor from the heart of Romania will be presented such as </a:t>
            </a:r>
            <a:r>
              <a:rPr lang="en-US" sz="1800" b="0" i="0" u="none" strike="noStrike" dirty="0" err="1">
                <a:solidFill>
                  <a:srgbClr val="000000"/>
                </a:solidFill>
                <a:effectLst/>
                <a:latin typeface="Times New Roman" panose="02020603050405020304" pitchFamily="18" charset="0"/>
              </a:rPr>
              <a:t>sarmale</a:t>
            </a:r>
            <a:r>
              <a:rPr lang="en-US" sz="1800" b="0" i="0" u="none" strike="noStrike" dirty="0">
                <a:solidFill>
                  <a:srgbClr val="000000"/>
                </a:solidFill>
                <a:effectLst/>
                <a:latin typeface="Times New Roman" panose="02020603050405020304" pitchFamily="18" charset="0"/>
              </a:rPr>
              <a:t> (stuffed cabbage), mamaliga (polenta with cheese along with sour cream) and desserts such as </a:t>
            </a:r>
            <a:r>
              <a:rPr lang="en-US" sz="1800" b="0" i="0" u="none" strike="noStrike" dirty="0" err="1">
                <a:solidFill>
                  <a:srgbClr val="000000"/>
                </a:solidFill>
                <a:effectLst/>
                <a:latin typeface="Times New Roman" panose="02020603050405020304" pitchFamily="18" charset="0"/>
              </a:rPr>
              <a:t>cozonac</a:t>
            </a:r>
            <a:r>
              <a:rPr lang="en-US" sz="1800" b="0" i="0" u="none" strike="noStrike" dirty="0">
                <a:solidFill>
                  <a:srgbClr val="000000"/>
                </a:solidFill>
                <a:effectLst/>
                <a:latin typeface="Times New Roman" panose="02020603050405020304" pitchFamily="18" charset="0"/>
              </a:rPr>
              <a:t> (nuts and raisins added to sweet bread) and many more (</a:t>
            </a:r>
            <a:r>
              <a:rPr lang="en-US" sz="1800" b="0" i="0" u="none" strike="noStrike" dirty="0" err="1">
                <a:solidFill>
                  <a:srgbClr val="000000"/>
                </a:solidFill>
                <a:effectLst/>
                <a:latin typeface="Times New Roman" panose="02020603050405020304" pitchFamily="18" charset="0"/>
              </a:rPr>
              <a:t>Ghinea</a:t>
            </a:r>
            <a:r>
              <a:rPr lang="en-US" sz="1800" b="0" i="0" u="none" strike="noStrike" dirty="0">
                <a:solidFill>
                  <a:srgbClr val="000000"/>
                </a:solidFill>
                <a:effectLst/>
                <a:latin typeface="Times New Roman" panose="02020603050405020304" pitchFamily="18" charset="0"/>
              </a:rPr>
              <a:t> and </a:t>
            </a:r>
            <a:r>
              <a:rPr lang="en-US" sz="1800" b="0" i="0" u="none" strike="noStrike" dirty="0" err="1">
                <a:solidFill>
                  <a:srgbClr val="000000"/>
                </a:solidFill>
                <a:effectLst/>
                <a:latin typeface="Times New Roman" panose="02020603050405020304" pitchFamily="18" charset="0"/>
              </a:rPr>
              <a:t>Prisacaru</a:t>
            </a:r>
            <a:r>
              <a:rPr lang="en-US" sz="1800" b="0" i="0" u="none" strike="noStrike" dirty="0">
                <a:solidFill>
                  <a:srgbClr val="000000"/>
                </a:solidFill>
                <a:effectLst/>
                <a:latin typeface="Times New Roman" panose="02020603050405020304" pitchFamily="18" charset="0"/>
              </a:rPr>
              <a:t>, 2023). These traditional dishes will serve attendees a segment of Romania in terms of history and culture. Much emphasis will be paid to the originality of the food offered, securing that they represent the soul of Romania.</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E34C6103-18EA-45E5-9EBD-35B230C30634}" type="slidenum">
              <a:rPr lang="en-US" smtClean="0"/>
              <a:t>3</a:t>
            </a:fld>
            <a:endParaRPr lang="en-US"/>
          </a:p>
        </p:txBody>
      </p:sp>
    </p:spTree>
    <p:extLst>
      <p:ext uri="{BB962C8B-B14F-4D97-AF65-F5344CB8AC3E}">
        <p14:creationId xmlns:p14="http://schemas.microsoft.com/office/powerpoint/2010/main" val="29001120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Besides the food, the event will include dancing performances of Romanian folk dances like Hora, and </a:t>
            </a:r>
            <a:r>
              <a:rPr lang="en-US" sz="1800" b="0" i="0" u="none" strike="noStrike" dirty="0" err="1">
                <a:solidFill>
                  <a:srgbClr val="000000"/>
                </a:solidFill>
                <a:effectLst/>
                <a:latin typeface="Times New Roman" panose="02020603050405020304" pitchFamily="18" charset="0"/>
              </a:rPr>
              <a:t>Sarba</a:t>
            </a:r>
            <a:r>
              <a:rPr lang="en-US" sz="1800" b="0" i="0" u="none" strike="noStrike" dirty="0">
                <a:solidFill>
                  <a:srgbClr val="000000"/>
                </a:solidFill>
                <a:effectLst/>
                <a:latin typeface="Times New Roman" panose="02020603050405020304" pitchFamily="18" charset="0"/>
              </a:rPr>
              <a:t>. These are the largely circular formations of communal dances that represent togetherness and happiness, well appealed to Romania’s national celebration (</a:t>
            </a:r>
            <a:r>
              <a:rPr lang="en-US" sz="1800" b="0" i="0" u="none" strike="noStrike" dirty="0" err="1">
                <a:solidFill>
                  <a:srgbClr val="000000"/>
                </a:solidFill>
                <a:effectLst/>
                <a:latin typeface="Times New Roman" panose="02020603050405020304" pitchFamily="18" charset="0"/>
              </a:rPr>
              <a:t>Ghinea</a:t>
            </a:r>
            <a:r>
              <a:rPr lang="en-US" sz="1800" b="0" i="0" u="none" strike="noStrike" dirty="0">
                <a:solidFill>
                  <a:srgbClr val="000000"/>
                </a:solidFill>
                <a:effectLst/>
                <a:latin typeface="Times New Roman" panose="02020603050405020304" pitchFamily="18" charset="0"/>
              </a:rPr>
              <a:t> and </a:t>
            </a:r>
            <a:r>
              <a:rPr lang="en-US" sz="1800" b="0" i="0" u="none" strike="noStrike" dirty="0" err="1">
                <a:solidFill>
                  <a:srgbClr val="000000"/>
                </a:solidFill>
                <a:effectLst/>
                <a:latin typeface="Times New Roman" panose="02020603050405020304" pitchFamily="18" charset="0"/>
              </a:rPr>
              <a:t>Prisacaru</a:t>
            </a:r>
            <a:r>
              <a:rPr lang="en-US" sz="1800" b="0" i="0" u="none" strike="noStrike" dirty="0">
                <a:solidFill>
                  <a:srgbClr val="000000"/>
                </a:solidFill>
                <a:effectLst/>
                <a:latin typeface="Times New Roman" panose="02020603050405020304" pitchFamily="18" charset="0"/>
              </a:rPr>
              <a:t>, 2023). The performers will be wearing traditional outfits, they will be dressed in embroidered shirts and brightly colored vests along with skirts. All these will be demonstrating the stunning quality of Romanian cultural clothes (Palmer, 2020).</a:t>
            </a:r>
            <a:endParaRPr lang="en-US" b="0" dirty="0">
              <a:effectLst/>
            </a:endParaRPr>
          </a:p>
          <a:p>
            <a:pPr algn="just" rtl="0">
              <a:spcBef>
                <a:spcPts val="0"/>
              </a:spcBef>
              <a:spcAft>
                <a:spcPts val="0"/>
              </a:spcAft>
            </a:pPr>
            <a:br>
              <a:rPr lang="en-US" b="0" dirty="0">
                <a:effectLst/>
              </a:rPr>
            </a:br>
            <a:r>
              <a:rPr lang="en-US" sz="1800" b="0" i="0" u="none" strike="noStrike" dirty="0">
                <a:solidFill>
                  <a:srgbClr val="000000"/>
                </a:solidFill>
                <a:effectLst/>
                <a:latin typeface="Times New Roman" panose="02020603050405020304" pitchFamily="18" charset="0"/>
              </a:rPr>
              <a:t>The members of the staff at the hospital will also get involved by dressing in Romanian traditional costumes making the spirit of the event supportive of cultural integration. Here the objective is to celebrate inclusivity within the attendees. </a:t>
            </a:r>
            <a:endParaRPr lang="en-US" b="0" dirty="0">
              <a:effectLst/>
            </a:endParaRPr>
          </a:p>
          <a:p>
            <a:pPr algn="just" rtl="0">
              <a:spcBef>
                <a:spcPts val="0"/>
              </a:spcBef>
              <a:spcAft>
                <a:spcPts val="0"/>
              </a:spcAft>
            </a:pPr>
            <a:br>
              <a:rPr lang="en-US" b="0" dirty="0">
                <a:effectLst/>
              </a:rPr>
            </a:br>
            <a:r>
              <a:rPr lang="en-US" sz="1800" b="0" i="0" u="none" strike="noStrike" dirty="0">
                <a:solidFill>
                  <a:srgbClr val="000000"/>
                </a:solidFill>
                <a:effectLst/>
                <a:latin typeface="Times New Roman" panose="02020603050405020304" pitchFamily="18" charset="0"/>
              </a:rPr>
              <a:t>Its main purpose is to raise the necessary funds for the functioning of </a:t>
            </a:r>
            <a:r>
              <a:rPr lang="en-US" sz="1800" b="0" i="0" u="none" strike="noStrike" dirty="0" err="1">
                <a:solidFill>
                  <a:srgbClr val="000000"/>
                </a:solidFill>
                <a:effectLst/>
                <a:latin typeface="Times New Roman" panose="02020603050405020304" pitchFamily="18" charset="0"/>
              </a:rPr>
              <a:t>Hollanden</a:t>
            </a:r>
            <a:r>
              <a:rPr lang="en-US" sz="1800" b="0" i="0" u="none" strike="noStrike" dirty="0">
                <a:solidFill>
                  <a:srgbClr val="000000"/>
                </a:solidFill>
                <a:effectLst/>
                <a:latin typeface="Times New Roman" panose="02020603050405020304" pitchFamily="18" charset="0"/>
              </a:rPr>
              <a:t> Park Hospital. It has been proposed to combine cultural appreciation with charity. The goal of the event is to give a colorful show and motivate the audiences to donate to the hospital kindly. The donations will be used by the hospital to give outstanding medical care and services to the local community of the area.</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E34C6103-18EA-45E5-9EBD-35B230C30634}" type="slidenum">
              <a:rPr lang="en-US" smtClean="0"/>
              <a:t>4</a:t>
            </a:fld>
            <a:endParaRPr lang="en-US"/>
          </a:p>
        </p:txBody>
      </p:sp>
    </p:spTree>
    <p:extLst>
      <p:ext uri="{BB962C8B-B14F-4D97-AF65-F5344CB8AC3E}">
        <p14:creationId xmlns:p14="http://schemas.microsoft.com/office/powerpoint/2010/main" val="33238848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2000"/>
              </a:spcBef>
              <a:spcAft>
                <a:spcPts val="600"/>
              </a:spcAft>
            </a:pPr>
            <a:r>
              <a:rPr lang="en-US" sz="1800" b="1" i="0" u="none" strike="noStrike" dirty="0">
                <a:solidFill>
                  <a:srgbClr val="000000"/>
                </a:solidFill>
                <a:effectLst/>
                <a:latin typeface="Times New Roman" panose="02020603050405020304" pitchFamily="18" charset="0"/>
              </a:rPr>
              <a:t>Market factors </a:t>
            </a:r>
            <a:endParaRPr lang="en-US" b="1" dirty="0">
              <a:effectLst/>
            </a:endParaRP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 audience of the "Great Union Day" charity event includes the Romanian diaspora, residents of the city who are intrigued by cultural events as well as people who actively contribute to charities. The Romanian community in Hildenborough and the surrounding areas will be drawn to the event with the chance to celebrate their heritage and take part in well known customs. Additionally, locals with a desire for multicultural experiences, food lovers and those wishing to support local hospitals will be potential participants (Legg et al., 2022) ). Furthermore, the target market is made up of </a:t>
            </a:r>
            <a:r>
              <a:rPr lang="en-US" sz="1800" b="0" i="0" u="none" strike="noStrike" dirty="0" err="1">
                <a:solidFill>
                  <a:srgbClr val="000000"/>
                </a:solidFill>
                <a:effectLst/>
                <a:latin typeface="Times New Roman" panose="02020603050405020304" pitchFamily="18" charset="0"/>
              </a:rPr>
              <a:t>Hollanden</a:t>
            </a:r>
            <a:r>
              <a:rPr lang="en-US" sz="1800" b="0" i="0" u="none" strike="noStrike" dirty="0">
                <a:solidFill>
                  <a:srgbClr val="000000"/>
                </a:solidFill>
                <a:effectLst/>
                <a:latin typeface="Times New Roman" panose="02020603050405020304" pitchFamily="18" charset="0"/>
              </a:rPr>
              <a:t> Park Hospital staff and their families, to create a community.</a:t>
            </a:r>
            <a:endParaRPr lang="en-US" b="0" dirty="0">
              <a:effectLst/>
            </a:endParaRPr>
          </a:p>
          <a:p>
            <a:pPr algn="just" rtl="0">
              <a:spcBef>
                <a:spcPts val="0"/>
              </a:spcBef>
              <a:spcAft>
                <a:spcPts val="0"/>
              </a:spcAft>
            </a:pPr>
            <a:br>
              <a:rPr lang="en-US" b="0" dirty="0">
                <a:effectLst/>
              </a:rPr>
            </a:br>
            <a:r>
              <a:rPr lang="en-US" sz="1800" b="0" i="0" u="none" strike="noStrike" dirty="0">
                <a:solidFill>
                  <a:srgbClr val="000000"/>
                </a:solidFill>
                <a:effectLst/>
                <a:latin typeface="Times New Roman" panose="02020603050405020304" pitchFamily="18" charset="0"/>
              </a:rPr>
              <a:t>Such cultural and philanthropic events are certainly in need and especially in communities where there is a considerable Romanian population or a diverse residents captivated by cultural exchange events (Hyndman, 2020). People seeking to share their love for new cultures or reconnect with their own come out to enjoy traditional cuisine, dance and music. Another layer of appeal is the charitable part of the event with donations being directed toward </a:t>
            </a:r>
            <a:r>
              <a:rPr lang="en-US" sz="1800" b="0" i="0" u="none" strike="noStrike" dirty="0" err="1">
                <a:solidFill>
                  <a:srgbClr val="000000"/>
                </a:solidFill>
                <a:effectLst/>
                <a:latin typeface="Times New Roman" panose="02020603050405020304" pitchFamily="18" charset="0"/>
              </a:rPr>
              <a:t>Hollanden</a:t>
            </a:r>
            <a:r>
              <a:rPr lang="en-US" sz="1800" b="0" i="0" u="none" strike="noStrike" dirty="0">
                <a:solidFill>
                  <a:srgbClr val="000000"/>
                </a:solidFill>
                <a:effectLst/>
                <a:latin typeface="Times New Roman" panose="02020603050405020304" pitchFamily="18" charset="0"/>
              </a:rPr>
              <a:t> Park Hospital, where the audience can directly help local healthcare facilities. There will be much interest and participation because of this double emphasis on both culture and charity (Filo, Fechner and Inoue, 2020).</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E34C6103-18EA-45E5-9EBD-35B230C30634}" type="slidenum">
              <a:rPr lang="en-US" smtClean="0"/>
              <a:t>5</a:t>
            </a:fld>
            <a:endParaRPr lang="en-US"/>
          </a:p>
        </p:txBody>
      </p:sp>
    </p:spTree>
    <p:extLst>
      <p:ext uri="{BB962C8B-B14F-4D97-AF65-F5344CB8AC3E}">
        <p14:creationId xmlns:p14="http://schemas.microsoft.com/office/powerpoint/2010/main" val="447290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Other charitable events or local cultural festivals at the same time may affect attendance. Furthermore December is usually an occupied month with holiday activities which can transfer focus from the ‘Great Union Day’ event (Hyndman, 2020). But, Romania’s National day is a special event on a particular date and due to its focus on Romanian traditions, low competition can be awaited. </a:t>
            </a:r>
            <a:endParaRPr lang="en-US" b="0" dirty="0">
              <a:effectLst/>
            </a:endParaRPr>
          </a:p>
          <a:p>
            <a:pPr algn="just" rtl="0">
              <a:spcBef>
                <a:spcPts val="0"/>
              </a:spcBef>
              <a:spcAft>
                <a:spcPts val="0"/>
              </a:spcAft>
            </a:pPr>
            <a:br>
              <a:rPr lang="en-US" b="0" dirty="0">
                <a:effectLst/>
              </a:rPr>
            </a:br>
            <a:r>
              <a:rPr lang="en-US" sz="1800" b="0" i="0" u="none" strike="noStrike" dirty="0">
                <a:solidFill>
                  <a:srgbClr val="000000"/>
                </a:solidFill>
                <a:effectLst/>
                <a:latin typeface="Times New Roman" panose="02020603050405020304" pitchFamily="18" charset="0"/>
              </a:rPr>
              <a:t>The success of the event will depend on marketing efforts (Allen, Harris and Jago, 2022). . Social media and local press as well as partnerships with community influencers should be used to target Romanian community groups, local cultural organizations, as well as hospital supporters. Appealing visuals and messaging showcasing the mixture of cultural celebration and charity activities will contribute to fascinate a wide range of audiences from the local areas. </a:t>
            </a:r>
            <a:endParaRPr lang="en-US" b="0" dirty="0">
              <a:effectLst/>
            </a:endParaRPr>
          </a:p>
          <a:p>
            <a:br>
              <a:rPr lang="en-US" b="0" dirty="0">
                <a:effectLst/>
              </a:rPr>
            </a:br>
            <a:endParaRPr lang="en-US" dirty="0"/>
          </a:p>
        </p:txBody>
      </p:sp>
      <p:sp>
        <p:nvSpPr>
          <p:cNvPr id="4" name="Slide Number Placeholder 3"/>
          <p:cNvSpPr>
            <a:spLocks noGrp="1"/>
          </p:cNvSpPr>
          <p:nvPr>
            <p:ph type="sldNum" sz="quarter" idx="5"/>
          </p:nvPr>
        </p:nvSpPr>
        <p:spPr/>
        <p:txBody>
          <a:bodyPr/>
          <a:lstStyle/>
          <a:p>
            <a:fld id="{E34C6103-18EA-45E5-9EBD-35B230C30634}" type="slidenum">
              <a:rPr lang="en-US" smtClean="0"/>
              <a:t>6</a:t>
            </a:fld>
            <a:endParaRPr lang="en-US"/>
          </a:p>
        </p:txBody>
      </p:sp>
    </p:spTree>
    <p:extLst>
      <p:ext uri="{BB962C8B-B14F-4D97-AF65-F5344CB8AC3E}">
        <p14:creationId xmlns:p14="http://schemas.microsoft.com/office/powerpoint/2010/main" val="5393738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2000"/>
              </a:spcBef>
              <a:spcAft>
                <a:spcPts val="600"/>
              </a:spcAft>
            </a:pPr>
            <a:r>
              <a:rPr lang="en-US" sz="1800" b="1" i="0" u="none" strike="noStrike" dirty="0">
                <a:solidFill>
                  <a:srgbClr val="000000"/>
                </a:solidFill>
                <a:effectLst/>
                <a:latin typeface="Times New Roman" panose="02020603050405020304" pitchFamily="18" charset="0"/>
              </a:rPr>
              <a:t>Operational factors </a:t>
            </a:r>
            <a:endParaRPr lang="en-US" b="1" dirty="0">
              <a:effectLst/>
            </a:endParaRPr>
          </a:p>
          <a:p>
            <a:pPr algn="just" rtl="0">
              <a:spcBef>
                <a:spcPts val="0"/>
              </a:spcBef>
              <a:spcAft>
                <a:spcPts val="0"/>
              </a:spcAft>
            </a:pPr>
            <a:r>
              <a:rPr lang="en-US" sz="1800" b="0" i="0" u="none" strike="noStrike" dirty="0" err="1">
                <a:solidFill>
                  <a:srgbClr val="000000"/>
                </a:solidFill>
                <a:effectLst/>
                <a:latin typeface="Times New Roman" panose="02020603050405020304" pitchFamily="18" charset="0"/>
              </a:rPr>
              <a:t>Hollanden</a:t>
            </a:r>
            <a:r>
              <a:rPr lang="en-US" sz="1800" b="0" i="0" u="none" strike="noStrike" dirty="0">
                <a:solidFill>
                  <a:srgbClr val="000000"/>
                </a:solidFill>
                <a:effectLst/>
                <a:latin typeface="Times New Roman" panose="02020603050405020304" pitchFamily="18" charset="0"/>
              </a:rPr>
              <a:t> Park Hospital in Hildenborough is the proposed venue for 'Great Union Day' charity event, using its facilities to organize cultural honoring and charity. Since the venue is a hospital, a small amount of space is available but a large communal space, canteen or cafe area and outdoor space can be useful for the event. The organizers have to make sure the venue is available on December 1st and it doesn’t clash with events in the hospital (Booth and Cameron, 2020). But early booking and getting hospital administration to agree on space and time will be necessary for any required adjustments.</a:t>
            </a:r>
            <a:endParaRPr lang="en-US" b="0" dirty="0">
              <a:effectLst/>
            </a:endParaRPr>
          </a:p>
          <a:p>
            <a:pPr algn="just" rtl="0">
              <a:spcBef>
                <a:spcPts val="0"/>
              </a:spcBef>
              <a:spcAft>
                <a:spcPts val="0"/>
              </a:spcAft>
            </a:pPr>
            <a:br>
              <a:rPr lang="en-US" b="0" dirty="0">
                <a:effectLst/>
              </a:rPr>
            </a:br>
            <a:r>
              <a:rPr lang="en-US" sz="1800" b="0" i="0" u="none" strike="noStrike" dirty="0" err="1">
                <a:solidFill>
                  <a:srgbClr val="000000"/>
                </a:solidFill>
                <a:effectLst/>
                <a:latin typeface="Times New Roman" panose="02020603050405020304" pitchFamily="18" charset="0"/>
              </a:rPr>
              <a:t>Hollanden</a:t>
            </a:r>
            <a:r>
              <a:rPr lang="en-US" sz="1800" b="0" i="0" u="none" strike="noStrike" dirty="0">
                <a:solidFill>
                  <a:srgbClr val="000000"/>
                </a:solidFill>
                <a:effectLst/>
                <a:latin typeface="Times New Roman" panose="02020603050405020304" pitchFamily="18" charset="0"/>
              </a:rPr>
              <a:t> Park Hospital provides a satisfactory setting for the event because it relates to the charitable cause. As hospitals can have capacity and noise level rules, the venue may be controlled so that no patient is disturbed. The seating arrangements, stage arrangement for dance performances need to be planned considering the space available to serve the audiences while obeying rules and regulations of the hospital (Booth and Cameron, 2020). The organizers balance the smooth operations for both the event and medical services of the hospital.</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E34C6103-18EA-45E5-9EBD-35B230C30634}" type="slidenum">
              <a:rPr lang="en-US" smtClean="0"/>
              <a:t>7</a:t>
            </a:fld>
            <a:endParaRPr lang="en-US"/>
          </a:p>
        </p:txBody>
      </p:sp>
    </p:spTree>
    <p:extLst>
      <p:ext uri="{BB962C8B-B14F-4D97-AF65-F5344CB8AC3E}">
        <p14:creationId xmlns:p14="http://schemas.microsoft.com/office/powerpoint/2010/main" val="5182761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Hosting the event will rely heavily on staffing. The required skills will be event coordination, catering expertise specially of preparing and serving traditional Romanian dishes and technical support in lighting and sound systems for dance performances (Werner, Junek and Wang, 2022). Staffing could be provided by volunteers, hospital staff, community members or professional vendors for specialized charges such as catering and event preparation. Prior arrangements of adequate staff with necessary skills is vital for the success of the event. </a:t>
            </a:r>
            <a:endParaRPr lang="en-US" b="0" dirty="0">
              <a:effectLst/>
            </a:endParaRPr>
          </a:p>
          <a:p>
            <a:pPr algn="just" rtl="0">
              <a:spcBef>
                <a:spcPts val="0"/>
              </a:spcBef>
              <a:spcAft>
                <a:spcPts val="0"/>
              </a:spcAft>
            </a:pPr>
            <a:br>
              <a:rPr lang="en-US" b="0" dirty="0">
                <a:effectLst/>
              </a:rPr>
            </a:br>
            <a:r>
              <a:rPr lang="en-US" sz="1800" b="0" i="0" u="none" strike="noStrike" dirty="0">
                <a:solidFill>
                  <a:srgbClr val="000000"/>
                </a:solidFill>
                <a:effectLst/>
                <a:latin typeface="Times New Roman" panose="02020603050405020304" pitchFamily="18" charset="0"/>
              </a:rPr>
              <a:t>Resource allocation encompasses catering to Romanian dishes, seating for audiences, lighting for evening activities and parking facilities for attendees. In order to create space for visitors, coordination with the hospital’s parking management will also be needed together with some prepared signage directing people to specific areas (Li et al., 2020). Besides, sound systems for music and dance shows, decorations for showing Romanian culture and safety initiatives like fire edits and medical terminal will be needed to guarantee successful completion of the event.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E34C6103-18EA-45E5-9EBD-35B230C30634}" type="slidenum">
              <a:rPr lang="en-US" smtClean="0"/>
              <a:t>8</a:t>
            </a:fld>
            <a:endParaRPr lang="en-US"/>
          </a:p>
        </p:txBody>
      </p:sp>
    </p:spTree>
    <p:extLst>
      <p:ext uri="{BB962C8B-B14F-4D97-AF65-F5344CB8AC3E}">
        <p14:creationId xmlns:p14="http://schemas.microsoft.com/office/powerpoint/2010/main" val="30195672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1200"/>
              </a:spcBef>
              <a:spcAft>
                <a:spcPts val="1200"/>
              </a:spcAft>
            </a:pPr>
            <a:r>
              <a:rPr lang="en-US" sz="1800" b="0" i="0" u="none" strike="noStrike" dirty="0">
                <a:solidFill>
                  <a:srgbClr val="000000"/>
                </a:solidFill>
                <a:effectLst/>
                <a:latin typeface="Times New Roman" panose="02020603050405020304" pitchFamily="18" charset="0"/>
              </a:rPr>
              <a:t>The table shows the detailed breakdown of expected income and expenditure for the "Great Union Day" charity event. It divides the cost into different categories during organizing the event and plans the possible revenue paths to secure financial feasibility. The total estimated expenditure is £7300 which includes necessary items like venue setup, catering, entertainment, marketing, staff/volunteers expenses, lighting, permits for parking and miscellaneous costs.</a:t>
            </a:r>
            <a:endParaRPr lang="en-US" b="0" dirty="0">
              <a:effectLst/>
            </a:endParaRPr>
          </a:p>
          <a:p>
            <a:pPr algn="just" rtl="0">
              <a:spcBef>
                <a:spcPts val="1200"/>
              </a:spcBef>
              <a:spcAft>
                <a:spcPts val="1200"/>
              </a:spcAft>
            </a:pPr>
            <a:r>
              <a:rPr lang="en-US" sz="1800" b="0" i="0" u="none" strike="noStrike" dirty="0">
                <a:solidFill>
                  <a:srgbClr val="000000"/>
                </a:solidFill>
                <a:effectLst/>
                <a:latin typeface="Times New Roman" panose="02020603050405020304" pitchFamily="18" charset="0"/>
              </a:rPr>
              <a:t>On the income or revenue part, the event is expected to bring about £16,300 from different sources of income. The basic revenue for the event will come from ticket sales for the audiences.  There will be an estimated 300 attendants that pay £30 to enter which equals to £9000. Besides,  local businesses and community organizations are expected to provide a further £1100 through sponsorships. Traditional Romanian dishes will be bought to attendees and hence food and beverage sales will raise £1200. Another important element of the event is the charity part which is expected the attendees to donate and anticipated to generate £5000 during the main event on site.</a:t>
            </a:r>
            <a:endParaRPr lang="en-US" b="0" dirty="0">
              <a:effectLst/>
            </a:endParaRPr>
          </a:p>
          <a:p>
            <a:pPr algn="just" rtl="0">
              <a:spcBef>
                <a:spcPts val="1200"/>
              </a:spcBef>
              <a:spcAft>
                <a:spcPts val="1200"/>
              </a:spcAft>
            </a:pPr>
            <a:r>
              <a:rPr lang="en-US" sz="1800" b="0" i="0" u="none" strike="noStrike" dirty="0">
                <a:solidFill>
                  <a:srgbClr val="000000"/>
                </a:solidFill>
                <a:effectLst/>
                <a:latin typeface="Times New Roman" panose="02020603050405020304" pitchFamily="18" charset="0"/>
              </a:rPr>
              <a:t>The event attempts to have any loss by strictly planning both the expenditure and revenue side for the event (Jones et al., 2020). With the total revenue exceeding the total costs, the event is anticipated to gain an excess of £9000 . The profit would be used to help maintain the hospital’s healthcare services while honoring Romanian culture.</a:t>
            </a:r>
            <a:endParaRPr lang="en-US" b="0" dirty="0">
              <a:effectLst/>
            </a:endParaRPr>
          </a:p>
          <a:p>
            <a:br>
              <a:rPr lang="en-US" b="0" dirty="0">
                <a:effectLst/>
              </a:rPr>
            </a:br>
            <a:endParaRPr lang="en-US" dirty="0"/>
          </a:p>
        </p:txBody>
      </p:sp>
      <p:sp>
        <p:nvSpPr>
          <p:cNvPr id="4" name="Slide Number Placeholder 3"/>
          <p:cNvSpPr>
            <a:spLocks noGrp="1"/>
          </p:cNvSpPr>
          <p:nvPr>
            <p:ph type="sldNum" sz="quarter" idx="5"/>
          </p:nvPr>
        </p:nvSpPr>
        <p:spPr/>
        <p:txBody>
          <a:bodyPr/>
          <a:lstStyle/>
          <a:p>
            <a:fld id="{E34C6103-18EA-45E5-9EBD-35B230C30634}" type="slidenum">
              <a:rPr lang="en-US" smtClean="0"/>
              <a:t>9</a:t>
            </a:fld>
            <a:endParaRPr lang="en-US"/>
          </a:p>
        </p:txBody>
      </p:sp>
    </p:spTree>
    <p:extLst>
      <p:ext uri="{BB962C8B-B14F-4D97-AF65-F5344CB8AC3E}">
        <p14:creationId xmlns:p14="http://schemas.microsoft.com/office/powerpoint/2010/main" val="1628842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2000"/>
              </a:spcBef>
              <a:spcAft>
                <a:spcPts val="600"/>
              </a:spcAft>
            </a:pPr>
            <a:r>
              <a:rPr lang="en-US" sz="1800" b="1" i="0" u="none" strike="noStrike" dirty="0">
                <a:solidFill>
                  <a:srgbClr val="000000"/>
                </a:solidFill>
                <a:effectLst/>
                <a:latin typeface="Times New Roman" panose="02020603050405020304" pitchFamily="18" charset="0"/>
              </a:rPr>
              <a:t>Conclusion</a:t>
            </a:r>
            <a:endParaRPr lang="en-US" b="1" dirty="0">
              <a:effectLst/>
            </a:endParaRPr>
          </a:p>
          <a:p>
            <a:pPr algn="just" rtl="0">
              <a:spcBef>
                <a:spcPts val="1200"/>
              </a:spcBef>
              <a:spcAft>
                <a:spcPts val="1200"/>
              </a:spcAft>
            </a:pPr>
            <a:r>
              <a:rPr lang="en-US" sz="1800" b="0" i="0" u="none" strike="noStrike" dirty="0">
                <a:solidFill>
                  <a:srgbClr val="000000"/>
                </a:solidFill>
                <a:effectLst/>
                <a:latin typeface="Times New Roman" panose="02020603050405020304" pitchFamily="18" charset="0"/>
              </a:rPr>
              <a:t>The 'Great Union Day' will be a beneficial and culturally lucrative event. The event combines traditional Romanian food, attire, music and dance to engage a large audience and raise a substantial amount for </a:t>
            </a:r>
            <a:r>
              <a:rPr lang="en-US" sz="1800" b="0" i="0" u="none" strike="noStrike" dirty="0" err="1">
                <a:solidFill>
                  <a:srgbClr val="000000"/>
                </a:solidFill>
                <a:effectLst/>
                <a:latin typeface="Times New Roman" panose="02020603050405020304" pitchFamily="18" charset="0"/>
              </a:rPr>
              <a:t>Hollanden</a:t>
            </a:r>
            <a:r>
              <a:rPr lang="en-US" sz="1800" b="0" i="0" u="none" strike="noStrike" dirty="0">
                <a:solidFill>
                  <a:srgbClr val="000000"/>
                </a:solidFill>
                <a:effectLst/>
                <a:latin typeface="Times New Roman" panose="02020603050405020304" pitchFamily="18" charset="0"/>
              </a:rPr>
              <a:t> Park Hospital. By making sure the event meets its goals, with attendees having fun and raising heaps of donations to support the hospital’s important work, careful planning is made with regards to the aspects like market, operational, and financial. </a:t>
            </a:r>
            <a:endParaRPr lang="en-US" b="0" dirty="0">
              <a:effectLst/>
            </a:endParaRPr>
          </a:p>
          <a:p>
            <a:br>
              <a:rPr lang="en-US" b="0" dirty="0">
                <a:effectLst/>
              </a:rPr>
            </a:br>
            <a:endParaRPr lang="en-US" dirty="0"/>
          </a:p>
        </p:txBody>
      </p:sp>
      <p:sp>
        <p:nvSpPr>
          <p:cNvPr id="4" name="Slide Number Placeholder 3"/>
          <p:cNvSpPr>
            <a:spLocks noGrp="1"/>
          </p:cNvSpPr>
          <p:nvPr>
            <p:ph type="sldNum" sz="quarter" idx="5"/>
          </p:nvPr>
        </p:nvSpPr>
        <p:spPr/>
        <p:txBody>
          <a:bodyPr/>
          <a:lstStyle/>
          <a:p>
            <a:fld id="{E34C6103-18EA-45E5-9EBD-35B230C30634}" type="slidenum">
              <a:rPr lang="en-US" smtClean="0"/>
              <a:t>10</a:t>
            </a:fld>
            <a:endParaRPr lang="en-US"/>
          </a:p>
        </p:txBody>
      </p:sp>
    </p:spTree>
    <p:extLst>
      <p:ext uri="{BB962C8B-B14F-4D97-AF65-F5344CB8AC3E}">
        <p14:creationId xmlns:p14="http://schemas.microsoft.com/office/powerpoint/2010/main" val="26062706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2000"/>
              </a:spcBef>
              <a:spcAft>
                <a:spcPts val="600"/>
              </a:spcAft>
            </a:pPr>
            <a:endParaRPr lang="en-US" dirty="0"/>
          </a:p>
        </p:txBody>
      </p:sp>
      <p:sp>
        <p:nvSpPr>
          <p:cNvPr id="4" name="Slide Number Placeholder 3"/>
          <p:cNvSpPr>
            <a:spLocks noGrp="1"/>
          </p:cNvSpPr>
          <p:nvPr>
            <p:ph type="sldNum" sz="quarter" idx="5"/>
          </p:nvPr>
        </p:nvSpPr>
        <p:spPr/>
        <p:txBody>
          <a:bodyPr/>
          <a:lstStyle/>
          <a:p>
            <a:fld id="{E34C6103-18EA-45E5-9EBD-35B230C30634}" type="slidenum">
              <a:rPr lang="en-US" smtClean="0"/>
              <a:t>11</a:t>
            </a:fld>
            <a:endParaRPr lang="en-US"/>
          </a:p>
        </p:txBody>
      </p:sp>
    </p:spTree>
    <p:extLst>
      <p:ext uri="{BB962C8B-B14F-4D97-AF65-F5344CB8AC3E}">
        <p14:creationId xmlns:p14="http://schemas.microsoft.com/office/powerpoint/2010/main" val="35115570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CC3C3-BC2F-89A5-5D7F-7A73C3C93FC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F404051-9F90-3A82-502A-9850092D70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B57DFE-FC89-D3FC-CB9B-E5FB58830C6D}"/>
              </a:ext>
            </a:extLst>
          </p:cNvPr>
          <p:cNvSpPr>
            <a:spLocks noGrp="1"/>
          </p:cNvSpPr>
          <p:nvPr>
            <p:ph type="dt" sz="half" idx="10"/>
          </p:nvPr>
        </p:nvSpPr>
        <p:spPr/>
        <p:txBody>
          <a:bodyPr/>
          <a:lstStyle/>
          <a:p>
            <a:fld id="{5458FE4C-9E1A-4EFB-B66D-707E9E1F7F78}" type="datetimeFigureOut">
              <a:rPr lang="en-US" smtClean="0"/>
              <a:t>10/18/2024</a:t>
            </a:fld>
            <a:endParaRPr lang="en-US"/>
          </a:p>
        </p:txBody>
      </p:sp>
      <p:sp>
        <p:nvSpPr>
          <p:cNvPr id="5" name="Footer Placeholder 4">
            <a:extLst>
              <a:ext uri="{FF2B5EF4-FFF2-40B4-BE49-F238E27FC236}">
                <a16:creationId xmlns:a16="http://schemas.microsoft.com/office/drawing/2014/main" id="{00E1FEEE-A44F-A491-8F93-A102B39283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E11484-1413-1F72-F1D3-A1DE52793400}"/>
              </a:ext>
            </a:extLst>
          </p:cNvPr>
          <p:cNvSpPr>
            <a:spLocks noGrp="1"/>
          </p:cNvSpPr>
          <p:nvPr>
            <p:ph type="sldNum" sz="quarter" idx="12"/>
          </p:nvPr>
        </p:nvSpPr>
        <p:spPr/>
        <p:txBody>
          <a:bodyPr/>
          <a:lstStyle/>
          <a:p>
            <a:fld id="{E4208932-A06E-4EF8-9ED9-D01E9D6E8C53}" type="slidenum">
              <a:rPr lang="en-US" smtClean="0"/>
              <a:t>‹#›</a:t>
            </a:fld>
            <a:endParaRPr lang="en-US"/>
          </a:p>
        </p:txBody>
      </p:sp>
    </p:spTree>
    <p:extLst>
      <p:ext uri="{BB962C8B-B14F-4D97-AF65-F5344CB8AC3E}">
        <p14:creationId xmlns:p14="http://schemas.microsoft.com/office/powerpoint/2010/main" val="5276966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F39A1-7B3A-0349-96EC-C17166F297B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49383E6-F533-F4CB-2845-D41AF6CB60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239CA9-3FCA-B925-B797-F5E0C54B51A6}"/>
              </a:ext>
            </a:extLst>
          </p:cNvPr>
          <p:cNvSpPr>
            <a:spLocks noGrp="1"/>
          </p:cNvSpPr>
          <p:nvPr>
            <p:ph type="dt" sz="half" idx="10"/>
          </p:nvPr>
        </p:nvSpPr>
        <p:spPr/>
        <p:txBody>
          <a:bodyPr/>
          <a:lstStyle/>
          <a:p>
            <a:fld id="{5458FE4C-9E1A-4EFB-B66D-707E9E1F7F78}" type="datetimeFigureOut">
              <a:rPr lang="en-US" smtClean="0"/>
              <a:t>10/18/2024</a:t>
            </a:fld>
            <a:endParaRPr lang="en-US"/>
          </a:p>
        </p:txBody>
      </p:sp>
      <p:sp>
        <p:nvSpPr>
          <p:cNvPr id="5" name="Footer Placeholder 4">
            <a:extLst>
              <a:ext uri="{FF2B5EF4-FFF2-40B4-BE49-F238E27FC236}">
                <a16:creationId xmlns:a16="http://schemas.microsoft.com/office/drawing/2014/main" id="{F9948179-22B4-7D00-36FE-EDD3400E93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AA8BF1-0760-4BAB-8913-909244ABDFA0}"/>
              </a:ext>
            </a:extLst>
          </p:cNvPr>
          <p:cNvSpPr>
            <a:spLocks noGrp="1"/>
          </p:cNvSpPr>
          <p:nvPr>
            <p:ph type="sldNum" sz="quarter" idx="12"/>
          </p:nvPr>
        </p:nvSpPr>
        <p:spPr/>
        <p:txBody>
          <a:bodyPr/>
          <a:lstStyle/>
          <a:p>
            <a:fld id="{E4208932-A06E-4EF8-9ED9-D01E9D6E8C53}" type="slidenum">
              <a:rPr lang="en-US" smtClean="0"/>
              <a:t>‹#›</a:t>
            </a:fld>
            <a:endParaRPr lang="en-US"/>
          </a:p>
        </p:txBody>
      </p:sp>
    </p:spTree>
    <p:extLst>
      <p:ext uri="{BB962C8B-B14F-4D97-AF65-F5344CB8AC3E}">
        <p14:creationId xmlns:p14="http://schemas.microsoft.com/office/powerpoint/2010/main" val="211153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50788-1B82-6419-9A1C-732D9C11F2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7C1C77E-B3E1-766B-7577-84F96B3D0EA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DC6A81-C374-01D8-E31A-9097547666BB}"/>
              </a:ext>
            </a:extLst>
          </p:cNvPr>
          <p:cNvSpPr>
            <a:spLocks noGrp="1"/>
          </p:cNvSpPr>
          <p:nvPr>
            <p:ph type="dt" sz="half" idx="10"/>
          </p:nvPr>
        </p:nvSpPr>
        <p:spPr/>
        <p:txBody>
          <a:bodyPr/>
          <a:lstStyle/>
          <a:p>
            <a:fld id="{5458FE4C-9E1A-4EFB-B66D-707E9E1F7F78}" type="datetimeFigureOut">
              <a:rPr lang="en-US" smtClean="0"/>
              <a:t>10/18/2024</a:t>
            </a:fld>
            <a:endParaRPr lang="en-US"/>
          </a:p>
        </p:txBody>
      </p:sp>
      <p:sp>
        <p:nvSpPr>
          <p:cNvPr id="5" name="Footer Placeholder 4">
            <a:extLst>
              <a:ext uri="{FF2B5EF4-FFF2-40B4-BE49-F238E27FC236}">
                <a16:creationId xmlns:a16="http://schemas.microsoft.com/office/drawing/2014/main" id="{CA298732-4CA2-C51C-C1E7-2A1EA905C3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4DE5B1-B7A0-9559-901C-97BFE9CDEC72}"/>
              </a:ext>
            </a:extLst>
          </p:cNvPr>
          <p:cNvSpPr>
            <a:spLocks noGrp="1"/>
          </p:cNvSpPr>
          <p:nvPr>
            <p:ph type="sldNum" sz="quarter" idx="12"/>
          </p:nvPr>
        </p:nvSpPr>
        <p:spPr/>
        <p:txBody>
          <a:bodyPr/>
          <a:lstStyle/>
          <a:p>
            <a:fld id="{E4208932-A06E-4EF8-9ED9-D01E9D6E8C53}" type="slidenum">
              <a:rPr lang="en-US" smtClean="0"/>
              <a:t>‹#›</a:t>
            </a:fld>
            <a:endParaRPr lang="en-US"/>
          </a:p>
        </p:txBody>
      </p:sp>
    </p:spTree>
    <p:extLst>
      <p:ext uri="{BB962C8B-B14F-4D97-AF65-F5344CB8AC3E}">
        <p14:creationId xmlns:p14="http://schemas.microsoft.com/office/powerpoint/2010/main" val="586027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8EBAB-30E1-61DA-D5EA-D09C05A915D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64A75A7-B8C1-0A1D-F97E-1F6C7B4E3E0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C983037-5912-4EAA-A2D2-0867754BB9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6FDC0BC-65BA-E211-0590-76B4841DE530}"/>
              </a:ext>
            </a:extLst>
          </p:cNvPr>
          <p:cNvSpPr>
            <a:spLocks noGrp="1"/>
          </p:cNvSpPr>
          <p:nvPr>
            <p:ph type="dt" sz="half" idx="10"/>
          </p:nvPr>
        </p:nvSpPr>
        <p:spPr/>
        <p:txBody>
          <a:bodyPr/>
          <a:lstStyle/>
          <a:p>
            <a:fld id="{5458FE4C-9E1A-4EFB-B66D-707E9E1F7F78}" type="datetimeFigureOut">
              <a:rPr lang="en-US" smtClean="0"/>
              <a:t>10/18/2024</a:t>
            </a:fld>
            <a:endParaRPr lang="en-US"/>
          </a:p>
        </p:txBody>
      </p:sp>
      <p:sp>
        <p:nvSpPr>
          <p:cNvPr id="6" name="Footer Placeholder 5">
            <a:extLst>
              <a:ext uri="{FF2B5EF4-FFF2-40B4-BE49-F238E27FC236}">
                <a16:creationId xmlns:a16="http://schemas.microsoft.com/office/drawing/2014/main" id="{2BDC499D-23B1-90A7-00C4-5DDB2020D8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5DBBC3-E680-8934-0C82-7F6FE3568515}"/>
              </a:ext>
            </a:extLst>
          </p:cNvPr>
          <p:cNvSpPr>
            <a:spLocks noGrp="1"/>
          </p:cNvSpPr>
          <p:nvPr>
            <p:ph type="sldNum" sz="quarter" idx="12"/>
          </p:nvPr>
        </p:nvSpPr>
        <p:spPr/>
        <p:txBody>
          <a:bodyPr/>
          <a:lstStyle/>
          <a:p>
            <a:fld id="{E4208932-A06E-4EF8-9ED9-D01E9D6E8C53}" type="slidenum">
              <a:rPr lang="en-US" smtClean="0"/>
              <a:t>‹#›</a:t>
            </a:fld>
            <a:endParaRPr lang="en-US"/>
          </a:p>
        </p:txBody>
      </p:sp>
    </p:spTree>
    <p:extLst>
      <p:ext uri="{BB962C8B-B14F-4D97-AF65-F5344CB8AC3E}">
        <p14:creationId xmlns:p14="http://schemas.microsoft.com/office/powerpoint/2010/main" val="382002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811EA-BEAE-A0C1-A147-F36A1DBF429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CF39D67-EDF8-9868-4CB0-392D726699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FC0A8B-B6E7-E112-0EE1-7D0F39EDE0E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EBD55F2-8510-FCE3-82B7-EF6389B752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E3198B6-5021-CE6D-1941-582A40A483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912BF4-852E-6033-DFE3-022ABB99F9D8}"/>
              </a:ext>
            </a:extLst>
          </p:cNvPr>
          <p:cNvSpPr>
            <a:spLocks noGrp="1"/>
          </p:cNvSpPr>
          <p:nvPr>
            <p:ph type="dt" sz="half" idx="10"/>
          </p:nvPr>
        </p:nvSpPr>
        <p:spPr/>
        <p:txBody>
          <a:bodyPr/>
          <a:lstStyle/>
          <a:p>
            <a:fld id="{5458FE4C-9E1A-4EFB-B66D-707E9E1F7F78}" type="datetimeFigureOut">
              <a:rPr lang="en-US" smtClean="0"/>
              <a:t>10/18/2024</a:t>
            </a:fld>
            <a:endParaRPr lang="en-US"/>
          </a:p>
        </p:txBody>
      </p:sp>
      <p:sp>
        <p:nvSpPr>
          <p:cNvPr id="8" name="Footer Placeholder 7">
            <a:extLst>
              <a:ext uri="{FF2B5EF4-FFF2-40B4-BE49-F238E27FC236}">
                <a16:creationId xmlns:a16="http://schemas.microsoft.com/office/drawing/2014/main" id="{8F975CA9-4A49-D3D1-7CB0-E210933786F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49A3065-78FF-6459-A744-54EF7E824C20}"/>
              </a:ext>
            </a:extLst>
          </p:cNvPr>
          <p:cNvSpPr>
            <a:spLocks noGrp="1"/>
          </p:cNvSpPr>
          <p:nvPr>
            <p:ph type="sldNum" sz="quarter" idx="12"/>
          </p:nvPr>
        </p:nvSpPr>
        <p:spPr/>
        <p:txBody>
          <a:bodyPr/>
          <a:lstStyle/>
          <a:p>
            <a:fld id="{E4208932-A06E-4EF8-9ED9-D01E9D6E8C53}" type="slidenum">
              <a:rPr lang="en-US" smtClean="0"/>
              <a:t>‹#›</a:t>
            </a:fld>
            <a:endParaRPr lang="en-US"/>
          </a:p>
        </p:txBody>
      </p:sp>
    </p:spTree>
    <p:extLst>
      <p:ext uri="{BB962C8B-B14F-4D97-AF65-F5344CB8AC3E}">
        <p14:creationId xmlns:p14="http://schemas.microsoft.com/office/powerpoint/2010/main" val="1689478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36567-2873-65FF-064D-24538DDF118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C288713-353B-FCD9-35A7-FCEDAEFDDA32}"/>
              </a:ext>
            </a:extLst>
          </p:cNvPr>
          <p:cNvSpPr>
            <a:spLocks noGrp="1"/>
          </p:cNvSpPr>
          <p:nvPr>
            <p:ph type="dt" sz="half" idx="10"/>
          </p:nvPr>
        </p:nvSpPr>
        <p:spPr/>
        <p:txBody>
          <a:bodyPr/>
          <a:lstStyle/>
          <a:p>
            <a:fld id="{5458FE4C-9E1A-4EFB-B66D-707E9E1F7F78}" type="datetimeFigureOut">
              <a:rPr lang="en-US" smtClean="0"/>
              <a:t>10/18/2024</a:t>
            </a:fld>
            <a:endParaRPr lang="en-US"/>
          </a:p>
        </p:txBody>
      </p:sp>
      <p:sp>
        <p:nvSpPr>
          <p:cNvPr id="4" name="Footer Placeholder 3">
            <a:extLst>
              <a:ext uri="{FF2B5EF4-FFF2-40B4-BE49-F238E27FC236}">
                <a16:creationId xmlns:a16="http://schemas.microsoft.com/office/drawing/2014/main" id="{6168C182-86CE-2A5E-85C4-594E2D7D813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041DC8-05D0-082D-4914-F3BA95B9DB92}"/>
              </a:ext>
            </a:extLst>
          </p:cNvPr>
          <p:cNvSpPr>
            <a:spLocks noGrp="1"/>
          </p:cNvSpPr>
          <p:nvPr>
            <p:ph type="sldNum" sz="quarter" idx="12"/>
          </p:nvPr>
        </p:nvSpPr>
        <p:spPr/>
        <p:txBody>
          <a:bodyPr/>
          <a:lstStyle/>
          <a:p>
            <a:fld id="{E4208932-A06E-4EF8-9ED9-D01E9D6E8C53}" type="slidenum">
              <a:rPr lang="en-US" smtClean="0"/>
              <a:t>‹#›</a:t>
            </a:fld>
            <a:endParaRPr lang="en-US"/>
          </a:p>
        </p:txBody>
      </p:sp>
    </p:spTree>
    <p:extLst>
      <p:ext uri="{BB962C8B-B14F-4D97-AF65-F5344CB8AC3E}">
        <p14:creationId xmlns:p14="http://schemas.microsoft.com/office/powerpoint/2010/main" val="938796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C308A2-C4F6-61B8-120A-EE733E49F029}"/>
              </a:ext>
            </a:extLst>
          </p:cNvPr>
          <p:cNvSpPr>
            <a:spLocks noGrp="1"/>
          </p:cNvSpPr>
          <p:nvPr>
            <p:ph type="dt" sz="half" idx="10"/>
          </p:nvPr>
        </p:nvSpPr>
        <p:spPr/>
        <p:txBody>
          <a:bodyPr/>
          <a:lstStyle/>
          <a:p>
            <a:fld id="{5458FE4C-9E1A-4EFB-B66D-707E9E1F7F78}" type="datetimeFigureOut">
              <a:rPr lang="en-US" smtClean="0"/>
              <a:t>10/18/2024</a:t>
            </a:fld>
            <a:endParaRPr lang="en-US"/>
          </a:p>
        </p:txBody>
      </p:sp>
      <p:sp>
        <p:nvSpPr>
          <p:cNvPr id="3" name="Footer Placeholder 2">
            <a:extLst>
              <a:ext uri="{FF2B5EF4-FFF2-40B4-BE49-F238E27FC236}">
                <a16:creationId xmlns:a16="http://schemas.microsoft.com/office/drawing/2014/main" id="{DC44F994-7B47-1687-CF66-7462BF00B5B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4285A-8934-B26B-9226-28FAE9B69C75}"/>
              </a:ext>
            </a:extLst>
          </p:cNvPr>
          <p:cNvSpPr>
            <a:spLocks noGrp="1"/>
          </p:cNvSpPr>
          <p:nvPr>
            <p:ph type="sldNum" sz="quarter" idx="12"/>
          </p:nvPr>
        </p:nvSpPr>
        <p:spPr/>
        <p:txBody>
          <a:bodyPr/>
          <a:lstStyle/>
          <a:p>
            <a:fld id="{E4208932-A06E-4EF8-9ED9-D01E9D6E8C53}" type="slidenum">
              <a:rPr lang="en-US" smtClean="0"/>
              <a:t>‹#›</a:t>
            </a:fld>
            <a:endParaRPr lang="en-US"/>
          </a:p>
        </p:txBody>
      </p:sp>
    </p:spTree>
    <p:extLst>
      <p:ext uri="{BB962C8B-B14F-4D97-AF65-F5344CB8AC3E}">
        <p14:creationId xmlns:p14="http://schemas.microsoft.com/office/powerpoint/2010/main" val="995543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73D71-C6A0-F78A-A855-27E31CA2FC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55BDEB1-2FC1-BE1C-B9B5-921EA1D8F29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269ADE-5299-A821-4C50-2E17C664BB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A1A5BC-2152-70D1-35EA-EF4A7344C246}"/>
              </a:ext>
            </a:extLst>
          </p:cNvPr>
          <p:cNvSpPr>
            <a:spLocks noGrp="1"/>
          </p:cNvSpPr>
          <p:nvPr>
            <p:ph type="dt" sz="half" idx="10"/>
          </p:nvPr>
        </p:nvSpPr>
        <p:spPr/>
        <p:txBody>
          <a:bodyPr/>
          <a:lstStyle/>
          <a:p>
            <a:fld id="{5458FE4C-9E1A-4EFB-B66D-707E9E1F7F78}" type="datetimeFigureOut">
              <a:rPr lang="en-US" smtClean="0"/>
              <a:t>10/18/2024</a:t>
            </a:fld>
            <a:endParaRPr lang="en-US"/>
          </a:p>
        </p:txBody>
      </p:sp>
      <p:sp>
        <p:nvSpPr>
          <p:cNvPr id="6" name="Footer Placeholder 5">
            <a:extLst>
              <a:ext uri="{FF2B5EF4-FFF2-40B4-BE49-F238E27FC236}">
                <a16:creationId xmlns:a16="http://schemas.microsoft.com/office/drawing/2014/main" id="{C7374EB5-B0C8-8BCD-DA67-E81E8FEA6D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061F25E-9904-1FCC-21DE-BAE2219978E9}"/>
              </a:ext>
            </a:extLst>
          </p:cNvPr>
          <p:cNvSpPr>
            <a:spLocks noGrp="1"/>
          </p:cNvSpPr>
          <p:nvPr>
            <p:ph type="sldNum" sz="quarter" idx="12"/>
          </p:nvPr>
        </p:nvSpPr>
        <p:spPr/>
        <p:txBody>
          <a:bodyPr/>
          <a:lstStyle/>
          <a:p>
            <a:fld id="{E4208932-A06E-4EF8-9ED9-D01E9D6E8C53}" type="slidenum">
              <a:rPr lang="en-US" smtClean="0"/>
              <a:t>‹#›</a:t>
            </a:fld>
            <a:endParaRPr lang="en-US"/>
          </a:p>
        </p:txBody>
      </p:sp>
    </p:spTree>
    <p:extLst>
      <p:ext uri="{BB962C8B-B14F-4D97-AF65-F5344CB8AC3E}">
        <p14:creationId xmlns:p14="http://schemas.microsoft.com/office/powerpoint/2010/main" val="27205397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C226E-0581-D8F9-4DC2-D549DBAC9B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9E8B70F-1A7C-C112-8AFA-1A8E6D4A8C5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39A4EF9-7ACB-3D11-6C58-2636E238C4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5A6FC-E56E-12BD-C09E-9F188C138CF4}"/>
              </a:ext>
            </a:extLst>
          </p:cNvPr>
          <p:cNvSpPr>
            <a:spLocks noGrp="1"/>
          </p:cNvSpPr>
          <p:nvPr>
            <p:ph type="dt" sz="half" idx="10"/>
          </p:nvPr>
        </p:nvSpPr>
        <p:spPr/>
        <p:txBody>
          <a:bodyPr/>
          <a:lstStyle/>
          <a:p>
            <a:fld id="{5458FE4C-9E1A-4EFB-B66D-707E9E1F7F78}" type="datetimeFigureOut">
              <a:rPr lang="en-US" smtClean="0"/>
              <a:t>10/18/2024</a:t>
            </a:fld>
            <a:endParaRPr lang="en-US"/>
          </a:p>
        </p:txBody>
      </p:sp>
      <p:sp>
        <p:nvSpPr>
          <p:cNvPr id="6" name="Footer Placeholder 5">
            <a:extLst>
              <a:ext uri="{FF2B5EF4-FFF2-40B4-BE49-F238E27FC236}">
                <a16:creationId xmlns:a16="http://schemas.microsoft.com/office/drawing/2014/main" id="{F770B903-15F3-DCDF-ACF7-F8E7A0E27B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6CAE81-7806-D998-F78F-0576525662DE}"/>
              </a:ext>
            </a:extLst>
          </p:cNvPr>
          <p:cNvSpPr>
            <a:spLocks noGrp="1"/>
          </p:cNvSpPr>
          <p:nvPr>
            <p:ph type="sldNum" sz="quarter" idx="12"/>
          </p:nvPr>
        </p:nvSpPr>
        <p:spPr/>
        <p:txBody>
          <a:bodyPr/>
          <a:lstStyle/>
          <a:p>
            <a:fld id="{E4208932-A06E-4EF8-9ED9-D01E9D6E8C53}" type="slidenum">
              <a:rPr lang="en-US" smtClean="0"/>
              <a:t>‹#›</a:t>
            </a:fld>
            <a:endParaRPr lang="en-US"/>
          </a:p>
        </p:txBody>
      </p:sp>
    </p:spTree>
    <p:extLst>
      <p:ext uri="{BB962C8B-B14F-4D97-AF65-F5344CB8AC3E}">
        <p14:creationId xmlns:p14="http://schemas.microsoft.com/office/powerpoint/2010/main" val="2176927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C9629-5CD9-828E-30C5-3D6E83B2DB6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38CA2E4-FFCF-5831-B149-BE2EF45F5A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315D83-B00A-888D-4F9E-135F8F3E054E}"/>
              </a:ext>
            </a:extLst>
          </p:cNvPr>
          <p:cNvSpPr>
            <a:spLocks noGrp="1"/>
          </p:cNvSpPr>
          <p:nvPr>
            <p:ph type="dt" sz="half" idx="10"/>
          </p:nvPr>
        </p:nvSpPr>
        <p:spPr/>
        <p:txBody>
          <a:bodyPr/>
          <a:lstStyle/>
          <a:p>
            <a:fld id="{5458FE4C-9E1A-4EFB-B66D-707E9E1F7F78}" type="datetimeFigureOut">
              <a:rPr lang="en-US" smtClean="0"/>
              <a:t>10/18/2024</a:t>
            </a:fld>
            <a:endParaRPr lang="en-US"/>
          </a:p>
        </p:txBody>
      </p:sp>
      <p:sp>
        <p:nvSpPr>
          <p:cNvPr id="5" name="Footer Placeholder 4">
            <a:extLst>
              <a:ext uri="{FF2B5EF4-FFF2-40B4-BE49-F238E27FC236}">
                <a16:creationId xmlns:a16="http://schemas.microsoft.com/office/drawing/2014/main" id="{E993255E-C71E-9BFC-44DC-B28B6382A1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8C9F51-4565-681E-DD7B-5CBAA24E2B5D}"/>
              </a:ext>
            </a:extLst>
          </p:cNvPr>
          <p:cNvSpPr>
            <a:spLocks noGrp="1"/>
          </p:cNvSpPr>
          <p:nvPr>
            <p:ph type="sldNum" sz="quarter" idx="12"/>
          </p:nvPr>
        </p:nvSpPr>
        <p:spPr/>
        <p:txBody>
          <a:bodyPr/>
          <a:lstStyle/>
          <a:p>
            <a:fld id="{E4208932-A06E-4EF8-9ED9-D01E9D6E8C53}" type="slidenum">
              <a:rPr lang="en-US" smtClean="0"/>
              <a:t>‹#›</a:t>
            </a:fld>
            <a:endParaRPr lang="en-US"/>
          </a:p>
        </p:txBody>
      </p:sp>
    </p:spTree>
    <p:extLst>
      <p:ext uri="{BB962C8B-B14F-4D97-AF65-F5344CB8AC3E}">
        <p14:creationId xmlns:p14="http://schemas.microsoft.com/office/powerpoint/2010/main" val="38502520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30AE86-AABE-0698-FAAC-E33A0A6627A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4DC102A-FBB2-D0D7-EEA2-1B8D4C60E21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D000C1-7B33-922C-5292-9339BA389A54}"/>
              </a:ext>
            </a:extLst>
          </p:cNvPr>
          <p:cNvSpPr>
            <a:spLocks noGrp="1"/>
          </p:cNvSpPr>
          <p:nvPr>
            <p:ph type="dt" sz="half" idx="10"/>
          </p:nvPr>
        </p:nvSpPr>
        <p:spPr/>
        <p:txBody>
          <a:bodyPr/>
          <a:lstStyle/>
          <a:p>
            <a:fld id="{5458FE4C-9E1A-4EFB-B66D-707E9E1F7F78}" type="datetimeFigureOut">
              <a:rPr lang="en-US" smtClean="0"/>
              <a:t>10/18/2024</a:t>
            </a:fld>
            <a:endParaRPr lang="en-US"/>
          </a:p>
        </p:txBody>
      </p:sp>
      <p:sp>
        <p:nvSpPr>
          <p:cNvPr id="5" name="Footer Placeholder 4">
            <a:extLst>
              <a:ext uri="{FF2B5EF4-FFF2-40B4-BE49-F238E27FC236}">
                <a16:creationId xmlns:a16="http://schemas.microsoft.com/office/drawing/2014/main" id="{C029D8E6-61D6-CE13-3502-E75B09FC43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412EF0-58E0-C77F-B167-83E7BCFA7D9E}"/>
              </a:ext>
            </a:extLst>
          </p:cNvPr>
          <p:cNvSpPr>
            <a:spLocks noGrp="1"/>
          </p:cNvSpPr>
          <p:nvPr>
            <p:ph type="sldNum" sz="quarter" idx="12"/>
          </p:nvPr>
        </p:nvSpPr>
        <p:spPr/>
        <p:txBody>
          <a:bodyPr/>
          <a:lstStyle/>
          <a:p>
            <a:fld id="{E4208932-A06E-4EF8-9ED9-D01E9D6E8C53}" type="slidenum">
              <a:rPr lang="en-US" smtClean="0"/>
              <a:t>‹#›</a:t>
            </a:fld>
            <a:endParaRPr lang="en-US"/>
          </a:p>
        </p:txBody>
      </p:sp>
    </p:spTree>
    <p:extLst>
      <p:ext uri="{BB962C8B-B14F-4D97-AF65-F5344CB8AC3E}">
        <p14:creationId xmlns:p14="http://schemas.microsoft.com/office/powerpoint/2010/main" val="1830965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9E84F2-6ADC-975A-CF97-47D2AD0FE13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979BD50-8800-FE88-BA5C-C4D7EAC08C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3BE1256-15AB-7004-723F-BC55F46378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458FE4C-9E1A-4EFB-B66D-707E9E1F7F78}" type="datetimeFigureOut">
              <a:rPr lang="en-US" smtClean="0"/>
              <a:t>10/18/2024</a:t>
            </a:fld>
            <a:endParaRPr lang="en-US"/>
          </a:p>
        </p:txBody>
      </p:sp>
      <p:sp>
        <p:nvSpPr>
          <p:cNvPr id="5" name="Footer Placeholder 4">
            <a:extLst>
              <a:ext uri="{FF2B5EF4-FFF2-40B4-BE49-F238E27FC236}">
                <a16:creationId xmlns:a16="http://schemas.microsoft.com/office/drawing/2014/main" id="{E9A364F2-B073-38E2-2458-D20CE752B4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206D15A-C388-7194-CABD-D44C0D6919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208932-A06E-4EF8-9ED9-D01E9D6E8C53}" type="slidenum">
              <a:rPr lang="en-US" smtClean="0"/>
              <a:t>‹#›</a:t>
            </a:fld>
            <a:endParaRPr lang="en-US"/>
          </a:p>
        </p:txBody>
      </p:sp>
    </p:spTree>
    <p:extLst>
      <p:ext uri="{BB962C8B-B14F-4D97-AF65-F5344CB8AC3E}">
        <p14:creationId xmlns:p14="http://schemas.microsoft.com/office/powerpoint/2010/main" val="24813570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7E2408D-6E63-EFBB-4EA7-071BC7BA06FF}"/>
              </a:ext>
            </a:extLst>
          </p:cNvPr>
          <p:cNvSpPr>
            <a:spLocks noGrp="1"/>
          </p:cNvSpPr>
          <p:nvPr>
            <p:ph type="subTitle" idx="1"/>
          </p:nvPr>
        </p:nvSpPr>
        <p:spPr>
          <a:xfrm>
            <a:off x="1524000" y="2245489"/>
            <a:ext cx="9144000" cy="3115651"/>
          </a:xfrm>
        </p:spPr>
        <p:txBody>
          <a:bodyPr>
            <a:normAutofit lnSpcReduction="10000"/>
          </a:bodyPr>
          <a:lstStyle/>
          <a:p>
            <a:pPr algn="ctr" rtl="0">
              <a:spcBef>
                <a:spcPts val="0"/>
              </a:spcBef>
              <a:spcAft>
                <a:spcPts val="0"/>
              </a:spcAft>
            </a:pPr>
            <a:r>
              <a:rPr lang="en-US" sz="2800" b="1" i="0" u="none" strike="noStrike" dirty="0">
                <a:solidFill>
                  <a:srgbClr val="000000"/>
                </a:solidFill>
                <a:effectLst/>
                <a:latin typeface="Times New Roman" panose="02020603050405020304" pitchFamily="18" charset="0"/>
              </a:rPr>
              <a:t>Module Code: BMIH6007 </a:t>
            </a:r>
            <a:endParaRPr lang="en-US" sz="3600" b="0" dirty="0">
              <a:effectLst/>
            </a:endParaRPr>
          </a:p>
          <a:p>
            <a:pPr algn="ctr" rtl="0">
              <a:spcBef>
                <a:spcPts val="0"/>
              </a:spcBef>
              <a:spcAft>
                <a:spcPts val="0"/>
              </a:spcAft>
            </a:pPr>
            <a:r>
              <a:rPr lang="en-US" sz="2800" b="1" i="0" u="none" strike="noStrike">
                <a:solidFill>
                  <a:srgbClr val="000000"/>
                </a:solidFill>
                <a:effectLst/>
                <a:latin typeface="Times New Roman" panose="02020603050405020304" pitchFamily="18" charset="0"/>
              </a:rPr>
              <a:t>  </a:t>
            </a:r>
            <a:r>
              <a:rPr lang="en-US" sz="2800" b="1" i="0" u="none" strike="noStrike" dirty="0">
                <a:solidFill>
                  <a:srgbClr val="000000"/>
                </a:solidFill>
                <a:effectLst/>
                <a:latin typeface="Times New Roman" panose="02020603050405020304" pitchFamily="18" charset="0"/>
              </a:rPr>
              <a:t>International Meetings Management for the Hotel Industry</a:t>
            </a:r>
            <a:r>
              <a:rPr lang="en-US" sz="2800" b="1" dirty="0">
                <a:solidFill>
                  <a:srgbClr val="000000"/>
                </a:solidFill>
                <a:latin typeface="Times New Roman" panose="02020603050405020304" pitchFamily="18" charset="0"/>
              </a:rPr>
              <a:t>   </a:t>
            </a:r>
            <a:endParaRPr lang="en-US" sz="3600" b="0" dirty="0">
              <a:effectLst/>
            </a:endParaRPr>
          </a:p>
          <a:p>
            <a:br>
              <a:rPr lang="en-US" sz="3600" b="0" dirty="0">
                <a:effectLst/>
              </a:rPr>
            </a:br>
            <a:r>
              <a:rPr lang="en-US" sz="2800" b="1" dirty="0">
                <a:latin typeface="Times New Roman" panose="02020603050405020304" pitchFamily="18" charset="0"/>
                <a:cs typeface="Times New Roman" panose="02020603050405020304" pitchFamily="18" charset="0"/>
              </a:rPr>
              <a:t>Student name :</a:t>
            </a:r>
            <a:r>
              <a:rPr lang="en-US" sz="2800" b="1" dirty="0" err="1">
                <a:latin typeface="Times New Roman" panose="02020603050405020304" pitchFamily="18" charset="0"/>
                <a:cs typeface="Times New Roman" panose="02020603050405020304" pitchFamily="18" charset="0"/>
              </a:rPr>
              <a:t>Vasilica</a:t>
            </a:r>
            <a:r>
              <a:rPr lang="en-US" sz="2800" b="1" dirty="0">
                <a:latin typeface="Times New Roman" panose="02020603050405020304" pitchFamily="18" charset="0"/>
                <a:cs typeface="Times New Roman" panose="02020603050405020304" pitchFamily="18" charset="0"/>
              </a:rPr>
              <a:t> Adina Ichim</a:t>
            </a:r>
            <a:br>
              <a:rPr lang="en-US" sz="3600" b="0" dirty="0">
                <a:effectLst/>
              </a:rPr>
            </a:br>
            <a:r>
              <a:rPr lang="en-US" sz="2800" b="1" u="sng" dirty="0">
                <a:latin typeface="Times New Roman" panose="02020603050405020304" pitchFamily="18" charset="0"/>
                <a:cs typeface="Times New Roman" panose="02020603050405020304" pitchFamily="18" charset="0"/>
              </a:rPr>
              <a:t>Student id:2026638</a:t>
            </a:r>
          </a:p>
          <a:p>
            <a:r>
              <a:rPr lang="en-US" sz="2800" b="1" u="sng" dirty="0">
                <a:latin typeface="Times New Roman" panose="02020603050405020304" pitchFamily="18" charset="0"/>
                <a:cs typeface="Times New Roman" panose="02020603050405020304" pitchFamily="18" charset="0"/>
              </a:rPr>
              <a:t>Tutor </a:t>
            </a:r>
            <a:r>
              <a:rPr lang="en-US" sz="2800" b="1" u="sng" dirty="0" err="1">
                <a:latin typeface="Times New Roman" panose="02020603050405020304" pitchFamily="18" charset="0"/>
                <a:cs typeface="Times New Roman" panose="02020603050405020304" pitchFamily="18" charset="0"/>
              </a:rPr>
              <a:t>name:Kathryn</a:t>
            </a:r>
            <a:r>
              <a:rPr lang="en-US" sz="2800" b="1" u="sng" dirty="0">
                <a:latin typeface="Times New Roman" panose="02020603050405020304" pitchFamily="18" charset="0"/>
                <a:cs typeface="Times New Roman" panose="02020603050405020304" pitchFamily="18" charset="0"/>
              </a:rPr>
              <a:t> Flynn </a:t>
            </a:r>
          </a:p>
          <a:p>
            <a:endParaRPr lang="en-US" sz="2800" b="1" u="sng" dirty="0">
              <a:latin typeface="Times New Roman" panose="02020603050405020304" pitchFamily="18" charset="0"/>
              <a:cs typeface="Times New Roman" panose="02020603050405020304" pitchFamily="18" charset="0"/>
            </a:endParaRPr>
          </a:p>
          <a:p>
            <a:endParaRPr lang="en-US" sz="2800" b="1" u="sng"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973753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3A251-826E-4582-3A4C-F70AF7AE0810}"/>
              </a:ext>
            </a:extLst>
          </p:cNvPr>
          <p:cNvSpPr>
            <a:spLocks noGrp="1"/>
          </p:cNvSpPr>
          <p:nvPr>
            <p:ph type="title"/>
          </p:nvPr>
        </p:nvSpPr>
        <p:spPr>
          <a:xfrm>
            <a:off x="838200" y="365125"/>
            <a:ext cx="10515600" cy="919665"/>
          </a:xfrm>
        </p:spPr>
        <p:txBody>
          <a:bodyPr>
            <a:normAutofit fontScale="90000"/>
          </a:bodyPr>
          <a:lstStyle/>
          <a:p>
            <a:pPr algn="ctr"/>
            <a:r>
              <a:rPr lang="en-US" sz="3600" b="1" i="0" u="none" strike="noStrike" dirty="0">
                <a:solidFill>
                  <a:srgbClr val="000000"/>
                </a:solidFill>
                <a:effectLst/>
                <a:latin typeface="Times New Roman" panose="02020603050405020304" pitchFamily="18" charset="0"/>
              </a:rPr>
              <a:t>Introduction</a:t>
            </a:r>
            <a:br>
              <a:rPr lang="en-US" sz="3600" b="1" dirty="0">
                <a:effectLst/>
              </a:rPr>
            </a:br>
            <a:endParaRPr lang="en-US" sz="3600" dirty="0"/>
          </a:p>
        </p:txBody>
      </p:sp>
      <p:sp>
        <p:nvSpPr>
          <p:cNvPr id="3" name="Content Placeholder 2">
            <a:extLst>
              <a:ext uri="{FF2B5EF4-FFF2-40B4-BE49-F238E27FC236}">
                <a16:creationId xmlns:a16="http://schemas.microsoft.com/office/drawing/2014/main" id="{5E88BD55-4EF1-AD6B-5113-46311B515915}"/>
              </a:ext>
            </a:extLst>
          </p:cNvPr>
          <p:cNvSpPr>
            <a:spLocks noGrp="1"/>
          </p:cNvSpPr>
          <p:nvPr>
            <p:ph idx="1"/>
          </p:nvPr>
        </p:nvSpPr>
        <p:spPr>
          <a:xfrm>
            <a:off x="838200" y="1562582"/>
            <a:ext cx="6129759" cy="4614381"/>
          </a:xfrm>
        </p:spPr>
        <p:txBody>
          <a:bodyPr>
            <a:normAutofit/>
          </a:bodyPr>
          <a:lstStyle/>
          <a:p>
            <a:pPr algn="just"/>
            <a:r>
              <a:rPr lang="en-US" sz="2400" b="0" i="0" u="none" strike="noStrike" dirty="0">
                <a:solidFill>
                  <a:srgbClr val="000000"/>
                </a:solidFill>
                <a:effectLst/>
                <a:latin typeface="Times New Roman" panose="02020603050405020304" pitchFamily="18" charset="0"/>
              </a:rPr>
              <a:t>The  “Great Union Day”  will be organized at the </a:t>
            </a:r>
            <a:r>
              <a:rPr lang="en-US" sz="2400" b="0" i="0" u="none" strike="noStrike" dirty="0" err="1">
                <a:solidFill>
                  <a:srgbClr val="000000"/>
                </a:solidFill>
                <a:effectLst/>
                <a:latin typeface="Times New Roman" panose="02020603050405020304" pitchFamily="18" charset="0"/>
              </a:rPr>
              <a:t>Hollanden</a:t>
            </a:r>
            <a:r>
              <a:rPr lang="en-US" sz="2400" b="0" i="0" u="none" strike="noStrike" dirty="0">
                <a:solidFill>
                  <a:srgbClr val="000000"/>
                </a:solidFill>
                <a:effectLst/>
                <a:latin typeface="Times New Roman" panose="02020603050405020304" pitchFamily="18" charset="0"/>
              </a:rPr>
              <a:t> Park Hospital in Hildenborough.</a:t>
            </a:r>
          </a:p>
          <a:p>
            <a:pPr marL="0" indent="0" algn="just">
              <a:buNone/>
            </a:pPr>
            <a:endParaRPr lang="en-US" sz="2400" dirty="0">
              <a:solidFill>
                <a:srgbClr val="000000"/>
              </a:solidFill>
              <a:latin typeface="Times New Roman" panose="02020603050405020304" pitchFamily="18" charset="0"/>
            </a:endParaRPr>
          </a:p>
          <a:p>
            <a:pPr marL="0" indent="0" algn="just">
              <a:buNone/>
            </a:pPr>
            <a:endParaRPr lang="en-US" sz="2400" b="0" i="0" u="none" strike="noStrike" dirty="0">
              <a:solidFill>
                <a:srgbClr val="000000"/>
              </a:solidFill>
              <a:effectLst/>
              <a:latin typeface="Times New Roman" panose="02020603050405020304" pitchFamily="18" charset="0"/>
            </a:endParaRPr>
          </a:p>
          <a:p>
            <a:pPr algn="just"/>
            <a:endParaRPr lang="en-US" sz="2400" b="0" i="0" u="none" strike="noStrike" dirty="0">
              <a:solidFill>
                <a:srgbClr val="000000"/>
              </a:solidFill>
              <a:effectLst/>
              <a:latin typeface="Times New Roman" panose="02020603050405020304" pitchFamily="18" charset="0"/>
            </a:endParaRPr>
          </a:p>
          <a:p>
            <a:pPr algn="just"/>
            <a:r>
              <a:rPr lang="en-US" sz="2400" b="0" i="0" u="none" strike="noStrike" dirty="0">
                <a:solidFill>
                  <a:srgbClr val="000000"/>
                </a:solidFill>
                <a:effectLst/>
                <a:latin typeface="Times New Roman" panose="02020603050405020304" pitchFamily="18" charset="0"/>
              </a:rPr>
              <a:t>This report focuses on these core aspects of the event such as target market, operational and financial aspects </a:t>
            </a:r>
            <a:endParaRPr lang="en-US" sz="2400" dirty="0"/>
          </a:p>
        </p:txBody>
      </p:sp>
      <p:pic>
        <p:nvPicPr>
          <p:cNvPr id="4" name="Picture 3">
            <a:extLst>
              <a:ext uri="{FF2B5EF4-FFF2-40B4-BE49-F238E27FC236}">
                <a16:creationId xmlns:a16="http://schemas.microsoft.com/office/drawing/2014/main" id="{36611A78-2655-B355-FDB1-2852730215CD}"/>
              </a:ext>
            </a:extLst>
          </p:cNvPr>
          <p:cNvPicPr>
            <a:picLocks noChangeAspect="1"/>
          </p:cNvPicPr>
          <p:nvPr/>
        </p:nvPicPr>
        <p:blipFill>
          <a:blip r:embed="rId3"/>
          <a:stretch>
            <a:fillRect/>
          </a:stretch>
        </p:blipFill>
        <p:spPr>
          <a:xfrm>
            <a:off x="7828157" y="2062975"/>
            <a:ext cx="3425282" cy="2732049"/>
          </a:xfrm>
          <a:prstGeom prst="rect">
            <a:avLst/>
          </a:prstGeom>
        </p:spPr>
      </p:pic>
    </p:spTree>
    <p:extLst>
      <p:ext uri="{BB962C8B-B14F-4D97-AF65-F5344CB8AC3E}">
        <p14:creationId xmlns:p14="http://schemas.microsoft.com/office/powerpoint/2010/main" val="8775986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6E38E-901B-E268-1ED7-45D3DFA7C79C}"/>
              </a:ext>
            </a:extLst>
          </p:cNvPr>
          <p:cNvSpPr>
            <a:spLocks noGrp="1"/>
          </p:cNvSpPr>
          <p:nvPr>
            <p:ph type="title"/>
          </p:nvPr>
        </p:nvSpPr>
        <p:spPr/>
        <p:txBody>
          <a:bodyPr>
            <a:normAutofit fontScale="90000"/>
          </a:bodyPr>
          <a:lstStyle/>
          <a:p>
            <a:pPr algn="ctr"/>
            <a:r>
              <a:rPr lang="en-US" sz="3600" b="1" i="0" u="none" strike="noStrike" dirty="0">
                <a:solidFill>
                  <a:srgbClr val="000000"/>
                </a:solidFill>
                <a:effectLst/>
                <a:latin typeface="Times New Roman" panose="02020603050405020304" pitchFamily="18" charset="0"/>
              </a:rPr>
              <a:t>Event Content and Context</a:t>
            </a:r>
            <a:br>
              <a:rPr lang="en-US" sz="6000" b="1" dirty="0">
                <a:effectLst/>
              </a:rPr>
            </a:br>
            <a:endParaRPr lang="en-US" sz="6000" dirty="0"/>
          </a:p>
        </p:txBody>
      </p:sp>
      <p:sp>
        <p:nvSpPr>
          <p:cNvPr id="3" name="Content Placeholder 2">
            <a:extLst>
              <a:ext uri="{FF2B5EF4-FFF2-40B4-BE49-F238E27FC236}">
                <a16:creationId xmlns:a16="http://schemas.microsoft.com/office/drawing/2014/main" id="{B260100F-0497-41F0-4EEA-BFFE5A035080}"/>
              </a:ext>
            </a:extLst>
          </p:cNvPr>
          <p:cNvSpPr>
            <a:spLocks noGrp="1"/>
          </p:cNvSpPr>
          <p:nvPr>
            <p:ph idx="1"/>
          </p:nvPr>
        </p:nvSpPr>
        <p:spPr>
          <a:xfrm>
            <a:off x="742254" y="1803323"/>
            <a:ext cx="6708494" cy="4351338"/>
          </a:xfrm>
        </p:spPr>
        <p:txBody>
          <a:bodyPr>
            <a:normAutofit/>
          </a:bodyPr>
          <a:lstStyle/>
          <a:p>
            <a:pPr algn="just" rtl="0">
              <a:spcBef>
                <a:spcPts val="0"/>
              </a:spcBef>
              <a:spcAft>
                <a:spcPts val="0"/>
              </a:spcAft>
            </a:pPr>
            <a:r>
              <a:rPr lang="en-US" sz="2400" b="0" i="0" u="none" strike="noStrike" dirty="0">
                <a:solidFill>
                  <a:srgbClr val="000000"/>
                </a:solidFill>
                <a:effectLst/>
                <a:latin typeface="Times New Roman" panose="02020603050405020304" pitchFamily="18" charset="0"/>
              </a:rPr>
              <a:t>The goal of the event is to present Romanian culture through food, dance and traditional clothing (Allen, Harris and Jago, 2022). </a:t>
            </a:r>
          </a:p>
          <a:p>
            <a:pPr algn="just" rtl="0">
              <a:spcBef>
                <a:spcPts val="0"/>
              </a:spcBef>
              <a:spcAft>
                <a:spcPts val="0"/>
              </a:spcAft>
            </a:pPr>
            <a:endParaRPr lang="en-US" sz="2400" dirty="0">
              <a:solidFill>
                <a:srgbClr val="000000"/>
              </a:solidFill>
              <a:latin typeface="Times New Roman" panose="02020603050405020304" pitchFamily="18" charset="0"/>
            </a:endParaRPr>
          </a:p>
          <a:p>
            <a:pPr algn="just" rtl="0">
              <a:spcBef>
                <a:spcPts val="0"/>
              </a:spcBef>
              <a:spcAft>
                <a:spcPts val="0"/>
              </a:spcAft>
            </a:pPr>
            <a:endParaRPr lang="en-US" sz="2400" b="0" i="0" u="none" strike="noStrike" dirty="0">
              <a:solidFill>
                <a:srgbClr val="000000"/>
              </a:solidFill>
              <a:effectLst/>
              <a:latin typeface="Times New Roman" panose="02020603050405020304" pitchFamily="18" charset="0"/>
            </a:endParaRPr>
          </a:p>
          <a:p>
            <a:pPr algn="just" rtl="0">
              <a:spcBef>
                <a:spcPts val="0"/>
              </a:spcBef>
              <a:spcAft>
                <a:spcPts val="0"/>
              </a:spcAft>
            </a:pPr>
            <a:endParaRPr lang="en-US" sz="2400" dirty="0">
              <a:solidFill>
                <a:srgbClr val="000000"/>
              </a:solidFill>
              <a:latin typeface="Times New Roman" panose="02020603050405020304" pitchFamily="18" charset="0"/>
            </a:endParaRPr>
          </a:p>
          <a:p>
            <a:pPr marL="0" indent="0" algn="just" rtl="0">
              <a:spcBef>
                <a:spcPts val="0"/>
              </a:spcBef>
              <a:spcAft>
                <a:spcPts val="0"/>
              </a:spcAft>
              <a:buNone/>
            </a:pPr>
            <a:endParaRPr lang="en-US" sz="2400" b="0" i="0" u="none" strike="noStrike" dirty="0">
              <a:solidFill>
                <a:srgbClr val="000000"/>
              </a:solidFill>
              <a:effectLst/>
              <a:latin typeface="Times New Roman" panose="02020603050405020304" pitchFamily="18" charset="0"/>
            </a:endParaRPr>
          </a:p>
          <a:p>
            <a:pPr algn="just" rtl="0">
              <a:spcBef>
                <a:spcPts val="0"/>
              </a:spcBef>
              <a:spcAft>
                <a:spcPts val="0"/>
              </a:spcAft>
            </a:pPr>
            <a:r>
              <a:rPr lang="en-US" sz="2400" b="0" i="0" u="none" strike="noStrike" dirty="0">
                <a:solidFill>
                  <a:srgbClr val="000000"/>
                </a:solidFill>
                <a:effectLst/>
                <a:latin typeface="Times New Roman" panose="02020603050405020304" pitchFamily="18" charset="0"/>
              </a:rPr>
              <a:t>A flavor from the heart of Romania will be presented such as </a:t>
            </a:r>
            <a:r>
              <a:rPr lang="en-US" sz="2400" b="0" i="0" u="none" strike="noStrike" dirty="0" err="1">
                <a:solidFill>
                  <a:srgbClr val="000000"/>
                </a:solidFill>
                <a:effectLst/>
                <a:latin typeface="Times New Roman" panose="02020603050405020304" pitchFamily="18" charset="0"/>
              </a:rPr>
              <a:t>sarmale</a:t>
            </a:r>
            <a:r>
              <a:rPr lang="en-US" sz="2400" b="0" i="0" u="none" strike="noStrike" dirty="0">
                <a:solidFill>
                  <a:srgbClr val="000000"/>
                </a:solidFill>
                <a:effectLst/>
                <a:latin typeface="Times New Roman" panose="02020603050405020304" pitchFamily="18" charset="0"/>
              </a:rPr>
              <a:t> (stuffed cabbage), mamaliga (polenta with cheese along with sour cream) (</a:t>
            </a:r>
            <a:r>
              <a:rPr lang="en-US" sz="2400" b="0" i="0" u="none" strike="noStrike" dirty="0" err="1">
                <a:solidFill>
                  <a:srgbClr val="000000"/>
                </a:solidFill>
                <a:effectLst/>
                <a:latin typeface="Times New Roman" panose="02020603050405020304" pitchFamily="18" charset="0"/>
              </a:rPr>
              <a:t>Ghinea</a:t>
            </a:r>
            <a:r>
              <a:rPr lang="en-US" sz="2400" b="0" i="0" u="none" strike="noStrike" dirty="0">
                <a:solidFill>
                  <a:srgbClr val="000000"/>
                </a:solidFill>
                <a:effectLst/>
                <a:latin typeface="Times New Roman" panose="02020603050405020304" pitchFamily="18" charset="0"/>
              </a:rPr>
              <a:t> and </a:t>
            </a:r>
            <a:r>
              <a:rPr lang="en-US" sz="2400" b="0" i="0" u="none" strike="noStrike" dirty="0" err="1">
                <a:solidFill>
                  <a:srgbClr val="000000"/>
                </a:solidFill>
                <a:effectLst/>
                <a:latin typeface="Times New Roman" panose="02020603050405020304" pitchFamily="18" charset="0"/>
              </a:rPr>
              <a:t>Prisacaru</a:t>
            </a:r>
            <a:r>
              <a:rPr lang="en-US" sz="2400" b="0" i="0" u="none" strike="noStrike" dirty="0">
                <a:solidFill>
                  <a:srgbClr val="000000"/>
                </a:solidFill>
                <a:effectLst/>
                <a:latin typeface="Times New Roman" panose="02020603050405020304" pitchFamily="18" charset="0"/>
              </a:rPr>
              <a:t>, 2023)</a:t>
            </a:r>
            <a:endParaRPr lang="en-US" sz="2400" dirty="0"/>
          </a:p>
        </p:txBody>
      </p:sp>
      <p:pic>
        <p:nvPicPr>
          <p:cNvPr id="4" name="Picture 3">
            <a:extLst>
              <a:ext uri="{FF2B5EF4-FFF2-40B4-BE49-F238E27FC236}">
                <a16:creationId xmlns:a16="http://schemas.microsoft.com/office/drawing/2014/main" id="{40D64810-403F-0B4E-8599-011FC283E6D8}"/>
              </a:ext>
            </a:extLst>
          </p:cNvPr>
          <p:cNvPicPr>
            <a:picLocks noChangeAspect="1"/>
          </p:cNvPicPr>
          <p:nvPr/>
        </p:nvPicPr>
        <p:blipFill>
          <a:blip r:embed="rId3"/>
          <a:stretch>
            <a:fillRect/>
          </a:stretch>
        </p:blipFill>
        <p:spPr>
          <a:xfrm>
            <a:off x="8073482" y="2278566"/>
            <a:ext cx="3376264" cy="2300868"/>
          </a:xfrm>
          <a:prstGeom prst="rect">
            <a:avLst/>
          </a:prstGeom>
        </p:spPr>
      </p:pic>
    </p:spTree>
    <p:extLst>
      <p:ext uri="{BB962C8B-B14F-4D97-AF65-F5344CB8AC3E}">
        <p14:creationId xmlns:p14="http://schemas.microsoft.com/office/powerpoint/2010/main" val="42167097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82FFB-08BE-08A4-32EE-68F76A7C81AA}"/>
              </a:ext>
            </a:extLst>
          </p:cNvPr>
          <p:cNvSpPr>
            <a:spLocks noGrp="1"/>
          </p:cNvSpPr>
          <p:nvPr>
            <p:ph type="title"/>
          </p:nvPr>
        </p:nvSpPr>
        <p:spPr>
          <a:xfrm>
            <a:off x="838200" y="365126"/>
            <a:ext cx="10515600" cy="1081710"/>
          </a:xfrm>
        </p:spPr>
        <p:txBody>
          <a:bodyPr>
            <a:normAutofit fontScale="90000"/>
          </a:bodyPr>
          <a:lstStyle/>
          <a:p>
            <a:pPr algn="ctr"/>
            <a:r>
              <a:rPr lang="en-US" sz="3600" b="1" i="0" u="none" strike="noStrike" dirty="0">
                <a:solidFill>
                  <a:srgbClr val="000000"/>
                </a:solidFill>
                <a:effectLst/>
                <a:latin typeface="Times New Roman" panose="02020603050405020304" pitchFamily="18" charset="0"/>
              </a:rPr>
              <a:t>Event Content and Context</a:t>
            </a:r>
            <a:br>
              <a:rPr lang="en-US" b="1" dirty="0">
                <a:effectLst/>
              </a:rPr>
            </a:br>
            <a:endParaRPr lang="en-US" dirty="0"/>
          </a:p>
        </p:txBody>
      </p:sp>
      <p:sp>
        <p:nvSpPr>
          <p:cNvPr id="3" name="Content Placeholder 2">
            <a:extLst>
              <a:ext uri="{FF2B5EF4-FFF2-40B4-BE49-F238E27FC236}">
                <a16:creationId xmlns:a16="http://schemas.microsoft.com/office/drawing/2014/main" id="{5B92899B-100A-D640-6473-8B5375216854}"/>
              </a:ext>
            </a:extLst>
          </p:cNvPr>
          <p:cNvSpPr>
            <a:spLocks noGrp="1"/>
          </p:cNvSpPr>
          <p:nvPr>
            <p:ph idx="1"/>
          </p:nvPr>
        </p:nvSpPr>
        <p:spPr>
          <a:xfrm>
            <a:off x="514814" y="1747566"/>
            <a:ext cx="6986286" cy="4351338"/>
          </a:xfrm>
        </p:spPr>
        <p:txBody>
          <a:bodyPr>
            <a:normAutofit/>
          </a:bodyPr>
          <a:lstStyle/>
          <a:p>
            <a:pPr algn="just"/>
            <a:r>
              <a:rPr lang="en-US" sz="2400" b="0" i="0" u="none" strike="noStrike" dirty="0">
                <a:solidFill>
                  <a:srgbClr val="000000"/>
                </a:solidFill>
                <a:effectLst/>
                <a:latin typeface="Times New Roman" panose="02020603050405020304" pitchFamily="18" charset="0"/>
              </a:rPr>
              <a:t>The performers will be wearing traditional outfits.</a:t>
            </a:r>
          </a:p>
          <a:p>
            <a:pPr algn="just"/>
            <a:endParaRPr lang="en-US" sz="2400" dirty="0">
              <a:solidFill>
                <a:srgbClr val="000000"/>
              </a:solidFill>
              <a:latin typeface="Times New Roman" panose="02020603050405020304" pitchFamily="18" charset="0"/>
            </a:endParaRPr>
          </a:p>
          <a:p>
            <a:pPr algn="just"/>
            <a:endParaRPr lang="en-US" sz="2400" b="0" i="0" u="none" strike="noStrike" dirty="0">
              <a:solidFill>
                <a:srgbClr val="000000"/>
              </a:solidFill>
              <a:effectLst/>
              <a:latin typeface="Times New Roman" panose="02020603050405020304" pitchFamily="18" charset="0"/>
            </a:endParaRPr>
          </a:p>
          <a:p>
            <a:pPr marL="0" indent="0" algn="just">
              <a:buNone/>
            </a:pPr>
            <a:endParaRPr lang="en-US" sz="2400" b="0" i="0" u="none" strike="noStrike" dirty="0">
              <a:solidFill>
                <a:srgbClr val="000000"/>
              </a:solidFill>
              <a:effectLst/>
              <a:latin typeface="Times New Roman" panose="02020603050405020304" pitchFamily="18" charset="0"/>
            </a:endParaRPr>
          </a:p>
          <a:p>
            <a:pPr algn="just"/>
            <a:r>
              <a:rPr lang="en-US" sz="2400" b="0" i="0" u="none" strike="noStrike" dirty="0">
                <a:solidFill>
                  <a:srgbClr val="000000"/>
                </a:solidFill>
                <a:effectLst/>
                <a:latin typeface="Times New Roman" panose="02020603050405020304" pitchFamily="18" charset="0"/>
              </a:rPr>
              <a:t>The goal of the event is to give a colorful show and motivate the audiences to donate to the hospital kindly.</a:t>
            </a:r>
            <a:endParaRPr lang="en-US" sz="2400" dirty="0"/>
          </a:p>
        </p:txBody>
      </p:sp>
      <p:pic>
        <p:nvPicPr>
          <p:cNvPr id="4" name="Picture 3">
            <a:extLst>
              <a:ext uri="{FF2B5EF4-FFF2-40B4-BE49-F238E27FC236}">
                <a16:creationId xmlns:a16="http://schemas.microsoft.com/office/drawing/2014/main" id="{B0E42DD0-7A87-0E00-343C-0EAABDAD553E}"/>
              </a:ext>
            </a:extLst>
          </p:cNvPr>
          <p:cNvPicPr>
            <a:picLocks noChangeAspect="1"/>
          </p:cNvPicPr>
          <p:nvPr/>
        </p:nvPicPr>
        <p:blipFill>
          <a:blip r:embed="rId3"/>
          <a:stretch>
            <a:fillRect/>
          </a:stretch>
        </p:blipFill>
        <p:spPr>
          <a:xfrm>
            <a:off x="8220307" y="2564780"/>
            <a:ext cx="3456879" cy="2442582"/>
          </a:xfrm>
          <a:prstGeom prst="rect">
            <a:avLst/>
          </a:prstGeom>
        </p:spPr>
      </p:pic>
    </p:spTree>
    <p:extLst>
      <p:ext uri="{BB962C8B-B14F-4D97-AF65-F5344CB8AC3E}">
        <p14:creationId xmlns:p14="http://schemas.microsoft.com/office/powerpoint/2010/main" val="2330862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471A1-BF22-9206-03D7-665F59E7F676}"/>
              </a:ext>
            </a:extLst>
          </p:cNvPr>
          <p:cNvSpPr>
            <a:spLocks noGrp="1"/>
          </p:cNvSpPr>
          <p:nvPr>
            <p:ph type="title"/>
          </p:nvPr>
        </p:nvSpPr>
        <p:spPr/>
        <p:txBody>
          <a:bodyPr>
            <a:normAutofit/>
          </a:bodyPr>
          <a:lstStyle/>
          <a:p>
            <a:pPr algn="ctr"/>
            <a:r>
              <a:rPr lang="en-US" sz="3200" b="1" i="0" u="none" strike="noStrike" dirty="0">
                <a:solidFill>
                  <a:srgbClr val="000000"/>
                </a:solidFill>
                <a:effectLst/>
                <a:latin typeface="Times New Roman" panose="02020603050405020304" pitchFamily="18" charset="0"/>
              </a:rPr>
              <a:t>Market factors </a:t>
            </a:r>
            <a:br>
              <a:rPr lang="en-US" sz="3200" b="1" dirty="0">
                <a:effectLst/>
              </a:rPr>
            </a:br>
            <a:endParaRPr lang="en-US" sz="3200" dirty="0"/>
          </a:p>
        </p:txBody>
      </p:sp>
      <p:sp>
        <p:nvSpPr>
          <p:cNvPr id="3" name="Content Placeholder 2">
            <a:extLst>
              <a:ext uri="{FF2B5EF4-FFF2-40B4-BE49-F238E27FC236}">
                <a16:creationId xmlns:a16="http://schemas.microsoft.com/office/drawing/2014/main" id="{922F0704-3B0D-FEE4-763E-491E23D7B9AC}"/>
              </a:ext>
            </a:extLst>
          </p:cNvPr>
          <p:cNvSpPr>
            <a:spLocks noGrp="1"/>
          </p:cNvSpPr>
          <p:nvPr>
            <p:ph idx="1"/>
          </p:nvPr>
        </p:nvSpPr>
        <p:spPr>
          <a:xfrm>
            <a:off x="838200" y="1825625"/>
            <a:ext cx="6604322" cy="4351338"/>
          </a:xfrm>
        </p:spPr>
        <p:txBody>
          <a:bodyPr/>
          <a:lstStyle/>
          <a:p>
            <a:r>
              <a:rPr lang="en-US" sz="2400" b="0" i="0" u="none" strike="noStrike" dirty="0">
                <a:solidFill>
                  <a:srgbClr val="000000"/>
                </a:solidFill>
                <a:effectLst/>
                <a:latin typeface="Times New Roman" panose="02020603050405020304" pitchFamily="18" charset="0"/>
              </a:rPr>
              <a:t>The audience of the "Great Union Day" charity event includes the Romanian diaspora, residents of the city who are intrigued by cultural events</a:t>
            </a:r>
          </a:p>
          <a:p>
            <a:pPr marL="0" indent="0">
              <a:buNone/>
            </a:pPr>
            <a:endParaRPr lang="en-US" sz="2400" dirty="0">
              <a:solidFill>
                <a:srgbClr val="000000"/>
              </a:solidFill>
              <a:latin typeface="Times New Roman" panose="02020603050405020304" pitchFamily="18" charset="0"/>
            </a:endParaRPr>
          </a:p>
          <a:p>
            <a:pPr marL="0" indent="0">
              <a:buNone/>
            </a:pPr>
            <a:endParaRPr lang="en-US" sz="2400" dirty="0">
              <a:solidFill>
                <a:srgbClr val="000000"/>
              </a:solidFill>
              <a:latin typeface="Times New Roman" panose="02020603050405020304" pitchFamily="18" charset="0"/>
            </a:endParaRPr>
          </a:p>
          <a:p>
            <a:pPr marL="0" indent="0">
              <a:buNone/>
            </a:pPr>
            <a:endParaRPr lang="en-US" sz="2400" dirty="0">
              <a:solidFill>
                <a:srgbClr val="000000"/>
              </a:solidFill>
              <a:latin typeface="Times New Roman" panose="02020603050405020304" pitchFamily="18" charset="0"/>
            </a:endParaRPr>
          </a:p>
          <a:p>
            <a:pPr algn="just" rtl="0">
              <a:spcBef>
                <a:spcPts val="0"/>
              </a:spcBef>
              <a:spcAft>
                <a:spcPts val="0"/>
              </a:spcAft>
            </a:pPr>
            <a:r>
              <a:rPr lang="en-US" sz="2400" b="0" i="0" u="none" strike="noStrike" dirty="0">
                <a:solidFill>
                  <a:srgbClr val="000000"/>
                </a:solidFill>
                <a:effectLst/>
                <a:latin typeface="Times New Roman" panose="02020603050405020304" pitchFamily="18" charset="0"/>
              </a:rPr>
              <a:t>There will be much interest and participation because of this double emphasis on both culture and charity (Filo, Fechner and Inoue, 2020).</a:t>
            </a:r>
            <a:endParaRPr lang="en-US" sz="2400" b="0" dirty="0">
              <a:effectLst/>
            </a:endParaRPr>
          </a:p>
          <a:p>
            <a:pPr marL="0" indent="0">
              <a:buNone/>
            </a:pPr>
            <a:br>
              <a:rPr lang="en-US" dirty="0"/>
            </a:br>
            <a:endParaRPr lang="en-US" dirty="0"/>
          </a:p>
        </p:txBody>
      </p:sp>
      <p:pic>
        <p:nvPicPr>
          <p:cNvPr id="4" name="Picture 3">
            <a:extLst>
              <a:ext uri="{FF2B5EF4-FFF2-40B4-BE49-F238E27FC236}">
                <a16:creationId xmlns:a16="http://schemas.microsoft.com/office/drawing/2014/main" id="{DA060633-9F72-9D21-912C-B800D8F96C90}"/>
              </a:ext>
            </a:extLst>
          </p:cNvPr>
          <p:cNvPicPr>
            <a:picLocks noChangeAspect="1"/>
          </p:cNvPicPr>
          <p:nvPr/>
        </p:nvPicPr>
        <p:blipFill>
          <a:blip r:embed="rId3"/>
          <a:stretch>
            <a:fillRect/>
          </a:stretch>
        </p:blipFill>
        <p:spPr>
          <a:xfrm>
            <a:off x="8012151" y="2632617"/>
            <a:ext cx="3810000" cy="1905000"/>
          </a:xfrm>
          <a:prstGeom prst="rect">
            <a:avLst/>
          </a:prstGeom>
        </p:spPr>
      </p:pic>
    </p:spTree>
    <p:extLst>
      <p:ext uri="{BB962C8B-B14F-4D97-AF65-F5344CB8AC3E}">
        <p14:creationId xmlns:p14="http://schemas.microsoft.com/office/powerpoint/2010/main" val="3019709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1E840-A0F7-4974-6176-E9B367A3185B}"/>
              </a:ext>
            </a:extLst>
          </p:cNvPr>
          <p:cNvSpPr>
            <a:spLocks noGrp="1"/>
          </p:cNvSpPr>
          <p:nvPr>
            <p:ph type="title"/>
          </p:nvPr>
        </p:nvSpPr>
        <p:spPr/>
        <p:txBody>
          <a:bodyPr/>
          <a:lstStyle/>
          <a:p>
            <a:pPr algn="ctr"/>
            <a:r>
              <a:rPr lang="en-US" sz="3600" b="1" i="0" u="none" strike="noStrike" dirty="0">
                <a:solidFill>
                  <a:srgbClr val="000000"/>
                </a:solidFill>
                <a:effectLst/>
                <a:latin typeface="Times New Roman" panose="02020603050405020304" pitchFamily="18" charset="0"/>
              </a:rPr>
              <a:t>Market factors </a:t>
            </a:r>
            <a:br>
              <a:rPr lang="en-US" b="1" dirty="0">
                <a:effectLst/>
              </a:rPr>
            </a:br>
            <a:endParaRPr lang="en-US" dirty="0"/>
          </a:p>
        </p:txBody>
      </p:sp>
      <p:sp>
        <p:nvSpPr>
          <p:cNvPr id="3" name="Content Placeholder 2">
            <a:extLst>
              <a:ext uri="{FF2B5EF4-FFF2-40B4-BE49-F238E27FC236}">
                <a16:creationId xmlns:a16="http://schemas.microsoft.com/office/drawing/2014/main" id="{0944094B-DD3D-0A13-3868-4E09C693E061}"/>
              </a:ext>
            </a:extLst>
          </p:cNvPr>
          <p:cNvSpPr>
            <a:spLocks noGrp="1"/>
          </p:cNvSpPr>
          <p:nvPr>
            <p:ph idx="1"/>
          </p:nvPr>
        </p:nvSpPr>
        <p:spPr>
          <a:xfrm>
            <a:off x="838200" y="1825625"/>
            <a:ext cx="6430701" cy="4351338"/>
          </a:xfrm>
        </p:spPr>
        <p:txBody>
          <a:bodyPr>
            <a:normAutofit/>
          </a:bodyPr>
          <a:lstStyle/>
          <a:p>
            <a:pPr algn="just" rtl="0">
              <a:spcBef>
                <a:spcPts val="0"/>
              </a:spcBef>
              <a:spcAft>
                <a:spcPts val="0"/>
              </a:spcAft>
            </a:pPr>
            <a:r>
              <a:rPr lang="en-US" sz="2400" b="0" i="0" u="none" strike="noStrike" dirty="0">
                <a:solidFill>
                  <a:srgbClr val="000000"/>
                </a:solidFill>
                <a:effectLst/>
                <a:latin typeface="Times New Roman" panose="02020603050405020304" pitchFamily="18" charset="0"/>
              </a:rPr>
              <a:t>Romania’s National day is a special event on a particular date and due to its focus on Romanian traditions, low competition can be awaited. </a:t>
            </a:r>
          </a:p>
          <a:p>
            <a:pPr algn="just" rtl="0">
              <a:spcBef>
                <a:spcPts val="0"/>
              </a:spcBef>
              <a:spcAft>
                <a:spcPts val="0"/>
              </a:spcAft>
            </a:pPr>
            <a:endParaRPr lang="en-US" sz="2400" dirty="0">
              <a:solidFill>
                <a:srgbClr val="000000"/>
              </a:solidFill>
              <a:latin typeface="Times New Roman" panose="02020603050405020304" pitchFamily="18" charset="0"/>
            </a:endParaRPr>
          </a:p>
          <a:p>
            <a:pPr algn="just" rtl="0">
              <a:spcBef>
                <a:spcPts val="0"/>
              </a:spcBef>
              <a:spcAft>
                <a:spcPts val="0"/>
              </a:spcAft>
            </a:pPr>
            <a:endParaRPr lang="en-US" sz="2400" b="0" i="0" u="none" strike="noStrike" dirty="0">
              <a:solidFill>
                <a:srgbClr val="000000"/>
              </a:solidFill>
              <a:effectLst/>
              <a:latin typeface="Times New Roman" panose="02020603050405020304" pitchFamily="18" charset="0"/>
            </a:endParaRPr>
          </a:p>
          <a:p>
            <a:pPr algn="just" rtl="0">
              <a:spcBef>
                <a:spcPts val="0"/>
              </a:spcBef>
              <a:spcAft>
                <a:spcPts val="0"/>
              </a:spcAft>
            </a:pPr>
            <a:endParaRPr lang="en-US" sz="2400" dirty="0">
              <a:solidFill>
                <a:srgbClr val="000000"/>
              </a:solidFill>
              <a:latin typeface="Times New Roman" panose="02020603050405020304" pitchFamily="18" charset="0"/>
            </a:endParaRPr>
          </a:p>
          <a:p>
            <a:pPr marL="0" indent="0" algn="just" rtl="0">
              <a:spcBef>
                <a:spcPts val="0"/>
              </a:spcBef>
              <a:spcAft>
                <a:spcPts val="0"/>
              </a:spcAft>
              <a:buNone/>
            </a:pPr>
            <a:endParaRPr lang="en-US" sz="2400" b="0" i="0" u="none" strike="noStrike" dirty="0">
              <a:solidFill>
                <a:srgbClr val="000000"/>
              </a:solidFill>
              <a:effectLst/>
              <a:latin typeface="Times New Roman" panose="02020603050405020304" pitchFamily="18" charset="0"/>
            </a:endParaRPr>
          </a:p>
          <a:p>
            <a:pPr algn="just" rtl="0">
              <a:spcBef>
                <a:spcPts val="0"/>
              </a:spcBef>
              <a:spcAft>
                <a:spcPts val="0"/>
              </a:spcAft>
            </a:pPr>
            <a:r>
              <a:rPr lang="en-US" sz="2400" b="0" i="0" u="none" strike="noStrike" dirty="0">
                <a:solidFill>
                  <a:srgbClr val="000000"/>
                </a:solidFill>
                <a:effectLst/>
                <a:latin typeface="Times New Roman" panose="02020603050405020304" pitchFamily="18" charset="0"/>
              </a:rPr>
              <a:t>The success of the event will depend on marketing efforts (Allen, Harris and Jago, 2022). </a:t>
            </a:r>
            <a:endParaRPr lang="en-US" sz="2400" dirty="0"/>
          </a:p>
        </p:txBody>
      </p:sp>
      <p:pic>
        <p:nvPicPr>
          <p:cNvPr id="4" name="Picture 3">
            <a:extLst>
              <a:ext uri="{FF2B5EF4-FFF2-40B4-BE49-F238E27FC236}">
                <a16:creationId xmlns:a16="http://schemas.microsoft.com/office/drawing/2014/main" id="{25156D8E-D10A-0EAA-712A-5E906DB29F72}"/>
              </a:ext>
            </a:extLst>
          </p:cNvPr>
          <p:cNvPicPr>
            <a:picLocks noChangeAspect="1"/>
          </p:cNvPicPr>
          <p:nvPr/>
        </p:nvPicPr>
        <p:blipFill>
          <a:blip r:embed="rId3"/>
          <a:stretch>
            <a:fillRect/>
          </a:stretch>
        </p:blipFill>
        <p:spPr>
          <a:xfrm>
            <a:off x="8206949" y="2509024"/>
            <a:ext cx="3267656" cy="2096429"/>
          </a:xfrm>
          <a:prstGeom prst="rect">
            <a:avLst/>
          </a:prstGeom>
        </p:spPr>
      </p:pic>
    </p:spTree>
    <p:extLst>
      <p:ext uri="{BB962C8B-B14F-4D97-AF65-F5344CB8AC3E}">
        <p14:creationId xmlns:p14="http://schemas.microsoft.com/office/powerpoint/2010/main" val="33190005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5E3CE-6066-F8B2-BD60-62E07C08255A}"/>
              </a:ext>
            </a:extLst>
          </p:cNvPr>
          <p:cNvSpPr>
            <a:spLocks noGrp="1"/>
          </p:cNvSpPr>
          <p:nvPr>
            <p:ph type="title"/>
          </p:nvPr>
        </p:nvSpPr>
        <p:spPr/>
        <p:txBody>
          <a:bodyPr>
            <a:normAutofit/>
          </a:bodyPr>
          <a:lstStyle/>
          <a:p>
            <a:pPr algn="ctr"/>
            <a:r>
              <a:rPr lang="en-US" sz="3200" b="1" i="0" u="none" strike="noStrike" dirty="0">
                <a:solidFill>
                  <a:srgbClr val="000000"/>
                </a:solidFill>
                <a:effectLst/>
                <a:latin typeface="Times New Roman" panose="02020603050405020304" pitchFamily="18" charset="0"/>
              </a:rPr>
              <a:t>Operational factors </a:t>
            </a:r>
            <a:br>
              <a:rPr lang="en-US" sz="3200" b="1" dirty="0">
                <a:effectLst/>
              </a:rPr>
            </a:br>
            <a:endParaRPr lang="en-US" sz="3200" dirty="0"/>
          </a:p>
        </p:txBody>
      </p:sp>
      <p:sp>
        <p:nvSpPr>
          <p:cNvPr id="3" name="Content Placeholder 2">
            <a:extLst>
              <a:ext uri="{FF2B5EF4-FFF2-40B4-BE49-F238E27FC236}">
                <a16:creationId xmlns:a16="http://schemas.microsoft.com/office/drawing/2014/main" id="{A7638868-14D9-1888-D518-BBE3A7CCC118}"/>
              </a:ext>
            </a:extLst>
          </p:cNvPr>
          <p:cNvSpPr>
            <a:spLocks noGrp="1"/>
          </p:cNvSpPr>
          <p:nvPr>
            <p:ph idx="1"/>
          </p:nvPr>
        </p:nvSpPr>
        <p:spPr>
          <a:xfrm>
            <a:off x="838200" y="1825625"/>
            <a:ext cx="6534873" cy="4351338"/>
          </a:xfrm>
        </p:spPr>
        <p:txBody>
          <a:bodyPr>
            <a:normAutofit/>
          </a:bodyPr>
          <a:lstStyle/>
          <a:p>
            <a:pPr algn="just"/>
            <a:r>
              <a:rPr lang="en-US" sz="2400" b="0" i="0" u="none" strike="noStrike" dirty="0">
                <a:solidFill>
                  <a:srgbClr val="000000"/>
                </a:solidFill>
                <a:effectLst/>
                <a:latin typeface="Times New Roman" panose="02020603050405020304" pitchFamily="18" charset="0"/>
              </a:rPr>
              <a:t>Since the venue is a hospital, a small amount of space is available but a large communal space, canteen or cafe area and outdoor space can be useful.</a:t>
            </a:r>
          </a:p>
          <a:p>
            <a:pPr algn="just"/>
            <a:endParaRPr lang="en-US" sz="2400" dirty="0">
              <a:solidFill>
                <a:srgbClr val="000000"/>
              </a:solidFill>
              <a:latin typeface="Times New Roman" panose="02020603050405020304" pitchFamily="18" charset="0"/>
            </a:endParaRPr>
          </a:p>
          <a:p>
            <a:pPr marL="0" indent="0" algn="just">
              <a:buNone/>
            </a:pPr>
            <a:r>
              <a:rPr lang="en-US" sz="2400" b="0" i="0" u="none" strike="noStrike" dirty="0">
                <a:solidFill>
                  <a:srgbClr val="000000"/>
                </a:solidFill>
                <a:effectLst/>
                <a:latin typeface="Times New Roman" panose="02020603050405020304" pitchFamily="18" charset="0"/>
              </a:rPr>
              <a:t> </a:t>
            </a:r>
          </a:p>
          <a:p>
            <a:pPr algn="just"/>
            <a:r>
              <a:rPr lang="en-US" sz="2400" b="0" i="0" u="none" strike="noStrike" dirty="0">
                <a:solidFill>
                  <a:srgbClr val="000000"/>
                </a:solidFill>
                <a:effectLst/>
                <a:latin typeface="Times New Roman" panose="02020603050405020304" pitchFamily="18" charset="0"/>
              </a:rPr>
              <a:t>The seating arrangements, stage arrangement for dance performances need to be planned considering the space available (Booth and Cameron, 2020)</a:t>
            </a:r>
            <a:endParaRPr lang="en-US" sz="2400" dirty="0"/>
          </a:p>
        </p:txBody>
      </p:sp>
      <p:pic>
        <p:nvPicPr>
          <p:cNvPr id="4" name="Picture 3">
            <a:extLst>
              <a:ext uri="{FF2B5EF4-FFF2-40B4-BE49-F238E27FC236}">
                <a16:creationId xmlns:a16="http://schemas.microsoft.com/office/drawing/2014/main" id="{D6FA8141-6875-9D20-8BB6-FB9DAB17028C}"/>
              </a:ext>
            </a:extLst>
          </p:cNvPr>
          <p:cNvPicPr>
            <a:picLocks noChangeAspect="1"/>
          </p:cNvPicPr>
          <p:nvPr/>
        </p:nvPicPr>
        <p:blipFill>
          <a:blip r:embed="rId3"/>
          <a:stretch>
            <a:fillRect/>
          </a:stretch>
        </p:blipFill>
        <p:spPr>
          <a:xfrm>
            <a:off x="8198702" y="2509024"/>
            <a:ext cx="3155098" cy="2110019"/>
          </a:xfrm>
          <a:prstGeom prst="rect">
            <a:avLst/>
          </a:prstGeom>
        </p:spPr>
      </p:pic>
    </p:spTree>
    <p:extLst>
      <p:ext uri="{BB962C8B-B14F-4D97-AF65-F5344CB8AC3E}">
        <p14:creationId xmlns:p14="http://schemas.microsoft.com/office/powerpoint/2010/main" val="1394323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324E8-F3F5-C773-AED3-2958ED26173A}"/>
              </a:ext>
            </a:extLst>
          </p:cNvPr>
          <p:cNvSpPr>
            <a:spLocks noGrp="1"/>
          </p:cNvSpPr>
          <p:nvPr>
            <p:ph type="title"/>
          </p:nvPr>
        </p:nvSpPr>
        <p:spPr/>
        <p:txBody>
          <a:bodyPr/>
          <a:lstStyle/>
          <a:p>
            <a:pPr algn="ctr"/>
            <a:r>
              <a:rPr lang="en-US" sz="3200" b="1" i="0" u="none" strike="noStrike" dirty="0">
                <a:solidFill>
                  <a:srgbClr val="000000"/>
                </a:solidFill>
                <a:effectLst/>
                <a:latin typeface="Times New Roman" panose="02020603050405020304" pitchFamily="18" charset="0"/>
              </a:rPr>
              <a:t>Operational factors </a:t>
            </a:r>
            <a:br>
              <a:rPr lang="en-US" b="1" dirty="0">
                <a:effectLst/>
              </a:rPr>
            </a:br>
            <a:endParaRPr lang="en-US" dirty="0"/>
          </a:p>
        </p:txBody>
      </p:sp>
      <p:sp>
        <p:nvSpPr>
          <p:cNvPr id="3" name="Content Placeholder 2">
            <a:extLst>
              <a:ext uri="{FF2B5EF4-FFF2-40B4-BE49-F238E27FC236}">
                <a16:creationId xmlns:a16="http://schemas.microsoft.com/office/drawing/2014/main" id="{D74F016C-0CE6-F5EB-68E9-DD80E3B24753}"/>
              </a:ext>
            </a:extLst>
          </p:cNvPr>
          <p:cNvSpPr>
            <a:spLocks noGrp="1"/>
          </p:cNvSpPr>
          <p:nvPr>
            <p:ph idx="1"/>
          </p:nvPr>
        </p:nvSpPr>
        <p:spPr>
          <a:xfrm>
            <a:off x="838200" y="1825625"/>
            <a:ext cx="6558023" cy="4351338"/>
          </a:xfrm>
        </p:spPr>
        <p:txBody>
          <a:bodyPr>
            <a:normAutofit/>
          </a:bodyPr>
          <a:lstStyle/>
          <a:p>
            <a:pPr algn="just"/>
            <a:r>
              <a:rPr lang="en-US" sz="2400" b="0" i="0" u="none" strike="noStrike" dirty="0">
                <a:solidFill>
                  <a:srgbClr val="000000"/>
                </a:solidFill>
                <a:effectLst/>
                <a:latin typeface="Times New Roman" panose="02020603050405020304" pitchFamily="18" charset="0"/>
              </a:rPr>
              <a:t>The required skills will be event coordination, catering expertise specially of preparing and serving traditional Romanian dishes and technical support (Werner, Junek and Wang, 2022).</a:t>
            </a:r>
          </a:p>
          <a:p>
            <a:pPr algn="just"/>
            <a:endParaRPr lang="en-US" sz="2400" dirty="0">
              <a:solidFill>
                <a:srgbClr val="000000"/>
              </a:solidFill>
              <a:latin typeface="Times New Roman" panose="02020603050405020304" pitchFamily="18" charset="0"/>
            </a:endParaRPr>
          </a:p>
          <a:p>
            <a:pPr algn="just"/>
            <a:endParaRPr lang="en-US" sz="2400" b="0" i="0" u="none" strike="noStrike" dirty="0">
              <a:solidFill>
                <a:srgbClr val="000000"/>
              </a:solidFill>
              <a:effectLst/>
              <a:latin typeface="Times New Roman" panose="02020603050405020304" pitchFamily="18" charset="0"/>
            </a:endParaRPr>
          </a:p>
          <a:p>
            <a:pPr algn="just"/>
            <a:r>
              <a:rPr lang="en-US" sz="2400" b="0" i="0" u="none" strike="noStrike" dirty="0">
                <a:solidFill>
                  <a:srgbClr val="000000"/>
                </a:solidFill>
                <a:effectLst/>
                <a:latin typeface="Times New Roman" panose="02020603050405020304" pitchFamily="18" charset="0"/>
              </a:rPr>
              <a:t>Resource allocation encompasses catering to Romanian dishes, seating for audiences, lighting for evening activities and parking facilities</a:t>
            </a:r>
            <a:endParaRPr lang="en-US" sz="2400" dirty="0"/>
          </a:p>
        </p:txBody>
      </p:sp>
      <p:pic>
        <p:nvPicPr>
          <p:cNvPr id="4" name="Picture 3">
            <a:extLst>
              <a:ext uri="{FF2B5EF4-FFF2-40B4-BE49-F238E27FC236}">
                <a16:creationId xmlns:a16="http://schemas.microsoft.com/office/drawing/2014/main" id="{9E127B4F-C0BB-62D7-9588-F39A58574BA7}"/>
              </a:ext>
            </a:extLst>
          </p:cNvPr>
          <p:cNvPicPr>
            <a:picLocks noChangeAspect="1"/>
          </p:cNvPicPr>
          <p:nvPr/>
        </p:nvPicPr>
        <p:blipFill>
          <a:blip r:embed="rId3"/>
          <a:stretch>
            <a:fillRect/>
          </a:stretch>
        </p:blipFill>
        <p:spPr>
          <a:xfrm>
            <a:off x="7839308" y="2709746"/>
            <a:ext cx="3969834" cy="1976205"/>
          </a:xfrm>
          <a:prstGeom prst="rect">
            <a:avLst/>
          </a:prstGeom>
        </p:spPr>
      </p:pic>
    </p:spTree>
    <p:extLst>
      <p:ext uri="{BB962C8B-B14F-4D97-AF65-F5344CB8AC3E}">
        <p14:creationId xmlns:p14="http://schemas.microsoft.com/office/powerpoint/2010/main" val="18740942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2977F-E28B-AA91-8DF6-EB931BF8AA93}"/>
              </a:ext>
            </a:extLst>
          </p:cNvPr>
          <p:cNvSpPr>
            <a:spLocks noGrp="1"/>
          </p:cNvSpPr>
          <p:nvPr>
            <p:ph type="title"/>
          </p:nvPr>
        </p:nvSpPr>
        <p:spPr/>
        <p:txBody>
          <a:bodyPr>
            <a:noAutofit/>
          </a:bodyPr>
          <a:lstStyle/>
          <a:p>
            <a:pPr algn="ctr" rtl="0">
              <a:spcBef>
                <a:spcPts val="0"/>
              </a:spcBef>
              <a:spcAft>
                <a:spcPts val="0"/>
              </a:spcAft>
            </a:pPr>
            <a:r>
              <a:rPr lang="en-US" sz="3200" b="1" i="0" u="none" strike="noStrike" dirty="0">
                <a:solidFill>
                  <a:srgbClr val="000000"/>
                </a:solidFill>
                <a:effectLst/>
                <a:latin typeface="Times New Roman" panose="02020603050405020304" pitchFamily="18" charset="0"/>
              </a:rPr>
              <a:t>Financial factors</a:t>
            </a:r>
            <a:br>
              <a:rPr lang="en-US" sz="3200" b="0" dirty="0">
                <a:effectLst/>
              </a:rPr>
            </a:br>
            <a:br>
              <a:rPr lang="en-US" sz="3200" dirty="0"/>
            </a:br>
            <a:endParaRPr lang="en-US" sz="3200" dirty="0"/>
          </a:p>
        </p:txBody>
      </p:sp>
      <p:sp>
        <p:nvSpPr>
          <p:cNvPr id="3" name="Content Placeholder 2">
            <a:extLst>
              <a:ext uri="{FF2B5EF4-FFF2-40B4-BE49-F238E27FC236}">
                <a16:creationId xmlns:a16="http://schemas.microsoft.com/office/drawing/2014/main" id="{6430E0FB-6226-2983-ACA4-68ED08C90B56}"/>
              </a:ext>
            </a:extLst>
          </p:cNvPr>
          <p:cNvSpPr>
            <a:spLocks noGrp="1"/>
          </p:cNvSpPr>
          <p:nvPr>
            <p:ph idx="1"/>
          </p:nvPr>
        </p:nvSpPr>
        <p:spPr>
          <a:xfrm>
            <a:off x="838201" y="1825625"/>
            <a:ext cx="4319954" cy="4351338"/>
          </a:xfrm>
        </p:spPr>
        <p:txBody>
          <a:bodyPr>
            <a:normAutofit/>
          </a:bodyPr>
          <a:lstStyle/>
          <a:p>
            <a:pPr algn="just"/>
            <a:r>
              <a:rPr lang="en-US" sz="2400" b="0" i="0" u="none" strike="noStrike" dirty="0">
                <a:solidFill>
                  <a:srgbClr val="000000"/>
                </a:solidFill>
                <a:effectLst/>
                <a:latin typeface="Times New Roman" panose="02020603050405020304" pitchFamily="18" charset="0"/>
              </a:rPr>
              <a:t>On the income or revenue part, the event is expected to bring about £16,300 from different sources of income.</a:t>
            </a:r>
          </a:p>
          <a:p>
            <a:pPr algn="just"/>
            <a:endParaRPr lang="en-US" sz="2400" dirty="0">
              <a:solidFill>
                <a:srgbClr val="000000"/>
              </a:solidFill>
              <a:latin typeface="Times New Roman" panose="02020603050405020304" pitchFamily="18" charset="0"/>
            </a:endParaRPr>
          </a:p>
          <a:p>
            <a:pPr marL="0" indent="0" algn="just">
              <a:buNone/>
            </a:pPr>
            <a:endParaRPr lang="en-US" sz="2400" b="0" i="0" u="none" strike="noStrike" dirty="0">
              <a:solidFill>
                <a:srgbClr val="000000"/>
              </a:solidFill>
              <a:effectLst/>
              <a:latin typeface="Times New Roman" panose="02020603050405020304" pitchFamily="18" charset="0"/>
            </a:endParaRPr>
          </a:p>
          <a:p>
            <a:pPr algn="just"/>
            <a:r>
              <a:rPr lang="en-US" sz="2400" b="0" i="0" u="none" strike="noStrike" dirty="0">
                <a:solidFill>
                  <a:srgbClr val="000000"/>
                </a:solidFill>
                <a:effectLst/>
                <a:latin typeface="Times New Roman" panose="02020603050405020304" pitchFamily="18" charset="0"/>
              </a:rPr>
              <a:t>The event attempts to have any loss by strictly planning both the expenditure and revenue side for the event (Jones et al., 2020).</a:t>
            </a:r>
            <a:endParaRPr lang="en-US" sz="2400" dirty="0"/>
          </a:p>
        </p:txBody>
      </p:sp>
      <p:graphicFrame>
        <p:nvGraphicFramePr>
          <p:cNvPr id="5" name="Content Placeholder 3">
            <a:extLst>
              <a:ext uri="{FF2B5EF4-FFF2-40B4-BE49-F238E27FC236}">
                <a16:creationId xmlns:a16="http://schemas.microsoft.com/office/drawing/2014/main" id="{3A480279-89C8-BA78-C236-09650E921356}"/>
              </a:ext>
            </a:extLst>
          </p:cNvPr>
          <p:cNvGraphicFramePr>
            <a:graphicFrameLocks/>
          </p:cNvGraphicFramePr>
          <p:nvPr>
            <p:extLst>
              <p:ext uri="{D42A27DB-BD31-4B8C-83A1-F6EECF244321}">
                <p14:modId xmlns:p14="http://schemas.microsoft.com/office/powerpoint/2010/main" val="2255001518"/>
              </p:ext>
            </p:extLst>
          </p:nvPr>
        </p:nvGraphicFramePr>
        <p:xfrm>
          <a:off x="6119446" y="1069073"/>
          <a:ext cx="5234355" cy="5184992"/>
        </p:xfrm>
        <a:graphic>
          <a:graphicData uri="http://schemas.openxmlformats.org/drawingml/2006/table">
            <a:tbl>
              <a:tblPr/>
              <a:tblGrid>
                <a:gridCol w="1744785">
                  <a:extLst>
                    <a:ext uri="{9D8B030D-6E8A-4147-A177-3AD203B41FA5}">
                      <a16:colId xmlns:a16="http://schemas.microsoft.com/office/drawing/2014/main" val="1861816048"/>
                    </a:ext>
                  </a:extLst>
                </a:gridCol>
                <a:gridCol w="1744785">
                  <a:extLst>
                    <a:ext uri="{9D8B030D-6E8A-4147-A177-3AD203B41FA5}">
                      <a16:colId xmlns:a16="http://schemas.microsoft.com/office/drawing/2014/main" val="1071736369"/>
                    </a:ext>
                  </a:extLst>
                </a:gridCol>
                <a:gridCol w="1744785">
                  <a:extLst>
                    <a:ext uri="{9D8B030D-6E8A-4147-A177-3AD203B41FA5}">
                      <a16:colId xmlns:a16="http://schemas.microsoft.com/office/drawing/2014/main" val="468491136"/>
                    </a:ext>
                  </a:extLst>
                </a:gridCol>
              </a:tblGrid>
              <a:tr h="111384">
                <a:tc>
                  <a:txBody>
                    <a:bodyPr/>
                    <a:lstStyle/>
                    <a:p>
                      <a:pPr algn="ctr" rtl="0" fontAlgn="t">
                        <a:spcBef>
                          <a:spcPts val="0"/>
                        </a:spcBef>
                        <a:spcAft>
                          <a:spcPts val="0"/>
                        </a:spcAft>
                      </a:pPr>
                      <a:r>
                        <a:rPr lang="en-US" sz="600" b="1" i="0" u="none" strike="noStrike">
                          <a:solidFill>
                            <a:srgbClr val="000000"/>
                          </a:solidFill>
                          <a:effectLst/>
                          <a:latin typeface="Times New Roman" panose="02020603050405020304" pitchFamily="18" charset="0"/>
                        </a:rPr>
                        <a:t>Activities</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spcBef>
                          <a:spcPts val="0"/>
                        </a:spcBef>
                        <a:spcAft>
                          <a:spcPts val="0"/>
                        </a:spcAft>
                      </a:pPr>
                      <a:r>
                        <a:rPr lang="en-US" sz="600" b="1" i="0" u="none" strike="noStrike">
                          <a:solidFill>
                            <a:srgbClr val="000000"/>
                          </a:solidFill>
                          <a:effectLst/>
                          <a:latin typeface="Times New Roman" panose="02020603050405020304" pitchFamily="18" charset="0"/>
                        </a:rPr>
                        <a:t>Cost</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spcBef>
                          <a:spcPts val="0"/>
                        </a:spcBef>
                        <a:spcAft>
                          <a:spcPts val="0"/>
                        </a:spcAft>
                      </a:pPr>
                      <a:r>
                        <a:rPr lang="en-US" sz="600" b="1" i="0" u="none" strike="noStrike">
                          <a:solidFill>
                            <a:srgbClr val="000000"/>
                          </a:solidFill>
                          <a:effectLst/>
                          <a:latin typeface="Times New Roman" panose="02020603050405020304" pitchFamily="18" charset="0"/>
                        </a:rPr>
                        <a:t>Revenue (£)</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57854496"/>
                  </a:ext>
                </a:extLst>
              </a:tr>
              <a:tr h="244860">
                <a:tc>
                  <a:txBody>
                    <a:bodyPr/>
                    <a:lstStyle/>
                    <a:p>
                      <a:pPr algn="just" rtl="0" fontAlgn="t">
                        <a:spcBef>
                          <a:spcPts val="0"/>
                        </a:spcBef>
                        <a:spcAft>
                          <a:spcPts val="0"/>
                        </a:spcAft>
                      </a:pPr>
                      <a:r>
                        <a:rPr lang="en-US" sz="600" b="1" i="0" u="none" strike="noStrike">
                          <a:solidFill>
                            <a:srgbClr val="000000"/>
                          </a:solidFill>
                          <a:effectLst/>
                          <a:latin typeface="Times New Roman" panose="02020603050405020304" pitchFamily="18" charset="0"/>
                        </a:rPr>
                        <a:t>Expenses</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t"/>
                      <a:br>
                        <a:rPr lang="en-US" sz="900">
                          <a:effectLst/>
                        </a:rPr>
                      </a:b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t"/>
                      <a:br>
                        <a:rPr lang="en-US" sz="900">
                          <a:effectLst/>
                        </a:rPr>
                      </a:b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58021663"/>
                  </a:ext>
                </a:extLst>
              </a:tr>
              <a:tr h="244860">
                <a:tc>
                  <a:txBody>
                    <a:bodyPr/>
                    <a:lstStyle/>
                    <a:p>
                      <a:pPr algn="just" rtl="0" fontAlgn="t">
                        <a:spcBef>
                          <a:spcPts val="0"/>
                        </a:spcBef>
                        <a:spcAft>
                          <a:spcPts val="0"/>
                        </a:spcAft>
                      </a:pPr>
                      <a:r>
                        <a:rPr lang="en-US" sz="600" b="0" i="0" u="none" strike="noStrike">
                          <a:solidFill>
                            <a:srgbClr val="000000"/>
                          </a:solidFill>
                          <a:effectLst/>
                          <a:latin typeface="Times New Roman" panose="02020603050405020304" pitchFamily="18" charset="0"/>
                        </a:rPr>
                        <a:t>Venue preparation (Seating arrangements, stage decorations)</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spcBef>
                          <a:spcPts val="0"/>
                        </a:spcBef>
                        <a:spcAft>
                          <a:spcPts val="0"/>
                        </a:spcAft>
                      </a:pPr>
                      <a:r>
                        <a:rPr lang="en-US" sz="600" b="0" i="0" u="none" strike="noStrike">
                          <a:solidFill>
                            <a:srgbClr val="000000"/>
                          </a:solidFill>
                          <a:effectLst/>
                          <a:latin typeface="Times New Roman" panose="02020603050405020304" pitchFamily="18" charset="0"/>
                        </a:rPr>
                        <a:t>£1000</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t"/>
                      <a:br>
                        <a:rPr lang="en-US" sz="900">
                          <a:effectLst/>
                        </a:rPr>
                      </a:b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33379626"/>
                  </a:ext>
                </a:extLst>
              </a:tr>
              <a:tr h="244860">
                <a:tc>
                  <a:txBody>
                    <a:bodyPr/>
                    <a:lstStyle/>
                    <a:p>
                      <a:pPr algn="just" rtl="0" fontAlgn="t">
                        <a:spcBef>
                          <a:spcPts val="0"/>
                        </a:spcBef>
                        <a:spcAft>
                          <a:spcPts val="0"/>
                        </a:spcAft>
                      </a:pPr>
                      <a:r>
                        <a:rPr lang="en-US" sz="600" b="0" i="0" u="none" strike="noStrike">
                          <a:solidFill>
                            <a:srgbClr val="000000"/>
                          </a:solidFill>
                          <a:effectLst/>
                          <a:latin typeface="Times New Roman" panose="02020603050405020304" pitchFamily="18" charset="0"/>
                        </a:rPr>
                        <a:t>Catering (Food, kitchen stocks and equipments)</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spcBef>
                          <a:spcPts val="0"/>
                        </a:spcBef>
                        <a:spcAft>
                          <a:spcPts val="0"/>
                        </a:spcAft>
                      </a:pPr>
                      <a:r>
                        <a:rPr lang="en-US" sz="600" b="0" i="0" u="none" strike="noStrike">
                          <a:solidFill>
                            <a:srgbClr val="000000"/>
                          </a:solidFill>
                          <a:effectLst/>
                          <a:latin typeface="Times New Roman" panose="02020603050405020304" pitchFamily="18" charset="0"/>
                        </a:rPr>
                        <a:t>£2000</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t"/>
                      <a:br>
                        <a:rPr lang="en-US" sz="900">
                          <a:effectLst/>
                        </a:rPr>
                      </a:b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47355811"/>
                  </a:ext>
                </a:extLst>
              </a:tr>
              <a:tr h="244860">
                <a:tc>
                  <a:txBody>
                    <a:bodyPr/>
                    <a:lstStyle/>
                    <a:p>
                      <a:pPr algn="just" rtl="0" fontAlgn="t">
                        <a:spcBef>
                          <a:spcPts val="0"/>
                        </a:spcBef>
                        <a:spcAft>
                          <a:spcPts val="0"/>
                        </a:spcAft>
                      </a:pPr>
                      <a:r>
                        <a:rPr lang="en-US" sz="600" b="0" i="0" u="none" strike="noStrike">
                          <a:solidFill>
                            <a:srgbClr val="000000"/>
                          </a:solidFill>
                          <a:effectLst/>
                          <a:latin typeface="Times New Roman" panose="02020603050405020304" pitchFamily="18" charset="0"/>
                        </a:rPr>
                        <a:t>Entertainment (Music, dance, sound systems)</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spcBef>
                          <a:spcPts val="0"/>
                        </a:spcBef>
                        <a:spcAft>
                          <a:spcPts val="0"/>
                        </a:spcAft>
                      </a:pPr>
                      <a:r>
                        <a:rPr lang="en-US" sz="600" b="0" i="0" u="none" strike="noStrike">
                          <a:solidFill>
                            <a:srgbClr val="000000"/>
                          </a:solidFill>
                          <a:effectLst/>
                          <a:latin typeface="Times New Roman" panose="02020603050405020304" pitchFamily="18" charset="0"/>
                        </a:rPr>
                        <a:t>£1200</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t"/>
                      <a:br>
                        <a:rPr lang="en-US" sz="900">
                          <a:effectLst/>
                        </a:rPr>
                      </a:b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4491540"/>
                  </a:ext>
                </a:extLst>
              </a:tr>
              <a:tr h="244860">
                <a:tc>
                  <a:txBody>
                    <a:bodyPr/>
                    <a:lstStyle/>
                    <a:p>
                      <a:pPr algn="just" rtl="0" fontAlgn="t">
                        <a:spcBef>
                          <a:spcPts val="0"/>
                        </a:spcBef>
                        <a:spcAft>
                          <a:spcPts val="0"/>
                        </a:spcAft>
                      </a:pPr>
                      <a:r>
                        <a:rPr lang="en-US" sz="600" b="0" i="0" u="none" strike="noStrike">
                          <a:solidFill>
                            <a:srgbClr val="000000"/>
                          </a:solidFill>
                          <a:effectLst/>
                          <a:latin typeface="Times New Roman" panose="02020603050405020304" pitchFamily="18" charset="0"/>
                        </a:rPr>
                        <a:t>Marketing (Social media and local press advertisements)</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spcBef>
                          <a:spcPts val="0"/>
                        </a:spcBef>
                        <a:spcAft>
                          <a:spcPts val="0"/>
                        </a:spcAft>
                      </a:pPr>
                      <a:r>
                        <a:rPr lang="en-US" sz="600" b="0" i="0" u="none" strike="noStrike">
                          <a:solidFill>
                            <a:srgbClr val="000000"/>
                          </a:solidFill>
                          <a:effectLst/>
                          <a:latin typeface="Times New Roman" panose="02020603050405020304" pitchFamily="18" charset="0"/>
                        </a:rPr>
                        <a:t>£800</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t"/>
                      <a:br>
                        <a:rPr lang="en-US" sz="900">
                          <a:effectLst/>
                        </a:rPr>
                      </a:b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18370221"/>
                  </a:ext>
                </a:extLst>
              </a:tr>
              <a:tr h="244860">
                <a:tc>
                  <a:txBody>
                    <a:bodyPr/>
                    <a:lstStyle/>
                    <a:p>
                      <a:pPr algn="just" rtl="0" fontAlgn="t">
                        <a:spcBef>
                          <a:spcPts val="0"/>
                        </a:spcBef>
                        <a:spcAft>
                          <a:spcPts val="0"/>
                        </a:spcAft>
                      </a:pPr>
                      <a:r>
                        <a:rPr lang="en-US" sz="600" b="0" i="0" u="none" strike="noStrike">
                          <a:solidFill>
                            <a:srgbClr val="000000"/>
                          </a:solidFill>
                          <a:effectLst/>
                          <a:latin typeface="Times New Roman" panose="02020603050405020304" pitchFamily="18" charset="0"/>
                        </a:rPr>
                        <a:t>Staff costs (Salary, uniforms, transportation )</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spcBef>
                          <a:spcPts val="0"/>
                        </a:spcBef>
                        <a:spcAft>
                          <a:spcPts val="0"/>
                        </a:spcAft>
                      </a:pPr>
                      <a:r>
                        <a:rPr lang="en-US" sz="600" b="0" i="0" u="none" strike="noStrike">
                          <a:solidFill>
                            <a:srgbClr val="000000"/>
                          </a:solidFill>
                          <a:effectLst/>
                          <a:latin typeface="Times New Roman" panose="02020603050405020304" pitchFamily="18" charset="0"/>
                        </a:rPr>
                        <a:t>£1500</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t"/>
                      <a:br>
                        <a:rPr lang="en-US" sz="900">
                          <a:effectLst/>
                        </a:rPr>
                      </a:b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44916201"/>
                  </a:ext>
                </a:extLst>
              </a:tr>
              <a:tr h="244860">
                <a:tc>
                  <a:txBody>
                    <a:bodyPr/>
                    <a:lstStyle/>
                    <a:p>
                      <a:pPr algn="just" rtl="0" fontAlgn="t">
                        <a:spcBef>
                          <a:spcPts val="0"/>
                        </a:spcBef>
                        <a:spcAft>
                          <a:spcPts val="0"/>
                        </a:spcAft>
                      </a:pPr>
                      <a:r>
                        <a:rPr lang="en-US" sz="600" b="0" i="0" u="none" strike="noStrike">
                          <a:solidFill>
                            <a:srgbClr val="000000"/>
                          </a:solidFill>
                          <a:effectLst/>
                          <a:latin typeface="Times New Roman" panose="02020603050405020304" pitchFamily="18" charset="0"/>
                        </a:rPr>
                        <a:t>Lighting and technical expenses</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spcBef>
                          <a:spcPts val="0"/>
                        </a:spcBef>
                        <a:spcAft>
                          <a:spcPts val="0"/>
                        </a:spcAft>
                      </a:pPr>
                      <a:r>
                        <a:rPr lang="en-US" sz="600" b="0" i="0" u="none" strike="noStrike">
                          <a:solidFill>
                            <a:srgbClr val="000000"/>
                          </a:solidFill>
                          <a:effectLst/>
                          <a:latin typeface="Times New Roman" panose="02020603050405020304" pitchFamily="18" charset="0"/>
                        </a:rPr>
                        <a:t>£600</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t"/>
                      <a:br>
                        <a:rPr lang="en-US" sz="900">
                          <a:effectLst/>
                        </a:rPr>
                      </a:b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8802050"/>
                  </a:ext>
                </a:extLst>
              </a:tr>
              <a:tr h="244860">
                <a:tc>
                  <a:txBody>
                    <a:bodyPr/>
                    <a:lstStyle/>
                    <a:p>
                      <a:pPr algn="just" rtl="0" fontAlgn="t">
                        <a:spcBef>
                          <a:spcPts val="0"/>
                        </a:spcBef>
                        <a:spcAft>
                          <a:spcPts val="0"/>
                        </a:spcAft>
                      </a:pPr>
                      <a:r>
                        <a:rPr lang="en-US" sz="600" b="0" i="0" u="none" strike="noStrike">
                          <a:solidFill>
                            <a:srgbClr val="000000"/>
                          </a:solidFill>
                          <a:effectLst/>
                          <a:latin typeface="Times New Roman" panose="02020603050405020304" pitchFamily="18" charset="0"/>
                        </a:rPr>
                        <a:t>Others (Permits, safety compliance)</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spcBef>
                          <a:spcPts val="0"/>
                        </a:spcBef>
                        <a:spcAft>
                          <a:spcPts val="0"/>
                        </a:spcAft>
                      </a:pPr>
                      <a:r>
                        <a:rPr lang="en-US" sz="600" b="0" i="0" u="none" strike="noStrike">
                          <a:solidFill>
                            <a:srgbClr val="000000"/>
                          </a:solidFill>
                          <a:effectLst/>
                          <a:latin typeface="Times New Roman" panose="02020603050405020304" pitchFamily="18" charset="0"/>
                        </a:rPr>
                        <a:t>£200</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t"/>
                      <a:br>
                        <a:rPr lang="en-US" sz="900">
                          <a:effectLst/>
                        </a:rPr>
                      </a:b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94557561"/>
                  </a:ext>
                </a:extLst>
              </a:tr>
              <a:tr h="244860">
                <a:tc>
                  <a:txBody>
                    <a:bodyPr/>
                    <a:lstStyle/>
                    <a:p>
                      <a:pPr rtl="0" fontAlgn="t">
                        <a:spcBef>
                          <a:spcPts val="0"/>
                        </a:spcBef>
                        <a:spcAft>
                          <a:spcPts val="0"/>
                        </a:spcAft>
                      </a:pPr>
                      <a:r>
                        <a:rPr lang="en-US" sz="600" b="1" i="0" u="none" strike="noStrike">
                          <a:solidFill>
                            <a:srgbClr val="000000"/>
                          </a:solidFill>
                          <a:effectLst/>
                          <a:latin typeface="Times New Roman" panose="02020603050405020304" pitchFamily="18" charset="0"/>
                        </a:rPr>
                        <a:t>Total costs</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fontAlgn="t">
                        <a:spcBef>
                          <a:spcPts val="0"/>
                        </a:spcBef>
                        <a:spcAft>
                          <a:spcPts val="0"/>
                        </a:spcAft>
                      </a:pPr>
                      <a:r>
                        <a:rPr lang="en-US" sz="600" b="1" i="0" u="none" strike="noStrike">
                          <a:solidFill>
                            <a:srgbClr val="000000"/>
                          </a:solidFill>
                          <a:effectLst/>
                          <a:latin typeface="Times New Roman" panose="02020603050405020304" pitchFamily="18" charset="0"/>
                        </a:rPr>
                        <a:t>£7300</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t"/>
                      <a:br>
                        <a:rPr lang="en-US" sz="900">
                          <a:effectLst/>
                        </a:rPr>
                      </a:b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442062"/>
                  </a:ext>
                </a:extLst>
              </a:tr>
              <a:tr h="244860">
                <a:tc>
                  <a:txBody>
                    <a:bodyPr/>
                    <a:lstStyle/>
                    <a:p>
                      <a:pPr rtl="0" fontAlgn="t">
                        <a:spcBef>
                          <a:spcPts val="0"/>
                        </a:spcBef>
                        <a:spcAft>
                          <a:spcPts val="0"/>
                        </a:spcAft>
                      </a:pPr>
                      <a:r>
                        <a:rPr lang="en-US" sz="600" b="1" i="0" u="none" strike="noStrike">
                          <a:solidFill>
                            <a:srgbClr val="000000"/>
                          </a:solidFill>
                          <a:effectLst/>
                          <a:latin typeface="Times New Roman" panose="02020603050405020304" pitchFamily="18" charset="0"/>
                        </a:rPr>
                        <a:t>Income</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t"/>
                      <a:br>
                        <a:rPr lang="en-US" sz="900">
                          <a:effectLst/>
                        </a:rPr>
                      </a:b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t"/>
                      <a:br>
                        <a:rPr lang="en-US" sz="900">
                          <a:effectLst/>
                        </a:rPr>
                      </a:b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76038570"/>
                  </a:ext>
                </a:extLst>
              </a:tr>
              <a:tr h="244860">
                <a:tc>
                  <a:txBody>
                    <a:bodyPr/>
                    <a:lstStyle/>
                    <a:p>
                      <a:pPr rtl="0" fontAlgn="t">
                        <a:spcBef>
                          <a:spcPts val="0"/>
                        </a:spcBef>
                        <a:spcAft>
                          <a:spcPts val="0"/>
                        </a:spcAft>
                      </a:pPr>
                      <a:r>
                        <a:rPr lang="en-US" sz="600" b="0" i="0" u="none" strike="noStrike">
                          <a:solidFill>
                            <a:srgbClr val="000000"/>
                          </a:solidFill>
                          <a:effectLst/>
                          <a:latin typeface="Times New Roman" panose="02020603050405020304" pitchFamily="18" charset="0"/>
                        </a:rPr>
                        <a:t>Ticket sales (300 audiences with £30 per person)</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t"/>
                      <a:br>
                        <a:rPr lang="en-US" sz="900">
                          <a:effectLst/>
                        </a:rPr>
                      </a:b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600" b="0" i="0" u="none" strike="noStrike">
                          <a:solidFill>
                            <a:srgbClr val="000000"/>
                          </a:solidFill>
                          <a:effectLst/>
                          <a:latin typeface="Times New Roman" panose="02020603050405020304" pitchFamily="18" charset="0"/>
                        </a:rPr>
                        <a:t>£9000</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83259912"/>
                  </a:ext>
                </a:extLst>
              </a:tr>
              <a:tr h="244860">
                <a:tc>
                  <a:txBody>
                    <a:bodyPr/>
                    <a:lstStyle/>
                    <a:p>
                      <a:pPr rtl="0" fontAlgn="t">
                        <a:spcBef>
                          <a:spcPts val="0"/>
                        </a:spcBef>
                        <a:spcAft>
                          <a:spcPts val="0"/>
                        </a:spcAft>
                      </a:pPr>
                      <a:r>
                        <a:rPr lang="en-US" sz="600" b="0" i="0" u="none" strike="noStrike">
                          <a:solidFill>
                            <a:srgbClr val="000000"/>
                          </a:solidFill>
                          <a:effectLst/>
                          <a:latin typeface="Times New Roman" panose="02020603050405020304" pitchFamily="18" charset="0"/>
                        </a:rPr>
                        <a:t>Sponsorships (local business and community groups)</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t"/>
                      <a:br>
                        <a:rPr lang="en-US" sz="900">
                          <a:effectLst/>
                        </a:rPr>
                      </a:b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600" b="0" i="0" u="none" strike="noStrike">
                          <a:solidFill>
                            <a:srgbClr val="000000"/>
                          </a:solidFill>
                          <a:effectLst/>
                          <a:latin typeface="Times New Roman" panose="02020603050405020304" pitchFamily="18" charset="0"/>
                        </a:rPr>
                        <a:t>£1100</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44074533"/>
                  </a:ext>
                </a:extLst>
              </a:tr>
              <a:tr h="244860">
                <a:tc>
                  <a:txBody>
                    <a:bodyPr/>
                    <a:lstStyle/>
                    <a:p>
                      <a:pPr rtl="0" fontAlgn="t">
                        <a:spcBef>
                          <a:spcPts val="0"/>
                        </a:spcBef>
                        <a:spcAft>
                          <a:spcPts val="0"/>
                        </a:spcAft>
                      </a:pPr>
                      <a:r>
                        <a:rPr lang="en-US" sz="600" b="0" i="0" u="none" strike="noStrike">
                          <a:solidFill>
                            <a:srgbClr val="000000"/>
                          </a:solidFill>
                          <a:effectLst/>
                          <a:latin typeface="Times New Roman" panose="02020603050405020304" pitchFamily="18" charset="0"/>
                        </a:rPr>
                        <a:t>On the spot donations</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t"/>
                      <a:br>
                        <a:rPr lang="en-US" sz="900">
                          <a:effectLst/>
                        </a:rPr>
                      </a:b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600" b="0" i="0" u="none" strike="noStrike">
                          <a:solidFill>
                            <a:srgbClr val="000000"/>
                          </a:solidFill>
                          <a:effectLst/>
                          <a:latin typeface="Times New Roman" panose="02020603050405020304" pitchFamily="18" charset="0"/>
                        </a:rPr>
                        <a:t>£5000</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44502790"/>
                  </a:ext>
                </a:extLst>
              </a:tr>
              <a:tr h="244860">
                <a:tc>
                  <a:txBody>
                    <a:bodyPr/>
                    <a:lstStyle/>
                    <a:p>
                      <a:pPr rtl="0" fontAlgn="t">
                        <a:spcBef>
                          <a:spcPts val="0"/>
                        </a:spcBef>
                        <a:spcAft>
                          <a:spcPts val="0"/>
                        </a:spcAft>
                      </a:pPr>
                      <a:r>
                        <a:rPr lang="en-US" sz="600" b="0" i="0" u="none" strike="noStrike">
                          <a:solidFill>
                            <a:srgbClr val="000000"/>
                          </a:solidFill>
                          <a:effectLst/>
                          <a:latin typeface="Times New Roman" panose="02020603050405020304" pitchFamily="18" charset="0"/>
                        </a:rPr>
                        <a:t>Food and items sales</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t"/>
                      <a:br>
                        <a:rPr lang="en-US" sz="900">
                          <a:effectLst/>
                        </a:rPr>
                      </a:b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600" b="0" i="0" u="none" strike="noStrike">
                          <a:solidFill>
                            <a:srgbClr val="000000"/>
                          </a:solidFill>
                          <a:effectLst/>
                          <a:latin typeface="Times New Roman" panose="02020603050405020304" pitchFamily="18" charset="0"/>
                        </a:rPr>
                        <a:t>£1200</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54518906"/>
                  </a:ext>
                </a:extLst>
              </a:tr>
              <a:tr h="244860">
                <a:tc>
                  <a:txBody>
                    <a:bodyPr/>
                    <a:lstStyle/>
                    <a:p>
                      <a:pPr rtl="0" fontAlgn="t">
                        <a:spcBef>
                          <a:spcPts val="0"/>
                        </a:spcBef>
                        <a:spcAft>
                          <a:spcPts val="0"/>
                        </a:spcAft>
                      </a:pPr>
                      <a:r>
                        <a:rPr lang="en-US" sz="600" b="1" i="0" u="none" strike="noStrike">
                          <a:solidFill>
                            <a:srgbClr val="000000"/>
                          </a:solidFill>
                          <a:effectLst/>
                          <a:latin typeface="Times New Roman" panose="02020603050405020304" pitchFamily="18" charset="0"/>
                        </a:rPr>
                        <a:t>Total income</a:t>
                      </a: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fontAlgn="t"/>
                      <a:br>
                        <a:rPr lang="en-US" sz="900">
                          <a:effectLst/>
                        </a:rPr>
                      </a:br>
                      <a:endParaRPr lang="en-US" sz="90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rtl="0" fontAlgn="t">
                        <a:spcBef>
                          <a:spcPts val="0"/>
                        </a:spcBef>
                        <a:spcAft>
                          <a:spcPts val="0"/>
                        </a:spcAft>
                      </a:pPr>
                      <a:r>
                        <a:rPr lang="en-US" sz="600" b="1" i="0" u="none" strike="noStrike" dirty="0">
                          <a:solidFill>
                            <a:srgbClr val="000000"/>
                          </a:solidFill>
                          <a:effectLst/>
                          <a:latin typeface="Times New Roman" panose="02020603050405020304" pitchFamily="18" charset="0"/>
                        </a:rPr>
                        <a:t>£16300</a:t>
                      </a:r>
                      <a:endParaRPr lang="en-US" sz="900" dirty="0">
                        <a:effectLst/>
                      </a:endParaRPr>
                    </a:p>
                  </a:txBody>
                  <a:tcPr marL="30586" marR="30586" marT="30586" marB="30586">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62153799"/>
                  </a:ext>
                </a:extLst>
              </a:tr>
            </a:tbl>
          </a:graphicData>
        </a:graphic>
      </p:graphicFrame>
    </p:spTree>
    <p:extLst>
      <p:ext uri="{BB962C8B-B14F-4D97-AF65-F5344CB8AC3E}">
        <p14:creationId xmlns:p14="http://schemas.microsoft.com/office/powerpoint/2010/main" val="32289107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C2672-402E-07D9-223E-8383293B28F6}"/>
              </a:ext>
            </a:extLst>
          </p:cNvPr>
          <p:cNvSpPr>
            <a:spLocks noGrp="1"/>
          </p:cNvSpPr>
          <p:nvPr>
            <p:ph type="title"/>
          </p:nvPr>
        </p:nvSpPr>
        <p:spPr/>
        <p:txBody>
          <a:bodyPr>
            <a:normAutofit/>
          </a:bodyPr>
          <a:lstStyle/>
          <a:p>
            <a:pPr algn="ctr"/>
            <a:r>
              <a:rPr lang="en-US" sz="3200" b="1" i="0" u="none" strike="noStrike" dirty="0">
                <a:solidFill>
                  <a:srgbClr val="000000"/>
                </a:solidFill>
                <a:effectLst/>
                <a:latin typeface="Times New Roman" panose="02020603050405020304" pitchFamily="18" charset="0"/>
              </a:rPr>
              <a:t>Conclusion</a:t>
            </a:r>
            <a:br>
              <a:rPr lang="en-US" sz="3200" b="1" dirty="0">
                <a:effectLst/>
              </a:rPr>
            </a:br>
            <a:endParaRPr lang="en-US" sz="3200" dirty="0"/>
          </a:p>
        </p:txBody>
      </p:sp>
      <p:sp>
        <p:nvSpPr>
          <p:cNvPr id="3" name="Content Placeholder 2">
            <a:extLst>
              <a:ext uri="{FF2B5EF4-FFF2-40B4-BE49-F238E27FC236}">
                <a16:creationId xmlns:a16="http://schemas.microsoft.com/office/drawing/2014/main" id="{1BA2CE2E-4675-13EC-D432-FD9871166E05}"/>
              </a:ext>
            </a:extLst>
          </p:cNvPr>
          <p:cNvSpPr>
            <a:spLocks noGrp="1"/>
          </p:cNvSpPr>
          <p:nvPr>
            <p:ph idx="1"/>
          </p:nvPr>
        </p:nvSpPr>
        <p:spPr>
          <a:xfrm>
            <a:off x="838200" y="1825625"/>
            <a:ext cx="6465849" cy="4351338"/>
          </a:xfrm>
        </p:spPr>
        <p:txBody>
          <a:bodyPr>
            <a:normAutofit/>
          </a:bodyPr>
          <a:lstStyle/>
          <a:p>
            <a:r>
              <a:rPr lang="en-US" sz="2400" b="0" i="0" u="none" strike="noStrike" dirty="0">
                <a:solidFill>
                  <a:srgbClr val="000000"/>
                </a:solidFill>
                <a:effectLst/>
                <a:latin typeface="Times New Roman" panose="02020603050405020304" pitchFamily="18" charset="0"/>
              </a:rPr>
              <a:t>The 'Great Union Day' will be a beneficial and culturally lucrative event.</a:t>
            </a:r>
          </a:p>
          <a:p>
            <a:endParaRPr lang="en-US" sz="2400" dirty="0">
              <a:solidFill>
                <a:srgbClr val="000000"/>
              </a:solidFill>
              <a:latin typeface="Times New Roman" panose="02020603050405020304" pitchFamily="18" charset="0"/>
            </a:endParaRPr>
          </a:p>
          <a:p>
            <a:endParaRPr lang="en-US" sz="2400" b="0" i="0" u="none" strike="noStrike" dirty="0">
              <a:solidFill>
                <a:srgbClr val="000000"/>
              </a:solidFill>
              <a:effectLst/>
              <a:latin typeface="Times New Roman" panose="02020603050405020304" pitchFamily="18" charset="0"/>
            </a:endParaRPr>
          </a:p>
          <a:p>
            <a:pPr marL="0" indent="0">
              <a:buNone/>
            </a:pPr>
            <a:endParaRPr lang="en-US" sz="2400" b="0" i="0" u="none" strike="noStrike" dirty="0">
              <a:solidFill>
                <a:srgbClr val="000000"/>
              </a:solidFill>
              <a:effectLst/>
              <a:latin typeface="Times New Roman" panose="02020603050405020304" pitchFamily="18" charset="0"/>
            </a:endParaRPr>
          </a:p>
          <a:p>
            <a:r>
              <a:rPr lang="en-US" sz="2400" b="0" i="0" u="none" strike="noStrike" dirty="0">
                <a:solidFill>
                  <a:srgbClr val="000000"/>
                </a:solidFill>
                <a:effectLst/>
                <a:latin typeface="Times New Roman" panose="02020603050405020304" pitchFamily="18" charset="0"/>
              </a:rPr>
              <a:t>The event combines traditional Romanian food, attire, music and dance</a:t>
            </a:r>
            <a:r>
              <a:rPr lang="en-US" sz="2400" dirty="0">
                <a:solidFill>
                  <a:srgbClr val="000000"/>
                </a:solidFill>
                <a:latin typeface="Times New Roman" panose="02020603050405020304" pitchFamily="18" charset="0"/>
              </a:rPr>
              <a:t>.</a:t>
            </a:r>
            <a:endParaRPr lang="en-US" sz="2400" dirty="0"/>
          </a:p>
        </p:txBody>
      </p:sp>
      <p:pic>
        <p:nvPicPr>
          <p:cNvPr id="4" name="Picture 3">
            <a:extLst>
              <a:ext uri="{FF2B5EF4-FFF2-40B4-BE49-F238E27FC236}">
                <a16:creationId xmlns:a16="http://schemas.microsoft.com/office/drawing/2014/main" id="{74672F93-761A-4B83-5DCE-41C4E29A6072}"/>
              </a:ext>
            </a:extLst>
          </p:cNvPr>
          <p:cNvPicPr>
            <a:picLocks noChangeAspect="1"/>
          </p:cNvPicPr>
          <p:nvPr/>
        </p:nvPicPr>
        <p:blipFill>
          <a:blip r:embed="rId3"/>
          <a:stretch>
            <a:fillRect/>
          </a:stretch>
        </p:blipFill>
        <p:spPr>
          <a:xfrm>
            <a:off x="7672038" y="2352907"/>
            <a:ext cx="4083205" cy="2497059"/>
          </a:xfrm>
          <a:prstGeom prst="rect">
            <a:avLst/>
          </a:prstGeom>
        </p:spPr>
      </p:pic>
    </p:spTree>
    <p:extLst>
      <p:ext uri="{BB962C8B-B14F-4D97-AF65-F5344CB8AC3E}">
        <p14:creationId xmlns:p14="http://schemas.microsoft.com/office/powerpoint/2010/main" val="23428880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61764-E08F-2846-1513-784F8C9DED9D}"/>
              </a:ext>
            </a:extLst>
          </p:cNvPr>
          <p:cNvSpPr>
            <a:spLocks noGrp="1"/>
          </p:cNvSpPr>
          <p:nvPr>
            <p:ph type="title"/>
          </p:nvPr>
        </p:nvSpPr>
        <p:spPr/>
        <p:txBody>
          <a:bodyPr>
            <a:normAutofit/>
          </a:bodyPr>
          <a:lstStyle/>
          <a:p>
            <a:pPr algn="ctr"/>
            <a:r>
              <a:rPr lang="en-US" sz="3200" b="1" i="0" u="none" strike="noStrike" dirty="0">
                <a:solidFill>
                  <a:srgbClr val="000000"/>
                </a:solidFill>
                <a:effectLst/>
                <a:latin typeface="Times New Roman" panose="02020603050405020304" pitchFamily="18" charset="0"/>
              </a:rPr>
              <a:t>References</a:t>
            </a:r>
            <a:br>
              <a:rPr lang="en-US" sz="3200" b="1" dirty="0">
                <a:effectLst/>
              </a:rPr>
            </a:br>
            <a:endParaRPr lang="en-US" sz="3200" dirty="0"/>
          </a:p>
        </p:txBody>
      </p:sp>
      <p:sp>
        <p:nvSpPr>
          <p:cNvPr id="3" name="Content Placeholder 2">
            <a:extLst>
              <a:ext uri="{FF2B5EF4-FFF2-40B4-BE49-F238E27FC236}">
                <a16:creationId xmlns:a16="http://schemas.microsoft.com/office/drawing/2014/main" id="{32E303F4-0A14-264F-6E8D-7BAA6CFE6EAF}"/>
              </a:ext>
            </a:extLst>
          </p:cNvPr>
          <p:cNvSpPr>
            <a:spLocks noGrp="1"/>
          </p:cNvSpPr>
          <p:nvPr>
            <p:ph idx="1"/>
          </p:nvPr>
        </p:nvSpPr>
        <p:spPr>
          <a:xfrm>
            <a:off x="838200" y="1825625"/>
            <a:ext cx="10515600" cy="4351338"/>
          </a:xfrm>
        </p:spPr>
        <p:txBody>
          <a:bodyPr>
            <a:normAutofit fontScale="55000" lnSpcReduction="20000"/>
          </a:bodyPr>
          <a:lstStyle/>
          <a:p>
            <a:r>
              <a:rPr lang="en-IN" dirty="0"/>
              <a:t>Allen, J., Harris, R. and </a:t>
            </a:r>
            <a:r>
              <a:rPr lang="en-IN" dirty="0" err="1"/>
              <a:t>Jago</a:t>
            </a:r>
            <a:r>
              <a:rPr lang="en-IN" dirty="0"/>
              <a:t>, L., 2022. Festival &amp; special event management. John Wiley &amp; Sons.</a:t>
            </a:r>
          </a:p>
          <a:p>
            <a:r>
              <a:rPr lang="en-IN" dirty="0"/>
              <a:t>Palmer, C., 2020. Fitness Philanthropy: Sport, charity and everyday giving. </a:t>
            </a:r>
            <a:r>
              <a:rPr lang="en-IN" i="1" dirty="0"/>
              <a:t>Cambridge Scholars Publishing</a:t>
            </a:r>
            <a:r>
              <a:rPr lang="en-IN" dirty="0"/>
              <a:t>.</a:t>
            </a:r>
          </a:p>
          <a:p>
            <a:r>
              <a:rPr lang="en-IN" dirty="0" err="1"/>
              <a:t>Ghinea</a:t>
            </a:r>
            <a:r>
              <a:rPr lang="en-IN" dirty="0"/>
              <a:t>, C. and </a:t>
            </a:r>
            <a:r>
              <a:rPr lang="en-IN" dirty="0" err="1"/>
              <a:t>Prisacaru</a:t>
            </a:r>
            <a:r>
              <a:rPr lang="en-IN" dirty="0"/>
              <a:t>, A.E., 2023. Romanian traditional dishes and certified food products. </a:t>
            </a:r>
            <a:r>
              <a:rPr lang="en-IN" i="1" dirty="0"/>
              <a:t>Food and Environment Safety Journal</a:t>
            </a:r>
            <a:r>
              <a:rPr lang="en-IN" dirty="0"/>
              <a:t>, 22(2).</a:t>
            </a:r>
          </a:p>
          <a:p>
            <a:r>
              <a:rPr lang="en-IN" dirty="0"/>
              <a:t>Legg, M., Hyde, M.K., Chambers, S.K., Ng, S.K., </a:t>
            </a:r>
            <a:r>
              <a:rPr lang="en-IN" dirty="0" err="1"/>
              <a:t>Scuffham</a:t>
            </a:r>
            <a:r>
              <a:rPr lang="en-IN" dirty="0"/>
              <a:t>, P., Stein, K. and Dunn, J., 2022. Retaining volunteers for the cause: Hope and pride associated with cause‐related charity events in cancer control. </a:t>
            </a:r>
            <a:r>
              <a:rPr lang="en-IN" i="1" dirty="0"/>
              <a:t>Journal of Philanthropy and Marketing</a:t>
            </a:r>
            <a:r>
              <a:rPr lang="en-IN" dirty="0"/>
              <a:t>, 27(1), p.e1707.</a:t>
            </a:r>
          </a:p>
          <a:p>
            <a:r>
              <a:rPr lang="en-IN" dirty="0"/>
              <a:t>Hyndman, N., 2020. UK charities and the pandemic: navigating the perfect storm</a:t>
            </a:r>
            <a:r>
              <a:rPr lang="en-IN" i="1" dirty="0"/>
              <a:t>. Journal of Accounting &amp; Organizational Change</a:t>
            </a:r>
            <a:r>
              <a:rPr lang="en-IN" dirty="0"/>
              <a:t>, 16(4), pp.587-592.</a:t>
            </a:r>
          </a:p>
          <a:p>
            <a:r>
              <a:rPr lang="en-IN" dirty="0"/>
              <a:t>Booth, A.S. and Cameron, F.M., 2020. Family event participation: Building flourishing communities. </a:t>
            </a:r>
            <a:r>
              <a:rPr lang="en-IN" i="1" dirty="0"/>
              <a:t>International Journal of Event and Festival Management</a:t>
            </a:r>
            <a:r>
              <a:rPr lang="en-IN" dirty="0"/>
              <a:t>, 11(2), pp.223-238.</a:t>
            </a:r>
          </a:p>
          <a:p>
            <a:r>
              <a:rPr lang="en-IN" dirty="0"/>
              <a:t>Werner, K., Junek, O. and Wang, C., 2022. Event management skills in the post-covid-19 world: insights from China, Germany, and Australia. Event Management, 26(4), pp.867-882.</a:t>
            </a:r>
          </a:p>
          <a:p>
            <a:r>
              <a:rPr lang="en-IN" dirty="0"/>
              <a:t>Li, Y.M., Wu, J.D., Hsieh, C.Y. and </a:t>
            </a:r>
            <a:r>
              <a:rPr lang="en-IN" dirty="0" err="1"/>
              <a:t>Liou</a:t>
            </a:r>
            <a:r>
              <a:rPr lang="en-IN" dirty="0"/>
              <a:t>, J.H., 2020. A social fundraising mechanism for charity crowdfunding. </a:t>
            </a:r>
            <a:r>
              <a:rPr lang="en-IN" i="1" dirty="0"/>
              <a:t>Decision Support Systems</a:t>
            </a:r>
            <a:r>
              <a:rPr lang="en-IN" dirty="0"/>
              <a:t>, 129, p.113170.</a:t>
            </a:r>
          </a:p>
          <a:p>
            <a:r>
              <a:rPr lang="en-IN" dirty="0"/>
              <a:t>Filo, K., Fechner, D. and Inoue, Y., 2020. Charity sport event participants and fundraising: An examination of constraints and negotiation strategies. </a:t>
            </a:r>
            <a:r>
              <a:rPr lang="en-IN" i="1" dirty="0"/>
              <a:t>Sport Management Review</a:t>
            </a:r>
            <a:r>
              <a:rPr lang="en-IN" dirty="0"/>
              <a:t>, 23(3), pp.387-400.</a:t>
            </a:r>
          </a:p>
          <a:p>
            <a:r>
              <a:rPr lang="en-IN" dirty="0"/>
              <a:t>Jones, B.A., </a:t>
            </a:r>
            <a:r>
              <a:rPr lang="en-IN" dirty="0" err="1"/>
              <a:t>Munir</a:t>
            </a:r>
            <a:r>
              <a:rPr lang="en-IN" dirty="0"/>
              <a:t>, F., Harris, P.S., </a:t>
            </a:r>
            <a:r>
              <a:rPr lang="en-IN" dirty="0" err="1"/>
              <a:t>Bhatnagar</a:t>
            </a:r>
            <a:r>
              <a:rPr lang="en-IN" dirty="0"/>
              <a:t>, P. and </a:t>
            </a:r>
            <a:r>
              <a:rPr lang="en-IN" dirty="0" err="1"/>
              <a:t>Stevinson</a:t>
            </a:r>
            <a:r>
              <a:rPr lang="en-IN" dirty="0"/>
              <a:t>, C., 2020. Intervention development for exercise promotion at active charity events in the UK. </a:t>
            </a:r>
            <a:r>
              <a:rPr lang="en-IN" i="1" dirty="0"/>
              <a:t>Health promotion international</a:t>
            </a:r>
            <a:r>
              <a:rPr lang="en-IN" dirty="0"/>
              <a:t>, 35(6), pp.1341-1352.</a:t>
            </a:r>
          </a:p>
        </p:txBody>
      </p:sp>
    </p:spTree>
    <p:extLst>
      <p:ext uri="{BB962C8B-B14F-4D97-AF65-F5344CB8AC3E}">
        <p14:creationId xmlns:p14="http://schemas.microsoft.com/office/powerpoint/2010/main" val="10528397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2612</Words>
  <Application>Microsoft Office PowerPoint</Application>
  <PresentationFormat>Widescreen</PresentationFormat>
  <Paragraphs>160</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PowerPoint Presentation</vt:lpstr>
      <vt:lpstr>Introduction </vt:lpstr>
      <vt:lpstr>Event Content and Context </vt:lpstr>
      <vt:lpstr>Event Content and Context </vt:lpstr>
      <vt:lpstr>Market factors  </vt:lpstr>
      <vt:lpstr>Market factors  </vt:lpstr>
      <vt:lpstr>Operational factors  </vt:lpstr>
      <vt:lpstr>Operational factors  </vt:lpstr>
      <vt:lpstr>Financial factors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adina ichim</dc:creator>
  <cp:lastModifiedBy>Laura Ichim</cp:lastModifiedBy>
  <cp:revision>5</cp:revision>
  <dcterms:created xsi:type="dcterms:W3CDTF">2024-10-05T08:56:49Z</dcterms:created>
  <dcterms:modified xsi:type="dcterms:W3CDTF">2024-10-18T20:40:03Z</dcterms:modified>
</cp:coreProperties>
</file>