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DB1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p:scale>
          <a:sx n="60" d="100"/>
          <a:sy n="60" d="100"/>
        </p:scale>
        <p:origin x="71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25DE47C-26B7-409D-990E-946A366F0114}" type="datetimeFigureOut">
              <a:rPr lang="en-GB" smtClean="0"/>
              <a:t>07/11/2020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12106374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5DE47C-26B7-409D-990E-946A366F0114}" type="datetimeFigureOut">
              <a:rPr lang="en-GB" smtClean="0"/>
              <a:t>07/11/2020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3858010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25DE47C-26B7-409D-990E-946A366F0114}" type="datetimeFigureOut">
              <a:rPr lang="en-GB" smtClean="0"/>
              <a:t>07/11/2020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1059513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25DE47C-26B7-409D-990E-946A366F0114}" type="datetimeFigureOut">
              <a:rPr lang="en-GB" smtClean="0"/>
              <a:t>07/11/2020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3337263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25DE47C-26B7-409D-990E-946A366F0114}" type="datetimeFigureOut">
              <a:rPr lang="en-GB" smtClean="0"/>
              <a:t>07/11/2020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34340410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25DE47C-26B7-409D-990E-946A366F0114}" type="datetimeFigureOut">
              <a:rPr lang="en-GB" smtClean="0"/>
              <a:t>07/11/2020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2485050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5DE47C-26B7-409D-990E-946A366F0114}" type="datetimeFigureOut">
              <a:rPr lang="en-GB" smtClean="0"/>
              <a:t>07/11/2020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2948576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25DE47C-26B7-409D-990E-946A366F0114}" type="datetimeFigureOut">
              <a:rPr lang="en-GB" smtClean="0"/>
              <a:t>07/11/2020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2459023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25DE47C-26B7-409D-990E-946A366F0114}" type="datetimeFigureOut">
              <a:rPr lang="en-GB" smtClean="0"/>
              <a:t>07/11/2020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2799807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5DE47C-26B7-409D-990E-946A366F0114}" type="datetimeFigureOut">
              <a:rPr lang="en-GB" smtClean="0"/>
              <a:t>07/11/2020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3589247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5DE47C-26B7-409D-990E-946A366F0114}" type="datetimeFigureOut">
              <a:rPr lang="en-GB" smtClean="0"/>
              <a:t>07/11/2020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2971629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5DE47C-26B7-409D-990E-946A366F0114}" type="datetimeFigureOut">
              <a:rPr lang="en-GB" smtClean="0"/>
              <a:t>07/11/2020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413224-B475-4640-8B49-8CCD87193112}" type="slidenum">
              <a:rPr lang="en-GB" smtClean="0"/>
              <a:t>‹#›</a:t>
            </a:fld>
            <a:endParaRPr lang="en-GB"/>
          </a:p>
        </p:txBody>
      </p:sp>
    </p:spTree>
    <p:extLst>
      <p:ext uri="{BB962C8B-B14F-4D97-AF65-F5344CB8AC3E}">
        <p14:creationId xmlns:p14="http://schemas.microsoft.com/office/powerpoint/2010/main" val="25991476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talentlens.in/PDF/Critical-Thinking-Means-Business.pdf" TargetMode="External"/><Relationship Id="rId13" Type="http://schemas.openxmlformats.org/officeDocument/2006/relationships/hyperlink" Target="https://dictionary.cambridge.org/dictionary/english/problem-solving" TargetMode="External"/><Relationship Id="rId3" Type="http://schemas.openxmlformats.org/officeDocument/2006/relationships/hyperlink" Target="https://scholar.google.co.uk/scholar?cluster=8370234316869706405&amp;hl=en&amp;as_sdt=0,5&amp;as_vis=1" TargetMode="External"/><Relationship Id="rId7" Type="http://schemas.openxmlformats.org/officeDocument/2006/relationships/hyperlink" Target="https://www.lucidchart.com/blog/about-the-six-thinking-hats-technique#:~:text=In%20the%20Six%20Hats%20methodology,approach%20problems%20from%20various%20angles" TargetMode="External"/><Relationship Id="rId12" Type="http://schemas.openxmlformats.org/officeDocument/2006/relationships/hyperlink" Target="https://www.open.edu/openlearncreate/pluginfile.php/5915/mod_resource/content/1/Bloom_s_Critical_Thinking_Across_the_Curriculum2.pdf" TargetMode="External"/><Relationship Id="rId2" Type="http://schemas.openxmlformats.org/officeDocument/2006/relationships/hyperlink" Target="https://get.wabisabilearning.com/critical-thinking-companion" TargetMode="External"/><Relationship Id="rId16" Type="http://schemas.openxmlformats.org/officeDocument/2006/relationships/hyperlink" Target="https://www.criticalthinking.org/pages/our-conception-of-critical-thinking/411" TargetMode="External"/><Relationship Id="rId1" Type="http://schemas.openxmlformats.org/officeDocument/2006/relationships/slideLayout" Target="../slideLayouts/slideLayout2.xml"/><Relationship Id="rId6" Type="http://schemas.openxmlformats.org/officeDocument/2006/relationships/hyperlink" Target="https://mgrush.com/blog/debono-six-thinking-hats/" TargetMode="External"/><Relationship Id="rId11" Type="http://schemas.openxmlformats.org/officeDocument/2006/relationships/hyperlink" Target="https://bcc-cuny.libguides.com/c.php?g=824903&amp;p=5897590" TargetMode="External"/><Relationship Id="rId5" Type="http://schemas.openxmlformats.org/officeDocument/2006/relationships/hyperlink" Target="https://www.debono.com/six-thinking-hats-summary" TargetMode="External"/><Relationship Id="rId15" Type="http://schemas.openxmlformats.org/officeDocument/2006/relationships/hyperlink" Target="https://sites.google.com/site/twentyfirststcenturyskills/evaluation" TargetMode="External"/><Relationship Id="rId10" Type="http://schemas.openxmlformats.org/officeDocument/2006/relationships/hyperlink" Target="https://www.teachthought.com/learning/what-is-blooms-taxonomy-a-definition-for-teachers/" TargetMode="External"/><Relationship Id="rId4" Type="http://schemas.openxmlformats.org/officeDocument/2006/relationships/hyperlink" Target="https://books.google.co.uk/books?hl=en&amp;lr=&amp;id=0fVADwAAQBAJ&amp;oi=fnd&amp;pg=PA1&amp;ots=Wd1Vew0hLK&amp;sig=FAPZkZjMIhYaOQ54vn2PaphSFwk#v=onepage&amp;q&amp;f=false" TargetMode="External"/><Relationship Id="rId9" Type="http://schemas.openxmlformats.org/officeDocument/2006/relationships/hyperlink" Target="https://www.youtube.com/watch?v=heNcTJG1hYY" TargetMode="External"/><Relationship Id="rId14" Type="http://schemas.openxmlformats.org/officeDocument/2006/relationships/hyperlink" Target="https://www.mediate.com/articles/thicks.cf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 y="-3215"/>
            <a:ext cx="12192003" cy="677108"/>
          </a:xfrm>
          <a:prstGeom prst="rect">
            <a:avLst/>
          </a:prstGeom>
          <a:solidFill>
            <a:schemeClr val="accent2">
              <a:lumMod val="20000"/>
              <a:lumOff val="80000"/>
            </a:schemeClr>
          </a:solidFill>
          <a:ln w="38100">
            <a:solidFill>
              <a:schemeClr val="accent2">
                <a:lumMod val="75000"/>
              </a:schemeClr>
            </a:solidFill>
          </a:ln>
        </p:spPr>
        <p:txBody>
          <a:bodyPr wrap="square" lIns="91440" tIns="45720" rIns="91440" bIns="45720">
            <a:spAutoFit/>
          </a:bodyPr>
          <a:lstStyle/>
          <a:p>
            <a:pPr algn="ctr"/>
            <a:r>
              <a:rPr lang="en-US" sz="2400" b="1" u="sng" cap="none" spc="300" dirty="0">
                <a:ln w="0"/>
                <a:solidFill>
                  <a:schemeClr val="tx1"/>
                </a:solidFill>
                <a:latin typeface="Arial Nova Light" panose="020B0304020202020204" pitchFamily="34" charset="0"/>
              </a:rPr>
              <a:t>Critical Thinking </a:t>
            </a:r>
          </a:p>
          <a:p>
            <a:r>
              <a:rPr lang="en-US" sz="1400" b="1" u="sng" dirty="0">
                <a:ln w="0"/>
                <a:latin typeface="Arial Nova Light" panose="020B0304020202020204" pitchFamily="34" charset="0"/>
              </a:rPr>
              <a:t>Name: Charlotte Bright</a:t>
            </a:r>
            <a:r>
              <a:rPr lang="en-US" sz="1400" b="1" dirty="0">
                <a:ln w="0"/>
                <a:latin typeface="Arial Nova Light" panose="020B0304020202020204" pitchFamily="34" charset="0"/>
              </a:rPr>
              <a:t>                                                                      </a:t>
            </a:r>
            <a:r>
              <a:rPr lang="en-US" sz="1400" b="1" u="sng" dirty="0">
                <a:ln w="0"/>
                <a:latin typeface="Arial Nova Light" panose="020B0304020202020204" pitchFamily="34" charset="0"/>
              </a:rPr>
              <a:t>S</a:t>
            </a:r>
            <a:r>
              <a:rPr lang="en-US" sz="1400" b="1" u="sng" cap="none" spc="0" dirty="0">
                <a:ln w="0"/>
                <a:solidFill>
                  <a:schemeClr val="tx1"/>
                </a:solidFill>
                <a:latin typeface="Arial Nova Light" panose="020B0304020202020204" pitchFamily="34" charset="0"/>
              </a:rPr>
              <a:t>tudent </a:t>
            </a:r>
            <a:r>
              <a:rPr lang="en-US" sz="1400" b="1" u="sng" dirty="0">
                <a:ln w="0"/>
                <a:latin typeface="Arial Nova Light" panose="020B0304020202020204" pitchFamily="34" charset="0"/>
              </a:rPr>
              <a:t>N</a:t>
            </a:r>
            <a:r>
              <a:rPr lang="en-US" sz="1400" b="1" u="sng" cap="none" spc="0" dirty="0">
                <a:ln w="0"/>
                <a:solidFill>
                  <a:schemeClr val="tx1"/>
                </a:solidFill>
                <a:latin typeface="Arial Nova Light" panose="020B0304020202020204" pitchFamily="34" charset="0"/>
              </a:rPr>
              <a:t>umber 2011478</a:t>
            </a:r>
            <a:r>
              <a:rPr lang="en-US" sz="1400" b="1" cap="none" spc="0" dirty="0">
                <a:ln w="0"/>
                <a:solidFill>
                  <a:schemeClr val="tx1"/>
                </a:solidFill>
                <a:latin typeface="Arial Nova Light" panose="020B0304020202020204" pitchFamily="34" charset="0"/>
              </a:rPr>
              <a:t>                                                  </a:t>
            </a:r>
            <a:r>
              <a:rPr lang="en-US" sz="1400" b="1" u="sng" dirty="0">
                <a:ln w="0"/>
                <a:latin typeface="Arial Nova Light" panose="020B0304020202020204" pitchFamily="34" charset="0"/>
              </a:rPr>
              <a:t>M</a:t>
            </a:r>
            <a:r>
              <a:rPr lang="en-US" sz="1400" b="1" u="sng" cap="none" spc="0" dirty="0">
                <a:ln w="0"/>
                <a:solidFill>
                  <a:schemeClr val="tx1"/>
                </a:solidFill>
                <a:latin typeface="Arial Nova Light" panose="020B0304020202020204" pitchFamily="34" charset="0"/>
              </a:rPr>
              <a:t>odule </a:t>
            </a:r>
            <a:r>
              <a:rPr lang="en-US" sz="1400" b="1" u="sng" dirty="0">
                <a:ln w="0"/>
                <a:latin typeface="Arial Nova Light" panose="020B0304020202020204" pitchFamily="34" charset="0"/>
              </a:rPr>
              <a:t>C</a:t>
            </a:r>
            <a:r>
              <a:rPr lang="en-US" sz="1400" b="1" u="sng" cap="none" spc="0" dirty="0">
                <a:ln w="0"/>
                <a:solidFill>
                  <a:schemeClr val="tx1"/>
                </a:solidFill>
                <a:latin typeface="Arial Nova Light" panose="020B0304020202020204" pitchFamily="34" charset="0"/>
              </a:rPr>
              <a:t>ode </a:t>
            </a:r>
          </a:p>
        </p:txBody>
      </p:sp>
      <p:sp>
        <p:nvSpPr>
          <p:cNvPr id="5" name="TextBox 4"/>
          <p:cNvSpPr txBox="1"/>
          <p:nvPr/>
        </p:nvSpPr>
        <p:spPr>
          <a:xfrm>
            <a:off x="1" y="721667"/>
            <a:ext cx="12191999" cy="954107"/>
          </a:xfrm>
          <a:prstGeom prst="rect">
            <a:avLst/>
          </a:prstGeom>
          <a:ln w="38100"/>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400" dirty="0">
                <a:latin typeface="Arial Nova Light" panose="020B0304020202020204" pitchFamily="34" charset="0"/>
              </a:rPr>
              <a:t>Critical thinking is the ability to think clearly, rationally and logically. Making sure you understand the logical connection and being able to determine the importance and relevance of arguments and ideas. </a:t>
            </a:r>
            <a:r>
              <a:rPr lang="en-GB" sz="1400" i="0" dirty="0">
                <a:solidFill>
                  <a:srgbClr val="000000"/>
                </a:solidFill>
                <a:effectLst/>
                <a:latin typeface="Arial Nova Light" panose="020B0304020202020204" pitchFamily="34" charset="0"/>
              </a:rPr>
              <a:t>Critical thinking is more than just a skill for learning; it's a skill for life.</a:t>
            </a:r>
          </a:p>
          <a:p>
            <a:r>
              <a:rPr lang="en-GB" sz="1400" b="0" i="0" dirty="0">
                <a:solidFill>
                  <a:srgbClr val="222222"/>
                </a:solidFill>
                <a:effectLst/>
                <a:latin typeface="Arial Nova Light" panose="020B0304020202020204" pitchFamily="34" charset="0"/>
              </a:rPr>
              <a:t>“Nobody is an absolute beginner when it comes to critical thinking. Our most everyday activities require us to make use of some of the basic skills involved in </a:t>
            </a:r>
            <a:r>
              <a:rPr lang="en-GB" sz="1400" dirty="0">
                <a:solidFill>
                  <a:srgbClr val="222222"/>
                </a:solidFill>
                <a:effectLst/>
                <a:latin typeface="Arial Nova Light" panose="020B0304020202020204" pitchFamily="34" charset="0"/>
              </a:rPr>
              <a:t>critical thinking</a:t>
            </a:r>
            <a:r>
              <a:rPr lang="en-GB" sz="1400" dirty="0">
                <a:effectLst/>
                <a:latin typeface="Arial Nova Light" panose="020B0304020202020204" pitchFamily="34" charset="0"/>
              </a:rPr>
              <a:t>.” </a:t>
            </a:r>
            <a:r>
              <a:rPr lang="en-GB" sz="1400" i="1" dirty="0">
                <a:solidFill>
                  <a:srgbClr val="222222"/>
                </a:solidFill>
                <a:effectLst/>
                <a:latin typeface="Arial Nova Light" panose="020B0304020202020204" pitchFamily="34" charset="0"/>
              </a:rPr>
              <a:t>Cottrell, S., 2017. Critical thinking skills: Effective analysis, argument and reflection. Macmillan International Higher Education.</a:t>
            </a:r>
            <a:r>
              <a:rPr lang="en-GB" sz="1400" i="1" dirty="0">
                <a:latin typeface="Arial Nova Light" panose="020B0304020202020204" pitchFamily="34" charset="0"/>
              </a:rPr>
              <a:t> </a:t>
            </a:r>
            <a:endParaRPr lang="en-GB" sz="1400" i="1" dirty="0">
              <a:solidFill>
                <a:srgbClr val="FF0000"/>
              </a:solidFill>
              <a:effectLst>
                <a:outerShdw blurRad="38100" dist="19050" dir="2700000" algn="tl">
                  <a:schemeClr val="dk1">
                    <a:alpha val="40000"/>
                  </a:schemeClr>
                </a:outerShdw>
              </a:effectLst>
              <a:latin typeface="Arial Nova Light" panose="020B0304020202020204" pitchFamily="34" charset="0"/>
            </a:endParaRPr>
          </a:p>
        </p:txBody>
      </p:sp>
      <p:sp>
        <p:nvSpPr>
          <p:cNvPr id="6" name="TextBox 5"/>
          <p:cNvSpPr txBox="1"/>
          <p:nvPr/>
        </p:nvSpPr>
        <p:spPr>
          <a:xfrm>
            <a:off x="0" y="5881750"/>
            <a:ext cx="12192000" cy="954107"/>
          </a:xfrm>
          <a:prstGeom prst="rect">
            <a:avLst/>
          </a:prstGeom>
          <a:ln w="38100"/>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400" dirty="0"/>
              <a:t>I believe that critical thinking models are how we simplify complexity, why we consider some things are more relevant that others and how we then reason. Critical thinking is a skill that everyone can and should use in life, it is also a skill you use without even realising. </a:t>
            </a:r>
          </a:p>
          <a:p>
            <a:endParaRPr lang="en-GB" sz="1400" dirty="0"/>
          </a:p>
          <a:p>
            <a:endParaRPr lang="en-GB" sz="1400" dirty="0"/>
          </a:p>
        </p:txBody>
      </p:sp>
      <p:sp>
        <p:nvSpPr>
          <p:cNvPr id="8" name="TextBox 7">
            <a:extLst>
              <a:ext uri="{FF2B5EF4-FFF2-40B4-BE49-F238E27FC236}">
                <a16:creationId xmlns:a16="http://schemas.microsoft.com/office/drawing/2014/main" id="{92BC2D37-CADD-4DD8-8EA1-1B4BFA8C5F54}"/>
              </a:ext>
            </a:extLst>
          </p:cNvPr>
          <p:cNvSpPr txBox="1"/>
          <p:nvPr/>
        </p:nvSpPr>
        <p:spPr>
          <a:xfrm>
            <a:off x="-2" y="1723549"/>
            <a:ext cx="7705728" cy="2677656"/>
          </a:xfrm>
          <a:prstGeom prst="rect">
            <a:avLst/>
          </a:prstGeom>
          <a:ln w="38100">
            <a:solidFill>
              <a:schemeClr val="accent1"/>
            </a:solid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400" b="1" u="sng" dirty="0">
                <a:latin typeface="Arial Nova Light" panose="020B0304020202020204" pitchFamily="34" charset="0"/>
              </a:rPr>
              <a:t>The Six Thinking Hats</a:t>
            </a:r>
          </a:p>
          <a:p>
            <a:r>
              <a:rPr lang="en-GB" sz="1400" b="0" i="0" dirty="0">
                <a:solidFill>
                  <a:srgbClr val="383838"/>
                </a:solidFill>
                <a:effectLst/>
                <a:latin typeface="Arial Nova Light" panose="020B0304020202020204" pitchFamily="34" charset="0"/>
              </a:rPr>
              <a:t>“Six Thinking Hats</a:t>
            </a:r>
            <a:r>
              <a:rPr lang="en-GB" sz="1400" b="1" dirty="0">
                <a:solidFill>
                  <a:srgbClr val="383838"/>
                </a:solidFill>
                <a:latin typeface="Arial Nova Light" panose="020B0304020202020204" pitchFamily="34" charset="0"/>
              </a:rPr>
              <a:t> </a:t>
            </a:r>
            <a:r>
              <a:rPr lang="en-GB" sz="1400" b="0" i="0" dirty="0">
                <a:solidFill>
                  <a:srgbClr val="383838"/>
                </a:solidFill>
                <a:effectLst/>
                <a:latin typeface="Arial Nova Light" panose="020B0304020202020204" pitchFamily="34" charset="0"/>
              </a:rPr>
              <a:t>is a powerful technique that helps us to explore different perspectives towards a complex situation or challenge. It simplifies thinking by creating focus on one thing at a time, and allows us to engineer switch in thinking without offending others.” </a:t>
            </a:r>
            <a:r>
              <a:rPr lang="en-GB" sz="1400" i="1" dirty="0">
                <a:solidFill>
                  <a:srgbClr val="222222"/>
                </a:solidFill>
                <a:effectLst/>
                <a:latin typeface="Arial Nova Light" panose="020B0304020202020204" pitchFamily="34" charset="0"/>
              </a:rPr>
              <a:t>De Bono, E., 2017. Six thinking hats. Penguin </a:t>
            </a:r>
            <a:r>
              <a:rPr lang="en-GB" sz="1400" i="1" dirty="0" err="1">
                <a:solidFill>
                  <a:srgbClr val="222222"/>
                </a:solidFill>
                <a:effectLst/>
                <a:latin typeface="Arial Nova Light" panose="020B0304020202020204" pitchFamily="34" charset="0"/>
              </a:rPr>
              <a:t>uk</a:t>
            </a:r>
            <a:r>
              <a:rPr lang="en-GB" sz="1400" i="1" dirty="0">
                <a:solidFill>
                  <a:srgbClr val="222222"/>
                </a:solidFill>
                <a:effectLst/>
                <a:latin typeface="Arial Nova Light" panose="020B0304020202020204" pitchFamily="34" charset="0"/>
              </a:rPr>
              <a:t>.</a:t>
            </a:r>
            <a:endParaRPr lang="en-GB" sz="1400" i="1" dirty="0">
              <a:latin typeface="Arial Nova Light" panose="020B0304020202020204" pitchFamily="34" charset="0"/>
            </a:endParaRPr>
          </a:p>
          <a:p>
            <a:r>
              <a:rPr lang="en-GB" sz="1400" b="1" dirty="0">
                <a:solidFill>
                  <a:schemeClr val="bg1">
                    <a:lumMod val="50000"/>
                  </a:schemeClr>
                </a:solidFill>
                <a:latin typeface="Arial Nova Light" panose="020B0304020202020204" pitchFamily="34" charset="0"/>
              </a:rPr>
              <a:t>The White Hat </a:t>
            </a:r>
            <a:r>
              <a:rPr lang="en-GB" sz="1400" dirty="0">
                <a:latin typeface="Arial Nova Light" panose="020B0304020202020204" pitchFamily="34" charset="0"/>
              </a:rPr>
              <a:t>– the white hat is the factual hat, it is all about gathering the information you may need. </a:t>
            </a:r>
          </a:p>
          <a:p>
            <a:r>
              <a:rPr lang="en-GB" sz="1400" b="1" dirty="0">
                <a:solidFill>
                  <a:srgbClr val="FF0000"/>
                </a:solidFill>
                <a:latin typeface="Arial Nova Light" panose="020B0304020202020204" pitchFamily="34" charset="0"/>
              </a:rPr>
              <a:t>The Red Hat </a:t>
            </a:r>
            <a:r>
              <a:rPr lang="en-GB" sz="1400" dirty="0">
                <a:latin typeface="Arial Nova Light" panose="020B0304020202020204" pitchFamily="34" charset="0"/>
              </a:rPr>
              <a:t>– the red hat is the hat for feelings. It invites feelings without justification. </a:t>
            </a:r>
          </a:p>
          <a:p>
            <a:r>
              <a:rPr lang="en-GB" sz="1400" b="1" dirty="0">
                <a:latin typeface="Arial Nova Light" panose="020B0304020202020204" pitchFamily="34" charset="0"/>
              </a:rPr>
              <a:t>The Black Hat </a:t>
            </a:r>
            <a:r>
              <a:rPr lang="en-GB" sz="1400" dirty="0">
                <a:latin typeface="Arial Nova Light" panose="020B0304020202020204" pitchFamily="34" charset="0"/>
              </a:rPr>
              <a:t>– the black hat is the judges hat. It is used for judgement and it also identifies risk. </a:t>
            </a:r>
          </a:p>
          <a:p>
            <a:r>
              <a:rPr lang="en-GB" sz="1400" b="1" dirty="0">
                <a:solidFill>
                  <a:srgbClr val="F6DB12"/>
                </a:solidFill>
                <a:latin typeface="Arial Nova Light" panose="020B0304020202020204" pitchFamily="34" charset="0"/>
              </a:rPr>
              <a:t>The Yellow Hat </a:t>
            </a:r>
            <a:r>
              <a:rPr lang="en-GB" sz="1400" dirty="0">
                <a:latin typeface="Arial Nova Light" panose="020B0304020202020204" pitchFamily="34" charset="0"/>
              </a:rPr>
              <a:t>– the yellow hat is the optimists hat. This hat is used for positive thinking.</a:t>
            </a:r>
          </a:p>
          <a:p>
            <a:r>
              <a:rPr lang="en-GB" sz="1400" b="1" dirty="0">
                <a:solidFill>
                  <a:srgbClr val="00B050"/>
                </a:solidFill>
                <a:latin typeface="Arial Nova Light" panose="020B0304020202020204" pitchFamily="34" charset="0"/>
              </a:rPr>
              <a:t>The Green Hat </a:t>
            </a:r>
            <a:r>
              <a:rPr lang="en-GB" sz="1400" dirty="0">
                <a:latin typeface="Arial Nova Light" panose="020B0304020202020204" pitchFamily="34" charset="0"/>
              </a:rPr>
              <a:t>– the green hat is the hat that generates ideas, it is creative.</a:t>
            </a:r>
          </a:p>
          <a:p>
            <a:r>
              <a:rPr lang="en-GB" sz="1400" b="1" dirty="0">
                <a:solidFill>
                  <a:schemeClr val="accent1">
                    <a:lumMod val="75000"/>
                  </a:schemeClr>
                </a:solidFill>
                <a:latin typeface="Arial Nova Light" panose="020B0304020202020204" pitchFamily="34" charset="0"/>
              </a:rPr>
              <a:t>The Blue Hat </a:t>
            </a:r>
            <a:r>
              <a:rPr lang="en-GB" sz="1400" dirty="0">
                <a:latin typeface="Arial Nova Light" panose="020B0304020202020204" pitchFamily="34" charset="0"/>
              </a:rPr>
              <a:t>– the blue hat is the control hat, it is used for thinking about thinking</a:t>
            </a:r>
          </a:p>
        </p:txBody>
      </p:sp>
      <p:sp>
        <p:nvSpPr>
          <p:cNvPr id="10" name="TextBox 9">
            <a:extLst>
              <a:ext uri="{FF2B5EF4-FFF2-40B4-BE49-F238E27FC236}">
                <a16:creationId xmlns:a16="http://schemas.microsoft.com/office/drawing/2014/main" id="{75A3AA4C-761F-4992-B1FB-0E2CA42CB9C3}"/>
              </a:ext>
            </a:extLst>
          </p:cNvPr>
          <p:cNvSpPr txBox="1"/>
          <p:nvPr/>
        </p:nvSpPr>
        <p:spPr>
          <a:xfrm>
            <a:off x="0" y="4448980"/>
            <a:ext cx="12192000" cy="1384995"/>
          </a:xfrm>
          <a:prstGeom prst="rect">
            <a:avLst/>
          </a:prstGeom>
          <a:ln w="38100"/>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400" b="1" u="sng" dirty="0">
                <a:latin typeface="Arial Nova Light" panose="020B0304020202020204" pitchFamily="34" charset="0"/>
              </a:rPr>
              <a:t>The Red Model</a:t>
            </a:r>
          </a:p>
          <a:p>
            <a:r>
              <a:rPr lang="en-GB" sz="1400" dirty="0">
                <a:latin typeface="Arial Nova Light" panose="020B0304020202020204" pitchFamily="34" charset="0"/>
              </a:rPr>
              <a:t>The red model is a way to view and apply critical thinking when faced with a decision or problem. </a:t>
            </a:r>
          </a:p>
          <a:p>
            <a:r>
              <a:rPr lang="en-GB" sz="1400" dirty="0">
                <a:latin typeface="Arial Nova Light" panose="020B0304020202020204" pitchFamily="34" charset="0"/>
              </a:rPr>
              <a:t>“It’s simple, but effective and powerful.”</a:t>
            </a:r>
            <a:r>
              <a:rPr lang="en-GB" sz="1400" b="0" i="0" dirty="0">
                <a:solidFill>
                  <a:srgbClr val="222222"/>
                </a:solidFill>
                <a:effectLst/>
                <a:latin typeface="Arial Nova Light" panose="020B0304020202020204" pitchFamily="34" charset="0"/>
              </a:rPr>
              <a:t> </a:t>
            </a:r>
            <a:r>
              <a:rPr lang="en-GB" sz="1400" i="1" dirty="0" err="1">
                <a:solidFill>
                  <a:srgbClr val="222222"/>
                </a:solidFill>
                <a:effectLst/>
                <a:latin typeface="Arial Nova Light" panose="020B0304020202020204" pitchFamily="34" charset="0"/>
              </a:rPr>
              <a:t>Piscitelli</a:t>
            </a:r>
            <a:r>
              <a:rPr lang="en-GB" sz="1400" i="1" dirty="0">
                <a:solidFill>
                  <a:srgbClr val="222222"/>
                </a:solidFill>
                <a:effectLst/>
                <a:latin typeface="Arial Nova Light" panose="020B0304020202020204" pitchFamily="34" charset="0"/>
              </a:rPr>
              <a:t>, S., 2012. Study skills: Do I really need this stuff?. Pearson Higher Ed.</a:t>
            </a:r>
            <a:r>
              <a:rPr lang="en-GB" sz="1400" i="1" dirty="0">
                <a:latin typeface="Arial Nova Light" panose="020B0304020202020204" pitchFamily="34" charset="0"/>
              </a:rPr>
              <a:t> </a:t>
            </a:r>
          </a:p>
          <a:p>
            <a:r>
              <a:rPr lang="en-GB" sz="1400" b="1" dirty="0">
                <a:solidFill>
                  <a:srgbClr val="FF0000"/>
                </a:solidFill>
                <a:latin typeface="Arial Nova Light" panose="020B0304020202020204" pitchFamily="34" charset="0"/>
              </a:rPr>
              <a:t>R</a:t>
            </a:r>
            <a:r>
              <a:rPr lang="en-GB" sz="1400" dirty="0">
                <a:latin typeface="Arial Nova Light" panose="020B0304020202020204" pitchFamily="34" charset="0"/>
              </a:rPr>
              <a:t>ecognizing assumptions is being able to separate opinions from facts and it in also important to see things through another persons eyes.</a:t>
            </a:r>
          </a:p>
          <a:p>
            <a:r>
              <a:rPr lang="en-GB" sz="1400" b="1" dirty="0">
                <a:solidFill>
                  <a:srgbClr val="FF0000"/>
                </a:solidFill>
                <a:latin typeface="Arial Nova Light" panose="020B0304020202020204" pitchFamily="34" charset="0"/>
              </a:rPr>
              <a:t>E</a:t>
            </a:r>
            <a:r>
              <a:rPr lang="en-GB" sz="1400" dirty="0">
                <a:latin typeface="Arial Nova Light" panose="020B0304020202020204" pitchFamily="34" charset="0"/>
              </a:rPr>
              <a:t>valuate judgments, where did the information come from? Coming to a conclusion quickly may avoid conflict but it is important to be able to remain objective.</a:t>
            </a:r>
          </a:p>
          <a:p>
            <a:r>
              <a:rPr lang="en-GB" sz="1400" b="1" dirty="0">
                <a:solidFill>
                  <a:srgbClr val="FF0000"/>
                </a:solidFill>
                <a:latin typeface="Arial Nova Light" panose="020B0304020202020204" pitchFamily="34" charset="0"/>
              </a:rPr>
              <a:t>D</a:t>
            </a:r>
            <a:r>
              <a:rPr lang="en-GB" sz="1400" dirty="0">
                <a:solidFill>
                  <a:schemeClr val="tx1"/>
                </a:solidFill>
                <a:latin typeface="Arial Nova Light" panose="020B0304020202020204" pitchFamily="34" charset="0"/>
              </a:rPr>
              <a:t>rawing a conclusion. By using this skill you are able to bring together information that allows you to come to a conclusion.</a:t>
            </a:r>
            <a:endParaRPr lang="en-GB" sz="1400" dirty="0">
              <a:solidFill>
                <a:srgbClr val="FF0000"/>
              </a:solidFill>
              <a:latin typeface="Arial Nova Light" panose="020B0304020202020204" pitchFamily="34" charset="0"/>
            </a:endParaRPr>
          </a:p>
        </p:txBody>
      </p:sp>
      <p:sp>
        <p:nvSpPr>
          <p:cNvPr id="12" name="TextBox 11">
            <a:extLst>
              <a:ext uri="{FF2B5EF4-FFF2-40B4-BE49-F238E27FC236}">
                <a16:creationId xmlns:a16="http://schemas.microsoft.com/office/drawing/2014/main" id="{79BBE87A-3B83-4FC3-9D59-A16A0D86D41B}"/>
              </a:ext>
            </a:extLst>
          </p:cNvPr>
          <p:cNvSpPr txBox="1"/>
          <p:nvPr/>
        </p:nvSpPr>
        <p:spPr>
          <a:xfrm>
            <a:off x="7705726" y="1723548"/>
            <a:ext cx="4486273" cy="2708434"/>
          </a:xfrm>
          <a:prstGeom prst="rect">
            <a:avLst/>
          </a:prstGeom>
          <a:ln w="38100"/>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600" b="1" u="sng" dirty="0">
                <a:latin typeface="Arial Nova Light" panose="020B0304020202020204" pitchFamily="34" charset="0"/>
              </a:rPr>
              <a:t>Problem Solving</a:t>
            </a:r>
          </a:p>
          <a:p>
            <a:r>
              <a:rPr lang="en-GB" sz="1400" dirty="0">
                <a:solidFill>
                  <a:srgbClr val="373D3F"/>
                </a:solidFill>
                <a:latin typeface="Arial Nova Light" panose="020B0304020202020204" pitchFamily="34" charset="0"/>
              </a:rPr>
              <a:t>C</a:t>
            </a:r>
            <a:r>
              <a:rPr lang="en-GB" sz="1400" b="0" i="0" dirty="0">
                <a:solidFill>
                  <a:srgbClr val="373D3F"/>
                </a:solidFill>
                <a:effectLst/>
                <a:latin typeface="Arial Nova Light" panose="020B0304020202020204" pitchFamily="34" charset="0"/>
              </a:rPr>
              <a:t>ritical thinking and problem-solving are very similar. They both use knowledge and facts to solve problems. </a:t>
            </a:r>
            <a:r>
              <a:rPr lang="en-GB" sz="1400" b="0" i="0" dirty="0">
                <a:solidFill>
                  <a:schemeClr val="tx1"/>
                </a:solidFill>
                <a:effectLst/>
                <a:latin typeface="Arial Nova Light" panose="020B0304020202020204" pitchFamily="34" charset="0"/>
              </a:rPr>
              <a:t>There are 6 steps within problem solving and they all can be used when thinking critically. </a:t>
            </a:r>
          </a:p>
          <a:p>
            <a:r>
              <a:rPr lang="en-GB" sz="1400" dirty="0">
                <a:solidFill>
                  <a:schemeClr val="tx1"/>
                </a:solidFill>
                <a:latin typeface="Arial Nova Light" panose="020B0304020202020204" pitchFamily="34" charset="0"/>
              </a:rPr>
              <a:t>“Critical thinking abilities are essential – at every age, for everyone, in all contexts, in every aspect of life. Applying critical thinking skills even in everyday situations reaps all kinds of benefits”. </a:t>
            </a:r>
            <a:r>
              <a:rPr lang="en-GB" sz="1400" i="1" dirty="0">
                <a:solidFill>
                  <a:schemeClr val="tx1"/>
                </a:solidFill>
                <a:effectLst/>
                <a:latin typeface="Arial Nova Light" panose="020B0304020202020204" pitchFamily="34" charset="0"/>
              </a:rPr>
              <a:t>Cottrell, S., 2017. Critical thinking skills: Effective analysis, argument and reflection. Macmillan International Higher Education.</a:t>
            </a:r>
          </a:p>
          <a:p>
            <a:endParaRPr lang="en-GB" sz="1400" i="1" dirty="0">
              <a:solidFill>
                <a:schemeClr val="tx1"/>
              </a:solidFill>
              <a:latin typeface="Arial Nova Light" panose="020B0304020202020204" pitchFamily="34" charset="0"/>
            </a:endParaRPr>
          </a:p>
        </p:txBody>
      </p:sp>
    </p:spTree>
    <p:extLst>
      <p:ext uri="{BB962C8B-B14F-4D97-AF65-F5344CB8AC3E}">
        <p14:creationId xmlns:p14="http://schemas.microsoft.com/office/powerpoint/2010/main" val="22902756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84F636-C7EC-41BE-BC8E-6A805328A34F}"/>
              </a:ext>
            </a:extLst>
          </p:cNvPr>
          <p:cNvSpPr>
            <a:spLocks noGrp="1"/>
          </p:cNvSpPr>
          <p:nvPr>
            <p:ph idx="1"/>
          </p:nvPr>
        </p:nvSpPr>
        <p:spPr>
          <a:xfrm>
            <a:off x="85060" y="498508"/>
            <a:ext cx="11993525" cy="6231901"/>
          </a:xfrm>
        </p:spPr>
        <p:txBody>
          <a:bodyPr>
            <a:normAutofit/>
          </a:bodyPr>
          <a:lstStyle/>
          <a:p>
            <a:pPr marL="0" indent="0">
              <a:buNone/>
            </a:pPr>
            <a:r>
              <a:rPr lang="en-GB" sz="1600" dirty="0">
                <a:hlinkClick r:id="rId2"/>
              </a:rPr>
              <a:t>https://get.wabisabilearning.com/critical-thinking-companion</a:t>
            </a:r>
            <a:endParaRPr lang="en-GB" sz="1600" dirty="0"/>
          </a:p>
          <a:p>
            <a:pPr marL="0" indent="0">
              <a:buNone/>
            </a:pPr>
            <a:r>
              <a:rPr lang="en-GB" sz="1600" dirty="0">
                <a:hlinkClick r:id="rId3"/>
              </a:rPr>
              <a:t>https://scholar.google.co.uk/scholar?cluster=8370234316869706405&amp;hl=en&amp;as_sdt=0,5&amp;as_vis=1</a:t>
            </a:r>
            <a:endParaRPr lang="en-GB" sz="1600" dirty="0"/>
          </a:p>
          <a:p>
            <a:pPr marL="0" indent="0">
              <a:buNone/>
            </a:pPr>
            <a:r>
              <a:rPr lang="en-GB" sz="1600" dirty="0">
                <a:hlinkClick r:id="rId4"/>
              </a:rPr>
              <a:t>https://books.google.co.uk/books?hl=en&amp;lr=&amp;id=0fVADwAAQBAJ&amp;oi=fnd&amp;pg=PA1&amp;ots=Wd1Vew0hLK&amp;sig=FAPZkZjMIhYaOQ54vn2PaphSFwk#v=onepage&amp;q&amp;f=false</a:t>
            </a:r>
            <a:endParaRPr lang="en-GB" sz="1600" dirty="0"/>
          </a:p>
          <a:p>
            <a:pPr marL="0" indent="0">
              <a:buNone/>
            </a:pPr>
            <a:r>
              <a:rPr lang="en-GB" sz="1600" dirty="0">
                <a:hlinkClick r:id="rId5"/>
              </a:rPr>
              <a:t>https://www.debono.com/six-thinking-hats-summary</a:t>
            </a:r>
            <a:endParaRPr lang="en-GB" sz="1600" dirty="0"/>
          </a:p>
          <a:p>
            <a:pPr marL="0" indent="0">
              <a:buNone/>
            </a:pPr>
            <a:r>
              <a:rPr lang="en-GB" sz="1600" dirty="0">
                <a:hlinkClick r:id="rId6"/>
              </a:rPr>
              <a:t>https://mgrush.com/blog/debono-six-thinking-hats/</a:t>
            </a:r>
            <a:endParaRPr lang="en-GB" sz="1600" dirty="0"/>
          </a:p>
          <a:p>
            <a:pPr marL="0" indent="0">
              <a:buNone/>
            </a:pPr>
            <a:r>
              <a:rPr lang="en-GB" sz="1600" dirty="0">
                <a:hlinkClick r:id="rId7"/>
              </a:rPr>
              <a:t>https://www.lucidchart.com/blog/about-the-six-thinking-hats-technique#:~:text=In%20the%20Six%20Hats%20methodology,approach%20problems%20from%20various%20angles</a:t>
            </a:r>
            <a:r>
              <a:rPr lang="en-GB" sz="1600" dirty="0"/>
              <a:t>.</a:t>
            </a:r>
          </a:p>
          <a:p>
            <a:pPr marL="0" indent="0">
              <a:buNone/>
            </a:pPr>
            <a:r>
              <a:rPr lang="en-GB" sz="1600" dirty="0">
                <a:hlinkClick r:id="rId8"/>
              </a:rPr>
              <a:t>https://talentlens.in/PDF/Critical-Thinking-Means-Business.pdf</a:t>
            </a:r>
            <a:endParaRPr lang="en-GB" sz="1600" dirty="0"/>
          </a:p>
          <a:p>
            <a:pPr marL="0" indent="0">
              <a:buNone/>
            </a:pPr>
            <a:r>
              <a:rPr lang="en-GB" sz="1600" dirty="0">
                <a:hlinkClick r:id="rId9"/>
              </a:rPr>
              <a:t>https://www.youtube.com/watch?v=heNcTJG1hYY</a:t>
            </a:r>
            <a:endParaRPr lang="en-GB" sz="1600" dirty="0"/>
          </a:p>
          <a:p>
            <a:pPr marL="0" indent="0">
              <a:buNone/>
            </a:pPr>
            <a:r>
              <a:rPr lang="en-GB" sz="1600" dirty="0">
                <a:hlinkClick r:id="rId10"/>
              </a:rPr>
              <a:t>https://www.teachthought.com/learning/what-is-blooms-taxonomy-a-definition-for-teachers/</a:t>
            </a:r>
            <a:endParaRPr lang="en-GB" sz="1600" dirty="0"/>
          </a:p>
          <a:p>
            <a:pPr marL="0" indent="0">
              <a:buNone/>
            </a:pPr>
            <a:r>
              <a:rPr lang="en-GB" sz="1600" dirty="0">
                <a:hlinkClick r:id="rId11"/>
              </a:rPr>
              <a:t>https://bcc-cuny.libguides.com/c.php?g=824903&amp;p=5897590</a:t>
            </a:r>
            <a:endParaRPr lang="en-GB" sz="1600" dirty="0"/>
          </a:p>
          <a:p>
            <a:pPr marL="0" indent="0">
              <a:buNone/>
            </a:pPr>
            <a:r>
              <a:rPr lang="en-GB" sz="1600" dirty="0">
                <a:hlinkClick r:id="rId12"/>
              </a:rPr>
              <a:t>https://www.open.edu/openlearncreate/pluginfile.php/5915/mod_resource/content/1/Bloom_s_Critical_Thinking_Across_the_Curriculum2.pdf</a:t>
            </a:r>
            <a:endParaRPr lang="en-GB" sz="1600" dirty="0"/>
          </a:p>
          <a:p>
            <a:pPr marL="0" indent="0">
              <a:buNone/>
            </a:pPr>
            <a:r>
              <a:rPr lang="en-GB" sz="1600" dirty="0">
                <a:hlinkClick r:id="rId13"/>
              </a:rPr>
              <a:t>https://dictionary.cambridge.org/dictionary/english/problem-solving</a:t>
            </a:r>
            <a:endParaRPr lang="en-GB" sz="1600" dirty="0"/>
          </a:p>
          <a:p>
            <a:pPr marL="0" indent="0">
              <a:buNone/>
            </a:pPr>
            <a:r>
              <a:rPr lang="en-GB" sz="1600" dirty="0">
                <a:hlinkClick r:id="rId14"/>
              </a:rPr>
              <a:t>https://www.mediate.com/articles/thicks.cfm</a:t>
            </a:r>
            <a:endParaRPr lang="en-GB" sz="1600" dirty="0"/>
          </a:p>
          <a:p>
            <a:pPr marL="0" indent="0">
              <a:buNone/>
            </a:pPr>
            <a:r>
              <a:rPr lang="en-GB" sz="1600" dirty="0">
                <a:hlinkClick r:id="rId15"/>
              </a:rPr>
              <a:t>https://sites.google.com/site/twentyfirststcenturyskills/evaluation</a:t>
            </a:r>
            <a:endParaRPr lang="en-GB" sz="1600" dirty="0"/>
          </a:p>
          <a:p>
            <a:pPr marL="0" indent="0">
              <a:buNone/>
            </a:pPr>
            <a:r>
              <a:rPr lang="en-GB" sz="1600" dirty="0">
                <a:hlinkClick r:id="rId16"/>
              </a:rPr>
              <a:t>https://www.criticalthinking.org/pages/our-conception-of-critical-thinking/411</a:t>
            </a:r>
            <a:endParaRPr lang="en-GB" sz="1600" dirty="0"/>
          </a:p>
          <a:p>
            <a:pPr marL="0" indent="0">
              <a:buNone/>
            </a:pPr>
            <a:endParaRPr lang="en-GB" sz="1600" dirty="0"/>
          </a:p>
          <a:p>
            <a:pPr marL="0" indent="0">
              <a:buNone/>
            </a:pPr>
            <a:endParaRPr lang="en-GB" sz="1600" dirty="0"/>
          </a:p>
          <a:p>
            <a:pPr marL="0" indent="0">
              <a:buNone/>
            </a:pPr>
            <a:endParaRPr lang="en-GB" sz="1600" dirty="0"/>
          </a:p>
        </p:txBody>
      </p:sp>
      <p:sp>
        <p:nvSpPr>
          <p:cNvPr id="4" name="TextBox 3">
            <a:extLst>
              <a:ext uri="{FF2B5EF4-FFF2-40B4-BE49-F238E27FC236}">
                <a16:creationId xmlns:a16="http://schemas.microsoft.com/office/drawing/2014/main" id="{A8D8713A-647F-43BD-BDBE-F361F8682ADC}"/>
              </a:ext>
            </a:extLst>
          </p:cNvPr>
          <p:cNvSpPr txBox="1"/>
          <p:nvPr/>
        </p:nvSpPr>
        <p:spPr>
          <a:xfrm>
            <a:off x="4110369" y="-147823"/>
            <a:ext cx="4183026" cy="646331"/>
          </a:xfrm>
          <a:prstGeom prst="rect">
            <a:avLst/>
          </a:prstGeom>
          <a:noFill/>
        </p:spPr>
        <p:txBody>
          <a:bodyPr wrap="square" rtlCol="0">
            <a:spAutoFit/>
          </a:bodyPr>
          <a:lstStyle/>
          <a:p>
            <a:pPr algn="ctr"/>
            <a:r>
              <a:rPr lang="en-GB" sz="3600" u="sng" dirty="0"/>
              <a:t>Reference List</a:t>
            </a:r>
          </a:p>
        </p:txBody>
      </p:sp>
    </p:spTree>
    <p:extLst>
      <p:ext uri="{BB962C8B-B14F-4D97-AF65-F5344CB8AC3E}">
        <p14:creationId xmlns:p14="http://schemas.microsoft.com/office/powerpoint/2010/main" val="31198318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552</TotalTime>
  <Words>870</Words>
  <Application>Microsoft Office PowerPoint</Application>
  <PresentationFormat>Widescreen</PresentationFormat>
  <Paragraphs>39</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Arial Nova Light</vt:lpstr>
      <vt:lpstr>Calibri</vt:lpstr>
      <vt:lpstr>Calibri Light</vt:lpstr>
      <vt:lpstr>Office Theme</vt:lpstr>
      <vt:lpstr>PowerPoint Presentation</vt:lpstr>
      <vt:lpstr>PowerPoint Presentation</vt:lpstr>
    </vt:vector>
  </TitlesOfParts>
  <Company>Dylan Thomas Community School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Bright</dc:creator>
  <cp:lastModifiedBy>Rachelle Bright</cp:lastModifiedBy>
  <cp:revision>29</cp:revision>
  <dcterms:created xsi:type="dcterms:W3CDTF">2020-11-05T12:42:36Z</dcterms:created>
  <dcterms:modified xsi:type="dcterms:W3CDTF">2020-11-07T20:24:40Z</dcterms:modified>
</cp:coreProperties>
</file>