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65" autoAdjust="0"/>
    <p:restoredTop sz="94660"/>
  </p:normalViewPr>
  <p:slideViewPr>
    <p:cSldViewPr snapToGrid="0">
      <p:cViewPr>
        <p:scale>
          <a:sx n="100" d="100"/>
          <a:sy n="100" d="100"/>
        </p:scale>
        <p:origin x="-2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8146-3720-64C4-26D8-B81D921E89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614BF3-3FD8-917E-69AF-7D42681F3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BFB338-C928-1CF3-AA73-2AFF8B09E305}"/>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7E2A72CF-C1EF-AC2A-9CF5-10576C1C70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F3EFE7-04B6-466C-0834-C839073B4D1F}"/>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2014959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29DD7-A42C-C757-D3DB-91C408A42B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60FDCD-D6E6-1A4D-02AA-1B4814AA3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0F17D-1A77-5B66-820D-559492DF6170}"/>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2EE09DD9-DEDA-F8E8-A038-C23691689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797EE0-E82F-5C7D-1F3A-CCE303FC709B}"/>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2386931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4B7D-2D8C-1302-55C6-58315DBFCD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155099-F147-AC03-0E8D-C77C10CB29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916703-4024-E2F4-E5E6-91F7402FA43D}"/>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E6B8788D-77B8-F987-3E9B-995E023D8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8CCB9-3C12-53D2-1009-59E411D74007}"/>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67102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D651-64FA-02B1-F7C7-7A41DE27AD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4EFADE-2BA5-D016-C731-38FF0B73D1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F248EF-DA6C-A052-6C43-19221E0F34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84D500-D701-2676-7111-6438E5BAAE0A}"/>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6" name="Footer Placeholder 5">
            <a:extLst>
              <a:ext uri="{FF2B5EF4-FFF2-40B4-BE49-F238E27FC236}">
                <a16:creationId xmlns:a16="http://schemas.microsoft.com/office/drawing/2014/main" id="{B0901161-4BF2-B5CD-2449-E4A8211683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2422B-FA60-EE75-0985-0EF40B056D0D}"/>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384688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C6DAF-A106-13AB-BFE8-B0A8DB9316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EA90E3-1DD3-3CFB-4B05-8F7A876681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647512-27AB-0AE6-1F4E-237DFFD49D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911E2B-333B-B218-55CD-306A3750DD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B2A3D6-B59D-D7E9-9743-AA68D9DC83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47A88A-6A99-B5E4-F7E0-801B3D9E8CFD}"/>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8" name="Footer Placeholder 7">
            <a:extLst>
              <a:ext uri="{FF2B5EF4-FFF2-40B4-BE49-F238E27FC236}">
                <a16:creationId xmlns:a16="http://schemas.microsoft.com/office/drawing/2014/main" id="{581042F0-628E-754E-A3B7-3283FFA45C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AC98F0-2076-5498-C54E-02A2FB7E65C2}"/>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126898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37BDF-B0E1-C010-6803-566AC774FC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DB1A2C-2702-A69F-40F9-EC1A405B6D62}"/>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4" name="Footer Placeholder 3">
            <a:extLst>
              <a:ext uri="{FF2B5EF4-FFF2-40B4-BE49-F238E27FC236}">
                <a16:creationId xmlns:a16="http://schemas.microsoft.com/office/drawing/2014/main" id="{22162A3A-BA29-A69F-47CA-493F7FF8F7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92B697-1739-4FD7-15E1-33E245E9F3B6}"/>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2018892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5CB38C-13DC-CA01-25A2-6C84C0B6576A}"/>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3" name="Footer Placeholder 2">
            <a:extLst>
              <a:ext uri="{FF2B5EF4-FFF2-40B4-BE49-F238E27FC236}">
                <a16:creationId xmlns:a16="http://schemas.microsoft.com/office/drawing/2014/main" id="{A41CFDED-8317-C1A0-85C8-63ABBE7655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10AEEA-7CAB-79BD-FC4E-B91AE6D98E21}"/>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3755126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E23B-89D2-FF80-F27F-B96EF1D20E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09EEFB-1316-CC3E-57B2-C1815188BB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B19A16-F0FC-6496-D988-BF5D2E6BAE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EA78C1-8960-8A99-A708-AB63657441A9}"/>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6" name="Footer Placeholder 5">
            <a:extLst>
              <a:ext uri="{FF2B5EF4-FFF2-40B4-BE49-F238E27FC236}">
                <a16:creationId xmlns:a16="http://schemas.microsoft.com/office/drawing/2014/main" id="{F3D4E545-4926-C722-D3F4-1775B6D79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239E66-83C7-BE52-0A79-2CFFF9942649}"/>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1611861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A6B7-6AAE-66D8-E8EF-060A7F8A07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73FCD1-BF1E-2520-D04F-9D243C1F32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8FF038-67E6-0FDF-CE6A-65797932FA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8EB25F-371D-7075-7133-D384C82E9BAF}"/>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6" name="Footer Placeholder 5">
            <a:extLst>
              <a:ext uri="{FF2B5EF4-FFF2-40B4-BE49-F238E27FC236}">
                <a16:creationId xmlns:a16="http://schemas.microsoft.com/office/drawing/2014/main" id="{5A1E1EF0-56B6-7A23-65F8-CFCF983AE5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AB817-3179-991A-C289-CAF34E8CBE6D}"/>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3423338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A7C36-DB0D-6B7C-B07D-21704E1C92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5F5045-2BE6-01F6-5364-C6D8312F65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15DCB8-4306-3E20-744F-2114C3A3CF90}"/>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627AD79B-6012-35B5-7E0A-71B29C464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1AA28-BE45-CEC0-9BDB-3CFFA0B158A7}"/>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10121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61D2A0-0270-1AEA-2C5D-295A07AF6B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E3997A-8C9C-A462-B3AB-34A224A9E2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A3A3C1-5F61-2D92-F3B8-678522E73E90}"/>
              </a:ext>
            </a:extLst>
          </p:cNvPr>
          <p:cNvSpPr>
            <a:spLocks noGrp="1"/>
          </p:cNvSpPr>
          <p:nvPr>
            <p:ph type="dt" sz="half" idx="10"/>
          </p:nvPr>
        </p:nvSpPr>
        <p:spPr/>
        <p:txBody>
          <a:body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791BFB3A-3C92-8E81-71EA-31856163F0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12616-67C1-5DB4-D291-AA2C6DC2CFC0}"/>
              </a:ext>
            </a:extLst>
          </p:cNvPr>
          <p:cNvSpPr>
            <a:spLocks noGrp="1"/>
          </p:cNvSpPr>
          <p:nvPr>
            <p:ph type="sldNum" sz="quarter" idx="12"/>
          </p:nvPr>
        </p:nvSpPr>
        <p:spPr/>
        <p:txBody>
          <a:bodyPr/>
          <a:lstStyle/>
          <a:p>
            <a:fld id="{6E65CE7A-8A9F-4B45-84D1-9735AC9FD86C}" type="slidenum">
              <a:rPr lang="en-GB" smtClean="0"/>
              <a:t>‹#›</a:t>
            </a:fld>
            <a:endParaRPr lang="en-GB"/>
          </a:p>
        </p:txBody>
      </p:sp>
    </p:spTree>
    <p:extLst>
      <p:ext uri="{BB962C8B-B14F-4D97-AF65-F5344CB8AC3E}">
        <p14:creationId xmlns:p14="http://schemas.microsoft.com/office/powerpoint/2010/main" val="181012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CD269F-B629-FEFC-420B-C09D21EA92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3E730F-53C0-1056-70A0-F609E02880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D358BC-69CF-0047-F814-6CBEB8A5B1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EB6D60-BB99-482C-9429-D6B6C456DE6D}" type="datetimeFigureOut">
              <a:rPr lang="en-GB" smtClean="0"/>
              <a:t>09/03/2024</a:t>
            </a:fld>
            <a:endParaRPr lang="en-GB"/>
          </a:p>
        </p:txBody>
      </p:sp>
      <p:sp>
        <p:nvSpPr>
          <p:cNvPr id="5" name="Footer Placeholder 4">
            <a:extLst>
              <a:ext uri="{FF2B5EF4-FFF2-40B4-BE49-F238E27FC236}">
                <a16:creationId xmlns:a16="http://schemas.microsoft.com/office/drawing/2014/main" id="{859E2A41-CAC3-99BD-077F-D87984C938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1238FB-A6B4-DFFE-C631-F84A989F45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65CE7A-8A9F-4B45-84D1-9735AC9FD86C}" type="slidenum">
              <a:rPr lang="en-GB" smtClean="0"/>
              <a:t>‹#›</a:t>
            </a:fld>
            <a:endParaRPr lang="en-GB"/>
          </a:p>
        </p:txBody>
      </p:sp>
    </p:spTree>
    <p:extLst>
      <p:ext uri="{BB962C8B-B14F-4D97-AF65-F5344CB8AC3E}">
        <p14:creationId xmlns:p14="http://schemas.microsoft.com/office/powerpoint/2010/main" val="3365356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D4FC74B5-F857-B5EC-0BC0-0FD9F3C5EE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415" y="1554704"/>
            <a:ext cx="2937985" cy="167744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D257EC00-B6B4-57B4-3ADC-E491BD937197}"/>
              </a:ext>
            </a:extLst>
          </p:cNvPr>
          <p:cNvSpPr/>
          <p:nvPr/>
        </p:nvSpPr>
        <p:spPr>
          <a:xfrm>
            <a:off x="1383394" y="390840"/>
            <a:ext cx="7290706" cy="1208314"/>
          </a:xfrm>
          <a:prstGeom prst="roundRect">
            <a:avLst/>
          </a:prstGeom>
          <a:solidFill>
            <a:schemeClr val="tx2">
              <a:lumMod val="25000"/>
              <a:lumOff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SMOKING CESSATION</a:t>
            </a:r>
          </a:p>
        </p:txBody>
      </p:sp>
      <p:sp>
        <p:nvSpPr>
          <p:cNvPr id="8" name="Rectangle: Rounded Corners 7">
            <a:extLst>
              <a:ext uri="{FF2B5EF4-FFF2-40B4-BE49-F238E27FC236}">
                <a16:creationId xmlns:a16="http://schemas.microsoft.com/office/drawing/2014/main" id="{B8DF062F-82FA-A001-5880-27238CD552AD}"/>
              </a:ext>
            </a:extLst>
          </p:cNvPr>
          <p:cNvSpPr/>
          <p:nvPr/>
        </p:nvSpPr>
        <p:spPr>
          <a:xfrm>
            <a:off x="3517900" y="1554704"/>
            <a:ext cx="5302250" cy="25156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t>Smoking cessation, in essence, refers to measures that help smokers break free from the bonds of tobacco addiction (National Institute for Health and Care Excellence, 2021). It includes a variety of programmes designed to assist university students in their efforts to quit smoking. These programmes include local government efforts, specialised on stop smoking services, health, and social care sectors, stopping people from smoking in some designated areas and efforts by the government to put fines and prosecute offenders on the violation of the non-smoking law in public places all provided by Public Health England (GOV.UK, 2023). Before getting into the reasons why students should stop smoking, let us first face the harsh consequences of sustaining this destructive habit. Smoking poses serious health risks, with consequences ranging from cancer in various organs, respiratory issues, heart problems of various types with significant concerns such as erectile dysfunction (NHS,2018). Let us not forget that once you stopped smoking you will save a lot of money, for example, a packet of cigarette costing roughly £10 in the UK, stopping smoking for over a year will save up thousands of pounds and also saving some reasonable amount of money on medications, all these monies could have been better spent on holidays, or some other necessities that might arise (NICE 2021).</a:t>
            </a:r>
          </a:p>
        </p:txBody>
      </p:sp>
      <p:sp>
        <p:nvSpPr>
          <p:cNvPr id="9" name="Rectangle: Rounded Corners 8">
            <a:extLst>
              <a:ext uri="{FF2B5EF4-FFF2-40B4-BE49-F238E27FC236}">
                <a16:creationId xmlns:a16="http://schemas.microsoft.com/office/drawing/2014/main" id="{4A9094CE-A2C0-E615-818D-BB278D4232AC}"/>
              </a:ext>
            </a:extLst>
          </p:cNvPr>
          <p:cNvSpPr/>
          <p:nvPr/>
        </p:nvSpPr>
        <p:spPr>
          <a:xfrm>
            <a:off x="310244" y="4070350"/>
            <a:ext cx="7290706" cy="1390650"/>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900" dirty="0">
                <a:solidFill>
                  <a:schemeClr val="tx1"/>
                </a:solidFill>
              </a:rPr>
              <a:t>Bing (2020). Did they forget to fly south? Available at: https://www.bing.com/images/search?view  (Accessed 09 March 2024).</a:t>
            </a:r>
          </a:p>
          <a:p>
            <a:r>
              <a:rPr lang="en-GB" sz="900" dirty="0">
                <a:solidFill>
                  <a:schemeClr val="tx1"/>
                </a:solidFill>
              </a:rPr>
              <a:t>GOV.UK. (2023) Local stop smoking services and support: guidance for local authorities. Available at: https://www.gov.uk/government/publications/local-stop-smoking-services-and-support-additional-funding/local-stop-smoking-services-and-support-guidance-for-local-authorities . (Accessed: 01 March 2024).</a:t>
            </a:r>
          </a:p>
          <a:p>
            <a:r>
              <a:rPr lang="en-GB" sz="900" dirty="0">
                <a:solidFill>
                  <a:schemeClr val="tx1"/>
                </a:solidFill>
              </a:rPr>
              <a:t>National Institute for Health and Care Excellence (2021) Smoking cessation. Available at: https://cks.nice.org.uk/topics/smoking-cessation/.  (Accessed 28: February 2024).</a:t>
            </a:r>
          </a:p>
          <a:p>
            <a:r>
              <a:rPr lang="en-GB" sz="900" dirty="0">
                <a:solidFill>
                  <a:schemeClr val="tx1"/>
                </a:solidFill>
              </a:rPr>
              <a:t>NHS (2018) What are the health risks of smoking? Available at: https://www.nhs.uk/common-health-questions/lifestyle/what-are-the-health-risks-of-smoking/#:~:text=Smoking%20can%20also%20worsen%20or.  (Accessed :02 March 2024).</a:t>
            </a:r>
          </a:p>
        </p:txBody>
      </p:sp>
      <p:sp>
        <p:nvSpPr>
          <p:cNvPr id="10" name="Rectangle: Rounded Corners 9">
            <a:extLst>
              <a:ext uri="{FF2B5EF4-FFF2-40B4-BE49-F238E27FC236}">
                <a16:creationId xmlns:a16="http://schemas.microsoft.com/office/drawing/2014/main" id="{88E128F2-9060-4C7B-8FAE-B214FCDA8939}"/>
              </a:ext>
            </a:extLst>
          </p:cNvPr>
          <p:cNvSpPr/>
          <p:nvPr/>
        </p:nvSpPr>
        <p:spPr>
          <a:xfrm>
            <a:off x="8883650" y="114300"/>
            <a:ext cx="1416050" cy="60099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900" dirty="0"/>
              <a:t>NMOOOO K</a:t>
            </a:r>
          </a:p>
        </p:txBody>
      </p:sp>
      <p:pic>
        <p:nvPicPr>
          <p:cNvPr id="12" name="Picture 11">
            <a:extLst>
              <a:ext uri="{FF2B5EF4-FFF2-40B4-BE49-F238E27FC236}">
                <a16:creationId xmlns:a16="http://schemas.microsoft.com/office/drawing/2014/main" id="{959F4F9F-3B0E-8177-61D6-FF3D61785AA9}"/>
              </a:ext>
            </a:extLst>
          </p:cNvPr>
          <p:cNvPicPr>
            <a:picLocks noChangeAspect="1"/>
          </p:cNvPicPr>
          <p:nvPr/>
        </p:nvPicPr>
        <p:blipFill>
          <a:blip r:embed="rId3"/>
          <a:stretch>
            <a:fillRect/>
          </a:stretch>
        </p:blipFill>
        <p:spPr>
          <a:xfrm>
            <a:off x="9029700" y="449001"/>
            <a:ext cx="1212850" cy="4434149"/>
          </a:xfrm>
          <a:prstGeom prst="rect">
            <a:avLst/>
          </a:prstGeom>
        </p:spPr>
      </p:pic>
    </p:spTree>
    <p:extLst>
      <p:ext uri="{BB962C8B-B14F-4D97-AF65-F5344CB8AC3E}">
        <p14:creationId xmlns:p14="http://schemas.microsoft.com/office/powerpoint/2010/main" val="1548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108</TotalTime>
  <Words>414</Words>
  <Application>Microsoft Office PowerPoint</Application>
  <PresentationFormat>Widescreen</PresentationFormat>
  <Paragraphs>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Isaac Njoku (2133548)</dc:creator>
  <cp:lastModifiedBy>Isaac Njoku (2133548)</cp:lastModifiedBy>
  <cp:revision>1</cp:revision>
  <dcterms:created xsi:type="dcterms:W3CDTF">2024-03-09T10:53:00Z</dcterms:created>
  <dcterms:modified xsi:type="dcterms:W3CDTF">2024-03-09T12:41:59Z</dcterms:modified>
</cp:coreProperties>
</file>