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C18D52-6563-4AE7-A52B-1EAB70A5290C}" v="15" dt="2025-11-09T09:47:17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1" autoAdjust="0"/>
    <p:restoredTop sz="70299" autoAdjust="0"/>
  </p:normalViewPr>
  <p:slideViewPr>
    <p:cSldViewPr snapToGrid="0">
      <p:cViewPr varScale="1">
        <p:scale>
          <a:sx n="50" d="100"/>
          <a:sy n="50" d="100"/>
        </p:scale>
        <p:origin x="1934" y="269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dumo Omar" userId="3dedc0fe46cddd1c" providerId="LiveId" clId="{8A986FDF-746F-4B59-9DAC-EDB1C8208DE3}"/>
    <pc:docChg chg="undo custSel addSld delSld modSld">
      <pc:chgData name="Fadumo Omar" userId="3dedc0fe46cddd1c" providerId="LiveId" clId="{8A986FDF-746F-4B59-9DAC-EDB1C8208DE3}" dt="2025-11-09T09:49:34.258" v="93" actId="2696"/>
      <pc:docMkLst>
        <pc:docMk/>
      </pc:docMkLst>
      <pc:sldChg chg="modSp mod">
        <pc:chgData name="Fadumo Omar" userId="3dedc0fe46cddd1c" providerId="LiveId" clId="{8A986FDF-746F-4B59-9DAC-EDB1C8208DE3}" dt="2025-10-20T10:28:26.536" v="18" actId="20577"/>
        <pc:sldMkLst>
          <pc:docMk/>
          <pc:sldMk cId="2103224377" sldId="256"/>
        </pc:sldMkLst>
        <pc:spChg chg="mod">
          <ac:chgData name="Fadumo Omar" userId="3dedc0fe46cddd1c" providerId="LiveId" clId="{8A986FDF-746F-4B59-9DAC-EDB1C8208DE3}" dt="2025-10-20T10:28:26.536" v="18" actId="20577"/>
          <ac:spMkLst>
            <pc:docMk/>
            <pc:sldMk cId="2103224377" sldId="256"/>
            <ac:spMk id="3" creationId="{79326D6C-5218-C4CA-942B-8B3F81CFB9E2}"/>
          </ac:spMkLst>
        </pc:spChg>
      </pc:sldChg>
      <pc:sldChg chg="addSp delSp modSp mod modNotesTx">
        <pc:chgData name="Fadumo Omar" userId="3dedc0fe46cddd1c" providerId="LiveId" clId="{8A986FDF-746F-4B59-9DAC-EDB1C8208DE3}" dt="2025-11-09T09:48:34.875" v="87" actId="20577"/>
        <pc:sldMkLst>
          <pc:docMk/>
          <pc:sldMk cId="709856560" sldId="257"/>
        </pc:sldMkLst>
        <pc:spChg chg="mod">
          <ac:chgData name="Fadumo Omar" userId="3dedc0fe46cddd1c" providerId="LiveId" clId="{8A986FDF-746F-4B59-9DAC-EDB1C8208DE3}" dt="2025-11-09T09:41:00.545" v="20" actId="1076"/>
          <ac:spMkLst>
            <pc:docMk/>
            <pc:sldMk cId="709856560" sldId="257"/>
            <ac:spMk id="2" creationId="{75013D8E-09F6-137C-1005-278AAEEB5A33}"/>
          </ac:spMkLst>
        </pc:spChg>
        <pc:spChg chg="mod">
          <ac:chgData name="Fadumo Omar" userId="3dedc0fe46cddd1c" providerId="LiveId" clId="{8A986FDF-746F-4B59-9DAC-EDB1C8208DE3}" dt="2025-11-09T09:47:49.321" v="86" actId="12"/>
          <ac:spMkLst>
            <pc:docMk/>
            <pc:sldMk cId="709856560" sldId="257"/>
            <ac:spMk id="3" creationId="{1C78D7BB-7E6B-A441-8C02-C53F3CB4AF5A}"/>
          </ac:spMkLst>
        </pc:spChg>
        <pc:spChg chg="add mod">
          <ac:chgData name="Fadumo Omar" userId="3dedc0fe46cddd1c" providerId="LiveId" clId="{8A986FDF-746F-4B59-9DAC-EDB1C8208DE3}" dt="2025-11-09T09:45:58.511" v="71" actId="1076"/>
          <ac:spMkLst>
            <pc:docMk/>
            <pc:sldMk cId="709856560" sldId="257"/>
            <ac:spMk id="4" creationId="{14C41665-81AA-D69B-E245-9E0C8E8350A8}"/>
          </ac:spMkLst>
        </pc:spChg>
        <pc:spChg chg="add mod">
          <ac:chgData name="Fadumo Omar" userId="3dedc0fe46cddd1c" providerId="LiveId" clId="{8A986FDF-746F-4B59-9DAC-EDB1C8208DE3}" dt="2025-11-09T09:46:39.536" v="78" actId="208"/>
          <ac:spMkLst>
            <pc:docMk/>
            <pc:sldMk cId="709856560" sldId="257"/>
            <ac:spMk id="5" creationId="{0118ED2D-B3BB-5BF0-105C-E698253D2F27}"/>
          </ac:spMkLst>
        </pc:spChg>
        <pc:spChg chg="add del mod">
          <ac:chgData name="Fadumo Omar" userId="3dedc0fe46cddd1c" providerId="LiveId" clId="{8A986FDF-746F-4B59-9DAC-EDB1C8208DE3}" dt="2025-11-09T09:44:22.016" v="51" actId="478"/>
          <ac:spMkLst>
            <pc:docMk/>
            <pc:sldMk cId="709856560" sldId="257"/>
            <ac:spMk id="7" creationId="{FA29C371-D438-7688-E0DE-59E5F7E8C473}"/>
          </ac:spMkLst>
        </pc:spChg>
        <pc:spChg chg="add del mod">
          <ac:chgData name="Fadumo Omar" userId="3dedc0fe46cddd1c" providerId="LiveId" clId="{8A986FDF-746F-4B59-9DAC-EDB1C8208DE3}" dt="2025-11-09T09:44:37.951" v="55" actId="22"/>
          <ac:spMkLst>
            <pc:docMk/>
            <pc:sldMk cId="709856560" sldId="257"/>
            <ac:spMk id="9" creationId="{98088F7E-C3D5-9B04-5C60-80FE3EEBCD45}"/>
          </ac:spMkLst>
        </pc:spChg>
        <pc:spChg chg="add mod">
          <ac:chgData name="Fadumo Omar" userId="3dedc0fe46cddd1c" providerId="LiveId" clId="{8A986FDF-746F-4B59-9DAC-EDB1C8208DE3}" dt="2025-11-09T09:46:58.235" v="80" actId="207"/>
          <ac:spMkLst>
            <pc:docMk/>
            <pc:sldMk cId="709856560" sldId="257"/>
            <ac:spMk id="10" creationId="{5A61CFA9-DF80-F497-453A-2126B722B883}"/>
          </ac:spMkLst>
        </pc:spChg>
        <pc:spChg chg="add mod">
          <ac:chgData name="Fadumo Omar" userId="3dedc0fe46cddd1c" providerId="LiveId" clId="{8A986FDF-746F-4B59-9DAC-EDB1C8208DE3}" dt="2025-11-09T09:47:24.694" v="84" actId="12"/>
          <ac:spMkLst>
            <pc:docMk/>
            <pc:sldMk cId="709856560" sldId="257"/>
            <ac:spMk id="11" creationId="{BC5F9E46-F2E1-8BAD-58E0-384FBA37DBC6}"/>
          </ac:spMkLst>
        </pc:spChg>
        <pc:picChg chg="mod">
          <ac:chgData name="Fadumo Omar" userId="3dedc0fe46cddd1c" providerId="LiveId" clId="{8A986FDF-746F-4B59-9DAC-EDB1C8208DE3}" dt="2025-11-09T09:41:27.137" v="24" actId="1076"/>
          <ac:picMkLst>
            <pc:docMk/>
            <pc:sldMk cId="709856560" sldId="257"/>
            <ac:picMk id="1026" creationId="{14752EFD-429A-F3E7-E1DB-F3948B5F030B}"/>
          </ac:picMkLst>
        </pc:picChg>
        <pc:picChg chg="mod">
          <ac:chgData name="Fadumo Omar" userId="3dedc0fe46cddd1c" providerId="LiveId" clId="{8A986FDF-746F-4B59-9DAC-EDB1C8208DE3}" dt="2025-11-09T09:41:34.097" v="26" actId="1076"/>
          <ac:picMkLst>
            <pc:docMk/>
            <pc:sldMk cId="709856560" sldId="257"/>
            <ac:picMk id="1028" creationId="{D56B1328-1426-840F-9DB0-8DC939FEEFC3}"/>
          </ac:picMkLst>
        </pc:picChg>
      </pc:sldChg>
      <pc:sldChg chg="addSp modSp add del mod">
        <pc:chgData name="Fadumo Omar" userId="3dedc0fe46cddd1c" providerId="LiveId" clId="{8A986FDF-746F-4B59-9DAC-EDB1C8208DE3}" dt="2025-11-09T09:49:33.282" v="92" actId="2696"/>
        <pc:sldMkLst>
          <pc:docMk/>
          <pc:sldMk cId="340020683" sldId="258"/>
        </pc:sldMkLst>
        <pc:spChg chg="mod">
          <ac:chgData name="Fadumo Omar" userId="3dedc0fe46cddd1c" providerId="LiveId" clId="{8A986FDF-746F-4B59-9DAC-EDB1C8208DE3}" dt="2025-11-09T09:42:23.450" v="29" actId="1076"/>
          <ac:spMkLst>
            <pc:docMk/>
            <pc:sldMk cId="340020683" sldId="258"/>
            <ac:spMk id="2" creationId="{7A729F49-72BB-7E1E-0FCA-838EC940A83F}"/>
          </ac:spMkLst>
        </pc:spChg>
        <pc:spChg chg="add mod">
          <ac:chgData name="Fadumo Omar" userId="3dedc0fe46cddd1c" providerId="LiveId" clId="{8A986FDF-746F-4B59-9DAC-EDB1C8208DE3}" dt="2025-11-09T09:44:14.924" v="48" actId="571"/>
          <ac:spMkLst>
            <pc:docMk/>
            <pc:sldMk cId="340020683" sldId="258"/>
            <ac:spMk id="4" creationId="{957198F6-B3D7-E681-5B09-495AD631072F}"/>
          </ac:spMkLst>
        </pc:spChg>
      </pc:sldChg>
      <pc:sldChg chg="add del">
        <pc:chgData name="Fadumo Omar" userId="3dedc0fe46cddd1c" providerId="LiveId" clId="{8A986FDF-746F-4B59-9DAC-EDB1C8208DE3}" dt="2025-11-09T09:49:34.258" v="93" actId="2696"/>
        <pc:sldMkLst>
          <pc:docMk/>
          <pc:sldMk cId="488818014" sldId="259"/>
        </pc:sldMkLst>
      </pc:sldChg>
      <pc:sldChg chg="addSp delSp modSp mod">
        <pc:chgData name="Fadumo Omar" userId="3dedc0fe46cddd1c" providerId="LiveId" clId="{8A986FDF-746F-4B59-9DAC-EDB1C8208DE3}" dt="2025-10-20T09:33:14.400" v="0" actId="26606"/>
        <pc:sldMkLst>
          <pc:docMk/>
          <pc:sldMk cId="2584169375" sldId="261"/>
        </pc:sldMkLst>
        <pc:spChg chg="add">
          <ac:chgData name="Fadumo Omar" userId="3dedc0fe46cddd1c" providerId="LiveId" clId="{8A986FDF-746F-4B59-9DAC-EDB1C8208DE3}" dt="2025-10-20T09:33:14.400" v="0" actId="26606"/>
          <ac:spMkLst>
            <pc:docMk/>
            <pc:sldMk cId="2584169375" sldId="261"/>
            <ac:spMk id="4122" creationId="{7459C506-5F4B-4B75-9218-C7C3F87FA8D3}"/>
          </ac:spMkLst>
        </pc:spChg>
        <pc:spChg chg="add">
          <ac:chgData name="Fadumo Omar" userId="3dedc0fe46cddd1c" providerId="LiveId" clId="{8A986FDF-746F-4B59-9DAC-EDB1C8208DE3}" dt="2025-10-20T09:33:14.400" v="0" actId="26606"/>
          <ac:spMkLst>
            <pc:docMk/>
            <pc:sldMk cId="2584169375" sldId="261"/>
            <ac:spMk id="4135" creationId="{4E74DA95-CD7A-4D5E-9D27-67A759CE708D}"/>
          </ac:spMkLst>
        </pc:spChg>
        <pc:grpChg chg="add">
          <ac:chgData name="Fadumo Omar" userId="3dedc0fe46cddd1c" providerId="LiveId" clId="{8A986FDF-746F-4B59-9DAC-EDB1C8208DE3}" dt="2025-10-20T09:33:14.400" v="0" actId="26606"/>
          <ac:grpSpMkLst>
            <pc:docMk/>
            <pc:sldMk cId="2584169375" sldId="261"/>
            <ac:grpSpMk id="4124" creationId="{BC659EEB-C3AE-4544-8263-417009DCDF41}"/>
          </ac:grpSpMkLst>
        </pc:grpChg>
        <pc:picChg chg="mod">
          <ac:chgData name="Fadumo Omar" userId="3dedc0fe46cddd1c" providerId="LiveId" clId="{8A986FDF-746F-4B59-9DAC-EDB1C8208DE3}" dt="2025-10-20T09:33:14.400" v="0" actId="26606"/>
          <ac:picMkLst>
            <pc:docMk/>
            <pc:sldMk cId="2584169375" sldId="261"/>
            <ac:picMk id="4098" creationId="{7151C9FC-B4E8-4DFC-8BD6-CC347A207AFA}"/>
          </ac:picMkLst>
        </pc:picChg>
        <pc:picChg chg="mod">
          <ac:chgData name="Fadumo Omar" userId="3dedc0fe46cddd1c" providerId="LiveId" clId="{8A986FDF-746F-4B59-9DAC-EDB1C8208DE3}" dt="2025-10-20T09:33:14.400" v="0" actId="26606"/>
          <ac:picMkLst>
            <pc:docMk/>
            <pc:sldMk cId="2584169375" sldId="261"/>
            <ac:picMk id="4100" creationId="{9FAE98F5-DC2A-903C-BF73-08785DCBAAF1}"/>
          </ac:picMkLst>
        </pc:picChg>
        <pc:cxnChg chg="add">
          <ac:chgData name="Fadumo Omar" userId="3dedc0fe46cddd1c" providerId="LiveId" clId="{8A986FDF-746F-4B59-9DAC-EDB1C8208DE3}" dt="2025-10-20T09:33:14.400" v="0" actId="26606"/>
          <ac:cxnSpMkLst>
            <pc:docMk/>
            <pc:sldMk cId="2584169375" sldId="261"/>
            <ac:cxnSpMk id="4137" creationId="{14AA3B5C-0C55-4FFF-9C45-8F9F7C074A4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E2B42A-FEB2-4ED1-9A05-A33E510E461B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56D65B-DB1B-4DD7-883C-2FB1B9E71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712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56D65B-DB1B-4DD7-883C-2FB1B9E714B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722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56D65B-DB1B-4DD7-883C-2FB1B9E714B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351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56D65B-DB1B-4DD7-883C-2FB1B9E714B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723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907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506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994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131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002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87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3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61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0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366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913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453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26725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606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726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51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997F2-BF52-438D-8EF4-BF075D829365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A2DADCE-25C8-453F-BC17-99E08B912F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487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faculty.ksu.edu.sa/sites/default/files/icd11_mms-en-06.pdf" TargetMode="External"/><Relationship Id="rId13" Type="http://schemas.openxmlformats.org/officeDocument/2006/relationships/hyperlink" Target="https://www.spandidos-publications.com/etm/22/5/1281" TargetMode="External"/><Relationship Id="rId3" Type="http://schemas.openxmlformats.org/officeDocument/2006/relationships/hyperlink" Target="https://perryworldhouse.upenn.edu/app/uploads/2025/07/Supporting-Women-with-Severe-Mental-Illnesses-Experiencing-Homelessness-A-Policy-Project-with-The-Banyan.pdf" TargetMode="External"/><Relationship Id="rId7" Type="http://schemas.openxmlformats.org/officeDocument/2006/relationships/hyperlink" Target="https://surface.syr.edu/cgi/viewcontent.cgi?article=2714&amp;context=honors_capstone" TargetMode="External"/><Relationship Id="rId12" Type="http://schemas.openxmlformats.org/officeDocument/2006/relationships/hyperlink" Target="https://www.thelancet.com/journals/lancet/article/PIIS0140-6736(23)00918-2/abstract#au20" TargetMode="External"/><Relationship Id="rId2" Type="http://schemas.openxmlformats.org/officeDocument/2006/relationships/hyperlink" Target="https://assets.cureus.com/uploads/review_article/pdf/159889/20230527-17296-1isz49q.pdf" TargetMode="External"/><Relationship Id="rId16" Type="http://schemas.openxmlformats.org/officeDocument/2006/relationships/hyperlink" Target="https://publishing.emanresearch.org/Journal/Abstract/angiotherapy-8798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quest.com/openview/879f61d020dc64e6cb640a81aee12558/1?pq-origsite=gscholar&amp;cbl=18750&amp;diss=y" TargetMode="External"/><Relationship Id="rId11" Type="http://schemas.openxmlformats.org/officeDocument/2006/relationships/hyperlink" Target="https://books.google.com/books?hl=en&amp;lr=&amp;id=GIxlEAAAQBAJ&amp;oi=fnd&amp;pg=PP2&amp;dq=Electroconvulsive+therapy+(ECT)+and+insulin+shock+therapy+were+introduced+in+the+early+20th+century+and+occasionally+alleviated+the+symptoms+but+in+many+cases+resulted+in+trauma+&amp;ots=keMuePCaav&amp;sig=Bk7kiwcv9jJTPsmT9KYgY04Aryk" TargetMode="External"/><Relationship Id="rId5" Type="http://schemas.openxmlformats.org/officeDocument/2006/relationships/hyperlink" Target="https://www.nature.com/articles/s41380-023-01957-9" TargetMode="External"/><Relationship Id="rId15" Type="http://schemas.openxmlformats.org/officeDocument/2006/relationships/hyperlink" Target="https://qmro.qmul.ac.uk/xmlui/handle/123456789/106279" TargetMode="External"/><Relationship Id="rId10" Type="http://schemas.openxmlformats.org/officeDocument/2006/relationships/hyperlink" Target="https://books.google.co.ke/books?hl=en&amp;lr=&amp;id=JYSzEAAAQBAJ&amp;oi=fnd&amp;pg=PT6&amp;dq=Single+Episode+Depressive+Disorder+was+referred+to+as+melancholia+and+was+commonly+associated+to+spiritual+inadequacy,+lack+of+achievement+or+immorality&amp;ots=0GDMLr3vDU&amp;sig=qVi6nkS6h3IomN56C4zGAcx3aS0&amp;redir_esc=y" TargetMode="External"/><Relationship Id="rId4" Type="http://schemas.openxmlformats.org/officeDocument/2006/relationships/hyperlink" Target="https://doi.org/10.1177/01492063221111758" TargetMode="External"/><Relationship Id="rId9" Type="http://schemas.openxmlformats.org/officeDocument/2006/relationships/hyperlink" Target="https://doi.org/10.37723/jumdc.v14i4.972" TargetMode="External"/><Relationship Id="rId14" Type="http://schemas.openxmlformats.org/officeDocument/2006/relationships/hyperlink" Target="https://doi.org/10.1111/acps.13385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7F656-DCEA-6724-6003-4068A39D37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>
                <a:solidFill>
                  <a:srgbClr val="FFFFFF"/>
                </a:solidFill>
              </a:rPr>
              <a:t>Single Episode Depressive Disorder </a:t>
            </a: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2DACF3A7-BFDF-708C-6ECE-6C5E6BF725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9326D6C-5218-C4CA-942B-8B3F81CFB9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STUDENT: Fadumo M Omar ( 2311758)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PSYCHOPATHOLOGICAL CLASSICFICATION &amp; PROVISION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Lecturer: Kennedy </a:t>
            </a:r>
            <a:r>
              <a:rPr lang="en-US" dirty="0" err="1">
                <a:solidFill>
                  <a:srgbClr val="FFFFFF"/>
                </a:solidFill>
              </a:rPr>
              <a:t>Obohwemu</a:t>
            </a:r>
            <a:endParaRPr lang="en-US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Module: BMHP6029</a:t>
            </a: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2243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13D8E-09F6-137C-1005-278AAEEB5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930518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Treatment and Understanding of History.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8D7BB-7E6B-A441-8C02-C53F3CB4A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320800"/>
            <a:ext cx="2930517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Known as “melancholia”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Spiritual or moral cause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Treated with rest cures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Institutionalization is common.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Application of electroconvulsive therapy.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High stigma and neglect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700" dirty="0"/>
              <a:t>Limited medical insight</a:t>
            </a:r>
          </a:p>
        </p:txBody>
      </p:sp>
      <p:pic>
        <p:nvPicPr>
          <p:cNvPr id="1028" name="Picture 4" descr="ICD-10-CM Diagnosis Code F32.1 - Major ...">
            <a:extLst>
              <a:ext uri="{FF2B5EF4-FFF2-40B4-BE49-F238E27FC236}">
                <a16:creationId xmlns:a16="http://schemas.microsoft.com/office/drawing/2014/main" id="{D56B1328-1426-840F-9DB0-8DC939FEEF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69557" y="5037565"/>
            <a:ext cx="2735627" cy="1820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elancholia: causes, symptoms, and ...">
            <a:extLst>
              <a:ext uri="{FF2B5EF4-FFF2-40B4-BE49-F238E27FC236}">
                <a16:creationId xmlns:a16="http://schemas.microsoft.com/office/drawing/2014/main" id="{14752EFD-429A-F3E7-E1DB-F3948B5F03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225" y="4997682"/>
            <a:ext cx="2628068" cy="186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C41665-81AA-D69B-E245-9E0C8E8350A8}"/>
              </a:ext>
            </a:extLst>
          </p:cNvPr>
          <p:cNvSpPr txBox="1"/>
          <p:nvPr/>
        </p:nvSpPr>
        <p:spPr>
          <a:xfrm>
            <a:off x="2989259" y="-64195"/>
            <a:ext cx="38557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Modern Treatment and Social, Cultural, and Political Environment</a:t>
            </a:r>
            <a:endParaRPr lang="en-GB" sz="28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18ED2D-B3BB-5BF0-105C-E698253D2F27}"/>
              </a:ext>
            </a:extLst>
          </p:cNvPr>
          <p:cNvSpPr txBox="1"/>
          <p:nvPr/>
        </p:nvSpPr>
        <p:spPr>
          <a:xfrm>
            <a:off x="2930518" y="1348938"/>
            <a:ext cx="39732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Established health condition.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Psychotherapy and drugs.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Antidepressants are commonly used.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Policies to change mental health.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Persistent cultural stigma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Gender and workplace stress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Unequal global access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61CFA9-DF80-F497-453A-2126B722B883}"/>
              </a:ext>
            </a:extLst>
          </p:cNvPr>
          <p:cNvSpPr txBox="1"/>
          <p:nvPr/>
        </p:nvSpPr>
        <p:spPr>
          <a:xfrm>
            <a:off x="7021202" y="0"/>
            <a:ext cx="2727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  <a:latin typeface="+mj-lt"/>
              </a:rPr>
              <a:t>Analysis and Future Recommendations</a:t>
            </a:r>
            <a:endParaRPr lang="en-GB" sz="2800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5F9E46-F2E1-8BAD-58E0-384FBA37DBC6}"/>
              </a:ext>
            </a:extLst>
          </p:cNvPr>
          <p:cNvSpPr txBox="1"/>
          <p:nvPr/>
        </p:nvSpPr>
        <p:spPr>
          <a:xfrm>
            <a:off x="6937429" y="1815882"/>
            <a:ext cx="293051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Better accuracy of diagnosis.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Persistent stigma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Overreliance on medication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Expansion of early intervention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Promote digital therapies.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Mental health policy integration.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Fund more and create awareness.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856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93E21-C45C-5CCE-8091-C2558970A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957CB-3F49-CA6C-623F-9631C0D5C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dirty="0"/>
              <a:t> </a:t>
            </a:r>
          </a:p>
          <a:p>
            <a:r>
              <a:rPr lang="en-US" dirty="0"/>
              <a:t>Ahad, A.A., Sanchez-Gonzalez, M. and Junquera, P., 2023. Understanding and addressing mental health stigma across cultures for improving psychiatric care: A narrative review. </a:t>
            </a:r>
            <a:r>
              <a:rPr lang="en-US" i="1" dirty="0" err="1"/>
              <a:t>Cureus</a:t>
            </a:r>
            <a:r>
              <a:rPr lang="en-US" dirty="0"/>
              <a:t>, </a:t>
            </a:r>
            <a:r>
              <a:rPr lang="en-US" i="1" dirty="0"/>
              <a:t>15</a:t>
            </a:r>
            <a:r>
              <a:rPr lang="en-US" dirty="0"/>
              <a:t>(5). </a:t>
            </a:r>
            <a:r>
              <a:rPr lang="en-US" u="sng" dirty="0">
                <a:hlinkClick r:id="rId2"/>
              </a:rPr>
              <a:t>https://assets.cureus.com/uploads/review_article/pdf/159889/20230527-17296-1isz49q.pdf</a:t>
            </a:r>
            <a:endParaRPr lang="en-US" dirty="0"/>
          </a:p>
          <a:p>
            <a:r>
              <a:rPr lang="en-US" dirty="0"/>
              <a:t>Assi, R., Biehl, L., Brown, C. and Krishnan, A., 2025. Supporting Women with Severe Mental Illnesses Experiencing Homelessness. </a:t>
            </a:r>
            <a:r>
              <a:rPr lang="en-US" u="sng" dirty="0">
                <a:hlinkClick r:id="rId3"/>
              </a:rPr>
              <a:t>https://perryworldhouse.upenn.edu/app/uploads/2025/07/Supporting-Women-with-Severe-Mental-Illnesses-Experiencing-Homelessness-A-Policy-Project-with-The-Banyan.pdf</a:t>
            </a:r>
            <a:endParaRPr lang="en-US" dirty="0"/>
          </a:p>
          <a:p>
            <a:r>
              <a:rPr lang="en-US" dirty="0"/>
              <a:t>Colella, A. and </a:t>
            </a:r>
            <a:r>
              <a:rPr lang="en-US" dirty="0" err="1"/>
              <a:t>Santuzzi</a:t>
            </a:r>
            <a:r>
              <a:rPr lang="en-US" dirty="0"/>
              <a:t>, A., 2024. Known and unknown mental illness: Uncovering the multiple routes to workplace inequities. </a:t>
            </a:r>
            <a:r>
              <a:rPr lang="en-US" i="1" dirty="0"/>
              <a:t>Journal of Management</a:t>
            </a:r>
            <a:r>
              <a:rPr lang="en-US" dirty="0"/>
              <a:t>, </a:t>
            </a:r>
            <a:r>
              <a:rPr lang="en-US" i="1" dirty="0"/>
              <a:t>50</a:t>
            </a:r>
            <a:r>
              <a:rPr lang="en-US" dirty="0"/>
              <a:t>(3), pp. 898-927. </a:t>
            </a:r>
            <a:r>
              <a:rPr lang="en-US" u="sng" dirty="0">
                <a:hlinkClick r:id="rId4"/>
              </a:rPr>
              <a:t>https://doi.org/10.1177/01492063221111758</a:t>
            </a:r>
            <a:endParaRPr lang="en-US" dirty="0"/>
          </a:p>
          <a:p>
            <a:r>
              <a:rPr lang="en-US" dirty="0"/>
              <a:t>Flint, J., 2023. The genetic basis of major depressive disorder. </a:t>
            </a:r>
            <a:r>
              <a:rPr lang="en-US" i="1" dirty="0"/>
              <a:t>Molecular psychiatry</a:t>
            </a:r>
            <a:r>
              <a:rPr lang="en-US" dirty="0"/>
              <a:t>, </a:t>
            </a:r>
            <a:r>
              <a:rPr lang="en-US" i="1" dirty="0"/>
              <a:t>28</a:t>
            </a:r>
            <a:r>
              <a:rPr lang="en-US" dirty="0"/>
              <a:t>(6), pp.2254-2265. </a:t>
            </a:r>
            <a:r>
              <a:rPr lang="en-US" u="sng" dirty="0">
                <a:hlinkClick r:id="rId5"/>
              </a:rPr>
              <a:t>https://www.nature.com/articles/s41380-023-01957-9</a:t>
            </a:r>
            <a:endParaRPr lang="en-US" dirty="0"/>
          </a:p>
          <a:p>
            <a:r>
              <a:rPr lang="en-US" dirty="0"/>
              <a:t>Gallagher, A., 2024. </a:t>
            </a:r>
            <a:r>
              <a:rPr lang="en-US" i="1" dirty="0"/>
              <a:t>Overmedication of Children in Child Protective Services/Foster Care: A Qualitative Exploration of Alumni and Professionals</a:t>
            </a:r>
            <a:r>
              <a:rPr lang="en-US" dirty="0"/>
              <a:t> (Doctoral dissertation, National University). </a:t>
            </a:r>
            <a:r>
              <a:rPr lang="en-US" u="sng" dirty="0">
                <a:hlinkClick r:id="rId6"/>
              </a:rPr>
              <a:t>https://www.proquest.com/openview/879f61d020dc64e6cb640a81aee12558/1?pq-origsite=gscholar&amp;cbl=18750&amp;diss=y</a:t>
            </a:r>
            <a:endParaRPr lang="en-US" dirty="0"/>
          </a:p>
          <a:p>
            <a:r>
              <a:rPr lang="en-US" dirty="0"/>
              <a:t>Iavarone, M., 2024. Gender Disparities in Depression: A Review of the Sociocultural Contributions to Working Women's Mental Health Struggle. </a:t>
            </a:r>
            <a:r>
              <a:rPr lang="en-US" u="sng" dirty="0">
                <a:hlinkClick r:id="rId7"/>
              </a:rPr>
              <a:t>https://surface.syr.edu/cgi/viewcontent.cgi?article=2714&amp;context=honors_capstone</a:t>
            </a:r>
            <a:endParaRPr lang="en-US" dirty="0"/>
          </a:p>
          <a:p>
            <a:r>
              <a:rPr lang="en-US" dirty="0"/>
              <a:t> ICD. 2020. Chapter 6: Mental, behavioral, or neurodevelopmental disorders. </a:t>
            </a:r>
            <a:r>
              <a:rPr lang="en-US" i="1" dirty="0"/>
              <a:t>International Classification of Diseases. </a:t>
            </a:r>
            <a:r>
              <a:rPr lang="en-US" u="sng" dirty="0">
                <a:hlinkClick r:id="rId8"/>
              </a:rPr>
              <a:t>https://faculty.ksu.edu.sa/sites/default/files/icd11_mms-en-06.pdf</a:t>
            </a:r>
            <a:endParaRPr lang="en-US" dirty="0"/>
          </a:p>
          <a:p>
            <a:r>
              <a:rPr lang="en-US" dirty="0"/>
              <a:t>Mubarak, N., Kanwal, S., Rana, F.R., Tariq, S., Tariq, S., </a:t>
            </a:r>
            <a:r>
              <a:rPr lang="en-US" dirty="0" err="1"/>
              <a:t>Elnaem</a:t>
            </a:r>
            <a:r>
              <a:rPr lang="en-US" dirty="0"/>
              <a:t>, M.H., and Khan, A.M., 2023. Examining the tapestry of mental health crises in low- &amp; middle-income countries: an intercontinental analysis of the contributing factors and instructive approaches. </a:t>
            </a:r>
            <a:r>
              <a:rPr lang="en-US" i="1" dirty="0"/>
              <a:t>Journal of University Medical &amp; Dental College</a:t>
            </a:r>
            <a:r>
              <a:rPr lang="en-US" dirty="0"/>
              <a:t>, </a:t>
            </a:r>
            <a:r>
              <a:rPr lang="en-US" i="1" dirty="0"/>
              <a:t>14</a:t>
            </a:r>
            <a:r>
              <a:rPr lang="en-US" dirty="0"/>
              <a:t>(4). </a:t>
            </a:r>
            <a:r>
              <a:rPr lang="en-US" u="sng" dirty="0">
                <a:hlinkClick r:id="rId9"/>
              </a:rPr>
              <a:t>https://doi.org/10.37723/jumdc.v14i4.972</a:t>
            </a:r>
            <a:endParaRPr lang="en-US" dirty="0"/>
          </a:p>
          <a:p>
            <a:r>
              <a:rPr lang="en-US" dirty="0"/>
              <a:t>Mulder, T., 2023. </a:t>
            </a:r>
            <a:r>
              <a:rPr lang="en-US" i="1" dirty="0"/>
              <a:t>Suffering in Silence: Ministering to Those with Mental Illness</a:t>
            </a:r>
            <a:r>
              <a:rPr lang="en-US" dirty="0"/>
              <a:t>. </a:t>
            </a:r>
            <a:r>
              <a:rPr lang="en-US" dirty="0" err="1"/>
              <a:t>WestBow</a:t>
            </a:r>
            <a:r>
              <a:rPr lang="en-US" dirty="0"/>
              <a:t> Press. </a:t>
            </a:r>
            <a:r>
              <a:rPr lang="en-US" u="sng" dirty="0">
                <a:hlinkClick r:id="rId10"/>
              </a:rPr>
              <a:t>https://books.google.co.ke/books?hl=en&amp;lr=&amp;id=JYSzEAAAQBAJ&amp;oi=fnd&amp;pg=PT6&amp;dq=Single+Episode+Depressive+Disorder+was+referred+to+as+melancholia+and+was+commonly+associated+to+spiritual+inadequacy,+lack+of+achievement+or+immorality&amp;ots=0GDMLr3vDU&amp;sig=qVi6nkS6h3IomN56C4zGAcx3aS0&amp;redir_esc=y#v=onepage&amp;q&amp;f=false</a:t>
            </a:r>
            <a:endParaRPr lang="en-US" dirty="0"/>
          </a:p>
          <a:p>
            <a:r>
              <a:rPr lang="en-US" dirty="0"/>
              <a:t>Palmer, C.M., 2022. </a:t>
            </a:r>
            <a:r>
              <a:rPr lang="en-US" i="1" dirty="0"/>
              <a:t>Brain energy: A revolutionary breakthrough in understanding mental health--and improving treatment for anxiety, depression, OCD, PTSD, and more</a:t>
            </a:r>
            <a:r>
              <a:rPr lang="en-US" dirty="0"/>
              <a:t>. </a:t>
            </a:r>
            <a:r>
              <a:rPr lang="en-US" dirty="0" err="1"/>
              <a:t>BenBella</a:t>
            </a:r>
            <a:r>
              <a:rPr lang="en-US" dirty="0"/>
              <a:t> Books. </a:t>
            </a:r>
            <a:r>
              <a:rPr lang="en-US" u="sng" dirty="0">
                <a:hlinkClick r:id="rId11"/>
              </a:rPr>
              <a:t>https://books.google.com/books?hl=en&amp;lr=&amp;id=GIxlEAAAQBAJ&amp;oi=fnd&amp;pg=PP2&amp;dq=Electroconvulsive+therapy+(ECT)+and+insulin+shock+therapy+were+introduced+in+the+early+20th+century+and+occasionally+alleviated+the+symptoms+but+in+many+cases+resulted+in+trauma+&amp;ots=keMuePCaav&amp;sig=Bk7kiwcv9jJTPsmT9KYgY04Aryk</a:t>
            </a:r>
            <a:endParaRPr lang="en-US" dirty="0"/>
          </a:p>
          <a:p>
            <a:r>
              <a:rPr lang="en-US" dirty="0"/>
              <a:t>Patel, V., Saxena, S., Lund, C., Kohrt, B., Kieling, C., Sunkel, C., ... &amp; Herrman, H. (2023). Transforming mental health systems globally: principles and policy recommendations. </a:t>
            </a:r>
            <a:r>
              <a:rPr lang="en-US" i="1" dirty="0"/>
              <a:t>The Lancet</a:t>
            </a:r>
            <a:r>
              <a:rPr lang="en-US" dirty="0"/>
              <a:t>, </a:t>
            </a:r>
            <a:r>
              <a:rPr lang="en-US" i="1" dirty="0"/>
              <a:t>402</a:t>
            </a:r>
            <a:r>
              <a:rPr lang="en-US" dirty="0"/>
              <a:t>(10402), 656-666. </a:t>
            </a:r>
            <a:r>
              <a:rPr lang="en-US" u="sng" dirty="0">
                <a:hlinkClick r:id="rId12"/>
              </a:rPr>
              <a:t>https://www.thelancet.com/journals/lancet/article/PIIS0140-6736(23)00918-2/abstract#au20</a:t>
            </a:r>
            <a:endParaRPr lang="en-US" dirty="0"/>
          </a:p>
          <a:p>
            <a:r>
              <a:rPr lang="en-US" dirty="0"/>
              <a:t>Trifu, S., Sevcenco, A., Stănescu, M., </a:t>
            </a:r>
            <a:r>
              <a:rPr lang="en-US" dirty="0" err="1"/>
              <a:t>Drăgoi</a:t>
            </a:r>
            <a:r>
              <a:rPr lang="en-US" dirty="0"/>
              <a:t>, A.M., and Cristea, M.B., 2021. Efficacy of electroconvulsive therapy as a potential first-choice treatment in treatment-resistant depression. </a:t>
            </a:r>
            <a:r>
              <a:rPr lang="en-US" i="1" dirty="0"/>
              <a:t>Experimental and therapeutic medicine</a:t>
            </a:r>
            <a:r>
              <a:rPr lang="en-US" dirty="0"/>
              <a:t>, </a:t>
            </a:r>
            <a:r>
              <a:rPr lang="en-US" i="1" dirty="0"/>
              <a:t>22</a:t>
            </a:r>
            <a:r>
              <a:rPr lang="en-US" dirty="0"/>
              <a:t>(5), p.1281. </a:t>
            </a:r>
            <a:r>
              <a:rPr lang="en-US" u="sng" dirty="0">
                <a:hlinkClick r:id="rId13"/>
              </a:rPr>
              <a:t>https://www.spandidos-publications.com/etm/22/5/1281</a:t>
            </a:r>
            <a:endParaRPr lang="en-US" dirty="0"/>
          </a:p>
          <a:p>
            <a:r>
              <a:rPr lang="en-US" dirty="0"/>
              <a:t>Varghese, S., Frey, B.N., Schneider, M.A., </a:t>
            </a:r>
            <a:r>
              <a:rPr lang="en-US" dirty="0" err="1"/>
              <a:t>Kapczinski</a:t>
            </a:r>
            <a:r>
              <a:rPr lang="en-US" dirty="0"/>
              <a:t>, F., and de Azevedo Cardoso, T., 2022. Functional and cognitive impairment in the first episode of depression: A systematic review. </a:t>
            </a:r>
            <a:r>
              <a:rPr lang="en-US" i="1" dirty="0"/>
              <a:t>Acta </a:t>
            </a:r>
            <a:r>
              <a:rPr lang="en-US" i="1" dirty="0" err="1"/>
              <a:t>Psychiatrica</a:t>
            </a:r>
            <a:r>
              <a:rPr lang="en-US" i="1" dirty="0"/>
              <a:t> Scandinavica</a:t>
            </a:r>
            <a:r>
              <a:rPr lang="en-US" dirty="0"/>
              <a:t>, </a:t>
            </a:r>
            <a:r>
              <a:rPr lang="en-US" i="1" dirty="0"/>
              <a:t>145</a:t>
            </a:r>
            <a:r>
              <a:rPr lang="en-US" dirty="0"/>
              <a:t>(2), pp. 156-185. </a:t>
            </a:r>
            <a:r>
              <a:rPr lang="en-US" u="sng" dirty="0">
                <a:hlinkClick r:id="rId14"/>
              </a:rPr>
              <a:t>https://doi.org/10.1111/acps.13385</a:t>
            </a:r>
            <a:endParaRPr lang="en-US" dirty="0"/>
          </a:p>
          <a:p>
            <a:r>
              <a:rPr lang="en-US" dirty="0"/>
              <a:t>Wallis, J., 2025. </a:t>
            </a:r>
            <a:r>
              <a:rPr lang="en-US" i="1" dirty="0"/>
              <a:t>Madness Incarnate: The Making Of The Patient's Body In Late 19th-Century Asylum Practice</a:t>
            </a:r>
            <a:r>
              <a:rPr lang="en-US" dirty="0"/>
              <a:t> (Doctoral dissertation, Queen Mary, University of London). </a:t>
            </a:r>
            <a:r>
              <a:rPr lang="en-US" u="sng" dirty="0">
                <a:hlinkClick r:id="rId15"/>
              </a:rPr>
              <a:t>https://qmro.qmul.ac.uk/xmlui/handle/123456789/106279</a:t>
            </a:r>
            <a:endParaRPr lang="en-US" dirty="0"/>
          </a:p>
          <a:p>
            <a:r>
              <a:rPr lang="en-US" dirty="0" err="1"/>
              <a:t>Zhylin</a:t>
            </a:r>
            <a:r>
              <a:rPr lang="en-US" dirty="0"/>
              <a:t>, M., </a:t>
            </a:r>
            <a:r>
              <a:rPr lang="en-US" dirty="0" err="1"/>
              <a:t>Mendelo</a:t>
            </a:r>
            <a:r>
              <a:rPr lang="en-US" dirty="0"/>
              <a:t>, V., </a:t>
            </a:r>
            <a:r>
              <a:rPr lang="en-US" dirty="0" err="1"/>
              <a:t>Tolmachov</a:t>
            </a:r>
            <a:r>
              <a:rPr lang="en-US" dirty="0"/>
              <a:t>, O., </a:t>
            </a:r>
            <a:r>
              <a:rPr lang="en-US" dirty="0" err="1"/>
              <a:t>Ryhel</a:t>
            </a:r>
            <a:r>
              <a:rPr lang="en-US" dirty="0"/>
              <a:t>, O. and </a:t>
            </a:r>
            <a:r>
              <a:rPr lang="en-US" dirty="0" err="1"/>
              <a:t>Yudenko</a:t>
            </a:r>
            <a:r>
              <a:rPr lang="en-US" dirty="0"/>
              <a:t>, O., 2024. Innovative Rehabilitation Strategies for Chemical Dependency: Integrating Biochemical Insights and Psychosocial Approaches. </a:t>
            </a:r>
            <a:r>
              <a:rPr lang="en-US" i="1" dirty="0"/>
              <a:t>Integrative Biomedical Research</a:t>
            </a:r>
            <a:r>
              <a:rPr lang="en-US" dirty="0"/>
              <a:t>, </a:t>
            </a:r>
            <a:r>
              <a:rPr lang="en-US" i="1" dirty="0"/>
              <a:t>8</a:t>
            </a:r>
            <a:r>
              <a:rPr lang="en-US" dirty="0"/>
              <a:t>(7), pp.1-16. </a:t>
            </a:r>
            <a:r>
              <a:rPr lang="en-US" u="sng">
                <a:hlinkClick r:id="rId16"/>
              </a:rPr>
              <a:t>https://publishing.emanresearch.org/Journal/Abstract/angiotherapy-879818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849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2" name="Rectangle 4121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24" name="Group 4123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125" name="Straight Connector 4124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26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27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28" name="Isosceles Triangle 4127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29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30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31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32" name="Isosceles Triangle 4131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33" name="Isosceles Triangle 4132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4135" name="Rectangle 4134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Questions Welcome Stock Illustrations ...">
            <a:extLst>
              <a:ext uri="{FF2B5EF4-FFF2-40B4-BE49-F238E27FC236}">
                <a16:creationId xmlns:a16="http://schemas.microsoft.com/office/drawing/2014/main" id="{7151C9FC-B4E8-4DFC-8BD6-CC347A207A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20297" y="1131994"/>
            <a:ext cx="3257934" cy="460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37" name="Straight Connector 4136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Thank You For Listening | Podcast on ...">
            <a:extLst>
              <a:ext uri="{FF2B5EF4-FFF2-40B4-BE49-F238E27FC236}">
                <a16:creationId xmlns:a16="http://schemas.microsoft.com/office/drawing/2014/main" id="{9FAE98F5-DC2A-903C-BF73-08785DCBAA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8129" y="1131993"/>
            <a:ext cx="4602479" cy="460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16937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</TotalTime>
  <Words>1084</Words>
  <Application>Microsoft Office PowerPoint</Application>
  <PresentationFormat>Widescreen</PresentationFormat>
  <Paragraphs>50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Trebuchet MS</vt:lpstr>
      <vt:lpstr>Wingdings</vt:lpstr>
      <vt:lpstr>Wingdings 3</vt:lpstr>
      <vt:lpstr>Facet</vt:lpstr>
      <vt:lpstr>Single Episode Depressive Disorder </vt:lpstr>
      <vt:lpstr>Treatment and Understanding of History.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HomePC</dc:creator>
  <cp:lastModifiedBy>Fadumo Omar</cp:lastModifiedBy>
  <cp:revision>3</cp:revision>
  <dcterms:created xsi:type="dcterms:W3CDTF">2025-10-08T15:31:09Z</dcterms:created>
  <dcterms:modified xsi:type="dcterms:W3CDTF">2025-11-09T09:49:35Z</dcterms:modified>
</cp:coreProperties>
</file>