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8" r:id="rId3"/>
    <p:sldId id="274" r:id="rId4"/>
    <p:sldId id="271" r:id="rId5"/>
    <p:sldId id="265" r:id="rId6"/>
    <p:sldId id="264" r:id="rId7"/>
    <p:sldId id="259" r:id="rId8"/>
    <p:sldId id="261" r:id="rId9"/>
    <p:sldId id="262" r:id="rId10"/>
    <p:sldId id="268" r:id="rId11"/>
    <p:sldId id="277" r:id="rId12"/>
    <p:sldId id="260" r:id="rId13"/>
    <p:sldId id="272" r:id="rId14"/>
    <p:sldId id="273" r:id="rId15"/>
    <p:sldId id="276" r:id="rId16"/>
    <p:sldId id="257" r:id="rId17"/>
    <p:sldId id="267" r:id="rId18"/>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DCA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1" d="100"/>
          <a:sy n="61" d="100"/>
        </p:scale>
        <p:origin x="2008" y="848"/>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1992" y="-72"/>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7680"/>
          </a:xfrm>
          <a:prstGeom prst="rect">
            <a:avLst/>
          </a:prstGeom>
        </p:spPr>
        <p:txBody>
          <a:bodyPr vert="horz" lIns="91440" tIns="45720" rIns="91440" bIns="45720" rtlCol="0"/>
          <a:lstStyle>
            <a:lvl1pPr algn="r">
              <a:defRPr sz="1200"/>
            </a:lvl1pPr>
          </a:lstStyle>
          <a:p>
            <a:fld id="{3A5EA4F9-C90C-4FE3-88F9-7DD90B1B057A}" type="datetimeFigureOut">
              <a:rPr lang="en-GB" smtClean="0"/>
              <a:t>04/02/2021</a:t>
            </a:fld>
            <a:endParaRPr lang="en-GB"/>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91440" tIns="45720" rIns="91440" bIns="45720" rtlCol="0" anchor="b"/>
          <a:lstStyle>
            <a:lvl1pPr algn="r">
              <a:defRPr sz="1200"/>
            </a:lvl1pPr>
          </a:lstStyle>
          <a:p>
            <a:fld id="{77BEFCF3-FB66-4CC1-8384-1217BECA3C82}" type="slidenum">
              <a:rPr lang="en-GB" smtClean="0"/>
              <a:t>‹#›</a:t>
            </a:fld>
            <a:endParaRPr lang="en-GB"/>
          </a:p>
        </p:txBody>
      </p:sp>
    </p:spTree>
    <p:extLst>
      <p:ext uri="{BB962C8B-B14F-4D97-AF65-F5344CB8AC3E}">
        <p14:creationId xmlns:p14="http://schemas.microsoft.com/office/powerpoint/2010/main" val="2707537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7BEFCF3-FB66-4CC1-8384-1217BECA3C82}" type="slidenum">
              <a:rPr lang="en-GB" smtClean="0"/>
              <a:t>1</a:t>
            </a:fld>
            <a:endParaRPr lang="en-GB"/>
          </a:p>
        </p:txBody>
      </p:sp>
    </p:spTree>
    <p:extLst>
      <p:ext uri="{BB962C8B-B14F-4D97-AF65-F5344CB8AC3E}">
        <p14:creationId xmlns:p14="http://schemas.microsoft.com/office/powerpoint/2010/main" val="6868445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Overall aims and objectives</a:t>
            </a:r>
            <a:endParaRPr lang="en-GB" dirty="0"/>
          </a:p>
        </p:txBody>
      </p:sp>
      <p:sp>
        <p:nvSpPr>
          <p:cNvPr id="4" name="Slide Number Placeholder 3"/>
          <p:cNvSpPr>
            <a:spLocks noGrp="1"/>
          </p:cNvSpPr>
          <p:nvPr>
            <p:ph type="sldNum" sz="quarter" idx="10"/>
          </p:nvPr>
        </p:nvSpPr>
        <p:spPr/>
        <p:txBody>
          <a:bodyPr/>
          <a:lstStyle/>
          <a:p>
            <a:fld id="{77BEFCF3-FB66-4CC1-8384-1217BECA3C82}" type="slidenum">
              <a:rPr lang="en-GB" smtClean="0"/>
              <a:t>2</a:t>
            </a:fld>
            <a:endParaRPr lang="en-GB"/>
          </a:p>
        </p:txBody>
      </p:sp>
    </p:spTree>
    <p:extLst>
      <p:ext uri="{BB962C8B-B14F-4D97-AF65-F5344CB8AC3E}">
        <p14:creationId xmlns:p14="http://schemas.microsoft.com/office/powerpoint/2010/main" val="984643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According to Moyles there are 7 types of play. </a:t>
            </a:r>
          </a:p>
          <a:p>
            <a:endParaRPr lang="en-GB" dirty="0"/>
          </a:p>
          <a:p>
            <a:r>
              <a:rPr lang="en-GB" dirty="0" smtClean="0"/>
              <a:t>Physical – tree climbing, chasing</a:t>
            </a:r>
          </a:p>
          <a:p>
            <a:r>
              <a:rPr lang="en-GB" dirty="0" smtClean="0"/>
              <a:t>Imaginary – role play, playing with cars/dolls</a:t>
            </a:r>
          </a:p>
          <a:p>
            <a:r>
              <a:rPr lang="en-GB" dirty="0" smtClean="0"/>
              <a:t>Creative – drawing, playing with play dough</a:t>
            </a:r>
          </a:p>
          <a:p>
            <a:r>
              <a:rPr lang="en-GB" dirty="0" smtClean="0"/>
              <a:t>Constructive – </a:t>
            </a:r>
            <a:r>
              <a:rPr lang="en-GB" dirty="0" err="1" smtClean="0"/>
              <a:t>lego</a:t>
            </a:r>
            <a:r>
              <a:rPr lang="en-GB" dirty="0" smtClean="0"/>
              <a:t>, building</a:t>
            </a:r>
          </a:p>
          <a:p>
            <a:r>
              <a:rPr lang="en-GB" dirty="0" smtClean="0"/>
              <a:t>Exploratory – den building ,  using senses (messy play)</a:t>
            </a:r>
          </a:p>
          <a:p>
            <a:r>
              <a:rPr lang="en-GB" dirty="0" smtClean="0"/>
              <a:t>social – playing with peers, skipping, </a:t>
            </a:r>
            <a:r>
              <a:rPr lang="en-GB" dirty="0" err="1" smtClean="0"/>
              <a:t>etc</a:t>
            </a:r>
            <a:endParaRPr lang="en-GB" dirty="0" smtClean="0"/>
          </a:p>
          <a:p>
            <a:r>
              <a:rPr lang="en-GB" dirty="0" smtClean="0"/>
              <a:t>Games with rules – hide and seek, tag, </a:t>
            </a:r>
          </a:p>
          <a:p>
            <a:endParaRPr lang="en-GB" dirty="0"/>
          </a:p>
          <a:p>
            <a:endParaRPr lang="en-GB" dirty="0" smtClean="0"/>
          </a:p>
          <a:p>
            <a:endParaRPr lang="en-GB" dirty="0"/>
          </a:p>
          <a:p>
            <a:endParaRPr lang="en-GB" dirty="0"/>
          </a:p>
          <a:p>
            <a:r>
              <a:rPr lang="en-GB" dirty="0" smtClean="0"/>
              <a:t> Other theorists may refer to them differently </a:t>
            </a:r>
            <a:r>
              <a:rPr lang="en-GB" dirty="0" err="1" smtClean="0"/>
              <a:t>eg</a:t>
            </a:r>
            <a:r>
              <a:rPr lang="en-GB" dirty="0" smtClean="0"/>
              <a:t>. Imaginary play = Fantasy play.  Types of play can overlap and it is possible for more than one type of play to occur in each play episode </a:t>
            </a:r>
            <a:r>
              <a:rPr lang="en-GB" dirty="0" err="1" smtClean="0"/>
              <a:t>eg</a:t>
            </a:r>
            <a:r>
              <a:rPr lang="en-GB" dirty="0" smtClean="0"/>
              <a:t>.  </a:t>
            </a:r>
          </a:p>
          <a:p>
            <a:endParaRPr lang="en-GB" dirty="0" smtClean="0"/>
          </a:p>
          <a:p>
            <a:r>
              <a:rPr lang="en-GB" b="1" u="sng" dirty="0" err="1" smtClean="0"/>
              <a:t>Ouestion</a:t>
            </a:r>
            <a:r>
              <a:rPr lang="en-GB" b="1" u="sng" dirty="0" smtClean="0"/>
              <a:t> – can someone give me an example of when two types of play occur at the same time</a:t>
            </a:r>
            <a:endParaRPr lang="en-GB" b="1" u="sng" dirty="0"/>
          </a:p>
          <a:p>
            <a:endParaRPr lang="en-GB" dirty="0" smtClean="0"/>
          </a:p>
          <a:p>
            <a:r>
              <a:rPr lang="en-GB" dirty="0" smtClean="0"/>
              <a:t>Social and games with rules can occur at same time.  Same as creativity and constructive play</a:t>
            </a:r>
            <a:endParaRPr lang="en-GB" dirty="0"/>
          </a:p>
        </p:txBody>
      </p:sp>
      <p:sp>
        <p:nvSpPr>
          <p:cNvPr id="4" name="Slide Number Placeholder 3"/>
          <p:cNvSpPr>
            <a:spLocks noGrp="1"/>
          </p:cNvSpPr>
          <p:nvPr>
            <p:ph type="sldNum" sz="quarter" idx="10"/>
          </p:nvPr>
        </p:nvSpPr>
        <p:spPr/>
        <p:txBody>
          <a:bodyPr/>
          <a:lstStyle/>
          <a:p>
            <a:fld id="{77BEFCF3-FB66-4CC1-8384-1217BECA3C82}" type="slidenum">
              <a:rPr lang="en-GB" smtClean="0"/>
              <a:t>5</a:t>
            </a:fld>
            <a:endParaRPr lang="en-GB"/>
          </a:p>
        </p:txBody>
      </p:sp>
    </p:spTree>
    <p:extLst>
      <p:ext uri="{BB962C8B-B14F-4D97-AF65-F5344CB8AC3E}">
        <p14:creationId xmlns:p14="http://schemas.microsoft.com/office/powerpoint/2010/main" val="486968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Wilson’s definition of creative play – big emphasis on experiential learning and using all senses to explore and experiment with different properties and materials.  </a:t>
            </a:r>
          </a:p>
          <a:p>
            <a:endParaRPr lang="en-GB" dirty="0"/>
          </a:p>
          <a:p>
            <a:r>
              <a:rPr lang="en-GB" dirty="0" smtClean="0"/>
              <a:t>As children express themselves through creativity this enhances their self esteem.  </a:t>
            </a:r>
          </a:p>
          <a:p>
            <a:endParaRPr lang="en-GB" dirty="0"/>
          </a:p>
          <a:p>
            <a:r>
              <a:rPr lang="en-GB" dirty="0" smtClean="0"/>
              <a:t>Problem solving plays a big part in creative play – this also increase confidence and self esteem</a:t>
            </a:r>
          </a:p>
          <a:p>
            <a:endParaRPr lang="en-GB" dirty="0"/>
          </a:p>
          <a:p>
            <a:r>
              <a:rPr lang="en-GB" b="1" u="sng" dirty="0" smtClean="0"/>
              <a:t>Question = give an example of an creative play activity that might be carried out in the classroom </a:t>
            </a:r>
            <a:endParaRPr lang="en-GB" b="1" u="sng" dirty="0"/>
          </a:p>
        </p:txBody>
      </p:sp>
      <p:sp>
        <p:nvSpPr>
          <p:cNvPr id="4" name="Slide Number Placeholder 3"/>
          <p:cNvSpPr>
            <a:spLocks noGrp="1"/>
          </p:cNvSpPr>
          <p:nvPr>
            <p:ph type="sldNum" sz="quarter" idx="10"/>
          </p:nvPr>
        </p:nvSpPr>
        <p:spPr/>
        <p:txBody>
          <a:bodyPr/>
          <a:lstStyle/>
          <a:p>
            <a:fld id="{77BEFCF3-FB66-4CC1-8384-1217BECA3C82}" type="slidenum">
              <a:rPr lang="en-GB" smtClean="0"/>
              <a:t>6</a:t>
            </a:fld>
            <a:endParaRPr lang="en-GB"/>
          </a:p>
        </p:txBody>
      </p:sp>
    </p:spTree>
    <p:extLst>
      <p:ext uri="{BB962C8B-B14F-4D97-AF65-F5344CB8AC3E}">
        <p14:creationId xmlns:p14="http://schemas.microsoft.com/office/powerpoint/2010/main" val="12023183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Creative play – included in creative development in FP 7 areas of learning but should cross over to other areas  such as knowledge and understanding of the world (link between art and science) </a:t>
            </a:r>
          </a:p>
          <a:p>
            <a:endParaRPr lang="en-GB" dirty="0"/>
          </a:p>
          <a:p>
            <a:r>
              <a:rPr lang="en-GB" dirty="0" smtClean="0"/>
              <a:t>Four main areas focused on: Art, craft, design and music (not massive emphasis on drama/role play = this is covered in language, literacy and communication skills).  Also included as ‘creative movement’ </a:t>
            </a:r>
          </a:p>
          <a:p>
            <a:endParaRPr lang="en-GB" dirty="0"/>
          </a:p>
          <a:p>
            <a:r>
              <a:rPr lang="en-GB" dirty="0" smtClean="0"/>
              <a:t>Indoor and outdoor play important – especially using materials from the natural environment – free play (children play naturally) = making perfume with roses, Structured activity – collage with leaves</a:t>
            </a:r>
          </a:p>
          <a:p>
            <a:endParaRPr lang="en-GB" dirty="0"/>
          </a:p>
          <a:p>
            <a:r>
              <a:rPr lang="en-GB" dirty="0" smtClean="0"/>
              <a:t>Through creative play children should be encouraged to develop their individual ideas (teacher as facilitator) – creative play most used form of play in play therapy  (along with role play)</a:t>
            </a:r>
            <a:endParaRPr lang="en-GB" dirty="0"/>
          </a:p>
        </p:txBody>
      </p:sp>
      <p:sp>
        <p:nvSpPr>
          <p:cNvPr id="4" name="Slide Number Placeholder 3"/>
          <p:cNvSpPr>
            <a:spLocks noGrp="1"/>
          </p:cNvSpPr>
          <p:nvPr>
            <p:ph type="sldNum" sz="quarter" idx="10"/>
          </p:nvPr>
        </p:nvSpPr>
        <p:spPr/>
        <p:txBody>
          <a:bodyPr/>
          <a:lstStyle/>
          <a:p>
            <a:fld id="{77BEFCF3-FB66-4CC1-8384-1217BECA3C82}" type="slidenum">
              <a:rPr lang="en-GB" smtClean="0"/>
              <a:t>7</a:t>
            </a:fld>
            <a:endParaRPr lang="en-GB"/>
          </a:p>
        </p:txBody>
      </p:sp>
    </p:spTree>
    <p:extLst>
      <p:ext uri="{BB962C8B-B14F-4D97-AF65-F5344CB8AC3E}">
        <p14:creationId xmlns:p14="http://schemas.microsoft.com/office/powerpoint/2010/main" val="41154580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VAK = Visual, Auditory and Kinaesthetic = seeing – the colours , hearing – may paint to music,  doing – feeling materials </a:t>
            </a:r>
          </a:p>
          <a:p>
            <a:endParaRPr lang="en-GB" dirty="0"/>
          </a:p>
          <a:p>
            <a:r>
              <a:rPr lang="en-GB" dirty="0" smtClean="0"/>
              <a:t>Role of practitioner – to facilitate and not lead (creative play must be children’s own ideas in order to express themselves)</a:t>
            </a:r>
          </a:p>
          <a:p>
            <a:endParaRPr lang="en-GB" dirty="0"/>
          </a:p>
          <a:p>
            <a:r>
              <a:rPr lang="en-GB" dirty="0" smtClean="0"/>
              <a:t>Practitioner must ensure that the learning environment is equipped for facilitating creative play – plenty of materials which are accessible to children.  </a:t>
            </a:r>
          </a:p>
          <a:p>
            <a:endParaRPr lang="en-GB" dirty="0"/>
          </a:p>
          <a:p>
            <a:r>
              <a:rPr lang="en-GB" dirty="0" smtClean="0"/>
              <a:t>Practitioner may challenge children by introducing new materials (will need to develop manipulation skills).</a:t>
            </a:r>
          </a:p>
          <a:p>
            <a:endParaRPr lang="en-GB" dirty="0"/>
          </a:p>
          <a:p>
            <a:r>
              <a:rPr lang="en-GB" dirty="0" smtClean="0"/>
              <a:t>Creative play will be assessed through observing, monitoring and evaluation – documenting through photographs (will not necessary have a finished product to display in class </a:t>
            </a:r>
            <a:r>
              <a:rPr lang="en-GB" dirty="0" err="1" smtClean="0"/>
              <a:t>e.g</a:t>
            </a:r>
            <a:r>
              <a:rPr lang="en-GB" dirty="0" smtClean="0"/>
              <a:t> it could be a mud pie) </a:t>
            </a:r>
          </a:p>
          <a:p>
            <a:endParaRPr lang="en-GB" dirty="0"/>
          </a:p>
          <a:p>
            <a:r>
              <a:rPr lang="en-GB" dirty="0" smtClean="0"/>
              <a:t>Learning environments and activities should reflect culture </a:t>
            </a:r>
            <a:r>
              <a:rPr lang="en-GB" dirty="0" err="1" smtClean="0"/>
              <a:t>e.g</a:t>
            </a:r>
            <a:r>
              <a:rPr lang="en-GB" dirty="0" smtClean="0"/>
              <a:t> Welsh dances in creative movements or dances from other cultures.  Looking at artists from Wales and other countries</a:t>
            </a:r>
          </a:p>
          <a:p>
            <a:endParaRPr lang="en-GB" dirty="0"/>
          </a:p>
          <a:p>
            <a:r>
              <a:rPr lang="en-GB" b="1" u="sng" dirty="0" smtClean="0"/>
              <a:t>Discuss - are there more opportunities for creative play outdoors of indoors</a:t>
            </a:r>
            <a:endParaRPr lang="en-GB" b="1" u="sng" dirty="0"/>
          </a:p>
        </p:txBody>
      </p:sp>
      <p:sp>
        <p:nvSpPr>
          <p:cNvPr id="4" name="Slide Number Placeholder 3"/>
          <p:cNvSpPr>
            <a:spLocks noGrp="1"/>
          </p:cNvSpPr>
          <p:nvPr>
            <p:ph type="sldNum" sz="quarter" idx="10"/>
          </p:nvPr>
        </p:nvSpPr>
        <p:spPr/>
        <p:txBody>
          <a:bodyPr/>
          <a:lstStyle/>
          <a:p>
            <a:fld id="{77BEFCF3-FB66-4CC1-8384-1217BECA3C82}" type="slidenum">
              <a:rPr lang="en-GB" smtClean="0"/>
              <a:t>8</a:t>
            </a:fld>
            <a:endParaRPr lang="en-GB"/>
          </a:p>
        </p:txBody>
      </p:sp>
    </p:spTree>
    <p:extLst>
      <p:ext uri="{BB962C8B-B14F-4D97-AF65-F5344CB8AC3E}">
        <p14:creationId xmlns:p14="http://schemas.microsoft.com/office/powerpoint/2010/main" val="13193592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Creative development categorised</a:t>
            </a:r>
            <a:r>
              <a:rPr lang="en-GB" baseline="0" dirty="0" smtClean="0"/>
              <a:t> in two areas: art, craft and design and music.  </a:t>
            </a:r>
          </a:p>
          <a:p>
            <a:endParaRPr lang="en-GB" dirty="0"/>
          </a:p>
          <a:p>
            <a:r>
              <a:rPr lang="en-GB" dirty="0" smtClean="0"/>
              <a:t>Through play children will become familiar with different textures, objects and materials – Creative play </a:t>
            </a:r>
          </a:p>
          <a:p>
            <a:endParaRPr lang="en-GB" dirty="0"/>
          </a:p>
          <a:p>
            <a:r>
              <a:rPr lang="en-GB" dirty="0" smtClean="0"/>
              <a:t>In simplest terms, drawing, painting and creating models but out of what? Outside environment – house for bugs, drawing a picture with a stick in the sand.  Messy play </a:t>
            </a:r>
          </a:p>
        </p:txBody>
      </p:sp>
      <p:sp>
        <p:nvSpPr>
          <p:cNvPr id="4" name="Slide Number Placeholder 3"/>
          <p:cNvSpPr>
            <a:spLocks noGrp="1"/>
          </p:cNvSpPr>
          <p:nvPr>
            <p:ph type="sldNum" sz="quarter" idx="10"/>
          </p:nvPr>
        </p:nvSpPr>
        <p:spPr/>
        <p:txBody>
          <a:bodyPr/>
          <a:lstStyle/>
          <a:p>
            <a:fld id="{77BEFCF3-FB66-4CC1-8384-1217BECA3C82}" type="slidenum">
              <a:rPr lang="en-GB" smtClean="0"/>
              <a:t>9</a:t>
            </a:fld>
            <a:endParaRPr lang="en-GB"/>
          </a:p>
        </p:txBody>
      </p:sp>
    </p:spTree>
    <p:extLst>
      <p:ext uri="{BB962C8B-B14F-4D97-AF65-F5344CB8AC3E}">
        <p14:creationId xmlns:p14="http://schemas.microsoft.com/office/powerpoint/2010/main" val="42272279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Children should enjoy practical opportunities to create sounds, explore a range of different sound sources, play simple musical instruments, and respond to different sounds. This will encourage many skills, including listening which is a key skill in all Areas of Learning. </a:t>
            </a:r>
          </a:p>
          <a:p>
            <a:endParaRPr lang="en-GB" dirty="0"/>
          </a:p>
          <a:p>
            <a:r>
              <a:rPr lang="en-GB" dirty="0" smtClean="0"/>
              <a:t>Music and dance are linked together – areas of learning can interlink </a:t>
            </a:r>
            <a:r>
              <a:rPr lang="en-GB" dirty="0" err="1" smtClean="0"/>
              <a:t>e.g</a:t>
            </a:r>
            <a:r>
              <a:rPr lang="en-GB" dirty="0" smtClean="0"/>
              <a:t> traditional music and Personal and Social Development, Well-being and Cultural Diversity</a:t>
            </a:r>
          </a:p>
          <a:p>
            <a:endParaRPr lang="en-GB" dirty="0"/>
          </a:p>
        </p:txBody>
      </p:sp>
      <p:sp>
        <p:nvSpPr>
          <p:cNvPr id="4" name="Slide Number Placeholder 3"/>
          <p:cNvSpPr>
            <a:spLocks noGrp="1"/>
          </p:cNvSpPr>
          <p:nvPr>
            <p:ph type="sldNum" sz="quarter" idx="10"/>
          </p:nvPr>
        </p:nvSpPr>
        <p:spPr/>
        <p:txBody>
          <a:bodyPr/>
          <a:lstStyle/>
          <a:p>
            <a:fld id="{77BEFCF3-FB66-4CC1-8384-1217BECA3C82}" type="slidenum">
              <a:rPr lang="en-GB" smtClean="0"/>
              <a:t>10</a:t>
            </a:fld>
            <a:endParaRPr lang="en-GB"/>
          </a:p>
        </p:txBody>
      </p:sp>
    </p:spTree>
    <p:extLst>
      <p:ext uri="{BB962C8B-B14F-4D97-AF65-F5344CB8AC3E}">
        <p14:creationId xmlns:p14="http://schemas.microsoft.com/office/powerpoint/2010/main" val="3027561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Skills enhanced are skills that promote enquiry.</a:t>
            </a:r>
          </a:p>
          <a:p>
            <a:endParaRPr lang="en-GB" dirty="0"/>
          </a:p>
          <a:p>
            <a:r>
              <a:rPr lang="en-GB" dirty="0" smtClean="0"/>
              <a:t>These skills are also associated with confidence (therefore creative development will assist independent and active learning).  </a:t>
            </a:r>
          </a:p>
          <a:p>
            <a:endParaRPr lang="en-GB" dirty="0"/>
          </a:p>
          <a:p>
            <a:r>
              <a:rPr lang="en-GB" dirty="0" smtClean="0"/>
              <a:t>All skills are relevant to real world and will equip children with skills for the future (world of work) </a:t>
            </a:r>
          </a:p>
          <a:p>
            <a:endParaRPr lang="en-GB" dirty="0"/>
          </a:p>
          <a:p>
            <a:r>
              <a:rPr lang="en-GB" b="1" u="sng" dirty="0" smtClean="0"/>
              <a:t>Why is it useful for children to develop these skills for later life?</a:t>
            </a:r>
          </a:p>
          <a:p>
            <a:r>
              <a:rPr lang="en-GB" dirty="0" smtClean="0"/>
              <a:t>Skills relate to world of work</a:t>
            </a:r>
            <a:endParaRPr lang="en-GB" dirty="0"/>
          </a:p>
        </p:txBody>
      </p:sp>
      <p:sp>
        <p:nvSpPr>
          <p:cNvPr id="4" name="Slide Number Placeholder 3"/>
          <p:cNvSpPr>
            <a:spLocks noGrp="1"/>
          </p:cNvSpPr>
          <p:nvPr>
            <p:ph type="sldNum" sz="quarter" idx="10"/>
          </p:nvPr>
        </p:nvSpPr>
        <p:spPr/>
        <p:txBody>
          <a:bodyPr/>
          <a:lstStyle/>
          <a:p>
            <a:fld id="{77BEFCF3-FB66-4CC1-8384-1217BECA3C82}" type="slidenum">
              <a:rPr lang="en-GB" smtClean="0"/>
              <a:t>12</a:t>
            </a:fld>
            <a:endParaRPr lang="en-GB"/>
          </a:p>
        </p:txBody>
      </p:sp>
    </p:spTree>
    <p:extLst>
      <p:ext uri="{BB962C8B-B14F-4D97-AF65-F5344CB8AC3E}">
        <p14:creationId xmlns:p14="http://schemas.microsoft.com/office/powerpoint/2010/main" val="4475861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These skills are essential to</a:t>
            </a:r>
            <a:r>
              <a:rPr lang="en-GB" baseline="0" dirty="0" smtClean="0"/>
              <a:t> this area of learning and can also be developed across the curriculum.  </a:t>
            </a:r>
          </a:p>
          <a:p>
            <a:r>
              <a:rPr lang="en-GB" baseline="0" dirty="0" smtClean="0"/>
              <a:t>Important to understand that these skills are built on throughout the FP – get more complex as phase progresses.  </a:t>
            </a:r>
          </a:p>
          <a:p>
            <a:r>
              <a:rPr lang="en-GB" baseline="0" dirty="0" smtClean="0"/>
              <a:t>All skills are linked closely with science.  </a:t>
            </a:r>
            <a:endParaRPr lang="en-GB" dirty="0"/>
          </a:p>
        </p:txBody>
      </p:sp>
      <p:sp>
        <p:nvSpPr>
          <p:cNvPr id="4" name="Slide Number Placeholder 3"/>
          <p:cNvSpPr>
            <a:spLocks noGrp="1"/>
          </p:cNvSpPr>
          <p:nvPr>
            <p:ph type="sldNum" sz="quarter" idx="10"/>
          </p:nvPr>
        </p:nvSpPr>
        <p:spPr/>
        <p:txBody>
          <a:bodyPr/>
          <a:lstStyle/>
          <a:p>
            <a:fld id="{DA0E4EF0-16DA-4709-8DAB-C6A91C6587A4}" type="slidenum">
              <a:rPr lang="en-GB" smtClean="0"/>
              <a:t>13</a:t>
            </a:fld>
            <a:endParaRPr lang="en-GB"/>
          </a:p>
        </p:txBody>
      </p:sp>
    </p:spTree>
    <p:extLst>
      <p:ext uri="{BB962C8B-B14F-4D97-AF65-F5344CB8AC3E}">
        <p14:creationId xmlns:p14="http://schemas.microsoft.com/office/powerpoint/2010/main" val="13243047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These skills are essential to</a:t>
            </a:r>
            <a:r>
              <a:rPr lang="en-GB" baseline="0" dirty="0" smtClean="0"/>
              <a:t> this area of learning and can also be developed across the curriculum.  </a:t>
            </a:r>
          </a:p>
          <a:p>
            <a:r>
              <a:rPr lang="en-GB" baseline="0" dirty="0" smtClean="0"/>
              <a:t>Important to understand that these skills are built on throughout the FP – get more complex as phase progresses.  </a:t>
            </a:r>
          </a:p>
          <a:p>
            <a:r>
              <a:rPr lang="en-GB" baseline="0" dirty="0" smtClean="0"/>
              <a:t>All skills are linked closely with science.  </a:t>
            </a:r>
            <a:endParaRPr lang="en-GB" dirty="0"/>
          </a:p>
        </p:txBody>
      </p:sp>
      <p:sp>
        <p:nvSpPr>
          <p:cNvPr id="4" name="Slide Number Placeholder 3"/>
          <p:cNvSpPr>
            <a:spLocks noGrp="1"/>
          </p:cNvSpPr>
          <p:nvPr>
            <p:ph type="sldNum" sz="quarter" idx="10"/>
          </p:nvPr>
        </p:nvSpPr>
        <p:spPr/>
        <p:txBody>
          <a:bodyPr/>
          <a:lstStyle/>
          <a:p>
            <a:fld id="{DA0E4EF0-16DA-4709-8DAB-C6A91C6587A4}" type="slidenum">
              <a:rPr lang="en-GB" smtClean="0"/>
              <a:t>14</a:t>
            </a:fld>
            <a:endParaRPr lang="en-GB"/>
          </a:p>
        </p:txBody>
      </p:sp>
    </p:spTree>
    <p:extLst>
      <p:ext uri="{BB962C8B-B14F-4D97-AF65-F5344CB8AC3E}">
        <p14:creationId xmlns:p14="http://schemas.microsoft.com/office/powerpoint/2010/main" val="2103543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Tim Brown</a:t>
            </a:r>
            <a:endParaRPr lang="en-GB" dirty="0"/>
          </a:p>
        </p:txBody>
      </p:sp>
      <p:sp>
        <p:nvSpPr>
          <p:cNvPr id="4" name="Slide Number Placeholder 3"/>
          <p:cNvSpPr>
            <a:spLocks noGrp="1"/>
          </p:cNvSpPr>
          <p:nvPr>
            <p:ph type="sldNum" sz="quarter" idx="10"/>
          </p:nvPr>
        </p:nvSpPr>
        <p:spPr/>
        <p:txBody>
          <a:bodyPr/>
          <a:lstStyle/>
          <a:p>
            <a:fld id="{77BEFCF3-FB66-4CC1-8384-1217BECA3C82}" type="slidenum">
              <a:rPr lang="en-GB" smtClean="0"/>
              <a:t>16</a:t>
            </a:fld>
            <a:endParaRPr lang="en-GB"/>
          </a:p>
        </p:txBody>
      </p:sp>
    </p:spTree>
    <p:extLst>
      <p:ext uri="{BB962C8B-B14F-4D97-AF65-F5344CB8AC3E}">
        <p14:creationId xmlns:p14="http://schemas.microsoft.com/office/powerpoint/2010/main" val="24436462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7BEFCF3-FB66-4CC1-8384-1217BECA3C82}" type="slidenum">
              <a:rPr lang="en-GB" smtClean="0"/>
              <a:t>17</a:t>
            </a:fld>
            <a:endParaRPr lang="en-GB"/>
          </a:p>
        </p:txBody>
      </p:sp>
    </p:spTree>
    <p:extLst>
      <p:ext uri="{BB962C8B-B14F-4D97-AF65-F5344CB8AC3E}">
        <p14:creationId xmlns:p14="http://schemas.microsoft.com/office/powerpoint/2010/main" val="28453499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266D29E-583B-4CF7-BF53-BBE97A9ECD34}"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9FF6DC-8429-492E-8BDB-E82DC47D7234}"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266D29E-583B-4CF7-BF53-BBE97A9ECD34}"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9FF6DC-8429-492E-8BDB-E82DC47D7234}" type="slidenum">
              <a:rPr lang="en-GB" smtClean="0"/>
              <a:t>‹#›</a:t>
            </a:fld>
            <a:endParaRPr lang="en-GB"/>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266D29E-583B-4CF7-BF53-BBE97A9ECD34}"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9FF6DC-8429-492E-8BDB-E82DC47D7234}"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0266D29E-583B-4CF7-BF53-BBE97A9ECD34}"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9FF6DC-8429-492E-8BDB-E82DC47D7234}" type="slidenum">
              <a:rPr lang="en-GB" smtClean="0"/>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266D29E-583B-4CF7-BF53-BBE97A9ECD34}" type="datetimeFigureOut">
              <a:rPr lang="en-GB" smtClean="0"/>
              <a:t>04/02/2021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9FF6DC-8429-492E-8BDB-E82DC47D7234}"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266D29E-583B-4CF7-BF53-BBE97A9ECD34}" type="datetimeFigureOut">
              <a:rPr lang="en-GB" smtClean="0"/>
              <a:t>04/02/2021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9FF6DC-8429-492E-8BDB-E82DC47D7234}"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0266D29E-583B-4CF7-BF53-BBE97A9ECD34}" type="datetimeFigureOut">
              <a:rPr lang="en-GB" smtClean="0"/>
              <a:t>04/02/2021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9FF6DC-8429-492E-8BDB-E82DC47D7234}"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0266D29E-583B-4CF7-BF53-BBE97A9ECD34}"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9FF6DC-8429-492E-8BDB-E82DC47D7234}" type="slidenum">
              <a:rPr lang="en-GB" smtClean="0"/>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266D29E-583B-4CF7-BF53-BBE97A9ECD34}"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9FF6DC-8429-492E-8BDB-E82DC47D7234}" type="slidenum">
              <a:rPr lang="en-GB" smtClean="0"/>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266D29E-583B-4CF7-BF53-BBE97A9ECD34}"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9FF6DC-8429-492E-8BDB-E82DC47D7234}"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0266D29E-583B-4CF7-BF53-BBE97A9ECD34}"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9FF6DC-8429-492E-8BDB-E82DC47D7234}" type="slidenum">
              <a:rPr lang="en-GB" smtClean="0"/>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0266D29E-583B-4CF7-BF53-BBE97A9ECD34}" type="datetimeFigureOut">
              <a:rPr lang="en-GB" smtClean="0"/>
              <a:t>04/02/2021</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9F9FF6DC-8429-492E-8BDB-E82DC47D7234}" type="slidenum">
              <a:rPr lang="en-GB" smtClean="0"/>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hyperlink" Target="https://www.bing.com/videos/search?view=detail&amp;mid=F3D5759DEBA34FAF7C20F3D5759DEBA34FAF7C20&amp;q=youtube+foundation+phase+creative+play&amp;shtp=GetUrl&amp;shid=732388c1-7033-4ce3-9d9e-c4079e42274b&amp;shtk=MDQtIExlYXJuaW5nIFRocm91Z2ggUGxheSAtIENyZWF0aXZlIERldmVsb3BtZW50&amp;shdk=VGVhY2hlcnMgVFYgKFRlYWNoZXJzLnR2KSB3YXMgYSB3ZWJzaXRlIGFuZCBmb3JtZXIgZnJlZS10by1haXIgZGlzdGFuY2UgZWR1Y2F0aW9uIHRlbGV2aXNpb24gY2hhbm5lbCB3aGljaCBwcm92aWRlZCB2aWRlbyBhbmQgc3VwcG9ydCBtYXRlcmlhbHMgZm9yIHRob3NlIHdobyB3b3JrIGluIGVkdWNhdGlvbiBpbiB0aGUgVUssIGluY2x1ZGluZyB0ZWFjaGVycywgc2Nob29sIGxlYWRlcnMsIGdvdmVybm9ycywgdGVhY2hlciB0cmFpbmVycywgc3R1ZGVudCB0ZWFjaGVycyBhbmQgc3VwcG9ydCBzdGFmZi4%3D&amp;shhk=F%2BOMXg1auZf7yJ5wPoqbxaPZLDdzzjcDxl%2B5BUV6fIo%3D&amp;form=VDSHOT&amp;shth=OSH.xQ7RrWUR8PfSSH0cAj%252FZ6Q"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pn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2.jpeg"/><Relationship Id="rId7" Type="http://schemas.openxmlformats.org/officeDocument/2006/relationships/image" Target="../media/image7.png"/><Relationship Id="rId12"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image" Target="../media/image6.jpeg"/><Relationship Id="rId5" Type="http://schemas.openxmlformats.org/officeDocument/2006/relationships/image" Target="../media/image8.jpeg"/><Relationship Id="rId10" Type="http://schemas.openxmlformats.org/officeDocument/2006/relationships/image" Target="../media/image4.jpeg"/><Relationship Id="rId4" Type="http://schemas.openxmlformats.org/officeDocument/2006/relationships/image" Target="../media/image10.jpe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hwb.gov.wales/api/storage/79ced21b-4cb3-483d-826a-5547319b281c/creative-development.pdf"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6.jpg"/><Relationship Id="rId4" Type="http://schemas.openxmlformats.org/officeDocument/2006/relationships/hyperlink" Target="https://hwb.gov.wales/api/storage/31cf2c99-da4c-4851-9eac-99c438bbc483/datblygiad-creadigol.pdf"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3.gif"/></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3.gif"/></Relationships>
</file>

<file path=ppt/slides/_rels/slide1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ted.com/talks/tim_brown_on_creativity_and_play"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jpg"/></Relationships>
</file>

<file path=ppt/slides/_rels/slide17.xml.rels><?xml version="1.0" encoding="UTF-8" standalone="yes"?>
<Relationships xmlns="http://schemas.openxmlformats.org/package/2006/relationships"><Relationship Id="rId3" Type="http://schemas.openxmlformats.org/officeDocument/2006/relationships/hyperlink" Target="http://wales.gov.uk/dcells/publications/policy_strategy_and_planning/early-wales/whatisfoundation/foundationphase/2274085/frameworkforchildrene.pdf?lang=en"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wales.gov.uk/topics/educationandskills/earlyyearshome/foundation_phase/foundationphasepractitioners/creativedevelopment/?lang=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866917"/>
            <a:ext cx="7772400" cy="1780108"/>
          </a:xfrm>
        </p:spPr>
        <p:txBody>
          <a:bodyPr/>
          <a:lstStyle/>
          <a:p>
            <a:r>
              <a:rPr lang="en-GB" b="1" i="1" dirty="0" smtClean="0"/>
              <a:t>Y Meddwl </a:t>
            </a:r>
            <a:r>
              <a:rPr lang="en-GB" b="1" i="1" dirty="0" err="1" smtClean="0"/>
              <a:t>Ymholgar</a:t>
            </a:r>
            <a:r>
              <a:rPr lang="en-GB" b="1" dirty="0" smtClean="0"/>
              <a:t/>
            </a:r>
            <a:br>
              <a:rPr lang="en-GB" b="1" dirty="0" smtClean="0"/>
            </a:br>
            <a:r>
              <a:rPr lang="en-GB" b="1" dirty="0" smtClean="0"/>
              <a:t>The Enquiring Mind </a:t>
            </a:r>
            <a:endParaRPr lang="en-GB" b="1" dirty="0"/>
          </a:p>
        </p:txBody>
      </p:sp>
      <p:sp>
        <p:nvSpPr>
          <p:cNvPr id="3" name="Subtitle 2"/>
          <p:cNvSpPr>
            <a:spLocks noGrp="1"/>
          </p:cNvSpPr>
          <p:nvPr>
            <p:ph type="subTitle" idx="1"/>
          </p:nvPr>
        </p:nvSpPr>
        <p:spPr>
          <a:xfrm>
            <a:off x="1371600" y="3861048"/>
            <a:ext cx="6400800" cy="1728192"/>
          </a:xfrm>
        </p:spPr>
        <p:txBody>
          <a:bodyPr/>
          <a:lstStyle/>
          <a:p>
            <a:r>
              <a:rPr lang="en-GB" b="1" i="1" dirty="0" err="1" smtClean="0">
                <a:latin typeface="+mj-lt"/>
              </a:rPr>
              <a:t>Chwarae</a:t>
            </a:r>
            <a:r>
              <a:rPr lang="en-GB" b="1" i="1" dirty="0" smtClean="0">
                <a:latin typeface="+mj-lt"/>
              </a:rPr>
              <a:t> </a:t>
            </a:r>
            <a:r>
              <a:rPr lang="en-GB" b="1" i="1" dirty="0" err="1" smtClean="0">
                <a:latin typeface="+mj-lt"/>
              </a:rPr>
              <a:t>Creadigol</a:t>
            </a:r>
            <a:r>
              <a:rPr lang="en-GB" b="1" i="1" dirty="0" smtClean="0">
                <a:latin typeface="+mj-lt"/>
              </a:rPr>
              <a:t> a Dysgu drwy </a:t>
            </a:r>
            <a:r>
              <a:rPr lang="en-GB" b="1" i="1" dirty="0" err="1" smtClean="0">
                <a:latin typeface="+mj-lt"/>
              </a:rPr>
              <a:t>Ymholiad</a:t>
            </a:r>
            <a:endParaRPr lang="en-GB" b="1" i="1" dirty="0" smtClean="0">
              <a:latin typeface="+mj-lt"/>
            </a:endParaRPr>
          </a:p>
          <a:p>
            <a:r>
              <a:rPr lang="en-GB" b="1" dirty="0" smtClean="0">
                <a:latin typeface="+mj-lt"/>
              </a:rPr>
              <a:t>Creative Play and Enquiry Based Learning</a:t>
            </a:r>
            <a:endParaRPr lang="en-GB" b="1" dirty="0">
              <a:latin typeface="+mj-lt"/>
            </a:endParaRPr>
          </a:p>
        </p:txBody>
      </p:sp>
      <p:pic>
        <p:nvPicPr>
          <p:cNvPr id="4" name="Picture 3" descr="Unconscious mind clipart - Clipgroun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7544" y="406214"/>
            <a:ext cx="1582626" cy="1582626"/>
          </a:xfrm>
          <a:prstGeom prst="rect">
            <a:avLst/>
          </a:prstGeom>
        </p:spPr>
      </p:pic>
      <p:pic>
        <p:nvPicPr>
          <p:cNvPr id="5" name="Picture 4" descr="Unconscious mind clipart - Clipgroun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36296" y="399470"/>
            <a:ext cx="1512168" cy="1582626"/>
          </a:xfrm>
          <a:prstGeom prst="rect">
            <a:avLst/>
          </a:prstGeom>
        </p:spPr>
      </p:pic>
    </p:spTree>
    <p:extLst>
      <p:ext uri="{BB962C8B-B14F-4D97-AF65-F5344CB8AC3E}">
        <p14:creationId xmlns:p14="http://schemas.microsoft.com/office/powerpoint/2010/main" val="2054696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88024" y="2675467"/>
            <a:ext cx="3492376" cy="3450696"/>
          </a:xfrm>
        </p:spPr>
        <p:txBody>
          <a:bodyPr>
            <a:normAutofit fontScale="77500" lnSpcReduction="20000"/>
          </a:bodyPr>
          <a:lstStyle/>
          <a:p>
            <a:pPr marL="0" lvl="0" indent="0">
              <a:buNone/>
            </a:pPr>
            <a:r>
              <a:rPr lang="en-GB" b="1" dirty="0" smtClean="0"/>
              <a:t>Aim:</a:t>
            </a:r>
          </a:p>
          <a:p>
            <a:r>
              <a:rPr lang="en-GB" dirty="0" smtClean="0"/>
              <a:t>To investigate the concept of play and how it relates to creative enquiry </a:t>
            </a:r>
            <a:endParaRPr lang="en-GB" dirty="0"/>
          </a:p>
          <a:p>
            <a:pPr marL="0" lvl="0" indent="0">
              <a:buNone/>
            </a:pPr>
            <a:endParaRPr lang="en-GB" b="1" dirty="0" smtClean="0"/>
          </a:p>
          <a:p>
            <a:pPr marL="0" lvl="0" indent="0">
              <a:buNone/>
            </a:pPr>
            <a:r>
              <a:rPr lang="en-GB" b="1" dirty="0" smtClean="0"/>
              <a:t>Objectives:</a:t>
            </a:r>
          </a:p>
          <a:p>
            <a:pPr marL="0" lvl="0" indent="0">
              <a:buNone/>
            </a:pPr>
            <a:endParaRPr lang="en-GB" b="1" dirty="0"/>
          </a:p>
          <a:p>
            <a:r>
              <a:rPr lang="en-GB" dirty="0" smtClean="0"/>
              <a:t>To </a:t>
            </a:r>
            <a:r>
              <a:rPr lang="en-GB" dirty="0"/>
              <a:t>consider a range of play strategies that support creative enquiry  </a:t>
            </a:r>
          </a:p>
          <a:p>
            <a:pPr lvl="0"/>
            <a:r>
              <a:rPr lang="en-GB" dirty="0"/>
              <a:t>To analyse the efficiency of creative play as a tool for learning </a:t>
            </a:r>
          </a:p>
          <a:p>
            <a:pPr marL="0" indent="0">
              <a:buNone/>
            </a:pPr>
            <a:endParaRPr lang="en-GB" dirty="0" smtClean="0"/>
          </a:p>
          <a:p>
            <a:pPr marL="0" indent="0">
              <a:buNone/>
            </a:pPr>
            <a:endParaRPr lang="en-GB" dirty="0"/>
          </a:p>
        </p:txBody>
      </p:sp>
      <p:sp>
        <p:nvSpPr>
          <p:cNvPr id="3" name="Title 2"/>
          <p:cNvSpPr>
            <a:spLocks noGrp="1"/>
          </p:cNvSpPr>
          <p:nvPr>
            <p:ph type="title"/>
          </p:nvPr>
        </p:nvSpPr>
        <p:spPr/>
        <p:txBody>
          <a:bodyPr>
            <a:normAutofit fontScale="90000"/>
          </a:bodyPr>
          <a:lstStyle/>
          <a:p>
            <a:r>
              <a:rPr lang="en-GB" b="1" dirty="0" smtClean="0"/>
              <a:t>Nod ac </a:t>
            </a:r>
            <a:r>
              <a:rPr lang="en-GB" b="1" dirty="0" err="1" smtClean="0"/>
              <a:t>Amcanion</a:t>
            </a:r>
            <a:r>
              <a:rPr lang="en-GB" b="1" dirty="0" smtClean="0"/>
              <a:t> / </a:t>
            </a:r>
            <a:br>
              <a:rPr lang="en-GB" b="1" dirty="0" smtClean="0"/>
            </a:br>
            <a:r>
              <a:rPr lang="en-GB" b="1" dirty="0" smtClean="0"/>
              <a:t>Aim and Objectives</a:t>
            </a:r>
            <a:endParaRPr lang="en-GB" b="1" dirty="0"/>
          </a:p>
        </p:txBody>
      </p:sp>
      <p:sp>
        <p:nvSpPr>
          <p:cNvPr id="4" name="Content Placeholder 1"/>
          <p:cNvSpPr txBox="1">
            <a:spLocks/>
          </p:cNvSpPr>
          <p:nvPr/>
        </p:nvSpPr>
        <p:spPr>
          <a:xfrm>
            <a:off x="462004" y="2675467"/>
            <a:ext cx="3749955" cy="3450696"/>
          </a:xfrm>
          <a:prstGeom prst="rect">
            <a:avLst/>
          </a:prstGeom>
        </p:spPr>
        <p:txBody>
          <a:bodyPr vert="horz" lIns="91440" tIns="45720" rIns="91440" bIns="45720" rtlCol="0">
            <a:normAutofit fontScale="77500" lnSpcReduction="2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Font typeface="Symbol" pitchFamily="18" charset="2"/>
              <a:buNone/>
            </a:pPr>
            <a:r>
              <a:rPr lang="en-GB" b="1" dirty="0" smtClean="0"/>
              <a:t>Nod:</a:t>
            </a:r>
          </a:p>
          <a:p>
            <a:r>
              <a:rPr lang="en-GB" dirty="0" err="1"/>
              <a:t>Ymchwilio</a:t>
            </a:r>
            <a:r>
              <a:rPr lang="en-GB" dirty="0"/>
              <a:t> i'r </a:t>
            </a:r>
            <a:r>
              <a:rPr lang="en-GB" dirty="0" err="1"/>
              <a:t>cysyniad</a:t>
            </a:r>
            <a:r>
              <a:rPr lang="en-GB" dirty="0"/>
              <a:t> o </a:t>
            </a:r>
            <a:r>
              <a:rPr lang="en-GB" dirty="0" err="1"/>
              <a:t>chwarae</a:t>
            </a:r>
            <a:r>
              <a:rPr lang="en-GB" dirty="0"/>
              <a:t> a sut mae'n berthnasol </a:t>
            </a:r>
            <a:r>
              <a:rPr lang="en-GB" dirty="0" err="1"/>
              <a:t>i</a:t>
            </a:r>
            <a:r>
              <a:rPr lang="en-GB" dirty="0"/>
              <a:t> </a:t>
            </a:r>
            <a:r>
              <a:rPr lang="en-GB" dirty="0" err="1"/>
              <a:t>ymholiad</a:t>
            </a:r>
            <a:r>
              <a:rPr lang="en-GB" dirty="0"/>
              <a:t> </a:t>
            </a:r>
            <a:r>
              <a:rPr lang="en-GB" dirty="0" err="1" smtClean="0"/>
              <a:t>creadigol</a:t>
            </a:r>
            <a:endParaRPr lang="en-GB" dirty="0" smtClean="0"/>
          </a:p>
          <a:p>
            <a:endParaRPr lang="en-GB" b="1" dirty="0" smtClean="0"/>
          </a:p>
          <a:p>
            <a:pPr marL="0" indent="0">
              <a:buFont typeface="Symbol" pitchFamily="18" charset="2"/>
              <a:buNone/>
            </a:pPr>
            <a:r>
              <a:rPr lang="en-GB" b="1" dirty="0" err="1" smtClean="0"/>
              <a:t>Amcanion</a:t>
            </a:r>
            <a:r>
              <a:rPr lang="en-GB" b="1" dirty="0" smtClean="0"/>
              <a:t>:</a:t>
            </a:r>
          </a:p>
          <a:p>
            <a:pPr marL="0" indent="0">
              <a:buFont typeface="Symbol" pitchFamily="18" charset="2"/>
              <a:buNone/>
            </a:pPr>
            <a:endParaRPr lang="en-GB" b="1" dirty="0" smtClean="0"/>
          </a:p>
          <a:p>
            <a:r>
              <a:rPr lang="en-GB" dirty="0" err="1"/>
              <a:t>Ystyried</a:t>
            </a:r>
            <a:r>
              <a:rPr lang="en-GB" dirty="0"/>
              <a:t> ystod o strategaethau </a:t>
            </a:r>
            <a:r>
              <a:rPr lang="en-GB" dirty="0" err="1"/>
              <a:t>chwarae</a:t>
            </a:r>
            <a:r>
              <a:rPr lang="en-GB" dirty="0"/>
              <a:t> sy'n cefnogi </a:t>
            </a:r>
            <a:r>
              <a:rPr lang="en-GB" dirty="0" err="1"/>
              <a:t>ymholi</a:t>
            </a:r>
            <a:r>
              <a:rPr lang="en-GB" dirty="0"/>
              <a:t> </a:t>
            </a:r>
            <a:r>
              <a:rPr lang="en-GB" dirty="0" err="1"/>
              <a:t>creadigol</a:t>
            </a:r>
            <a:r>
              <a:rPr lang="en-GB" dirty="0"/>
              <a:t>  </a:t>
            </a:r>
          </a:p>
          <a:p>
            <a:r>
              <a:rPr lang="en-GB" dirty="0"/>
              <a:t>Dadansoddi </a:t>
            </a:r>
            <a:r>
              <a:rPr lang="en-GB" dirty="0" err="1"/>
              <a:t>effeithlonrwydd</a:t>
            </a:r>
            <a:r>
              <a:rPr lang="en-GB" dirty="0"/>
              <a:t> </a:t>
            </a:r>
            <a:r>
              <a:rPr lang="en-GB" dirty="0" err="1"/>
              <a:t>chwarae</a:t>
            </a:r>
            <a:r>
              <a:rPr lang="en-GB" dirty="0"/>
              <a:t> </a:t>
            </a:r>
            <a:r>
              <a:rPr lang="en-GB" dirty="0" err="1"/>
              <a:t>creadigol</a:t>
            </a:r>
            <a:r>
              <a:rPr lang="en-GB" dirty="0"/>
              <a:t> fel </a:t>
            </a:r>
            <a:r>
              <a:rPr lang="en-GB" dirty="0" err="1"/>
              <a:t>offeryn</a:t>
            </a:r>
            <a:r>
              <a:rPr lang="en-GB" dirty="0"/>
              <a:t> </a:t>
            </a:r>
            <a:r>
              <a:rPr lang="en-GB" dirty="0" err="1"/>
              <a:t>ar</a:t>
            </a:r>
            <a:r>
              <a:rPr lang="en-GB" dirty="0"/>
              <a:t> gyfer </a:t>
            </a:r>
            <a:r>
              <a:rPr lang="en-GB" dirty="0" smtClean="0"/>
              <a:t>dysgu</a:t>
            </a:r>
            <a:endParaRPr lang="en-GB" dirty="0"/>
          </a:p>
          <a:p>
            <a:endParaRPr lang="en-GB" dirty="0"/>
          </a:p>
          <a:p>
            <a:pPr marL="0" indent="0">
              <a:buFont typeface="Symbol" pitchFamily="18" charset="2"/>
              <a:buNone/>
            </a:pPr>
            <a:endParaRPr lang="en-GB" dirty="0" smtClean="0"/>
          </a:p>
          <a:p>
            <a:pPr marL="0" indent="0">
              <a:buFont typeface="Symbol" pitchFamily="18" charset="2"/>
              <a:buNone/>
            </a:pPr>
            <a:endParaRPr lang="en-GB" dirty="0"/>
          </a:p>
        </p:txBody>
      </p:sp>
    </p:spTree>
    <p:extLst>
      <p:ext uri="{BB962C8B-B14F-4D97-AF65-F5344CB8AC3E}">
        <p14:creationId xmlns:p14="http://schemas.microsoft.com/office/powerpoint/2010/main" val="36614124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2336145"/>
            <a:ext cx="2700288" cy="3450696"/>
          </a:xfrm>
        </p:spPr>
        <p:txBody>
          <a:bodyPr/>
          <a:lstStyle/>
          <a:p>
            <a:r>
              <a:rPr lang="en-GB" dirty="0" smtClean="0">
                <a:hlinkClick r:id="rId2"/>
              </a:rPr>
              <a:t>Dysgu </a:t>
            </a:r>
            <a:r>
              <a:rPr lang="en-GB" dirty="0" err="1" smtClean="0">
                <a:hlinkClick r:id="rId2"/>
              </a:rPr>
              <a:t>Trwy</a:t>
            </a:r>
            <a:r>
              <a:rPr lang="en-GB" dirty="0" smtClean="0">
                <a:hlinkClick r:id="rId2"/>
              </a:rPr>
              <a:t> </a:t>
            </a:r>
            <a:r>
              <a:rPr lang="en-GB" dirty="0" err="1" smtClean="0">
                <a:hlinkClick r:id="rId2"/>
              </a:rPr>
              <a:t>Chwarae</a:t>
            </a:r>
            <a:r>
              <a:rPr lang="en-GB" dirty="0" smtClean="0">
                <a:hlinkClick r:id="rId2"/>
              </a:rPr>
              <a:t> - Dysgu </a:t>
            </a:r>
            <a:r>
              <a:rPr lang="en-GB" dirty="0" err="1" smtClean="0">
                <a:hlinkClick r:id="rId2"/>
              </a:rPr>
              <a:t>Creadigol</a:t>
            </a:r>
            <a:endParaRPr lang="en-GB" dirty="0"/>
          </a:p>
        </p:txBody>
      </p:sp>
      <p:sp>
        <p:nvSpPr>
          <p:cNvPr id="3" name="Title 2"/>
          <p:cNvSpPr>
            <a:spLocks noGrp="1"/>
          </p:cNvSpPr>
          <p:nvPr>
            <p:ph type="title"/>
          </p:nvPr>
        </p:nvSpPr>
        <p:spPr/>
        <p:txBody>
          <a:bodyPr>
            <a:normAutofit/>
          </a:bodyPr>
          <a:lstStyle/>
          <a:p>
            <a:r>
              <a:rPr lang="en-GB" sz="3000" b="1" dirty="0" smtClean="0"/>
              <a:t>Dysgu </a:t>
            </a:r>
            <a:r>
              <a:rPr lang="en-GB" sz="3000" b="1" dirty="0" err="1" smtClean="0"/>
              <a:t>Trwy</a:t>
            </a:r>
            <a:r>
              <a:rPr lang="en-GB" sz="3000" b="1" dirty="0" smtClean="0"/>
              <a:t> </a:t>
            </a:r>
            <a:r>
              <a:rPr lang="en-GB" sz="3000" b="1" dirty="0" err="1" smtClean="0"/>
              <a:t>Chwarae</a:t>
            </a:r>
            <a:r>
              <a:rPr lang="en-GB" sz="3000" b="1" dirty="0" smtClean="0"/>
              <a:t> – </a:t>
            </a:r>
            <a:r>
              <a:rPr lang="en-GB" sz="3000" b="1" dirty="0" err="1" smtClean="0"/>
              <a:t>Datblygiad</a:t>
            </a:r>
            <a:r>
              <a:rPr lang="en-GB" sz="3000" b="1" dirty="0" smtClean="0"/>
              <a:t> </a:t>
            </a:r>
            <a:r>
              <a:rPr lang="en-GB" sz="3000" b="1" dirty="0" err="1" smtClean="0"/>
              <a:t>Creadigol</a:t>
            </a:r>
            <a:r>
              <a:rPr lang="en-GB" sz="3000" b="1" dirty="0" smtClean="0"/>
              <a:t/>
            </a:r>
            <a:br>
              <a:rPr lang="en-GB" sz="3000" b="1" dirty="0" smtClean="0"/>
            </a:br>
            <a:r>
              <a:rPr lang="en-GB" sz="3000" b="1" dirty="0" smtClean="0"/>
              <a:t>Learning Through Play – Creative Development</a:t>
            </a:r>
            <a:endParaRPr lang="en-GB" sz="3000" b="1" dirty="0"/>
          </a:p>
        </p:txBody>
      </p:sp>
      <p:sp>
        <p:nvSpPr>
          <p:cNvPr id="4" name="Content Placeholder 1"/>
          <p:cNvSpPr txBox="1">
            <a:spLocks/>
          </p:cNvSpPr>
          <p:nvPr/>
        </p:nvSpPr>
        <p:spPr>
          <a:xfrm>
            <a:off x="5724128" y="2420888"/>
            <a:ext cx="2700288" cy="3450696"/>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r>
              <a:rPr lang="en-GB" dirty="0" smtClean="0">
                <a:hlinkClick r:id="rId2"/>
              </a:rPr>
              <a:t>Learning Through Play - Creative Development</a:t>
            </a:r>
            <a:endParaRPr lang="en-GB" dirty="0"/>
          </a:p>
        </p:txBody>
      </p:sp>
      <p:pic>
        <p:nvPicPr>
          <p:cNvPr id="5" name="Picture 4" descr="Press Play: Using Video for Meetings and Events | Smart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99792" y="3395747"/>
            <a:ext cx="3312368" cy="1500978"/>
          </a:xfrm>
          <a:prstGeom prst="rect">
            <a:avLst/>
          </a:prstGeom>
        </p:spPr>
      </p:pic>
      <p:sp>
        <p:nvSpPr>
          <p:cNvPr id="6" name="TextBox 5"/>
          <p:cNvSpPr txBox="1"/>
          <p:nvPr/>
        </p:nvSpPr>
        <p:spPr>
          <a:xfrm>
            <a:off x="5734472" y="5080941"/>
            <a:ext cx="2952328" cy="1200329"/>
          </a:xfrm>
          <a:prstGeom prst="rect">
            <a:avLst/>
          </a:prstGeom>
          <a:noFill/>
        </p:spPr>
        <p:txBody>
          <a:bodyPr wrap="square" rtlCol="0">
            <a:spAutoFit/>
          </a:bodyPr>
          <a:lstStyle/>
          <a:p>
            <a:r>
              <a:rPr lang="en-GB" dirty="0" smtClean="0"/>
              <a:t>Make notes on anything that you find interesting and be prepared to feedback to the rest of the group.</a:t>
            </a:r>
            <a:endParaRPr lang="en-GB" dirty="0"/>
          </a:p>
        </p:txBody>
      </p:sp>
      <p:sp>
        <p:nvSpPr>
          <p:cNvPr id="7" name="TextBox 6"/>
          <p:cNvSpPr txBox="1"/>
          <p:nvPr/>
        </p:nvSpPr>
        <p:spPr>
          <a:xfrm>
            <a:off x="611560" y="5073941"/>
            <a:ext cx="2952328" cy="1200329"/>
          </a:xfrm>
          <a:prstGeom prst="rect">
            <a:avLst/>
          </a:prstGeom>
          <a:noFill/>
        </p:spPr>
        <p:txBody>
          <a:bodyPr wrap="square" rtlCol="0">
            <a:spAutoFit/>
          </a:bodyPr>
          <a:lstStyle/>
          <a:p>
            <a:r>
              <a:rPr lang="en-GB" dirty="0" err="1" smtClean="0"/>
              <a:t>Gwnewch</a:t>
            </a:r>
            <a:r>
              <a:rPr lang="en-GB" dirty="0" smtClean="0"/>
              <a:t> nodiadau </a:t>
            </a:r>
            <a:r>
              <a:rPr lang="en-GB" dirty="0" err="1" smtClean="0"/>
              <a:t>ar</a:t>
            </a:r>
            <a:r>
              <a:rPr lang="en-GB" dirty="0" smtClean="0"/>
              <a:t> unrhyw </a:t>
            </a:r>
            <a:r>
              <a:rPr lang="en-GB" dirty="0" err="1" smtClean="0"/>
              <a:t>beth</a:t>
            </a:r>
            <a:r>
              <a:rPr lang="en-GB" dirty="0" smtClean="0"/>
              <a:t> sy’n </a:t>
            </a:r>
            <a:r>
              <a:rPr lang="en-GB" dirty="0" err="1" smtClean="0"/>
              <a:t>ddiddorol</a:t>
            </a:r>
            <a:r>
              <a:rPr lang="en-GB" dirty="0" smtClean="0"/>
              <a:t> </a:t>
            </a:r>
            <a:r>
              <a:rPr lang="en-GB" dirty="0" err="1" smtClean="0"/>
              <a:t>i</a:t>
            </a:r>
            <a:r>
              <a:rPr lang="en-GB" dirty="0" smtClean="0"/>
              <a:t> chi a </a:t>
            </a:r>
            <a:r>
              <a:rPr lang="en-GB" dirty="0" err="1" smtClean="0"/>
              <a:t>byddwch</a:t>
            </a:r>
            <a:r>
              <a:rPr lang="en-GB" dirty="0" smtClean="0"/>
              <a:t> yn </a:t>
            </a:r>
            <a:r>
              <a:rPr lang="en-GB" dirty="0" err="1" smtClean="0"/>
              <a:t>barod</a:t>
            </a:r>
            <a:r>
              <a:rPr lang="en-GB" dirty="0" smtClean="0"/>
              <a:t> </a:t>
            </a:r>
            <a:r>
              <a:rPr lang="en-GB" dirty="0" err="1" smtClean="0"/>
              <a:t>i</a:t>
            </a:r>
            <a:r>
              <a:rPr lang="en-GB" dirty="0" smtClean="0"/>
              <a:t> </a:t>
            </a:r>
            <a:r>
              <a:rPr lang="en-GB" dirty="0" err="1" smtClean="0"/>
              <a:t>adrodd</a:t>
            </a:r>
            <a:r>
              <a:rPr lang="en-GB" dirty="0" smtClean="0"/>
              <a:t> </a:t>
            </a:r>
            <a:r>
              <a:rPr lang="en-GB" dirty="0" err="1" smtClean="0"/>
              <a:t>n</a:t>
            </a:r>
            <a:r>
              <a:rPr lang="en-GB" dirty="0" err="1">
                <a:latin typeface="Trebuchet MS" panose="020B0603020202020204" pitchFamily="34" charset="0"/>
              </a:rPr>
              <a:t>ô</a:t>
            </a:r>
            <a:r>
              <a:rPr lang="en-GB" dirty="0" err="1" smtClean="0"/>
              <a:t>l</a:t>
            </a:r>
            <a:r>
              <a:rPr lang="en-GB" dirty="0" smtClean="0"/>
              <a:t> </a:t>
            </a:r>
            <a:r>
              <a:rPr lang="en-GB" dirty="0" err="1" smtClean="0"/>
              <a:t>i</a:t>
            </a:r>
            <a:r>
              <a:rPr lang="en-GB" dirty="0" smtClean="0"/>
              <a:t> </a:t>
            </a:r>
            <a:r>
              <a:rPr lang="en-GB" dirty="0" err="1" smtClean="0"/>
              <a:t>weddill</a:t>
            </a:r>
            <a:r>
              <a:rPr lang="en-GB" dirty="0" smtClean="0"/>
              <a:t> y </a:t>
            </a:r>
            <a:r>
              <a:rPr lang="en-GB" dirty="0" err="1" smtClean="0"/>
              <a:t>grŵp</a:t>
            </a:r>
            <a:r>
              <a:rPr lang="en-GB" dirty="0" smtClean="0"/>
              <a:t>.</a:t>
            </a:r>
            <a:endParaRPr lang="en-GB" dirty="0"/>
          </a:p>
        </p:txBody>
      </p:sp>
    </p:spTree>
    <p:extLst>
      <p:ext uri="{BB962C8B-B14F-4D97-AF65-F5344CB8AC3E}">
        <p14:creationId xmlns:p14="http://schemas.microsoft.com/office/powerpoint/2010/main" val="34531934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199169" y="2420888"/>
            <a:ext cx="3276352" cy="3450696"/>
          </a:xfrm>
        </p:spPr>
        <p:txBody>
          <a:bodyPr>
            <a:normAutofit/>
          </a:bodyPr>
          <a:lstStyle/>
          <a:p>
            <a:pPr marL="0" indent="0">
              <a:buNone/>
            </a:pPr>
            <a:r>
              <a:rPr lang="en-GB" sz="3200" dirty="0" smtClean="0"/>
              <a:t>Can you name different types of play?</a:t>
            </a:r>
            <a:endParaRPr lang="en-GB" sz="3200" dirty="0"/>
          </a:p>
        </p:txBody>
      </p:sp>
      <p:sp>
        <p:nvSpPr>
          <p:cNvPr id="3" name="Title 2"/>
          <p:cNvSpPr>
            <a:spLocks noGrp="1"/>
          </p:cNvSpPr>
          <p:nvPr>
            <p:ph type="title"/>
          </p:nvPr>
        </p:nvSpPr>
        <p:spPr/>
        <p:txBody>
          <a:bodyPr/>
          <a:lstStyle/>
          <a:p>
            <a:r>
              <a:rPr lang="en-GB" b="1" dirty="0" err="1" smtClean="0"/>
              <a:t>Mathau</a:t>
            </a:r>
            <a:r>
              <a:rPr lang="en-GB" b="1" dirty="0" smtClean="0"/>
              <a:t> o </a:t>
            </a:r>
            <a:r>
              <a:rPr lang="en-GB" b="1" dirty="0" err="1" smtClean="0"/>
              <a:t>Chwarae</a:t>
            </a:r>
            <a:r>
              <a:rPr lang="en-GB" b="1" dirty="0" smtClean="0"/>
              <a:t> / Types of Play</a:t>
            </a:r>
            <a:endParaRPr lang="en-GB" b="1" dirty="0"/>
          </a:p>
        </p:txBody>
      </p:sp>
      <p:sp>
        <p:nvSpPr>
          <p:cNvPr id="4" name="Content Placeholder 1"/>
          <p:cNvSpPr txBox="1">
            <a:spLocks/>
          </p:cNvSpPr>
          <p:nvPr/>
        </p:nvSpPr>
        <p:spPr>
          <a:xfrm>
            <a:off x="442588" y="2030558"/>
            <a:ext cx="3276352" cy="3450696"/>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Font typeface="Symbol" pitchFamily="18" charset="2"/>
              <a:buNone/>
            </a:pPr>
            <a:r>
              <a:rPr lang="en-GB" sz="3200" dirty="0" err="1" smtClean="0"/>
              <a:t>Allwch</a:t>
            </a:r>
            <a:r>
              <a:rPr lang="en-GB" sz="3200" dirty="0" smtClean="0"/>
              <a:t> chi </a:t>
            </a:r>
            <a:r>
              <a:rPr lang="en-GB" sz="3200" dirty="0" err="1" smtClean="0"/>
              <a:t>enwi</a:t>
            </a:r>
            <a:r>
              <a:rPr lang="en-GB" sz="3200" dirty="0" smtClean="0"/>
              <a:t> gwahanol </a:t>
            </a:r>
            <a:r>
              <a:rPr lang="en-GB" sz="3200" dirty="0" err="1" smtClean="0"/>
              <a:t>fathau</a:t>
            </a:r>
            <a:r>
              <a:rPr lang="en-GB" sz="3200" dirty="0" smtClean="0"/>
              <a:t> o </a:t>
            </a:r>
            <a:r>
              <a:rPr lang="en-GB" sz="3200" dirty="0" err="1" smtClean="0"/>
              <a:t>chwarae</a:t>
            </a:r>
            <a:r>
              <a:rPr lang="en-GB" sz="3200" dirty="0" smtClean="0"/>
              <a:t>?</a:t>
            </a:r>
            <a:endParaRPr lang="en-GB" sz="3200" dirty="0"/>
          </a:p>
        </p:txBody>
      </p:sp>
      <p:pic>
        <p:nvPicPr>
          <p:cNvPr id="5" name="Picture 4" descr="5 Different Types of Play Date Moms (And Why We Love Them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6951" y="3966674"/>
            <a:ext cx="1726887" cy="1295166"/>
          </a:xfrm>
          <a:prstGeom prst="rect">
            <a:avLst/>
          </a:prstGeom>
        </p:spPr>
      </p:pic>
      <p:pic>
        <p:nvPicPr>
          <p:cNvPr id="6" name="Picture 5" descr="The Five Types of Play and Why They are Important for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71008" y="3879066"/>
            <a:ext cx="1512168" cy="1008604"/>
          </a:xfrm>
          <a:prstGeom prst="rect">
            <a:avLst/>
          </a:prstGeom>
        </p:spPr>
      </p:pic>
      <p:pic>
        <p:nvPicPr>
          <p:cNvPr id="7" name="Picture 6" descr="Build Building Blocks Lego · Free photo on Pixaba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5781" y="3703768"/>
            <a:ext cx="1364667" cy="910489"/>
          </a:xfrm>
          <a:prstGeom prst="rect">
            <a:avLst/>
          </a:prstGeom>
        </p:spPr>
      </p:pic>
      <p:pic>
        <p:nvPicPr>
          <p:cNvPr id="8" name="Picture 7" descr="How to Encourage Imaginative Play in Your Child by Reading ..."/>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13416" y="5262816"/>
            <a:ext cx="1677566" cy="1282139"/>
          </a:xfrm>
          <a:prstGeom prst="rect">
            <a:avLst/>
          </a:prstGeom>
        </p:spPr>
      </p:pic>
      <p:pic>
        <p:nvPicPr>
          <p:cNvPr id="9" name="Picture 8" descr="COOL CLAY THINGS TO MAKE - CLAY MOULDING - CLAY TOYS ..."/>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51520" y="5402977"/>
            <a:ext cx="2011716" cy="1131590"/>
          </a:xfrm>
          <a:prstGeom prst="rect">
            <a:avLst/>
          </a:prstGeom>
        </p:spPr>
      </p:pic>
      <p:pic>
        <p:nvPicPr>
          <p:cNvPr id="10" name="Picture 9" descr="Fairview High School &gt; Gamers Guild"/>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5017" y="3765748"/>
            <a:ext cx="1341123" cy="1056134"/>
          </a:xfrm>
          <a:prstGeom prst="rect">
            <a:avLst/>
          </a:prstGeom>
        </p:spPr>
      </p:pic>
      <p:pic>
        <p:nvPicPr>
          <p:cNvPr id="11" name="Picture 10" descr="126 best Exploratory Play images on Pinterest | Day care ..."/>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380312" y="5060091"/>
            <a:ext cx="1095209" cy="1641325"/>
          </a:xfrm>
          <a:prstGeom prst="rect">
            <a:avLst/>
          </a:prstGeom>
        </p:spPr>
      </p:pic>
      <p:pic>
        <p:nvPicPr>
          <p:cNvPr id="13" name="Picture 12" descr="Footballer Girl Female · Free vector graphic on Pixabay"/>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897560" y="2227691"/>
            <a:ext cx="1123975" cy="1171570"/>
          </a:xfrm>
          <a:prstGeom prst="rect">
            <a:avLst/>
          </a:prstGeom>
        </p:spPr>
      </p:pic>
      <p:pic>
        <p:nvPicPr>
          <p:cNvPr id="14" name="Picture 13" descr="Mud kitchens and mud pies | Playdale Playgrounds"/>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933281" y="5345823"/>
            <a:ext cx="1675860" cy="1116123"/>
          </a:xfrm>
          <a:prstGeom prst="rect">
            <a:avLst/>
          </a:prstGeom>
        </p:spPr>
      </p:pic>
      <p:pic>
        <p:nvPicPr>
          <p:cNvPr id="15" name="Picture 14" descr="Creative Play stock vector. Illustration of holding ..."/>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533728" y="1277999"/>
            <a:ext cx="1590745" cy="1142889"/>
          </a:xfrm>
          <a:prstGeom prst="rect">
            <a:avLst/>
          </a:prstGeom>
        </p:spPr>
      </p:pic>
    </p:spTree>
    <p:extLst>
      <p:ext uri="{BB962C8B-B14F-4D97-AF65-F5344CB8AC3E}">
        <p14:creationId xmlns:p14="http://schemas.microsoft.com/office/powerpoint/2010/main" val="42381706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36096" y="2537520"/>
            <a:ext cx="4572000" cy="4320480"/>
          </a:xfrm>
        </p:spPr>
        <p:txBody>
          <a:bodyPr>
            <a:normAutofit fontScale="92500" lnSpcReduction="10000"/>
          </a:bodyPr>
          <a:lstStyle/>
          <a:p>
            <a:r>
              <a:rPr lang="en-GB" b="1" dirty="0" smtClean="0"/>
              <a:t>Physical</a:t>
            </a:r>
          </a:p>
          <a:p>
            <a:r>
              <a:rPr lang="en-GB" b="1" dirty="0" smtClean="0"/>
              <a:t>Imaginary </a:t>
            </a:r>
          </a:p>
          <a:p>
            <a:r>
              <a:rPr lang="en-GB" b="1" dirty="0" smtClean="0"/>
              <a:t>Creative</a:t>
            </a:r>
          </a:p>
          <a:p>
            <a:r>
              <a:rPr lang="en-GB" b="1" dirty="0" smtClean="0"/>
              <a:t>Constructive</a:t>
            </a:r>
          </a:p>
          <a:p>
            <a:r>
              <a:rPr lang="en-GB" b="1" dirty="0" smtClean="0"/>
              <a:t>Exploratory</a:t>
            </a:r>
          </a:p>
          <a:p>
            <a:r>
              <a:rPr lang="en-GB" b="1" dirty="0" smtClean="0"/>
              <a:t>Social </a:t>
            </a:r>
          </a:p>
          <a:p>
            <a:r>
              <a:rPr lang="en-GB" b="1" dirty="0" smtClean="0"/>
              <a:t>Games with rules</a:t>
            </a:r>
          </a:p>
          <a:p>
            <a:pPr marL="0" indent="0">
              <a:buNone/>
            </a:pPr>
            <a:r>
              <a:rPr lang="en-GB" b="1" dirty="0" smtClean="0"/>
              <a:t>                                                                             </a:t>
            </a:r>
            <a:r>
              <a:rPr lang="en-GB" sz="2200" dirty="0" smtClean="0"/>
              <a:t>(</a:t>
            </a:r>
            <a:r>
              <a:rPr lang="en-GB" sz="2200" dirty="0" err="1" smtClean="0"/>
              <a:t>Moyles</a:t>
            </a:r>
            <a:r>
              <a:rPr lang="en-GB" sz="2200" dirty="0" smtClean="0"/>
              <a:t>, 2010)</a:t>
            </a:r>
          </a:p>
          <a:p>
            <a:pPr marL="0" indent="0">
              <a:buNone/>
            </a:pPr>
            <a:r>
              <a:rPr lang="en-GB" b="1" dirty="0" smtClean="0"/>
              <a:t>Look for examples of each </a:t>
            </a:r>
          </a:p>
          <a:p>
            <a:pPr marL="0" indent="0">
              <a:buNone/>
            </a:pPr>
            <a:r>
              <a:rPr lang="en-GB" b="1" dirty="0" smtClean="0"/>
              <a:t>one? (20 minute task) </a:t>
            </a:r>
            <a:endParaRPr lang="en-GB" b="1" dirty="0"/>
          </a:p>
        </p:txBody>
      </p:sp>
      <p:sp>
        <p:nvSpPr>
          <p:cNvPr id="3" name="Title 2"/>
          <p:cNvSpPr>
            <a:spLocks noGrp="1"/>
          </p:cNvSpPr>
          <p:nvPr>
            <p:ph type="title"/>
          </p:nvPr>
        </p:nvSpPr>
        <p:spPr/>
        <p:txBody>
          <a:bodyPr/>
          <a:lstStyle/>
          <a:p>
            <a:r>
              <a:rPr lang="en-GB" b="1" dirty="0" err="1" smtClean="0"/>
              <a:t>Mathau</a:t>
            </a:r>
            <a:r>
              <a:rPr lang="en-GB" b="1" dirty="0" smtClean="0"/>
              <a:t> o </a:t>
            </a:r>
            <a:r>
              <a:rPr lang="en-GB" b="1" dirty="0" err="1" smtClean="0"/>
              <a:t>Chwarae</a:t>
            </a:r>
            <a:r>
              <a:rPr lang="en-GB" b="1" dirty="0" smtClean="0"/>
              <a:t> / Types of Play</a:t>
            </a:r>
            <a:endParaRPr lang="en-GB" b="1" dirty="0"/>
          </a:p>
        </p:txBody>
      </p:sp>
      <p:sp>
        <p:nvSpPr>
          <p:cNvPr id="4" name="Content Placeholder 1"/>
          <p:cNvSpPr txBox="1">
            <a:spLocks/>
          </p:cNvSpPr>
          <p:nvPr/>
        </p:nvSpPr>
        <p:spPr>
          <a:xfrm>
            <a:off x="487928" y="2060848"/>
            <a:ext cx="4608512" cy="4464496"/>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r>
              <a:rPr lang="en-GB" b="1" dirty="0" err="1" smtClean="0"/>
              <a:t>Corfforol</a:t>
            </a:r>
            <a:endParaRPr lang="en-GB" b="1" dirty="0" smtClean="0"/>
          </a:p>
          <a:p>
            <a:r>
              <a:rPr lang="en-GB" b="1" dirty="0" err="1" smtClean="0"/>
              <a:t>Dychmygol</a:t>
            </a:r>
            <a:r>
              <a:rPr lang="en-GB" b="1" dirty="0" smtClean="0"/>
              <a:t> </a:t>
            </a:r>
          </a:p>
          <a:p>
            <a:r>
              <a:rPr lang="en-GB" b="1" dirty="0" err="1" smtClean="0"/>
              <a:t>Creadigol</a:t>
            </a:r>
            <a:endParaRPr lang="en-GB" b="1" dirty="0" smtClean="0"/>
          </a:p>
          <a:p>
            <a:r>
              <a:rPr lang="en-GB" b="1" dirty="0" err="1" smtClean="0"/>
              <a:t>Adeiladol</a:t>
            </a:r>
            <a:endParaRPr lang="en-GB" b="1" dirty="0" smtClean="0"/>
          </a:p>
          <a:p>
            <a:r>
              <a:rPr lang="en-GB" b="1" dirty="0" err="1" smtClean="0"/>
              <a:t>Ymchwiliol</a:t>
            </a:r>
            <a:endParaRPr lang="en-GB" b="1" dirty="0" smtClean="0"/>
          </a:p>
          <a:p>
            <a:r>
              <a:rPr lang="en-GB" b="1" dirty="0" err="1" smtClean="0"/>
              <a:t>Cymdeithasol</a:t>
            </a:r>
            <a:r>
              <a:rPr lang="en-GB" b="1" dirty="0" smtClean="0"/>
              <a:t>  </a:t>
            </a:r>
          </a:p>
          <a:p>
            <a:r>
              <a:rPr lang="en-GB" b="1" dirty="0" err="1" smtClean="0"/>
              <a:t>Gemau</a:t>
            </a:r>
            <a:r>
              <a:rPr lang="en-GB" b="1" dirty="0" smtClean="0"/>
              <a:t> gyda </a:t>
            </a:r>
            <a:r>
              <a:rPr lang="en-GB" b="1" dirty="0" err="1" smtClean="0"/>
              <a:t>rheolau</a:t>
            </a:r>
            <a:r>
              <a:rPr lang="en-GB" b="1" dirty="0" smtClean="0"/>
              <a:t>                                                           </a:t>
            </a:r>
            <a:r>
              <a:rPr lang="en-GB" sz="2000" dirty="0" smtClean="0"/>
              <a:t>(</a:t>
            </a:r>
            <a:r>
              <a:rPr lang="en-GB" sz="2000" dirty="0" err="1" smtClean="0"/>
              <a:t>Moyles</a:t>
            </a:r>
            <a:r>
              <a:rPr lang="en-GB" sz="2000" dirty="0" smtClean="0"/>
              <a:t>, 2010)</a:t>
            </a:r>
          </a:p>
          <a:p>
            <a:pPr marL="0" indent="0">
              <a:buFont typeface="Symbol" pitchFamily="18" charset="2"/>
              <a:buNone/>
            </a:pPr>
            <a:r>
              <a:rPr lang="en-GB" b="1" dirty="0" err="1" smtClean="0"/>
              <a:t>Chwiliwch</a:t>
            </a:r>
            <a:r>
              <a:rPr lang="en-GB" b="1" dirty="0" smtClean="0"/>
              <a:t> am  </a:t>
            </a:r>
            <a:r>
              <a:rPr lang="en-GB" b="1" dirty="0" err="1" smtClean="0"/>
              <a:t>esiamplau</a:t>
            </a:r>
            <a:endParaRPr lang="en-GB" b="1" dirty="0" smtClean="0"/>
          </a:p>
          <a:p>
            <a:pPr marL="0" indent="0">
              <a:buFont typeface="Symbol" pitchFamily="18" charset="2"/>
              <a:buNone/>
            </a:pPr>
            <a:r>
              <a:rPr lang="en-GB" b="1" dirty="0" smtClean="0"/>
              <a:t> o bob un?   (</a:t>
            </a:r>
            <a:r>
              <a:rPr lang="en-GB" b="1" dirty="0" err="1"/>
              <a:t>T</a:t>
            </a:r>
            <a:r>
              <a:rPr lang="en-GB" b="1" dirty="0" err="1" smtClean="0"/>
              <a:t>asg</a:t>
            </a:r>
            <a:r>
              <a:rPr lang="en-GB" b="1" dirty="0" smtClean="0"/>
              <a:t> 20 </a:t>
            </a:r>
            <a:r>
              <a:rPr lang="en-GB" b="1" dirty="0" err="1" smtClean="0"/>
              <a:t>munud</a:t>
            </a:r>
            <a:r>
              <a:rPr lang="en-GB" b="1" dirty="0" smtClean="0"/>
              <a:t>)</a:t>
            </a:r>
            <a:endParaRPr lang="en-GB" b="1" dirty="0"/>
          </a:p>
        </p:txBody>
      </p:sp>
      <p:pic>
        <p:nvPicPr>
          <p:cNvPr id="6" name="Picture 5" descr="File:Question-423604 640.pn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7721" y="2564904"/>
            <a:ext cx="2068625" cy="1868227"/>
          </a:xfrm>
          <a:prstGeom prst="rect">
            <a:avLst/>
          </a:prstGeom>
        </p:spPr>
      </p:pic>
    </p:spTree>
    <p:extLst>
      <p:ext uri="{BB962C8B-B14F-4D97-AF65-F5344CB8AC3E}">
        <p14:creationId xmlns:p14="http://schemas.microsoft.com/office/powerpoint/2010/main" val="21985887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GB" b="1" i="1" dirty="0" smtClean="0"/>
              <a:t>“Creative play is about encouraging children to experiment and explore the world around them.  Through their senses they are able to explore the properties of different materials. Creative play can enhance children’s self esteem and confidence.”</a:t>
            </a:r>
          </a:p>
          <a:p>
            <a:pPr marL="0" indent="0">
              <a:buNone/>
            </a:pPr>
            <a:r>
              <a:rPr lang="en-GB" dirty="0" smtClean="0"/>
              <a:t>(Wilson, 2012).</a:t>
            </a:r>
            <a:endParaRPr lang="en-GB" dirty="0"/>
          </a:p>
        </p:txBody>
      </p:sp>
      <p:sp>
        <p:nvSpPr>
          <p:cNvPr id="3" name="Title 2"/>
          <p:cNvSpPr>
            <a:spLocks noGrp="1"/>
          </p:cNvSpPr>
          <p:nvPr>
            <p:ph type="title"/>
          </p:nvPr>
        </p:nvSpPr>
        <p:spPr/>
        <p:txBody>
          <a:bodyPr/>
          <a:lstStyle/>
          <a:p>
            <a:r>
              <a:rPr lang="en-GB" b="1" dirty="0" err="1" smtClean="0"/>
              <a:t>Chwarae</a:t>
            </a:r>
            <a:r>
              <a:rPr lang="en-GB" b="1" dirty="0" smtClean="0"/>
              <a:t> </a:t>
            </a:r>
            <a:r>
              <a:rPr lang="en-GB" b="1" dirty="0" err="1" smtClean="0"/>
              <a:t>Creadigol</a:t>
            </a:r>
            <a:r>
              <a:rPr lang="en-GB" b="1" dirty="0" smtClean="0"/>
              <a:t> / Creative Play</a:t>
            </a:r>
            <a:endParaRPr lang="en-GB" b="1" dirty="0"/>
          </a:p>
        </p:txBody>
      </p:sp>
      <p:pic>
        <p:nvPicPr>
          <p:cNvPr id="4" name="Picture 3" descr="Mud kitchens and mud pies | Playdale Playground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50916" y="5422063"/>
            <a:ext cx="1675860" cy="1116123"/>
          </a:xfrm>
          <a:prstGeom prst="rect">
            <a:avLst/>
          </a:prstGeom>
        </p:spPr>
      </p:pic>
      <p:pic>
        <p:nvPicPr>
          <p:cNvPr id="5" name="Picture 4" descr="126 best Exploratory Play images on Pinterest | Day care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80312" y="5060091"/>
            <a:ext cx="1095209" cy="1641325"/>
          </a:xfrm>
          <a:prstGeom prst="rect">
            <a:avLst/>
          </a:prstGeom>
        </p:spPr>
      </p:pic>
      <p:pic>
        <p:nvPicPr>
          <p:cNvPr id="6" name="Picture 5" descr="COOL CLAY THINGS TO MAKE - CLAY MOULDING - CLAY TOYS ..."/>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1520" y="5402977"/>
            <a:ext cx="2011716" cy="1131590"/>
          </a:xfrm>
          <a:prstGeom prst="rect">
            <a:avLst/>
          </a:prstGeom>
        </p:spPr>
      </p:pic>
      <p:pic>
        <p:nvPicPr>
          <p:cNvPr id="7" name="Picture 6" descr="The Five Types of Play and Why They are Important for ..."/>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73669" y="5508264"/>
            <a:ext cx="1512168" cy="1008604"/>
          </a:xfrm>
          <a:prstGeom prst="rect">
            <a:avLst/>
          </a:prstGeom>
        </p:spPr>
      </p:pic>
      <p:pic>
        <p:nvPicPr>
          <p:cNvPr id="8" name="Picture 7" descr="How to Encourage Imaginative Play in Your Child by Reading ..."/>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614761" y="5252428"/>
            <a:ext cx="1677566" cy="1282139"/>
          </a:xfrm>
          <a:prstGeom prst="rect">
            <a:avLst/>
          </a:prstGeom>
        </p:spPr>
      </p:pic>
      <p:pic>
        <p:nvPicPr>
          <p:cNvPr id="9" name="Picture 8" descr="Footballer Girl Female · Free vector graphic on Pixabay"/>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596336" y="3140968"/>
            <a:ext cx="1123975" cy="1171570"/>
          </a:xfrm>
          <a:prstGeom prst="rect">
            <a:avLst/>
          </a:prstGeom>
        </p:spPr>
      </p:pic>
      <p:pic>
        <p:nvPicPr>
          <p:cNvPr id="10" name="Picture 9" descr="Creative Play stock vector. Illustration of holding ..."/>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57200" y="1297627"/>
            <a:ext cx="1693168" cy="1216476"/>
          </a:xfrm>
          <a:prstGeom prst="rect">
            <a:avLst/>
          </a:prstGeom>
        </p:spPr>
      </p:pic>
      <p:pic>
        <p:nvPicPr>
          <p:cNvPr id="11" name="Picture 10" descr="5 Different Types of Play Date Moms (And Why We Love Them ..."/>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892863" y="1404997"/>
            <a:ext cx="1726887" cy="1295166"/>
          </a:xfrm>
          <a:prstGeom prst="rect">
            <a:avLst/>
          </a:prstGeom>
        </p:spPr>
      </p:pic>
      <p:pic>
        <p:nvPicPr>
          <p:cNvPr id="12" name="Picture 11" descr="Build Building Blocks Lego · Free photo on Pixabay"/>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088877" y="1591056"/>
            <a:ext cx="1364667" cy="910489"/>
          </a:xfrm>
          <a:prstGeom prst="rect">
            <a:avLst/>
          </a:prstGeom>
        </p:spPr>
      </p:pic>
      <p:pic>
        <p:nvPicPr>
          <p:cNvPr id="13" name="Picture 12" descr="Fairview High School &gt; Gamers Guild"/>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076186" y="1444573"/>
            <a:ext cx="1341123" cy="1056134"/>
          </a:xfrm>
          <a:prstGeom prst="rect">
            <a:avLst/>
          </a:prstGeom>
        </p:spPr>
      </p:pic>
    </p:spTree>
    <p:extLst>
      <p:ext uri="{BB962C8B-B14F-4D97-AF65-F5344CB8AC3E}">
        <p14:creationId xmlns:p14="http://schemas.microsoft.com/office/powerpoint/2010/main" val="4963072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53363" y="2564904"/>
            <a:ext cx="4428480" cy="4104456"/>
          </a:xfrm>
        </p:spPr>
        <p:txBody>
          <a:bodyPr>
            <a:normAutofit fontScale="70000" lnSpcReduction="20000"/>
          </a:bodyPr>
          <a:lstStyle/>
          <a:p>
            <a:r>
              <a:rPr lang="en-GB" b="1" dirty="0" smtClean="0"/>
              <a:t>Creative play is linked to ‘Creative Development’ with the seven areas of learning</a:t>
            </a:r>
          </a:p>
          <a:p>
            <a:pPr marL="0" indent="0">
              <a:buNone/>
            </a:pPr>
            <a:endParaRPr lang="en-GB" b="1" dirty="0" smtClean="0"/>
          </a:p>
          <a:p>
            <a:r>
              <a:rPr lang="en-GB" b="1" dirty="0" smtClean="0"/>
              <a:t>Creative Development skills: art, craft, design and music</a:t>
            </a:r>
          </a:p>
          <a:p>
            <a:pPr marL="0" indent="0">
              <a:buNone/>
            </a:pPr>
            <a:endParaRPr lang="en-GB" b="1" dirty="0" smtClean="0"/>
          </a:p>
          <a:p>
            <a:r>
              <a:rPr lang="en-GB" b="1" dirty="0" smtClean="0"/>
              <a:t>Emphasis on indoor </a:t>
            </a:r>
            <a:r>
              <a:rPr lang="en-GB" b="1" u="sng" dirty="0" smtClean="0"/>
              <a:t>and</a:t>
            </a:r>
            <a:r>
              <a:rPr lang="en-GB" b="1" dirty="0" smtClean="0"/>
              <a:t> outdoor play</a:t>
            </a:r>
          </a:p>
          <a:p>
            <a:endParaRPr lang="en-GB" b="1" dirty="0"/>
          </a:p>
          <a:p>
            <a:r>
              <a:rPr lang="en-GB" b="1" dirty="0" smtClean="0"/>
              <a:t>Creative development relates </a:t>
            </a:r>
            <a:r>
              <a:rPr lang="en-GB" b="1" dirty="0"/>
              <a:t>to the development of children’s individual ways of representing their ideas, feelings and emotions imaginatively through various forms of </a:t>
            </a:r>
            <a:r>
              <a:rPr lang="en-GB" b="1" dirty="0" smtClean="0"/>
              <a:t>self-expression</a:t>
            </a:r>
          </a:p>
          <a:p>
            <a:pPr marL="0" indent="0">
              <a:buNone/>
            </a:pPr>
            <a:endParaRPr lang="en-GB" dirty="0" smtClean="0"/>
          </a:p>
          <a:p>
            <a:pPr marL="0" indent="0">
              <a:buNone/>
            </a:pPr>
            <a:r>
              <a:rPr lang="en-GB" sz="2000" dirty="0" smtClean="0"/>
              <a:t>         WAG (2008)</a:t>
            </a:r>
            <a:endParaRPr lang="en-GB" sz="2000" dirty="0"/>
          </a:p>
          <a:p>
            <a:endParaRPr lang="en-GB" dirty="0" smtClean="0"/>
          </a:p>
          <a:p>
            <a:endParaRPr lang="en-GB" dirty="0" smtClean="0"/>
          </a:p>
        </p:txBody>
      </p:sp>
      <p:sp>
        <p:nvSpPr>
          <p:cNvPr id="3" name="Title 2"/>
          <p:cNvSpPr>
            <a:spLocks noGrp="1"/>
          </p:cNvSpPr>
          <p:nvPr>
            <p:ph type="title"/>
          </p:nvPr>
        </p:nvSpPr>
        <p:spPr>
          <a:xfrm>
            <a:off x="93989" y="332656"/>
            <a:ext cx="8964488" cy="1252728"/>
          </a:xfrm>
        </p:spPr>
        <p:txBody>
          <a:bodyPr>
            <a:normAutofit fontScale="90000"/>
          </a:bodyPr>
          <a:lstStyle/>
          <a:p>
            <a:r>
              <a:rPr lang="en-GB" b="1" dirty="0" err="1" smtClean="0"/>
              <a:t>Chwarae</a:t>
            </a:r>
            <a:r>
              <a:rPr lang="en-GB" b="1" dirty="0" smtClean="0"/>
              <a:t> </a:t>
            </a:r>
            <a:r>
              <a:rPr lang="en-GB" b="1" dirty="0" err="1" smtClean="0"/>
              <a:t>Creadigol</a:t>
            </a:r>
            <a:r>
              <a:rPr lang="en-GB" b="1" dirty="0" smtClean="0"/>
              <a:t> a’r </a:t>
            </a:r>
            <a:r>
              <a:rPr lang="en-GB" b="1" dirty="0" err="1" smtClean="0"/>
              <a:t>Cyfnod</a:t>
            </a:r>
            <a:r>
              <a:rPr lang="en-GB" b="1" dirty="0" smtClean="0"/>
              <a:t> Sylfaen</a:t>
            </a:r>
            <a:br>
              <a:rPr lang="en-GB" b="1" dirty="0" smtClean="0"/>
            </a:br>
            <a:r>
              <a:rPr lang="en-GB" b="1" dirty="0" smtClean="0"/>
              <a:t>Creative Play and the Foundation Phase</a:t>
            </a:r>
            <a:endParaRPr lang="en-GB" b="1" dirty="0"/>
          </a:p>
        </p:txBody>
      </p:sp>
      <p:sp>
        <p:nvSpPr>
          <p:cNvPr id="4" name="Content Placeholder 1"/>
          <p:cNvSpPr txBox="1">
            <a:spLocks/>
          </p:cNvSpPr>
          <p:nvPr/>
        </p:nvSpPr>
        <p:spPr>
          <a:xfrm>
            <a:off x="154609" y="2566050"/>
            <a:ext cx="4428480" cy="4104456"/>
          </a:xfrm>
          <a:prstGeom prst="rect">
            <a:avLst/>
          </a:prstGeom>
        </p:spPr>
        <p:txBody>
          <a:bodyPr vert="horz" lIns="91440" tIns="45720" rIns="91440" bIns="45720" rtlCol="0">
            <a:normAutofit fontScale="70000" lnSpcReduction="2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r>
              <a:rPr lang="en-GB" dirty="0"/>
              <a:t>Mae </a:t>
            </a:r>
            <a:r>
              <a:rPr lang="en-GB" dirty="0" err="1"/>
              <a:t>chwarae</a:t>
            </a:r>
            <a:r>
              <a:rPr lang="en-GB" dirty="0"/>
              <a:t> </a:t>
            </a:r>
            <a:r>
              <a:rPr lang="en-GB" dirty="0" err="1"/>
              <a:t>creadigol</a:t>
            </a:r>
            <a:r>
              <a:rPr lang="en-GB" dirty="0"/>
              <a:t> yn </a:t>
            </a:r>
            <a:r>
              <a:rPr lang="en-GB" dirty="0" err="1"/>
              <a:t>gysylltiedig</a:t>
            </a:r>
            <a:r>
              <a:rPr lang="en-GB" dirty="0"/>
              <a:t> â '</a:t>
            </a:r>
            <a:r>
              <a:rPr lang="en-GB" dirty="0" err="1"/>
              <a:t>Datblygiad</a:t>
            </a:r>
            <a:r>
              <a:rPr lang="en-GB" dirty="0"/>
              <a:t> </a:t>
            </a:r>
            <a:r>
              <a:rPr lang="en-GB" dirty="0" err="1"/>
              <a:t>Creadigol</a:t>
            </a:r>
            <a:r>
              <a:rPr lang="en-GB" dirty="0"/>
              <a:t>' </a:t>
            </a:r>
            <a:r>
              <a:rPr lang="en-GB" dirty="0" smtClean="0"/>
              <a:t>– o fewn y </a:t>
            </a:r>
            <a:r>
              <a:rPr lang="en-GB" dirty="0" err="1" smtClean="0"/>
              <a:t>saith</a:t>
            </a:r>
            <a:r>
              <a:rPr lang="en-GB" dirty="0" smtClean="0"/>
              <a:t> </a:t>
            </a:r>
            <a:r>
              <a:rPr lang="en-GB" dirty="0"/>
              <a:t>maes dysgu</a:t>
            </a:r>
          </a:p>
          <a:p>
            <a:endParaRPr lang="en-GB" dirty="0"/>
          </a:p>
          <a:p>
            <a:r>
              <a:rPr lang="en-GB" dirty="0"/>
              <a:t>Sgiliau </a:t>
            </a:r>
            <a:r>
              <a:rPr lang="en-GB" dirty="0" err="1"/>
              <a:t>Datblygiad</a:t>
            </a:r>
            <a:r>
              <a:rPr lang="en-GB" dirty="0"/>
              <a:t> </a:t>
            </a:r>
            <a:r>
              <a:rPr lang="en-GB" dirty="0" err="1"/>
              <a:t>Creadigol</a:t>
            </a:r>
            <a:r>
              <a:rPr lang="en-GB" dirty="0"/>
              <a:t>: </a:t>
            </a:r>
            <a:r>
              <a:rPr lang="en-GB" dirty="0" err="1" smtClean="0"/>
              <a:t>celf</a:t>
            </a:r>
            <a:r>
              <a:rPr lang="en-GB" dirty="0"/>
              <a:t>, </a:t>
            </a:r>
            <a:r>
              <a:rPr lang="en-GB" dirty="0" err="1"/>
              <a:t>crefft</a:t>
            </a:r>
            <a:r>
              <a:rPr lang="en-GB" dirty="0"/>
              <a:t>, </a:t>
            </a:r>
            <a:r>
              <a:rPr lang="en-GB" dirty="0" err="1"/>
              <a:t>dylunio</a:t>
            </a:r>
            <a:r>
              <a:rPr lang="en-GB" dirty="0"/>
              <a:t> a </a:t>
            </a:r>
            <a:r>
              <a:rPr lang="en-GB" dirty="0" err="1"/>
              <a:t>cherddoriaeth</a:t>
            </a:r>
            <a:endParaRPr lang="en-GB" dirty="0"/>
          </a:p>
          <a:p>
            <a:endParaRPr lang="en-GB" dirty="0"/>
          </a:p>
          <a:p>
            <a:r>
              <a:rPr lang="en-GB" dirty="0" err="1"/>
              <a:t>Pwyslais</a:t>
            </a:r>
            <a:r>
              <a:rPr lang="en-GB" dirty="0"/>
              <a:t> </a:t>
            </a:r>
            <a:r>
              <a:rPr lang="en-GB" dirty="0" err="1"/>
              <a:t>ar</a:t>
            </a:r>
            <a:r>
              <a:rPr lang="en-GB" dirty="0"/>
              <a:t> </a:t>
            </a:r>
            <a:r>
              <a:rPr lang="en-GB" dirty="0" err="1"/>
              <a:t>chwarae</a:t>
            </a:r>
            <a:r>
              <a:rPr lang="en-GB" dirty="0"/>
              <a:t> </a:t>
            </a:r>
            <a:r>
              <a:rPr lang="en-GB" dirty="0" err="1"/>
              <a:t>dan</a:t>
            </a:r>
            <a:r>
              <a:rPr lang="en-GB" dirty="0"/>
              <a:t> do </a:t>
            </a:r>
            <a:r>
              <a:rPr lang="en-GB" u="sng" dirty="0"/>
              <a:t>ac</a:t>
            </a:r>
            <a:r>
              <a:rPr lang="en-GB" dirty="0"/>
              <a:t> yn </a:t>
            </a:r>
            <a:r>
              <a:rPr lang="en-GB" dirty="0" err="1"/>
              <a:t>yr</a:t>
            </a:r>
            <a:r>
              <a:rPr lang="en-GB" dirty="0"/>
              <a:t> </a:t>
            </a:r>
            <a:r>
              <a:rPr lang="en-GB" dirty="0" err="1"/>
              <a:t>awyr</a:t>
            </a:r>
            <a:r>
              <a:rPr lang="en-GB" dirty="0"/>
              <a:t> </a:t>
            </a:r>
            <a:r>
              <a:rPr lang="en-GB" dirty="0" err="1"/>
              <a:t>agored</a:t>
            </a:r>
            <a:endParaRPr lang="en-GB" dirty="0"/>
          </a:p>
          <a:p>
            <a:endParaRPr lang="en-GB" dirty="0"/>
          </a:p>
          <a:p>
            <a:r>
              <a:rPr lang="en-GB" dirty="0"/>
              <a:t>Mae </a:t>
            </a:r>
            <a:r>
              <a:rPr lang="en-GB" dirty="0" err="1"/>
              <a:t>datblygiad</a:t>
            </a:r>
            <a:r>
              <a:rPr lang="en-GB" dirty="0"/>
              <a:t> </a:t>
            </a:r>
            <a:r>
              <a:rPr lang="en-GB" dirty="0" err="1"/>
              <a:t>creadigol</a:t>
            </a:r>
            <a:r>
              <a:rPr lang="en-GB" dirty="0"/>
              <a:t> yn ymwneud â datblygu </a:t>
            </a:r>
            <a:r>
              <a:rPr lang="en-GB" dirty="0" err="1"/>
              <a:t>ffyrdd</a:t>
            </a:r>
            <a:r>
              <a:rPr lang="en-GB" dirty="0"/>
              <a:t> </a:t>
            </a:r>
            <a:r>
              <a:rPr lang="en-GB" dirty="0" err="1"/>
              <a:t>unigol</a:t>
            </a:r>
            <a:r>
              <a:rPr lang="en-GB" dirty="0"/>
              <a:t> plant o </a:t>
            </a:r>
            <a:r>
              <a:rPr lang="en-GB" dirty="0" err="1"/>
              <a:t>gynrychioli</a:t>
            </a:r>
            <a:r>
              <a:rPr lang="en-GB" dirty="0"/>
              <a:t> </a:t>
            </a:r>
            <a:r>
              <a:rPr lang="en-GB" dirty="0" err="1"/>
              <a:t>eu</a:t>
            </a:r>
            <a:r>
              <a:rPr lang="en-GB" dirty="0"/>
              <a:t> </a:t>
            </a:r>
            <a:r>
              <a:rPr lang="en-GB" dirty="0" err="1"/>
              <a:t>syniadau</a:t>
            </a:r>
            <a:r>
              <a:rPr lang="en-GB" dirty="0"/>
              <a:t>, </a:t>
            </a:r>
            <a:r>
              <a:rPr lang="en-GB" dirty="0" err="1"/>
              <a:t>eu</a:t>
            </a:r>
            <a:r>
              <a:rPr lang="en-GB" dirty="0"/>
              <a:t> </a:t>
            </a:r>
            <a:r>
              <a:rPr lang="en-GB" dirty="0" err="1"/>
              <a:t>teimladau</a:t>
            </a:r>
            <a:r>
              <a:rPr lang="en-GB" dirty="0"/>
              <a:t> </a:t>
            </a:r>
            <a:r>
              <a:rPr lang="en-GB" dirty="0" err="1"/>
              <a:t>a'u</a:t>
            </a:r>
            <a:r>
              <a:rPr lang="en-GB" dirty="0"/>
              <a:t> </a:t>
            </a:r>
            <a:r>
              <a:rPr lang="en-GB" dirty="0" err="1"/>
              <a:t>hemosiynau</a:t>
            </a:r>
            <a:r>
              <a:rPr lang="en-GB" dirty="0"/>
              <a:t> yn </a:t>
            </a:r>
            <a:r>
              <a:rPr lang="en-GB" dirty="0" err="1"/>
              <a:t>ddychmygus</a:t>
            </a:r>
            <a:r>
              <a:rPr lang="en-GB" dirty="0"/>
              <a:t> drwy wahanol </a:t>
            </a:r>
            <a:r>
              <a:rPr lang="en-GB" dirty="0" err="1"/>
              <a:t>fathau</a:t>
            </a:r>
            <a:r>
              <a:rPr lang="en-GB" dirty="0"/>
              <a:t> o </a:t>
            </a:r>
            <a:r>
              <a:rPr lang="en-GB" dirty="0" err="1"/>
              <a:t>hunanfynegiant</a:t>
            </a:r>
            <a:endParaRPr lang="en-GB" dirty="0"/>
          </a:p>
          <a:p>
            <a:pPr marL="0" indent="0">
              <a:buFont typeface="Symbol" pitchFamily="18" charset="2"/>
              <a:buNone/>
            </a:pPr>
            <a:endParaRPr lang="en-GB" dirty="0" smtClean="0"/>
          </a:p>
          <a:p>
            <a:pPr marL="0" indent="0">
              <a:buFont typeface="Symbol" pitchFamily="18" charset="2"/>
              <a:buNone/>
            </a:pPr>
            <a:r>
              <a:rPr lang="en-GB" sz="2000" dirty="0" err="1" smtClean="0"/>
              <a:t>Llywodraeth</a:t>
            </a:r>
            <a:r>
              <a:rPr lang="en-GB" sz="2000" dirty="0" smtClean="0"/>
              <a:t> </a:t>
            </a:r>
            <a:r>
              <a:rPr lang="en-GB" sz="2000" dirty="0" err="1" smtClean="0"/>
              <a:t>Cymru</a:t>
            </a:r>
            <a:r>
              <a:rPr lang="en-GB" sz="2000" dirty="0" smtClean="0"/>
              <a:t> (2008)</a:t>
            </a:r>
          </a:p>
          <a:p>
            <a:endParaRPr lang="en-GB" dirty="0" smtClean="0"/>
          </a:p>
          <a:p>
            <a:endParaRPr lang="en-GB" dirty="0" smtClean="0"/>
          </a:p>
        </p:txBody>
      </p:sp>
    </p:spTree>
    <p:extLst>
      <p:ext uri="{BB962C8B-B14F-4D97-AF65-F5344CB8AC3E}">
        <p14:creationId xmlns:p14="http://schemas.microsoft.com/office/powerpoint/2010/main" val="12472407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499992" y="2852936"/>
            <a:ext cx="4500488" cy="3450696"/>
          </a:xfrm>
        </p:spPr>
        <p:txBody>
          <a:bodyPr>
            <a:normAutofit fontScale="62500" lnSpcReduction="20000"/>
          </a:bodyPr>
          <a:lstStyle/>
          <a:p>
            <a:r>
              <a:rPr lang="en-GB" dirty="0" smtClean="0"/>
              <a:t>Opportunities to develop all VAK learning styles (Visual, Auditory, Kinaesthetic)</a:t>
            </a:r>
          </a:p>
          <a:p>
            <a:pPr marL="0" indent="0">
              <a:buNone/>
            </a:pPr>
            <a:endParaRPr lang="en-GB" dirty="0" smtClean="0"/>
          </a:p>
          <a:p>
            <a:r>
              <a:rPr lang="en-GB" dirty="0" smtClean="0"/>
              <a:t>Role of practitioner: To provide experiential and active learning, careful </a:t>
            </a:r>
            <a:r>
              <a:rPr lang="en-GB" dirty="0"/>
              <a:t>planning, organising, facilitating, challenging, observing, interacting, intervening/supporting, monitoring and evaluating</a:t>
            </a:r>
            <a:r>
              <a:rPr lang="en-GB" dirty="0" smtClean="0"/>
              <a:t>.</a:t>
            </a:r>
          </a:p>
          <a:p>
            <a:endParaRPr lang="en-GB" dirty="0"/>
          </a:p>
          <a:p>
            <a:r>
              <a:rPr lang="en-GB" dirty="0" smtClean="0"/>
              <a:t>Learning environment should reference materials reflecting different cultures.  </a:t>
            </a:r>
          </a:p>
          <a:p>
            <a:endParaRPr lang="en-GB" dirty="0"/>
          </a:p>
          <a:p>
            <a:pPr marL="0" indent="0">
              <a:buNone/>
            </a:pPr>
            <a:r>
              <a:rPr lang="en-GB" dirty="0"/>
              <a:t> </a:t>
            </a:r>
            <a:r>
              <a:rPr lang="en-GB" dirty="0" smtClean="0"/>
              <a:t>     WAG (2008</a:t>
            </a:r>
            <a:r>
              <a:rPr lang="en-GB" dirty="0" smtClean="0"/>
              <a:t>)</a:t>
            </a:r>
          </a:p>
          <a:p>
            <a:pPr marL="0" indent="0">
              <a:buNone/>
            </a:pPr>
            <a:endParaRPr lang="en-GB" dirty="0" smtClean="0"/>
          </a:p>
          <a:p>
            <a:pPr marL="0" indent="0">
              <a:buNone/>
            </a:pPr>
            <a:r>
              <a:rPr lang="en-GB" sz="2900" dirty="0">
                <a:hlinkClick r:id="rId3"/>
              </a:rPr>
              <a:t>Creative Development Guidance </a:t>
            </a:r>
            <a:endParaRPr lang="en-GB" sz="2900" dirty="0"/>
          </a:p>
          <a:p>
            <a:pPr marL="0" indent="0">
              <a:buNone/>
            </a:pPr>
            <a:endParaRPr lang="en-GB" dirty="0"/>
          </a:p>
        </p:txBody>
      </p:sp>
      <p:sp>
        <p:nvSpPr>
          <p:cNvPr id="3" name="Title 2"/>
          <p:cNvSpPr>
            <a:spLocks noGrp="1"/>
          </p:cNvSpPr>
          <p:nvPr>
            <p:ph type="title"/>
          </p:nvPr>
        </p:nvSpPr>
        <p:spPr/>
        <p:txBody>
          <a:bodyPr>
            <a:normAutofit fontScale="90000"/>
          </a:bodyPr>
          <a:lstStyle/>
          <a:p>
            <a:r>
              <a:rPr lang="en-GB" b="1" dirty="0" err="1" smtClean="0"/>
              <a:t>Chwarae</a:t>
            </a:r>
            <a:r>
              <a:rPr lang="en-GB" b="1" dirty="0" smtClean="0"/>
              <a:t> </a:t>
            </a:r>
            <a:r>
              <a:rPr lang="en-GB" b="1" dirty="0" err="1" smtClean="0"/>
              <a:t>Creadigol</a:t>
            </a:r>
            <a:r>
              <a:rPr lang="en-GB" b="1" dirty="0" smtClean="0"/>
              <a:t> a </a:t>
            </a:r>
            <a:r>
              <a:rPr lang="en-GB" b="1" dirty="0" err="1" smtClean="0"/>
              <a:t>Datblygiad</a:t>
            </a:r>
            <a:r>
              <a:rPr lang="en-GB" b="1" dirty="0" smtClean="0"/>
              <a:t/>
            </a:r>
            <a:br>
              <a:rPr lang="en-GB" b="1" dirty="0" smtClean="0"/>
            </a:br>
            <a:r>
              <a:rPr lang="en-GB" b="1" dirty="0" smtClean="0"/>
              <a:t>Creative </a:t>
            </a:r>
            <a:r>
              <a:rPr lang="en-GB" b="1" dirty="0"/>
              <a:t>P</a:t>
            </a:r>
            <a:r>
              <a:rPr lang="en-GB" b="1" dirty="0" smtClean="0"/>
              <a:t>lay and Development</a:t>
            </a:r>
            <a:endParaRPr lang="en-GB" b="1" dirty="0"/>
          </a:p>
        </p:txBody>
      </p:sp>
      <p:sp>
        <p:nvSpPr>
          <p:cNvPr id="4" name="Content Placeholder 1"/>
          <p:cNvSpPr txBox="1">
            <a:spLocks/>
          </p:cNvSpPr>
          <p:nvPr/>
        </p:nvSpPr>
        <p:spPr>
          <a:xfrm>
            <a:off x="179512" y="2564904"/>
            <a:ext cx="4500488" cy="3450696"/>
          </a:xfrm>
          <a:prstGeom prst="rect">
            <a:avLst/>
          </a:prstGeom>
        </p:spPr>
        <p:txBody>
          <a:bodyPr vert="horz" lIns="91440" tIns="45720" rIns="91440" bIns="45720" rtlCol="0">
            <a:normAutofit fontScale="62500" lnSpcReduction="2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r>
              <a:rPr lang="en-GB" dirty="0" err="1" smtClean="0"/>
              <a:t>Cyfleoedd</a:t>
            </a:r>
            <a:r>
              <a:rPr lang="en-GB" dirty="0" smtClean="0"/>
              <a:t> </a:t>
            </a:r>
            <a:r>
              <a:rPr lang="en-GB" dirty="0" err="1" smtClean="0"/>
              <a:t>i</a:t>
            </a:r>
            <a:r>
              <a:rPr lang="en-GB" dirty="0" smtClean="0"/>
              <a:t> </a:t>
            </a:r>
            <a:r>
              <a:rPr lang="en-GB" dirty="0" err="1" smtClean="0"/>
              <a:t>ddatblygu</a:t>
            </a:r>
            <a:r>
              <a:rPr lang="en-GB" dirty="0" smtClean="0"/>
              <a:t> </a:t>
            </a:r>
            <a:r>
              <a:rPr lang="en-GB" dirty="0" err="1" smtClean="0"/>
              <a:t>pob</a:t>
            </a:r>
            <a:r>
              <a:rPr lang="en-GB" dirty="0" smtClean="0"/>
              <a:t> </a:t>
            </a:r>
            <a:r>
              <a:rPr lang="en-GB" dirty="0" err="1" smtClean="0"/>
              <a:t>steil</a:t>
            </a:r>
            <a:r>
              <a:rPr lang="en-GB" dirty="0" smtClean="0"/>
              <a:t> o </a:t>
            </a:r>
            <a:r>
              <a:rPr lang="en-GB" dirty="0" err="1" smtClean="0"/>
              <a:t>ddysgu</a:t>
            </a:r>
            <a:r>
              <a:rPr lang="en-GB" dirty="0" smtClean="0"/>
              <a:t> – VAK (</a:t>
            </a:r>
            <a:r>
              <a:rPr lang="en-GB" dirty="0" err="1" smtClean="0"/>
              <a:t>Gweledol</a:t>
            </a:r>
            <a:r>
              <a:rPr lang="en-GB" dirty="0" smtClean="0"/>
              <a:t>, </a:t>
            </a:r>
            <a:r>
              <a:rPr lang="en-GB" dirty="0" err="1" smtClean="0"/>
              <a:t>Sain</a:t>
            </a:r>
            <a:r>
              <a:rPr lang="en-GB" dirty="0" smtClean="0"/>
              <a:t>, </a:t>
            </a:r>
            <a:r>
              <a:rPr lang="en-GB" dirty="0" err="1" smtClean="0"/>
              <a:t>Cinesthetig</a:t>
            </a:r>
            <a:r>
              <a:rPr lang="en-GB" dirty="0" smtClean="0"/>
              <a:t>)</a:t>
            </a:r>
          </a:p>
          <a:p>
            <a:endParaRPr lang="en-GB" dirty="0" smtClean="0"/>
          </a:p>
          <a:p>
            <a:r>
              <a:rPr lang="en-GB" dirty="0" err="1"/>
              <a:t>Rôl</a:t>
            </a:r>
            <a:r>
              <a:rPr lang="en-GB" dirty="0"/>
              <a:t> </a:t>
            </a:r>
            <a:r>
              <a:rPr lang="en-GB" dirty="0" err="1"/>
              <a:t>yr</a:t>
            </a:r>
            <a:r>
              <a:rPr lang="en-GB" dirty="0"/>
              <a:t> </a:t>
            </a:r>
            <a:r>
              <a:rPr lang="en-GB" dirty="0" err="1"/>
              <a:t>ymarferydd</a:t>
            </a:r>
            <a:r>
              <a:rPr lang="en-GB" dirty="0"/>
              <a:t>: </a:t>
            </a:r>
            <a:r>
              <a:rPr lang="en-GB" dirty="0" err="1"/>
              <a:t>Darparu</a:t>
            </a:r>
            <a:r>
              <a:rPr lang="en-GB" dirty="0"/>
              <a:t> dysgu drwy </a:t>
            </a:r>
            <a:r>
              <a:rPr lang="en-GB" dirty="0" err="1"/>
              <a:t>brofiad</a:t>
            </a:r>
            <a:r>
              <a:rPr lang="en-GB" dirty="0"/>
              <a:t> </a:t>
            </a:r>
            <a:r>
              <a:rPr lang="en-GB" dirty="0" err="1" smtClean="0"/>
              <a:t>gweithredol</a:t>
            </a:r>
            <a:r>
              <a:rPr lang="en-GB" dirty="0"/>
              <a:t>, </a:t>
            </a:r>
            <a:r>
              <a:rPr lang="en-GB" dirty="0" err="1"/>
              <a:t>cynllunio</a:t>
            </a:r>
            <a:r>
              <a:rPr lang="en-GB" dirty="0"/>
              <a:t> </a:t>
            </a:r>
            <a:r>
              <a:rPr lang="en-GB" dirty="0" err="1"/>
              <a:t>gofalus</a:t>
            </a:r>
            <a:r>
              <a:rPr lang="en-GB" dirty="0"/>
              <a:t>, </a:t>
            </a:r>
            <a:r>
              <a:rPr lang="en-GB" dirty="0" err="1"/>
              <a:t>trefnu</a:t>
            </a:r>
            <a:r>
              <a:rPr lang="en-GB" dirty="0"/>
              <a:t>, </a:t>
            </a:r>
            <a:r>
              <a:rPr lang="en-GB" dirty="0" err="1"/>
              <a:t>hwyluso</a:t>
            </a:r>
            <a:r>
              <a:rPr lang="en-GB" dirty="0"/>
              <a:t>, </a:t>
            </a:r>
            <a:r>
              <a:rPr lang="en-GB" dirty="0" err="1"/>
              <a:t>herio</a:t>
            </a:r>
            <a:r>
              <a:rPr lang="en-GB" dirty="0"/>
              <a:t>, </a:t>
            </a:r>
            <a:r>
              <a:rPr lang="en-GB" dirty="0" err="1"/>
              <a:t>arsylwi</a:t>
            </a:r>
            <a:r>
              <a:rPr lang="en-GB" dirty="0"/>
              <a:t>, </a:t>
            </a:r>
            <a:r>
              <a:rPr lang="en-GB" dirty="0" err="1"/>
              <a:t>rhyngweithio</a:t>
            </a:r>
            <a:r>
              <a:rPr lang="en-GB" dirty="0"/>
              <a:t>, </a:t>
            </a:r>
            <a:r>
              <a:rPr lang="en-GB" dirty="0" err="1"/>
              <a:t>ymyrryd</a:t>
            </a:r>
            <a:r>
              <a:rPr lang="en-GB" dirty="0"/>
              <a:t>/cefnogi, </a:t>
            </a:r>
            <a:r>
              <a:rPr lang="en-GB" dirty="0" err="1"/>
              <a:t>monitro</a:t>
            </a:r>
            <a:r>
              <a:rPr lang="en-GB" dirty="0"/>
              <a:t> a </a:t>
            </a:r>
            <a:r>
              <a:rPr lang="en-GB" dirty="0" err="1"/>
              <a:t>gwerthuso</a:t>
            </a:r>
            <a:r>
              <a:rPr lang="en-GB" dirty="0"/>
              <a:t>.</a:t>
            </a:r>
          </a:p>
          <a:p>
            <a:endParaRPr lang="en-GB" dirty="0"/>
          </a:p>
          <a:p>
            <a:r>
              <a:rPr lang="en-GB" dirty="0" err="1"/>
              <a:t>Dylai'r</a:t>
            </a:r>
            <a:r>
              <a:rPr lang="en-GB" dirty="0"/>
              <a:t> </a:t>
            </a:r>
            <a:r>
              <a:rPr lang="en-GB" dirty="0" err="1"/>
              <a:t>amgylchedd</a:t>
            </a:r>
            <a:r>
              <a:rPr lang="en-GB" dirty="0"/>
              <a:t> dysgu </a:t>
            </a:r>
            <a:r>
              <a:rPr lang="en-GB" dirty="0" smtClean="0"/>
              <a:t>gynnwys </a:t>
            </a:r>
            <a:r>
              <a:rPr lang="en-GB" dirty="0" err="1"/>
              <a:t>deunyddiau</a:t>
            </a:r>
            <a:r>
              <a:rPr lang="en-GB" dirty="0"/>
              <a:t> sy'n </a:t>
            </a:r>
            <a:r>
              <a:rPr lang="en-GB" dirty="0" err="1"/>
              <a:t>adlewyrchu</a:t>
            </a:r>
            <a:r>
              <a:rPr lang="en-GB" dirty="0"/>
              <a:t> gwahanol </a:t>
            </a:r>
            <a:r>
              <a:rPr lang="en-GB" dirty="0" err="1"/>
              <a:t>ddiwylliannau</a:t>
            </a:r>
            <a:r>
              <a:rPr lang="en-GB" dirty="0"/>
              <a:t>.  </a:t>
            </a:r>
          </a:p>
          <a:p>
            <a:endParaRPr lang="en-GB" dirty="0"/>
          </a:p>
          <a:p>
            <a:pPr marL="0" indent="0">
              <a:buFont typeface="Symbol" pitchFamily="18" charset="2"/>
              <a:buNone/>
            </a:pPr>
            <a:r>
              <a:rPr lang="en-GB" dirty="0" err="1" smtClean="0"/>
              <a:t>Llywodraeth</a:t>
            </a:r>
            <a:r>
              <a:rPr lang="en-GB" dirty="0" smtClean="0"/>
              <a:t> </a:t>
            </a:r>
            <a:r>
              <a:rPr lang="en-GB" dirty="0" err="1" smtClean="0"/>
              <a:t>Cymru</a:t>
            </a:r>
            <a:r>
              <a:rPr lang="en-GB" dirty="0" smtClean="0"/>
              <a:t> (2008</a:t>
            </a:r>
            <a:r>
              <a:rPr lang="en-GB" dirty="0" smtClean="0"/>
              <a:t>)</a:t>
            </a:r>
          </a:p>
          <a:p>
            <a:pPr marL="0" indent="0">
              <a:buFont typeface="Symbol" pitchFamily="18" charset="2"/>
              <a:buNone/>
            </a:pPr>
            <a:endParaRPr lang="en-GB" dirty="0" smtClean="0"/>
          </a:p>
          <a:p>
            <a:pPr marL="0" indent="0">
              <a:buFont typeface="Symbol" pitchFamily="18" charset="2"/>
              <a:buNone/>
            </a:pPr>
            <a:r>
              <a:rPr lang="en-GB" sz="2900" dirty="0" err="1" smtClean="0">
                <a:hlinkClick r:id="rId4"/>
              </a:rPr>
              <a:t>Canllawiau</a:t>
            </a:r>
            <a:r>
              <a:rPr lang="en-GB" sz="2900" dirty="0" smtClean="0">
                <a:hlinkClick r:id="rId4"/>
              </a:rPr>
              <a:t> </a:t>
            </a:r>
            <a:r>
              <a:rPr lang="en-GB" sz="2900" dirty="0" err="1" smtClean="0">
                <a:hlinkClick r:id="rId4"/>
              </a:rPr>
              <a:t>Datblygiad</a:t>
            </a:r>
            <a:r>
              <a:rPr lang="en-GB" sz="2900" dirty="0" smtClean="0">
                <a:hlinkClick r:id="rId4"/>
              </a:rPr>
              <a:t> </a:t>
            </a:r>
            <a:r>
              <a:rPr lang="en-GB" sz="2900" dirty="0" err="1" smtClean="0">
                <a:hlinkClick r:id="rId4"/>
              </a:rPr>
              <a:t>Creadigol</a:t>
            </a:r>
            <a:endParaRPr lang="en-GB" sz="2900" dirty="0"/>
          </a:p>
        </p:txBody>
      </p:sp>
      <p:pic>
        <p:nvPicPr>
          <p:cNvPr id="5" name="Picture 4" descr="Test: Are You a Visual, Auditory, or Kinesthetic Learne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20072" y="1491016"/>
            <a:ext cx="2314972" cy="1217904"/>
          </a:xfrm>
          <a:prstGeom prst="rect">
            <a:avLst/>
          </a:prstGeom>
        </p:spPr>
      </p:pic>
    </p:spTree>
    <p:extLst>
      <p:ext uri="{BB962C8B-B14F-4D97-AF65-F5344CB8AC3E}">
        <p14:creationId xmlns:p14="http://schemas.microsoft.com/office/powerpoint/2010/main" val="21053360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2276872"/>
            <a:ext cx="4032448" cy="4752528"/>
          </a:xfrm>
        </p:spPr>
        <p:txBody>
          <a:bodyPr>
            <a:normAutofit fontScale="62500" lnSpcReduction="20000"/>
          </a:bodyPr>
          <a:lstStyle/>
          <a:p>
            <a:pPr marL="0" indent="0">
              <a:buNone/>
            </a:pPr>
            <a:r>
              <a:rPr lang="en-GB" b="1" dirty="0" err="1" smtClean="0"/>
              <a:t>Celf</a:t>
            </a:r>
            <a:r>
              <a:rPr lang="en-GB" b="1" dirty="0" smtClean="0"/>
              <a:t>, </a:t>
            </a:r>
            <a:r>
              <a:rPr lang="en-GB" b="1" dirty="0" err="1" smtClean="0"/>
              <a:t>Crefft</a:t>
            </a:r>
            <a:r>
              <a:rPr lang="en-GB" b="1" dirty="0" smtClean="0"/>
              <a:t> a </a:t>
            </a:r>
            <a:r>
              <a:rPr lang="en-GB" b="1" dirty="0" err="1" smtClean="0"/>
              <a:t>Dylunio</a:t>
            </a:r>
            <a:r>
              <a:rPr lang="en-GB" b="1" dirty="0" smtClean="0"/>
              <a:t>: </a:t>
            </a:r>
          </a:p>
          <a:p>
            <a:pPr marL="0" indent="0">
              <a:buNone/>
            </a:pPr>
            <a:endParaRPr lang="en-GB" dirty="0" smtClean="0"/>
          </a:p>
          <a:p>
            <a:r>
              <a:rPr lang="en-GB" dirty="0" err="1"/>
              <a:t>archwilio</a:t>
            </a:r>
            <a:r>
              <a:rPr lang="en-GB" dirty="0"/>
              <a:t> ac </a:t>
            </a:r>
            <a:r>
              <a:rPr lang="en-GB" dirty="0" err="1"/>
              <a:t>arbrofi</a:t>
            </a:r>
            <a:r>
              <a:rPr lang="en-GB" dirty="0"/>
              <a:t> gydag </a:t>
            </a:r>
            <a:r>
              <a:rPr lang="en-GB" dirty="0" err="1"/>
              <a:t>amrywiaeth</a:t>
            </a:r>
            <a:r>
              <a:rPr lang="en-GB" dirty="0"/>
              <a:t> o </a:t>
            </a:r>
            <a:r>
              <a:rPr lang="en-GB" dirty="0" err="1"/>
              <a:t>dechnegau</a:t>
            </a:r>
            <a:r>
              <a:rPr lang="en-GB" dirty="0"/>
              <a:t> a </a:t>
            </a:r>
            <a:r>
              <a:rPr lang="en-GB" dirty="0" err="1"/>
              <a:t>deunyddiau</a:t>
            </a:r>
            <a:r>
              <a:rPr lang="en-GB" dirty="0"/>
              <a:t> </a:t>
            </a:r>
          </a:p>
          <a:p>
            <a:endParaRPr lang="en-GB" dirty="0"/>
          </a:p>
          <a:p>
            <a:r>
              <a:rPr lang="en-GB" dirty="0"/>
              <a:t>datblygu a </a:t>
            </a:r>
            <a:r>
              <a:rPr lang="en-GB" dirty="0" err="1"/>
              <a:t>defnyddio</a:t>
            </a:r>
            <a:r>
              <a:rPr lang="en-GB" dirty="0"/>
              <a:t> </a:t>
            </a:r>
            <a:r>
              <a:rPr lang="en-GB" dirty="0" err="1"/>
              <a:t>eu</a:t>
            </a:r>
            <a:r>
              <a:rPr lang="en-GB" dirty="0"/>
              <a:t> dealltwriaeth o </a:t>
            </a:r>
            <a:r>
              <a:rPr lang="en-GB" dirty="0" err="1"/>
              <a:t>liw</a:t>
            </a:r>
            <a:r>
              <a:rPr lang="en-GB" dirty="0"/>
              <a:t>, </a:t>
            </a:r>
            <a:r>
              <a:rPr lang="en-GB" dirty="0" err="1"/>
              <a:t>llinell</a:t>
            </a:r>
            <a:r>
              <a:rPr lang="en-GB" dirty="0"/>
              <a:t>, </a:t>
            </a:r>
            <a:r>
              <a:rPr lang="en-GB" dirty="0" err="1"/>
              <a:t>tôn</a:t>
            </a:r>
            <a:r>
              <a:rPr lang="en-GB" dirty="0"/>
              <a:t>, </a:t>
            </a:r>
            <a:r>
              <a:rPr lang="en-GB" dirty="0" err="1"/>
              <a:t>gwead</a:t>
            </a:r>
            <a:r>
              <a:rPr lang="en-GB" dirty="0"/>
              <a:t>, </a:t>
            </a:r>
            <a:r>
              <a:rPr lang="en-GB" dirty="0" err="1"/>
              <a:t>patrwm</a:t>
            </a:r>
            <a:r>
              <a:rPr lang="en-GB" dirty="0"/>
              <a:t>, </a:t>
            </a:r>
            <a:r>
              <a:rPr lang="en-GB" dirty="0" err="1"/>
              <a:t>siâp</a:t>
            </a:r>
            <a:r>
              <a:rPr lang="en-GB" dirty="0"/>
              <a:t> a ffurf </a:t>
            </a:r>
          </a:p>
          <a:p>
            <a:endParaRPr lang="en-GB" dirty="0"/>
          </a:p>
          <a:p>
            <a:r>
              <a:rPr lang="en-GB" dirty="0" err="1"/>
              <a:t>defnyddio</a:t>
            </a:r>
            <a:r>
              <a:rPr lang="en-GB" dirty="0"/>
              <a:t> </a:t>
            </a:r>
            <a:r>
              <a:rPr lang="en-GB" dirty="0" err="1"/>
              <a:t>amrywiaeth</a:t>
            </a:r>
            <a:r>
              <a:rPr lang="en-GB" dirty="0"/>
              <a:t> o </a:t>
            </a:r>
            <a:r>
              <a:rPr lang="en-GB" dirty="0" err="1"/>
              <a:t>ddefnyddiau</a:t>
            </a:r>
            <a:r>
              <a:rPr lang="en-GB" dirty="0"/>
              <a:t> ac offer </a:t>
            </a:r>
            <a:r>
              <a:rPr lang="en-GB" dirty="0" err="1"/>
              <a:t>ar</a:t>
            </a:r>
            <a:r>
              <a:rPr lang="en-GB" dirty="0"/>
              <a:t> gyfer </a:t>
            </a:r>
            <a:r>
              <a:rPr lang="en-GB" dirty="0" err="1"/>
              <a:t>arbrofi</a:t>
            </a:r>
            <a:r>
              <a:rPr lang="en-GB" dirty="0"/>
              <a:t> a </a:t>
            </a:r>
            <a:r>
              <a:rPr lang="en-GB" dirty="0" err="1"/>
              <a:t>datrys</a:t>
            </a:r>
            <a:r>
              <a:rPr lang="en-GB" dirty="0"/>
              <a:t> </a:t>
            </a:r>
            <a:r>
              <a:rPr lang="en-GB" dirty="0" err="1"/>
              <a:t>problemau</a:t>
            </a:r>
            <a:r>
              <a:rPr lang="en-GB" dirty="0"/>
              <a:t> </a:t>
            </a:r>
          </a:p>
          <a:p>
            <a:endParaRPr lang="en-GB" dirty="0"/>
          </a:p>
          <a:p>
            <a:r>
              <a:rPr lang="en-GB" dirty="0"/>
              <a:t>gwneud </a:t>
            </a:r>
            <a:r>
              <a:rPr lang="en-GB" dirty="0" err="1"/>
              <a:t>dewisiadau</a:t>
            </a:r>
            <a:r>
              <a:rPr lang="en-GB" dirty="0"/>
              <a:t> wrth </a:t>
            </a:r>
            <a:r>
              <a:rPr lang="en-GB" dirty="0" err="1"/>
              <a:t>ddewis</a:t>
            </a:r>
            <a:r>
              <a:rPr lang="en-GB" dirty="0"/>
              <a:t> </a:t>
            </a:r>
            <a:r>
              <a:rPr lang="en-GB" dirty="0" err="1"/>
              <a:t>deunyddiau</a:t>
            </a:r>
            <a:r>
              <a:rPr lang="en-GB" dirty="0"/>
              <a:t> ac </a:t>
            </a:r>
            <a:r>
              <a:rPr lang="en-GB" dirty="0" err="1"/>
              <a:t>adnoddau</a:t>
            </a:r>
            <a:r>
              <a:rPr lang="en-GB" dirty="0"/>
              <a:t> </a:t>
            </a:r>
          </a:p>
          <a:p>
            <a:endParaRPr lang="en-GB" dirty="0"/>
          </a:p>
          <a:p>
            <a:r>
              <a:rPr lang="en-GB" dirty="0"/>
              <a:t>datblygu </a:t>
            </a:r>
            <a:r>
              <a:rPr lang="en-GB" dirty="0" err="1"/>
              <a:t>eu</a:t>
            </a:r>
            <a:r>
              <a:rPr lang="en-GB" dirty="0"/>
              <a:t> dealltwriaeth o </a:t>
            </a:r>
            <a:r>
              <a:rPr lang="en-GB" dirty="0" err="1"/>
              <a:t>gynllunio</a:t>
            </a:r>
            <a:r>
              <a:rPr lang="en-GB" dirty="0"/>
              <a:t>, </a:t>
            </a:r>
            <a:r>
              <a:rPr lang="en-GB" dirty="0" err="1"/>
              <a:t>dylunio</a:t>
            </a:r>
            <a:r>
              <a:rPr lang="en-GB" dirty="0"/>
              <a:t>, </a:t>
            </a:r>
            <a:r>
              <a:rPr lang="en-GB" dirty="0" err="1"/>
              <a:t>modelu</a:t>
            </a:r>
            <a:r>
              <a:rPr lang="en-GB" dirty="0"/>
              <a:t>, </a:t>
            </a:r>
            <a:r>
              <a:rPr lang="en-GB" dirty="0" err="1"/>
              <a:t>addasu</a:t>
            </a:r>
            <a:r>
              <a:rPr lang="en-GB" dirty="0"/>
              <a:t> ac </a:t>
            </a:r>
            <a:r>
              <a:rPr lang="en-GB" dirty="0" err="1"/>
              <a:t>adlewyrchu</a:t>
            </a:r>
            <a:r>
              <a:rPr lang="en-GB" dirty="0"/>
              <a:t> </a:t>
            </a:r>
          </a:p>
          <a:p>
            <a:pPr marL="0" indent="0">
              <a:buNone/>
            </a:pPr>
            <a:endParaRPr lang="en-GB" dirty="0" smtClean="0"/>
          </a:p>
          <a:p>
            <a:pPr marL="0" indent="0">
              <a:buNone/>
            </a:pPr>
            <a:r>
              <a:rPr lang="en-GB" dirty="0"/>
              <a:t> </a:t>
            </a:r>
            <a:r>
              <a:rPr lang="en-GB" dirty="0" smtClean="0"/>
              <a:t> </a:t>
            </a:r>
            <a:r>
              <a:rPr lang="en-GB" sz="2200" dirty="0" err="1" smtClean="0"/>
              <a:t>Llywodraeth</a:t>
            </a:r>
            <a:r>
              <a:rPr lang="en-GB" sz="2200" dirty="0" smtClean="0"/>
              <a:t> </a:t>
            </a:r>
            <a:r>
              <a:rPr lang="en-GB" sz="2200" dirty="0" err="1" smtClean="0"/>
              <a:t>Cymru</a:t>
            </a:r>
            <a:r>
              <a:rPr lang="en-GB" sz="2200" dirty="0" smtClean="0"/>
              <a:t>  (2008)</a:t>
            </a:r>
            <a:endParaRPr lang="en-GB" sz="2200" dirty="0"/>
          </a:p>
          <a:p>
            <a:pPr marL="0" indent="0">
              <a:buNone/>
            </a:pPr>
            <a:endParaRPr lang="en-GB" dirty="0"/>
          </a:p>
        </p:txBody>
      </p:sp>
      <p:sp>
        <p:nvSpPr>
          <p:cNvPr id="3" name="Title 2"/>
          <p:cNvSpPr>
            <a:spLocks noGrp="1"/>
          </p:cNvSpPr>
          <p:nvPr>
            <p:ph type="title"/>
          </p:nvPr>
        </p:nvSpPr>
        <p:spPr>
          <a:xfrm>
            <a:off x="-612576" y="340626"/>
            <a:ext cx="8229600" cy="1252728"/>
          </a:xfrm>
        </p:spPr>
        <p:txBody>
          <a:bodyPr>
            <a:normAutofit fontScale="90000"/>
          </a:bodyPr>
          <a:lstStyle/>
          <a:p>
            <a:r>
              <a:rPr lang="en-GB" b="1" dirty="0" err="1" smtClean="0"/>
              <a:t>Datblygiad</a:t>
            </a:r>
            <a:r>
              <a:rPr lang="en-GB" b="1" dirty="0" smtClean="0"/>
              <a:t> mewn Dysgu </a:t>
            </a:r>
            <a:br>
              <a:rPr lang="en-GB" b="1" dirty="0" smtClean="0"/>
            </a:br>
            <a:r>
              <a:rPr lang="en-GB" b="1" dirty="0" smtClean="0"/>
              <a:t>Progress in Learning </a:t>
            </a:r>
            <a:endParaRPr lang="en-GB" b="1" dirty="0"/>
          </a:p>
        </p:txBody>
      </p:sp>
      <p:sp>
        <p:nvSpPr>
          <p:cNvPr id="4" name="Content Placeholder 1"/>
          <p:cNvSpPr txBox="1">
            <a:spLocks/>
          </p:cNvSpPr>
          <p:nvPr/>
        </p:nvSpPr>
        <p:spPr>
          <a:xfrm>
            <a:off x="4940424" y="2429272"/>
            <a:ext cx="4032448" cy="4752528"/>
          </a:xfrm>
          <a:prstGeom prst="rect">
            <a:avLst/>
          </a:prstGeom>
        </p:spPr>
        <p:txBody>
          <a:bodyPr vert="horz" lIns="91440" tIns="45720" rIns="91440" bIns="45720" rtlCol="0">
            <a:normAutofit fontScale="62500" lnSpcReduction="2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Font typeface="Symbol" pitchFamily="18" charset="2"/>
              <a:buNone/>
            </a:pPr>
            <a:r>
              <a:rPr lang="en-GB" b="1" dirty="0" smtClean="0"/>
              <a:t>Art, Craft and Design: </a:t>
            </a:r>
          </a:p>
          <a:p>
            <a:pPr marL="0" indent="0">
              <a:buFont typeface="Symbol" pitchFamily="18" charset="2"/>
              <a:buNone/>
            </a:pPr>
            <a:endParaRPr lang="en-GB" dirty="0" smtClean="0"/>
          </a:p>
          <a:p>
            <a:r>
              <a:rPr lang="en-GB" dirty="0" smtClean="0"/>
              <a:t>explore and experiment with a variety of techniques and materials </a:t>
            </a:r>
          </a:p>
          <a:p>
            <a:pPr marL="0" indent="0">
              <a:buFont typeface="Symbol" pitchFamily="18" charset="2"/>
              <a:buNone/>
            </a:pPr>
            <a:endParaRPr lang="en-GB" dirty="0" smtClean="0"/>
          </a:p>
          <a:p>
            <a:r>
              <a:rPr lang="en-GB" dirty="0" smtClean="0"/>
              <a:t>develop and use their understanding of colour, line, tone, texture, pattern, shape and form </a:t>
            </a:r>
          </a:p>
          <a:p>
            <a:pPr marL="0" indent="0">
              <a:buFont typeface="Symbol" pitchFamily="18" charset="2"/>
              <a:buNone/>
            </a:pPr>
            <a:endParaRPr lang="en-GB" dirty="0" smtClean="0"/>
          </a:p>
          <a:p>
            <a:r>
              <a:rPr lang="en-GB" dirty="0" smtClean="0"/>
              <a:t>use a variety of materials and tools for experimentation and problem solving </a:t>
            </a:r>
          </a:p>
          <a:p>
            <a:pPr marL="0" indent="0">
              <a:buFont typeface="Symbol" pitchFamily="18" charset="2"/>
              <a:buNone/>
            </a:pPr>
            <a:endParaRPr lang="en-GB" dirty="0" smtClean="0"/>
          </a:p>
          <a:p>
            <a:r>
              <a:rPr lang="en-GB" dirty="0" smtClean="0"/>
              <a:t>make choices when choosing materials and resources </a:t>
            </a:r>
          </a:p>
          <a:p>
            <a:pPr marL="0" indent="0">
              <a:buFont typeface="Symbol" pitchFamily="18" charset="2"/>
              <a:buNone/>
            </a:pPr>
            <a:endParaRPr lang="en-GB" dirty="0" smtClean="0"/>
          </a:p>
          <a:p>
            <a:r>
              <a:rPr lang="en-GB" dirty="0" smtClean="0"/>
              <a:t>develop their understanding of planning, designing, modelling, modifying and reflecting </a:t>
            </a:r>
          </a:p>
          <a:p>
            <a:pPr marL="0" indent="0">
              <a:buFont typeface="Symbol" pitchFamily="18" charset="2"/>
              <a:buNone/>
            </a:pPr>
            <a:endParaRPr lang="en-GB" dirty="0" smtClean="0"/>
          </a:p>
          <a:p>
            <a:pPr marL="0" indent="0">
              <a:buFont typeface="Symbol" pitchFamily="18" charset="2"/>
              <a:buNone/>
            </a:pPr>
            <a:r>
              <a:rPr lang="en-GB" sz="2200" dirty="0" smtClean="0"/>
              <a:t>  WAG (2008)</a:t>
            </a:r>
          </a:p>
          <a:p>
            <a:pPr marL="0" indent="0">
              <a:buFont typeface="Symbol" pitchFamily="18" charset="2"/>
              <a:buNone/>
            </a:pPr>
            <a:endParaRPr lang="en-GB" dirty="0"/>
          </a:p>
        </p:txBody>
      </p:sp>
      <p:pic>
        <p:nvPicPr>
          <p:cNvPr id="5" name="Picture 4" descr="It's All About Me... - English Fury Learning Academy"/>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8224" y="530924"/>
            <a:ext cx="1972320" cy="1479240"/>
          </a:xfrm>
          <a:prstGeom prst="rect">
            <a:avLst/>
          </a:prstGeom>
        </p:spPr>
      </p:pic>
      <p:pic>
        <p:nvPicPr>
          <p:cNvPr id="7" name="Picture 6" descr="Simply Link {Party} &amp; Wooden Spoon Puppets {Kid Craf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23928" y="4630091"/>
            <a:ext cx="1080120" cy="1410599"/>
          </a:xfrm>
          <a:prstGeom prst="rect">
            <a:avLst/>
          </a:prstGeom>
        </p:spPr>
      </p:pic>
      <p:pic>
        <p:nvPicPr>
          <p:cNvPr id="8" name="Picture 7" descr="Decor Handicrafts for Kids to Make in Vacation | My Decorative"/>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47864" y="1639513"/>
            <a:ext cx="1457908" cy="1051516"/>
          </a:xfrm>
          <a:prstGeom prst="rect">
            <a:avLst/>
          </a:prstGeom>
        </p:spPr>
      </p:pic>
    </p:spTree>
    <p:extLst>
      <p:ext uri="{BB962C8B-B14F-4D97-AF65-F5344CB8AC3E}">
        <p14:creationId xmlns:p14="http://schemas.microsoft.com/office/powerpoint/2010/main" val="41682315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2636912"/>
            <a:ext cx="4248472" cy="4384105"/>
          </a:xfrm>
        </p:spPr>
        <p:txBody>
          <a:bodyPr>
            <a:normAutofit fontScale="55000" lnSpcReduction="20000"/>
          </a:bodyPr>
          <a:lstStyle/>
          <a:p>
            <a:pPr marL="0" indent="0">
              <a:buNone/>
            </a:pPr>
            <a:r>
              <a:rPr lang="en-GB" sz="2900" b="1" i="1" dirty="0" err="1" smtClean="0"/>
              <a:t>Cerddoriaeth</a:t>
            </a:r>
            <a:r>
              <a:rPr lang="en-GB" sz="2900" b="1" i="1" dirty="0" smtClean="0"/>
              <a:t>:</a:t>
            </a:r>
          </a:p>
          <a:p>
            <a:r>
              <a:rPr lang="en-GB" i="1" dirty="0"/>
              <a:t>Gall plant </a:t>
            </a:r>
            <a:r>
              <a:rPr lang="en-GB" i="1" dirty="0" err="1"/>
              <a:t>ymateb</a:t>
            </a:r>
            <a:r>
              <a:rPr lang="en-GB" i="1" dirty="0"/>
              <a:t> </a:t>
            </a:r>
            <a:r>
              <a:rPr lang="en-GB" i="1" dirty="0" err="1"/>
              <a:t>i</a:t>
            </a:r>
            <a:r>
              <a:rPr lang="en-GB" i="1" dirty="0"/>
              <a:t> </a:t>
            </a:r>
            <a:r>
              <a:rPr lang="en-GB" i="1" dirty="0" err="1"/>
              <a:t>gerddoriaeth</a:t>
            </a:r>
            <a:r>
              <a:rPr lang="en-GB" i="1" dirty="0"/>
              <a:t> drwy </a:t>
            </a:r>
            <a:r>
              <a:rPr lang="en-GB" i="1" dirty="0" err="1"/>
              <a:t>symud</a:t>
            </a:r>
            <a:r>
              <a:rPr lang="en-GB" i="1" dirty="0"/>
              <a:t>, dawns, </a:t>
            </a:r>
            <a:r>
              <a:rPr lang="en-GB" i="1" dirty="0" err="1"/>
              <a:t>lluniau</a:t>
            </a:r>
            <a:r>
              <a:rPr lang="en-GB" i="1" dirty="0"/>
              <a:t>, </a:t>
            </a:r>
            <a:r>
              <a:rPr lang="en-GB" i="1" dirty="0" err="1"/>
              <a:t>geiriau</a:t>
            </a:r>
            <a:r>
              <a:rPr lang="en-GB" i="1" dirty="0"/>
              <a:t> neu </a:t>
            </a:r>
            <a:r>
              <a:rPr lang="en-GB" i="1" dirty="0" err="1"/>
              <a:t>fathau</a:t>
            </a:r>
            <a:r>
              <a:rPr lang="en-GB" i="1" dirty="0"/>
              <a:t> eraill o </a:t>
            </a:r>
            <a:r>
              <a:rPr lang="en-GB" i="1" dirty="0" err="1"/>
              <a:t>fynegiant</a:t>
            </a:r>
            <a:r>
              <a:rPr lang="en-GB" i="1" dirty="0"/>
              <a:t>. </a:t>
            </a:r>
          </a:p>
          <a:p>
            <a:endParaRPr lang="en-GB" i="1" dirty="0"/>
          </a:p>
          <a:p>
            <a:r>
              <a:rPr lang="en-GB" i="1" dirty="0"/>
              <a:t>Gellir </a:t>
            </a:r>
            <a:r>
              <a:rPr lang="en-GB" i="1" dirty="0" err="1"/>
              <a:t>defnyddio</a:t>
            </a:r>
            <a:r>
              <a:rPr lang="en-GB" i="1" dirty="0"/>
              <a:t> </a:t>
            </a:r>
            <a:r>
              <a:rPr lang="en-GB" i="1" dirty="0" err="1"/>
              <a:t>gemau</a:t>
            </a:r>
            <a:r>
              <a:rPr lang="en-GB" i="1" dirty="0"/>
              <a:t> a </a:t>
            </a:r>
            <a:r>
              <a:rPr lang="en-GB" i="1" dirty="0" err="1"/>
              <a:t>straeon</a:t>
            </a:r>
            <a:r>
              <a:rPr lang="en-GB" i="1" dirty="0"/>
              <a:t> gyda </a:t>
            </a:r>
            <a:r>
              <a:rPr lang="en-GB" i="1" dirty="0" err="1"/>
              <a:t>recordiadau</a:t>
            </a:r>
            <a:r>
              <a:rPr lang="en-GB" i="1" dirty="0"/>
              <a:t> o </a:t>
            </a:r>
            <a:r>
              <a:rPr lang="en-GB" i="1" dirty="0" err="1"/>
              <a:t>synau</a:t>
            </a:r>
            <a:r>
              <a:rPr lang="en-GB" i="1" dirty="0"/>
              <a:t> bob dydd </a:t>
            </a:r>
            <a:r>
              <a:rPr lang="en-GB" i="1" dirty="0" err="1"/>
              <a:t>i</a:t>
            </a:r>
            <a:r>
              <a:rPr lang="en-GB" i="1" dirty="0"/>
              <a:t> </a:t>
            </a:r>
            <a:r>
              <a:rPr lang="en-GB" i="1" dirty="0" err="1"/>
              <a:t>ddatblygu</a:t>
            </a:r>
            <a:r>
              <a:rPr lang="en-GB" i="1" dirty="0"/>
              <a:t> dealltwriaeth a </a:t>
            </a:r>
            <a:r>
              <a:rPr lang="en-GB" i="1" dirty="0" err="1"/>
              <a:t>chydnabyddiaeth</a:t>
            </a:r>
            <a:r>
              <a:rPr lang="en-GB" i="1" dirty="0"/>
              <a:t> o </a:t>
            </a:r>
            <a:r>
              <a:rPr lang="en-GB" i="1" dirty="0" err="1"/>
              <a:t>synau</a:t>
            </a:r>
            <a:r>
              <a:rPr lang="en-GB" i="1" dirty="0"/>
              <a:t> a </a:t>
            </a:r>
            <a:r>
              <a:rPr lang="en-GB" i="1" dirty="0" err="1"/>
              <a:t>wneir</a:t>
            </a:r>
            <a:r>
              <a:rPr lang="en-GB" i="1" dirty="0"/>
              <a:t> gan wahanol </a:t>
            </a:r>
            <a:r>
              <a:rPr lang="en-GB" i="1" dirty="0" err="1"/>
              <a:t>wrthrychau</a:t>
            </a:r>
            <a:r>
              <a:rPr lang="en-GB" i="1" dirty="0"/>
              <a:t>, </a:t>
            </a:r>
            <a:r>
              <a:rPr lang="en-GB" i="1" dirty="0" err="1"/>
              <a:t>anifeiliaid</a:t>
            </a:r>
            <a:r>
              <a:rPr lang="en-GB" i="1" dirty="0"/>
              <a:t> neu </a:t>
            </a:r>
            <a:r>
              <a:rPr lang="en-GB" i="1" dirty="0" err="1"/>
              <a:t>ddeunyddiau</a:t>
            </a:r>
            <a:r>
              <a:rPr lang="en-GB" i="1" dirty="0"/>
              <a:t>. </a:t>
            </a:r>
          </a:p>
          <a:p>
            <a:endParaRPr lang="en-GB" i="1" dirty="0"/>
          </a:p>
          <a:p>
            <a:r>
              <a:rPr lang="en-GB" i="1" dirty="0" err="1"/>
              <a:t>Cyfleoedd</a:t>
            </a:r>
            <a:r>
              <a:rPr lang="en-GB" i="1" dirty="0"/>
              <a:t> </a:t>
            </a:r>
            <a:r>
              <a:rPr lang="en-GB" i="1" dirty="0" err="1"/>
              <a:t>i</a:t>
            </a:r>
            <a:r>
              <a:rPr lang="en-GB" i="1" dirty="0"/>
              <a:t> </a:t>
            </a:r>
            <a:r>
              <a:rPr lang="en-GB" i="1" dirty="0" err="1"/>
              <a:t>ddefnyddio</a:t>
            </a:r>
            <a:r>
              <a:rPr lang="en-GB" i="1" dirty="0"/>
              <a:t> </a:t>
            </a:r>
            <a:r>
              <a:rPr lang="en-GB" i="1" dirty="0" err="1"/>
              <a:t>eu</a:t>
            </a:r>
            <a:r>
              <a:rPr lang="en-GB" i="1" dirty="0"/>
              <a:t> </a:t>
            </a:r>
            <a:r>
              <a:rPr lang="en-GB" i="1" dirty="0" err="1"/>
              <a:t>lleisiau</a:t>
            </a:r>
            <a:r>
              <a:rPr lang="en-GB" i="1" dirty="0"/>
              <a:t>, </a:t>
            </a:r>
            <a:r>
              <a:rPr lang="en-GB" i="1" dirty="0" err="1"/>
              <a:t>i</a:t>
            </a:r>
            <a:r>
              <a:rPr lang="en-GB" i="1" dirty="0"/>
              <a:t> </a:t>
            </a:r>
            <a:r>
              <a:rPr lang="en-GB" i="1" dirty="0" err="1"/>
              <a:t>gymryd</a:t>
            </a:r>
            <a:r>
              <a:rPr lang="en-GB" i="1" dirty="0"/>
              <a:t> rhan mewn </a:t>
            </a:r>
            <a:r>
              <a:rPr lang="en-GB" i="1" dirty="0" err="1"/>
              <a:t>hwiangerddi</a:t>
            </a:r>
            <a:r>
              <a:rPr lang="en-GB" i="1" dirty="0"/>
              <a:t>, </a:t>
            </a:r>
            <a:r>
              <a:rPr lang="en-GB" i="1" dirty="0" err="1"/>
              <a:t>caneuon</a:t>
            </a:r>
            <a:r>
              <a:rPr lang="en-GB" i="1" dirty="0"/>
              <a:t> </a:t>
            </a:r>
            <a:r>
              <a:rPr lang="en-GB" i="1" dirty="0" err="1"/>
              <a:t>actol</a:t>
            </a:r>
            <a:r>
              <a:rPr lang="en-GB" i="1" dirty="0"/>
              <a:t>, </a:t>
            </a:r>
            <a:r>
              <a:rPr lang="en-GB" i="1" dirty="0" err="1"/>
              <a:t>siantiau</a:t>
            </a:r>
            <a:r>
              <a:rPr lang="en-GB" i="1" dirty="0"/>
              <a:t>, ac </a:t>
            </a:r>
            <a:r>
              <a:rPr lang="en-GB" i="1" dirty="0" err="1"/>
              <a:t>ati</a:t>
            </a:r>
            <a:r>
              <a:rPr lang="en-GB" i="1" dirty="0"/>
              <a:t>, yn </a:t>
            </a:r>
            <a:r>
              <a:rPr lang="en-GB" i="1" dirty="0" err="1"/>
              <a:t>unigol</a:t>
            </a:r>
            <a:r>
              <a:rPr lang="en-GB" i="1" dirty="0"/>
              <a:t> ac mewn </a:t>
            </a:r>
            <a:r>
              <a:rPr lang="en-GB" i="1" dirty="0" err="1"/>
              <a:t>grŵp</a:t>
            </a:r>
            <a:r>
              <a:rPr lang="en-GB" i="1" dirty="0"/>
              <a:t>. </a:t>
            </a:r>
          </a:p>
          <a:p>
            <a:endParaRPr lang="en-GB" i="1" dirty="0"/>
          </a:p>
          <a:p>
            <a:r>
              <a:rPr lang="en-GB" i="1" dirty="0"/>
              <a:t>Bydd </a:t>
            </a:r>
            <a:r>
              <a:rPr lang="en-GB" i="1" dirty="0" err="1"/>
              <a:t>chwarae</a:t>
            </a:r>
            <a:r>
              <a:rPr lang="en-GB" i="1" dirty="0"/>
              <a:t> </a:t>
            </a:r>
            <a:r>
              <a:rPr lang="en-GB" i="1" dirty="0" err="1"/>
              <a:t>melodion</a:t>
            </a:r>
            <a:r>
              <a:rPr lang="en-GB" i="1" dirty="0"/>
              <a:t> a </a:t>
            </a:r>
            <a:r>
              <a:rPr lang="en-GB" i="1" dirty="0" err="1"/>
              <a:t>chyfeiliant</a:t>
            </a:r>
            <a:r>
              <a:rPr lang="en-GB" i="1" dirty="0"/>
              <a:t> </a:t>
            </a:r>
            <a:r>
              <a:rPr lang="en-GB" i="1" dirty="0" err="1"/>
              <a:t>syml</a:t>
            </a:r>
            <a:r>
              <a:rPr lang="en-GB" i="1" dirty="0"/>
              <a:t> yn </a:t>
            </a:r>
            <a:r>
              <a:rPr lang="en-GB" i="1" dirty="0" err="1"/>
              <a:t>ogystal</a:t>
            </a:r>
            <a:r>
              <a:rPr lang="en-GB" i="1" dirty="0"/>
              <a:t> â </a:t>
            </a:r>
            <a:r>
              <a:rPr lang="en-GB" i="1" dirty="0" err="1"/>
              <a:t>chreu</a:t>
            </a:r>
            <a:r>
              <a:rPr lang="en-GB" i="1" dirty="0"/>
              <a:t> </a:t>
            </a:r>
            <a:r>
              <a:rPr lang="en-GB" i="1" dirty="0" err="1"/>
              <a:t>patrymau</a:t>
            </a:r>
            <a:r>
              <a:rPr lang="en-GB" i="1" dirty="0"/>
              <a:t> </a:t>
            </a:r>
            <a:r>
              <a:rPr lang="en-GB" i="1" dirty="0" err="1"/>
              <a:t>sain</a:t>
            </a:r>
            <a:r>
              <a:rPr lang="en-GB" i="1" dirty="0"/>
              <a:t>, yn </a:t>
            </a:r>
            <a:r>
              <a:rPr lang="en-GB" i="1" dirty="0" err="1"/>
              <a:t>arwain</a:t>
            </a:r>
            <a:r>
              <a:rPr lang="en-GB" i="1" dirty="0"/>
              <a:t> at </a:t>
            </a:r>
            <a:r>
              <a:rPr lang="en-GB" i="1" dirty="0" err="1"/>
              <a:t>gyfansoddiadau</a:t>
            </a:r>
            <a:r>
              <a:rPr lang="en-GB" i="1" dirty="0"/>
              <a:t> </a:t>
            </a:r>
            <a:r>
              <a:rPr lang="en-GB" i="1" dirty="0" err="1"/>
              <a:t>syml</a:t>
            </a:r>
            <a:r>
              <a:rPr lang="en-GB" i="1" dirty="0"/>
              <a:t>. </a:t>
            </a:r>
          </a:p>
          <a:p>
            <a:endParaRPr lang="en-GB" i="1" dirty="0"/>
          </a:p>
          <a:p>
            <a:r>
              <a:rPr lang="en-GB" i="1" dirty="0"/>
              <a:t>Gall plant </a:t>
            </a:r>
            <a:r>
              <a:rPr lang="en-GB" i="1" dirty="0" err="1"/>
              <a:t>ddatblygu</a:t>
            </a:r>
            <a:r>
              <a:rPr lang="en-GB" i="1" dirty="0"/>
              <a:t> ymwybyddiaeth o </a:t>
            </a:r>
            <a:r>
              <a:rPr lang="en-GB" i="1" dirty="0" err="1"/>
              <a:t>gerddoriaeth</a:t>
            </a:r>
            <a:r>
              <a:rPr lang="en-GB" i="1" dirty="0"/>
              <a:t> o wahanol </a:t>
            </a:r>
            <a:r>
              <a:rPr lang="en-GB" i="1" dirty="0" err="1"/>
              <a:t>gyfnodau</a:t>
            </a:r>
            <a:r>
              <a:rPr lang="en-GB" i="1" dirty="0"/>
              <a:t> a genres ac o rai o'r </a:t>
            </a:r>
            <a:r>
              <a:rPr lang="en-GB" i="1" dirty="0" err="1"/>
              <a:t>cantorion</a:t>
            </a:r>
            <a:r>
              <a:rPr lang="en-GB" i="1" dirty="0"/>
              <a:t> neu </a:t>
            </a:r>
            <a:r>
              <a:rPr lang="en-GB" i="1" dirty="0" err="1"/>
              <a:t>gyfansoddwyr</a:t>
            </a:r>
            <a:r>
              <a:rPr lang="en-GB" i="1" dirty="0"/>
              <a:t> y </a:t>
            </a:r>
            <a:r>
              <a:rPr lang="en-GB" i="1" dirty="0" err="1"/>
              <a:t>maent</a:t>
            </a:r>
            <a:r>
              <a:rPr lang="en-GB" i="1" dirty="0"/>
              <a:t> yn </a:t>
            </a:r>
            <a:r>
              <a:rPr lang="en-GB" i="1" dirty="0" err="1"/>
              <a:t>clywed</a:t>
            </a:r>
            <a:r>
              <a:rPr lang="en-GB" i="1" dirty="0"/>
              <a:t> </a:t>
            </a:r>
            <a:r>
              <a:rPr lang="en-GB" i="1" dirty="0" err="1"/>
              <a:t>eu</a:t>
            </a:r>
            <a:r>
              <a:rPr lang="en-GB" i="1" dirty="0"/>
              <a:t> </a:t>
            </a:r>
            <a:r>
              <a:rPr lang="en-GB" i="1" dirty="0" err="1"/>
              <a:t>cerddoriaeth</a:t>
            </a:r>
            <a:r>
              <a:rPr lang="en-GB" i="1" dirty="0"/>
              <a:t>. </a:t>
            </a:r>
          </a:p>
          <a:p>
            <a:endParaRPr lang="en-GB" i="1" dirty="0"/>
          </a:p>
          <a:p>
            <a:r>
              <a:rPr lang="en-GB" i="1" dirty="0" err="1" smtClean="0"/>
              <a:t>Llywodraeth</a:t>
            </a:r>
            <a:r>
              <a:rPr lang="en-GB" i="1" dirty="0" smtClean="0"/>
              <a:t> </a:t>
            </a:r>
            <a:r>
              <a:rPr lang="en-GB" i="1" dirty="0" err="1" smtClean="0"/>
              <a:t>Cymru</a:t>
            </a:r>
            <a:r>
              <a:rPr lang="en-GB" i="1" dirty="0" smtClean="0"/>
              <a:t> (2008)</a:t>
            </a:r>
            <a:endParaRPr lang="en-GB" i="1" dirty="0"/>
          </a:p>
        </p:txBody>
      </p:sp>
      <p:sp>
        <p:nvSpPr>
          <p:cNvPr id="3" name="Title 2"/>
          <p:cNvSpPr>
            <a:spLocks noGrp="1"/>
          </p:cNvSpPr>
          <p:nvPr>
            <p:ph type="title"/>
          </p:nvPr>
        </p:nvSpPr>
        <p:spPr>
          <a:xfrm>
            <a:off x="-679402" y="260648"/>
            <a:ext cx="8229600" cy="1252728"/>
          </a:xfrm>
        </p:spPr>
        <p:txBody>
          <a:bodyPr>
            <a:normAutofit fontScale="90000"/>
          </a:bodyPr>
          <a:lstStyle/>
          <a:p>
            <a:r>
              <a:rPr lang="en-GB" b="1" dirty="0" err="1" smtClean="0"/>
              <a:t>Datblygiad</a:t>
            </a:r>
            <a:r>
              <a:rPr lang="en-GB" b="1" dirty="0" smtClean="0"/>
              <a:t> mewn Dysgu </a:t>
            </a:r>
            <a:br>
              <a:rPr lang="en-GB" b="1" dirty="0" smtClean="0"/>
            </a:br>
            <a:r>
              <a:rPr lang="en-GB" b="1" dirty="0" smtClean="0"/>
              <a:t>Progress in Learning</a:t>
            </a:r>
            <a:endParaRPr lang="en-GB" b="1" dirty="0"/>
          </a:p>
        </p:txBody>
      </p:sp>
      <p:sp>
        <p:nvSpPr>
          <p:cNvPr id="4" name="Content Placeholder 1"/>
          <p:cNvSpPr txBox="1">
            <a:spLocks/>
          </p:cNvSpPr>
          <p:nvPr/>
        </p:nvSpPr>
        <p:spPr>
          <a:xfrm>
            <a:off x="4551519" y="2280440"/>
            <a:ext cx="4544888" cy="4820968"/>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Font typeface="Symbol" pitchFamily="18" charset="2"/>
              <a:buNone/>
            </a:pPr>
            <a:r>
              <a:rPr lang="en-GB" sz="1600" b="1" dirty="0" smtClean="0"/>
              <a:t>Music:</a:t>
            </a:r>
          </a:p>
          <a:p>
            <a:r>
              <a:rPr lang="en-GB" sz="1300" dirty="0" smtClean="0"/>
              <a:t>Children can respond to music through movement, dance, pictures, words or other forms of expression. </a:t>
            </a:r>
          </a:p>
          <a:p>
            <a:endParaRPr lang="en-GB" sz="1300" dirty="0" smtClean="0"/>
          </a:p>
          <a:p>
            <a:r>
              <a:rPr lang="en-GB" sz="1300" dirty="0" smtClean="0"/>
              <a:t>Games and stories with recordings of everyday sounds can be used to develop understanding and recognition of sounds made by different objects, animals or materials. </a:t>
            </a:r>
          </a:p>
          <a:p>
            <a:pPr marL="0" indent="0">
              <a:buFont typeface="Symbol" pitchFamily="18" charset="2"/>
              <a:buNone/>
            </a:pPr>
            <a:endParaRPr lang="en-GB" sz="1300" dirty="0" smtClean="0"/>
          </a:p>
          <a:p>
            <a:r>
              <a:rPr lang="en-GB" sz="1300" dirty="0" smtClean="0"/>
              <a:t>Opportunities to use their voices, to participate in nursery rhymes, action songs, chants, etc., individually and in a group. </a:t>
            </a:r>
          </a:p>
          <a:p>
            <a:endParaRPr lang="en-GB" sz="1300" dirty="0" smtClean="0"/>
          </a:p>
          <a:p>
            <a:r>
              <a:rPr lang="en-GB" sz="1300" dirty="0" smtClean="0"/>
              <a:t>Playing simple melodies and accompaniments as well as creating sound patterns, will lead on to simple compositions. </a:t>
            </a:r>
            <a:endParaRPr lang="en-GB" sz="1300" b="1" dirty="0" smtClean="0"/>
          </a:p>
          <a:p>
            <a:endParaRPr lang="en-GB" sz="1300" dirty="0" smtClean="0"/>
          </a:p>
          <a:p>
            <a:r>
              <a:rPr lang="en-GB" sz="1300" dirty="0" smtClean="0"/>
              <a:t>Children can develop awareness both of music of different periods and genres and of some of the singers or composers whose music they hear. </a:t>
            </a:r>
          </a:p>
          <a:p>
            <a:r>
              <a:rPr lang="en-GB" sz="1300" dirty="0" smtClean="0"/>
              <a:t>Welsh Government (2008)</a:t>
            </a:r>
            <a:endParaRPr lang="en-GB" sz="1300" dirty="0"/>
          </a:p>
        </p:txBody>
      </p:sp>
      <p:pic>
        <p:nvPicPr>
          <p:cNvPr id="5" name="Picture 4" descr="It's All About Me... - English Fury Learning Academy"/>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8224" y="530924"/>
            <a:ext cx="1972320" cy="1479240"/>
          </a:xfrm>
          <a:prstGeom prst="rect">
            <a:avLst/>
          </a:prstGeom>
        </p:spPr>
      </p:pic>
      <p:pic>
        <p:nvPicPr>
          <p:cNvPr id="6" name="Picture 5" descr="Kids Music Videos Fo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1560" y="1575683"/>
            <a:ext cx="3024336" cy="868962"/>
          </a:xfrm>
          <a:prstGeom prst="rect">
            <a:avLst/>
          </a:prstGeom>
        </p:spPr>
      </p:pic>
    </p:spTree>
    <p:extLst>
      <p:ext uri="{BB962C8B-B14F-4D97-AF65-F5344CB8AC3E}">
        <p14:creationId xmlns:p14="http://schemas.microsoft.com/office/powerpoint/2010/main" val="15707982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2491514"/>
            <a:ext cx="4427984" cy="4093968"/>
          </a:xfrm>
        </p:spPr>
        <p:txBody>
          <a:bodyPr>
            <a:normAutofit fontScale="70000" lnSpcReduction="20000"/>
          </a:bodyPr>
          <a:lstStyle/>
          <a:p>
            <a:r>
              <a:rPr lang="en-GB" b="1" dirty="0" err="1" smtClean="0"/>
              <a:t>Symud</a:t>
            </a:r>
            <a:r>
              <a:rPr lang="en-GB" b="1" dirty="0" smtClean="0"/>
              <a:t> </a:t>
            </a:r>
            <a:r>
              <a:rPr lang="en-GB" b="1" dirty="0" err="1" smtClean="0"/>
              <a:t>Creadigol</a:t>
            </a:r>
            <a:endParaRPr lang="en-GB" b="1" dirty="0" smtClean="0"/>
          </a:p>
          <a:p>
            <a:r>
              <a:rPr lang="en-GB" dirty="0" err="1"/>
              <a:t>C</a:t>
            </a:r>
            <a:r>
              <a:rPr lang="en-GB" dirty="0" err="1" smtClean="0"/>
              <a:t>yfleoedd</a:t>
            </a:r>
            <a:r>
              <a:rPr lang="en-GB" dirty="0" smtClean="0"/>
              <a:t> </a:t>
            </a:r>
            <a:r>
              <a:rPr lang="en-GB" dirty="0" err="1"/>
              <a:t>i</a:t>
            </a:r>
            <a:r>
              <a:rPr lang="en-GB" dirty="0"/>
              <a:t> </a:t>
            </a:r>
            <a:r>
              <a:rPr lang="en-GB" dirty="0" err="1" smtClean="0"/>
              <a:t>actio</a:t>
            </a:r>
            <a:r>
              <a:rPr lang="en-GB" dirty="0" smtClean="0"/>
              <a:t> </a:t>
            </a:r>
            <a:r>
              <a:rPr lang="en-GB" dirty="0" err="1"/>
              <a:t>rolau</a:t>
            </a:r>
            <a:r>
              <a:rPr lang="en-GB" dirty="0"/>
              <a:t> sy’n cynnwys </a:t>
            </a:r>
            <a:r>
              <a:rPr lang="en-GB" dirty="0" err="1"/>
              <a:t>symudiadau</a:t>
            </a:r>
            <a:r>
              <a:rPr lang="en-GB" dirty="0"/>
              <a:t>. </a:t>
            </a:r>
          </a:p>
          <a:p>
            <a:r>
              <a:rPr lang="en-GB" dirty="0" err="1"/>
              <a:t>T</a:t>
            </a:r>
            <a:r>
              <a:rPr lang="en-GB" dirty="0" err="1" smtClean="0"/>
              <a:t>eithio</a:t>
            </a:r>
            <a:r>
              <a:rPr lang="en-GB" dirty="0"/>
              <a:t>, </a:t>
            </a:r>
            <a:r>
              <a:rPr lang="en-GB" dirty="0" err="1"/>
              <a:t>neidio</a:t>
            </a:r>
            <a:r>
              <a:rPr lang="en-GB" dirty="0"/>
              <a:t>, </a:t>
            </a:r>
            <a:r>
              <a:rPr lang="en-GB" dirty="0" err="1"/>
              <a:t>cydbwyso</a:t>
            </a:r>
            <a:r>
              <a:rPr lang="en-GB" dirty="0"/>
              <a:t>, </a:t>
            </a:r>
            <a:r>
              <a:rPr lang="en-GB" dirty="0" err="1"/>
              <a:t>troi</a:t>
            </a:r>
            <a:r>
              <a:rPr lang="en-GB" dirty="0"/>
              <a:t>, </a:t>
            </a:r>
            <a:r>
              <a:rPr lang="en-GB" dirty="0" err="1"/>
              <a:t>ystumio</a:t>
            </a:r>
            <a:r>
              <a:rPr lang="en-GB" dirty="0"/>
              <a:t> ac </a:t>
            </a:r>
            <a:r>
              <a:rPr lang="en-GB" dirty="0" err="1"/>
              <a:t>aros</a:t>
            </a:r>
            <a:r>
              <a:rPr lang="en-GB" dirty="0"/>
              <a:t> yn </a:t>
            </a:r>
            <a:r>
              <a:rPr lang="en-GB" dirty="0" err="1" smtClean="0"/>
              <a:t>llonydd</a:t>
            </a:r>
            <a:r>
              <a:rPr lang="en-GB" dirty="0" smtClean="0"/>
              <a:t>. </a:t>
            </a:r>
            <a:endParaRPr lang="en-GB" dirty="0"/>
          </a:p>
          <a:p>
            <a:r>
              <a:rPr lang="en-GB" dirty="0" err="1"/>
              <a:t>D</a:t>
            </a:r>
            <a:r>
              <a:rPr lang="en-GB" dirty="0" err="1" smtClean="0"/>
              <a:t>yfeisio</a:t>
            </a:r>
            <a:r>
              <a:rPr lang="en-GB" dirty="0" smtClean="0"/>
              <a:t> </a:t>
            </a:r>
            <a:r>
              <a:rPr lang="en-GB" dirty="0" err="1"/>
              <a:t>eu</a:t>
            </a:r>
            <a:r>
              <a:rPr lang="en-GB" dirty="0"/>
              <a:t> </a:t>
            </a:r>
            <a:r>
              <a:rPr lang="en-GB" dirty="0" err="1"/>
              <a:t>dilyniannau</a:t>
            </a:r>
            <a:r>
              <a:rPr lang="en-GB" dirty="0"/>
              <a:t> </a:t>
            </a:r>
            <a:r>
              <a:rPr lang="en-GB" dirty="0" err="1"/>
              <a:t>eu</a:t>
            </a:r>
            <a:r>
              <a:rPr lang="en-GB" dirty="0"/>
              <a:t> </a:t>
            </a:r>
            <a:r>
              <a:rPr lang="en-GB" dirty="0" err="1"/>
              <a:t>hunain</a:t>
            </a:r>
            <a:r>
              <a:rPr lang="en-GB" dirty="0"/>
              <a:t> gan </a:t>
            </a:r>
            <a:r>
              <a:rPr lang="en-GB" dirty="0" err="1"/>
              <a:t>ddefnyddio</a:t>
            </a:r>
            <a:r>
              <a:rPr lang="en-GB" dirty="0"/>
              <a:t> </a:t>
            </a:r>
            <a:r>
              <a:rPr lang="en-GB" dirty="0" err="1"/>
              <a:t>cyfarpar</a:t>
            </a:r>
            <a:r>
              <a:rPr lang="en-GB" dirty="0"/>
              <a:t> </a:t>
            </a:r>
            <a:r>
              <a:rPr lang="en-GB" dirty="0" err="1"/>
              <a:t>syml</a:t>
            </a:r>
            <a:r>
              <a:rPr lang="en-GB" dirty="0"/>
              <a:t> </a:t>
            </a:r>
            <a:r>
              <a:rPr lang="en-GB" dirty="0" err="1"/>
              <a:t>dan</a:t>
            </a:r>
            <a:r>
              <a:rPr lang="en-GB" dirty="0"/>
              <a:t> do ac yn </a:t>
            </a:r>
            <a:r>
              <a:rPr lang="en-GB" dirty="0" err="1"/>
              <a:t>yr</a:t>
            </a:r>
            <a:r>
              <a:rPr lang="en-GB" dirty="0"/>
              <a:t> </a:t>
            </a:r>
            <a:r>
              <a:rPr lang="en-GB" dirty="0" err="1"/>
              <a:t>awyr</a:t>
            </a:r>
            <a:r>
              <a:rPr lang="en-GB" dirty="0"/>
              <a:t> </a:t>
            </a:r>
            <a:r>
              <a:rPr lang="en-GB" dirty="0" err="1"/>
              <a:t>agored</a:t>
            </a:r>
            <a:r>
              <a:rPr lang="en-GB" dirty="0"/>
              <a:t>. </a:t>
            </a:r>
          </a:p>
          <a:p>
            <a:r>
              <a:rPr lang="en-GB" dirty="0" smtClean="0"/>
              <a:t>Gweithio </a:t>
            </a:r>
            <a:r>
              <a:rPr lang="en-GB" dirty="0" err="1"/>
              <a:t>gyda’i</a:t>
            </a:r>
            <a:r>
              <a:rPr lang="en-GB" dirty="0"/>
              <a:t> gilydd </a:t>
            </a:r>
            <a:r>
              <a:rPr lang="en-GB" dirty="0" err="1"/>
              <a:t>i</a:t>
            </a:r>
            <a:r>
              <a:rPr lang="en-GB" dirty="0"/>
              <a:t> </a:t>
            </a:r>
            <a:r>
              <a:rPr lang="en-GB" dirty="0" err="1"/>
              <a:t>greu</a:t>
            </a:r>
            <a:r>
              <a:rPr lang="en-GB" dirty="0"/>
              <a:t> dawns </a:t>
            </a:r>
            <a:r>
              <a:rPr lang="en-GB" dirty="0" err="1"/>
              <a:t>syml</a:t>
            </a:r>
            <a:r>
              <a:rPr lang="en-GB" dirty="0"/>
              <a:t> mewn </a:t>
            </a:r>
            <a:r>
              <a:rPr lang="en-GB" dirty="0" err="1"/>
              <a:t>ymateb</a:t>
            </a:r>
            <a:r>
              <a:rPr lang="en-GB" dirty="0"/>
              <a:t> </a:t>
            </a:r>
            <a:r>
              <a:rPr lang="en-GB" dirty="0" err="1"/>
              <a:t>i</a:t>
            </a:r>
            <a:r>
              <a:rPr lang="en-GB" dirty="0"/>
              <a:t> </a:t>
            </a:r>
            <a:r>
              <a:rPr lang="en-GB" dirty="0" err="1"/>
              <a:t>gerddoriaeth</a:t>
            </a:r>
            <a:r>
              <a:rPr lang="en-GB" dirty="0"/>
              <a:t> a </a:t>
            </a:r>
            <a:r>
              <a:rPr lang="en-GB" dirty="0" err="1"/>
              <a:t>pherfformio</a:t>
            </a:r>
            <a:r>
              <a:rPr lang="en-GB" dirty="0"/>
              <a:t> </a:t>
            </a:r>
            <a:r>
              <a:rPr lang="en-GB" dirty="0" err="1"/>
              <a:t>dawnsfeydd</a:t>
            </a:r>
            <a:r>
              <a:rPr lang="en-GB" dirty="0"/>
              <a:t> </a:t>
            </a:r>
            <a:r>
              <a:rPr lang="en-GB" dirty="0" err="1" smtClean="0"/>
              <a:t>traddodiadol</a:t>
            </a:r>
            <a:r>
              <a:rPr lang="en-GB" dirty="0" smtClean="0"/>
              <a:t>. </a:t>
            </a:r>
            <a:endParaRPr lang="en-GB" dirty="0"/>
          </a:p>
          <a:p>
            <a:r>
              <a:rPr lang="en-GB" dirty="0" smtClean="0"/>
              <a:t>Wrth </a:t>
            </a:r>
            <a:r>
              <a:rPr lang="en-GB" dirty="0" err="1"/>
              <a:t>i</a:t>
            </a:r>
            <a:r>
              <a:rPr lang="en-GB" dirty="0"/>
              <a:t> sgiliau </a:t>
            </a:r>
            <a:r>
              <a:rPr lang="en-GB" dirty="0" err="1"/>
              <a:t>hunanwerthuso</a:t>
            </a:r>
            <a:r>
              <a:rPr lang="en-GB" dirty="0"/>
              <a:t> plant </a:t>
            </a:r>
            <a:r>
              <a:rPr lang="en-GB" dirty="0" err="1"/>
              <a:t>ddatblygu</a:t>
            </a:r>
            <a:r>
              <a:rPr lang="en-GB" dirty="0"/>
              <a:t> </a:t>
            </a:r>
            <a:r>
              <a:rPr lang="en-GB" dirty="0" err="1"/>
              <a:t>gallan</a:t>
            </a:r>
            <a:r>
              <a:rPr lang="en-GB" dirty="0"/>
              <a:t> nhw </a:t>
            </a:r>
            <a:r>
              <a:rPr lang="en-GB" dirty="0" err="1"/>
              <a:t>gofnodi</a:t>
            </a:r>
            <a:r>
              <a:rPr lang="en-GB" dirty="0"/>
              <a:t> a </a:t>
            </a:r>
            <a:r>
              <a:rPr lang="en-GB" dirty="0" err="1"/>
              <a:t>gwerthuso</a:t>
            </a:r>
            <a:r>
              <a:rPr lang="en-GB" dirty="0"/>
              <a:t> </a:t>
            </a:r>
            <a:r>
              <a:rPr lang="en-GB" dirty="0" err="1"/>
              <a:t>eu</a:t>
            </a:r>
            <a:r>
              <a:rPr lang="en-GB" dirty="0"/>
              <a:t> </a:t>
            </a:r>
            <a:r>
              <a:rPr lang="en-GB" dirty="0" err="1"/>
              <a:t>symudiadau</a:t>
            </a:r>
            <a:r>
              <a:rPr lang="en-GB" dirty="0"/>
              <a:t> </a:t>
            </a:r>
            <a:r>
              <a:rPr lang="en-GB" dirty="0" err="1"/>
              <a:t>creadigol</a:t>
            </a:r>
            <a:r>
              <a:rPr lang="en-GB" dirty="0"/>
              <a:t> nhw a </a:t>
            </a:r>
            <a:r>
              <a:rPr lang="en-GB" dirty="0" err="1"/>
              <a:t>symudiadau</a:t>
            </a:r>
            <a:r>
              <a:rPr lang="en-GB" dirty="0"/>
              <a:t> </a:t>
            </a:r>
            <a:r>
              <a:rPr lang="en-GB" dirty="0" err="1"/>
              <a:t>pobl</a:t>
            </a:r>
            <a:r>
              <a:rPr lang="en-GB" dirty="0"/>
              <a:t> </a:t>
            </a:r>
            <a:r>
              <a:rPr lang="en-GB" dirty="0" smtClean="0"/>
              <a:t>eraill.</a:t>
            </a:r>
          </a:p>
          <a:p>
            <a:r>
              <a:rPr lang="en-GB" dirty="0" smtClean="0"/>
              <a:t>(</a:t>
            </a:r>
            <a:r>
              <a:rPr lang="en-GB" dirty="0" err="1" smtClean="0"/>
              <a:t>Llywodraeth</a:t>
            </a:r>
            <a:r>
              <a:rPr lang="en-GB" dirty="0" smtClean="0"/>
              <a:t> </a:t>
            </a:r>
            <a:r>
              <a:rPr lang="en-GB" dirty="0" err="1" smtClean="0"/>
              <a:t>Cymru</a:t>
            </a:r>
            <a:r>
              <a:rPr lang="en-GB" dirty="0" smtClean="0"/>
              <a:t>, 2008)</a:t>
            </a:r>
          </a:p>
          <a:p>
            <a:endParaRPr lang="en-GB" dirty="0" smtClean="0"/>
          </a:p>
        </p:txBody>
      </p:sp>
      <p:sp>
        <p:nvSpPr>
          <p:cNvPr id="3" name="Title 2"/>
          <p:cNvSpPr>
            <a:spLocks noGrp="1"/>
          </p:cNvSpPr>
          <p:nvPr>
            <p:ph type="title"/>
          </p:nvPr>
        </p:nvSpPr>
        <p:spPr>
          <a:xfrm>
            <a:off x="-655216" y="332656"/>
            <a:ext cx="8229600" cy="1252728"/>
          </a:xfrm>
        </p:spPr>
        <p:txBody>
          <a:bodyPr>
            <a:normAutofit fontScale="90000"/>
          </a:bodyPr>
          <a:lstStyle/>
          <a:p>
            <a:r>
              <a:rPr lang="en-GB" b="1" dirty="0" err="1"/>
              <a:t>Datblygiad</a:t>
            </a:r>
            <a:r>
              <a:rPr lang="en-GB" b="1" dirty="0"/>
              <a:t> mewn Dysgu </a:t>
            </a:r>
            <a:br>
              <a:rPr lang="en-GB" b="1" dirty="0"/>
            </a:br>
            <a:r>
              <a:rPr lang="en-GB" b="1" dirty="0"/>
              <a:t>Progress in Learning</a:t>
            </a:r>
            <a:endParaRPr lang="en-GB" dirty="0"/>
          </a:p>
        </p:txBody>
      </p:sp>
      <p:pic>
        <p:nvPicPr>
          <p:cNvPr id="4" name="Picture 3" descr="It's All About Me... - English Fury Learning Academy"/>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8224" y="476672"/>
            <a:ext cx="1972320" cy="1479240"/>
          </a:xfrm>
          <a:prstGeom prst="rect">
            <a:avLst/>
          </a:prstGeom>
        </p:spPr>
      </p:pic>
      <p:sp>
        <p:nvSpPr>
          <p:cNvPr id="5" name="Rectangle 4"/>
          <p:cNvSpPr/>
          <p:nvPr/>
        </p:nvSpPr>
        <p:spPr>
          <a:xfrm>
            <a:off x="4860032" y="2492896"/>
            <a:ext cx="4139952" cy="3539430"/>
          </a:xfrm>
          <a:prstGeom prst="rect">
            <a:avLst/>
          </a:prstGeom>
        </p:spPr>
        <p:txBody>
          <a:bodyPr wrap="square">
            <a:spAutoFit/>
          </a:bodyPr>
          <a:lstStyle/>
          <a:p>
            <a:pPr lvl="0" eaLnBrk="0" fontAlgn="base" hangingPunct="0">
              <a:spcBef>
                <a:spcPct val="0"/>
              </a:spcBef>
              <a:spcAft>
                <a:spcPct val="0"/>
              </a:spcAft>
            </a:pPr>
            <a:r>
              <a:rPr lang="en-US" altLang="en-US" sz="1600" b="1" dirty="0">
                <a:solidFill>
                  <a:srgbClr val="202124"/>
                </a:solidFill>
              </a:rPr>
              <a:t>Creative Movement </a:t>
            </a:r>
            <a:endParaRPr lang="en-US" altLang="en-US" sz="1600" b="1" dirty="0" smtClean="0">
              <a:solidFill>
                <a:srgbClr val="202124"/>
              </a:solidFill>
            </a:endParaRPr>
          </a:p>
          <a:p>
            <a:pPr lvl="0" eaLnBrk="0" fontAlgn="base" hangingPunct="0">
              <a:spcBef>
                <a:spcPct val="0"/>
              </a:spcBef>
              <a:spcAft>
                <a:spcPct val="0"/>
              </a:spcAft>
            </a:pPr>
            <a:r>
              <a:rPr lang="en-US" altLang="en-US" sz="1600" dirty="0" smtClean="0">
                <a:solidFill>
                  <a:srgbClr val="202124"/>
                </a:solidFill>
              </a:rPr>
              <a:t>Opportunities </a:t>
            </a:r>
            <a:r>
              <a:rPr lang="en-US" altLang="en-US" sz="1600" dirty="0">
                <a:solidFill>
                  <a:srgbClr val="202124"/>
                </a:solidFill>
              </a:rPr>
              <a:t>to </a:t>
            </a:r>
            <a:r>
              <a:rPr lang="en-US" altLang="en-US" sz="1600" dirty="0" smtClean="0">
                <a:solidFill>
                  <a:srgbClr val="202124"/>
                </a:solidFill>
              </a:rPr>
              <a:t>act </a:t>
            </a:r>
            <a:r>
              <a:rPr lang="en-US" altLang="en-US" sz="1600" dirty="0">
                <a:solidFill>
                  <a:srgbClr val="202124"/>
                </a:solidFill>
              </a:rPr>
              <a:t>out roles involving movement</a:t>
            </a:r>
            <a:r>
              <a:rPr lang="en-US" altLang="en-US" sz="1600" dirty="0" smtClean="0">
                <a:solidFill>
                  <a:srgbClr val="202124"/>
                </a:solidFill>
              </a:rPr>
              <a:t>.</a:t>
            </a:r>
          </a:p>
          <a:p>
            <a:pPr lvl="0" eaLnBrk="0" fontAlgn="base" hangingPunct="0">
              <a:spcBef>
                <a:spcPct val="0"/>
              </a:spcBef>
              <a:spcAft>
                <a:spcPct val="0"/>
              </a:spcAft>
            </a:pPr>
            <a:r>
              <a:rPr lang="en-US" altLang="en-US" sz="1600" dirty="0">
                <a:solidFill>
                  <a:srgbClr val="202124"/>
                </a:solidFill>
              </a:rPr>
              <a:t>T</a:t>
            </a:r>
            <a:r>
              <a:rPr lang="en-US" altLang="en-US" sz="1600" dirty="0" smtClean="0">
                <a:solidFill>
                  <a:srgbClr val="202124"/>
                </a:solidFill>
              </a:rPr>
              <a:t>raveling</a:t>
            </a:r>
            <a:r>
              <a:rPr lang="en-US" altLang="en-US" sz="1600" dirty="0">
                <a:solidFill>
                  <a:srgbClr val="202124"/>
                </a:solidFill>
              </a:rPr>
              <a:t>, jumping, balancing, turning, gesturing and staying </a:t>
            </a:r>
            <a:r>
              <a:rPr lang="en-US" altLang="en-US" sz="1600" dirty="0" smtClean="0">
                <a:solidFill>
                  <a:srgbClr val="202124"/>
                </a:solidFill>
              </a:rPr>
              <a:t>still.</a:t>
            </a:r>
          </a:p>
          <a:p>
            <a:pPr lvl="0" eaLnBrk="0" fontAlgn="base" hangingPunct="0">
              <a:spcBef>
                <a:spcPct val="0"/>
              </a:spcBef>
              <a:spcAft>
                <a:spcPct val="0"/>
              </a:spcAft>
            </a:pPr>
            <a:r>
              <a:rPr lang="en-US" altLang="en-US" sz="1600" dirty="0" smtClean="0">
                <a:solidFill>
                  <a:srgbClr val="202124"/>
                </a:solidFill>
              </a:rPr>
              <a:t> </a:t>
            </a:r>
            <a:r>
              <a:rPr lang="en-US" altLang="en-US" sz="1600" dirty="0">
                <a:solidFill>
                  <a:srgbClr val="202124"/>
                </a:solidFill>
              </a:rPr>
              <a:t>Devise their own sequences using simple indoor and outdoor equipment. </a:t>
            </a:r>
            <a:endParaRPr lang="en-US" altLang="en-US" sz="1600" dirty="0" smtClean="0">
              <a:solidFill>
                <a:srgbClr val="202124"/>
              </a:solidFill>
            </a:endParaRPr>
          </a:p>
          <a:p>
            <a:pPr lvl="0" eaLnBrk="0" fontAlgn="base" hangingPunct="0">
              <a:spcBef>
                <a:spcPct val="0"/>
              </a:spcBef>
              <a:spcAft>
                <a:spcPct val="0"/>
              </a:spcAft>
            </a:pPr>
            <a:r>
              <a:rPr lang="en-US" altLang="en-US" sz="1600" dirty="0" smtClean="0">
                <a:solidFill>
                  <a:srgbClr val="202124"/>
                </a:solidFill>
              </a:rPr>
              <a:t>Working </a:t>
            </a:r>
            <a:r>
              <a:rPr lang="en-US" altLang="en-US" sz="1600" dirty="0">
                <a:solidFill>
                  <a:srgbClr val="202124"/>
                </a:solidFill>
              </a:rPr>
              <a:t>together to create a simple dance in response to </a:t>
            </a:r>
            <a:r>
              <a:rPr lang="en-US" altLang="en-US" sz="1600" dirty="0" smtClean="0">
                <a:solidFill>
                  <a:srgbClr val="202124"/>
                </a:solidFill>
              </a:rPr>
              <a:t>music and perform traditional dances.</a:t>
            </a:r>
          </a:p>
          <a:p>
            <a:pPr lvl="0" eaLnBrk="0" fontAlgn="base" hangingPunct="0">
              <a:spcBef>
                <a:spcPct val="0"/>
              </a:spcBef>
              <a:spcAft>
                <a:spcPct val="0"/>
              </a:spcAft>
            </a:pPr>
            <a:r>
              <a:rPr lang="en-US" altLang="en-US" sz="1600" dirty="0" smtClean="0">
                <a:solidFill>
                  <a:srgbClr val="202124"/>
                </a:solidFill>
              </a:rPr>
              <a:t>As </a:t>
            </a:r>
            <a:r>
              <a:rPr lang="en-US" altLang="en-US" sz="1600" dirty="0">
                <a:solidFill>
                  <a:srgbClr val="202124"/>
                </a:solidFill>
              </a:rPr>
              <a:t>children's self-evaluation skills develop they can record and evaluate their own and others' creative movements.</a:t>
            </a:r>
            <a:r>
              <a:rPr lang="en-US" altLang="en-US" sz="1600" dirty="0"/>
              <a:t> </a:t>
            </a:r>
            <a:endParaRPr lang="en-US" altLang="en-US" sz="1600" dirty="0" smtClean="0"/>
          </a:p>
          <a:p>
            <a:pPr lvl="0" eaLnBrk="0" fontAlgn="base" hangingPunct="0">
              <a:spcBef>
                <a:spcPct val="0"/>
              </a:spcBef>
              <a:spcAft>
                <a:spcPct val="0"/>
              </a:spcAft>
            </a:pPr>
            <a:r>
              <a:rPr lang="en-US" altLang="en-US" sz="1600" dirty="0" smtClean="0"/>
              <a:t>(Welsh Government, 2008)</a:t>
            </a:r>
            <a:endParaRPr lang="en-US" altLang="en-US" sz="1600" dirty="0"/>
          </a:p>
        </p:txBody>
      </p:sp>
    </p:spTree>
    <p:extLst>
      <p:ext uri="{BB962C8B-B14F-4D97-AF65-F5344CB8AC3E}">
        <p14:creationId xmlns:p14="http://schemas.microsoft.com/office/powerpoint/2010/main" val="32081683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4653136"/>
            <a:ext cx="7408333" cy="4320479"/>
          </a:xfrm>
        </p:spPr>
        <p:txBody>
          <a:bodyPr>
            <a:normAutofit/>
          </a:bodyPr>
          <a:lstStyle/>
          <a:p>
            <a:pPr marL="0" indent="0">
              <a:buNone/>
            </a:pPr>
            <a:endParaRPr lang="en-GB" sz="2600" dirty="0"/>
          </a:p>
          <a:p>
            <a:endParaRPr lang="en-GB" dirty="0"/>
          </a:p>
        </p:txBody>
      </p:sp>
      <p:sp>
        <p:nvSpPr>
          <p:cNvPr id="3" name="Title 2"/>
          <p:cNvSpPr>
            <a:spLocks noGrp="1"/>
          </p:cNvSpPr>
          <p:nvPr>
            <p:ph type="title"/>
          </p:nvPr>
        </p:nvSpPr>
        <p:spPr>
          <a:xfrm>
            <a:off x="-468560" y="182456"/>
            <a:ext cx="8856984" cy="1252728"/>
          </a:xfrm>
        </p:spPr>
        <p:txBody>
          <a:bodyPr>
            <a:normAutofit/>
          </a:bodyPr>
          <a:lstStyle/>
          <a:p>
            <a:r>
              <a:rPr lang="en-GB" sz="3000" b="1" i="1" dirty="0" err="1" smtClean="0"/>
              <a:t>Datblygiad</a:t>
            </a:r>
            <a:r>
              <a:rPr lang="en-GB" sz="3000" b="1" i="1" dirty="0" smtClean="0"/>
              <a:t> </a:t>
            </a:r>
            <a:r>
              <a:rPr lang="en-GB" sz="3000" b="1" i="1" dirty="0" err="1" smtClean="0"/>
              <a:t>Creadigol</a:t>
            </a:r>
            <a:r>
              <a:rPr lang="en-GB" sz="3000" b="1" i="1" dirty="0" smtClean="0"/>
              <a:t> / </a:t>
            </a:r>
            <a:r>
              <a:rPr lang="en-GB" sz="3000" b="1" dirty="0" smtClean="0"/>
              <a:t>Creative Development</a:t>
            </a:r>
            <a:endParaRPr lang="en-GB" sz="3000" b="1" dirty="0"/>
          </a:p>
        </p:txBody>
      </p:sp>
      <p:graphicFrame>
        <p:nvGraphicFramePr>
          <p:cNvPr id="4" name="Table 3"/>
          <p:cNvGraphicFramePr>
            <a:graphicFrameLocks noGrp="1"/>
          </p:cNvGraphicFramePr>
          <p:nvPr>
            <p:extLst>
              <p:ext uri="{D42A27DB-BD31-4B8C-83A1-F6EECF244321}">
                <p14:modId xmlns:p14="http://schemas.microsoft.com/office/powerpoint/2010/main" val="2174906570"/>
              </p:ext>
            </p:extLst>
          </p:nvPr>
        </p:nvGraphicFramePr>
        <p:xfrm>
          <a:off x="228600" y="1556792"/>
          <a:ext cx="8686800" cy="5037228"/>
        </p:xfrm>
        <a:graphic>
          <a:graphicData uri="http://schemas.openxmlformats.org/drawingml/2006/table">
            <a:tbl>
              <a:tblPr firstRow="1" bandRow="1">
                <a:tableStyleId>{5C22544A-7EE6-4342-B048-85BDC9FD1C3A}</a:tableStyleId>
              </a:tblPr>
              <a:tblGrid>
                <a:gridCol w="2895600">
                  <a:extLst>
                    <a:ext uri="{9D8B030D-6E8A-4147-A177-3AD203B41FA5}">
                      <a16:colId xmlns:a16="http://schemas.microsoft.com/office/drawing/2014/main" val="20000"/>
                    </a:ext>
                  </a:extLst>
                </a:gridCol>
                <a:gridCol w="2895600">
                  <a:extLst>
                    <a:ext uri="{9D8B030D-6E8A-4147-A177-3AD203B41FA5}">
                      <a16:colId xmlns:a16="http://schemas.microsoft.com/office/drawing/2014/main" val="20001"/>
                    </a:ext>
                  </a:extLst>
                </a:gridCol>
                <a:gridCol w="2895600">
                  <a:extLst>
                    <a:ext uri="{9D8B030D-6E8A-4147-A177-3AD203B41FA5}">
                      <a16:colId xmlns:a16="http://schemas.microsoft.com/office/drawing/2014/main" val="20002"/>
                    </a:ext>
                  </a:extLst>
                </a:gridCol>
              </a:tblGrid>
              <a:tr h="1284253">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1" i="1" dirty="0" err="1" smtClean="0"/>
                        <a:t>Datblygir</a:t>
                      </a:r>
                      <a:r>
                        <a:rPr lang="en-GB" sz="2400" b="1" i="1" dirty="0" smtClean="0"/>
                        <a:t> y </a:t>
                      </a:r>
                      <a:r>
                        <a:rPr lang="en-GB" sz="2400" b="1" i="1" dirty="0" err="1" smtClean="0"/>
                        <a:t>sgilau</a:t>
                      </a:r>
                      <a:r>
                        <a:rPr lang="en-GB" sz="2400" b="1" i="1" baseline="0" dirty="0" smtClean="0"/>
                        <a:t> yma wrth </a:t>
                      </a:r>
                      <a:r>
                        <a:rPr lang="en-GB" sz="2400" b="1" i="1" baseline="0" dirty="0" err="1" smtClean="0"/>
                        <a:t>i</a:t>
                      </a:r>
                      <a:r>
                        <a:rPr lang="en-GB" sz="2400" b="1" i="1" baseline="0" dirty="0" smtClean="0"/>
                        <a:t> </a:t>
                      </a:r>
                      <a:r>
                        <a:rPr lang="en-GB" sz="2400" b="1" i="1" baseline="0" dirty="0" err="1" smtClean="0"/>
                        <a:t>blant</a:t>
                      </a:r>
                      <a:r>
                        <a:rPr lang="en-GB" sz="2400" b="1" i="1" baseline="0" dirty="0" smtClean="0"/>
                        <a:t> ymwneud </a:t>
                      </a:r>
                      <a:r>
                        <a:rPr lang="en-GB" sz="2400" b="1" i="1" baseline="0" dirty="0" smtClean="0">
                          <a:latin typeface="Trebuchet MS" panose="020B0603020202020204" pitchFamily="34" charset="0"/>
                        </a:rPr>
                        <a:t>â </a:t>
                      </a:r>
                      <a:r>
                        <a:rPr lang="en-GB" sz="2400" b="1" i="1" baseline="0" dirty="0" err="1" smtClean="0">
                          <a:latin typeface="Trebuchet MS" panose="020B0603020202020204" pitchFamily="34" charset="0"/>
                        </a:rPr>
                        <a:t>gweithgareddau</a:t>
                      </a:r>
                      <a:r>
                        <a:rPr lang="en-GB" sz="2400" b="1" i="1" baseline="0" dirty="0" smtClean="0">
                          <a:latin typeface="Trebuchet MS" panose="020B0603020202020204" pitchFamily="34" charset="0"/>
                        </a:rPr>
                        <a:t> </a:t>
                      </a:r>
                      <a:r>
                        <a:rPr lang="en-GB" sz="2400" b="1" i="1" baseline="0" dirty="0" err="1" smtClean="0">
                          <a:latin typeface="Trebuchet MS" panose="020B0603020202020204" pitchFamily="34" charset="0"/>
                        </a:rPr>
                        <a:t>chwarae</a:t>
                      </a:r>
                      <a:r>
                        <a:rPr lang="en-GB" sz="2400" b="1" i="1" baseline="0" dirty="0" smtClean="0">
                          <a:latin typeface="Trebuchet MS" panose="020B0603020202020204" pitchFamily="34" charset="0"/>
                        </a:rPr>
                        <a:t> </a:t>
                      </a:r>
                      <a:r>
                        <a:rPr lang="en-GB" sz="2400" b="1" i="1" baseline="0" dirty="0" err="1" smtClean="0">
                          <a:latin typeface="Trebuchet MS" panose="020B0603020202020204" pitchFamily="34" charset="0"/>
                        </a:rPr>
                        <a:t>creadigol</a:t>
                      </a:r>
                      <a:r>
                        <a:rPr lang="en-GB" sz="2400" b="1" i="1" baseline="0" dirty="0" smtClean="0">
                          <a:latin typeface="Trebuchet MS" panose="020B0603020202020204" pitchFamily="34" charset="0"/>
                        </a:rPr>
                        <a:t>:</a:t>
                      </a:r>
                    </a:p>
                    <a:p>
                      <a:pPr marL="0" marR="0" indent="0" algn="l" defTabSz="914400" rtl="0" eaLnBrk="1" fontAlgn="auto" latinLnBrk="0" hangingPunct="1">
                        <a:lnSpc>
                          <a:spcPct val="100000"/>
                        </a:lnSpc>
                        <a:spcBef>
                          <a:spcPts val="0"/>
                        </a:spcBef>
                        <a:spcAft>
                          <a:spcPts val="0"/>
                        </a:spcAft>
                        <a:buClrTx/>
                        <a:buSzTx/>
                        <a:buFontTx/>
                        <a:buNone/>
                        <a:tabLst/>
                        <a:defRPr/>
                      </a:pPr>
                      <a:r>
                        <a:rPr lang="en-GB" sz="2400" b="1" dirty="0" smtClean="0"/>
                        <a:t>The following skills develop as children engage in creative play activities:</a:t>
                      </a: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520836">
                <a:tc>
                  <a:txBody>
                    <a:bodyPr/>
                    <a:lstStyle/>
                    <a:p>
                      <a:r>
                        <a:rPr lang="en-GB" dirty="0" err="1" smtClean="0"/>
                        <a:t>Trin</a:t>
                      </a:r>
                      <a:r>
                        <a:rPr lang="en-GB" dirty="0" smtClean="0"/>
                        <a:t> / Manipulating </a:t>
                      </a:r>
                      <a:endParaRPr lang="en-GB" dirty="0"/>
                    </a:p>
                  </a:txBody>
                  <a:tcPr/>
                </a:tc>
                <a:tc>
                  <a:txBody>
                    <a:bodyPr/>
                    <a:lstStyle/>
                    <a:p>
                      <a:r>
                        <a:rPr lang="en-GB" dirty="0" err="1" smtClean="0"/>
                        <a:t>Modelu</a:t>
                      </a:r>
                      <a:r>
                        <a:rPr lang="en-GB" baseline="0" dirty="0" smtClean="0"/>
                        <a:t> / </a:t>
                      </a:r>
                      <a:r>
                        <a:rPr lang="en-GB" dirty="0" smtClean="0"/>
                        <a:t>Modelling</a:t>
                      </a:r>
                      <a:endParaRPr lang="en-GB" dirty="0"/>
                    </a:p>
                  </a:txBody>
                  <a:tcPr/>
                </a:tc>
                <a:tc>
                  <a:txBody>
                    <a:bodyPr/>
                    <a:lstStyle/>
                    <a:p>
                      <a:r>
                        <a:rPr lang="en-GB" dirty="0" err="1" smtClean="0"/>
                        <a:t>Gwrando</a:t>
                      </a:r>
                      <a:r>
                        <a:rPr lang="en-GB" baseline="0" dirty="0" smtClean="0"/>
                        <a:t> / </a:t>
                      </a:r>
                      <a:r>
                        <a:rPr lang="en-GB" dirty="0" smtClean="0"/>
                        <a:t>Listening</a:t>
                      </a:r>
                      <a:endParaRPr lang="en-GB" dirty="0"/>
                    </a:p>
                  </a:txBody>
                  <a:tcPr/>
                </a:tc>
                <a:extLst>
                  <a:ext uri="{0D108BD9-81ED-4DB2-BD59-A6C34878D82A}">
                    <a16:rowId xmlns:a16="http://schemas.microsoft.com/office/drawing/2014/main" val="10001"/>
                  </a:ext>
                </a:extLst>
              </a:tr>
              <a:tr h="520836">
                <a:tc>
                  <a:txBody>
                    <a:bodyPr/>
                    <a:lstStyle/>
                    <a:p>
                      <a:r>
                        <a:rPr lang="en-GB" dirty="0" err="1" smtClean="0"/>
                        <a:t>Ymateb</a:t>
                      </a:r>
                      <a:r>
                        <a:rPr lang="en-GB" baseline="0" dirty="0" smtClean="0"/>
                        <a:t> / </a:t>
                      </a:r>
                      <a:r>
                        <a:rPr lang="en-GB" dirty="0" smtClean="0"/>
                        <a:t>Responding</a:t>
                      </a:r>
                      <a:endParaRPr lang="en-GB" dirty="0"/>
                    </a:p>
                  </a:txBody>
                  <a:tcPr/>
                </a:tc>
                <a:tc>
                  <a:txBody>
                    <a:bodyPr/>
                    <a:lstStyle/>
                    <a:p>
                      <a:r>
                        <a:rPr lang="en-GB" dirty="0" err="1" smtClean="0"/>
                        <a:t>Trafod</a:t>
                      </a:r>
                      <a:r>
                        <a:rPr lang="en-GB" baseline="0" dirty="0" smtClean="0"/>
                        <a:t> / </a:t>
                      </a:r>
                      <a:r>
                        <a:rPr lang="en-GB" dirty="0" smtClean="0"/>
                        <a:t>Discussing</a:t>
                      </a:r>
                      <a:endParaRPr lang="en-GB" dirty="0"/>
                    </a:p>
                  </a:txBody>
                  <a:tcPr/>
                </a:tc>
                <a:tc>
                  <a:txBody>
                    <a:bodyPr/>
                    <a:lstStyle/>
                    <a:p>
                      <a:r>
                        <a:rPr lang="en-GB" dirty="0" err="1" smtClean="0"/>
                        <a:t>Cyfathrebu</a:t>
                      </a:r>
                      <a:r>
                        <a:rPr lang="en-GB" baseline="0" dirty="0" smtClean="0"/>
                        <a:t> / </a:t>
                      </a:r>
                      <a:r>
                        <a:rPr lang="en-GB" dirty="0" smtClean="0"/>
                        <a:t>Communicating</a:t>
                      </a:r>
                      <a:endParaRPr lang="en-GB" dirty="0"/>
                    </a:p>
                  </a:txBody>
                  <a:tcPr/>
                </a:tc>
                <a:extLst>
                  <a:ext uri="{0D108BD9-81ED-4DB2-BD59-A6C34878D82A}">
                    <a16:rowId xmlns:a16="http://schemas.microsoft.com/office/drawing/2014/main" val="10002"/>
                  </a:ext>
                </a:extLst>
              </a:tr>
              <a:tr h="520836">
                <a:tc>
                  <a:txBody>
                    <a:bodyPr/>
                    <a:lstStyle/>
                    <a:p>
                      <a:r>
                        <a:rPr lang="en-GB" dirty="0" smtClean="0"/>
                        <a:t>Meddwl</a:t>
                      </a:r>
                      <a:r>
                        <a:rPr lang="en-GB" baseline="0" dirty="0" smtClean="0"/>
                        <a:t> / </a:t>
                      </a:r>
                      <a:r>
                        <a:rPr lang="en-GB" dirty="0" smtClean="0"/>
                        <a:t>Thinking</a:t>
                      </a:r>
                      <a:endParaRPr lang="en-GB" dirty="0"/>
                    </a:p>
                  </a:txBody>
                  <a:tcPr/>
                </a:tc>
                <a:tc>
                  <a:txBody>
                    <a:bodyPr/>
                    <a:lstStyle/>
                    <a:p>
                      <a:r>
                        <a:rPr lang="en-GB" dirty="0" err="1" smtClean="0"/>
                        <a:t>Adfyfyrio</a:t>
                      </a:r>
                      <a:r>
                        <a:rPr lang="en-GB" baseline="0" dirty="0" smtClean="0"/>
                        <a:t> / </a:t>
                      </a:r>
                      <a:r>
                        <a:rPr lang="en-GB" dirty="0" smtClean="0"/>
                        <a:t>Reflecting</a:t>
                      </a:r>
                      <a:endParaRPr lang="en-GB" dirty="0"/>
                    </a:p>
                  </a:txBody>
                  <a:tcPr/>
                </a:tc>
                <a:tc>
                  <a:txBody>
                    <a:bodyPr/>
                    <a:lstStyle/>
                    <a:p>
                      <a:r>
                        <a:rPr lang="en-GB" dirty="0" err="1" smtClean="0"/>
                        <a:t>Datrys</a:t>
                      </a:r>
                      <a:r>
                        <a:rPr lang="en-GB" baseline="0" dirty="0" smtClean="0"/>
                        <a:t> </a:t>
                      </a:r>
                      <a:r>
                        <a:rPr lang="en-GB" baseline="0" dirty="0" err="1" smtClean="0"/>
                        <a:t>Problemau</a:t>
                      </a:r>
                      <a:r>
                        <a:rPr lang="en-GB" baseline="0" dirty="0" smtClean="0"/>
                        <a:t> / </a:t>
                      </a:r>
                    </a:p>
                    <a:p>
                      <a:r>
                        <a:rPr lang="en-GB" dirty="0" smtClean="0"/>
                        <a:t>Problem</a:t>
                      </a:r>
                      <a:r>
                        <a:rPr lang="en-GB" baseline="0" dirty="0" smtClean="0"/>
                        <a:t> Solving</a:t>
                      </a:r>
                      <a:endParaRPr lang="en-GB" dirty="0"/>
                    </a:p>
                  </a:txBody>
                  <a:tcPr/>
                </a:tc>
                <a:extLst>
                  <a:ext uri="{0D108BD9-81ED-4DB2-BD59-A6C34878D82A}">
                    <a16:rowId xmlns:a16="http://schemas.microsoft.com/office/drawing/2014/main" val="10003"/>
                  </a:ext>
                </a:extLst>
              </a:tr>
              <a:tr h="520836">
                <a:tc>
                  <a:txBody>
                    <a:bodyPr/>
                    <a:lstStyle/>
                    <a:p>
                      <a:r>
                        <a:rPr lang="en-GB" baseline="0" dirty="0" err="1" smtClean="0"/>
                        <a:t>Dyfalbarhau</a:t>
                      </a:r>
                      <a:r>
                        <a:rPr lang="en-GB" baseline="0" dirty="0" smtClean="0"/>
                        <a:t> / </a:t>
                      </a:r>
                      <a:r>
                        <a:rPr lang="en-GB" dirty="0" smtClean="0"/>
                        <a:t>Persevering </a:t>
                      </a:r>
                      <a:endParaRPr lang="en-GB" dirty="0"/>
                    </a:p>
                  </a:txBody>
                  <a:tcPr/>
                </a:tc>
                <a:tc>
                  <a:txBody>
                    <a:bodyPr/>
                    <a:lstStyle/>
                    <a:p>
                      <a:r>
                        <a:rPr lang="en-GB" dirty="0" err="1" smtClean="0"/>
                        <a:t>Cydweithio</a:t>
                      </a:r>
                      <a:r>
                        <a:rPr lang="en-GB" baseline="0" dirty="0" smtClean="0"/>
                        <a:t> / </a:t>
                      </a:r>
                      <a:r>
                        <a:rPr lang="en-GB" dirty="0" smtClean="0"/>
                        <a:t>Collaborating</a:t>
                      </a:r>
                      <a:endParaRPr lang="en-GB" dirty="0"/>
                    </a:p>
                  </a:txBody>
                  <a:tcPr/>
                </a:tc>
                <a:tc>
                  <a:txBody>
                    <a:bodyPr/>
                    <a:lstStyle/>
                    <a:p>
                      <a:r>
                        <a:rPr lang="en-GB" dirty="0" err="1" smtClean="0"/>
                        <a:t>Gwerthuso</a:t>
                      </a:r>
                      <a:r>
                        <a:rPr lang="en-GB" baseline="0" dirty="0" smtClean="0"/>
                        <a:t> / </a:t>
                      </a:r>
                      <a:r>
                        <a:rPr lang="en-GB" dirty="0" smtClean="0"/>
                        <a:t>Evaluating</a:t>
                      </a:r>
                      <a:endParaRPr lang="en-GB" dirty="0"/>
                    </a:p>
                  </a:txBody>
                  <a:tcPr/>
                </a:tc>
                <a:extLst>
                  <a:ext uri="{0D108BD9-81ED-4DB2-BD59-A6C34878D82A}">
                    <a16:rowId xmlns:a16="http://schemas.microsoft.com/office/drawing/2014/main" val="10004"/>
                  </a:ext>
                </a:extLst>
              </a:tr>
              <a:tr h="520836">
                <a:tc>
                  <a:txBody>
                    <a:bodyPr/>
                    <a:lstStyle/>
                    <a:p>
                      <a:r>
                        <a:rPr lang="en-GB" dirty="0" err="1" smtClean="0"/>
                        <a:t>Archwilio</a:t>
                      </a:r>
                      <a:r>
                        <a:rPr lang="en-GB" dirty="0" smtClean="0"/>
                        <a:t> / Exploring</a:t>
                      </a:r>
                      <a:endParaRPr lang="en-GB" dirty="0"/>
                    </a:p>
                  </a:txBody>
                  <a:tcPr/>
                </a:tc>
                <a:tc>
                  <a:txBody>
                    <a:bodyPr/>
                    <a:lstStyle/>
                    <a:p>
                      <a:r>
                        <a:rPr lang="en-GB" dirty="0" err="1" smtClean="0"/>
                        <a:t>Arbrofi</a:t>
                      </a:r>
                      <a:r>
                        <a:rPr lang="en-GB" baseline="0" dirty="0" smtClean="0"/>
                        <a:t> / </a:t>
                      </a:r>
                      <a:r>
                        <a:rPr lang="en-GB" dirty="0" smtClean="0"/>
                        <a:t>Experimenting</a:t>
                      </a:r>
                      <a:r>
                        <a:rPr lang="en-GB" baseline="0" dirty="0" smtClean="0"/>
                        <a:t> </a:t>
                      </a:r>
                      <a:endParaRPr lang="en-GB" dirty="0"/>
                    </a:p>
                  </a:txBody>
                  <a:tcPr/>
                </a:tc>
                <a:tc>
                  <a:txBody>
                    <a:bodyPr/>
                    <a:lstStyle/>
                    <a:p>
                      <a:r>
                        <a:rPr lang="en-GB" dirty="0" err="1" smtClean="0"/>
                        <a:t>Ymchwilio</a:t>
                      </a:r>
                      <a:r>
                        <a:rPr lang="en-GB" baseline="0" dirty="0" smtClean="0"/>
                        <a:t> / </a:t>
                      </a:r>
                      <a:r>
                        <a:rPr lang="en-GB" dirty="0" smtClean="0"/>
                        <a:t>Investigating</a:t>
                      </a:r>
                      <a:endParaRPr lang="en-GB" dirty="0"/>
                    </a:p>
                  </a:txBody>
                  <a:tcPr/>
                </a:tc>
                <a:extLst>
                  <a:ext uri="{0D108BD9-81ED-4DB2-BD59-A6C34878D82A}">
                    <a16:rowId xmlns:a16="http://schemas.microsoft.com/office/drawing/2014/main" val="10005"/>
                  </a:ext>
                </a:extLst>
              </a:tr>
              <a:tr h="520836">
                <a:tc>
                  <a:txBody>
                    <a:bodyPr/>
                    <a:lstStyle/>
                    <a:p>
                      <a:r>
                        <a:rPr lang="en-GB" dirty="0" err="1" smtClean="0"/>
                        <a:t>Arsylwi</a:t>
                      </a:r>
                      <a:r>
                        <a:rPr lang="en-GB" baseline="0" dirty="0" smtClean="0"/>
                        <a:t> / </a:t>
                      </a:r>
                      <a:r>
                        <a:rPr lang="en-GB" dirty="0" smtClean="0"/>
                        <a:t>Observing</a:t>
                      </a:r>
                      <a:endParaRPr lang="en-GB" dirty="0"/>
                    </a:p>
                  </a:txBody>
                  <a:tcPr/>
                </a:tc>
                <a:tc>
                  <a:txBody>
                    <a:bodyPr/>
                    <a:lstStyle/>
                    <a:p>
                      <a:r>
                        <a:rPr lang="en-GB" b="1" i="1" dirty="0" smtClean="0">
                          <a:solidFill>
                            <a:srgbClr val="FF0000"/>
                          </a:solidFill>
                        </a:rPr>
                        <a:t>Oes</a:t>
                      </a:r>
                      <a:r>
                        <a:rPr lang="en-GB" b="1" i="1" baseline="0" dirty="0" smtClean="0">
                          <a:solidFill>
                            <a:srgbClr val="FF0000"/>
                          </a:solidFill>
                        </a:rPr>
                        <a:t> </a:t>
                      </a:r>
                      <a:r>
                        <a:rPr lang="en-GB" b="1" i="1" baseline="0" dirty="0" err="1" smtClean="0">
                          <a:solidFill>
                            <a:srgbClr val="FF0000"/>
                          </a:solidFill>
                        </a:rPr>
                        <a:t>c</a:t>
                      </a:r>
                      <a:r>
                        <a:rPr lang="en-GB" b="1" i="1" dirty="0" err="1" smtClean="0">
                          <a:solidFill>
                            <a:srgbClr val="FF0000"/>
                          </a:solidFill>
                        </a:rPr>
                        <a:t>ysylltiad</a:t>
                      </a:r>
                      <a:r>
                        <a:rPr lang="en-GB" b="1" i="1" dirty="0" smtClean="0">
                          <a:solidFill>
                            <a:srgbClr val="FF0000"/>
                          </a:solidFill>
                        </a:rPr>
                        <a:t> gyda</a:t>
                      </a:r>
                      <a:r>
                        <a:rPr lang="en-GB" b="1" i="1" baseline="0" dirty="0" smtClean="0">
                          <a:solidFill>
                            <a:srgbClr val="FF0000"/>
                          </a:solidFill>
                        </a:rPr>
                        <a:t> sgiliau </a:t>
                      </a:r>
                      <a:r>
                        <a:rPr lang="en-GB" b="1" i="1" baseline="0" dirty="0" err="1" smtClean="0">
                          <a:solidFill>
                            <a:srgbClr val="FF0000"/>
                          </a:solidFill>
                        </a:rPr>
                        <a:t>gwyddonol</a:t>
                      </a:r>
                      <a:r>
                        <a:rPr lang="en-GB" b="1" i="1" baseline="0" dirty="0" smtClean="0">
                          <a:solidFill>
                            <a:srgbClr val="FF0000"/>
                          </a:solidFill>
                        </a:rPr>
                        <a:t>?</a:t>
                      </a:r>
                      <a:endParaRPr lang="en-GB" b="1" i="1" dirty="0">
                        <a:solidFill>
                          <a:srgbClr val="FF0000"/>
                        </a:solidFill>
                      </a:endParaRPr>
                    </a:p>
                  </a:txBody>
                  <a:tcPr/>
                </a:tc>
                <a:tc>
                  <a:txBody>
                    <a:bodyPr/>
                    <a:lstStyle/>
                    <a:p>
                      <a:r>
                        <a:rPr lang="en-GB" b="1" i="1" dirty="0" smtClean="0">
                          <a:solidFill>
                            <a:srgbClr val="FF0000"/>
                          </a:solidFill>
                        </a:rPr>
                        <a:t>Any</a:t>
                      </a:r>
                      <a:r>
                        <a:rPr lang="en-GB" b="1" i="1" baseline="0" dirty="0" smtClean="0">
                          <a:solidFill>
                            <a:srgbClr val="FF0000"/>
                          </a:solidFill>
                        </a:rPr>
                        <a:t> connection to scientific skills?</a:t>
                      </a:r>
                      <a:endParaRPr lang="en-GB" b="1" i="1" dirty="0">
                        <a:solidFill>
                          <a:srgbClr val="FF0000"/>
                        </a:solidFill>
                      </a:endParaRPr>
                    </a:p>
                  </a:txBody>
                  <a:tcPr/>
                </a:tc>
                <a:extLst>
                  <a:ext uri="{0D108BD9-81ED-4DB2-BD59-A6C34878D82A}">
                    <a16:rowId xmlns:a16="http://schemas.microsoft.com/office/drawing/2014/main" val="1069449779"/>
                  </a:ext>
                </a:extLst>
              </a:tr>
            </a:tbl>
          </a:graphicData>
        </a:graphic>
      </p:graphicFrame>
      <p:pic>
        <p:nvPicPr>
          <p:cNvPr id="5" name="Picture 4" descr="XinXin Creative &amp; Fun Art | Clipart Panda - Free Clipart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84368" y="404664"/>
            <a:ext cx="936104" cy="952384"/>
          </a:xfrm>
          <a:prstGeom prst="rect">
            <a:avLst/>
          </a:prstGeom>
        </p:spPr>
      </p:pic>
    </p:spTree>
    <p:extLst>
      <p:ext uri="{BB962C8B-B14F-4D97-AF65-F5344CB8AC3E}">
        <p14:creationId xmlns:p14="http://schemas.microsoft.com/office/powerpoint/2010/main" val="19501121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72616" y="283473"/>
            <a:ext cx="8229600" cy="1252728"/>
          </a:xfrm>
        </p:spPr>
        <p:txBody>
          <a:bodyPr>
            <a:normAutofit/>
          </a:bodyPr>
          <a:lstStyle/>
          <a:p>
            <a:r>
              <a:rPr lang="en-GB" sz="3400" b="1" dirty="0" smtClean="0"/>
              <a:t>A </a:t>
            </a:r>
            <a:r>
              <a:rPr lang="en-GB" sz="3400" b="1" dirty="0" err="1" smtClean="0"/>
              <a:t>yw</a:t>
            </a:r>
            <a:r>
              <a:rPr lang="en-GB" sz="3400" b="1" dirty="0" smtClean="0"/>
              <a:t> sgiliau </a:t>
            </a:r>
            <a:r>
              <a:rPr lang="en-GB" sz="3400" b="1" dirty="0" err="1" smtClean="0"/>
              <a:t>creadigol</a:t>
            </a:r>
            <a:r>
              <a:rPr lang="en-GB" sz="3400" b="1" dirty="0"/>
              <a:t> </a:t>
            </a:r>
            <a:r>
              <a:rPr lang="en-GB" sz="3400" b="1" dirty="0" smtClean="0"/>
              <a:t>a </a:t>
            </a:r>
            <a:br>
              <a:rPr lang="en-GB" sz="3400" b="1" dirty="0" smtClean="0"/>
            </a:br>
            <a:r>
              <a:rPr lang="en-GB" sz="3400" b="1" dirty="0" err="1" smtClean="0"/>
              <a:t>gwyddonol</a:t>
            </a:r>
            <a:r>
              <a:rPr lang="en-GB" sz="3400" b="1" dirty="0" smtClean="0"/>
              <a:t> yn </a:t>
            </a:r>
            <a:r>
              <a:rPr lang="en-GB" sz="3400" b="1" dirty="0" err="1" smtClean="0"/>
              <a:t>debyg</a:t>
            </a:r>
            <a:r>
              <a:rPr lang="en-GB" sz="3400" b="1" dirty="0" smtClean="0"/>
              <a:t>?</a:t>
            </a:r>
            <a:endParaRPr lang="en-GB" sz="3400" b="1" dirty="0"/>
          </a:p>
        </p:txBody>
      </p:sp>
      <p:graphicFrame>
        <p:nvGraphicFramePr>
          <p:cNvPr id="4" name="Table 3"/>
          <p:cNvGraphicFramePr>
            <a:graphicFrameLocks noGrp="1"/>
          </p:cNvGraphicFramePr>
          <p:nvPr>
            <p:extLst>
              <p:ext uri="{D42A27DB-BD31-4B8C-83A1-F6EECF244321}">
                <p14:modId xmlns:p14="http://schemas.microsoft.com/office/powerpoint/2010/main" val="955873342"/>
              </p:ext>
            </p:extLst>
          </p:nvPr>
        </p:nvGraphicFramePr>
        <p:xfrm>
          <a:off x="575556" y="2348880"/>
          <a:ext cx="7992888" cy="4361844"/>
        </p:xfrm>
        <a:graphic>
          <a:graphicData uri="http://schemas.openxmlformats.org/drawingml/2006/table">
            <a:tbl>
              <a:tblPr firstRow="1" bandRow="1">
                <a:tableStyleId>{5C22544A-7EE6-4342-B048-85BDC9FD1C3A}</a:tableStyleId>
              </a:tblPr>
              <a:tblGrid>
                <a:gridCol w="3996444">
                  <a:extLst>
                    <a:ext uri="{9D8B030D-6E8A-4147-A177-3AD203B41FA5}">
                      <a16:colId xmlns:a16="http://schemas.microsoft.com/office/drawing/2014/main" val="20000"/>
                    </a:ext>
                  </a:extLst>
                </a:gridCol>
                <a:gridCol w="3996444">
                  <a:extLst>
                    <a:ext uri="{9D8B030D-6E8A-4147-A177-3AD203B41FA5}">
                      <a16:colId xmlns:a16="http://schemas.microsoft.com/office/drawing/2014/main" val="20001"/>
                    </a:ext>
                  </a:extLst>
                </a:gridCol>
              </a:tblGrid>
              <a:tr h="273478">
                <a:tc gridSpan="2">
                  <a:txBody>
                    <a:bodyPr/>
                    <a:lstStyle/>
                    <a:p>
                      <a:pPr algn="ctr"/>
                      <a:r>
                        <a:rPr lang="en-GB" dirty="0" err="1" smtClean="0"/>
                        <a:t>Datblygiad</a:t>
                      </a:r>
                      <a:r>
                        <a:rPr lang="en-GB" baseline="0" dirty="0" smtClean="0"/>
                        <a:t> Sgiliau </a:t>
                      </a:r>
                      <a:r>
                        <a:rPr lang="en-GB" baseline="0" dirty="0" err="1" smtClean="0"/>
                        <a:t>Gwyddonol</a:t>
                      </a:r>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273478">
                <a:tc>
                  <a:txBody>
                    <a:bodyPr/>
                    <a:lstStyle/>
                    <a:p>
                      <a:r>
                        <a:rPr lang="en-GB" dirty="0" err="1" smtClean="0"/>
                        <a:t>Arsylwi</a:t>
                      </a:r>
                      <a:endParaRPr lang="en-GB" dirty="0"/>
                    </a:p>
                  </a:txBody>
                  <a:tcPr/>
                </a:tc>
                <a:tc>
                  <a:txBody>
                    <a:bodyPr/>
                    <a:lstStyle/>
                    <a:p>
                      <a:r>
                        <a:rPr lang="en-GB" dirty="0" err="1" smtClean="0"/>
                        <a:t>Didoli</a:t>
                      </a:r>
                      <a:r>
                        <a:rPr lang="en-GB" baseline="0" dirty="0" smtClean="0"/>
                        <a:t> a </a:t>
                      </a:r>
                      <a:r>
                        <a:rPr lang="en-GB" baseline="0" dirty="0" err="1" smtClean="0"/>
                        <a:t>grwpio</a:t>
                      </a:r>
                      <a:endParaRPr lang="en-GB" dirty="0"/>
                    </a:p>
                  </a:txBody>
                  <a:tcPr/>
                </a:tc>
                <a:extLst>
                  <a:ext uri="{0D108BD9-81ED-4DB2-BD59-A6C34878D82A}">
                    <a16:rowId xmlns:a16="http://schemas.microsoft.com/office/drawing/2014/main" val="10001"/>
                  </a:ext>
                </a:extLst>
              </a:tr>
              <a:tr h="47858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err="1" smtClean="0"/>
                        <a:t>Cymharu</a:t>
                      </a:r>
                      <a:endParaRPr lang="en-GB" dirty="0"/>
                    </a:p>
                  </a:txBody>
                  <a:tcPr/>
                </a:tc>
                <a:tc>
                  <a:txBody>
                    <a:bodyPr/>
                    <a:lstStyle/>
                    <a:p>
                      <a:r>
                        <a:rPr lang="en-GB" dirty="0" err="1" smtClean="0"/>
                        <a:t>Trefnu</a:t>
                      </a:r>
                      <a:endParaRPr lang="en-GB" dirty="0"/>
                    </a:p>
                  </a:txBody>
                  <a:tcPr/>
                </a:tc>
                <a:extLst>
                  <a:ext uri="{0D108BD9-81ED-4DB2-BD59-A6C34878D82A}">
                    <a16:rowId xmlns:a16="http://schemas.microsoft.com/office/drawing/2014/main" val="10002"/>
                  </a:ext>
                </a:extLst>
              </a:tr>
              <a:tr h="273478">
                <a:tc>
                  <a:txBody>
                    <a:bodyPr/>
                    <a:lstStyle/>
                    <a:p>
                      <a:r>
                        <a:rPr lang="en-GB" dirty="0" err="1" smtClean="0"/>
                        <a:t>Dosbarthu</a:t>
                      </a:r>
                      <a:endParaRPr lang="en-GB" dirty="0"/>
                    </a:p>
                  </a:txBody>
                  <a:tcPr/>
                </a:tc>
                <a:tc>
                  <a:txBody>
                    <a:bodyPr/>
                    <a:lstStyle/>
                    <a:p>
                      <a:r>
                        <a:rPr lang="en-GB" dirty="0" err="1" smtClean="0"/>
                        <a:t>Gofyn</a:t>
                      </a:r>
                      <a:r>
                        <a:rPr lang="en-GB" dirty="0" smtClean="0"/>
                        <a:t>/</a:t>
                      </a:r>
                      <a:r>
                        <a:rPr lang="en-GB" dirty="0" err="1" smtClean="0"/>
                        <a:t>ateb</a:t>
                      </a:r>
                      <a:r>
                        <a:rPr lang="en-GB" baseline="0" dirty="0" smtClean="0"/>
                        <a:t> </a:t>
                      </a:r>
                      <a:r>
                        <a:rPr lang="en-GB" baseline="0" dirty="0" err="1" smtClean="0"/>
                        <a:t>cwestiynau</a:t>
                      </a:r>
                      <a:endParaRPr lang="en-GB" dirty="0"/>
                    </a:p>
                  </a:txBody>
                  <a:tcPr/>
                </a:tc>
                <a:extLst>
                  <a:ext uri="{0D108BD9-81ED-4DB2-BD59-A6C34878D82A}">
                    <a16:rowId xmlns:a16="http://schemas.microsoft.com/office/drawing/2014/main" val="10003"/>
                  </a:ext>
                </a:extLst>
              </a:tr>
              <a:tr h="273478">
                <a:tc>
                  <a:txBody>
                    <a:bodyPr/>
                    <a:lstStyle/>
                    <a:p>
                      <a:r>
                        <a:rPr lang="en-GB" dirty="0" err="1" smtClean="0"/>
                        <a:t>Ymholi</a:t>
                      </a:r>
                      <a:endParaRPr lang="en-GB" dirty="0"/>
                    </a:p>
                  </a:txBody>
                  <a:tcPr/>
                </a:tc>
                <a:tc>
                  <a:txBody>
                    <a:bodyPr/>
                    <a:lstStyle/>
                    <a:p>
                      <a:r>
                        <a:rPr lang="en-GB" dirty="0" err="1" smtClean="0"/>
                        <a:t>Ymchwilio</a:t>
                      </a:r>
                      <a:endParaRPr lang="en-GB" dirty="0"/>
                    </a:p>
                  </a:txBody>
                  <a:tcPr/>
                </a:tc>
                <a:extLst>
                  <a:ext uri="{0D108BD9-81ED-4DB2-BD59-A6C34878D82A}">
                    <a16:rowId xmlns:a16="http://schemas.microsoft.com/office/drawing/2014/main" val="10004"/>
                  </a:ext>
                </a:extLst>
              </a:tr>
              <a:tr h="273478">
                <a:tc>
                  <a:txBody>
                    <a:bodyPr/>
                    <a:lstStyle/>
                    <a:p>
                      <a:r>
                        <a:rPr lang="en-GB" dirty="0" err="1" smtClean="0"/>
                        <a:t>Archwilio</a:t>
                      </a:r>
                      <a:r>
                        <a:rPr lang="en-GB" baseline="0" dirty="0" smtClean="0"/>
                        <a:t> ac </a:t>
                      </a:r>
                      <a:r>
                        <a:rPr lang="en-GB" baseline="0" dirty="0" err="1" smtClean="0"/>
                        <a:t>arbrofi</a:t>
                      </a:r>
                      <a:endParaRPr lang="en-GB" dirty="0"/>
                    </a:p>
                  </a:txBody>
                  <a:tcPr/>
                </a:tc>
                <a:tc>
                  <a:txBody>
                    <a:bodyPr/>
                    <a:lstStyle/>
                    <a:p>
                      <a:r>
                        <a:rPr lang="en-GB" dirty="0" smtClean="0"/>
                        <a:t>Meddwl</a:t>
                      </a:r>
                      <a:endParaRPr lang="en-GB" dirty="0"/>
                    </a:p>
                  </a:txBody>
                  <a:tcPr/>
                </a:tc>
                <a:extLst>
                  <a:ext uri="{0D108BD9-81ED-4DB2-BD59-A6C34878D82A}">
                    <a16:rowId xmlns:a16="http://schemas.microsoft.com/office/drawing/2014/main" val="10005"/>
                  </a:ext>
                </a:extLst>
              </a:tr>
              <a:tr h="273478">
                <a:tc>
                  <a:txBody>
                    <a:bodyPr/>
                    <a:lstStyle/>
                    <a:p>
                      <a:r>
                        <a:rPr lang="en-GB" dirty="0" err="1" smtClean="0"/>
                        <a:t>Gwrando</a:t>
                      </a:r>
                      <a:endParaRPr lang="en-GB" dirty="0"/>
                    </a:p>
                  </a:txBody>
                  <a:tcPr/>
                </a:tc>
                <a:tc>
                  <a:txBody>
                    <a:bodyPr/>
                    <a:lstStyle/>
                    <a:p>
                      <a:r>
                        <a:rPr lang="en-GB" dirty="0" err="1" smtClean="0"/>
                        <a:t>Datrys</a:t>
                      </a:r>
                      <a:r>
                        <a:rPr lang="en-GB" baseline="0" dirty="0" smtClean="0"/>
                        <a:t> </a:t>
                      </a:r>
                      <a:r>
                        <a:rPr lang="en-GB" baseline="0" dirty="0" err="1" smtClean="0"/>
                        <a:t>problemau</a:t>
                      </a:r>
                      <a:endParaRPr lang="en-GB" dirty="0"/>
                    </a:p>
                  </a:txBody>
                  <a:tcPr/>
                </a:tc>
                <a:extLst>
                  <a:ext uri="{0D108BD9-81ED-4DB2-BD59-A6C34878D82A}">
                    <a16:rowId xmlns:a16="http://schemas.microsoft.com/office/drawing/2014/main" val="10006"/>
                  </a:ext>
                </a:extLst>
              </a:tr>
              <a:tr h="478588">
                <a:tc>
                  <a:txBody>
                    <a:bodyPr/>
                    <a:lstStyle/>
                    <a:p>
                      <a:r>
                        <a:rPr lang="en-GB" dirty="0" smtClean="0"/>
                        <a:t>Gwneud</a:t>
                      </a:r>
                      <a:r>
                        <a:rPr lang="en-GB" baseline="0" dirty="0" smtClean="0"/>
                        <a:t> </a:t>
                      </a:r>
                      <a:r>
                        <a:rPr lang="en-GB" baseline="0" dirty="0" err="1" smtClean="0"/>
                        <a:t>penderfyniadau</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err="1" smtClean="0"/>
                        <a:t>Cofnodi</a:t>
                      </a:r>
                      <a:endParaRPr lang="en-GB" dirty="0" smtClean="0"/>
                    </a:p>
                  </a:txBody>
                  <a:tcPr/>
                </a:tc>
                <a:extLst>
                  <a:ext uri="{0D108BD9-81ED-4DB2-BD59-A6C34878D82A}">
                    <a16:rowId xmlns:a16="http://schemas.microsoft.com/office/drawing/2014/main" val="10007"/>
                  </a:ext>
                </a:extLst>
              </a:tr>
              <a:tr h="478588">
                <a:tc>
                  <a:txBody>
                    <a:bodyPr/>
                    <a:lstStyle/>
                    <a:p>
                      <a:r>
                        <a:rPr lang="en-GB" dirty="0" err="1" smtClean="0"/>
                        <a:t>Rhagfynegi</a:t>
                      </a:r>
                      <a:r>
                        <a:rPr lang="en-GB" baseline="0" dirty="0" smtClean="0"/>
                        <a:t> a </a:t>
                      </a:r>
                      <a:r>
                        <a:rPr lang="en-GB" baseline="0" dirty="0" err="1" smtClean="0"/>
                        <a:t>phrofi</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err="1" smtClean="0"/>
                        <a:t>Cyfathrebu</a:t>
                      </a:r>
                      <a:endParaRPr lang="en-GB" dirty="0" smtClean="0"/>
                    </a:p>
                  </a:txBody>
                  <a:tcPr/>
                </a:tc>
                <a:extLst>
                  <a:ext uri="{0D108BD9-81ED-4DB2-BD59-A6C34878D82A}">
                    <a16:rowId xmlns:a16="http://schemas.microsoft.com/office/drawing/2014/main" val="10008"/>
                  </a:ext>
                </a:extLst>
              </a:tr>
              <a:tr h="273478">
                <a:tc>
                  <a:txBody>
                    <a:bodyPr/>
                    <a:lstStyle/>
                    <a:p>
                      <a:r>
                        <a:rPr lang="en-GB" dirty="0" err="1" smtClean="0"/>
                        <a:t>Myfyrio</a:t>
                      </a:r>
                      <a:endParaRPr lang="en-GB" dirty="0"/>
                    </a:p>
                  </a:txBody>
                  <a:tcPr/>
                </a:tc>
                <a:tc>
                  <a:txBody>
                    <a:bodyPr/>
                    <a:lstStyle/>
                    <a:p>
                      <a:r>
                        <a:rPr lang="en-GB" dirty="0" err="1" smtClean="0"/>
                        <a:t>Gwerthuso</a:t>
                      </a:r>
                      <a:endParaRPr lang="en-GB" dirty="0"/>
                    </a:p>
                  </a:txBody>
                  <a:tcPr/>
                </a:tc>
                <a:extLst>
                  <a:ext uri="{0D108BD9-81ED-4DB2-BD59-A6C34878D82A}">
                    <a16:rowId xmlns:a16="http://schemas.microsoft.com/office/drawing/2014/main" val="10009"/>
                  </a:ext>
                </a:extLst>
              </a:tr>
              <a:tr h="273478">
                <a:tc>
                  <a:txBody>
                    <a:bodyPr/>
                    <a:lstStyle/>
                    <a:p>
                      <a:r>
                        <a:rPr lang="en-GB" dirty="0" err="1" smtClean="0"/>
                        <a:t>Disgrifio</a:t>
                      </a:r>
                      <a:endParaRPr lang="en-GB" dirty="0"/>
                    </a:p>
                  </a:txBody>
                  <a:tcPr/>
                </a:tc>
                <a:tc>
                  <a:txBody>
                    <a:bodyPr/>
                    <a:lstStyle/>
                    <a:p>
                      <a:endParaRPr lang="en-GB" dirty="0"/>
                    </a:p>
                  </a:txBody>
                  <a:tcPr/>
                </a:tc>
                <a:extLst>
                  <a:ext uri="{0D108BD9-81ED-4DB2-BD59-A6C34878D82A}">
                    <a16:rowId xmlns:a16="http://schemas.microsoft.com/office/drawing/2014/main" val="3260807891"/>
                  </a:ext>
                </a:extLst>
              </a:tr>
            </a:tbl>
          </a:graphicData>
        </a:graphic>
      </p:graphicFrame>
      <p:pic>
        <p:nvPicPr>
          <p:cNvPr id="2" name="Picture 1" descr="Question Mark by norbert79 on DeviantAr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58000" y="404664"/>
            <a:ext cx="1628800" cy="1628800"/>
          </a:xfrm>
          <a:prstGeom prst="rect">
            <a:avLst/>
          </a:prstGeom>
        </p:spPr>
      </p:pic>
      <p:pic>
        <p:nvPicPr>
          <p:cNvPr id="5" name="Picture 4" descr="The Inclusive Class : 10 Ways to Teach Social Skills in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64088" y="791835"/>
            <a:ext cx="1429916" cy="992997"/>
          </a:xfrm>
          <a:prstGeom prst="rect">
            <a:avLst/>
          </a:prstGeom>
        </p:spPr>
      </p:pic>
    </p:spTree>
    <p:extLst>
      <p:ext uri="{BB962C8B-B14F-4D97-AF65-F5344CB8AC3E}">
        <p14:creationId xmlns:p14="http://schemas.microsoft.com/office/powerpoint/2010/main" val="19497781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37320" y="465816"/>
            <a:ext cx="8229600" cy="1506496"/>
          </a:xfrm>
        </p:spPr>
        <p:txBody>
          <a:bodyPr>
            <a:normAutofit fontScale="90000"/>
          </a:bodyPr>
          <a:lstStyle/>
          <a:p>
            <a:r>
              <a:rPr lang="en-GB" sz="4000" b="1" dirty="0" smtClean="0"/>
              <a:t>Are creative and </a:t>
            </a:r>
            <a:br>
              <a:rPr lang="en-GB" sz="4000" b="1" dirty="0" smtClean="0"/>
            </a:br>
            <a:r>
              <a:rPr lang="en-GB" sz="4000" b="1" dirty="0" smtClean="0"/>
              <a:t>scientific skills similar?</a:t>
            </a:r>
            <a:r>
              <a:rPr lang="en-GB" dirty="0" smtClean="0"/>
              <a:t/>
            </a:r>
            <a:br>
              <a:rPr lang="en-GB" dirty="0" smtClean="0"/>
            </a:b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662404999"/>
              </p:ext>
            </p:extLst>
          </p:nvPr>
        </p:nvGraphicFramePr>
        <p:xfrm>
          <a:off x="755576" y="2276872"/>
          <a:ext cx="7776864" cy="4348255"/>
        </p:xfrm>
        <a:graphic>
          <a:graphicData uri="http://schemas.openxmlformats.org/drawingml/2006/table">
            <a:tbl>
              <a:tblPr firstRow="1" bandRow="1">
                <a:tableStyleId>{5C22544A-7EE6-4342-B048-85BDC9FD1C3A}</a:tableStyleId>
              </a:tblPr>
              <a:tblGrid>
                <a:gridCol w="3888432">
                  <a:extLst>
                    <a:ext uri="{9D8B030D-6E8A-4147-A177-3AD203B41FA5}">
                      <a16:colId xmlns:a16="http://schemas.microsoft.com/office/drawing/2014/main" val="20000"/>
                    </a:ext>
                  </a:extLst>
                </a:gridCol>
                <a:gridCol w="3888432">
                  <a:extLst>
                    <a:ext uri="{9D8B030D-6E8A-4147-A177-3AD203B41FA5}">
                      <a16:colId xmlns:a16="http://schemas.microsoft.com/office/drawing/2014/main" val="20001"/>
                    </a:ext>
                  </a:extLst>
                </a:gridCol>
              </a:tblGrid>
              <a:tr h="246136">
                <a:tc gridSpan="2">
                  <a:txBody>
                    <a:bodyPr/>
                    <a:lstStyle/>
                    <a:p>
                      <a:pPr algn="ctr"/>
                      <a:r>
                        <a:rPr lang="en-GB" dirty="0" smtClean="0"/>
                        <a:t>Development</a:t>
                      </a:r>
                      <a:r>
                        <a:rPr lang="en-GB" baseline="0" dirty="0" smtClean="0"/>
                        <a:t> of Scientific Skills</a:t>
                      </a:r>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246136">
                <a:tc>
                  <a:txBody>
                    <a:bodyPr/>
                    <a:lstStyle/>
                    <a:p>
                      <a:r>
                        <a:rPr lang="en-GB" dirty="0" smtClean="0"/>
                        <a:t>Observing</a:t>
                      </a:r>
                      <a:endParaRPr lang="en-GB" dirty="0"/>
                    </a:p>
                  </a:txBody>
                  <a:tcPr/>
                </a:tc>
                <a:tc>
                  <a:txBody>
                    <a:bodyPr/>
                    <a:lstStyle/>
                    <a:p>
                      <a:r>
                        <a:rPr lang="en-GB" dirty="0" smtClean="0"/>
                        <a:t>Sorting</a:t>
                      </a:r>
                      <a:r>
                        <a:rPr lang="en-GB" baseline="0" dirty="0" smtClean="0"/>
                        <a:t> and grouping</a:t>
                      </a:r>
                      <a:endParaRPr lang="en-GB" dirty="0"/>
                    </a:p>
                  </a:txBody>
                  <a:tcPr/>
                </a:tc>
                <a:extLst>
                  <a:ext uri="{0D108BD9-81ED-4DB2-BD59-A6C34878D82A}">
                    <a16:rowId xmlns:a16="http://schemas.microsoft.com/office/drawing/2014/main" val="10001"/>
                  </a:ext>
                </a:extLst>
              </a:tr>
              <a:tr h="43073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Comparing</a:t>
                      </a:r>
                    </a:p>
                  </a:txBody>
                  <a:tcPr/>
                </a:tc>
                <a:tc>
                  <a:txBody>
                    <a:bodyPr/>
                    <a:lstStyle/>
                    <a:p>
                      <a:r>
                        <a:rPr lang="en-GB" dirty="0" smtClean="0"/>
                        <a:t>Sequencing</a:t>
                      </a:r>
                      <a:endParaRPr lang="en-GB" dirty="0"/>
                    </a:p>
                  </a:txBody>
                  <a:tcPr/>
                </a:tc>
                <a:extLst>
                  <a:ext uri="{0D108BD9-81ED-4DB2-BD59-A6C34878D82A}">
                    <a16:rowId xmlns:a16="http://schemas.microsoft.com/office/drawing/2014/main" val="10002"/>
                  </a:ext>
                </a:extLst>
              </a:tr>
              <a:tr h="43073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Classifying</a:t>
                      </a:r>
                    </a:p>
                  </a:txBody>
                  <a:tcPr/>
                </a:tc>
                <a:tc>
                  <a:txBody>
                    <a:bodyPr/>
                    <a:lstStyle/>
                    <a:p>
                      <a:r>
                        <a:rPr lang="en-GB" dirty="0" smtClean="0"/>
                        <a:t>Asking/answering</a:t>
                      </a:r>
                      <a:r>
                        <a:rPr lang="en-GB" baseline="0" dirty="0" smtClean="0"/>
                        <a:t> questions</a:t>
                      </a:r>
                      <a:endParaRPr lang="en-GB" dirty="0"/>
                    </a:p>
                  </a:txBody>
                  <a:tcPr/>
                </a:tc>
                <a:extLst>
                  <a:ext uri="{0D108BD9-81ED-4DB2-BD59-A6C34878D82A}">
                    <a16:rowId xmlns:a16="http://schemas.microsoft.com/office/drawing/2014/main" val="10003"/>
                  </a:ext>
                </a:extLst>
              </a:tr>
              <a:tr h="246136">
                <a:tc>
                  <a:txBody>
                    <a:bodyPr/>
                    <a:lstStyle/>
                    <a:p>
                      <a:r>
                        <a:rPr lang="en-GB" dirty="0" smtClean="0"/>
                        <a:t>Enquiring</a:t>
                      </a:r>
                      <a:endParaRPr lang="en-GB" dirty="0"/>
                    </a:p>
                  </a:txBody>
                  <a:tcPr/>
                </a:tc>
                <a:tc>
                  <a:txBody>
                    <a:bodyPr/>
                    <a:lstStyle/>
                    <a:p>
                      <a:r>
                        <a:rPr lang="en-GB" dirty="0" smtClean="0"/>
                        <a:t>Investigating</a:t>
                      </a:r>
                      <a:endParaRPr lang="en-GB" dirty="0"/>
                    </a:p>
                  </a:txBody>
                  <a:tcPr/>
                </a:tc>
                <a:extLst>
                  <a:ext uri="{0D108BD9-81ED-4DB2-BD59-A6C34878D82A}">
                    <a16:rowId xmlns:a16="http://schemas.microsoft.com/office/drawing/2014/main" val="10004"/>
                  </a:ext>
                </a:extLst>
              </a:tr>
              <a:tr h="43073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Exploring</a:t>
                      </a:r>
                      <a:r>
                        <a:rPr lang="en-GB" baseline="0" dirty="0" smtClean="0"/>
                        <a:t> and experimentation</a:t>
                      </a:r>
                      <a:endParaRPr lang="en-GB" dirty="0" smtClean="0"/>
                    </a:p>
                  </a:txBody>
                  <a:tcPr/>
                </a:tc>
                <a:tc>
                  <a:txBody>
                    <a:bodyPr/>
                    <a:lstStyle/>
                    <a:p>
                      <a:r>
                        <a:rPr lang="en-GB" dirty="0" smtClean="0"/>
                        <a:t>Thinking</a:t>
                      </a:r>
                      <a:endParaRPr lang="en-GB" dirty="0"/>
                    </a:p>
                  </a:txBody>
                  <a:tcPr/>
                </a:tc>
                <a:extLst>
                  <a:ext uri="{0D108BD9-81ED-4DB2-BD59-A6C34878D82A}">
                    <a16:rowId xmlns:a16="http://schemas.microsoft.com/office/drawing/2014/main" val="10005"/>
                  </a:ext>
                </a:extLst>
              </a:tr>
              <a:tr h="246136">
                <a:tc>
                  <a:txBody>
                    <a:bodyPr/>
                    <a:lstStyle/>
                    <a:p>
                      <a:r>
                        <a:rPr lang="en-GB" dirty="0" smtClean="0"/>
                        <a:t>Listening</a:t>
                      </a:r>
                      <a:endParaRPr lang="en-GB" dirty="0"/>
                    </a:p>
                  </a:txBody>
                  <a:tcPr/>
                </a:tc>
                <a:tc>
                  <a:txBody>
                    <a:bodyPr/>
                    <a:lstStyle/>
                    <a:p>
                      <a:r>
                        <a:rPr lang="en-GB" dirty="0" smtClean="0"/>
                        <a:t>Solving problems</a:t>
                      </a:r>
                      <a:endParaRPr lang="en-GB" dirty="0"/>
                    </a:p>
                  </a:txBody>
                  <a:tcPr/>
                </a:tc>
                <a:extLst>
                  <a:ext uri="{0D108BD9-81ED-4DB2-BD59-A6C34878D82A}">
                    <a16:rowId xmlns:a16="http://schemas.microsoft.com/office/drawing/2014/main" val="10006"/>
                  </a:ext>
                </a:extLst>
              </a:tr>
              <a:tr h="430739">
                <a:tc>
                  <a:txBody>
                    <a:bodyPr/>
                    <a:lstStyle/>
                    <a:p>
                      <a:r>
                        <a:rPr lang="en-GB" dirty="0" smtClean="0"/>
                        <a:t>Making</a:t>
                      </a:r>
                      <a:r>
                        <a:rPr lang="en-GB" baseline="0" dirty="0" smtClean="0"/>
                        <a:t> decisions</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Recording </a:t>
                      </a:r>
                    </a:p>
                  </a:txBody>
                  <a:tcPr/>
                </a:tc>
                <a:extLst>
                  <a:ext uri="{0D108BD9-81ED-4DB2-BD59-A6C34878D82A}">
                    <a16:rowId xmlns:a16="http://schemas.microsoft.com/office/drawing/2014/main" val="10007"/>
                  </a:ext>
                </a:extLst>
              </a:tr>
              <a:tr h="430739">
                <a:tc>
                  <a:txBody>
                    <a:bodyPr/>
                    <a:lstStyle/>
                    <a:p>
                      <a:r>
                        <a:rPr lang="en-GB" dirty="0" smtClean="0"/>
                        <a:t>Predicting</a:t>
                      </a:r>
                      <a:r>
                        <a:rPr lang="en-GB" baseline="0" dirty="0" smtClean="0"/>
                        <a:t> and testing</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Communicating </a:t>
                      </a:r>
                    </a:p>
                  </a:txBody>
                  <a:tcPr/>
                </a:tc>
                <a:extLst>
                  <a:ext uri="{0D108BD9-81ED-4DB2-BD59-A6C34878D82A}">
                    <a16:rowId xmlns:a16="http://schemas.microsoft.com/office/drawing/2014/main" val="10008"/>
                  </a:ext>
                </a:extLst>
              </a:tr>
              <a:tr h="246136">
                <a:tc>
                  <a:txBody>
                    <a:bodyPr/>
                    <a:lstStyle/>
                    <a:p>
                      <a:r>
                        <a:rPr lang="en-GB" dirty="0" smtClean="0"/>
                        <a:t>Reflecting</a:t>
                      </a:r>
                      <a:endParaRPr lang="en-GB" dirty="0"/>
                    </a:p>
                  </a:txBody>
                  <a:tcPr/>
                </a:tc>
                <a:tc>
                  <a:txBody>
                    <a:bodyPr/>
                    <a:lstStyle/>
                    <a:p>
                      <a:r>
                        <a:rPr lang="en-GB" dirty="0" smtClean="0"/>
                        <a:t>Evaluating</a:t>
                      </a:r>
                      <a:endParaRPr lang="en-GB" dirty="0"/>
                    </a:p>
                  </a:txBody>
                  <a:tcPr/>
                </a:tc>
                <a:extLst>
                  <a:ext uri="{0D108BD9-81ED-4DB2-BD59-A6C34878D82A}">
                    <a16:rowId xmlns:a16="http://schemas.microsoft.com/office/drawing/2014/main" val="10009"/>
                  </a:ext>
                </a:extLst>
              </a:tr>
              <a:tr h="246136">
                <a:tc>
                  <a:txBody>
                    <a:bodyPr/>
                    <a:lstStyle/>
                    <a:p>
                      <a:r>
                        <a:rPr lang="en-GB" dirty="0" smtClean="0"/>
                        <a:t>Describing</a:t>
                      </a:r>
                      <a:endParaRPr lang="en-GB" dirty="0"/>
                    </a:p>
                  </a:txBody>
                  <a:tcPr/>
                </a:tc>
                <a:tc>
                  <a:txBody>
                    <a:bodyPr/>
                    <a:lstStyle/>
                    <a:p>
                      <a:endParaRPr lang="en-GB" dirty="0"/>
                    </a:p>
                  </a:txBody>
                  <a:tcPr/>
                </a:tc>
                <a:extLst>
                  <a:ext uri="{0D108BD9-81ED-4DB2-BD59-A6C34878D82A}">
                    <a16:rowId xmlns:a16="http://schemas.microsoft.com/office/drawing/2014/main" val="1228564741"/>
                  </a:ext>
                </a:extLst>
              </a:tr>
            </a:tbl>
          </a:graphicData>
        </a:graphic>
      </p:graphicFrame>
      <p:pic>
        <p:nvPicPr>
          <p:cNvPr id="5" name="Picture 4" descr="Question Mark by norbert79 on DeviantAr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92280" y="343512"/>
            <a:ext cx="1628800" cy="1628800"/>
          </a:xfrm>
          <a:prstGeom prst="rect">
            <a:avLst/>
          </a:prstGeom>
        </p:spPr>
      </p:pic>
      <p:pic>
        <p:nvPicPr>
          <p:cNvPr id="6" name="Picture 5" descr="The Inclusive Class : 10 Ways to Teach Social Skills in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64088" y="791835"/>
            <a:ext cx="1429916" cy="992997"/>
          </a:xfrm>
          <a:prstGeom prst="rect">
            <a:avLst/>
          </a:prstGeom>
        </p:spPr>
      </p:pic>
    </p:spTree>
    <p:extLst>
      <p:ext uri="{BB962C8B-B14F-4D97-AF65-F5344CB8AC3E}">
        <p14:creationId xmlns:p14="http://schemas.microsoft.com/office/powerpoint/2010/main" val="31934731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932040" y="2852936"/>
            <a:ext cx="3636392" cy="3450696"/>
          </a:xfrm>
        </p:spPr>
        <p:txBody>
          <a:bodyPr>
            <a:normAutofit fontScale="85000" lnSpcReduction="20000"/>
          </a:bodyPr>
          <a:lstStyle/>
          <a:p>
            <a:r>
              <a:rPr lang="en-GB" dirty="0" smtClean="0"/>
              <a:t>Plan a </a:t>
            </a:r>
            <a:r>
              <a:rPr lang="en-GB" dirty="0" smtClean="0"/>
              <a:t>creative</a:t>
            </a:r>
            <a:r>
              <a:rPr lang="en-GB" dirty="0" smtClean="0"/>
              <a:t> </a:t>
            </a:r>
            <a:r>
              <a:rPr lang="en-GB" dirty="0" smtClean="0"/>
              <a:t>play task that could be carried out in a Foundation Phase classroom</a:t>
            </a:r>
            <a:endParaRPr lang="en-GB" dirty="0"/>
          </a:p>
          <a:p>
            <a:r>
              <a:rPr lang="en-GB" dirty="0" smtClean="0"/>
              <a:t> </a:t>
            </a:r>
            <a:r>
              <a:rPr lang="en-GB" dirty="0"/>
              <a:t>C</a:t>
            </a:r>
            <a:r>
              <a:rPr lang="en-GB" dirty="0" smtClean="0"/>
              <a:t>onsider:</a:t>
            </a:r>
          </a:p>
          <a:p>
            <a:pPr marL="0" indent="0">
              <a:buNone/>
            </a:pPr>
            <a:r>
              <a:rPr lang="en-GB" dirty="0" smtClean="0"/>
              <a:t>- </a:t>
            </a:r>
            <a:r>
              <a:rPr lang="en-GB" dirty="0"/>
              <a:t>w</a:t>
            </a:r>
            <a:r>
              <a:rPr lang="en-GB" dirty="0" smtClean="0"/>
              <a:t>hich resources you will need</a:t>
            </a:r>
          </a:p>
          <a:p>
            <a:pPr marL="0" indent="0">
              <a:buNone/>
            </a:pPr>
            <a:r>
              <a:rPr lang="en-GB" dirty="0" smtClean="0"/>
              <a:t>- how </a:t>
            </a:r>
            <a:r>
              <a:rPr lang="en-GB" dirty="0" smtClean="0"/>
              <a:t>long will it last</a:t>
            </a:r>
          </a:p>
          <a:p>
            <a:pPr marL="0" indent="0">
              <a:buNone/>
            </a:pPr>
            <a:r>
              <a:rPr lang="en-GB" dirty="0" smtClean="0"/>
              <a:t>- who will be involved</a:t>
            </a:r>
          </a:p>
          <a:p>
            <a:pPr marL="0" indent="0">
              <a:buNone/>
            </a:pPr>
            <a:r>
              <a:rPr lang="en-GB" dirty="0" smtClean="0"/>
              <a:t>- what skills will be developed</a:t>
            </a:r>
          </a:p>
          <a:p>
            <a:pPr>
              <a:buFontTx/>
              <a:buChar char="-"/>
            </a:pPr>
            <a:r>
              <a:rPr lang="en-GB" dirty="0" smtClean="0"/>
              <a:t>which </a:t>
            </a:r>
            <a:r>
              <a:rPr lang="en-GB" dirty="0" smtClean="0"/>
              <a:t>area(s) of learning and experience will be </a:t>
            </a:r>
            <a:r>
              <a:rPr lang="en-GB" dirty="0" smtClean="0"/>
              <a:t>covered</a:t>
            </a:r>
          </a:p>
          <a:p>
            <a:pPr>
              <a:buFontTx/>
              <a:buChar char="-"/>
            </a:pPr>
            <a:r>
              <a:rPr lang="en-GB" dirty="0" smtClean="0"/>
              <a:t>Consider the links between creative and scientific play</a:t>
            </a:r>
            <a:endParaRPr lang="en-GB" dirty="0"/>
          </a:p>
        </p:txBody>
      </p:sp>
      <p:sp>
        <p:nvSpPr>
          <p:cNvPr id="3" name="Title 2"/>
          <p:cNvSpPr>
            <a:spLocks noGrp="1"/>
          </p:cNvSpPr>
          <p:nvPr>
            <p:ph type="title"/>
          </p:nvPr>
        </p:nvSpPr>
        <p:spPr>
          <a:xfrm>
            <a:off x="-915945" y="260648"/>
            <a:ext cx="8229600" cy="1252728"/>
          </a:xfrm>
        </p:spPr>
        <p:txBody>
          <a:bodyPr/>
          <a:lstStyle/>
          <a:p>
            <a:r>
              <a:rPr lang="en-GB" dirty="0" err="1" smtClean="0"/>
              <a:t>Tasg</a:t>
            </a:r>
            <a:r>
              <a:rPr lang="en-GB" dirty="0" smtClean="0"/>
              <a:t> </a:t>
            </a:r>
            <a:r>
              <a:rPr lang="en-GB" dirty="0" err="1" smtClean="0"/>
              <a:t>grŵp</a:t>
            </a:r>
            <a:r>
              <a:rPr lang="en-GB" dirty="0" smtClean="0"/>
              <a:t> / Group task</a:t>
            </a:r>
            <a:endParaRPr lang="en-GB" dirty="0"/>
          </a:p>
        </p:txBody>
      </p:sp>
      <p:sp>
        <p:nvSpPr>
          <p:cNvPr id="4" name="Content Placeholder 1"/>
          <p:cNvSpPr txBox="1">
            <a:spLocks/>
          </p:cNvSpPr>
          <p:nvPr/>
        </p:nvSpPr>
        <p:spPr>
          <a:xfrm>
            <a:off x="395536" y="2564904"/>
            <a:ext cx="3996432" cy="3450696"/>
          </a:xfrm>
          <a:prstGeom prst="rect">
            <a:avLst/>
          </a:prstGeom>
        </p:spPr>
        <p:txBody>
          <a:bodyPr vert="horz" lIns="91440" tIns="45720" rIns="91440" bIns="45720" rtlCol="0">
            <a:normAutofit fontScale="85000" lnSpcReduction="2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r>
              <a:rPr lang="en-GB" dirty="0" err="1" smtClean="0"/>
              <a:t>Cynlluniwch</a:t>
            </a:r>
            <a:r>
              <a:rPr lang="en-GB" dirty="0" smtClean="0"/>
              <a:t> dasg </a:t>
            </a:r>
            <a:r>
              <a:rPr lang="en-GB" dirty="0" err="1" smtClean="0"/>
              <a:t>chwarae</a:t>
            </a:r>
            <a:r>
              <a:rPr lang="en-GB" dirty="0" smtClean="0"/>
              <a:t> </a:t>
            </a:r>
            <a:r>
              <a:rPr lang="en-GB" dirty="0" err="1" smtClean="0"/>
              <a:t>creadigol</a:t>
            </a:r>
            <a:r>
              <a:rPr lang="en-GB" dirty="0" smtClean="0"/>
              <a:t> </a:t>
            </a:r>
            <a:r>
              <a:rPr lang="en-GB" dirty="0" err="1" smtClean="0"/>
              <a:t>ar</a:t>
            </a:r>
            <a:r>
              <a:rPr lang="en-GB" dirty="0" smtClean="0"/>
              <a:t> gyfer dosbarth </a:t>
            </a:r>
            <a:r>
              <a:rPr lang="en-GB" dirty="0" err="1" smtClean="0"/>
              <a:t>Cyfnod</a:t>
            </a:r>
            <a:r>
              <a:rPr lang="en-GB" dirty="0" smtClean="0"/>
              <a:t> Sylfaen</a:t>
            </a:r>
          </a:p>
          <a:p>
            <a:r>
              <a:rPr lang="en-GB" dirty="0" err="1" smtClean="0"/>
              <a:t>Ystyriwch</a:t>
            </a:r>
            <a:r>
              <a:rPr lang="en-GB" dirty="0" smtClean="0"/>
              <a:t>:</a:t>
            </a:r>
          </a:p>
          <a:p>
            <a:pPr marL="0" indent="0">
              <a:buNone/>
            </a:pPr>
            <a:r>
              <a:rPr lang="en-GB" dirty="0" smtClean="0"/>
              <a:t>- pa </a:t>
            </a:r>
            <a:r>
              <a:rPr lang="en-GB" dirty="0" err="1" smtClean="0"/>
              <a:t>adnoddau</a:t>
            </a:r>
            <a:r>
              <a:rPr lang="en-GB" dirty="0" smtClean="0"/>
              <a:t> fydd angen </a:t>
            </a:r>
            <a:r>
              <a:rPr lang="en-GB" dirty="0" err="1" smtClean="0"/>
              <a:t>arnoch</a:t>
            </a:r>
            <a:endParaRPr lang="en-GB" dirty="0" smtClean="0"/>
          </a:p>
          <a:p>
            <a:pPr marL="0" indent="0">
              <a:buFont typeface="Symbol" pitchFamily="18" charset="2"/>
              <a:buNone/>
            </a:pPr>
            <a:r>
              <a:rPr lang="en-GB" dirty="0" smtClean="0"/>
              <a:t>- faint fydd y </a:t>
            </a:r>
            <a:r>
              <a:rPr lang="en-GB" dirty="0" err="1" smtClean="0"/>
              <a:t>weithgaredd</a:t>
            </a:r>
            <a:r>
              <a:rPr lang="en-GB" dirty="0" smtClean="0"/>
              <a:t> yn para?</a:t>
            </a:r>
          </a:p>
          <a:p>
            <a:pPr marL="0" indent="0">
              <a:buFont typeface="Symbol" pitchFamily="18" charset="2"/>
              <a:buNone/>
            </a:pPr>
            <a:r>
              <a:rPr lang="en-GB" dirty="0" smtClean="0"/>
              <a:t>- pwy fydd </a:t>
            </a:r>
            <a:r>
              <a:rPr lang="en-GB" dirty="0" err="1" smtClean="0"/>
              <a:t>ynghlwm</a:t>
            </a:r>
            <a:r>
              <a:rPr lang="en-GB" dirty="0" smtClean="0"/>
              <a:t>?</a:t>
            </a:r>
          </a:p>
          <a:p>
            <a:pPr marL="0" indent="0">
              <a:buNone/>
            </a:pPr>
            <a:r>
              <a:rPr lang="en-GB" dirty="0" smtClean="0"/>
              <a:t>- pa sgiliau a </a:t>
            </a:r>
            <a:r>
              <a:rPr lang="en-GB" dirty="0" err="1" smtClean="0"/>
              <a:t>ddatblygir</a:t>
            </a:r>
            <a:r>
              <a:rPr lang="en-GB" dirty="0" smtClean="0"/>
              <a:t>?</a:t>
            </a:r>
          </a:p>
          <a:p>
            <a:pPr marL="0" indent="0">
              <a:buNone/>
            </a:pPr>
            <a:r>
              <a:rPr lang="en-GB" dirty="0" smtClean="0"/>
              <a:t>-pa </a:t>
            </a:r>
            <a:r>
              <a:rPr lang="en-GB" dirty="0" err="1" smtClean="0"/>
              <a:t>faes</a:t>
            </a:r>
            <a:r>
              <a:rPr lang="en-GB" dirty="0" smtClean="0"/>
              <a:t>/</a:t>
            </a:r>
            <a:r>
              <a:rPr lang="en-GB" dirty="0" err="1" smtClean="0"/>
              <a:t>feysydd</a:t>
            </a:r>
            <a:r>
              <a:rPr lang="en-GB" dirty="0" smtClean="0"/>
              <a:t> dysgu a </a:t>
            </a:r>
            <a:r>
              <a:rPr lang="en-GB" dirty="0" err="1" smtClean="0"/>
              <a:t>phrofiad</a:t>
            </a:r>
            <a:r>
              <a:rPr lang="en-GB" dirty="0" smtClean="0"/>
              <a:t> fydd yn </a:t>
            </a:r>
            <a:r>
              <a:rPr lang="en-GB" dirty="0" err="1" smtClean="0"/>
              <a:t>cael</a:t>
            </a:r>
            <a:r>
              <a:rPr lang="en-GB" dirty="0" smtClean="0"/>
              <a:t> sylw</a:t>
            </a:r>
            <a:r>
              <a:rPr lang="en-GB" dirty="0" smtClean="0"/>
              <a:t>?</a:t>
            </a:r>
          </a:p>
          <a:p>
            <a:pPr marL="0" indent="0">
              <a:buNone/>
            </a:pPr>
            <a:r>
              <a:rPr lang="en-GB" dirty="0" err="1" smtClean="0"/>
              <a:t>Ystyriwch</a:t>
            </a:r>
            <a:r>
              <a:rPr lang="en-GB" dirty="0" smtClean="0"/>
              <a:t> y </a:t>
            </a:r>
            <a:r>
              <a:rPr lang="en-GB" dirty="0" err="1" smtClean="0"/>
              <a:t>cysylltiadau</a:t>
            </a:r>
            <a:r>
              <a:rPr lang="en-GB" dirty="0" smtClean="0"/>
              <a:t> rhwng </a:t>
            </a:r>
            <a:r>
              <a:rPr lang="en-GB" dirty="0" err="1" smtClean="0"/>
              <a:t>chwarae</a:t>
            </a:r>
            <a:r>
              <a:rPr lang="en-GB" dirty="0" smtClean="0"/>
              <a:t> </a:t>
            </a:r>
            <a:r>
              <a:rPr lang="en-GB" dirty="0" err="1" smtClean="0"/>
              <a:t>creadigol</a:t>
            </a:r>
            <a:r>
              <a:rPr lang="en-GB" dirty="0" smtClean="0"/>
              <a:t> a </a:t>
            </a:r>
            <a:r>
              <a:rPr lang="en-GB" dirty="0" err="1" smtClean="0"/>
              <a:t>gwyddonol</a:t>
            </a:r>
            <a:endParaRPr lang="en-GB" dirty="0"/>
          </a:p>
        </p:txBody>
      </p:sp>
      <p:pic>
        <p:nvPicPr>
          <p:cNvPr id="5" name="Picture 4" descr="Share thi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16216" y="464633"/>
            <a:ext cx="1666875" cy="1171575"/>
          </a:xfrm>
          <a:prstGeom prst="rect">
            <a:avLst/>
          </a:prstGeom>
        </p:spPr>
      </p:pic>
    </p:spTree>
    <p:extLst>
      <p:ext uri="{BB962C8B-B14F-4D97-AF65-F5344CB8AC3E}">
        <p14:creationId xmlns:p14="http://schemas.microsoft.com/office/powerpoint/2010/main" val="34037857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37535" y="2896075"/>
            <a:ext cx="3827449" cy="3456384"/>
          </a:xfrm>
        </p:spPr>
        <p:txBody>
          <a:bodyPr>
            <a:normAutofit/>
          </a:bodyPr>
          <a:lstStyle/>
          <a:p>
            <a:pPr marL="0" indent="0">
              <a:buNone/>
            </a:pPr>
            <a:endParaRPr lang="en-GB" dirty="0" smtClean="0">
              <a:solidFill>
                <a:schemeClr val="tx1"/>
              </a:solidFill>
              <a:hlinkClick r:id="rId3"/>
            </a:endParaRPr>
          </a:p>
          <a:p>
            <a:pPr marL="0" indent="0">
              <a:buNone/>
            </a:pPr>
            <a:endParaRPr lang="en-GB" dirty="0">
              <a:solidFill>
                <a:schemeClr val="tx1"/>
              </a:solidFill>
              <a:hlinkClick r:id="rId3"/>
            </a:endParaRPr>
          </a:p>
          <a:p>
            <a:pPr marL="0" indent="0">
              <a:buNone/>
            </a:pPr>
            <a:endParaRPr lang="en-GB" dirty="0">
              <a:solidFill>
                <a:schemeClr val="tx1"/>
              </a:solidFill>
              <a:hlinkClick r:id="rId3"/>
            </a:endParaRPr>
          </a:p>
          <a:p>
            <a:pPr marL="0" indent="0">
              <a:buNone/>
            </a:pPr>
            <a:r>
              <a:rPr lang="en-GB" dirty="0" smtClean="0">
                <a:hlinkClick r:id="rId3"/>
              </a:rPr>
              <a:t>http</a:t>
            </a:r>
            <a:r>
              <a:rPr lang="en-GB" dirty="0">
                <a:hlinkClick r:id="rId3"/>
              </a:rPr>
              <a:t>://</a:t>
            </a:r>
            <a:r>
              <a:rPr lang="en-GB" dirty="0" smtClean="0">
                <a:hlinkClick r:id="rId3"/>
              </a:rPr>
              <a:t>www.ted.com/talks/tim_brown_on_creativity_and_play</a:t>
            </a:r>
            <a:endParaRPr lang="en-GB" dirty="0" smtClean="0"/>
          </a:p>
          <a:p>
            <a:pPr marL="0" indent="0">
              <a:buNone/>
            </a:pPr>
            <a:endParaRPr lang="en-GB" dirty="0"/>
          </a:p>
        </p:txBody>
      </p:sp>
      <p:sp>
        <p:nvSpPr>
          <p:cNvPr id="3" name="Title 2"/>
          <p:cNvSpPr>
            <a:spLocks noGrp="1"/>
          </p:cNvSpPr>
          <p:nvPr>
            <p:ph type="title"/>
          </p:nvPr>
        </p:nvSpPr>
        <p:spPr>
          <a:xfrm>
            <a:off x="1547664" y="373413"/>
            <a:ext cx="8229600" cy="1252728"/>
          </a:xfrm>
        </p:spPr>
        <p:txBody>
          <a:bodyPr>
            <a:normAutofit fontScale="90000"/>
          </a:bodyPr>
          <a:lstStyle/>
          <a:p>
            <a:r>
              <a:rPr lang="en-GB" b="1" dirty="0" err="1" smtClean="0"/>
              <a:t>Creadigrwydd</a:t>
            </a:r>
            <a:r>
              <a:rPr lang="en-GB" b="1" dirty="0" smtClean="0"/>
              <a:t> a </a:t>
            </a:r>
            <a:r>
              <a:rPr lang="en-GB" b="1" dirty="0" err="1" smtClean="0"/>
              <a:t>Chwarae</a:t>
            </a:r>
            <a:r>
              <a:rPr lang="en-GB" b="1" dirty="0" smtClean="0"/>
              <a:t/>
            </a:r>
            <a:br>
              <a:rPr lang="en-GB" b="1" dirty="0" smtClean="0"/>
            </a:br>
            <a:r>
              <a:rPr lang="en-GB" b="1" dirty="0" smtClean="0"/>
              <a:t>Creativity and Play</a:t>
            </a:r>
            <a:endParaRPr lang="en-GB" b="1"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3554" y="5211953"/>
            <a:ext cx="2565276" cy="1474653"/>
          </a:xfrm>
          <a:prstGeom prst="rect">
            <a:avLst/>
          </a:prstGeom>
        </p:spPr>
      </p:pic>
      <p:sp>
        <p:nvSpPr>
          <p:cNvPr id="5" name="Content Placeholder 1"/>
          <p:cNvSpPr txBox="1">
            <a:spLocks/>
          </p:cNvSpPr>
          <p:nvPr/>
        </p:nvSpPr>
        <p:spPr>
          <a:xfrm>
            <a:off x="4932040" y="4077072"/>
            <a:ext cx="3746376" cy="3528392"/>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Font typeface="Symbol" pitchFamily="18" charset="2"/>
              <a:buNone/>
            </a:pPr>
            <a:r>
              <a:rPr lang="en-GB" dirty="0" smtClean="0">
                <a:hlinkClick r:id="rId3"/>
              </a:rPr>
              <a:t>http://www.ted.com/talks/tim_brown_on_creativity_and_play</a:t>
            </a:r>
            <a:endParaRPr lang="en-GB" dirty="0" smtClean="0"/>
          </a:p>
          <a:p>
            <a:pPr marL="0" indent="0">
              <a:buFont typeface="Symbol" pitchFamily="18" charset="2"/>
              <a:buNone/>
            </a:pPr>
            <a:endParaRPr lang="en-GB" dirty="0"/>
          </a:p>
        </p:txBody>
      </p:sp>
      <p:pic>
        <p:nvPicPr>
          <p:cNvPr id="6" name="Picture 5" descr="Laptop camera not working? 9 ways to fix it now"/>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7200" y="373413"/>
            <a:ext cx="1897571" cy="1265047"/>
          </a:xfrm>
          <a:prstGeom prst="rect">
            <a:avLst/>
          </a:prstGeom>
        </p:spPr>
      </p:pic>
      <p:sp>
        <p:nvSpPr>
          <p:cNvPr id="7" name="TextBox 6"/>
          <p:cNvSpPr txBox="1"/>
          <p:nvPr/>
        </p:nvSpPr>
        <p:spPr>
          <a:xfrm>
            <a:off x="251684" y="2187693"/>
            <a:ext cx="4230774" cy="1938992"/>
          </a:xfrm>
          <a:prstGeom prst="rect">
            <a:avLst/>
          </a:prstGeom>
          <a:noFill/>
        </p:spPr>
        <p:txBody>
          <a:bodyPr wrap="square" rtlCol="0">
            <a:spAutoFit/>
          </a:bodyPr>
          <a:lstStyle/>
          <a:p>
            <a:r>
              <a:rPr lang="en-GB" sz="2400" dirty="0" err="1" smtClean="0"/>
              <a:t>Trowch</a:t>
            </a:r>
            <a:r>
              <a:rPr lang="en-GB" sz="2400" dirty="0" smtClean="0"/>
              <a:t> eich </a:t>
            </a:r>
            <a:r>
              <a:rPr lang="en-GB" sz="2400" dirty="0" err="1" smtClean="0"/>
              <a:t>camerau</a:t>
            </a:r>
            <a:r>
              <a:rPr lang="en-GB" sz="2400" dirty="0" smtClean="0"/>
              <a:t> ymlaen </a:t>
            </a:r>
            <a:r>
              <a:rPr lang="en-GB" sz="2400" dirty="0" err="1" smtClean="0"/>
              <a:t>os</a:t>
            </a:r>
            <a:r>
              <a:rPr lang="en-GB" sz="2400" dirty="0" smtClean="0"/>
              <a:t> gwelwch yn dda. Cyn </a:t>
            </a:r>
            <a:r>
              <a:rPr lang="en-GB" sz="2400" dirty="0" err="1" smtClean="0"/>
              <a:t>inni</a:t>
            </a:r>
            <a:r>
              <a:rPr lang="en-GB" sz="2400" dirty="0" smtClean="0"/>
              <a:t> </a:t>
            </a:r>
            <a:r>
              <a:rPr lang="en-GB" sz="2400" dirty="0" err="1" smtClean="0"/>
              <a:t>wylio’r</a:t>
            </a:r>
            <a:r>
              <a:rPr lang="en-GB" sz="2400" dirty="0" smtClean="0"/>
              <a:t> </a:t>
            </a:r>
            <a:r>
              <a:rPr lang="en-GB" sz="2400" dirty="0" err="1" smtClean="0"/>
              <a:t>fideo</a:t>
            </a:r>
            <a:r>
              <a:rPr lang="en-GB" sz="2400" dirty="0" smtClean="0"/>
              <a:t>…</a:t>
            </a:r>
            <a:r>
              <a:rPr lang="en-GB" sz="2400" dirty="0" err="1" smtClean="0"/>
              <a:t>tynnwch</a:t>
            </a:r>
            <a:r>
              <a:rPr lang="en-GB" sz="2400" dirty="0" smtClean="0"/>
              <a:t> </a:t>
            </a:r>
            <a:r>
              <a:rPr lang="en-GB" sz="2400" dirty="0" err="1" smtClean="0"/>
              <a:t>lun</a:t>
            </a:r>
            <a:r>
              <a:rPr lang="en-GB" sz="2400" dirty="0" smtClean="0"/>
              <a:t> cyflym </a:t>
            </a:r>
            <a:r>
              <a:rPr lang="en-GB" sz="2400" dirty="0" err="1" smtClean="0"/>
              <a:t>o’ch</a:t>
            </a:r>
            <a:r>
              <a:rPr lang="en-GB" sz="2400" dirty="0" smtClean="0"/>
              <a:t> partner mewn 30 </a:t>
            </a:r>
            <a:r>
              <a:rPr lang="en-GB" sz="2400" dirty="0" err="1" smtClean="0"/>
              <a:t>eiliad</a:t>
            </a:r>
            <a:r>
              <a:rPr lang="en-GB" sz="2400" dirty="0" smtClean="0"/>
              <a:t>! 3, 2, 1…</a:t>
            </a:r>
            <a:r>
              <a:rPr lang="en-GB" sz="2400" dirty="0" err="1" smtClean="0"/>
              <a:t>ewch</a:t>
            </a:r>
            <a:r>
              <a:rPr lang="en-GB" sz="2400" dirty="0" smtClean="0"/>
              <a:t>!</a:t>
            </a:r>
            <a:endParaRPr lang="en-GB" sz="2400" dirty="0"/>
          </a:p>
        </p:txBody>
      </p:sp>
      <p:sp>
        <p:nvSpPr>
          <p:cNvPr id="8" name="TextBox 7"/>
          <p:cNvSpPr txBox="1"/>
          <p:nvPr/>
        </p:nvSpPr>
        <p:spPr>
          <a:xfrm>
            <a:off x="4788024" y="2259079"/>
            <a:ext cx="4244280" cy="1938992"/>
          </a:xfrm>
          <a:prstGeom prst="rect">
            <a:avLst/>
          </a:prstGeom>
          <a:noFill/>
        </p:spPr>
        <p:txBody>
          <a:bodyPr wrap="square" rtlCol="0">
            <a:spAutoFit/>
          </a:bodyPr>
          <a:lstStyle/>
          <a:p>
            <a:r>
              <a:rPr lang="en-GB" sz="2400" dirty="0" smtClean="0"/>
              <a:t>Please turn on your cameras.</a:t>
            </a:r>
          </a:p>
          <a:p>
            <a:r>
              <a:rPr lang="en-GB" sz="2400" dirty="0" smtClean="0"/>
              <a:t>Before we watch the video…draw a quick picture of your partner in 30 seconds! </a:t>
            </a:r>
          </a:p>
          <a:p>
            <a:r>
              <a:rPr lang="en-GB" sz="2400" dirty="0" smtClean="0"/>
              <a:t>3, 2, 1…go!</a:t>
            </a:r>
            <a:endParaRPr lang="en-GB" sz="2400" dirty="0"/>
          </a:p>
        </p:txBody>
      </p:sp>
    </p:spTree>
    <p:extLst>
      <p:ext uri="{BB962C8B-B14F-4D97-AF65-F5344CB8AC3E}">
        <p14:creationId xmlns:p14="http://schemas.microsoft.com/office/powerpoint/2010/main" val="36380306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a:t>Moyles, J. (2010) </a:t>
            </a:r>
            <a:r>
              <a:rPr lang="en-GB" i="1" dirty="0"/>
              <a:t>The excellence of play, </a:t>
            </a:r>
            <a:r>
              <a:rPr lang="en-GB" dirty="0"/>
              <a:t>Maidenhead; McGraw Hill Education</a:t>
            </a:r>
          </a:p>
          <a:p>
            <a:r>
              <a:rPr lang="en-GB" dirty="0">
                <a:solidFill>
                  <a:schemeClr val="accent3"/>
                </a:solidFill>
                <a:hlinkClick r:id="rId3"/>
              </a:rPr>
              <a:t>http://</a:t>
            </a:r>
            <a:r>
              <a:rPr lang="en-GB" dirty="0" smtClean="0">
                <a:solidFill>
                  <a:schemeClr val="accent3"/>
                </a:solidFill>
                <a:hlinkClick r:id="rId3"/>
              </a:rPr>
              <a:t>wales.gov.uk/dcells/publications/policy_strategy_and_planning/early-wales/whatisfoundation/foundationphase/2274085/frameworkforchildrene.pdf?lang=en</a:t>
            </a:r>
            <a:endParaRPr lang="en-GB" dirty="0" smtClean="0">
              <a:solidFill>
                <a:schemeClr val="accent3"/>
              </a:solidFill>
            </a:endParaRPr>
          </a:p>
          <a:p>
            <a:r>
              <a:rPr lang="en-GB" dirty="0">
                <a:solidFill>
                  <a:schemeClr val="accent3"/>
                </a:solidFill>
                <a:hlinkClick r:id="rId4"/>
              </a:rPr>
              <a:t>http://wales.gov.uk/topics/educationandskills/earlyyearshome/foundation_phase/foundationphasepractitioners/creativedevelopment/?</a:t>
            </a:r>
            <a:r>
              <a:rPr lang="en-GB" dirty="0" smtClean="0">
                <a:solidFill>
                  <a:schemeClr val="accent3"/>
                </a:solidFill>
                <a:hlinkClick r:id="rId4"/>
              </a:rPr>
              <a:t>lang=en</a:t>
            </a:r>
            <a:endParaRPr lang="en-GB" dirty="0" smtClean="0">
              <a:solidFill>
                <a:schemeClr val="accent3"/>
              </a:solidFill>
            </a:endParaRPr>
          </a:p>
          <a:p>
            <a:endParaRPr lang="en-GB" dirty="0">
              <a:solidFill>
                <a:schemeClr val="accent3"/>
              </a:solidFill>
            </a:endParaRPr>
          </a:p>
          <a:p>
            <a:endParaRPr lang="en-GB" dirty="0"/>
          </a:p>
        </p:txBody>
      </p:sp>
      <p:sp>
        <p:nvSpPr>
          <p:cNvPr id="3" name="Title 2"/>
          <p:cNvSpPr>
            <a:spLocks noGrp="1"/>
          </p:cNvSpPr>
          <p:nvPr>
            <p:ph type="title"/>
          </p:nvPr>
        </p:nvSpPr>
        <p:spPr/>
        <p:txBody>
          <a:bodyPr/>
          <a:lstStyle/>
          <a:p>
            <a:r>
              <a:rPr lang="en-GB" b="1" dirty="0" err="1" smtClean="0"/>
              <a:t>Cyfeirnodau</a:t>
            </a:r>
            <a:r>
              <a:rPr lang="en-GB" b="1" dirty="0" smtClean="0"/>
              <a:t> / References</a:t>
            </a:r>
            <a:endParaRPr lang="en-GB" b="1" dirty="0"/>
          </a:p>
        </p:txBody>
      </p:sp>
    </p:spTree>
    <p:extLst>
      <p:ext uri="{BB962C8B-B14F-4D97-AF65-F5344CB8AC3E}">
        <p14:creationId xmlns:p14="http://schemas.microsoft.com/office/powerpoint/2010/main" val="112484989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820</TotalTime>
  <Words>2363</Words>
  <Application>Microsoft Office PowerPoint</Application>
  <PresentationFormat>On-screen Show (4:3)</PresentationFormat>
  <Paragraphs>332</Paragraphs>
  <Slides>17</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Candara</vt:lpstr>
      <vt:lpstr>Symbol</vt:lpstr>
      <vt:lpstr>Trebuchet MS</vt:lpstr>
      <vt:lpstr>Waveform</vt:lpstr>
      <vt:lpstr>Y Meddwl Ymholgar The Enquiring Mind </vt:lpstr>
      <vt:lpstr>Nod ac Amcanion /  Aim and Objectives</vt:lpstr>
      <vt:lpstr>Dysgu Trwy Chwarae – Datblygiad Creadigol Learning Through Play – Creative Development</vt:lpstr>
      <vt:lpstr>Mathau o Chwarae / Types of Play</vt:lpstr>
      <vt:lpstr>Mathau o Chwarae / Types of Play</vt:lpstr>
      <vt:lpstr>Chwarae Creadigol / Creative Play</vt:lpstr>
      <vt:lpstr>Chwarae Creadigol a’r Cyfnod Sylfaen Creative Play and the Foundation Phase</vt:lpstr>
      <vt:lpstr>Chwarae Creadigol a Datblygiad Creative Play and Development</vt:lpstr>
      <vt:lpstr>Datblygiad mewn Dysgu  Progress in Learning </vt:lpstr>
      <vt:lpstr>Datblygiad mewn Dysgu  Progress in Learning</vt:lpstr>
      <vt:lpstr>Datblygiad mewn Dysgu  Progress in Learning</vt:lpstr>
      <vt:lpstr>Datblygiad Creadigol / Creative Development</vt:lpstr>
      <vt:lpstr>A yw sgiliau creadigol a  gwyddonol yn debyg?</vt:lpstr>
      <vt:lpstr>Are creative and  scientific skills similar? </vt:lpstr>
      <vt:lpstr>Tasg grŵp / Group task</vt:lpstr>
      <vt:lpstr>Creadigrwydd a Chwarae Creativity and Play</vt:lpstr>
      <vt:lpstr>Cyfeirnodau / References</vt:lpstr>
    </vt:vector>
  </TitlesOfParts>
  <Company>SMU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Enquiring Minds</dc:title>
  <dc:creator>Phillips, Laura</dc:creator>
  <cp:lastModifiedBy>Helen A Griffiths</cp:lastModifiedBy>
  <cp:revision>45</cp:revision>
  <cp:lastPrinted>2017-11-21T12:04:55Z</cp:lastPrinted>
  <dcterms:created xsi:type="dcterms:W3CDTF">2014-11-10T09:06:17Z</dcterms:created>
  <dcterms:modified xsi:type="dcterms:W3CDTF">2021-02-04T12:54:19Z</dcterms:modified>
</cp:coreProperties>
</file>