
<file path=[Content_Types].xml><?xml version="1.0" encoding="utf-8"?>
<Types xmlns="http://schemas.openxmlformats.org/package/2006/content-types">
  <Default Extension="png" ContentType="image/png"/>
  <Default Extension="mp3" ContentType="audio/mpeg"/>
  <Default Extension="jpeg" ContentType="image/jpeg"/>
  <Default Extension="wmf" ContentType="image/x-wmf"/>
  <Default Extension="rels" ContentType="application/vnd.openxmlformats-package.relationships+xml"/>
  <Default Extension="xml" ContentType="application/xml"/>
  <Default Extension="tiff" ContentType="image/tiff"/>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8.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9.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2.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tags/tag1.xml" ContentType="application/vnd.openxmlformats-officedocument.presentationml.tags+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3" r:id="rId1"/>
    <p:sldMasterId id="2147483708" r:id="rId2"/>
    <p:sldMasterId id="2147483720" r:id="rId3"/>
  </p:sldMasterIdLst>
  <p:notesMasterIdLst>
    <p:notesMasterId r:id="rId92"/>
  </p:notesMasterIdLst>
  <p:handoutMasterIdLst>
    <p:handoutMasterId r:id="rId93"/>
  </p:handoutMasterIdLst>
  <p:sldIdLst>
    <p:sldId id="376" r:id="rId4"/>
    <p:sldId id="379" r:id="rId5"/>
    <p:sldId id="378" r:id="rId6"/>
    <p:sldId id="380" r:id="rId7"/>
    <p:sldId id="437" r:id="rId8"/>
    <p:sldId id="381" r:id="rId9"/>
    <p:sldId id="396" r:id="rId10"/>
    <p:sldId id="405" r:id="rId11"/>
    <p:sldId id="397" r:id="rId12"/>
    <p:sldId id="402" r:id="rId13"/>
    <p:sldId id="430" r:id="rId14"/>
    <p:sldId id="398" r:id="rId15"/>
    <p:sldId id="429" r:id="rId16"/>
    <p:sldId id="400" r:id="rId17"/>
    <p:sldId id="399" r:id="rId18"/>
    <p:sldId id="401" r:id="rId19"/>
    <p:sldId id="403" r:id="rId20"/>
    <p:sldId id="431" r:id="rId21"/>
    <p:sldId id="406" r:id="rId22"/>
    <p:sldId id="382" r:id="rId23"/>
    <p:sldId id="271" r:id="rId24"/>
    <p:sldId id="331" r:id="rId25"/>
    <p:sldId id="319" r:id="rId26"/>
    <p:sldId id="384" r:id="rId27"/>
    <p:sldId id="320" r:id="rId28"/>
    <p:sldId id="383" r:id="rId29"/>
    <p:sldId id="435" r:id="rId30"/>
    <p:sldId id="436" r:id="rId31"/>
    <p:sldId id="438" r:id="rId32"/>
    <p:sldId id="362" r:id="rId33"/>
    <p:sldId id="368" r:id="rId34"/>
    <p:sldId id="321" r:id="rId35"/>
    <p:sldId id="369" r:id="rId36"/>
    <p:sldId id="422" r:id="rId37"/>
    <p:sldId id="322" r:id="rId38"/>
    <p:sldId id="423" r:id="rId39"/>
    <p:sldId id="323" r:id="rId40"/>
    <p:sldId id="370" r:id="rId41"/>
    <p:sldId id="387" r:id="rId42"/>
    <p:sldId id="389" r:id="rId43"/>
    <p:sldId id="439" r:id="rId44"/>
    <p:sldId id="333" r:id="rId45"/>
    <p:sldId id="295" r:id="rId46"/>
    <p:sldId id="363" r:id="rId47"/>
    <p:sldId id="350" r:id="rId48"/>
    <p:sldId id="324" r:id="rId49"/>
    <p:sldId id="325" r:id="rId50"/>
    <p:sldId id="364" r:id="rId51"/>
    <p:sldId id="374" r:id="rId52"/>
    <p:sldId id="420" r:id="rId53"/>
    <p:sldId id="375" r:id="rId54"/>
    <p:sldId id="326" r:id="rId55"/>
    <p:sldId id="433" r:id="rId56"/>
    <p:sldId id="434" r:id="rId57"/>
    <p:sldId id="365" r:id="rId58"/>
    <p:sldId id="357" r:id="rId59"/>
    <p:sldId id="310" r:id="rId60"/>
    <p:sldId id="443" r:id="rId61"/>
    <p:sldId id="342" r:id="rId62"/>
    <p:sldId id="359" r:id="rId63"/>
    <p:sldId id="360" r:id="rId64"/>
    <p:sldId id="315" r:id="rId65"/>
    <p:sldId id="367" r:id="rId66"/>
    <p:sldId id="314" r:id="rId67"/>
    <p:sldId id="316" r:id="rId68"/>
    <p:sldId id="317" r:id="rId69"/>
    <p:sldId id="344" r:id="rId70"/>
    <p:sldId id="345" r:id="rId71"/>
    <p:sldId id="371" r:id="rId72"/>
    <p:sldId id="442" r:id="rId73"/>
    <p:sldId id="347" r:id="rId74"/>
    <p:sldId id="388" r:id="rId75"/>
    <p:sldId id="412" r:id="rId76"/>
    <p:sldId id="414" r:id="rId77"/>
    <p:sldId id="425" r:id="rId78"/>
    <p:sldId id="424" r:id="rId79"/>
    <p:sldId id="413" r:id="rId80"/>
    <p:sldId id="426" r:id="rId81"/>
    <p:sldId id="427" r:id="rId82"/>
    <p:sldId id="410" r:id="rId83"/>
    <p:sldId id="411" r:id="rId84"/>
    <p:sldId id="418" r:id="rId85"/>
    <p:sldId id="440" r:id="rId86"/>
    <p:sldId id="391" r:id="rId87"/>
    <p:sldId id="421" r:id="rId88"/>
    <p:sldId id="441" r:id="rId89"/>
    <p:sldId id="432" r:id="rId90"/>
    <p:sldId id="372" r:id="rId91"/>
  </p:sldIdLst>
  <p:sldSz cx="12192000" cy="6858000"/>
  <p:notesSz cx="6797675" cy="9926638"/>
  <p:defaultTextStyle>
    <a:defPPr>
      <a:defRPr lang="en-US"/>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127" userDrawn="1">
          <p15:clr>
            <a:srgbClr val="A4A3A4"/>
          </p15:clr>
        </p15:guide>
        <p15:guide id="2" pos="214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10A03D"/>
    <a:srgbClr val="EEDF00"/>
    <a:srgbClr val="356F40"/>
    <a:srgbClr val="FD260F"/>
  </p:clrMru>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16D9F66E-5EB9-4882-86FB-DCBF35E3C3E4}" styleName="Medium Style 4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solidFill>
            <a:schemeClr val="accent6">
              <a:tint val="20000"/>
            </a:schemeClr>
          </a:solidFill>
        </a:fill>
      </a:tcStyle>
    </a:wholeTbl>
    <a:band1H>
      <a:tcStyle>
        <a:tcBdr/>
        <a:fill>
          <a:solidFill>
            <a:schemeClr val="accent6">
              <a:tint val="40000"/>
            </a:schemeClr>
          </a:solidFill>
        </a:fill>
      </a:tcStyle>
    </a:band1H>
    <a:band1V>
      <a:tcStyle>
        <a:tcBdr/>
        <a:fill>
          <a:solidFill>
            <a:schemeClr val="accent6">
              <a:tint val="40000"/>
            </a:schemeClr>
          </a:solidFill>
        </a:fill>
      </a:tcStyle>
    </a:band1V>
    <a:lastCol>
      <a:tcTxStyle b="on"/>
      <a:tcStyle>
        <a:tcBdr/>
      </a:tcStyle>
    </a:lastCol>
    <a:firstCol>
      <a:tcTxStyle b="on"/>
      <a:tcStyle>
        <a:tcBdr/>
      </a:tcStyle>
    </a:firstCol>
    <a:lastRow>
      <a:tcTxStyle b="on"/>
      <a:tcStyle>
        <a:tcBdr>
          <a:top>
            <a:ln w="25400" cmpd="sng">
              <a:solidFill>
                <a:schemeClr val="accent6"/>
              </a:solidFill>
            </a:ln>
          </a:top>
        </a:tcBdr>
        <a:fill>
          <a:solidFill>
            <a:schemeClr val="accent6">
              <a:tint val="20000"/>
            </a:schemeClr>
          </a:solidFill>
        </a:fill>
      </a:tcStyle>
    </a:lastRow>
    <a:firstRow>
      <a:tcTxStyle b="on"/>
      <a:tcStyle>
        <a:tcBdr/>
        <a:fill>
          <a:solidFill>
            <a:schemeClr val="accent6">
              <a:tint val="20000"/>
            </a:schemeClr>
          </a:solidFill>
        </a:fill>
      </a:tcStyle>
    </a:firstRow>
  </a:tblStyle>
  <a:tblStyle styleId="{8A107856-5554-42FB-B03E-39F5DBC370BA}" styleName="Medium Style 4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solidFill>
            <a:schemeClr val="accent2">
              <a:tint val="20000"/>
            </a:schemeClr>
          </a:solidFill>
        </a:fill>
      </a:tcStyle>
    </a:wholeTbl>
    <a:band1H>
      <a:tcStyle>
        <a:tcBdr/>
        <a:fill>
          <a:solidFill>
            <a:schemeClr val="accent2">
              <a:tint val="40000"/>
            </a:schemeClr>
          </a:solidFill>
        </a:fill>
      </a:tcStyle>
    </a:band1H>
    <a:band1V>
      <a:tcStyle>
        <a:tcBdr/>
        <a:fill>
          <a:solidFill>
            <a:schemeClr val="accent2">
              <a:tint val="40000"/>
            </a:schemeClr>
          </a:solidFill>
        </a:fill>
      </a:tcStyle>
    </a:band1V>
    <a:lastCol>
      <a:tcTxStyle b="on"/>
      <a:tcStyle>
        <a:tcBdr/>
      </a:tcStyle>
    </a:lastCol>
    <a:firstCol>
      <a:tcTxStyle b="on"/>
      <a:tcStyle>
        <a:tcBdr/>
      </a:tcStyle>
    </a:firstCol>
    <a:lastRow>
      <a:tcTxStyle b="on"/>
      <a:tcStyle>
        <a:tcBdr>
          <a:top>
            <a:ln w="25400" cmpd="sng">
              <a:solidFill>
                <a:schemeClr val="accent2"/>
              </a:solidFill>
            </a:ln>
          </a:top>
        </a:tcBdr>
        <a:fill>
          <a:solidFill>
            <a:schemeClr val="accent2">
              <a:tint val="20000"/>
            </a:schemeClr>
          </a:solidFill>
        </a:fill>
      </a:tcStyle>
    </a:lastRow>
    <a:firstRow>
      <a:tcTxStyle b="on"/>
      <a:tcStyle>
        <a:tcBdr/>
        <a:fill>
          <a:solidFill>
            <a:schemeClr val="accent2">
              <a:tint val="20000"/>
            </a:schemeClr>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505E3EF-67EA-436B-97B2-0124C06EBD24}" styleName="Medium Style 4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solidFill>
            <a:schemeClr val="accent3">
              <a:tint val="20000"/>
            </a:schemeClr>
          </a:solidFill>
        </a:fill>
      </a:tcStyle>
    </a:wholeTbl>
    <a:band1H>
      <a:tcStyle>
        <a:tcBdr/>
        <a:fill>
          <a:solidFill>
            <a:schemeClr val="accent3">
              <a:tint val="40000"/>
            </a:schemeClr>
          </a:solidFill>
        </a:fill>
      </a:tcStyle>
    </a:band1H>
    <a:band1V>
      <a:tcStyle>
        <a:tcBdr/>
        <a:fill>
          <a:solidFill>
            <a:schemeClr val="accent3">
              <a:tint val="40000"/>
            </a:schemeClr>
          </a:solidFill>
        </a:fill>
      </a:tcStyle>
    </a:band1V>
    <a:lastCol>
      <a:tcTxStyle b="on"/>
      <a:tcStyle>
        <a:tcBdr/>
      </a:tcStyle>
    </a:lastCol>
    <a:firstCol>
      <a:tcTxStyle b="on"/>
      <a:tcStyle>
        <a:tcBdr/>
      </a:tcStyle>
    </a:firstCol>
    <a:lastRow>
      <a:tcTxStyle b="on"/>
      <a:tcStyle>
        <a:tcBdr>
          <a:top>
            <a:ln w="25400" cmpd="sng">
              <a:solidFill>
                <a:schemeClr val="accent3"/>
              </a:solidFill>
            </a:ln>
          </a:top>
        </a:tcBdr>
        <a:fill>
          <a:solidFill>
            <a:schemeClr val="accent3">
              <a:tint val="20000"/>
            </a:schemeClr>
          </a:solidFill>
        </a:fill>
      </a:tcStyle>
    </a:lastRow>
    <a:firstRow>
      <a:tcTxStyle b="on"/>
      <a:tcStyle>
        <a:tcBdr/>
        <a:fill>
          <a:solidFill>
            <a:schemeClr val="accent3">
              <a:tint val="20000"/>
            </a:schemeClr>
          </a:solidFill>
        </a:fill>
      </a:tcStyle>
    </a:firstRow>
  </a:tblStyle>
  <a:tblStyle styleId="{85BE263C-DBD7-4A20-BB59-AAB30ACAA65A}" styleName="Medium Style 3 - Accent 2">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2"/>
          </a:solidFill>
        </a:fill>
      </a:tcStyle>
    </a:lastCol>
    <a:firstCol>
      <a:tcTxStyle b="on">
        <a:fontRef idx="minor">
          <a:scrgbClr r="0" g="0" b="0"/>
        </a:fontRef>
        <a:schemeClr val="lt1"/>
      </a:tcTxStyle>
      <a:tcStyle>
        <a:tcBdr/>
        <a:fill>
          <a:solidFill>
            <a:schemeClr val="accent2"/>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2"/>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D7AC3CCA-C797-4891-BE02-D94E43425B78}" styleName="Medium Style 4">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w="12700" cmpd="sng">
              <a:solidFill>
                <a:schemeClr val="dk1"/>
              </a:solid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tcStyle>
    </a:lastCol>
    <a:firstCol>
      <a:tcTxStyle b="on"/>
      <a:tcStyle>
        <a:tcBdr/>
      </a:tcStyle>
    </a:firstCol>
    <a:lastRow>
      <a:tcTxStyle b="on"/>
      <a:tcStyle>
        <a:tcBdr>
          <a:top>
            <a:ln w="25400" cmpd="sng">
              <a:solidFill>
                <a:schemeClr val="dk1"/>
              </a:solidFill>
            </a:ln>
          </a:top>
        </a:tcBdr>
        <a:fill>
          <a:solidFill>
            <a:schemeClr val="dk1">
              <a:tint val="20000"/>
            </a:schemeClr>
          </a:solidFill>
        </a:fill>
      </a:tcStyle>
    </a:lastRow>
    <a:firstRow>
      <a:tcTxStyle b="on"/>
      <a:tcStyle>
        <a:tcBdr/>
        <a:fill>
          <a:solidFill>
            <a:schemeClr val="dk1">
              <a:tint val="20000"/>
            </a:schemeClr>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74C1A8A3-306A-4EB7-A6B1-4F7E0EB9C5D6}" styleName="Medium Style 3 - Accent 5">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5"/>
          </a:solidFill>
        </a:fill>
      </a:tcStyle>
    </a:lastCol>
    <a:firstCol>
      <a:tcTxStyle b="on">
        <a:fontRef idx="minor">
          <a:scrgbClr r="0" g="0" b="0"/>
        </a:fontRef>
        <a:schemeClr val="lt1"/>
      </a:tcTxStyle>
      <a:tcStyle>
        <a:tcBdr/>
        <a:fill>
          <a:solidFill>
            <a:schemeClr val="accent5"/>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5"/>
          </a:solidFill>
        </a:fill>
      </a:tcStyle>
    </a:firstRow>
  </a:tblStyle>
  <a:tblStyle styleId="{22838BEF-8BB2-4498-84A7-C5851F593DF1}" styleName="Medium Style 4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25400" cmpd="sng">
              <a:solidFill>
                <a:schemeClr val="accent5"/>
              </a:solidFill>
            </a:ln>
          </a:top>
        </a:tcBdr>
        <a:fill>
          <a:solidFill>
            <a:schemeClr val="accent5">
              <a:tint val="20000"/>
            </a:schemeClr>
          </a:solidFill>
        </a:fill>
      </a:tcStyle>
    </a:lastRow>
    <a:firstRow>
      <a:tcTxStyle b="on"/>
      <a:tcStyle>
        <a:tcBdr/>
        <a:fill>
          <a:solidFill>
            <a:schemeClr val="accent5">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57" autoAdjust="0"/>
    <p:restoredTop sz="83774" autoAdjust="0"/>
  </p:normalViewPr>
  <p:slideViewPr>
    <p:cSldViewPr snapToGrid="0" snapToObjects="1">
      <p:cViewPr varScale="1">
        <p:scale>
          <a:sx n="97" d="100"/>
          <a:sy n="97" d="100"/>
        </p:scale>
        <p:origin x="1074" y="114"/>
      </p:cViewPr>
      <p:guideLst>
        <p:guide orient="horz" pos="2160"/>
        <p:guide pos="3840"/>
      </p:guideLst>
    </p:cSldViewPr>
  </p:slideViewPr>
  <p:notesTextViewPr>
    <p:cViewPr>
      <p:scale>
        <a:sx n="3" d="2"/>
        <a:sy n="3" d="2"/>
      </p:scale>
      <p:origin x="0" y="0"/>
    </p:cViewPr>
  </p:notesTextViewPr>
  <p:sorterViewPr>
    <p:cViewPr varScale="1">
      <p:scale>
        <a:sx n="1" d="1"/>
        <a:sy n="1" d="1"/>
      </p:scale>
      <p:origin x="0" y="-14448"/>
    </p:cViewPr>
  </p:sorterViewPr>
  <p:notesViewPr>
    <p:cSldViewPr snapToGrid="0">
      <p:cViewPr varScale="1">
        <p:scale>
          <a:sx n="66" d="100"/>
          <a:sy n="66" d="100"/>
        </p:scale>
        <p:origin x="0" y="0"/>
      </p:cViewPr>
      <p:guideLst>
        <p:guide orient="horz" pos="3127"/>
        <p:guide pos="2141"/>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3.xml"/><Relationship Id="rId21" Type="http://schemas.openxmlformats.org/officeDocument/2006/relationships/slide" Target="slides/slide18.xml"/><Relationship Id="rId42" Type="http://schemas.openxmlformats.org/officeDocument/2006/relationships/slide" Target="slides/slide39.xml"/><Relationship Id="rId47" Type="http://schemas.openxmlformats.org/officeDocument/2006/relationships/slide" Target="slides/slide44.xml"/><Relationship Id="rId63" Type="http://schemas.openxmlformats.org/officeDocument/2006/relationships/slide" Target="slides/slide60.xml"/><Relationship Id="rId68" Type="http://schemas.openxmlformats.org/officeDocument/2006/relationships/slide" Target="slides/slide65.xml"/><Relationship Id="rId84" Type="http://schemas.openxmlformats.org/officeDocument/2006/relationships/slide" Target="slides/slide81.xml"/><Relationship Id="rId89" Type="http://schemas.openxmlformats.org/officeDocument/2006/relationships/slide" Target="slides/slide86.xml"/><Relationship Id="rId16" Type="http://schemas.openxmlformats.org/officeDocument/2006/relationships/slide" Target="slides/slide13.xml"/><Relationship Id="rId11" Type="http://schemas.openxmlformats.org/officeDocument/2006/relationships/slide" Target="slides/slide8.xml"/><Relationship Id="rId32" Type="http://schemas.openxmlformats.org/officeDocument/2006/relationships/slide" Target="slides/slide29.xml"/><Relationship Id="rId37" Type="http://schemas.openxmlformats.org/officeDocument/2006/relationships/slide" Target="slides/slide34.xml"/><Relationship Id="rId53" Type="http://schemas.openxmlformats.org/officeDocument/2006/relationships/slide" Target="slides/slide50.xml"/><Relationship Id="rId58" Type="http://schemas.openxmlformats.org/officeDocument/2006/relationships/slide" Target="slides/slide55.xml"/><Relationship Id="rId74" Type="http://schemas.openxmlformats.org/officeDocument/2006/relationships/slide" Target="slides/slide71.xml"/><Relationship Id="rId79" Type="http://schemas.openxmlformats.org/officeDocument/2006/relationships/slide" Target="slides/slide76.xml"/><Relationship Id="rId5" Type="http://schemas.openxmlformats.org/officeDocument/2006/relationships/slide" Target="slides/slide2.xml"/><Relationship Id="rId90" Type="http://schemas.openxmlformats.org/officeDocument/2006/relationships/slide" Target="slides/slide87.xml"/><Relationship Id="rId95" Type="http://schemas.openxmlformats.org/officeDocument/2006/relationships/viewProps" Target="viewProps.xml"/><Relationship Id="rId22" Type="http://schemas.openxmlformats.org/officeDocument/2006/relationships/slide" Target="slides/slide19.xml"/><Relationship Id="rId27" Type="http://schemas.openxmlformats.org/officeDocument/2006/relationships/slide" Target="slides/slide24.xml"/><Relationship Id="rId43" Type="http://schemas.openxmlformats.org/officeDocument/2006/relationships/slide" Target="slides/slide40.xml"/><Relationship Id="rId48" Type="http://schemas.openxmlformats.org/officeDocument/2006/relationships/slide" Target="slides/slide45.xml"/><Relationship Id="rId64" Type="http://schemas.openxmlformats.org/officeDocument/2006/relationships/slide" Target="slides/slide61.xml"/><Relationship Id="rId69" Type="http://schemas.openxmlformats.org/officeDocument/2006/relationships/slide" Target="slides/slide66.xml"/><Relationship Id="rId80" Type="http://schemas.openxmlformats.org/officeDocument/2006/relationships/slide" Target="slides/slide77.xml"/><Relationship Id="rId85" Type="http://schemas.openxmlformats.org/officeDocument/2006/relationships/slide" Target="slides/slide82.xml"/><Relationship Id="rId3" Type="http://schemas.openxmlformats.org/officeDocument/2006/relationships/slideMaster" Target="slideMasters/slideMaster3.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openxmlformats.org/officeDocument/2006/relationships/slide" Target="slides/slide43.xml"/><Relationship Id="rId59" Type="http://schemas.openxmlformats.org/officeDocument/2006/relationships/slide" Target="slides/slide56.xml"/><Relationship Id="rId67" Type="http://schemas.openxmlformats.org/officeDocument/2006/relationships/slide" Target="slides/slide64.xml"/><Relationship Id="rId20" Type="http://schemas.openxmlformats.org/officeDocument/2006/relationships/slide" Target="slides/slide17.xml"/><Relationship Id="rId41" Type="http://schemas.openxmlformats.org/officeDocument/2006/relationships/slide" Target="slides/slide38.xml"/><Relationship Id="rId54" Type="http://schemas.openxmlformats.org/officeDocument/2006/relationships/slide" Target="slides/slide51.xml"/><Relationship Id="rId62" Type="http://schemas.openxmlformats.org/officeDocument/2006/relationships/slide" Target="slides/slide59.xml"/><Relationship Id="rId70" Type="http://schemas.openxmlformats.org/officeDocument/2006/relationships/slide" Target="slides/slide67.xml"/><Relationship Id="rId75" Type="http://schemas.openxmlformats.org/officeDocument/2006/relationships/slide" Target="slides/slide72.xml"/><Relationship Id="rId83" Type="http://schemas.openxmlformats.org/officeDocument/2006/relationships/slide" Target="slides/slide80.xml"/><Relationship Id="rId88" Type="http://schemas.openxmlformats.org/officeDocument/2006/relationships/slide" Target="slides/slide85.xml"/><Relationship Id="rId91" Type="http://schemas.openxmlformats.org/officeDocument/2006/relationships/slide" Target="slides/slide88.xml"/><Relationship Id="rId9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3.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49" Type="http://schemas.openxmlformats.org/officeDocument/2006/relationships/slide" Target="slides/slide46.xml"/><Relationship Id="rId57" Type="http://schemas.openxmlformats.org/officeDocument/2006/relationships/slide" Target="slides/slide54.xml"/><Relationship Id="rId10" Type="http://schemas.openxmlformats.org/officeDocument/2006/relationships/slide" Target="slides/slide7.xml"/><Relationship Id="rId31" Type="http://schemas.openxmlformats.org/officeDocument/2006/relationships/slide" Target="slides/slide28.xml"/><Relationship Id="rId44" Type="http://schemas.openxmlformats.org/officeDocument/2006/relationships/slide" Target="slides/slide41.xml"/><Relationship Id="rId52" Type="http://schemas.openxmlformats.org/officeDocument/2006/relationships/slide" Target="slides/slide49.xml"/><Relationship Id="rId60" Type="http://schemas.openxmlformats.org/officeDocument/2006/relationships/slide" Target="slides/slide57.xml"/><Relationship Id="rId65" Type="http://schemas.openxmlformats.org/officeDocument/2006/relationships/slide" Target="slides/slide62.xml"/><Relationship Id="rId73" Type="http://schemas.openxmlformats.org/officeDocument/2006/relationships/slide" Target="slides/slide70.xml"/><Relationship Id="rId78" Type="http://schemas.openxmlformats.org/officeDocument/2006/relationships/slide" Target="slides/slide75.xml"/><Relationship Id="rId81" Type="http://schemas.openxmlformats.org/officeDocument/2006/relationships/slide" Target="slides/slide78.xml"/><Relationship Id="rId86" Type="http://schemas.openxmlformats.org/officeDocument/2006/relationships/slide" Target="slides/slide83.xml"/><Relationship Id="rId94" Type="http://schemas.openxmlformats.org/officeDocument/2006/relationships/presProps" Target="presProps.xml"/><Relationship Id="rId4" Type="http://schemas.openxmlformats.org/officeDocument/2006/relationships/slide" Target="slides/slide1.xml"/><Relationship Id="rId9" Type="http://schemas.openxmlformats.org/officeDocument/2006/relationships/slide" Target="slides/slide6.xml"/><Relationship Id="rId13" Type="http://schemas.openxmlformats.org/officeDocument/2006/relationships/slide" Target="slides/slide10.xml"/><Relationship Id="rId18" Type="http://schemas.openxmlformats.org/officeDocument/2006/relationships/slide" Target="slides/slide15.xml"/><Relationship Id="rId39" Type="http://schemas.openxmlformats.org/officeDocument/2006/relationships/slide" Target="slides/slide36.xml"/><Relationship Id="rId34" Type="http://schemas.openxmlformats.org/officeDocument/2006/relationships/slide" Target="slides/slide31.xml"/><Relationship Id="rId50" Type="http://schemas.openxmlformats.org/officeDocument/2006/relationships/slide" Target="slides/slide47.xml"/><Relationship Id="rId55" Type="http://schemas.openxmlformats.org/officeDocument/2006/relationships/slide" Target="slides/slide52.xml"/><Relationship Id="rId76" Type="http://schemas.openxmlformats.org/officeDocument/2006/relationships/slide" Target="slides/slide73.xml"/><Relationship Id="rId97" Type="http://schemas.openxmlformats.org/officeDocument/2006/relationships/tableStyles" Target="tableStyles.xml"/><Relationship Id="rId7" Type="http://schemas.openxmlformats.org/officeDocument/2006/relationships/slide" Target="slides/slide4.xml"/><Relationship Id="rId71" Type="http://schemas.openxmlformats.org/officeDocument/2006/relationships/slide" Target="slides/slide68.xml"/><Relationship Id="rId92" Type="http://schemas.openxmlformats.org/officeDocument/2006/relationships/notesMaster" Target="notesMasters/notesMaster1.xml"/><Relationship Id="rId2" Type="http://schemas.openxmlformats.org/officeDocument/2006/relationships/slideMaster" Target="slideMasters/slideMaster2.xml"/><Relationship Id="rId29" Type="http://schemas.openxmlformats.org/officeDocument/2006/relationships/slide" Target="slides/slide26.xml"/><Relationship Id="rId24" Type="http://schemas.openxmlformats.org/officeDocument/2006/relationships/slide" Target="slides/slide21.xml"/><Relationship Id="rId40" Type="http://schemas.openxmlformats.org/officeDocument/2006/relationships/slide" Target="slides/slide37.xml"/><Relationship Id="rId45" Type="http://schemas.openxmlformats.org/officeDocument/2006/relationships/slide" Target="slides/slide42.xml"/><Relationship Id="rId66" Type="http://schemas.openxmlformats.org/officeDocument/2006/relationships/slide" Target="slides/slide63.xml"/><Relationship Id="rId87" Type="http://schemas.openxmlformats.org/officeDocument/2006/relationships/slide" Target="slides/slide84.xml"/><Relationship Id="rId61" Type="http://schemas.openxmlformats.org/officeDocument/2006/relationships/slide" Target="slides/slide58.xml"/><Relationship Id="rId82" Type="http://schemas.openxmlformats.org/officeDocument/2006/relationships/slide" Target="slides/slide79.xml"/><Relationship Id="rId19" Type="http://schemas.openxmlformats.org/officeDocument/2006/relationships/slide" Target="slides/slide16.xml"/><Relationship Id="rId14" Type="http://schemas.openxmlformats.org/officeDocument/2006/relationships/slide" Target="slides/slide11.xml"/><Relationship Id="rId30" Type="http://schemas.openxmlformats.org/officeDocument/2006/relationships/slide" Target="slides/slide27.xml"/><Relationship Id="rId35" Type="http://schemas.openxmlformats.org/officeDocument/2006/relationships/slide" Target="slides/slide32.xml"/><Relationship Id="rId56" Type="http://schemas.openxmlformats.org/officeDocument/2006/relationships/slide" Target="slides/slide53.xml"/><Relationship Id="rId77" Type="http://schemas.openxmlformats.org/officeDocument/2006/relationships/slide" Target="slides/slide74.xml"/><Relationship Id="rId8" Type="http://schemas.openxmlformats.org/officeDocument/2006/relationships/slide" Target="slides/slide5.xml"/><Relationship Id="rId51" Type="http://schemas.openxmlformats.org/officeDocument/2006/relationships/slide" Target="slides/slide48.xml"/><Relationship Id="rId72" Type="http://schemas.openxmlformats.org/officeDocument/2006/relationships/slide" Target="slides/slide69.xml"/><Relationship Id="rId93" Type="http://schemas.openxmlformats.org/officeDocument/2006/relationships/handoutMaster" Target="handoutMasters/handoutMaster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2DA57D6-5498-4988-A800-E8AE1DBFDCA3}" type="doc">
      <dgm:prSet loTypeId="urn:microsoft.com/office/officeart/2005/8/layout/hList1" loCatId="list" qsTypeId="urn:microsoft.com/office/officeart/2005/8/quickstyle/simple1" qsCatId="simple" csTypeId="urn:microsoft.com/office/officeart/2005/8/colors/accent1_2" csCatId="accent1" phldr="1"/>
      <dgm:spPr/>
      <dgm:t>
        <a:bodyPr/>
        <a:lstStyle/>
        <a:p>
          <a:endParaRPr lang="en-GB"/>
        </a:p>
      </dgm:t>
    </dgm:pt>
    <dgm:pt modelId="{DA14756A-866D-49D1-8946-88EFE19ABFF0}">
      <dgm:prSet phldrT="[Text]" custT="1"/>
      <dgm:spPr>
        <a:solidFill>
          <a:schemeClr val="accent4"/>
        </a:solidFill>
      </dgm:spPr>
      <dgm:t>
        <a:bodyPr/>
        <a:lstStyle/>
        <a:p>
          <a:r>
            <a:rPr lang="en-GB" sz="2400" b="1" dirty="0">
              <a:solidFill>
                <a:schemeClr val="tx1"/>
              </a:solidFill>
              <a:latin typeface="+mn-lt"/>
              <a:cs typeface="Arial" panose="020B0604020202020204" pitchFamily="34" charset="0"/>
            </a:rPr>
            <a:t>By the end of this Virtual CPD training the First Responder </a:t>
          </a:r>
          <a:r>
            <a:rPr lang="en-GB" sz="2400" b="1" dirty="0" smtClean="0">
              <a:solidFill>
                <a:schemeClr val="tx1"/>
              </a:solidFill>
              <a:latin typeface="+mn-lt"/>
              <a:cs typeface="Arial" panose="020B0604020202020204" pitchFamily="34" charset="0"/>
            </a:rPr>
            <a:t>will </a:t>
          </a:r>
          <a:r>
            <a:rPr lang="en-GB" sz="2400" b="1" dirty="0">
              <a:solidFill>
                <a:schemeClr val="tx1"/>
              </a:solidFill>
              <a:latin typeface="+mn-lt"/>
              <a:cs typeface="Arial" panose="020B0604020202020204" pitchFamily="34" charset="0"/>
            </a:rPr>
            <a:t>be able </a:t>
          </a:r>
          <a:r>
            <a:rPr lang="en-GB" sz="2400" b="1" dirty="0" smtClean="0">
              <a:solidFill>
                <a:schemeClr val="tx1"/>
              </a:solidFill>
              <a:latin typeface="+mn-lt"/>
              <a:cs typeface="Arial" panose="020B0604020202020204" pitchFamily="34" charset="0"/>
            </a:rPr>
            <a:t>to:</a:t>
          </a:r>
          <a:r>
            <a:rPr lang="en-GB" sz="4000" b="1" dirty="0" smtClean="0">
              <a:solidFill>
                <a:schemeClr val="tx1"/>
              </a:solidFill>
              <a:latin typeface="+mn-lt"/>
              <a:cs typeface="Arial" panose="020B0604020202020204" pitchFamily="34" charset="0"/>
            </a:rPr>
            <a:t> </a:t>
          </a:r>
          <a:endParaRPr lang="en-GB" sz="4000" dirty="0">
            <a:latin typeface="+mn-lt"/>
          </a:endParaRPr>
        </a:p>
      </dgm:t>
    </dgm:pt>
    <dgm:pt modelId="{99954564-0440-4399-A9AD-4BDA9FDB212B}" type="parTrans" cxnId="{BAE14797-3793-459B-B444-79C3410D8777}">
      <dgm:prSet/>
      <dgm:spPr/>
      <dgm:t>
        <a:bodyPr/>
        <a:lstStyle/>
        <a:p>
          <a:endParaRPr lang="en-GB">
            <a:latin typeface="Bahnschrift SemiCondensed" panose="020B0502040204020203" pitchFamily="34" charset="0"/>
          </a:endParaRPr>
        </a:p>
      </dgm:t>
    </dgm:pt>
    <dgm:pt modelId="{235DA77C-3C71-4B23-BADD-785A97AB1938}" type="sibTrans" cxnId="{BAE14797-3793-459B-B444-79C3410D8777}">
      <dgm:prSet/>
      <dgm:spPr/>
      <dgm:t>
        <a:bodyPr/>
        <a:lstStyle/>
        <a:p>
          <a:endParaRPr lang="en-GB">
            <a:latin typeface="Bahnschrift SemiCondensed" panose="020B0502040204020203" pitchFamily="34" charset="0"/>
          </a:endParaRPr>
        </a:p>
      </dgm:t>
    </dgm:pt>
    <dgm:pt modelId="{EE430D1E-88C4-401A-9913-531A7B802984}">
      <dgm:prSet phldrT="[Text]" custT="1"/>
      <dgm:spPr>
        <a:solidFill>
          <a:srgbClr val="92D050">
            <a:alpha val="90000"/>
          </a:srgbClr>
        </a:solidFill>
      </dgm:spPr>
      <dgm:t>
        <a:bodyPr/>
        <a:lstStyle/>
        <a:p>
          <a:pPr>
            <a:buFont typeface="Arial" panose="020B0604020202020204" pitchFamily="34" charset="0"/>
            <a:buChar char="•"/>
          </a:pPr>
          <a:r>
            <a:rPr lang="en-US" sz="2400" b="0" dirty="0" smtClean="0">
              <a:solidFill>
                <a:schemeClr val="tx1"/>
              </a:solidFill>
              <a:latin typeface="+mn-lt"/>
            </a:rPr>
            <a:t>Apply the skills and knowledge to enable a safe working environment that is as reasonably practicable, free from violence and aggression. </a:t>
          </a:r>
          <a:endParaRPr lang="en-GB" sz="2400" b="0" dirty="0">
            <a:solidFill>
              <a:schemeClr val="tx1"/>
            </a:solidFill>
            <a:latin typeface="+mn-lt"/>
          </a:endParaRPr>
        </a:p>
      </dgm:t>
    </dgm:pt>
    <dgm:pt modelId="{ABA626F4-5622-4FE4-80C5-C4EC1A9F39DF}" type="sibTrans" cxnId="{F3346FC2-0304-4645-9C13-BE7B1810ED55}">
      <dgm:prSet/>
      <dgm:spPr/>
      <dgm:t>
        <a:bodyPr/>
        <a:lstStyle/>
        <a:p>
          <a:endParaRPr lang="en-GB">
            <a:latin typeface="Bahnschrift SemiCondensed" panose="020B0502040204020203" pitchFamily="34" charset="0"/>
          </a:endParaRPr>
        </a:p>
      </dgm:t>
    </dgm:pt>
    <dgm:pt modelId="{7C2C2924-0BA3-40B1-A01A-50BAD8B3E4D1}" type="parTrans" cxnId="{F3346FC2-0304-4645-9C13-BE7B1810ED55}">
      <dgm:prSet/>
      <dgm:spPr/>
      <dgm:t>
        <a:bodyPr/>
        <a:lstStyle/>
        <a:p>
          <a:endParaRPr lang="en-GB">
            <a:latin typeface="Bahnschrift SemiCondensed" panose="020B0502040204020203" pitchFamily="34" charset="0"/>
          </a:endParaRPr>
        </a:p>
      </dgm:t>
    </dgm:pt>
    <dgm:pt modelId="{D36E8A16-53D6-4D22-95B3-DF72CBD46766}">
      <dgm:prSet phldrT="[Text]" custT="1"/>
      <dgm:spPr>
        <a:solidFill>
          <a:srgbClr val="92D050">
            <a:alpha val="90000"/>
          </a:srgbClr>
        </a:solidFill>
      </dgm:spPr>
      <dgm:t>
        <a:bodyPr/>
        <a:lstStyle/>
        <a:p>
          <a:pPr>
            <a:buFont typeface="Arial" panose="020B0604020202020204" pitchFamily="34" charset="0"/>
            <a:buChar char="•"/>
          </a:pPr>
          <a:r>
            <a:rPr lang="en-GB" sz="2400" b="0" dirty="0" smtClean="0">
              <a:solidFill>
                <a:schemeClr val="tx1"/>
              </a:solidFill>
              <a:latin typeface="+mn-lt"/>
            </a:rPr>
            <a:t>Be able to formulate a full patient assessment utilising the CABCDE approach, and understand the correct techniques and procedures for undertaking observations and recording NEWS scores. </a:t>
          </a:r>
          <a:endParaRPr lang="en-GB" sz="2400" b="0" dirty="0">
            <a:solidFill>
              <a:schemeClr val="tx1"/>
            </a:solidFill>
            <a:latin typeface="+mn-lt"/>
          </a:endParaRPr>
        </a:p>
      </dgm:t>
    </dgm:pt>
    <dgm:pt modelId="{37101325-5F66-4931-B812-304946DFAB4F}" type="parTrans" cxnId="{AE95A640-6E6F-4969-8B94-CEAE326BF228}">
      <dgm:prSet/>
      <dgm:spPr/>
      <dgm:t>
        <a:bodyPr/>
        <a:lstStyle/>
        <a:p>
          <a:endParaRPr lang="en-GB">
            <a:latin typeface="Bahnschrift SemiCondensed" panose="020B0502040204020203" pitchFamily="34" charset="0"/>
          </a:endParaRPr>
        </a:p>
      </dgm:t>
    </dgm:pt>
    <dgm:pt modelId="{8A7ABA84-3A09-4657-825C-F1CA54CE2175}" type="sibTrans" cxnId="{AE95A640-6E6F-4969-8B94-CEAE326BF228}">
      <dgm:prSet/>
      <dgm:spPr/>
      <dgm:t>
        <a:bodyPr/>
        <a:lstStyle/>
        <a:p>
          <a:endParaRPr lang="en-GB">
            <a:latin typeface="Bahnschrift SemiCondensed" panose="020B0502040204020203" pitchFamily="34" charset="0"/>
          </a:endParaRPr>
        </a:p>
      </dgm:t>
    </dgm:pt>
    <dgm:pt modelId="{20ADF441-ACB3-4089-AA2A-A395F3106EAF}">
      <dgm:prSet phldrT="[Text]" custT="1"/>
      <dgm:spPr>
        <a:solidFill>
          <a:srgbClr val="92D050">
            <a:alpha val="90000"/>
          </a:srgbClr>
        </a:solidFill>
      </dgm:spPr>
      <dgm:t>
        <a:bodyPr/>
        <a:lstStyle/>
        <a:p>
          <a:pPr>
            <a:buFont typeface="Arial" panose="020B0604020202020204" pitchFamily="34" charset="0"/>
            <a:buChar char="•"/>
          </a:pPr>
          <a:r>
            <a:rPr lang="en-GB" sz="2400" b="0" dirty="0" smtClean="0">
              <a:solidFill>
                <a:schemeClr val="tx1"/>
              </a:solidFill>
              <a:latin typeface="+mn-lt"/>
            </a:rPr>
            <a:t>Identify and treat neurological condition (seizures) within the their appropriate scope of practice.</a:t>
          </a:r>
          <a:endParaRPr lang="en-GB" sz="2400" b="0" dirty="0">
            <a:solidFill>
              <a:schemeClr val="tx1"/>
            </a:solidFill>
            <a:latin typeface="+mn-lt"/>
          </a:endParaRPr>
        </a:p>
      </dgm:t>
    </dgm:pt>
    <dgm:pt modelId="{911644AB-BB75-4FE1-AB04-7B0E73C188EE}" type="parTrans" cxnId="{B7667399-0CB3-4D60-B3F7-547551CDDD46}">
      <dgm:prSet/>
      <dgm:spPr/>
      <dgm:t>
        <a:bodyPr/>
        <a:lstStyle/>
        <a:p>
          <a:endParaRPr lang="en-GB">
            <a:latin typeface="Bahnschrift SemiCondensed" panose="020B0502040204020203" pitchFamily="34" charset="0"/>
          </a:endParaRPr>
        </a:p>
      </dgm:t>
    </dgm:pt>
    <dgm:pt modelId="{7386A7A9-B970-4648-AD97-ADABB9A4C23B}" type="sibTrans" cxnId="{B7667399-0CB3-4D60-B3F7-547551CDDD46}">
      <dgm:prSet/>
      <dgm:spPr/>
      <dgm:t>
        <a:bodyPr/>
        <a:lstStyle/>
        <a:p>
          <a:endParaRPr lang="en-GB">
            <a:latin typeface="Bahnschrift SemiCondensed" panose="020B0502040204020203" pitchFamily="34" charset="0"/>
          </a:endParaRPr>
        </a:p>
      </dgm:t>
    </dgm:pt>
    <dgm:pt modelId="{90589A4D-4414-4165-BD40-2AAE686A4BD5}" type="pres">
      <dgm:prSet presAssocID="{B2DA57D6-5498-4988-A800-E8AE1DBFDCA3}" presName="Name0" presStyleCnt="0">
        <dgm:presLayoutVars>
          <dgm:dir/>
          <dgm:animLvl val="lvl"/>
          <dgm:resizeHandles val="exact"/>
        </dgm:presLayoutVars>
      </dgm:prSet>
      <dgm:spPr/>
      <dgm:t>
        <a:bodyPr/>
        <a:lstStyle/>
        <a:p>
          <a:endParaRPr lang="en-GB"/>
        </a:p>
      </dgm:t>
    </dgm:pt>
    <dgm:pt modelId="{545E0FC0-3323-4B30-866E-1747CE993CE5}" type="pres">
      <dgm:prSet presAssocID="{DA14756A-866D-49D1-8946-88EFE19ABFF0}" presName="composite" presStyleCnt="0"/>
      <dgm:spPr/>
    </dgm:pt>
    <dgm:pt modelId="{D1EAC718-C9C6-49A3-A875-29F1537093F8}" type="pres">
      <dgm:prSet presAssocID="{DA14756A-866D-49D1-8946-88EFE19ABFF0}" presName="parTx" presStyleLbl="alignNode1" presStyleIdx="0" presStyleCnt="1" custScaleY="81485" custLinFactNeighborX="-12994" custLinFactNeighborY="-4139">
        <dgm:presLayoutVars>
          <dgm:chMax val="0"/>
          <dgm:chPref val="0"/>
          <dgm:bulletEnabled val="1"/>
        </dgm:presLayoutVars>
      </dgm:prSet>
      <dgm:spPr/>
      <dgm:t>
        <a:bodyPr/>
        <a:lstStyle/>
        <a:p>
          <a:endParaRPr lang="en-GB"/>
        </a:p>
      </dgm:t>
    </dgm:pt>
    <dgm:pt modelId="{B5736B32-2795-4BE9-91ED-2563C7E45756}" type="pres">
      <dgm:prSet presAssocID="{DA14756A-866D-49D1-8946-88EFE19ABFF0}" presName="desTx" presStyleLbl="alignAccFollowNode1" presStyleIdx="0" presStyleCnt="1" custScaleY="102941" custLinFactNeighborX="379" custLinFactNeighborY="2624">
        <dgm:presLayoutVars>
          <dgm:bulletEnabled val="1"/>
        </dgm:presLayoutVars>
      </dgm:prSet>
      <dgm:spPr/>
      <dgm:t>
        <a:bodyPr/>
        <a:lstStyle/>
        <a:p>
          <a:endParaRPr lang="en-GB"/>
        </a:p>
      </dgm:t>
    </dgm:pt>
  </dgm:ptLst>
  <dgm:cxnLst>
    <dgm:cxn modelId="{AE95A640-6E6F-4969-8B94-CEAE326BF228}" srcId="{DA14756A-866D-49D1-8946-88EFE19ABFF0}" destId="{D36E8A16-53D6-4D22-95B3-DF72CBD46766}" srcOrd="1" destOrd="0" parTransId="{37101325-5F66-4931-B812-304946DFAB4F}" sibTransId="{8A7ABA84-3A09-4657-825C-F1CA54CE2175}"/>
    <dgm:cxn modelId="{BAE14797-3793-459B-B444-79C3410D8777}" srcId="{B2DA57D6-5498-4988-A800-E8AE1DBFDCA3}" destId="{DA14756A-866D-49D1-8946-88EFE19ABFF0}" srcOrd="0" destOrd="0" parTransId="{99954564-0440-4399-A9AD-4BDA9FDB212B}" sibTransId="{235DA77C-3C71-4B23-BADD-785A97AB1938}"/>
    <dgm:cxn modelId="{1E78A757-CCBE-491B-8C0D-9C51B7D792F8}" type="presOf" srcId="{D36E8A16-53D6-4D22-95B3-DF72CBD46766}" destId="{B5736B32-2795-4BE9-91ED-2563C7E45756}" srcOrd="0" destOrd="1" presId="urn:microsoft.com/office/officeart/2005/8/layout/hList1"/>
    <dgm:cxn modelId="{50B4130C-D159-4B5C-B243-75DF2DB75F27}" type="presOf" srcId="{DA14756A-866D-49D1-8946-88EFE19ABFF0}" destId="{D1EAC718-C9C6-49A3-A875-29F1537093F8}" srcOrd="0" destOrd="0" presId="urn:microsoft.com/office/officeart/2005/8/layout/hList1"/>
    <dgm:cxn modelId="{B7667399-0CB3-4D60-B3F7-547551CDDD46}" srcId="{DA14756A-866D-49D1-8946-88EFE19ABFF0}" destId="{20ADF441-ACB3-4089-AA2A-A395F3106EAF}" srcOrd="2" destOrd="0" parTransId="{911644AB-BB75-4FE1-AB04-7B0E73C188EE}" sibTransId="{7386A7A9-B970-4648-AD97-ADABB9A4C23B}"/>
    <dgm:cxn modelId="{298293FA-C623-4420-B445-F4148B12638E}" type="presOf" srcId="{EE430D1E-88C4-401A-9913-531A7B802984}" destId="{B5736B32-2795-4BE9-91ED-2563C7E45756}" srcOrd="0" destOrd="0" presId="urn:microsoft.com/office/officeart/2005/8/layout/hList1"/>
    <dgm:cxn modelId="{3A3BFD9F-182D-4C91-B30F-86ADE073CB85}" type="presOf" srcId="{B2DA57D6-5498-4988-A800-E8AE1DBFDCA3}" destId="{90589A4D-4414-4165-BD40-2AAE686A4BD5}" srcOrd="0" destOrd="0" presId="urn:microsoft.com/office/officeart/2005/8/layout/hList1"/>
    <dgm:cxn modelId="{79F3D466-1E12-4BAC-B557-0D0DA131E0DF}" type="presOf" srcId="{20ADF441-ACB3-4089-AA2A-A395F3106EAF}" destId="{B5736B32-2795-4BE9-91ED-2563C7E45756}" srcOrd="0" destOrd="2" presId="urn:microsoft.com/office/officeart/2005/8/layout/hList1"/>
    <dgm:cxn modelId="{F3346FC2-0304-4645-9C13-BE7B1810ED55}" srcId="{DA14756A-866D-49D1-8946-88EFE19ABFF0}" destId="{EE430D1E-88C4-401A-9913-531A7B802984}" srcOrd="0" destOrd="0" parTransId="{7C2C2924-0BA3-40B1-A01A-50BAD8B3E4D1}" sibTransId="{ABA626F4-5622-4FE4-80C5-C4EC1A9F39DF}"/>
    <dgm:cxn modelId="{F75D0544-45A7-405E-B324-B2EFA7FE6DC6}" type="presParOf" srcId="{90589A4D-4414-4165-BD40-2AAE686A4BD5}" destId="{545E0FC0-3323-4B30-866E-1747CE993CE5}" srcOrd="0" destOrd="0" presId="urn:microsoft.com/office/officeart/2005/8/layout/hList1"/>
    <dgm:cxn modelId="{07F2299B-3078-4E74-A48D-813A761067C3}" type="presParOf" srcId="{545E0FC0-3323-4B30-866E-1747CE993CE5}" destId="{D1EAC718-C9C6-49A3-A875-29F1537093F8}" srcOrd="0" destOrd="0" presId="urn:microsoft.com/office/officeart/2005/8/layout/hList1"/>
    <dgm:cxn modelId="{9EE9BF2D-2CE6-4370-8BFC-D898C7520951}" type="presParOf" srcId="{545E0FC0-3323-4B30-866E-1747CE993CE5}" destId="{B5736B32-2795-4BE9-91ED-2563C7E45756}" srcOrd="1" destOrd="0" presId="urn:microsoft.com/office/officeart/2005/8/layout/h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115E201-FE35-4AEC-A9C7-C397A17AE57A}" type="doc">
      <dgm:prSet loTypeId="urn:microsoft.com/office/officeart/2005/8/layout/vList5" loCatId="list" qsTypeId="urn:microsoft.com/office/officeart/2005/8/quickstyle/3d1" qsCatId="3D" csTypeId="urn:microsoft.com/office/officeart/2005/8/colors/accent1_2" csCatId="accent1" phldr="1"/>
      <dgm:spPr/>
      <dgm:t>
        <a:bodyPr/>
        <a:lstStyle/>
        <a:p>
          <a:endParaRPr lang="en-GB"/>
        </a:p>
      </dgm:t>
    </dgm:pt>
    <dgm:pt modelId="{65D80DAD-629C-4BB6-AB33-8CD0C3A76285}">
      <dgm:prSet phldrT="[Text]"/>
      <dgm:spPr>
        <a:solidFill>
          <a:srgbClr val="356F40"/>
        </a:solidFill>
      </dgm:spPr>
      <dgm:t>
        <a:bodyPr/>
        <a:lstStyle/>
        <a:p>
          <a:r>
            <a:rPr lang="en-GB" dirty="0" smtClean="0">
              <a:latin typeface="+mn-lt"/>
            </a:rPr>
            <a:t>Who</a:t>
          </a:r>
          <a:endParaRPr lang="en-GB" dirty="0">
            <a:latin typeface="+mn-lt"/>
          </a:endParaRPr>
        </a:p>
      </dgm:t>
    </dgm:pt>
    <dgm:pt modelId="{616D675B-968A-45D7-B3A5-29E7E6B88898}" type="parTrans" cxnId="{CEB78738-995A-4C98-9F08-ADEAA54F0300}">
      <dgm:prSet/>
      <dgm:spPr/>
      <dgm:t>
        <a:bodyPr/>
        <a:lstStyle/>
        <a:p>
          <a:endParaRPr lang="en-GB">
            <a:latin typeface="Bahnschrift SemiCondensed" panose="020B0502040204020203" pitchFamily="34" charset="0"/>
          </a:endParaRPr>
        </a:p>
      </dgm:t>
    </dgm:pt>
    <dgm:pt modelId="{A4A90AA8-2E85-4F35-8CE9-8068AACF8E8E}" type="sibTrans" cxnId="{CEB78738-995A-4C98-9F08-ADEAA54F0300}">
      <dgm:prSet/>
      <dgm:spPr/>
      <dgm:t>
        <a:bodyPr/>
        <a:lstStyle/>
        <a:p>
          <a:endParaRPr lang="en-GB">
            <a:latin typeface="Bahnschrift SemiCondensed" panose="020B0502040204020203" pitchFamily="34" charset="0"/>
          </a:endParaRPr>
        </a:p>
      </dgm:t>
    </dgm:pt>
    <dgm:pt modelId="{3FA8FF45-7FA9-481C-961D-3525E63007D0}">
      <dgm:prSet phldrT="[Text]" custT="1"/>
      <dgm:spPr>
        <a:solidFill>
          <a:schemeClr val="accent6">
            <a:lumMod val="40000"/>
            <a:lumOff val="60000"/>
            <a:alpha val="90000"/>
          </a:schemeClr>
        </a:solidFill>
      </dgm:spPr>
      <dgm:t>
        <a:bodyPr/>
        <a:lstStyle/>
        <a:p>
          <a:r>
            <a:rPr lang="en-GB" sz="2000" dirty="0" smtClean="0">
              <a:latin typeface="+mn-lt"/>
            </a:rPr>
            <a:t>What do you need to know about this person?</a:t>
          </a:r>
          <a:endParaRPr lang="en-GB" sz="2000" dirty="0">
            <a:latin typeface="+mn-lt"/>
          </a:endParaRPr>
        </a:p>
      </dgm:t>
    </dgm:pt>
    <dgm:pt modelId="{6226D5BF-163C-44F6-B9FD-4B47012E88FF}" type="parTrans" cxnId="{162ACFF4-73DB-418C-A0F7-F40305708FA7}">
      <dgm:prSet/>
      <dgm:spPr/>
      <dgm:t>
        <a:bodyPr/>
        <a:lstStyle/>
        <a:p>
          <a:endParaRPr lang="en-GB">
            <a:latin typeface="Bahnschrift SemiCondensed" panose="020B0502040204020203" pitchFamily="34" charset="0"/>
          </a:endParaRPr>
        </a:p>
      </dgm:t>
    </dgm:pt>
    <dgm:pt modelId="{489ABA3A-6029-4020-A0C0-17A032D8FDB6}" type="sibTrans" cxnId="{162ACFF4-73DB-418C-A0F7-F40305708FA7}">
      <dgm:prSet/>
      <dgm:spPr/>
      <dgm:t>
        <a:bodyPr/>
        <a:lstStyle/>
        <a:p>
          <a:endParaRPr lang="en-GB">
            <a:latin typeface="Bahnschrift SemiCondensed" panose="020B0502040204020203" pitchFamily="34" charset="0"/>
          </a:endParaRPr>
        </a:p>
      </dgm:t>
    </dgm:pt>
    <dgm:pt modelId="{F2EA43D5-0C18-459F-85F3-DD7797F65931}">
      <dgm:prSet phldrT="[Text]"/>
      <dgm:spPr>
        <a:solidFill>
          <a:srgbClr val="356F40"/>
        </a:solidFill>
      </dgm:spPr>
      <dgm:t>
        <a:bodyPr/>
        <a:lstStyle/>
        <a:p>
          <a:r>
            <a:rPr lang="en-GB" dirty="0" smtClean="0">
              <a:latin typeface="+mn-lt"/>
            </a:rPr>
            <a:t>What</a:t>
          </a:r>
          <a:endParaRPr lang="en-GB" dirty="0">
            <a:latin typeface="+mn-lt"/>
          </a:endParaRPr>
        </a:p>
      </dgm:t>
    </dgm:pt>
    <dgm:pt modelId="{939CB3BE-E39B-4C52-9E34-79350672E772}" type="parTrans" cxnId="{98B0E57B-9B59-4F66-8552-D6532717A125}">
      <dgm:prSet/>
      <dgm:spPr/>
      <dgm:t>
        <a:bodyPr/>
        <a:lstStyle/>
        <a:p>
          <a:endParaRPr lang="en-GB">
            <a:latin typeface="Bahnschrift SemiCondensed" panose="020B0502040204020203" pitchFamily="34" charset="0"/>
          </a:endParaRPr>
        </a:p>
      </dgm:t>
    </dgm:pt>
    <dgm:pt modelId="{1F9BFA93-84B6-4823-AB8E-1EE5D2CA8B00}" type="sibTrans" cxnId="{98B0E57B-9B59-4F66-8552-D6532717A125}">
      <dgm:prSet/>
      <dgm:spPr/>
      <dgm:t>
        <a:bodyPr/>
        <a:lstStyle/>
        <a:p>
          <a:endParaRPr lang="en-GB">
            <a:latin typeface="Bahnschrift SemiCondensed" panose="020B0502040204020203" pitchFamily="34" charset="0"/>
          </a:endParaRPr>
        </a:p>
      </dgm:t>
    </dgm:pt>
    <dgm:pt modelId="{093F69A6-9371-42FF-9980-9DB44B427F1C}">
      <dgm:prSet phldrT="[Text]" custT="1"/>
      <dgm:spPr>
        <a:solidFill>
          <a:schemeClr val="accent6">
            <a:lumMod val="40000"/>
            <a:lumOff val="60000"/>
            <a:alpha val="90000"/>
          </a:schemeClr>
        </a:solidFill>
      </dgm:spPr>
      <dgm:t>
        <a:bodyPr/>
        <a:lstStyle/>
        <a:p>
          <a:r>
            <a:rPr lang="en-GB" sz="2000" dirty="0" smtClean="0">
              <a:latin typeface="+mn-lt"/>
            </a:rPr>
            <a:t>Are there any objects that may harm me or be used against me?</a:t>
          </a:r>
          <a:endParaRPr lang="en-GB" sz="2000" dirty="0">
            <a:latin typeface="+mn-lt"/>
          </a:endParaRPr>
        </a:p>
      </dgm:t>
    </dgm:pt>
    <dgm:pt modelId="{0555A092-F432-4234-B938-8BE208B2E157}" type="parTrans" cxnId="{910599FE-0A3A-4E9A-831E-1432929B0C41}">
      <dgm:prSet/>
      <dgm:spPr/>
      <dgm:t>
        <a:bodyPr/>
        <a:lstStyle/>
        <a:p>
          <a:endParaRPr lang="en-GB">
            <a:latin typeface="Bahnschrift SemiCondensed" panose="020B0502040204020203" pitchFamily="34" charset="0"/>
          </a:endParaRPr>
        </a:p>
      </dgm:t>
    </dgm:pt>
    <dgm:pt modelId="{A445E486-7E5E-4390-A6B2-B7F202A3E652}" type="sibTrans" cxnId="{910599FE-0A3A-4E9A-831E-1432929B0C41}">
      <dgm:prSet/>
      <dgm:spPr/>
      <dgm:t>
        <a:bodyPr/>
        <a:lstStyle/>
        <a:p>
          <a:endParaRPr lang="en-GB">
            <a:latin typeface="Bahnschrift SemiCondensed" panose="020B0502040204020203" pitchFamily="34" charset="0"/>
          </a:endParaRPr>
        </a:p>
      </dgm:t>
    </dgm:pt>
    <dgm:pt modelId="{BC615A26-8E3A-4683-92C5-202FCEDEDF0D}">
      <dgm:prSet phldrT="[Text]"/>
      <dgm:spPr>
        <a:solidFill>
          <a:srgbClr val="356F40"/>
        </a:solidFill>
      </dgm:spPr>
      <dgm:t>
        <a:bodyPr/>
        <a:lstStyle/>
        <a:p>
          <a:r>
            <a:rPr lang="en-GB" dirty="0" smtClean="0">
              <a:latin typeface="+mn-lt"/>
            </a:rPr>
            <a:t>Where</a:t>
          </a:r>
          <a:endParaRPr lang="en-GB" dirty="0">
            <a:latin typeface="+mn-lt"/>
          </a:endParaRPr>
        </a:p>
      </dgm:t>
    </dgm:pt>
    <dgm:pt modelId="{DD524BA9-DDAB-43F7-98A0-3EEE22505313}" type="parTrans" cxnId="{5A6590F3-9877-40EE-8B4E-301BB0156CA0}">
      <dgm:prSet/>
      <dgm:spPr/>
      <dgm:t>
        <a:bodyPr/>
        <a:lstStyle/>
        <a:p>
          <a:endParaRPr lang="en-GB">
            <a:latin typeface="Bahnschrift SemiCondensed" panose="020B0502040204020203" pitchFamily="34" charset="0"/>
          </a:endParaRPr>
        </a:p>
      </dgm:t>
    </dgm:pt>
    <dgm:pt modelId="{8D9E0ACC-A0CF-45EE-8CF3-24D7EAE09B9B}" type="sibTrans" cxnId="{5A6590F3-9877-40EE-8B4E-301BB0156CA0}">
      <dgm:prSet/>
      <dgm:spPr/>
      <dgm:t>
        <a:bodyPr/>
        <a:lstStyle/>
        <a:p>
          <a:endParaRPr lang="en-GB">
            <a:latin typeface="Bahnschrift SemiCondensed" panose="020B0502040204020203" pitchFamily="34" charset="0"/>
          </a:endParaRPr>
        </a:p>
      </dgm:t>
    </dgm:pt>
    <dgm:pt modelId="{613744B6-352F-41CD-9FC3-C1307229986B}">
      <dgm:prSet phldrT="[Text]" custT="1"/>
      <dgm:spPr>
        <a:solidFill>
          <a:schemeClr val="accent6">
            <a:lumMod val="40000"/>
            <a:lumOff val="60000"/>
            <a:alpha val="90000"/>
          </a:schemeClr>
        </a:solidFill>
      </dgm:spPr>
      <dgm:t>
        <a:bodyPr/>
        <a:lstStyle/>
        <a:p>
          <a:r>
            <a:rPr lang="en-GB" sz="2000" dirty="0" smtClean="0">
              <a:latin typeface="+mn-lt"/>
            </a:rPr>
            <a:t>What do you need know about the environment around you? </a:t>
          </a:r>
          <a:endParaRPr lang="en-GB" sz="2000" dirty="0">
            <a:latin typeface="+mn-lt"/>
          </a:endParaRPr>
        </a:p>
      </dgm:t>
    </dgm:pt>
    <dgm:pt modelId="{C22C3862-7AAE-4FBC-822A-443228747FC7}" type="parTrans" cxnId="{0ADEDB5A-7A71-4450-A61A-EEA96AF68AE2}">
      <dgm:prSet/>
      <dgm:spPr/>
      <dgm:t>
        <a:bodyPr/>
        <a:lstStyle/>
        <a:p>
          <a:endParaRPr lang="en-GB">
            <a:latin typeface="Bahnschrift SemiCondensed" panose="020B0502040204020203" pitchFamily="34" charset="0"/>
          </a:endParaRPr>
        </a:p>
      </dgm:t>
    </dgm:pt>
    <dgm:pt modelId="{B174C068-853B-4F63-81B9-CD2A0F943092}" type="sibTrans" cxnId="{0ADEDB5A-7A71-4450-A61A-EEA96AF68AE2}">
      <dgm:prSet/>
      <dgm:spPr/>
      <dgm:t>
        <a:bodyPr/>
        <a:lstStyle/>
        <a:p>
          <a:endParaRPr lang="en-GB">
            <a:latin typeface="Bahnschrift SemiCondensed" panose="020B0502040204020203" pitchFamily="34" charset="0"/>
          </a:endParaRPr>
        </a:p>
      </dgm:t>
    </dgm:pt>
    <dgm:pt modelId="{C950F775-814D-45C1-B670-3372C9C6E6C5}" type="pres">
      <dgm:prSet presAssocID="{4115E201-FE35-4AEC-A9C7-C397A17AE57A}" presName="Name0" presStyleCnt="0">
        <dgm:presLayoutVars>
          <dgm:dir/>
          <dgm:animLvl val="lvl"/>
          <dgm:resizeHandles val="exact"/>
        </dgm:presLayoutVars>
      </dgm:prSet>
      <dgm:spPr/>
      <dgm:t>
        <a:bodyPr/>
        <a:lstStyle/>
        <a:p>
          <a:endParaRPr lang="en-GB"/>
        </a:p>
      </dgm:t>
    </dgm:pt>
    <dgm:pt modelId="{C86A0ADB-524A-49FD-9893-03C98E3C0484}" type="pres">
      <dgm:prSet presAssocID="{65D80DAD-629C-4BB6-AB33-8CD0C3A76285}" presName="linNode" presStyleCnt="0"/>
      <dgm:spPr/>
    </dgm:pt>
    <dgm:pt modelId="{0C6052E8-66A8-453C-8B54-3DC69399F260}" type="pres">
      <dgm:prSet presAssocID="{65D80DAD-629C-4BB6-AB33-8CD0C3A76285}" presName="parentText" presStyleLbl="node1" presStyleIdx="0" presStyleCnt="3">
        <dgm:presLayoutVars>
          <dgm:chMax val="1"/>
          <dgm:bulletEnabled val="1"/>
        </dgm:presLayoutVars>
      </dgm:prSet>
      <dgm:spPr/>
      <dgm:t>
        <a:bodyPr/>
        <a:lstStyle/>
        <a:p>
          <a:endParaRPr lang="en-GB"/>
        </a:p>
      </dgm:t>
    </dgm:pt>
    <dgm:pt modelId="{53C03FB5-3826-4EEF-82A2-5DC5A6E2F609}" type="pres">
      <dgm:prSet presAssocID="{65D80DAD-629C-4BB6-AB33-8CD0C3A76285}" presName="descendantText" presStyleLbl="alignAccFollowNode1" presStyleIdx="0" presStyleCnt="3">
        <dgm:presLayoutVars>
          <dgm:bulletEnabled val="1"/>
        </dgm:presLayoutVars>
      </dgm:prSet>
      <dgm:spPr/>
      <dgm:t>
        <a:bodyPr/>
        <a:lstStyle/>
        <a:p>
          <a:endParaRPr lang="en-GB"/>
        </a:p>
      </dgm:t>
    </dgm:pt>
    <dgm:pt modelId="{F67BD7D0-FE70-4204-A080-011DD0C51FF2}" type="pres">
      <dgm:prSet presAssocID="{A4A90AA8-2E85-4F35-8CE9-8068AACF8E8E}" presName="sp" presStyleCnt="0"/>
      <dgm:spPr/>
    </dgm:pt>
    <dgm:pt modelId="{C17260C5-AB13-49F3-BBB0-1BF199C26B31}" type="pres">
      <dgm:prSet presAssocID="{F2EA43D5-0C18-459F-85F3-DD7797F65931}" presName="linNode" presStyleCnt="0"/>
      <dgm:spPr/>
    </dgm:pt>
    <dgm:pt modelId="{9989D59C-793A-4ACF-9275-C7CC493D006A}" type="pres">
      <dgm:prSet presAssocID="{F2EA43D5-0C18-459F-85F3-DD7797F65931}" presName="parentText" presStyleLbl="node1" presStyleIdx="1" presStyleCnt="3">
        <dgm:presLayoutVars>
          <dgm:chMax val="1"/>
          <dgm:bulletEnabled val="1"/>
        </dgm:presLayoutVars>
      </dgm:prSet>
      <dgm:spPr/>
      <dgm:t>
        <a:bodyPr/>
        <a:lstStyle/>
        <a:p>
          <a:endParaRPr lang="en-GB"/>
        </a:p>
      </dgm:t>
    </dgm:pt>
    <dgm:pt modelId="{E47680C8-B809-4370-90F7-DE3E13D40D44}" type="pres">
      <dgm:prSet presAssocID="{F2EA43D5-0C18-459F-85F3-DD7797F65931}" presName="descendantText" presStyleLbl="alignAccFollowNode1" presStyleIdx="1" presStyleCnt="3">
        <dgm:presLayoutVars>
          <dgm:bulletEnabled val="1"/>
        </dgm:presLayoutVars>
      </dgm:prSet>
      <dgm:spPr/>
      <dgm:t>
        <a:bodyPr/>
        <a:lstStyle/>
        <a:p>
          <a:endParaRPr lang="en-GB"/>
        </a:p>
      </dgm:t>
    </dgm:pt>
    <dgm:pt modelId="{58EFB02E-FB72-40B5-A122-3262FD4C5AE1}" type="pres">
      <dgm:prSet presAssocID="{1F9BFA93-84B6-4823-AB8E-1EE5D2CA8B00}" presName="sp" presStyleCnt="0"/>
      <dgm:spPr/>
    </dgm:pt>
    <dgm:pt modelId="{7CADFD65-9803-4981-8DE4-1ED362C1AE0E}" type="pres">
      <dgm:prSet presAssocID="{BC615A26-8E3A-4683-92C5-202FCEDEDF0D}" presName="linNode" presStyleCnt="0"/>
      <dgm:spPr/>
    </dgm:pt>
    <dgm:pt modelId="{AA4CF9E2-946D-430C-9D8C-14E4F2838A37}" type="pres">
      <dgm:prSet presAssocID="{BC615A26-8E3A-4683-92C5-202FCEDEDF0D}" presName="parentText" presStyleLbl="node1" presStyleIdx="2" presStyleCnt="3">
        <dgm:presLayoutVars>
          <dgm:chMax val="1"/>
          <dgm:bulletEnabled val="1"/>
        </dgm:presLayoutVars>
      </dgm:prSet>
      <dgm:spPr/>
      <dgm:t>
        <a:bodyPr/>
        <a:lstStyle/>
        <a:p>
          <a:endParaRPr lang="en-GB"/>
        </a:p>
      </dgm:t>
    </dgm:pt>
    <dgm:pt modelId="{2A8FAD1A-E202-49D2-8E07-6961B704A48D}" type="pres">
      <dgm:prSet presAssocID="{BC615A26-8E3A-4683-92C5-202FCEDEDF0D}" presName="descendantText" presStyleLbl="alignAccFollowNode1" presStyleIdx="2" presStyleCnt="3">
        <dgm:presLayoutVars>
          <dgm:bulletEnabled val="1"/>
        </dgm:presLayoutVars>
      </dgm:prSet>
      <dgm:spPr/>
      <dgm:t>
        <a:bodyPr/>
        <a:lstStyle/>
        <a:p>
          <a:endParaRPr lang="en-GB"/>
        </a:p>
      </dgm:t>
    </dgm:pt>
  </dgm:ptLst>
  <dgm:cxnLst>
    <dgm:cxn modelId="{910599FE-0A3A-4E9A-831E-1432929B0C41}" srcId="{F2EA43D5-0C18-459F-85F3-DD7797F65931}" destId="{093F69A6-9371-42FF-9980-9DB44B427F1C}" srcOrd="0" destOrd="0" parTransId="{0555A092-F432-4234-B938-8BE208B2E157}" sibTransId="{A445E486-7E5E-4390-A6B2-B7F202A3E652}"/>
    <dgm:cxn modelId="{77FBAA00-68ED-4887-8F98-C1A7385376D1}" type="presOf" srcId="{F2EA43D5-0C18-459F-85F3-DD7797F65931}" destId="{9989D59C-793A-4ACF-9275-C7CC493D006A}" srcOrd="0" destOrd="0" presId="urn:microsoft.com/office/officeart/2005/8/layout/vList5"/>
    <dgm:cxn modelId="{98B0E57B-9B59-4F66-8552-D6532717A125}" srcId="{4115E201-FE35-4AEC-A9C7-C397A17AE57A}" destId="{F2EA43D5-0C18-459F-85F3-DD7797F65931}" srcOrd="1" destOrd="0" parTransId="{939CB3BE-E39B-4C52-9E34-79350672E772}" sibTransId="{1F9BFA93-84B6-4823-AB8E-1EE5D2CA8B00}"/>
    <dgm:cxn modelId="{23460CD2-CC93-4E6B-8196-15A9645C1C61}" type="presOf" srcId="{093F69A6-9371-42FF-9980-9DB44B427F1C}" destId="{E47680C8-B809-4370-90F7-DE3E13D40D44}" srcOrd="0" destOrd="0" presId="urn:microsoft.com/office/officeart/2005/8/layout/vList5"/>
    <dgm:cxn modelId="{EA9EEB0A-B167-43F1-946B-1546697153FF}" type="presOf" srcId="{3FA8FF45-7FA9-481C-961D-3525E63007D0}" destId="{53C03FB5-3826-4EEF-82A2-5DC5A6E2F609}" srcOrd="0" destOrd="0" presId="urn:microsoft.com/office/officeart/2005/8/layout/vList5"/>
    <dgm:cxn modelId="{D47235A2-C3A4-430D-8A60-68375F233949}" type="presOf" srcId="{65D80DAD-629C-4BB6-AB33-8CD0C3A76285}" destId="{0C6052E8-66A8-453C-8B54-3DC69399F260}" srcOrd="0" destOrd="0" presId="urn:microsoft.com/office/officeart/2005/8/layout/vList5"/>
    <dgm:cxn modelId="{23B8F002-24BF-4269-B449-EA3DAD4381ED}" type="presOf" srcId="{4115E201-FE35-4AEC-A9C7-C397A17AE57A}" destId="{C950F775-814D-45C1-B670-3372C9C6E6C5}" srcOrd="0" destOrd="0" presId="urn:microsoft.com/office/officeart/2005/8/layout/vList5"/>
    <dgm:cxn modelId="{84265B7A-1B06-43E2-84B8-37A4F27A394B}" type="presOf" srcId="{613744B6-352F-41CD-9FC3-C1307229986B}" destId="{2A8FAD1A-E202-49D2-8E07-6961B704A48D}" srcOrd="0" destOrd="0" presId="urn:microsoft.com/office/officeart/2005/8/layout/vList5"/>
    <dgm:cxn modelId="{5A6590F3-9877-40EE-8B4E-301BB0156CA0}" srcId="{4115E201-FE35-4AEC-A9C7-C397A17AE57A}" destId="{BC615A26-8E3A-4683-92C5-202FCEDEDF0D}" srcOrd="2" destOrd="0" parTransId="{DD524BA9-DDAB-43F7-98A0-3EEE22505313}" sibTransId="{8D9E0ACC-A0CF-45EE-8CF3-24D7EAE09B9B}"/>
    <dgm:cxn modelId="{0ADEDB5A-7A71-4450-A61A-EEA96AF68AE2}" srcId="{BC615A26-8E3A-4683-92C5-202FCEDEDF0D}" destId="{613744B6-352F-41CD-9FC3-C1307229986B}" srcOrd="0" destOrd="0" parTransId="{C22C3862-7AAE-4FBC-822A-443228747FC7}" sibTransId="{B174C068-853B-4F63-81B9-CD2A0F943092}"/>
    <dgm:cxn modelId="{CEB78738-995A-4C98-9F08-ADEAA54F0300}" srcId="{4115E201-FE35-4AEC-A9C7-C397A17AE57A}" destId="{65D80DAD-629C-4BB6-AB33-8CD0C3A76285}" srcOrd="0" destOrd="0" parTransId="{616D675B-968A-45D7-B3A5-29E7E6B88898}" sibTransId="{A4A90AA8-2E85-4F35-8CE9-8068AACF8E8E}"/>
    <dgm:cxn modelId="{960A9D58-7E94-4A1B-95BF-3F07A9ACE05A}" type="presOf" srcId="{BC615A26-8E3A-4683-92C5-202FCEDEDF0D}" destId="{AA4CF9E2-946D-430C-9D8C-14E4F2838A37}" srcOrd="0" destOrd="0" presId="urn:microsoft.com/office/officeart/2005/8/layout/vList5"/>
    <dgm:cxn modelId="{162ACFF4-73DB-418C-A0F7-F40305708FA7}" srcId="{65D80DAD-629C-4BB6-AB33-8CD0C3A76285}" destId="{3FA8FF45-7FA9-481C-961D-3525E63007D0}" srcOrd="0" destOrd="0" parTransId="{6226D5BF-163C-44F6-B9FD-4B47012E88FF}" sibTransId="{489ABA3A-6029-4020-A0C0-17A032D8FDB6}"/>
    <dgm:cxn modelId="{059447F4-4ECA-4D0C-B9F8-929651DEE65F}" type="presParOf" srcId="{C950F775-814D-45C1-B670-3372C9C6E6C5}" destId="{C86A0ADB-524A-49FD-9893-03C98E3C0484}" srcOrd="0" destOrd="0" presId="urn:microsoft.com/office/officeart/2005/8/layout/vList5"/>
    <dgm:cxn modelId="{444BAF4F-D1FD-4777-83CA-A160A06DB7BC}" type="presParOf" srcId="{C86A0ADB-524A-49FD-9893-03C98E3C0484}" destId="{0C6052E8-66A8-453C-8B54-3DC69399F260}" srcOrd="0" destOrd="0" presId="urn:microsoft.com/office/officeart/2005/8/layout/vList5"/>
    <dgm:cxn modelId="{979812AD-8B95-4CBD-88F2-A3F02556C3E3}" type="presParOf" srcId="{C86A0ADB-524A-49FD-9893-03C98E3C0484}" destId="{53C03FB5-3826-4EEF-82A2-5DC5A6E2F609}" srcOrd="1" destOrd="0" presId="urn:microsoft.com/office/officeart/2005/8/layout/vList5"/>
    <dgm:cxn modelId="{3759536F-6D43-4B96-AC45-E3A2D3EADEF2}" type="presParOf" srcId="{C950F775-814D-45C1-B670-3372C9C6E6C5}" destId="{F67BD7D0-FE70-4204-A080-011DD0C51FF2}" srcOrd="1" destOrd="0" presId="urn:microsoft.com/office/officeart/2005/8/layout/vList5"/>
    <dgm:cxn modelId="{6B0D7DA0-15DC-42AC-B8BD-442C99CD6CAB}" type="presParOf" srcId="{C950F775-814D-45C1-B670-3372C9C6E6C5}" destId="{C17260C5-AB13-49F3-BBB0-1BF199C26B31}" srcOrd="2" destOrd="0" presId="urn:microsoft.com/office/officeart/2005/8/layout/vList5"/>
    <dgm:cxn modelId="{D0898B9B-BF0D-4AE6-96CF-E0DA296AA5E4}" type="presParOf" srcId="{C17260C5-AB13-49F3-BBB0-1BF199C26B31}" destId="{9989D59C-793A-4ACF-9275-C7CC493D006A}" srcOrd="0" destOrd="0" presId="urn:microsoft.com/office/officeart/2005/8/layout/vList5"/>
    <dgm:cxn modelId="{E41BB52C-6737-4D4F-8496-820714E9CC93}" type="presParOf" srcId="{C17260C5-AB13-49F3-BBB0-1BF199C26B31}" destId="{E47680C8-B809-4370-90F7-DE3E13D40D44}" srcOrd="1" destOrd="0" presId="urn:microsoft.com/office/officeart/2005/8/layout/vList5"/>
    <dgm:cxn modelId="{1876FBD6-DA46-442F-826E-68EA1233C5BD}" type="presParOf" srcId="{C950F775-814D-45C1-B670-3372C9C6E6C5}" destId="{58EFB02E-FB72-40B5-A122-3262FD4C5AE1}" srcOrd="3" destOrd="0" presId="urn:microsoft.com/office/officeart/2005/8/layout/vList5"/>
    <dgm:cxn modelId="{C96DAA19-1EE4-44FA-9B0F-8A2D1E2D580E}" type="presParOf" srcId="{C950F775-814D-45C1-B670-3372C9C6E6C5}" destId="{7CADFD65-9803-4981-8DE4-1ED362C1AE0E}" srcOrd="4" destOrd="0" presId="urn:microsoft.com/office/officeart/2005/8/layout/vList5"/>
    <dgm:cxn modelId="{755D5752-4F5A-4EB6-A531-7C7EC71F6D34}" type="presParOf" srcId="{7CADFD65-9803-4981-8DE4-1ED362C1AE0E}" destId="{AA4CF9E2-946D-430C-9D8C-14E4F2838A37}" srcOrd="0" destOrd="0" presId="urn:microsoft.com/office/officeart/2005/8/layout/vList5"/>
    <dgm:cxn modelId="{69A24B1D-5CFF-4173-B8EE-EBC2AEB2DA19}" type="presParOf" srcId="{7CADFD65-9803-4981-8DE4-1ED362C1AE0E}" destId="{2A8FAD1A-E202-49D2-8E07-6961B704A48D}" srcOrd="1"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9086C92-D1BC-492F-B06C-8E36D1BE766F}" type="doc">
      <dgm:prSet loTypeId="urn:microsoft.com/office/officeart/2005/8/layout/hList1" loCatId="list" qsTypeId="urn:microsoft.com/office/officeart/2005/8/quickstyle/3d1" qsCatId="3D" csTypeId="urn:microsoft.com/office/officeart/2005/8/colors/accent1_2" csCatId="accent1" phldr="1"/>
      <dgm:spPr/>
      <dgm:t>
        <a:bodyPr/>
        <a:lstStyle/>
        <a:p>
          <a:endParaRPr lang="en-GB"/>
        </a:p>
      </dgm:t>
    </dgm:pt>
    <dgm:pt modelId="{12163D63-E813-4667-A130-96DB5E967C63}">
      <dgm:prSet phldrT="[Text]" custT="1"/>
      <dgm:spPr>
        <a:solidFill>
          <a:srgbClr val="356F40"/>
        </a:solidFill>
      </dgm:spPr>
      <dgm:t>
        <a:bodyPr/>
        <a:lstStyle/>
        <a:p>
          <a:r>
            <a:rPr lang="en-GB" sz="2400" dirty="0" smtClean="0">
              <a:latin typeface="+mn-lt"/>
            </a:rPr>
            <a:t>Physical Signs </a:t>
          </a:r>
          <a:endParaRPr lang="en-GB" sz="2400" dirty="0">
            <a:latin typeface="+mn-lt"/>
          </a:endParaRPr>
        </a:p>
      </dgm:t>
    </dgm:pt>
    <dgm:pt modelId="{2DD4490F-4F91-48CA-AE57-5D4372DC30F7}" type="parTrans" cxnId="{EE380603-9CFC-4D7A-A755-4AADBFB2B5EE}">
      <dgm:prSet/>
      <dgm:spPr/>
      <dgm:t>
        <a:bodyPr/>
        <a:lstStyle/>
        <a:p>
          <a:endParaRPr lang="en-GB" sz="2400"/>
        </a:p>
      </dgm:t>
    </dgm:pt>
    <dgm:pt modelId="{F792F267-C7D5-4C62-B584-837DF65765BC}" type="sibTrans" cxnId="{EE380603-9CFC-4D7A-A755-4AADBFB2B5EE}">
      <dgm:prSet/>
      <dgm:spPr/>
      <dgm:t>
        <a:bodyPr/>
        <a:lstStyle/>
        <a:p>
          <a:endParaRPr lang="en-GB" sz="2400"/>
        </a:p>
      </dgm:t>
    </dgm:pt>
    <dgm:pt modelId="{B58ED627-34EE-4CED-BCEA-9C227038BBFD}">
      <dgm:prSet phldrT="[Text]" custT="1"/>
      <dgm:spPr>
        <a:solidFill>
          <a:schemeClr val="accent6">
            <a:lumMod val="40000"/>
            <a:lumOff val="60000"/>
            <a:alpha val="90000"/>
          </a:schemeClr>
        </a:solidFill>
      </dgm:spPr>
      <dgm:t>
        <a:bodyPr/>
        <a:lstStyle/>
        <a:p>
          <a:r>
            <a:rPr lang="en-GB" sz="2400" dirty="0" smtClean="0">
              <a:latin typeface="+mn-lt"/>
            </a:rPr>
            <a:t>Sweating</a:t>
          </a:r>
          <a:endParaRPr lang="en-GB" sz="2400" dirty="0">
            <a:latin typeface="+mn-lt"/>
          </a:endParaRPr>
        </a:p>
      </dgm:t>
    </dgm:pt>
    <dgm:pt modelId="{222A1A5C-103A-408E-B072-517C33D4FCD6}" type="parTrans" cxnId="{AA0ECE95-4EB4-4CF5-B7C8-C3659E6594F3}">
      <dgm:prSet/>
      <dgm:spPr/>
      <dgm:t>
        <a:bodyPr/>
        <a:lstStyle/>
        <a:p>
          <a:endParaRPr lang="en-GB" sz="2400"/>
        </a:p>
      </dgm:t>
    </dgm:pt>
    <dgm:pt modelId="{9504A745-D5D7-4599-821B-D78D9A5A2C2D}" type="sibTrans" cxnId="{AA0ECE95-4EB4-4CF5-B7C8-C3659E6594F3}">
      <dgm:prSet/>
      <dgm:spPr/>
      <dgm:t>
        <a:bodyPr/>
        <a:lstStyle/>
        <a:p>
          <a:endParaRPr lang="en-GB" sz="2400"/>
        </a:p>
      </dgm:t>
    </dgm:pt>
    <dgm:pt modelId="{28E60EB3-799C-4AD8-8100-E7CC2C4F68FA}">
      <dgm:prSet phldrT="[Text]" custT="1"/>
      <dgm:spPr>
        <a:solidFill>
          <a:schemeClr val="accent6">
            <a:lumMod val="40000"/>
            <a:lumOff val="60000"/>
            <a:alpha val="90000"/>
          </a:schemeClr>
        </a:solidFill>
      </dgm:spPr>
      <dgm:t>
        <a:bodyPr/>
        <a:lstStyle/>
        <a:p>
          <a:r>
            <a:rPr lang="en-GB" sz="2400" dirty="0" smtClean="0">
              <a:latin typeface="+mn-lt"/>
            </a:rPr>
            <a:t>Clenched Teeth</a:t>
          </a:r>
          <a:endParaRPr lang="en-GB" sz="2400" dirty="0">
            <a:latin typeface="+mn-lt"/>
          </a:endParaRPr>
        </a:p>
      </dgm:t>
    </dgm:pt>
    <dgm:pt modelId="{B1959AF0-0C5C-467D-AF28-957B7305A39D}" type="parTrans" cxnId="{A52FA8A6-5577-4712-91C6-24249AC9F3C1}">
      <dgm:prSet/>
      <dgm:spPr/>
      <dgm:t>
        <a:bodyPr/>
        <a:lstStyle/>
        <a:p>
          <a:endParaRPr lang="en-GB" sz="2400"/>
        </a:p>
      </dgm:t>
    </dgm:pt>
    <dgm:pt modelId="{301EC36D-FF87-4C93-8E13-A1AE513338B9}" type="sibTrans" cxnId="{A52FA8A6-5577-4712-91C6-24249AC9F3C1}">
      <dgm:prSet/>
      <dgm:spPr/>
      <dgm:t>
        <a:bodyPr/>
        <a:lstStyle/>
        <a:p>
          <a:endParaRPr lang="en-GB" sz="2400"/>
        </a:p>
      </dgm:t>
    </dgm:pt>
    <dgm:pt modelId="{A8282B9F-C04F-4923-BD0F-9BBFD6DA17A6}">
      <dgm:prSet phldrT="[Text]" custT="1"/>
      <dgm:spPr>
        <a:solidFill>
          <a:srgbClr val="356F40"/>
        </a:solidFill>
      </dgm:spPr>
      <dgm:t>
        <a:bodyPr/>
        <a:lstStyle/>
        <a:p>
          <a:r>
            <a:rPr lang="en-GB" sz="2400" dirty="0" smtClean="0">
              <a:latin typeface="+mn-lt"/>
            </a:rPr>
            <a:t>Behavioural Signs </a:t>
          </a:r>
          <a:endParaRPr lang="en-GB" sz="2400" dirty="0">
            <a:latin typeface="+mn-lt"/>
          </a:endParaRPr>
        </a:p>
      </dgm:t>
    </dgm:pt>
    <dgm:pt modelId="{D5EF4140-9BC6-4BDC-902F-8F08260DD5A8}" type="parTrans" cxnId="{BADBFFE9-BCAD-44D5-BAEF-AE90312F43D7}">
      <dgm:prSet/>
      <dgm:spPr/>
      <dgm:t>
        <a:bodyPr/>
        <a:lstStyle/>
        <a:p>
          <a:endParaRPr lang="en-GB" sz="2400"/>
        </a:p>
      </dgm:t>
    </dgm:pt>
    <dgm:pt modelId="{45BB3C5F-E3AE-44F6-A037-59698B0CB90B}" type="sibTrans" cxnId="{BADBFFE9-BCAD-44D5-BAEF-AE90312F43D7}">
      <dgm:prSet/>
      <dgm:spPr/>
      <dgm:t>
        <a:bodyPr/>
        <a:lstStyle/>
        <a:p>
          <a:endParaRPr lang="en-GB" sz="2400"/>
        </a:p>
      </dgm:t>
    </dgm:pt>
    <dgm:pt modelId="{D7F16308-7B8D-439F-82E8-5DD83621BD6A}">
      <dgm:prSet phldrT="[Text]" custT="1"/>
      <dgm:spPr>
        <a:solidFill>
          <a:schemeClr val="accent6">
            <a:lumMod val="40000"/>
            <a:lumOff val="60000"/>
            <a:alpha val="90000"/>
          </a:schemeClr>
        </a:solidFill>
      </dgm:spPr>
      <dgm:t>
        <a:bodyPr/>
        <a:lstStyle/>
        <a:p>
          <a:r>
            <a:rPr lang="en-GB" sz="2400" dirty="0" smtClean="0">
              <a:latin typeface="+mn-lt"/>
            </a:rPr>
            <a:t>Swearing</a:t>
          </a:r>
          <a:endParaRPr lang="en-GB" sz="2400" dirty="0">
            <a:latin typeface="+mn-lt"/>
          </a:endParaRPr>
        </a:p>
      </dgm:t>
    </dgm:pt>
    <dgm:pt modelId="{2891C03F-09A0-4BB2-A68A-B6A2EFD93AB8}" type="parTrans" cxnId="{D4ABBD0D-8888-4BBB-8548-6486F9AAED7D}">
      <dgm:prSet/>
      <dgm:spPr/>
      <dgm:t>
        <a:bodyPr/>
        <a:lstStyle/>
        <a:p>
          <a:endParaRPr lang="en-GB" sz="2400"/>
        </a:p>
      </dgm:t>
    </dgm:pt>
    <dgm:pt modelId="{58F44241-9372-4F62-862C-6E5DC34729BF}" type="sibTrans" cxnId="{D4ABBD0D-8888-4BBB-8548-6486F9AAED7D}">
      <dgm:prSet/>
      <dgm:spPr/>
      <dgm:t>
        <a:bodyPr/>
        <a:lstStyle/>
        <a:p>
          <a:endParaRPr lang="en-GB" sz="2400"/>
        </a:p>
      </dgm:t>
    </dgm:pt>
    <dgm:pt modelId="{7B9484E6-D566-4CBF-9439-9031538219E7}">
      <dgm:prSet phldrT="[Text]" custT="1"/>
      <dgm:spPr>
        <a:solidFill>
          <a:schemeClr val="accent6">
            <a:lumMod val="40000"/>
            <a:lumOff val="60000"/>
            <a:alpha val="90000"/>
          </a:schemeClr>
        </a:solidFill>
      </dgm:spPr>
      <dgm:t>
        <a:bodyPr/>
        <a:lstStyle/>
        <a:p>
          <a:r>
            <a:rPr lang="en-GB" sz="2400" dirty="0" smtClean="0">
              <a:latin typeface="+mn-lt"/>
            </a:rPr>
            <a:t>Clenched Fists</a:t>
          </a:r>
          <a:endParaRPr lang="en-GB" sz="2400" dirty="0">
            <a:latin typeface="+mn-lt"/>
          </a:endParaRPr>
        </a:p>
      </dgm:t>
    </dgm:pt>
    <dgm:pt modelId="{B7A24589-293C-49F6-B648-39ABA028ABD6}" type="parTrans" cxnId="{51BAE205-01D3-4F00-8A92-1309D4942A92}">
      <dgm:prSet/>
      <dgm:spPr/>
      <dgm:t>
        <a:bodyPr/>
        <a:lstStyle/>
        <a:p>
          <a:endParaRPr lang="en-GB" sz="2400"/>
        </a:p>
      </dgm:t>
    </dgm:pt>
    <dgm:pt modelId="{C111D179-8A80-431F-98A5-E4D26E4755AE}" type="sibTrans" cxnId="{51BAE205-01D3-4F00-8A92-1309D4942A92}">
      <dgm:prSet/>
      <dgm:spPr/>
      <dgm:t>
        <a:bodyPr/>
        <a:lstStyle/>
        <a:p>
          <a:endParaRPr lang="en-GB" sz="2400"/>
        </a:p>
      </dgm:t>
    </dgm:pt>
    <dgm:pt modelId="{3C5F9C19-9C56-4C43-B0F1-32E17340272E}">
      <dgm:prSet phldrT="[Text]" custT="1"/>
      <dgm:spPr>
        <a:solidFill>
          <a:schemeClr val="accent6">
            <a:lumMod val="40000"/>
            <a:lumOff val="60000"/>
            <a:alpha val="90000"/>
          </a:schemeClr>
        </a:solidFill>
      </dgm:spPr>
      <dgm:t>
        <a:bodyPr/>
        <a:lstStyle/>
        <a:p>
          <a:r>
            <a:rPr lang="en-GB" sz="2400" dirty="0" smtClean="0">
              <a:latin typeface="+mn-lt"/>
            </a:rPr>
            <a:t>Restlessness</a:t>
          </a:r>
          <a:endParaRPr lang="en-GB" sz="2400" dirty="0">
            <a:latin typeface="+mn-lt"/>
          </a:endParaRPr>
        </a:p>
      </dgm:t>
    </dgm:pt>
    <dgm:pt modelId="{9BD65391-FC13-4F48-B2C4-EE24FA17CF72}" type="parTrans" cxnId="{7B499016-866A-4009-965D-5CCCEB697050}">
      <dgm:prSet/>
      <dgm:spPr/>
      <dgm:t>
        <a:bodyPr/>
        <a:lstStyle/>
        <a:p>
          <a:endParaRPr lang="en-GB" sz="2400"/>
        </a:p>
      </dgm:t>
    </dgm:pt>
    <dgm:pt modelId="{0F2C9537-7046-4622-8CD5-A944D239A8B1}" type="sibTrans" cxnId="{7B499016-866A-4009-965D-5CCCEB697050}">
      <dgm:prSet/>
      <dgm:spPr/>
      <dgm:t>
        <a:bodyPr/>
        <a:lstStyle/>
        <a:p>
          <a:endParaRPr lang="en-GB" sz="2400"/>
        </a:p>
      </dgm:t>
    </dgm:pt>
    <dgm:pt modelId="{4D908186-2BFE-4639-80B6-8C636C95AA8C}">
      <dgm:prSet phldrT="[Text]" custT="1"/>
      <dgm:spPr>
        <a:solidFill>
          <a:schemeClr val="accent6">
            <a:lumMod val="40000"/>
            <a:lumOff val="60000"/>
            <a:alpha val="90000"/>
          </a:schemeClr>
        </a:solidFill>
      </dgm:spPr>
      <dgm:t>
        <a:bodyPr/>
        <a:lstStyle/>
        <a:p>
          <a:r>
            <a:rPr lang="en-GB" sz="2400" dirty="0" smtClean="0">
              <a:latin typeface="+mn-lt"/>
            </a:rPr>
            <a:t>Staring</a:t>
          </a:r>
          <a:endParaRPr lang="en-GB" sz="2400" dirty="0">
            <a:latin typeface="+mn-lt"/>
          </a:endParaRPr>
        </a:p>
      </dgm:t>
    </dgm:pt>
    <dgm:pt modelId="{C2466F6E-8976-4800-B726-9BE53833FCC0}" type="parTrans" cxnId="{11A7EE13-2E40-4A43-BE99-32F56A5D15F0}">
      <dgm:prSet/>
      <dgm:spPr/>
      <dgm:t>
        <a:bodyPr/>
        <a:lstStyle/>
        <a:p>
          <a:endParaRPr lang="en-GB" sz="2400"/>
        </a:p>
      </dgm:t>
    </dgm:pt>
    <dgm:pt modelId="{64E7E9EC-8DAD-4761-940B-883E1CE1C7A0}" type="sibTrans" cxnId="{11A7EE13-2E40-4A43-BE99-32F56A5D15F0}">
      <dgm:prSet/>
      <dgm:spPr/>
      <dgm:t>
        <a:bodyPr/>
        <a:lstStyle/>
        <a:p>
          <a:endParaRPr lang="en-GB" sz="2400"/>
        </a:p>
      </dgm:t>
    </dgm:pt>
    <dgm:pt modelId="{228DA540-5CD5-44D4-AB18-CFB8BDD107B5}">
      <dgm:prSet phldrT="[Text]" custT="1"/>
      <dgm:spPr>
        <a:solidFill>
          <a:schemeClr val="accent6">
            <a:lumMod val="40000"/>
            <a:lumOff val="60000"/>
            <a:alpha val="90000"/>
          </a:schemeClr>
        </a:solidFill>
      </dgm:spPr>
      <dgm:t>
        <a:bodyPr/>
        <a:lstStyle/>
        <a:p>
          <a:r>
            <a:rPr lang="en-GB" sz="2400" dirty="0" smtClean="0">
              <a:latin typeface="+mn-lt"/>
            </a:rPr>
            <a:t>Flushed Face</a:t>
          </a:r>
          <a:endParaRPr lang="en-GB" sz="2400" dirty="0">
            <a:latin typeface="+mn-lt"/>
          </a:endParaRPr>
        </a:p>
      </dgm:t>
    </dgm:pt>
    <dgm:pt modelId="{9FE07C7D-D625-4B95-972A-5F51D197EABF}" type="parTrans" cxnId="{BC2267A6-839B-4EC5-9DCA-D41887D58AA7}">
      <dgm:prSet/>
      <dgm:spPr/>
      <dgm:t>
        <a:bodyPr/>
        <a:lstStyle/>
        <a:p>
          <a:endParaRPr lang="en-GB" sz="2400"/>
        </a:p>
      </dgm:t>
    </dgm:pt>
    <dgm:pt modelId="{1EABD292-84CB-43E7-8ABC-7758EC0D6330}" type="sibTrans" cxnId="{BC2267A6-839B-4EC5-9DCA-D41887D58AA7}">
      <dgm:prSet/>
      <dgm:spPr/>
      <dgm:t>
        <a:bodyPr/>
        <a:lstStyle/>
        <a:p>
          <a:endParaRPr lang="en-GB" sz="2400"/>
        </a:p>
      </dgm:t>
    </dgm:pt>
    <dgm:pt modelId="{216E0198-E61A-4062-A642-180A96714656}">
      <dgm:prSet phldrT="[Text]" custT="1"/>
      <dgm:spPr>
        <a:solidFill>
          <a:schemeClr val="accent6">
            <a:lumMod val="40000"/>
            <a:lumOff val="60000"/>
            <a:alpha val="90000"/>
          </a:schemeClr>
        </a:solidFill>
      </dgm:spPr>
      <dgm:t>
        <a:bodyPr/>
        <a:lstStyle/>
        <a:p>
          <a:r>
            <a:rPr lang="en-GB" sz="2400" dirty="0" smtClean="0">
              <a:latin typeface="+mn-lt"/>
            </a:rPr>
            <a:t>Shaking</a:t>
          </a:r>
          <a:endParaRPr lang="en-GB" sz="2400" dirty="0">
            <a:latin typeface="+mn-lt"/>
          </a:endParaRPr>
        </a:p>
      </dgm:t>
    </dgm:pt>
    <dgm:pt modelId="{B5C00F85-45B6-4220-BA02-389BEBE13C9B}" type="parTrans" cxnId="{4C6F3359-8C6C-41CE-94D0-610D306C8702}">
      <dgm:prSet/>
      <dgm:spPr/>
      <dgm:t>
        <a:bodyPr/>
        <a:lstStyle/>
        <a:p>
          <a:endParaRPr lang="en-GB" sz="2400"/>
        </a:p>
      </dgm:t>
    </dgm:pt>
    <dgm:pt modelId="{DAAFBD93-ADC7-43A9-9564-F35ADB24441B}" type="sibTrans" cxnId="{4C6F3359-8C6C-41CE-94D0-610D306C8702}">
      <dgm:prSet/>
      <dgm:spPr/>
      <dgm:t>
        <a:bodyPr/>
        <a:lstStyle/>
        <a:p>
          <a:endParaRPr lang="en-GB" sz="2400"/>
        </a:p>
      </dgm:t>
    </dgm:pt>
    <dgm:pt modelId="{DEB79B30-14FC-4281-9C96-76D6F578AA4C}">
      <dgm:prSet phldrT="[Text]" custT="1"/>
      <dgm:spPr>
        <a:solidFill>
          <a:schemeClr val="accent6">
            <a:lumMod val="40000"/>
            <a:lumOff val="60000"/>
            <a:alpha val="90000"/>
          </a:schemeClr>
        </a:solidFill>
      </dgm:spPr>
      <dgm:t>
        <a:bodyPr/>
        <a:lstStyle/>
        <a:p>
          <a:r>
            <a:rPr lang="en-GB" sz="2400" dirty="0" smtClean="0">
              <a:latin typeface="+mn-lt"/>
            </a:rPr>
            <a:t>Shouting</a:t>
          </a:r>
          <a:endParaRPr lang="en-GB" sz="2400" dirty="0">
            <a:latin typeface="+mn-lt"/>
          </a:endParaRPr>
        </a:p>
      </dgm:t>
    </dgm:pt>
    <dgm:pt modelId="{7FC558BA-6640-401D-8DB0-814DE183F356}" type="parTrans" cxnId="{C91C68D1-CC44-48C3-94A7-A2A13915512F}">
      <dgm:prSet/>
      <dgm:spPr/>
      <dgm:t>
        <a:bodyPr/>
        <a:lstStyle/>
        <a:p>
          <a:endParaRPr lang="en-GB" sz="2400"/>
        </a:p>
      </dgm:t>
    </dgm:pt>
    <dgm:pt modelId="{F164926E-53DB-4C8B-A66C-D17D6BC1F95B}" type="sibTrans" cxnId="{C91C68D1-CC44-48C3-94A7-A2A13915512F}">
      <dgm:prSet/>
      <dgm:spPr/>
      <dgm:t>
        <a:bodyPr/>
        <a:lstStyle/>
        <a:p>
          <a:endParaRPr lang="en-GB" sz="2400"/>
        </a:p>
      </dgm:t>
    </dgm:pt>
    <dgm:pt modelId="{618BD813-9F4A-4994-89D2-94368D95E899}">
      <dgm:prSet phldrT="[Text]" custT="1"/>
      <dgm:spPr>
        <a:solidFill>
          <a:schemeClr val="accent6">
            <a:lumMod val="40000"/>
            <a:lumOff val="60000"/>
            <a:alpha val="90000"/>
          </a:schemeClr>
        </a:solidFill>
      </dgm:spPr>
      <dgm:t>
        <a:bodyPr/>
        <a:lstStyle/>
        <a:p>
          <a:r>
            <a:rPr lang="en-GB" sz="2400" dirty="0" smtClean="0">
              <a:latin typeface="+mn-lt"/>
            </a:rPr>
            <a:t>Pointing</a:t>
          </a:r>
          <a:endParaRPr lang="en-GB" sz="2400" dirty="0">
            <a:latin typeface="+mn-lt"/>
          </a:endParaRPr>
        </a:p>
      </dgm:t>
    </dgm:pt>
    <dgm:pt modelId="{D91B40A2-EB9A-497E-A613-3836B24443EA}" type="parTrans" cxnId="{3B54CAE8-5CC8-433C-BE44-31308557953B}">
      <dgm:prSet/>
      <dgm:spPr/>
      <dgm:t>
        <a:bodyPr/>
        <a:lstStyle/>
        <a:p>
          <a:endParaRPr lang="en-GB" sz="2400"/>
        </a:p>
      </dgm:t>
    </dgm:pt>
    <dgm:pt modelId="{3EF3A12B-EFD3-4E1E-BA6D-2A81C855755A}" type="sibTrans" cxnId="{3B54CAE8-5CC8-433C-BE44-31308557953B}">
      <dgm:prSet/>
      <dgm:spPr/>
      <dgm:t>
        <a:bodyPr/>
        <a:lstStyle/>
        <a:p>
          <a:endParaRPr lang="en-GB" sz="2400"/>
        </a:p>
      </dgm:t>
    </dgm:pt>
    <dgm:pt modelId="{87210CFB-0DBF-4F6C-BE47-C8B2D16B49F7}">
      <dgm:prSet phldrT="[Text]" custT="1"/>
      <dgm:spPr>
        <a:solidFill>
          <a:schemeClr val="accent6">
            <a:lumMod val="40000"/>
            <a:lumOff val="60000"/>
            <a:alpha val="90000"/>
          </a:schemeClr>
        </a:solidFill>
      </dgm:spPr>
      <dgm:t>
        <a:bodyPr/>
        <a:lstStyle/>
        <a:p>
          <a:r>
            <a:rPr lang="en-GB" sz="2400" dirty="0" smtClean="0">
              <a:latin typeface="+mn-lt"/>
            </a:rPr>
            <a:t>Standing too Close</a:t>
          </a:r>
          <a:endParaRPr lang="en-GB" sz="2400" dirty="0">
            <a:latin typeface="+mn-lt"/>
          </a:endParaRPr>
        </a:p>
      </dgm:t>
    </dgm:pt>
    <dgm:pt modelId="{035309C4-9066-485C-8EFE-09D723E8A938}" type="parTrans" cxnId="{D64A42DE-6A5E-4F57-9681-41CEEDF3A492}">
      <dgm:prSet/>
      <dgm:spPr/>
      <dgm:t>
        <a:bodyPr/>
        <a:lstStyle/>
        <a:p>
          <a:endParaRPr lang="en-GB" sz="2400"/>
        </a:p>
      </dgm:t>
    </dgm:pt>
    <dgm:pt modelId="{7F5CCA24-5D1C-421E-BC2F-27266FC53B59}" type="sibTrans" cxnId="{D64A42DE-6A5E-4F57-9681-41CEEDF3A492}">
      <dgm:prSet/>
      <dgm:spPr/>
      <dgm:t>
        <a:bodyPr/>
        <a:lstStyle/>
        <a:p>
          <a:endParaRPr lang="en-GB" sz="2400"/>
        </a:p>
      </dgm:t>
    </dgm:pt>
    <dgm:pt modelId="{ED058674-088E-4795-80AC-534D1D06292B}">
      <dgm:prSet phldrT="[Text]" custT="1"/>
      <dgm:spPr>
        <a:solidFill>
          <a:schemeClr val="accent6">
            <a:lumMod val="40000"/>
            <a:lumOff val="60000"/>
            <a:alpha val="90000"/>
          </a:schemeClr>
        </a:solidFill>
      </dgm:spPr>
      <dgm:t>
        <a:bodyPr/>
        <a:lstStyle/>
        <a:p>
          <a:r>
            <a:rPr lang="en-GB" sz="2400" dirty="0" smtClean="0">
              <a:latin typeface="+mn-lt"/>
            </a:rPr>
            <a:t>Over Sensitive</a:t>
          </a:r>
          <a:endParaRPr lang="en-GB" sz="2400" dirty="0">
            <a:latin typeface="+mn-lt"/>
          </a:endParaRPr>
        </a:p>
      </dgm:t>
    </dgm:pt>
    <dgm:pt modelId="{167476EC-5379-46B9-9ECB-CBF71D8F3D52}" type="parTrans" cxnId="{6FF5603B-6B02-4290-A78C-9DC2C12B795F}">
      <dgm:prSet/>
      <dgm:spPr/>
      <dgm:t>
        <a:bodyPr/>
        <a:lstStyle/>
        <a:p>
          <a:endParaRPr lang="en-GB" sz="2400"/>
        </a:p>
      </dgm:t>
    </dgm:pt>
    <dgm:pt modelId="{BB73EE1D-2153-4B44-9C87-FC65C9FB42CB}" type="sibTrans" cxnId="{6FF5603B-6B02-4290-A78C-9DC2C12B795F}">
      <dgm:prSet/>
      <dgm:spPr/>
      <dgm:t>
        <a:bodyPr/>
        <a:lstStyle/>
        <a:p>
          <a:endParaRPr lang="en-GB" sz="2400"/>
        </a:p>
      </dgm:t>
    </dgm:pt>
    <dgm:pt modelId="{CC4669C1-61C0-43B0-9759-BFEC52E9D8F7}">
      <dgm:prSet phldrT="[Text]" custT="1"/>
      <dgm:spPr>
        <a:solidFill>
          <a:schemeClr val="accent6">
            <a:lumMod val="40000"/>
            <a:lumOff val="60000"/>
            <a:alpha val="90000"/>
          </a:schemeClr>
        </a:solidFill>
      </dgm:spPr>
      <dgm:t>
        <a:bodyPr/>
        <a:lstStyle/>
        <a:p>
          <a:r>
            <a:rPr lang="en-GB" sz="2400" dirty="0" smtClean="0">
              <a:latin typeface="+mn-lt"/>
            </a:rPr>
            <a:t>Kicking/Banging Things</a:t>
          </a:r>
          <a:endParaRPr lang="en-GB" sz="2400" dirty="0">
            <a:latin typeface="+mn-lt"/>
          </a:endParaRPr>
        </a:p>
      </dgm:t>
    </dgm:pt>
    <dgm:pt modelId="{D4A64B3C-F3EF-438C-9771-31AEF62DBCCE}" type="parTrans" cxnId="{2B70B23E-24DF-4824-A657-88314B549761}">
      <dgm:prSet/>
      <dgm:spPr/>
      <dgm:t>
        <a:bodyPr/>
        <a:lstStyle/>
        <a:p>
          <a:endParaRPr lang="en-GB" sz="2400"/>
        </a:p>
      </dgm:t>
    </dgm:pt>
    <dgm:pt modelId="{A238943E-F468-4FB3-8EB5-AD0E926F594F}" type="sibTrans" cxnId="{2B70B23E-24DF-4824-A657-88314B549761}">
      <dgm:prSet/>
      <dgm:spPr/>
      <dgm:t>
        <a:bodyPr/>
        <a:lstStyle/>
        <a:p>
          <a:endParaRPr lang="en-GB" sz="2400"/>
        </a:p>
      </dgm:t>
    </dgm:pt>
    <dgm:pt modelId="{DA90BB68-1399-4EC5-9E0C-A5DBF2DFD341}">
      <dgm:prSet phldrT="[Text]" custT="1"/>
      <dgm:spPr>
        <a:solidFill>
          <a:schemeClr val="accent6">
            <a:lumMod val="40000"/>
            <a:lumOff val="60000"/>
            <a:alpha val="90000"/>
          </a:schemeClr>
        </a:solidFill>
      </dgm:spPr>
      <dgm:t>
        <a:bodyPr/>
        <a:lstStyle/>
        <a:p>
          <a:r>
            <a:rPr lang="en-GB" sz="2400" dirty="0" smtClean="0">
              <a:latin typeface="+mn-lt"/>
            </a:rPr>
            <a:t>Aggressive Posture</a:t>
          </a:r>
          <a:endParaRPr lang="en-GB" sz="2400" dirty="0">
            <a:latin typeface="+mn-lt"/>
          </a:endParaRPr>
        </a:p>
      </dgm:t>
    </dgm:pt>
    <dgm:pt modelId="{936404D6-F4C3-4312-B6D0-5C5324CF9173}" type="parTrans" cxnId="{22611B81-474D-4911-B584-0BFE5F11B4F4}">
      <dgm:prSet/>
      <dgm:spPr/>
      <dgm:t>
        <a:bodyPr/>
        <a:lstStyle/>
        <a:p>
          <a:endParaRPr lang="en-GB" sz="2400"/>
        </a:p>
      </dgm:t>
    </dgm:pt>
    <dgm:pt modelId="{C83E2E85-9AA8-447E-AB1C-8C49C5F13BD6}" type="sibTrans" cxnId="{22611B81-474D-4911-B584-0BFE5F11B4F4}">
      <dgm:prSet/>
      <dgm:spPr/>
      <dgm:t>
        <a:bodyPr/>
        <a:lstStyle/>
        <a:p>
          <a:endParaRPr lang="en-GB" sz="2400"/>
        </a:p>
      </dgm:t>
    </dgm:pt>
    <dgm:pt modelId="{E1B4666E-8E10-4830-845B-5F5DC155F2DF}">
      <dgm:prSet phldrT="[Text]" custT="1"/>
      <dgm:spPr>
        <a:solidFill>
          <a:schemeClr val="accent6">
            <a:lumMod val="40000"/>
            <a:lumOff val="60000"/>
            <a:alpha val="90000"/>
          </a:schemeClr>
        </a:solidFill>
      </dgm:spPr>
      <dgm:t>
        <a:bodyPr/>
        <a:lstStyle/>
        <a:p>
          <a:r>
            <a:rPr lang="en-GB" sz="2400" dirty="0" smtClean="0">
              <a:latin typeface="+mn-lt"/>
            </a:rPr>
            <a:t>Loss of Concentration</a:t>
          </a:r>
          <a:endParaRPr lang="en-GB" sz="2400" dirty="0">
            <a:latin typeface="+mn-lt"/>
          </a:endParaRPr>
        </a:p>
      </dgm:t>
    </dgm:pt>
    <dgm:pt modelId="{8C6297D2-716C-4486-9E36-EA69CDC5C1A2}" type="parTrans" cxnId="{73E5ABA0-1D82-4283-A297-B25CBBC0BE2D}">
      <dgm:prSet/>
      <dgm:spPr/>
      <dgm:t>
        <a:bodyPr/>
        <a:lstStyle/>
        <a:p>
          <a:endParaRPr lang="en-GB" sz="2400"/>
        </a:p>
      </dgm:t>
    </dgm:pt>
    <dgm:pt modelId="{4F3E8173-8B1F-4007-89E3-3E93AC3E3439}" type="sibTrans" cxnId="{73E5ABA0-1D82-4283-A297-B25CBBC0BE2D}">
      <dgm:prSet/>
      <dgm:spPr/>
      <dgm:t>
        <a:bodyPr/>
        <a:lstStyle/>
        <a:p>
          <a:endParaRPr lang="en-GB" sz="2400"/>
        </a:p>
      </dgm:t>
    </dgm:pt>
    <dgm:pt modelId="{4FDD8DD0-CB4B-401F-BB78-90945019D5A9}" type="pres">
      <dgm:prSet presAssocID="{A9086C92-D1BC-492F-B06C-8E36D1BE766F}" presName="Name0" presStyleCnt="0">
        <dgm:presLayoutVars>
          <dgm:dir/>
          <dgm:animLvl val="lvl"/>
          <dgm:resizeHandles val="exact"/>
        </dgm:presLayoutVars>
      </dgm:prSet>
      <dgm:spPr/>
      <dgm:t>
        <a:bodyPr/>
        <a:lstStyle/>
        <a:p>
          <a:endParaRPr lang="en-GB"/>
        </a:p>
      </dgm:t>
    </dgm:pt>
    <dgm:pt modelId="{212DF6BA-4E1C-45A3-9650-50F15A53C825}" type="pres">
      <dgm:prSet presAssocID="{12163D63-E813-4667-A130-96DB5E967C63}" presName="composite" presStyleCnt="0"/>
      <dgm:spPr/>
    </dgm:pt>
    <dgm:pt modelId="{5C9FF50F-EF63-4459-A44C-DEC698B8D0BC}" type="pres">
      <dgm:prSet presAssocID="{12163D63-E813-4667-A130-96DB5E967C63}" presName="parTx" presStyleLbl="alignNode1" presStyleIdx="0" presStyleCnt="2" custLinFactNeighborX="768" custLinFactNeighborY="-640">
        <dgm:presLayoutVars>
          <dgm:chMax val="0"/>
          <dgm:chPref val="0"/>
          <dgm:bulletEnabled val="1"/>
        </dgm:presLayoutVars>
      </dgm:prSet>
      <dgm:spPr/>
      <dgm:t>
        <a:bodyPr/>
        <a:lstStyle/>
        <a:p>
          <a:endParaRPr lang="en-GB"/>
        </a:p>
      </dgm:t>
    </dgm:pt>
    <dgm:pt modelId="{E1D3E267-1BC4-47D9-BDA2-F110D0292433}" type="pres">
      <dgm:prSet presAssocID="{12163D63-E813-4667-A130-96DB5E967C63}" presName="desTx" presStyleLbl="alignAccFollowNode1" presStyleIdx="0" presStyleCnt="2" custLinFactNeighborX="-1024" custLinFactNeighborY="682">
        <dgm:presLayoutVars>
          <dgm:bulletEnabled val="1"/>
        </dgm:presLayoutVars>
      </dgm:prSet>
      <dgm:spPr/>
      <dgm:t>
        <a:bodyPr/>
        <a:lstStyle/>
        <a:p>
          <a:endParaRPr lang="en-GB"/>
        </a:p>
      </dgm:t>
    </dgm:pt>
    <dgm:pt modelId="{CD590E49-2C5A-43F1-AF44-7B466B1F5BAE}" type="pres">
      <dgm:prSet presAssocID="{F792F267-C7D5-4C62-B584-837DF65765BC}" presName="space" presStyleCnt="0"/>
      <dgm:spPr/>
    </dgm:pt>
    <dgm:pt modelId="{5974C8ED-CD6A-413D-AE3A-E6B2AAB92D25}" type="pres">
      <dgm:prSet presAssocID="{A8282B9F-C04F-4923-BD0F-9BBFD6DA17A6}" presName="composite" presStyleCnt="0"/>
      <dgm:spPr/>
    </dgm:pt>
    <dgm:pt modelId="{73DFB68E-6D15-4169-A413-25653485958B}" type="pres">
      <dgm:prSet presAssocID="{A8282B9F-C04F-4923-BD0F-9BBFD6DA17A6}" presName="parTx" presStyleLbl="alignNode1" presStyleIdx="1" presStyleCnt="2">
        <dgm:presLayoutVars>
          <dgm:chMax val="0"/>
          <dgm:chPref val="0"/>
          <dgm:bulletEnabled val="1"/>
        </dgm:presLayoutVars>
      </dgm:prSet>
      <dgm:spPr/>
      <dgm:t>
        <a:bodyPr/>
        <a:lstStyle/>
        <a:p>
          <a:endParaRPr lang="en-GB"/>
        </a:p>
      </dgm:t>
    </dgm:pt>
    <dgm:pt modelId="{3A56101D-A90B-43D8-AE0F-3FCE77F16755}" type="pres">
      <dgm:prSet presAssocID="{A8282B9F-C04F-4923-BD0F-9BBFD6DA17A6}" presName="desTx" presStyleLbl="alignAccFollowNode1" presStyleIdx="1" presStyleCnt="2" custScaleY="100000">
        <dgm:presLayoutVars>
          <dgm:bulletEnabled val="1"/>
        </dgm:presLayoutVars>
      </dgm:prSet>
      <dgm:spPr/>
      <dgm:t>
        <a:bodyPr/>
        <a:lstStyle/>
        <a:p>
          <a:endParaRPr lang="en-GB"/>
        </a:p>
      </dgm:t>
    </dgm:pt>
  </dgm:ptLst>
  <dgm:cxnLst>
    <dgm:cxn modelId="{A8E34464-3CB3-4B09-9CAD-3B248F51F9B2}" type="presOf" srcId="{ED058674-088E-4795-80AC-534D1D06292B}" destId="{3A56101D-A90B-43D8-AE0F-3FCE77F16755}" srcOrd="0" destOrd="4" presId="urn:microsoft.com/office/officeart/2005/8/layout/hList1"/>
    <dgm:cxn modelId="{99B76E70-8CBE-493E-A52D-62C411F27106}" type="presOf" srcId="{4D908186-2BFE-4639-80B6-8C636C95AA8C}" destId="{E1D3E267-1BC4-47D9-BDA2-F110D0292433}" srcOrd="0" destOrd="4" presId="urn:microsoft.com/office/officeart/2005/8/layout/hList1"/>
    <dgm:cxn modelId="{6FF5603B-6B02-4290-A78C-9DC2C12B795F}" srcId="{A8282B9F-C04F-4923-BD0F-9BBFD6DA17A6}" destId="{ED058674-088E-4795-80AC-534D1D06292B}" srcOrd="4" destOrd="0" parTransId="{167476EC-5379-46B9-9ECB-CBF71D8F3D52}" sibTransId="{BB73EE1D-2153-4B44-9C87-FC65C9FB42CB}"/>
    <dgm:cxn modelId="{443B0BFA-BD9D-4793-8727-92CA16ED4D28}" type="presOf" srcId="{87210CFB-0DBF-4F6C-BE47-C8B2D16B49F7}" destId="{3A56101D-A90B-43D8-AE0F-3FCE77F16755}" srcOrd="0" destOrd="3" presId="urn:microsoft.com/office/officeart/2005/8/layout/hList1"/>
    <dgm:cxn modelId="{FB08C0AD-59FE-43A9-930C-35BA20F45282}" type="presOf" srcId="{3C5F9C19-9C56-4C43-B0F1-32E17340272E}" destId="{E1D3E267-1BC4-47D9-BDA2-F110D0292433}" srcOrd="0" destOrd="3" presId="urn:microsoft.com/office/officeart/2005/8/layout/hList1"/>
    <dgm:cxn modelId="{D64A42DE-6A5E-4F57-9681-41CEEDF3A492}" srcId="{A8282B9F-C04F-4923-BD0F-9BBFD6DA17A6}" destId="{87210CFB-0DBF-4F6C-BE47-C8B2D16B49F7}" srcOrd="3" destOrd="0" parTransId="{035309C4-9066-485C-8EFE-09D723E8A938}" sibTransId="{7F5CCA24-5D1C-421E-BC2F-27266FC53B59}"/>
    <dgm:cxn modelId="{1B05A8F0-EDDA-4AD0-B548-012062B4D42D}" type="presOf" srcId="{DEB79B30-14FC-4281-9C96-76D6F578AA4C}" destId="{3A56101D-A90B-43D8-AE0F-3FCE77F16755}" srcOrd="0" destOrd="1" presId="urn:microsoft.com/office/officeart/2005/8/layout/hList1"/>
    <dgm:cxn modelId="{C91C68D1-CC44-48C3-94A7-A2A13915512F}" srcId="{A8282B9F-C04F-4923-BD0F-9BBFD6DA17A6}" destId="{DEB79B30-14FC-4281-9C96-76D6F578AA4C}" srcOrd="1" destOrd="0" parTransId="{7FC558BA-6640-401D-8DB0-814DE183F356}" sibTransId="{F164926E-53DB-4C8B-A66C-D17D6BC1F95B}"/>
    <dgm:cxn modelId="{BC2267A6-839B-4EC5-9DCA-D41887D58AA7}" srcId="{12163D63-E813-4667-A130-96DB5E967C63}" destId="{228DA540-5CD5-44D4-AB18-CFB8BDD107B5}" srcOrd="5" destOrd="0" parTransId="{9FE07C7D-D625-4B95-972A-5F51D197EABF}" sibTransId="{1EABD292-84CB-43E7-8ABC-7758EC0D6330}"/>
    <dgm:cxn modelId="{53344D3E-368E-4D26-B429-7340D7E846C4}" type="presOf" srcId="{7B9484E6-D566-4CBF-9439-9031538219E7}" destId="{E1D3E267-1BC4-47D9-BDA2-F110D0292433}" srcOrd="0" destOrd="2" presId="urn:microsoft.com/office/officeart/2005/8/layout/hList1"/>
    <dgm:cxn modelId="{BADBFFE9-BCAD-44D5-BAEF-AE90312F43D7}" srcId="{A9086C92-D1BC-492F-B06C-8E36D1BE766F}" destId="{A8282B9F-C04F-4923-BD0F-9BBFD6DA17A6}" srcOrd="1" destOrd="0" parTransId="{D5EF4140-9BC6-4BDC-902F-8F08260DD5A8}" sibTransId="{45BB3C5F-E3AE-44F6-A037-59698B0CB90B}"/>
    <dgm:cxn modelId="{68988F5F-D7AC-477D-9B0A-1FB650BC8E7D}" type="presOf" srcId="{28E60EB3-799C-4AD8-8100-E7CC2C4F68FA}" destId="{E1D3E267-1BC4-47D9-BDA2-F110D0292433}" srcOrd="0" destOrd="1" presId="urn:microsoft.com/office/officeart/2005/8/layout/hList1"/>
    <dgm:cxn modelId="{AD79A85A-DBAF-4B38-BAFA-E1A3D896CBF0}" type="presOf" srcId="{A9086C92-D1BC-492F-B06C-8E36D1BE766F}" destId="{4FDD8DD0-CB4B-401F-BB78-90945019D5A9}" srcOrd="0" destOrd="0" presId="urn:microsoft.com/office/officeart/2005/8/layout/hList1"/>
    <dgm:cxn modelId="{22611B81-474D-4911-B584-0BFE5F11B4F4}" srcId="{A8282B9F-C04F-4923-BD0F-9BBFD6DA17A6}" destId="{DA90BB68-1399-4EC5-9E0C-A5DBF2DFD341}" srcOrd="6" destOrd="0" parTransId="{936404D6-F4C3-4312-B6D0-5C5324CF9173}" sibTransId="{C83E2E85-9AA8-447E-AB1C-8C49C5F13BD6}"/>
    <dgm:cxn modelId="{24E1C4BC-8656-466A-9C72-37BC5F920DC2}" type="presOf" srcId="{216E0198-E61A-4062-A642-180A96714656}" destId="{E1D3E267-1BC4-47D9-BDA2-F110D0292433}" srcOrd="0" destOrd="6" presId="urn:microsoft.com/office/officeart/2005/8/layout/hList1"/>
    <dgm:cxn modelId="{88551959-BC5A-4FCD-A251-E47E3F2172BB}" type="presOf" srcId="{DA90BB68-1399-4EC5-9E0C-A5DBF2DFD341}" destId="{3A56101D-A90B-43D8-AE0F-3FCE77F16755}" srcOrd="0" destOrd="6" presId="urn:microsoft.com/office/officeart/2005/8/layout/hList1"/>
    <dgm:cxn modelId="{7FD3920E-0F62-4F0A-81A9-D0792D8C6BE1}" type="presOf" srcId="{228DA540-5CD5-44D4-AB18-CFB8BDD107B5}" destId="{E1D3E267-1BC4-47D9-BDA2-F110D0292433}" srcOrd="0" destOrd="5" presId="urn:microsoft.com/office/officeart/2005/8/layout/hList1"/>
    <dgm:cxn modelId="{AA0ECE95-4EB4-4CF5-B7C8-C3659E6594F3}" srcId="{12163D63-E813-4667-A130-96DB5E967C63}" destId="{B58ED627-34EE-4CED-BCEA-9C227038BBFD}" srcOrd="0" destOrd="0" parTransId="{222A1A5C-103A-408E-B072-517C33D4FCD6}" sibTransId="{9504A745-D5D7-4599-821B-D78D9A5A2C2D}"/>
    <dgm:cxn modelId="{2B70B23E-24DF-4824-A657-88314B549761}" srcId="{A8282B9F-C04F-4923-BD0F-9BBFD6DA17A6}" destId="{CC4669C1-61C0-43B0-9759-BFEC52E9D8F7}" srcOrd="5" destOrd="0" parTransId="{D4A64B3C-F3EF-438C-9771-31AEF62DBCCE}" sibTransId="{A238943E-F468-4FB3-8EB5-AD0E926F594F}"/>
    <dgm:cxn modelId="{C18B4042-897E-4052-829D-224CAB8C9926}" type="presOf" srcId="{E1B4666E-8E10-4830-845B-5F5DC155F2DF}" destId="{3A56101D-A90B-43D8-AE0F-3FCE77F16755}" srcOrd="0" destOrd="7" presId="urn:microsoft.com/office/officeart/2005/8/layout/hList1"/>
    <dgm:cxn modelId="{D9F9837F-5212-4851-807D-845F572E6595}" type="presOf" srcId="{618BD813-9F4A-4994-89D2-94368D95E899}" destId="{3A56101D-A90B-43D8-AE0F-3FCE77F16755}" srcOrd="0" destOrd="2" presId="urn:microsoft.com/office/officeart/2005/8/layout/hList1"/>
    <dgm:cxn modelId="{73E5ABA0-1D82-4283-A297-B25CBBC0BE2D}" srcId="{A8282B9F-C04F-4923-BD0F-9BBFD6DA17A6}" destId="{E1B4666E-8E10-4830-845B-5F5DC155F2DF}" srcOrd="7" destOrd="0" parTransId="{8C6297D2-716C-4486-9E36-EA69CDC5C1A2}" sibTransId="{4F3E8173-8B1F-4007-89E3-3E93AC3E3439}"/>
    <dgm:cxn modelId="{C425FF43-FF04-479B-985D-08C364DA908C}" type="presOf" srcId="{CC4669C1-61C0-43B0-9759-BFEC52E9D8F7}" destId="{3A56101D-A90B-43D8-AE0F-3FCE77F16755}" srcOrd="0" destOrd="5" presId="urn:microsoft.com/office/officeart/2005/8/layout/hList1"/>
    <dgm:cxn modelId="{84CAD2E1-35C2-45A5-AE11-993B955CC0DB}" type="presOf" srcId="{D7F16308-7B8D-439F-82E8-5DD83621BD6A}" destId="{3A56101D-A90B-43D8-AE0F-3FCE77F16755}" srcOrd="0" destOrd="0" presId="urn:microsoft.com/office/officeart/2005/8/layout/hList1"/>
    <dgm:cxn modelId="{A52FA8A6-5577-4712-91C6-24249AC9F3C1}" srcId="{12163D63-E813-4667-A130-96DB5E967C63}" destId="{28E60EB3-799C-4AD8-8100-E7CC2C4F68FA}" srcOrd="1" destOrd="0" parTransId="{B1959AF0-0C5C-467D-AF28-957B7305A39D}" sibTransId="{301EC36D-FF87-4C93-8E13-A1AE513338B9}"/>
    <dgm:cxn modelId="{0978A527-7D49-43D1-9BB7-96132912D3C2}" type="presOf" srcId="{A8282B9F-C04F-4923-BD0F-9BBFD6DA17A6}" destId="{73DFB68E-6D15-4169-A413-25653485958B}" srcOrd="0" destOrd="0" presId="urn:microsoft.com/office/officeart/2005/8/layout/hList1"/>
    <dgm:cxn modelId="{7B499016-866A-4009-965D-5CCCEB697050}" srcId="{12163D63-E813-4667-A130-96DB5E967C63}" destId="{3C5F9C19-9C56-4C43-B0F1-32E17340272E}" srcOrd="3" destOrd="0" parTransId="{9BD65391-FC13-4F48-B2C4-EE24FA17CF72}" sibTransId="{0F2C9537-7046-4622-8CD5-A944D239A8B1}"/>
    <dgm:cxn modelId="{EE380603-9CFC-4D7A-A755-4AADBFB2B5EE}" srcId="{A9086C92-D1BC-492F-B06C-8E36D1BE766F}" destId="{12163D63-E813-4667-A130-96DB5E967C63}" srcOrd="0" destOrd="0" parTransId="{2DD4490F-4F91-48CA-AE57-5D4372DC30F7}" sibTransId="{F792F267-C7D5-4C62-B584-837DF65765BC}"/>
    <dgm:cxn modelId="{11A7EE13-2E40-4A43-BE99-32F56A5D15F0}" srcId="{12163D63-E813-4667-A130-96DB5E967C63}" destId="{4D908186-2BFE-4639-80B6-8C636C95AA8C}" srcOrd="4" destOrd="0" parTransId="{C2466F6E-8976-4800-B726-9BE53833FCC0}" sibTransId="{64E7E9EC-8DAD-4761-940B-883E1CE1C7A0}"/>
    <dgm:cxn modelId="{4CAA1EEE-0B24-42AE-8AA0-B61D329ACA6E}" type="presOf" srcId="{12163D63-E813-4667-A130-96DB5E967C63}" destId="{5C9FF50F-EF63-4459-A44C-DEC698B8D0BC}" srcOrd="0" destOrd="0" presId="urn:microsoft.com/office/officeart/2005/8/layout/hList1"/>
    <dgm:cxn modelId="{3B54CAE8-5CC8-433C-BE44-31308557953B}" srcId="{A8282B9F-C04F-4923-BD0F-9BBFD6DA17A6}" destId="{618BD813-9F4A-4994-89D2-94368D95E899}" srcOrd="2" destOrd="0" parTransId="{D91B40A2-EB9A-497E-A613-3836B24443EA}" sibTransId="{3EF3A12B-EFD3-4E1E-BA6D-2A81C855755A}"/>
    <dgm:cxn modelId="{51BAE205-01D3-4F00-8A92-1309D4942A92}" srcId="{12163D63-E813-4667-A130-96DB5E967C63}" destId="{7B9484E6-D566-4CBF-9439-9031538219E7}" srcOrd="2" destOrd="0" parTransId="{B7A24589-293C-49F6-B648-39ABA028ABD6}" sibTransId="{C111D179-8A80-431F-98A5-E4D26E4755AE}"/>
    <dgm:cxn modelId="{4C6F3359-8C6C-41CE-94D0-610D306C8702}" srcId="{12163D63-E813-4667-A130-96DB5E967C63}" destId="{216E0198-E61A-4062-A642-180A96714656}" srcOrd="6" destOrd="0" parTransId="{B5C00F85-45B6-4220-BA02-389BEBE13C9B}" sibTransId="{DAAFBD93-ADC7-43A9-9564-F35ADB24441B}"/>
    <dgm:cxn modelId="{91B674BB-4BE9-4733-9F8E-4823B180818F}" type="presOf" srcId="{B58ED627-34EE-4CED-BCEA-9C227038BBFD}" destId="{E1D3E267-1BC4-47D9-BDA2-F110D0292433}" srcOrd="0" destOrd="0" presId="urn:microsoft.com/office/officeart/2005/8/layout/hList1"/>
    <dgm:cxn modelId="{D4ABBD0D-8888-4BBB-8548-6486F9AAED7D}" srcId="{A8282B9F-C04F-4923-BD0F-9BBFD6DA17A6}" destId="{D7F16308-7B8D-439F-82E8-5DD83621BD6A}" srcOrd="0" destOrd="0" parTransId="{2891C03F-09A0-4BB2-A68A-B6A2EFD93AB8}" sibTransId="{58F44241-9372-4F62-862C-6E5DC34729BF}"/>
    <dgm:cxn modelId="{D8BB358F-65E0-4925-97B0-6C4EE70B7CE6}" type="presParOf" srcId="{4FDD8DD0-CB4B-401F-BB78-90945019D5A9}" destId="{212DF6BA-4E1C-45A3-9650-50F15A53C825}" srcOrd="0" destOrd="0" presId="urn:microsoft.com/office/officeart/2005/8/layout/hList1"/>
    <dgm:cxn modelId="{7896C9B7-02B3-4E28-A485-1DDB54AF6891}" type="presParOf" srcId="{212DF6BA-4E1C-45A3-9650-50F15A53C825}" destId="{5C9FF50F-EF63-4459-A44C-DEC698B8D0BC}" srcOrd="0" destOrd="0" presId="urn:microsoft.com/office/officeart/2005/8/layout/hList1"/>
    <dgm:cxn modelId="{0431A892-242D-4AB9-AA26-F7BC04897E67}" type="presParOf" srcId="{212DF6BA-4E1C-45A3-9650-50F15A53C825}" destId="{E1D3E267-1BC4-47D9-BDA2-F110D0292433}" srcOrd="1" destOrd="0" presId="urn:microsoft.com/office/officeart/2005/8/layout/hList1"/>
    <dgm:cxn modelId="{F05B6A44-5DE9-43CE-9D96-C728C9409098}" type="presParOf" srcId="{4FDD8DD0-CB4B-401F-BB78-90945019D5A9}" destId="{CD590E49-2C5A-43F1-AF44-7B466B1F5BAE}" srcOrd="1" destOrd="0" presId="urn:microsoft.com/office/officeart/2005/8/layout/hList1"/>
    <dgm:cxn modelId="{8F6292BD-8137-4588-BA6D-510A61B0C54C}" type="presParOf" srcId="{4FDD8DD0-CB4B-401F-BB78-90945019D5A9}" destId="{5974C8ED-CD6A-413D-AE3A-E6B2AAB92D25}" srcOrd="2" destOrd="0" presId="urn:microsoft.com/office/officeart/2005/8/layout/hList1"/>
    <dgm:cxn modelId="{5AE8E975-1B7E-4DF5-AE60-19165C812462}" type="presParOf" srcId="{5974C8ED-CD6A-413D-AE3A-E6B2AAB92D25}" destId="{73DFB68E-6D15-4169-A413-25653485958B}" srcOrd="0" destOrd="0" presId="urn:microsoft.com/office/officeart/2005/8/layout/hList1"/>
    <dgm:cxn modelId="{2C36E4F0-04B6-48A7-AE6A-AF3AFB680CEB}" type="presParOf" srcId="{5974C8ED-CD6A-413D-AE3A-E6B2AAB92D25}" destId="{3A56101D-A90B-43D8-AE0F-3FCE77F16755}"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6D245B5-5C2F-4F05-8722-A36CCB8F57FE}" type="doc">
      <dgm:prSet loTypeId="urn:microsoft.com/office/officeart/2005/8/layout/arrow2" loCatId="process" qsTypeId="urn:microsoft.com/office/officeart/2005/8/quickstyle/3d3" qsCatId="3D" csTypeId="urn:microsoft.com/office/officeart/2005/8/colors/accent1_2" csCatId="accent1" phldr="1"/>
      <dgm:spPr/>
      <dgm:t>
        <a:bodyPr/>
        <a:lstStyle/>
        <a:p>
          <a:endParaRPr lang="en-US"/>
        </a:p>
      </dgm:t>
    </dgm:pt>
    <dgm:pt modelId="{D2326F48-9BA7-4555-AE21-23412C50926C}">
      <dgm:prSet phldrT="[Text]" custT="1"/>
      <dgm:spPr/>
      <dgm:t>
        <a:bodyPr/>
        <a:lstStyle/>
        <a:p>
          <a:r>
            <a:rPr lang="en-US" sz="1600" b="1" dirty="0"/>
            <a:t>Compliance</a:t>
          </a:r>
        </a:p>
      </dgm:t>
    </dgm:pt>
    <dgm:pt modelId="{E8F65BE3-B00F-4AD4-9356-00B890FF4B7E}" type="parTrans" cxnId="{76F653D3-BFDF-4D47-92EC-7E5D6203D8EB}">
      <dgm:prSet/>
      <dgm:spPr/>
      <dgm:t>
        <a:bodyPr/>
        <a:lstStyle/>
        <a:p>
          <a:endParaRPr lang="en-US"/>
        </a:p>
      </dgm:t>
    </dgm:pt>
    <dgm:pt modelId="{1CF27656-0A24-4E17-9177-2942F8703668}" type="sibTrans" cxnId="{76F653D3-BFDF-4D47-92EC-7E5D6203D8EB}">
      <dgm:prSet/>
      <dgm:spPr/>
      <dgm:t>
        <a:bodyPr/>
        <a:lstStyle/>
        <a:p>
          <a:endParaRPr lang="en-US"/>
        </a:p>
      </dgm:t>
    </dgm:pt>
    <dgm:pt modelId="{F5AA51E7-BF7B-4EC8-BA6C-695E2B3878CA}">
      <dgm:prSet phldrT="[Text]"/>
      <dgm:spPr/>
      <dgm:t>
        <a:bodyPr/>
        <a:lstStyle/>
        <a:p>
          <a:r>
            <a:rPr lang="en-US" b="1" dirty="0"/>
            <a:t>Verbal Resistance</a:t>
          </a:r>
        </a:p>
      </dgm:t>
    </dgm:pt>
    <dgm:pt modelId="{F18D578B-AEF3-4F47-95BA-3499BAFE3975}" type="parTrans" cxnId="{9F19E77C-FDD3-4EE8-96B6-2D3D4C25065D}">
      <dgm:prSet/>
      <dgm:spPr/>
      <dgm:t>
        <a:bodyPr/>
        <a:lstStyle/>
        <a:p>
          <a:endParaRPr lang="en-US"/>
        </a:p>
      </dgm:t>
    </dgm:pt>
    <dgm:pt modelId="{D0DB3EFA-13F6-4017-A98C-29BEBD099799}" type="sibTrans" cxnId="{9F19E77C-FDD3-4EE8-96B6-2D3D4C25065D}">
      <dgm:prSet/>
      <dgm:spPr/>
      <dgm:t>
        <a:bodyPr/>
        <a:lstStyle/>
        <a:p>
          <a:endParaRPr lang="en-US"/>
        </a:p>
      </dgm:t>
    </dgm:pt>
    <dgm:pt modelId="{5E44A291-2C80-4ADA-A9B5-5B9D92BACB95}">
      <dgm:prSet/>
      <dgm:spPr/>
      <dgm:t>
        <a:bodyPr/>
        <a:lstStyle/>
        <a:p>
          <a:r>
            <a:rPr lang="en-US" b="1" dirty="0"/>
            <a:t>Aggressive Resistance</a:t>
          </a:r>
        </a:p>
      </dgm:t>
    </dgm:pt>
    <dgm:pt modelId="{2FC4B7AC-0DDB-4A41-B563-305DA57396EA}" type="sibTrans" cxnId="{855A09A7-2B70-45A9-8CFD-03A1A56D05F5}">
      <dgm:prSet/>
      <dgm:spPr/>
      <dgm:t>
        <a:bodyPr/>
        <a:lstStyle/>
        <a:p>
          <a:endParaRPr lang="en-US"/>
        </a:p>
      </dgm:t>
    </dgm:pt>
    <dgm:pt modelId="{8C5AC3C8-0585-4A44-96A3-1F8A55B9BDD5}" type="parTrans" cxnId="{855A09A7-2B70-45A9-8CFD-03A1A56D05F5}">
      <dgm:prSet/>
      <dgm:spPr/>
      <dgm:t>
        <a:bodyPr/>
        <a:lstStyle/>
        <a:p>
          <a:endParaRPr lang="en-US"/>
        </a:p>
      </dgm:t>
    </dgm:pt>
    <dgm:pt modelId="{CBEB23DA-DDF3-4088-9E0B-202420EB150B}">
      <dgm:prSet phldrT="[Text]"/>
      <dgm:spPr/>
      <dgm:t>
        <a:bodyPr/>
        <a:lstStyle/>
        <a:p>
          <a:r>
            <a:rPr lang="en-US" b="1" dirty="0"/>
            <a:t>Active Resistance</a:t>
          </a:r>
        </a:p>
      </dgm:t>
    </dgm:pt>
    <dgm:pt modelId="{23675F57-E24B-46C5-A90B-3EDDBF6B290D}" type="sibTrans" cxnId="{90755403-9EE7-458E-A024-B04BDCF386E8}">
      <dgm:prSet/>
      <dgm:spPr/>
      <dgm:t>
        <a:bodyPr/>
        <a:lstStyle/>
        <a:p>
          <a:endParaRPr lang="en-US"/>
        </a:p>
      </dgm:t>
    </dgm:pt>
    <dgm:pt modelId="{24C2E549-9ADC-4DA0-8249-9CBFA1063A9B}" type="parTrans" cxnId="{90755403-9EE7-458E-A024-B04BDCF386E8}">
      <dgm:prSet/>
      <dgm:spPr/>
      <dgm:t>
        <a:bodyPr/>
        <a:lstStyle/>
        <a:p>
          <a:endParaRPr lang="en-US"/>
        </a:p>
      </dgm:t>
    </dgm:pt>
    <dgm:pt modelId="{8295F315-4649-4142-A284-77DBA44D2E11}">
      <dgm:prSet phldrT="[Text]"/>
      <dgm:spPr/>
      <dgm:t>
        <a:bodyPr/>
        <a:lstStyle/>
        <a:p>
          <a:r>
            <a:rPr lang="en-US" b="1" dirty="0"/>
            <a:t>Passive Resistance</a:t>
          </a:r>
        </a:p>
      </dgm:t>
    </dgm:pt>
    <dgm:pt modelId="{9B55DF97-F8CF-47E6-99E7-EA9D3AEF7409}" type="sibTrans" cxnId="{F195EA79-6D94-47BD-83FD-95781086ECB8}">
      <dgm:prSet/>
      <dgm:spPr/>
      <dgm:t>
        <a:bodyPr/>
        <a:lstStyle/>
        <a:p>
          <a:endParaRPr lang="en-US"/>
        </a:p>
      </dgm:t>
    </dgm:pt>
    <dgm:pt modelId="{16C5F077-F022-4A6E-8D1F-A75C27A96134}" type="parTrans" cxnId="{F195EA79-6D94-47BD-83FD-95781086ECB8}">
      <dgm:prSet/>
      <dgm:spPr/>
      <dgm:t>
        <a:bodyPr/>
        <a:lstStyle/>
        <a:p>
          <a:endParaRPr lang="en-US"/>
        </a:p>
      </dgm:t>
    </dgm:pt>
    <dgm:pt modelId="{DDE0A673-6C7D-49F2-A6F9-840F148BF549}" type="pres">
      <dgm:prSet presAssocID="{26D245B5-5C2F-4F05-8722-A36CCB8F57FE}" presName="arrowDiagram" presStyleCnt="0">
        <dgm:presLayoutVars>
          <dgm:chMax val="5"/>
          <dgm:dir/>
          <dgm:resizeHandles val="exact"/>
        </dgm:presLayoutVars>
      </dgm:prSet>
      <dgm:spPr/>
      <dgm:t>
        <a:bodyPr/>
        <a:lstStyle/>
        <a:p>
          <a:endParaRPr lang="en-US"/>
        </a:p>
      </dgm:t>
    </dgm:pt>
    <dgm:pt modelId="{377DDB93-66D5-49AD-BF09-0B1879ECB84F}" type="pres">
      <dgm:prSet presAssocID="{26D245B5-5C2F-4F05-8722-A36CCB8F57FE}" presName="arrow" presStyleLbl="bgShp" presStyleIdx="0" presStyleCnt="1"/>
      <dgm:spPr>
        <a:solidFill>
          <a:srgbClr val="356F40"/>
        </a:solidFill>
      </dgm:spPr>
      <dgm:t>
        <a:bodyPr/>
        <a:lstStyle/>
        <a:p>
          <a:endParaRPr lang="en-GB"/>
        </a:p>
      </dgm:t>
    </dgm:pt>
    <dgm:pt modelId="{AF287D23-9020-4206-8281-6AF5068B7C29}" type="pres">
      <dgm:prSet presAssocID="{26D245B5-5C2F-4F05-8722-A36CCB8F57FE}" presName="arrowDiagram5" presStyleCnt="0"/>
      <dgm:spPr/>
      <dgm:t>
        <a:bodyPr/>
        <a:lstStyle/>
        <a:p>
          <a:endParaRPr lang="en-GB"/>
        </a:p>
      </dgm:t>
    </dgm:pt>
    <dgm:pt modelId="{58A4AFF1-1D1C-4953-8B17-5B3111D03081}" type="pres">
      <dgm:prSet presAssocID="{D2326F48-9BA7-4555-AE21-23412C50926C}" presName="bullet5a" presStyleLbl="node1" presStyleIdx="0" presStyleCnt="5"/>
      <dgm:spPr>
        <a:solidFill>
          <a:schemeClr val="accent6">
            <a:lumMod val="40000"/>
            <a:lumOff val="60000"/>
          </a:schemeClr>
        </a:solidFill>
      </dgm:spPr>
      <dgm:t>
        <a:bodyPr/>
        <a:lstStyle/>
        <a:p>
          <a:endParaRPr lang="en-US"/>
        </a:p>
      </dgm:t>
    </dgm:pt>
    <dgm:pt modelId="{FDB48597-ED87-4BE1-85FD-F7DCFC53221B}" type="pres">
      <dgm:prSet presAssocID="{D2326F48-9BA7-4555-AE21-23412C50926C}" presName="textBox5a" presStyleLbl="revTx" presStyleIdx="0" presStyleCnt="5" custScaleX="304783" custLinFactNeighborX="94039" custLinFactNeighborY="4905">
        <dgm:presLayoutVars>
          <dgm:bulletEnabled val="1"/>
        </dgm:presLayoutVars>
      </dgm:prSet>
      <dgm:spPr/>
      <dgm:t>
        <a:bodyPr/>
        <a:lstStyle/>
        <a:p>
          <a:endParaRPr lang="en-US"/>
        </a:p>
      </dgm:t>
    </dgm:pt>
    <dgm:pt modelId="{4D232FF8-EF08-4DBB-9FF7-A7BA3F74BEA6}" type="pres">
      <dgm:prSet presAssocID="{F5AA51E7-BF7B-4EC8-BA6C-695E2B3878CA}" presName="bullet5b" presStyleLbl="node1" presStyleIdx="1" presStyleCnt="5"/>
      <dgm:spPr>
        <a:solidFill>
          <a:schemeClr val="accent6">
            <a:lumMod val="40000"/>
            <a:lumOff val="60000"/>
          </a:schemeClr>
        </a:solidFill>
      </dgm:spPr>
      <dgm:t>
        <a:bodyPr/>
        <a:lstStyle/>
        <a:p>
          <a:endParaRPr lang="en-US"/>
        </a:p>
      </dgm:t>
    </dgm:pt>
    <dgm:pt modelId="{DBDE397D-3364-4065-B2BA-95B61A3D1ADD}" type="pres">
      <dgm:prSet presAssocID="{F5AA51E7-BF7B-4EC8-BA6C-695E2B3878CA}" presName="textBox5b" presStyleLbl="revTx" presStyleIdx="1" presStyleCnt="5">
        <dgm:presLayoutVars>
          <dgm:bulletEnabled val="1"/>
        </dgm:presLayoutVars>
      </dgm:prSet>
      <dgm:spPr/>
      <dgm:t>
        <a:bodyPr/>
        <a:lstStyle/>
        <a:p>
          <a:endParaRPr lang="en-US"/>
        </a:p>
      </dgm:t>
    </dgm:pt>
    <dgm:pt modelId="{58A17E2F-59EA-487B-8D93-F2CAA9BD2DD0}" type="pres">
      <dgm:prSet presAssocID="{8295F315-4649-4142-A284-77DBA44D2E11}" presName="bullet5c" presStyleLbl="node1" presStyleIdx="2" presStyleCnt="5"/>
      <dgm:spPr>
        <a:solidFill>
          <a:schemeClr val="accent6">
            <a:lumMod val="40000"/>
            <a:lumOff val="60000"/>
          </a:schemeClr>
        </a:solidFill>
      </dgm:spPr>
      <dgm:t>
        <a:bodyPr/>
        <a:lstStyle/>
        <a:p>
          <a:endParaRPr lang="en-US"/>
        </a:p>
      </dgm:t>
    </dgm:pt>
    <dgm:pt modelId="{3554AAC6-7455-4B26-81F4-86B473722FD8}" type="pres">
      <dgm:prSet presAssocID="{8295F315-4649-4142-A284-77DBA44D2E11}" presName="textBox5c" presStyleLbl="revTx" presStyleIdx="2" presStyleCnt="5">
        <dgm:presLayoutVars>
          <dgm:bulletEnabled val="1"/>
        </dgm:presLayoutVars>
      </dgm:prSet>
      <dgm:spPr/>
      <dgm:t>
        <a:bodyPr/>
        <a:lstStyle/>
        <a:p>
          <a:endParaRPr lang="en-US"/>
        </a:p>
      </dgm:t>
    </dgm:pt>
    <dgm:pt modelId="{9B31CA02-2409-48DD-9DC7-5F2F0FB96CE4}" type="pres">
      <dgm:prSet presAssocID="{CBEB23DA-DDF3-4088-9E0B-202420EB150B}" presName="bullet5d" presStyleLbl="node1" presStyleIdx="3" presStyleCnt="5"/>
      <dgm:spPr>
        <a:solidFill>
          <a:schemeClr val="accent6">
            <a:lumMod val="40000"/>
            <a:lumOff val="60000"/>
          </a:schemeClr>
        </a:solidFill>
      </dgm:spPr>
      <dgm:t>
        <a:bodyPr/>
        <a:lstStyle/>
        <a:p>
          <a:endParaRPr lang="en-US"/>
        </a:p>
      </dgm:t>
    </dgm:pt>
    <dgm:pt modelId="{7C49C339-29E6-498A-95EC-FE8D83F729E6}" type="pres">
      <dgm:prSet presAssocID="{CBEB23DA-DDF3-4088-9E0B-202420EB150B}" presName="textBox5d" presStyleLbl="revTx" presStyleIdx="3" presStyleCnt="5">
        <dgm:presLayoutVars>
          <dgm:bulletEnabled val="1"/>
        </dgm:presLayoutVars>
      </dgm:prSet>
      <dgm:spPr/>
      <dgm:t>
        <a:bodyPr/>
        <a:lstStyle/>
        <a:p>
          <a:endParaRPr lang="en-US"/>
        </a:p>
      </dgm:t>
    </dgm:pt>
    <dgm:pt modelId="{0EEF728D-E1FA-44D2-91AA-CBB932E22A63}" type="pres">
      <dgm:prSet presAssocID="{5E44A291-2C80-4ADA-A9B5-5B9D92BACB95}" presName="bullet5e" presStyleLbl="node1" presStyleIdx="4" presStyleCnt="5" custLinFactNeighborX="-5061" custLinFactNeighborY="1687"/>
      <dgm:spPr>
        <a:solidFill>
          <a:schemeClr val="accent6">
            <a:lumMod val="40000"/>
            <a:lumOff val="60000"/>
          </a:schemeClr>
        </a:solidFill>
      </dgm:spPr>
      <dgm:t>
        <a:bodyPr/>
        <a:lstStyle/>
        <a:p>
          <a:endParaRPr lang="en-US"/>
        </a:p>
      </dgm:t>
    </dgm:pt>
    <dgm:pt modelId="{F9C8321F-5E11-4EE9-B727-FBDAF8F6861A}" type="pres">
      <dgm:prSet presAssocID="{5E44A291-2C80-4ADA-A9B5-5B9D92BACB95}" presName="textBox5e" presStyleLbl="revTx" presStyleIdx="4" presStyleCnt="5">
        <dgm:presLayoutVars>
          <dgm:bulletEnabled val="1"/>
        </dgm:presLayoutVars>
      </dgm:prSet>
      <dgm:spPr/>
      <dgm:t>
        <a:bodyPr/>
        <a:lstStyle/>
        <a:p>
          <a:endParaRPr lang="en-US"/>
        </a:p>
      </dgm:t>
    </dgm:pt>
  </dgm:ptLst>
  <dgm:cxnLst>
    <dgm:cxn modelId="{64C48FDB-AD55-4113-9848-0C6FE884CFD6}" type="presOf" srcId="{5E44A291-2C80-4ADA-A9B5-5B9D92BACB95}" destId="{F9C8321F-5E11-4EE9-B727-FBDAF8F6861A}" srcOrd="0" destOrd="0" presId="urn:microsoft.com/office/officeart/2005/8/layout/arrow2"/>
    <dgm:cxn modelId="{855A09A7-2B70-45A9-8CFD-03A1A56D05F5}" srcId="{26D245B5-5C2F-4F05-8722-A36CCB8F57FE}" destId="{5E44A291-2C80-4ADA-A9B5-5B9D92BACB95}" srcOrd="4" destOrd="0" parTransId="{8C5AC3C8-0585-4A44-96A3-1F8A55B9BDD5}" sibTransId="{2FC4B7AC-0DDB-4A41-B563-305DA57396EA}"/>
    <dgm:cxn modelId="{CC6C3369-BE2C-463B-A200-7222F36D8743}" type="presOf" srcId="{F5AA51E7-BF7B-4EC8-BA6C-695E2B3878CA}" destId="{DBDE397D-3364-4065-B2BA-95B61A3D1ADD}" srcOrd="0" destOrd="0" presId="urn:microsoft.com/office/officeart/2005/8/layout/arrow2"/>
    <dgm:cxn modelId="{90755403-9EE7-458E-A024-B04BDCF386E8}" srcId="{26D245B5-5C2F-4F05-8722-A36CCB8F57FE}" destId="{CBEB23DA-DDF3-4088-9E0B-202420EB150B}" srcOrd="3" destOrd="0" parTransId="{24C2E549-9ADC-4DA0-8249-9CBFA1063A9B}" sibTransId="{23675F57-E24B-46C5-A90B-3EDDBF6B290D}"/>
    <dgm:cxn modelId="{59109C9E-85E2-4ED2-AFEC-E962BA9689C1}" type="presOf" srcId="{CBEB23DA-DDF3-4088-9E0B-202420EB150B}" destId="{7C49C339-29E6-498A-95EC-FE8D83F729E6}" srcOrd="0" destOrd="0" presId="urn:microsoft.com/office/officeart/2005/8/layout/arrow2"/>
    <dgm:cxn modelId="{CCC60508-1134-49B8-9842-46F417E6FFD0}" type="presOf" srcId="{26D245B5-5C2F-4F05-8722-A36CCB8F57FE}" destId="{DDE0A673-6C7D-49F2-A6F9-840F148BF549}" srcOrd="0" destOrd="0" presId="urn:microsoft.com/office/officeart/2005/8/layout/arrow2"/>
    <dgm:cxn modelId="{51D6027F-EDD8-47CE-852E-EE8D889906CF}" type="presOf" srcId="{D2326F48-9BA7-4555-AE21-23412C50926C}" destId="{FDB48597-ED87-4BE1-85FD-F7DCFC53221B}" srcOrd="0" destOrd="0" presId="urn:microsoft.com/office/officeart/2005/8/layout/arrow2"/>
    <dgm:cxn modelId="{08541C4B-68A4-4AF3-9805-370A61103254}" type="presOf" srcId="{8295F315-4649-4142-A284-77DBA44D2E11}" destId="{3554AAC6-7455-4B26-81F4-86B473722FD8}" srcOrd="0" destOrd="0" presId="urn:microsoft.com/office/officeart/2005/8/layout/arrow2"/>
    <dgm:cxn modelId="{9F19E77C-FDD3-4EE8-96B6-2D3D4C25065D}" srcId="{26D245B5-5C2F-4F05-8722-A36CCB8F57FE}" destId="{F5AA51E7-BF7B-4EC8-BA6C-695E2B3878CA}" srcOrd="1" destOrd="0" parTransId="{F18D578B-AEF3-4F47-95BA-3499BAFE3975}" sibTransId="{D0DB3EFA-13F6-4017-A98C-29BEBD099799}"/>
    <dgm:cxn modelId="{F195EA79-6D94-47BD-83FD-95781086ECB8}" srcId="{26D245B5-5C2F-4F05-8722-A36CCB8F57FE}" destId="{8295F315-4649-4142-A284-77DBA44D2E11}" srcOrd="2" destOrd="0" parTransId="{16C5F077-F022-4A6E-8D1F-A75C27A96134}" sibTransId="{9B55DF97-F8CF-47E6-99E7-EA9D3AEF7409}"/>
    <dgm:cxn modelId="{76F653D3-BFDF-4D47-92EC-7E5D6203D8EB}" srcId="{26D245B5-5C2F-4F05-8722-A36CCB8F57FE}" destId="{D2326F48-9BA7-4555-AE21-23412C50926C}" srcOrd="0" destOrd="0" parTransId="{E8F65BE3-B00F-4AD4-9356-00B890FF4B7E}" sibTransId="{1CF27656-0A24-4E17-9177-2942F8703668}"/>
    <dgm:cxn modelId="{A9E783F1-0AEC-4A81-AA44-C496540E34AC}" type="presParOf" srcId="{DDE0A673-6C7D-49F2-A6F9-840F148BF549}" destId="{377DDB93-66D5-49AD-BF09-0B1879ECB84F}" srcOrd="0" destOrd="0" presId="urn:microsoft.com/office/officeart/2005/8/layout/arrow2"/>
    <dgm:cxn modelId="{EA06C830-7848-4174-99DD-24C473FFFA0D}" type="presParOf" srcId="{DDE0A673-6C7D-49F2-A6F9-840F148BF549}" destId="{AF287D23-9020-4206-8281-6AF5068B7C29}" srcOrd="1" destOrd="0" presId="urn:microsoft.com/office/officeart/2005/8/layout/arrow2"/>
    <dgm:cxn modelId="{3376F332-D9AC-482D-A886-FCBF6CD21BD7}" type="presParOf" srcId="{AF287D23-9020-4206-8281-6AF5068B7C29}" destId="{58A4AFF1-1D1C-4953-8B17-5B3111D03081}" srcOrd="0" destOrd="0" presId="urn:microsoft.com/office/officeart/2005/8/layout/arrow2"/>
    <dgm:cxn modelId="{DBCC5192-9647-46CB-99DB-587C2477F79A}" type="presParOf" srcId="{AF287D23-9020-4206-8281-6AF5068B7C29}" destId="{FDB48597-ED87-4BE1-85FD-F7DCFC53221B}" srcOrd="1" destOrd="0" presId="urn:microsoft.com/office/officeart/2005/8/layout/arrow2"/>
    <dgm:cxn modelId="{3F8DBAA8-5BB7-42CF-A3B3-2AEED327937F}" type="presParOf" srcId="{AF287D23-9020-4206-8281-6AF5068B7C29}" destId="{4D232FF8-EF08-4DBB-9FF7-A7BA3F74BEA6}" srcOrd="2" destOrd="0" presId="urn:microsoft.com/office/officeart/2005/8/layout/arrow2"/>
    <dgm:cxn modelId="{347515F9-7156-4F4D-82C3-880736D0C975}" type="presParOf" srcId="{AF287D23-9020-4206-8281-6AF5068B7C29}" destId="{DBDE397D-3364-4065-B2BA-95B61A3D1ADD}" srcOrd="3" destOrd="0" presId="urn:microsoft.com/office/officeart/2005/8/layout/arrow2"/>
    <dgm:cxn modelId="{5C23F1DC-EFC0-4C83-A1B8-6289317FBAE5}" type="presParOf" srcId="{AF287D23-9020-4206-8281-6AF5068B7C29}" destId="{58A17E2F-59EA-487B-8D93-F2CAA9BD2DD0}" srcOrd="4" destOrd="0" presId="urn:microsoft.com/office/officeart/2005/8/layout/arrow2"/>
    <dgm:cxn modelId="{96055AC4-1A05-4444-A3AF-7F8C26368896}" type="presParOf" srcId="{AF287D23-9020-4206-8281-6AF5068B7C29}" destId="{3554AAC6-7455-4B26-81F4-86B473722FD8}" srcOrd="5" destOrd="0" presId="urn:microsoft.com/office/officeart/2005/8/layout/arrow2"/>
    <dgm:cxn modelId="{9DAB28C7-B2F8-46F0-BE26-52127B610010}" type="presParOf" srcId="{AF287D23-9020-4206-8281-6AF5068B7C29}" destId="{9B31CA02-2409-48DD-9DC7-5F2F0FB96CE4}" srcOrd="6" destOrd="0" presId="urn:microsoft.com/office/officeart/2005/8/layout/arrow2"/>
    <dgm:cxn modelId="{8E7B9BB1-F14F-452D-B981-2839D127D946}" type="presParOf" srcId="{AF287D23-9020-4206-8281-6AF5068B7C29}" destId="{7C49C339-29E6-498A-95EC-FE8D83F729E6}" srcOrd="7" destOrd="0" presId="urn:microsoft.com/office/officeart/2005/8/layout/arrow2"/>
    <dgm:cxn modelId="{886DEAB9-221E-4146-801F-3B8ADB86B670}" type="presParOf" srcId="{AF287D23-9020-4206-8281-6AF5068B7C29}" destId="{0EEF728D-E1FA-44D2-91AA-CBB932E22A63}" srcOrd="8" destOrd="0" presId="urn:microsoft.com/office/officeart/2005/8/layout/arrow2"/>
    <dgm:cxn modelId="{C738658E-E944-449A-B7B5-7FB2078A9439}" type="presParOf" srcId="{AF287D23-9020-4206-8281-6AF5068B7C29}" destId="{F9C8321F-5E11-4EE9-B727-FBDAF8F6861A}" srcOrd="9" destOrd="0" presId="urn:microsoft.com/office/officeart/2005/8/layout/arrow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8BB868BB-C7B0-4E8A-89B5-03C15F881C5B}" type="doc">
      <dgm:prSet loTypeId="urn:microsoft.com/office/officeart/2005/8/layout/vList5" loCatId="list" qsTypeId="urn:microsoft.com/office/officeart/2005/8/quickstyle/3d2" qsCatId="3D" csTypeId="urn:microsoft.com/office/officeart/2005/8/colors/accent1_2" csCatId="accent1" phldr="1"/>
      <dgm:spPr/>
      <dgm:t>
        <a:bodyPr/>
        <a:lstStyle/>
        <a:p>
          <a:endParaRPr lang="en-GB"/>
        </a:p>
      </dgm:t>
    </dgm:pt>
    <dgm:pt modelId="{FA39F123-DAB8-4F45-969A-E906E28EE82F}">
      <dgm:prSet phldrT="[Text]"/>
      <dgm:spPr>
        <a:solidFill>
          <a:srgbClr val="356F40"/>
        </a:solidFill>
      </dgm:spPr>
      <dgm:t>
        <a:bodyPr/>
        <a:lstStyle/>
        <a:p>
          <a:r>
            <a:rPr lang="en-GB" dirty="0" smtClean="0">
              <a:latin typeface="+mn-lt"/>
            </a:rPr>
            <a:t>T</a:t>
          </a:r>
          <a:endParaRPr lang="en-GB" dirty="0">
            <a:latin typeface="+mn-lt"/>
          </a:endParaRPr>
        </a:p>
      </dgm:t>
    </dgm:pt>
    <dgm:pt modelId="{E8680620-08D9-44A9-AC70-E93FBBED1371}" type="parTrans" cxnId="{DE3F9C29-3FCB-475B-A0E6-99038B081741}">
      <dgm:prSet/>
      <dgm:spPr/>
      <dgm:t>
        <a:bodyPr/>
        <a:lstStyle/>
        <a:p>
          <a:endParaRPr lang="en-GB"/>
        </a:p>
      </dgm:t>
    </dgm:pt>
    <dgm:pt modelId="{CB4DF745-98F2-4323-96E8-11043A9E5CF0}" type="sibTrans" cxnId="{DE3F9C29-3FCB-475B-A0E6-99038B081741}">
      <dgm:prSet/>
      <dgm:spPr/>
      <dgm:t>
        <a:bodyPr/>
        <a:lstStyle/>
        <a:p>
          <a:endParaRPr lang="en-GB"/>
        </a:p>
      </dgm:t>
    </dgm:pt>
    <dgm:pt modelId="{384C724E-53EC-4334-AA3A-792F53A1A967}">
      <dgm:prSet phldrT="[Text]"/>
      <dgm:spPr>
        <a:solidFill>
          <a:schemeClr val="accent6">
            <a:lumMod val="40000"/>
            <a:lumOff val="60000"/>
            <a:alpha val="90000"/>
          </a:schemeClr>
        </a:solidFill>
      </dgm:spPr>
      <dgm:t>
        <a:bodyPr/>
        <a:lstStyle/>
        <a:p>
          <a:r>
            <a:rPr lang="en-GB" dirty="0" smtClean="0">
              <a:latin typeface="+mn-lt"/>
            </a:rPr>
            <a:t>Threat Recognition</a:t>
          </a:r>
          <a:endParaRPr lang="en-GB" dirty="0">
            <a:latin typeface="+mn-lt"/>
          </a:endParaRPr>
        </a:p>
      </dgm:t>
    </dgm:pt>
    <dgm:pt modelId="{3680296B-1284-444B-AC3E-77053EF282CB}" type="parTrans" cxnId="{F8A9BAD6-E4AA-49C5-93CE-127720F305BF}">
      <dgm:prSet/>
      <dgm:spPr/>
      <dgm:t>
        <a:bodyPr/>
        <a:lstStyle/>
        <a:p>
          <a:endParaRPr lang="en-GB"/>
        </a:p>
      </dgm:t>
    </dgm:pt>
    <dgm:pt modelId="{FBB18626-7399-44CB-B591-D3BFC7DEDDFC}" type="sibTrans" cxnId="{F8A9BAD6-E4AA-49C5-93CE-127720F305BF}">
      <dgm:prSet/>
      <dgm:spPr/>
      <dgm:t>
        <a:bodyPr/>
        <a:lstStyle/>
        <a:p>
          <a:endParaRPr lang="en-GB"/>
        </a:p>
      </dgm:t>
    </dgm:pt>
    <dgm:pt modelId="{935011A2-99D3-4C9A-814B-0FFF6F0A12D2}">
      <dgm:prSet phldrT="[Text]"/>
      <dgm:spPr>
        <a:solidFill>
          <a:srgbClr val="356F40"/>
        </a:solidFill>
      </dgm:spPr>
      <dgm:t>
        <a:bodyPr/>
        <a:lstStyle/>
        <a:p>
          <a:r>
            <a:rPr lang="en-GB" dirty="0" smtClean="0">
              <a:latin typeface="+mn-lt"/>
            </a:rPr>
            <a:t>A</a:t>
          </a:r>
          <a:endParaRPr lang="en-GB" dirty="0">
            <a:latin typeface="+mn-lt"/>
          </a:endParaRPr>
        </a:p>
      </dgm:t>
    </dgm:pt>
    <dgm:pt modelId="{8E869BE8-7A00-49E2-A2FC-9D0ACF8A3493}" type="parTrans" cxnId="{C568CCDB-CE6B-4DC3-BAD8-2861BE585029}">
      <dgm:prSet/>
      <dgm:spPr/>
      <dgm:t>
        <a:bodyPr/>
        <a:lstStyle/>
        <a:p>
          <a:endParaRPr lang="en-GB"/>
        </a:p>
      </dgm:t>
    </dgm:pt>
    <dgm:pt modelId="{564A311D-1391-4DF9-B959-180C2C1095ED}" type="sibTrans" cxnId="{C568CCDB-CE6B-4DC3-BAD8-2861BE585029}">
      <dgm:prSet/>
      <dgm:spPr/>
      <dgm:t>
        <a:bodyPr/>
        <a:lstStyle/>
        <a:p>
          <a:endParaRPr lang="en-GB"/>
        </a:p>
      </dgm:t>
    </dgm:pt>
    <dgm:pt modelId="{253CF609-F76C-447E-8EB3-C03DB7A28AB4}">
      <dgm:prSet phldrT="[Text]"/>
      <dgm:spPr>
        <a:solidFill>
          <a:schemeClr val="accent6">
            <a:lumMod val="40000"/>
            <a:lumOff val="60000"/>
            <a:alpha val="90000"/>
          </a:schemeClr>
        </a:solidFill>
      </dgm:spPr>
      <dgm:t>
        <a:bodyPr/>
        <a:lstStyle/>
        <a:p>
          <a:r>
            <a:rPr lang="en-GB" dirty="0" smtClean="0">
              <a:latin typeface="+mn-lt"/>
            </a:rPr>
            <a:t>Avoidance</a:t>
          </a:r>
          <a:endParaRPr lang="en-GB" dirty="0">
            <a:latin typeface="+mn-lt"/>
          </a:endParaRPr>
        </a:p>
      </dgm:t>
    </dgm:pt>
    <dgm:pt modelId="{98928FB3-9E1D-43ED-B5D6-0AA0FB3E2B16}" type="parTrans" cxnId="{6BF218B7-4204-41B2-A23E-0BCA98114407}">
      <dgm:prSet/>
      <dgm:spPr/>
      <dgm:t>
        <a:bodyPr/>
        <a:lstStyle/>
        <a:p>
          <a:endParaRPr lang="en-GB"/>
        </a:p>
      </dgm:t>
    </dgm:pt>
    <dgm:pt modelId="{D1AB4175-6A60-4245-8300-251860FB9E49}" type="sibTrans" cxnId="{6BF218B7-4204-41B2-A23E-0BCA98114407}">
      <dgm:prSet/>
      <dgm:spPr/>
      <dgm:t>
        <a:bodyPr/>
        <a:lstStyle/>
        <a:p>
          <a:endParaRPr lang="en-GB"/>
        </a:p>
      </dgm:t>
    </dgm:pt>
    <dgm:pt modelId="{B05C934A-B1A1-451E-86C0-CCC1402226A9}">
      <dgm:prSet phldrT="[Text]"/>
      <dgm:spPr>
        <a:solidFill>
          <a:srgbClr val="356F40"/>
        </a:solidFill>
      </dgm:spPr>
      <dgm:t>
        <a:bodyPr/>
        <a:lstStyle/>
        <a:p>
          <a:r>
            <a:rPr lang="en-GB" dirty="0" smtClean="0">
              <a:latin typeface="+mn-lt"/>
            </a:rPr>
            <a:t>C</a:t>
          </a:r>
          <a:endParaRPr lang="en-GB" dirty="0">
            <a:latin typeface="+mn-lt"/>
          </a:endParaRPr>
        </a:p>
      </dgm:t>
    </dgm:pt>
    <dgm:pt modelId="{C19399EF-A345-4953-B06E-895CB063A82A}" type="parTrans" cxnId="{7502B484-D91A-4BF6-AF4D-DC70FD1B9871}">
      <dgm:prSet/>
      <dgm:spPr/>
      <dgm:t>
        <a:bodyPr/>
        <a:lstStyle/>
        <a:p>
          <a:endParaRPr lang="en-GB"/>
        </a:p>
      </dgm:t>
    </dgm:pt>
    <dgm:pt modelId="{EA5C6042-5E1B-4C1D-834B-DC78CB5A3FD6}" type="sibTrans" cxnId="{7502B484-D91A-4BF6-AF4D-DC70FD1B9871}">
      <dgm:prSet/>
      <dgm:spPr/>
      <dgm:t>
        <a:bodyPr/>
        <a:lstStyle/>
        <a:p>
          <a:endParaRPr lang="en-GB"/>
        </a:p>
      </dgm:t>
    </dgm:pt>
    <dgm:pt modelId="{E5A24794-6F47-40FF-B091-E680F6C3BE9D}">
      <dgm:prSet phldrT="[Text]"/>
      <dgm:spPr>
        <a:solidFill>
          <a:schemeClr val="accent6">
            <a:lumMod val="40000"/>
            <a:lumOff val="60000"/>
            <a:alpha val="90000"/>
          </a:schemeClr>
        </a:solidFill>
      </dgm:spPr>
      <dgm:t>
        <a:bodyPr/>
        <a:lstStyle/>
        <a:p>
          <a:r>
            <a:rPr lang="en-GB" dirty="0" smtClean="0">
              <a:latin typeface="+mn-lt"/>
            </a:rPr>
            <a:t>Communication Skills</a:t>
          </a:r>
          <a:endParaRPr lang="en-GB" dirty="0">
            <a:latin typeface="+mn-lt"/>
          </a:endParaRPr>
        </a:p>
      </dgm:t>
    </dgm:pt>
    <dgm:pt modelId="{023AC889-E70F-4833-95B0-B3373C086AD1}" type="parTrans" cxnId="{7785AE71-A76D-4E1D-BFC0-2F06447F58B4}">
      <dgm:prSet/>
      <dgm:spPr/>
      <dgm:t>
        <a:bodyPr/>
        <a:lstStyle/>
        <a:p>
          <a:endParaRPr lang="en-GB"/>
        </a:p>
      </dgm:t>
    </dgm:pt>
    <dgm:pt modelId="{F634CBE9-87EF-47A2-9A99-AFFC85511BCE}" type="sibTrans" cxnId="{7785AE71-A76D-4E1D-BFC0-2F06447F58B4}">
      <dgm:prSet/>
      <dgm:spPr/>
      <dgm:t>
        <a:bodyPr/>
        <a:lstStyle/>
        <a:p>
          <a:endParaRPr lang="en-GB"/>
        </a:p>
      </dgm:t>
    </dgm:pt>
    <dgm:pt modelId="{9F53A0BA-75FE-46ED-9057-61C1988745D3}" type="pres">
      <dgm:prSet presAssocID="{8BB868BB-C7B0-4E8A-89B5-03C15F881C5B}" presName="Name0" presStyleCnt="0">
        <dgm:presLayoutVars>
          <dgm:dir/>
          <dgm:animLvl val="lvl"/>
          <dgm:resizeHandles val="exact"/>
        </dgm:presLayoutVars>
      </dgm:prSet>
      <dgm:spPr/>
      <dgm:t>
        <a:bodyPr/>
        <a:lstStyle/>
        <a:p>
          <a:endParaRPr lang="en-GB"/>
        </a:p>
      </dgm:t>
    </dgm:pt>
    <dgm:pt modelId="{98B274A5-F6C8-4B92-8670-09F79BA95EC8}" type="pres">
      <dgm:prSet presAssocID="{FA39F123-DAB8-4F45-969A-E906E28EE82F}" presName="linNode" presStyleCnt="0"/>
      <dgm:spPr/>
    </dgm:pt>
    <dgm:pt modelId="{F09330BA-99C8-45EB-B956-25A6E9119700}" type="pres">
      <dgm:prSet presAssocID="{FA39F123-DAB8-4F45-969A-E906E28EE82F}" presName="parentText" presStyleLbl="node1" presStyleIdx="0" presStyleCnt="3">
        <dgm:presLayoutVars>
          <dgm:chMax val="1"/>
          <dgm:bulletEnabled val="1"/>
        </dgm:presLayoutVars>
      </dgm:prSet>
      <dgm:spPr/>
      <dgm:t>
        <a:bodyPr/>
        <a:lstStyle/>
        <a:p>
          <a:endParaRPr lang="en-GB"/>
        </a:p>
      </dgm:t>
    </dgm:pt>
    <dgm:pt modelId="{AF676902-0F68-4689-B7C2-0F63926C65B4}" type="pres">
      <dgm:prSet presAssocID="{FA39F123-DAB8-4F45-969A-E906E28EE82F}" presName="descendantText" presStyleLbl="alignAccFollowNode1" presStyleIdx="0" presStyleCnt="3">
        <dgm:presLayoutVars>
          <dgm:bulletEnabled val="1"/>
        </dgm:presLayoutVars>
      </dgm:prSet>
      <dgm:spPr/>
      <dgm:t>
        <a:bodyPr/>
        <a:lstStyle/>
        <a:p>
          <a:endParaRPr lang="en-GB"/>
        </a:p>
      </dgm:t>
    </dgm:pt>
    <dgm:pt modelId="{9E60B8B2-DAEE-4BF4-92FC-C4120BF1595D}" type="pres">
      <dgm:prSet presAssocID="{CB4DF745-98F2-4323-96E8-11043A9E5CF0}" presName="sp" presStyleCnt="0"/>
      <dgm:spPr/>
    </dgm:pt>
    <dgm:pt modelId="{27B763FD-3388-485B-A9DA-3A7C8211A093}" type="pres">
      <dgm:prSet presAssocID="{935011A2-99D3-4C9A-814B-0FFF6F0A12D2}" presName="linNode" presStyleCnt="0"/>
      <dgm:spPr/>
    </dgm:pt>
    <dgm:pt modelId="{84D8FF54-3F1A-438B-BFE4-902E7B1ED420}" type="pres">
      <dgm:prSet presAssocID="{935011A2-99D3-4C9A-814B-0FFF6F0A12D2}" presName="parentText" presStyleLbl="node1" presStyleIdx="1" presStyleCnt="3">
        <dgm:presLayoutVars>
          <dgm:chMax val="1"/>
          <dgm:bulletEnabled val="1"/>
        </dgm:presLayoutVars>
      </dgm:prSet>
      <dgm:spPr/>
      <dgm:t>
        <a:bodyPr/>
        <a:lstStyle/>
        <a:p>
          <a:endParaRPr lang="en-GB"/>
        </a:p>
      </dgm:t>
    </dgm:pt>
    <dgm:pt modelId="{4A176A5B-D499-48E3-BAD7-53D1BDF02D4E}" type="pres">
      <dgm:prSet presAssocID="{935011A2-99D3-4C9A-814B-0FFF6F0A12D2}" presName="descendantText" presStyleLbl="alignAccFollowNode1" presStyleIdx="1" presStyleCnt="3">
        <dgm:presLayoutVars>
          <dgm:bulletEnabled val="1"/>
        </dgm:presLayoutVars>
      </dgm:prSet>
      <dgm:spPr/>
      <dgm:t>
        <a:bodyPr/>
        <a:lstStyle/>
        <a:p>
          <a:endParaRPr lang="en-GB"/>
        </a:p>
      </dgm:t>
    </dgm:pt>
    <dgm:pt modelId="{7A5B0489-5E1D-40B2-977C-2A7C17A8BB3D}" type="pres">
      <dgm:prSet presAssocID="{564A311D-1391-4DF9-B959-180C2C1095ED}" presName="sp" presStyleCnt="0"/>
      <dgm:spPr/>
    </dgm:pt>
    <dgm:pt modelId="{C31E97E6-C3EC-492C-A518-21C18160D542}" type="pres">
      <dgm:prSet presAssocID="{B05C934A-B1A1-451E-86C0-CCC1402226A9}" presName="linNode" presStyleCnt="0"/>
      <dgm:spPr/>
    </dgm:pt>
    <dgm:pt modelId="{55CA2FB9-DFB2-4370-A310-7B240D5EBA40}" type="pres">
      <dgm:prSet presAssocID="{B05C934A-B1A1-451E-86C0-CCC1402226A9}" presName="parentText" presStyleLbl="node1" presStyleIdx="2" presStyleCnt="3">
        <dgm:presLayoutVars>
          <dgm:chMax val="1"/>
          <dgm:bulletEnabled val="1"/>
        </dgm:presLayoutVars>
      </dgm:prSet>
      <dgm:spPr/>
      <dgm:t>
        <a:bodyPr/>
        <a:lstStyle/>
        <a:p>
          <a:endParaRPr lang="en-GB"/>
        </a:p>
      </dgm:t>
    </dgm:pt>
    <dgm:pt modelId="{32022100-6ECE-4C3F-8544-78408C1A6E39}" type="pres">
      <dgm:prSet presAssocID="{B05C934A-B1A1-451E-86C0-CCC1402226A9}" presName="descendantText" presStyleLbl="alignAccFollowNode1" presStyleIdx="2" presStyleCnt="3">
        <dgm:presLayoutVars>
          <dgm:bulletEnabled val="1"/>
        </dgm:presLayoutVars>
      </dgm:prSet>
      <dgm:spPr/>
      <dgm:t>
        <a:bodyPr/>
        <a:lstStyle/>
        <a:p>
          <a:endParaRPr lang="en-GB"/>
        </a:p>
      </dgm:t>
    </dgm:pt>
  </dgm:ptLst>
  <dgm:cxnLst>
    <dgm:cxn modelId="{DE3F9C29-3FCB-475B-A0E6-99038B081741}" srcId="{8BB868BB-C7B0-4E8A-89B5-03C15F881C5B}" destId="{FA39F123-DAB8-4F45-969A-E906E28EE82F}" srcOrd="0" destOrd="0" parTransId="{E8680620-08D9-44A9-AC70-E93FBBED1371}" sibTransId="{CB4DF745-98F2-4323-96E8-11043A9E5CF0}"/>
    <dgm:cxn modelId="{7785AE71-A76D-4E1D-BFC0-2F06447F58B4}" srcId="{B05C934A-B1A1-451E-86C0-CCC1402226A9}" destId="{E5A24794-6F47-40FF-B091-E680F6C3BE9D}" srcOrd="0" destOrd="0" parTransId="{023AC889-E70F-4833-95B0-B3373C086AD1}" sibTransId="{F634CBE9-87EF-47A2-9A99-AFFC85511BCE}"/>
    <dgm:cxn modelId="{9C6ECCB2-D98E-4CD3-B77D-EF514BF1A03C}" type="presOf" srcId="{E5A24794-6F47-40FF-B091-E680F6C3BE9D}" destId="{32022100-6ECE-4C3F-8544-78408C1A6E39}" srcOrd="0" destOrd="0" presId="urn:microsoft.com/office/officeart/2005/8/layout/vList5"/>
    <dgm:cxn modelId="{72A671FC-414D-427B-9C9B-730FEB397DFD}" type="presOf" srcId="{8BB868BB-C7B0-4E8A-89B5-03C15F881C5B}" destId="{9F53A0BA-75FE-46ED-9057-61C1988745D3}" srcOrd="0" destOrd="0" presId="urn:microsoft.com/office/officeart/2005/8/layout/vList5"/>
    <dgm:cxn modelId="{60A44A25-6A74-4318-88AF-1C5522AA3D0B}" type="presOf" srcId="{384C724E-53EC-4334-AA3A-792F53A1A967}" destId="{AF676902-0F68-4689-B7C2-0F63926C65B4}" srcOrd="0" destOrd="0" presId="urn:microsoft.com/office/officeart/2005/8/layout/vList5"/>
    <dgm:cxn modelId="{74F450F7-4FCE-4450-91FA-8E4FBE03D961}" type="presOf" srcId="{253CF609-F76C-447E-8EB3-C03DB7A28AB4}" destId="{4A176A5B-D499-48E3-BAD7-53D1BDF02D4E}" srcOrd="0" destOrd="0" presId="urn:microsoft.com/office/officeart/2005/8/layout/vList5"/>
    <dgm:cxn modelId="{6BF218B7-4204-41B2-A23E-0BCA98114407}" srcId="{935011A2-99D3-4C9A-814B-0FFF6F0A12D2}" destId="{253CF609-F76C-447E-8EB3-C03DB7A28AB4}" srcOrd="0" destOrd="0" parTransId="{98928FB3-9E1D-43ED-B5D6-0AA0FB3E2B16}" sibTransId="{D1AB4175-6A60-4245-8300-251860FB9E49}"/>
    <dgm:cxn modelId="{F8A9BAD6-E4AA-49C5-93CE-127720F305BF}" srcId="{FA39F123-DAB8-4F45-969A-E906E28EE82F}" destId="{384C724E-53EC-4334-AA3A-792F53A1A967}" srcOrd="0" destOrd="0" parTransId="{3680296B-1284-444B-AC3E-77053EF282CB}" sibTransId="{FBB18626-7399-44CB-B591-D3BFC7DEDDFC}"/>
    <dgm:cxn modelId="{7502B484-D91A-4BF6-AF4D-DC70FD1B9871}" srcId="{8BB868BB-C7B0-4E8A-89B5-03C15F881C5B}" destId="{B05C934A-B1A1-451E-86C0-CCC1402226A9}" srcOrd="2" destOrd="0" parTransId="{C19399EF-A345-4953-B06E-895CB063A82A}" sibTransId="{EA5C6042-5E1B-4C1D-834B-DC78CB5A3FD6}"/>
    <dgm:cxn modelId="{2AE12DAB-D3C9-4504-B1F0-E1D7566E6ECA}" type="presOf" srcId="{B05C934A-B1A1-451E-86C0-CCC1402226A9}" destId="{55CA2FB9-DFB2-4370-A310-7B240D5EBA40}" srcOrd="0" destOrd="0" presId="urn:microsoft.com/office/officeart/2005/8/layout/vList5"/>
    <dgm:cxn modelId="{C568CCDB-CE6B-4DC3-BAD8-2861BE585029}" srcId="{8BB868BB-C7B0-4E8A-89B5-03C15F881C5B}" destId="{935011A2-99D3-4C9A-814B-0FFF6F0A12D2}" srcOrd="1" destOrd="0" parTransId="{8E869BE8-7A00-49E2-A2FC-9D0ACF8A3493}" sibTransId="{564A311D-1391-4DF9-B959-180C2C1095ED}"/>
    <dgm:cxn modelId="{1ADB3240-87FC-452C-BDC0-D67FAD5F378D}" type="presOf" srcId="{FA39F123-DAB8-4F45-969A-E906E28EE82F}" destId="{F09330BA-99C8-45EB-B956-25A6E9119700}" srcOrd="0" destOrd="0" presId="urn:microsoft.com/office/officeart/2005/8/layout/vList5"/>
    <dgm:cxn modelId="{CCB0A847-6447-4853-B83D-9FC537165606}" type="presOf" srcId="{935011A2-99D3-4C9A-814B-0FFF6F0A12D2}" destId="{84D8FF54-3F1A-438B-BFE4-902E7B1ED420}" srcOrd="0" destOrd="0" presId="urn:microsoft.com/office/officeart/2005/8/layout/vList5"/>
    <dgm:cxn modelId="{1002C472-2830-4D75-9317-B198A34527D8}" type="presParOf" srcId="{9F53A0BA-75FE-46ED-9057-61C1988745D3}" destId="{98B274A5-F6C8-4B92-8670-09F79BA95EC8}" srcOrd="0" destOrd="0" presId="urn:microsoft.com/office/officeart/2005/8/layout/vList5"/>
    <dgm:cxn modelId="{0C1309FA-0F53-4732-86E2-CFF579CDD8F8}" type="presParOf" srcId="{98B274A5-F6C8-4B92-8670-09F79BA95EC8}" destId="{F09330BA-99C8-45EB-B956-25A6E9119700}" srcOrd="0" destOrd="0" presId="urn:microsoft.com/office/officeart/2005/8/layout/vList5"/>
    <dgm:cxn modelId="{D6A102C6-8AC3-4BE7-86AD-95954716ED76}" type="presParOf" srcId="{98B274A5-F6C8-4B92-8670-09F79BA95EC8}" destId="{AF676902-0F68-4689-B7C2-0F63926C65B4}" srcOrd="1" destOrd="0" presId="urn:microsoft.com/office/officeart/2005/8/layout/vList5"/>
    <dgm:cxn modelId="{39792E03-DF51-48AC-A74F-686E16D2DDCB}" type="presParOf" srcId="{9F53A0BA-75FE-46ED-9057-61C1988745D3}" destId="{9E60B8B2-DAEE-4BF4-92FC-C4120BF1595D}" srcOrd="1" destOrd="0" presId="urn:microsoft.com/office/officeart/2005/8/layout/vList5"/>
    <dgm:cxn modelId="{63B768BC-7299-434E-BA42-61B3FDF31DC6}" type="presParOf" srcId="{9F53A0BA-75FE-46ED-9057-61C1988745D3}" destId="{27B763FD-3388-485B-A9DA-3A7C8211A093}" srcOrd="2" destOrd="0" presId="urn:microsoft.com/office/officeart/2005/8/layout/vList5"/>
    <dgm:cxn modelId="{778E2066-4371-465F-9CB2-EEBB7128AD58}" type="presParOf" srcId="{27B763FD-3388-485B-A9DA-3A7C8211A093}" destId="{84D8FF54-3F1A-438B-BFE4-902E7B1ED420}" srcOrd="0" destOrd="0" presId="urn:microsoft.com/office/officeart/2005/8/layout/vList5"/>
    <dgm:cxn modelId="{EA81B180-ADDE-4B80-BA8F-A26D62BD2D9D}" type="presParOf" srcId="{27B763FD-3388-485B-A9DA-3A7C8211A093}" destId="{4A176A5B-D499-48E3-BAD7-53D1BDF02D4E}" srcOrd="1" destOrd="0" presId="urn:microsoft.com/office/officeart/2005/8/layout/vList5"/>
    <dgm:cxn modelId="{1B14B375-84AB-4D2D-A91C-F161B3CF3A82}" type="presParOf" srcId="{9F53A0BA-75FE-46ED-9057-61C1988745D3}" destId="{7A5B0489-5E1D-40B2-977C-2A7C17A8BB3D}" srcOrd="3" destOrd="0" presId="urn:microsoft.com/office/officeart/2005/8/layout/vList5"/>
    <dgm:cxn modelId="{2B2D1CC5-A1DC-419A-B5FA-C1D0257FC529}" type="presParOf" srcId="{9F53A0BA-75FE-46ED-9057-61C1988745D3}" destId="{C31E97E6-C3EC-492C-A518-21C18160D542}" srcOrd="4" destOrd="0" presId="urn:microsoft.com/office/officeart/2005/8/layout/vList5"/>
    <dgm:cxn modelId="{053A6D4A-B7F2-4508-A7E7-513BEBE853BC}" type="presParOf" srcId="{C31E97E6-C3EC-492C-A518-21C18160D542}" destId="{55CA2FB9-DFB2-4370-A310-7B240D5EBA40}" srcOrd="0" destOrd="0" presId="urn:microsoft.com/office/officeart/2005/8/layout/vList5"/>
    <dgm:cxn modelId="{E9ABF606-C6EF-46FA-A9BD-B3B224134E90}" type="presParOf" srcId="{C31E97E6-C3EC-492C-A518-21C18160D542}" destId="{32022100-6ECE-4C3F-8544-78408C1A6E39}" srcOrd="1"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8BB868BB-C7B0-4E8A-89B5-03C15F881C5B}" type="doc">
      <dgm:prSet loTypeId="urn:microsoft.com/office/officeart/2005/8/layout/vList5" loCatId="list" qsTypeId="urn:microsoft.com/office/officeart/2005/8/quickstyle/3d2" qsCatId="3D" csTypeId="urn:microsoft.com/office/officeart/2005/8/colors/accent1_2" csCatId="accent1" phldr="1"/>
      <dgm:spPr/>
      <dgm:t>
        <a:bodyPr/>
        <a:lstStyle/>
        <a:p>
          <a:endParaRPr lang="en-GB"/>
        </a:p>
      </dgm:t>
    </dgm:pt>
    <dgm:pt modelId="{FA39F123-DAB8-4F45-969A-E906E28EE82F}">
      <dgm:prSet phldrT="[Text]"/>
      <dgm:spPr>
        <a:solidFill>
          <a:srgbClr val="356F40"/>
        </a:solidFill>
      </dgm:spPr>
      <dgm:t>
        <a:bodyPr/>
        <a:lstStyle/>
        <a:p>
          <a:r>
            <a:rPr lang="en-GB" dirty="0" smtClean="0">
              <a:latin typeface="+mn-lt"/>
            </a:rPr>
            <a:t>T</a:t>
          </a:r>
          <a:endParaRPr lang="en-GB" dirty="0">
            <a:latin typeface="+mn-lt"/>
          </a:endParaRPr>
        </a:p>
      </dgm:t>
    </dgm:pt>
    <dgm:pt modelId="{E8680620-08D9-44A9-AC70-E93FBBED1371}" type="parTrans" cxnId="{DE3F9C29-3FCB-475B-A0E6-99038B081741}">
      <dgm:prSet/>
      <dgm:spPr/>
      <dgm:t>
        <a:bodyPr/>
        <a:lstStyle/>
        <a:p>
          <a:endParaRPr lang="en-GB"/>
        </a:p>
      </dgm:t>
    </dgm:pt>
    <dgm:pt modelId="{CB4DF745-98F2-4323-96E8-11043A9E5CF0}" type="sibTrans" cxnId="{DE3F9C29-3FCB-475B-A0E6-99038B081741}">
      <dgm:prSet/>
      <dgm:spPr/>
      <dgm:t>
        <a:bodyPr/>
        <a:lstStyle/>
        <a:p>
          <a:endParaRPr lang="en-GB"/>
        </a:p>
      </dgm:t>
    </dgm:pt>
    <dgm:pt modelId="{384C724E-53EC-4334-AA3A-792F53A1A967}">
      <dgm:prSet phldrT="[Text]"/>
      <dgm:spPr>
        <a:solidFill>
          <a:schemeClr val="accent6">
            <a:lumMod val="40000"/>
            <a:lumOff val="60000"/>
            <a:alpha val="90000"/>
          </a:schemeClr>
        </a:solidFill>
      </dgm:spPr>
      <dgm:t>
        <a:bodyPr/>
        <a:lstStyle/>
        <a:p>
          <a:r>
            <a:rPr lang="en-GB" dirty="0" smtClean="0">
              <a:latin typeface="+mn-lt"/>
            </a:rPr>
            <a:t>Teamwork</a:t>
          </a:r>
          <a:endParaRPr lang="en-GB" dirty="0">
            <a:latin typeface="+mn-lt"/>
          </a:endParaRPr>
        </a:p>
      </dgm:t>
    </dgm:pt>
    <dgm:pt modelId="{3680296B-1284-444B-AC3E-77053EF282CB}" type="parTrans" cxnId="{F8A9BAD6-E4AA-49C5-93CE-127720F305BF}">
      <dgm:prSet/>
      <dgm:spPr/>
      <dgm:t>
        <a:bodyPr/>
        <a:lstStyle/>
        <a:p>
          <a:endParaRPr lang="en-GB"/>
        </a:p>
      </dgm:t>
    </dgm:pt>
    <dgm:pt modelId="{FBB18626-7399-44CB-B591-D3BFC7DEDDFC}" type="sibTrans" cxnId="{F8A9BAD6-E4AA-49C5-93CE-127720F305BF}">
      <dgm:prSet/>
      <dgm:spPr/>
      <dgm:t>
        <a:bodyPr/>
        <a:lstStyle/>
        <a:p>
          <a:endParaRPr lang="en-GB"/>
        </a:p>
      </dgm:t>
    </dgm:pt>
    <dgm:pt modelId="{935011A2-99D3-4C9A-814B-0FFF6F0A12D2}">
      <dgm:prSet phldrT="[Text]"/>
      <dgm:spPr>
        <a:solidFill>
          <a:srgbClr val="356F40"/>
        </a:solidFill>
      </dgm:spPr>
      <dgm:t>
        <a:bodyPr/>
        <a:lstStyle/>
        <a:p>
          <a:r>
            <a:rPr lang="en-GB" dirty="0" smtClean="0">
              <a:latin typeface="+mn-lt"/>
            </a:rPr>
            <a:t>I</a:t>
          </a:r>
          <a:endParaRPr lang="en-GB" dirty="0">
            <a:latin typeface="+mn-lt"/>
          </a:endParaRPr>
        </a:p>
      </dgm:t>
    </dgm:pt>
    <dgm:pt modelId="{8E869BE8-7A00-49E2-A2FC-9D0ACF8A3493}" type="parTrans" cxnId="{C568CCDB-CE6B-4DC3-BAD8-2861BE585029}">
      <dgm:prSet/>
      <dgm:spPr/>
      <dgm:t>
        <a:bodyPr/>
        <a:lstStyle/>
        <a:p>
          <a:endParaRPr lang="en-GB"/>
        </a:p>
      </dgm:t>
    </dgm:pt>
    <dgm:pt modelId="{564A311D-1391-4DF9-B959-180C2C1095ED}" type="sibTrans" cxnId="{C568CCDB-CE6B-4DC3-BAD8-2861BE585029}">
      <dgm:prSet/>
      <dgm:spPr/>
      <dgm:t>
        <a:bodyPr/>
        <a:lstStyle/>
        <a:p>
          <a:endParaRPr lang="en-GB"/>
        </a:p>
      </dgm:t>
    </dgm:pt>
    <dgm:pt modelId="{253CF609-F76C-447E-8EB3-C03DB7A28AB4}">
      <dgm:prSet phldrT="[Text]"/>
      <dgm:spPr>
        <a:solidFill>
          <a:schemeClr val="accent6">
            <a:lumMod val="40000"/>
            <a:lumOff val="60000"/>
            <a:alpha val="90000"/>
          </a:schemeClr>
        </a:solidFill>
      </dgm:spPr>
      <dgm:t>
        <a:bodyPr/>
        <a:lstStyle/>
        <a:p>
          <a:r>
            <a:rPr lang="en-GB" dirty="0" smtClean="0">
              <a:latin typeface="+mn-lt"/>
            </a:rPr>
            <a:t>Intervention Teams</a:t>
          </a:r>
          <a:endParaRPr lang="en-GB" dirty="0">
            <a:latin typeface="+mn-lt"/>
          </a:endParaRPr>
        </a:p>
      </dgm:t>
    </dgm:pt>
    <dgm:pt modelId="{98928FB3-9E1D-43ED-B5D6-0AA0FB3E2B16}" type="parTrans" cxnId="{6BF218B7-4204-41B2-A23E-0BCA98114407}">
      <dgm:prSet/>
      <dgm:spPr/>
      <dgm:t>
        <a:bodyPr/>
        <a:lstStyle/>
        <a:p>
          <a:endParaRPr lang="en-GB"/>
        </a:p>
      </dgm:t>
    </dgm:pt>
    <dgm:pt modelId="{D1AB4175-6A60-4245-8300-251860FB9E49}" type="sibTrans" cxnId="{6BF218B7-4204-41B2-A23E-0BCA98114407}">
      <dgm:prSet/>
      <dgm:spPr/>
      <dgm:t>
        <a:bodyPr/>
        <a:lstStyle/>
        <a:p>
          <a:endParaRPr lang="en-GB"/>
        </a:p>
      </dgm:t>
    </dgm:pt>
    <dgm:pt modelId="{B05C934A-B1A1-451E-86C0-CCC1402226A9}">
      <dgm:prSet phldrT="[Text]"/>
      <dgm:spPr>
        <a:solidFill>
          <a:srgbClr val="356F40"/>
        </a:solidFill>
      </dgm:spPr>
      <dgm:t>
        <a:bodyPr/>
        <a:lstStyle/>
        <a:p>
          <a:r>
            <a:rPr lang="en-GB" dirty="0" smtClean="0">
              <a:latin typeface="+mn-lt"/>
            </a:rPr>
            <a:t>C</a:t>
          </a:r>
          <a:endParaRPr lang="en-GB" dirty="0">
            <a:latin typeface="+mn-lt"/>
          </a:endParaRPr>
        </a:p>
      </dgm:t>
    </dgm:pt>
    <dgm:pt modelId="{C19399EF-A345-4953-B06E-895CB063A82A}" type="parTrans" cxnId="{7502B484-D91A-4BF6-AF4D-DC70FD1B9871}">
      <dgm:prSet/>
      <dgm:spPr/>
      <dgm:t>
        <a:bodyPr/>
        <a:lstStyle/>
        <a:p>
          <a:endParaRPr lang="en-GB"/>
        </a:p>
      </dgm:t>
    </dgm:pt>
    <dgm:pt modelId="{EA5C6042-5E1B-4C1D-834B-DC78CB5A3FD6}" type="sibTrans" cxnId="{7502B484-D91A-4BF6-AF4D-DC70FD1B9871}">
      <dgm:prSet/>
      <dgm:spPr/>
      <dgm:t>
        <a:bodyPr/>
        <a:lstStyle/>
        <a:p>
          <a:endParaRPr lang="en-GB"/>
        </a:p>
      </dgm:t>
    </dgm:pt>
    <dgm:pt modelId="{E5A24794-6F47-40FF-B091-E680F6C3BE9D}">
      <dgm:prSet phldrT="[Text]"/>
      <dgm:spPr>
        <a:solidFill>
          <a:schemeClr val="accent6">
            <a:lumMod val="40000"/>
            <a:lumOff val="60000"/>
            <a:alpha val="90000"/>
          </a:schemeClr>
        </a:solidFill>
      </dgm:spPr>
      <dgm:t>
        <a:bodyPr/>
        <a:lstStyle/>
        <a:p>
          <a:r>
            <a:rPr lang="en-GB" dirty="0" smtClean="0">
              <a:latin typeface="+mn-lt"/>
            </a:rPr>
            <a:t>Control Skills</a:t>
          </a:r>
          <a:endParaRPr lang="en-GB" dirty="0">
            <a:latin typeface="+mn-lt"/>
          </a:endParaRPr>
        </a:p>
      </dgm:t>
    </dgm:pt>
    <dgm:pt modelId="{023AC889-E70F-4833-95B0-B3373C086AD1}" type="parTrans" cxnId="{7785AE71-A76D-4E1D-BFC0-2F06447F58B4}">
      <dgm:prSet/>
      <dgm:spPr/>
      <dgm:t>
        <a:bodyPr/>
        <a:lstStyle/>
        <a:p>
          <a:endParaRPr lang="en-GB"/>
        </a:p>
      </dgm:t>
    </dgm:pt>
    <dgm:pt modelId="{F634CBE9-87EF-47A2-9A99-AFFC85511BCE}" type="sibTrans" cxnId="{7785AE71-A76D-4E1D-BFC0-2F06447F58B4}">
      <dgm:prSet/>
      <dgm:spPr/>
      <dgm:t>
        <a:bodyPr/>
        <a:lstStyle/>
        <a:p>
          <a:endParaRPr lang="en-GB"/>
        </a:p>
      </dgm:t>
    </dgm:pt>
    <dgm:pt modelId="{9F53A0BA-75FE-46ED-9057-61C1988745D3}" type="pres">
      <dgm:prSet presAssocID="{8BB868BB-C7B0-4E8A-89B5-03C15F881C5B}" presName="Name0" presStyleCnt="0">
        <dgm:presLayoutVars>
          <dgm:dir/>
          <dgm:animLvl val="lvl"/>
          <dgm:resizeHandles val="exact"/>
        </dgm:presLayoutVars>
      </dgm:prSet>
      <dgm:spPr/>
      <dgm:t>
        <a:bodyPr/>
        <a:lstStyle/>
        <a:p>
          <a:endParaRPr lang="en-GB"/>
        </a:p>
      </dgm:t>
    </dgm:pt>
    <dgm:pt modelId="{98B274A5-F6C8-4B92-8670-09F79BA95EC8}" type="pres">
      <dgm:prSet presAssocID="{FA39F123-DAB8-4F45-969A-E906E28EE82F}" presName="linNode" presStyleCnt="0"/>
      <dgm:spPr/>
    </dgm:pt>
    <dgm:pt modelId="{F09330BA-99C8-45EB-B956-25A6E9119700}" type="pres">
      <dgm:prSet presAssocID="{FA39F123-DAB8-4F45-969A-E906E28EE82F}" presName="parentText" presStyleLbl="node1" presStyleIdx="0" presStyleCnt="3">
        <dgm:presLayoutVars>
          <dgm:chMax val="1"/>
          <dgm:bulletEnabled val="1"/>
        </dgm:presLayoutVars>
      </dgm:prSet>
      <dgm:spPr/>
      <dgm:t>
        <a:bodyPr/>
        <a:lstStyle/>
        <a:p>
          <a:endParaRPr lang="en-GB"/>
        </a:p>
      </dgm:t>
    </dgm:pt>
    <dgm:pt modelId="{AF676902-0F68-4689-B7C2-0F63926C65B4}" type="pres">
      <dgm:prSet presAssocID="{FA39F123-DAB8-4F45-969A-E906E28EE82F}" presName="descendantText" presStyleLbl="alignAccFollowNode1" presStyleIdx="0" presStyleCnt="3">
        <dgm:presLayoutVars>
          <dgm:bulletEnabled val="1"/>
        </dgm:presLayoutVars>
      </dgm:prSet>
      <dgm:spPr/>
      <dgm:t>
        <a:bodyPr/>
        <a:lstStyle/>
        <a:p>
          <a:endParaRPr lang="en-GB"/>
        </a:p>
      </dgm:t>
    </dgm:pt>
    <dgm:pt modelId="{9E60B8B2-DAEE-4BF4-92FC-C4120BF1595D}" type="pres">
      <dgm:prSet presAssocID="{CB4DF745-98F2-4323-96E8-11043A9E5CF0}" presName="sp" presStyleCnt="0"/>
      <dgm:spPr/>
    </dgm:pt>
    <dgm:pt modelId="{27B763FD-3388-485B-A9DA-3A7C8211A093}" type="pres">
      <dgm:prSet presAssocID="{935011A2-99D3-4C9A-814B-0FFF6F0A12D2}" presName="linNode" presStyleCnt="0"/>
      <dgm:spPr/>
    </dgm:pt>
    <dgm:pt modelId="{84D8FF54-3F1A-438B-BFE4-902E7B1ED420}" type="pres">
      <dgm:prSet presAssocID="{935011A2-99D3-4C9A-814B-0FFF6F0A12D2}" presName="parentText" presStyleLbl="node1" presStyleIdx="1" presStyleCnt="3">
        <dgm:presLayoutVars>
          <dgm:chMax val="1"/>
          <dgm:bulletEnabled val="1"/>
        </dgm:presLayoutVars>
      </dgm:prSet>
      <dgm:spPr/>
      <dgm:t>
        <a:bodyPr/>
        <a:lstStyle/>
        <a:p>
          <a:endParaRPr lang="en-GB"/>
        </a:p>
      </dgm:t>
    </dgm:pt>
    <dgm:pt modelId="{4A176A5B-D499-48E3-BAD7-53D1BDF02D4E}" type="pres">
      <dgm:prSet presAssocID="{935011A2-99D3-4C9A-814B-0FFF6F0A12D2}" presName="descendantText" presStyleLbl="alignAccFollowNode1" presStyleIdx="1" presStyleCnt="3">
        <dgm:presLayoutVars>
          <dgm:bulletEnabled val="1"/>
        </dgm:presLayoutVars>
      </dgm:prSet>
      <dgm:spPr/>
      <dgm:t>
        <a:bodyPr/>
        <a:lstStyle/>
        <a:p>
          <a:endParaRPr lang="en-GB"/>
        </a:p>
      </dgm:t>
    </dgm:pt>
    <dgm:pt modelId="{7A5B0489-5E1D-40B2-977C-2A7C17A8BB3D}" type="pres">
      <dgm:prSet presAssocID="{564A311D-1391-4DF9-B959-180C2C1095ED}" presName="sp" presStyleCnt="0"/>
      <dgm:spPr/>
    </dgm:pt>
    <dgm:pt modelId="{C31E97E6-C3EC-492C-A518-21C18160D542}" type="pres">
      <dgm:prSet presAssocID="{B05C934A-B1A1-451E-86C0-CCC1402226A9}" presName="linNode" presStyleCnt="0"/>
      <dgm:spPr/>
    </dgm:pt>
    <dgm:pt modelId="{55CA2FB9-DFB2-4370-A310-7B240D5EBA40}" type="pres">
      <dgm:prSet presAssocID="{B05C934A-B1A1-451E-86C0-CCC1402226A9}" presName="parentText" presStyleLbl="node1" presStyleIdx="2" presStyleCnt="3">
        <dgm:presLayoutVars>
          <dgm:chMax val="1"/>
          <dgm:bulletEnabled val="1"/>
        </dgm:presLayoutVars>
      </dgm:prSet>
      <dgm:spPr/>
      <dgm:t>
        <a:bodyPr/>
        <a:lstStyle/>
        <a:p>
          <a:endParaRPr lang="en-GB"/>
        </a:p>
      </dgm:t>
    </dgm:pt>
    <dgm:pt modelId="{32022100-6ECE-4C3F-8544-78408C1A6E39}" type="pres">
      <dgm:prSet presAssocID="{B05C934A-B1A1-451E-86C0-CCC1402226A9}" presName="descendantText" presStyleLbl="alignAccFollowNode1" presStyleIdx="2" presStyleCnt="3">
        <dgm:presLayoutVars>
          <dgm:bulletEnabled val="1"/>
        </dgm:presLayoutVars>
      </dgm:prSet>
      <dgm:spPr/>
      <dgm:t>
        <a:bodyPr/>
        <a:lstStyle/>
        <a:p>
          <a:endParaRPr lang="en-GB"/>
        </a:p>
      </dgm:t>
    </dgm:pt>
  </dgm:ptLst>
  <dgm:cxnLst>
    <dgm:cxn modelId="{7502B484-D91A-4BF6-AF4D-DC70FD1B9871}" srcId="{8BB868BB-C7B0-4E8A-89B5-03C15F881C5B}" destId="{B05C934A-B1A1-451E-86C0-CCC1402226A9}" srcOrd="2" destOrd="0" parTransId="{C19399EF-A345-4953-B06E-895CB063A82A}" sibTransId="{EA5C6042-5E1B-4C1D-834B-DC78CB5A3FD6}"/>
    <dgm:cxn modelId="{DE3F9C29-3FCB-475B-A0E6-99038B081741}" srcId="{8BB868BB-C7B0-4E8A-89B5-03C15F881C5B}" destId="{FA39F123-DAB8-4F45-969A-E906E28EE82F}" srcOrd="0" destOrd="0" parTransId="{E8680620-08D9-44A9-AC70-E93FBBED1371}" sibTransId="{CB4DF745-98F2-4323-96E8-11043A9E5CF0}"/>
    <dgm:cxn modelId="{4D32A16D-A4FB-4271-B32B-113835D50D8D}" type="presOf" srcId="{FA39F123-DAB8-4F45-969A-E906E28EE82F}" destId="{F09330BA-99C8-45EB-B956-25A6E9119700}" srcOrd="0" destOrd="0" presId="urn:microsoft.com/office/officeart/2005/8/layout/vList5"/>
    <dgm:cxn modelId="{F1115013-7EE4-4451-9A48-737748C1D50F}" type="presOf" srcId="{B05C934A-B1A1-451E-86C0-CCC1402226A9}" destId="{55CA2FB9-DFB2-4370-A310-7B240D5EBA40}" srcOrd="0" destOrd="0" presId="urn:microsoft.com/office/officeart/2005/8/layout/vList5"/>
    <dgm:cxn modelId="{1563A525-8F6F-4743-8200-9B67DF7CFC63}" type="presOf" srcId="{384C724E-53EC-4334-AA3A-792F53A1A967}" destId="{AF676902-0F68-4689-B7C2-0F63926C65B4}" srcOrd="0" destOrd="0" presId="urn:microsoft.com/office/officeart/2005/8/layout/vList5"/>
    <dgm:cxn modelId="{C568CCDB-CE6B-4DC3-BAD8-2861BE585029}" srcId="{8BB868BB-C7B0-4E8A-89B5-03C15F881C5B}" destId="{935011A2-99D3-4C9A-814B-0FFF6F0A12D2}" srcOrd="1" destOrd="0" parTransId="{8E869BE8-7A00-49E2-A2FC-9D0ACF8A3493}" sibTransId="{564A311D-1391-4DF9-B959-180C2C1095ED}"/>
    <dgm:cxn modelId="{6BF218B7-4204-41B2-A23E-0BCA98114407}" srcId="{935011A2-99D3-4C9A-814B-0FFF6F0A12D2}" destId="{253CF609-F76C-447E-8EB3-C03DB7A28AB4}" srcOrd="0" destOrd="0" parTransId="{98928FB3-9E1D-43ED-B5D6-0AA0FB3E2B16}" sibTransId="{D1AB4175-6A60-4245-8300-251860FB9E49}"/>
    <dgm:cxn modelId="{7785AE71-A76D-4E1D-BFC0-2F06447F58B4}" srcId="{B05C934A-B1A1-451E-86C0-CCC1402226A9}" destId="{E5A24794-6F47-40FF-B091-E680F6C3BE9D}" srcOrd="0" destOrd="0" parTransId="{023AC889-E70F-4833-95B0-B3373C086AD1}" sibTransId="{F634CBE9-87EF-47A2-9A99-AFFC85511BCE}"/>
    <dgm:cxn modelId="{FD76FC1A-5D79-47CF-A348-07FAEE84A400}" type="presOf" srcId="{253CF609-F76C-447E-8EB3-C03DB7A28AB4}" destId="{4A176A5B-D499-48E3-BAD7-53D1BDF02D4E}" srcOrd="0" destOrd="0" presId="urn:microsoft.com/office/officeart/2005/8/layout/vList5"/>
    <dgm:cxn modelId="{29B6BF3D-7C7E-4F35-B500-A1D1FE2BF4BB}" type="presOf" srcId="{8BB868BB-C7B0-4E8A-89B5-03C15F881C5B}" destId="{9F53A0BA-75FE-46ED-9057-61C1988745D3}" srcOrd="0" destOrd="0" presId="urn:microsoft.com/office/officeart/2005/8/layout/vList5"/>
    <dgm:cxn modelId="{7B8D7A64-816E-45A1-AEEE-6C42DC940D92}" type="presOf" srcId="{935011A2-99D3-4C9A-814B-0FFF6F0A12D2}" destId="{84D8FF54-3F1A-438B-BFE4-902E7B1ED420}" srcOrd="0" destOrd="0" presId="urn:microsoft.com/office/officeart/2005/8/layout/vList5"/>
    <dgm:cxn modelId="{F8A9BAD6-E4AA-49C5-93CE-127720F305BF}" srcId="{FA39F123-DAB8-4F45-969A-E906E28EE82F}" destId="{384C724E-53EC-4334-AA3A-792F53A1A967}" srcOrd="0" destOrd="0" parTransId="{3680296B-1284-444B-AC3E-77053EF282CB}" sibTransId="{FBB18626-7399-44CB-B591-D3BFC7DEDDFC}"/>
    <dgm:cxn modelId="{6284B7BC-AE97-4EFE-B207-5BE8CF78F3A4}" type="presOf" srcId="{E5A24794-6F47-40FF-B091-E680F6C3BE9D}" destId="{32022100-6ECE-4C3F-8544-78408C1A6E39}" srcOrd="0" destOrd="0" presId="urn:microsoft.com/office/officeart/2005/8/layout/vList5"/>
    <dgm:cxn modelId="{4B868B29-97E0-405C-A593-ECFDA859ACB8}" type="presParOf" srcId="{9F53A0BA-75FE-46ED-9057-61C1988745D3}" destId="{98B274A5-F6C8-4B92-8670-09F79BA95EC8}" srcOrd="0" destOrd="0" presId="urn:microsoft.com/office/officeart/2005/8/layout/vList5"/>
    <dgm:cxn modelId="{297A7707-4097-4FF5-98DD-54C57EDE7E86}" type="presParOf" srcId="{98B274A5-F6C8-4B92-8670-09F79BA95EC8}" destId="{F09330BA-99C8-45EB-B956-25A6E9119700}" srcOrd="0" destOrd="0" presId="urn:microsoft.com/office/officeart/2005/8/layout/vList5"/>
    <dgm:cxn modelId="{BE166E28-4B14-4B51-8235-949F59D6B33B}" type="presParOf" srcId="{98B274A5-F6C8-4B92-8670-09F79BA95EC8}" destId="{AF676902-0F68-4689-B7C2-0F63926C65B4}" srcOrd="1" destOrd="0" presId="urn:microsoft.com/office/officeart/2005/8/layout/vList5"/>
    <dgm:cxn modelId="{98D2BA0A-D691-465B-B5F6-0AF9724E3634}" type="presParOf" srcId="{9F53A0BA-75FE-46ED-9057-61C1988745D3}" destId="{9E60B8B2-DAEE-4BF4-92FC-C4120BF1595D}" srcOrd="1" destOrd="0" presId="urn:microsoft.com/office/officeart/2005/8/layout/vList5"/>
    <dgm:cxn modelId="{8FD27A57-717A-48FA-95F3-F272183F0675}" type="presParOf" srcId="{9F53A0BA-75FE-46ED-9057-61C1988745D3}" destId="{27B763FD-3388-485B-A9DA-3A7C8211A093}" srcOrd="2" destOrd="0" presId="urn:microsoft.com/office/officeart/2005/8/layout/vList5"/>
    <dgm:cxn modelId="{121B01B2-5F10-4460-80B0-DC0CC43926B4}" type="presParOf" srcId="{27B763FD-3388-485B-A9DA-3A7C8211A093}" destId="{84D8FF54-3F1A-438B-BFE4-902E7B1ED420}" srcOrd="0" destOrd="0" presId="urn:microsoft.com/office/officeart/2005/8/layout/vList5"/>
    <dgm:cxn modelId="{848FB211-36E7-44C3-B73A-17DD3006DFFE}" type="presParOf" srcId="{27B763FD-3388-485B-A9DA-3A7C8211A093}" destId="{4A176A5B-D499-48E3-BAD7-53D1BDF02D4E}" srcOrd="1" destOrd="0" presId="urn:microsoft.com/office/officeart/2005/8/layout/vList5"/>
    <dgm:cxn modelId="{BE645B9C-E5C8-47A8-9185-48D242796941}" type="presParOf" srcId="{9F53A0BA-75FE-46ED-9057-61C1988745D3}" destId="{7A5B0489-5E1D-40B2-977C-2A7C17A8BB3D}" srcOrd="3" destOrd="0" presId="urn:microsoft.com/office/officeart/2005/8/layout/vList5"/>
    <dgm:cxn modelId="{8737A13D-7565-4125-B1F4-502976CAF55D}" type="presParOf" srcId="{9F53A0BA-75FE-46ED-9057-61C1988745D3}" destId="{C31E97E6-C3EC-492C-A518-21C18160D542}" srcOrd="4" destOrd="0" presId="urn:microsoft.com/office/officeart/2005/8/layout/vList5"/>
    <dgm:cxn modelId="{7C596AF4-87AF-4736-A5B0-59EA0C9BB649}" type="presParOf" srcId="{C31E97E6-C3EC-492C-A518-21C18160D542}" destId="{55CA2FB9-DFB2-4370-A310-7B240D5EBA40}" srcOrd="0" destOrd="0" presId="urn:microsoft.com/office/officeart/2005/8/layout/vList5"/>
    <dgm:cxn modelId="{554289E8-F9DB-424D-BA97-1464A5B9D328}" type="presParOf" srcId="{C31E97E6-C3EC-492C-A518-21C18160D542}" destId="{32022100-6ECE-4C3F-8544-78408C1A6E39}" srcOrd="1" destOrd="0" presId="urn:microsoft.com/office/officeart/2005/8/layout/vList5"/>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653BB29F-CE04-4EBA-B20E-9E4763333A8C}" type="doc">
      <dgm:prSet loTypeId="urn:microsoft.com/office/officeart/2005/8/layout/cycle3" loCatId="cycle" qsTypeId="urn:microsoft.com/office/officeart/2005/8/quickstyle/3d7" qsCatId="3D" csTypeId="urn:microsoft.com/office/officeart/2005/8/colors/colorful1#1" csCatId="colorful" phldr="1"/>
      <dgm:spPr/>
      <dgm:t>
        <a:bodyPr/>
        <a:lstStyle/>
        <a:p>
          <a:endParaRPr lang="en-GB"/>
        </a:p>
      </dgm:t>
    </dgm:pt>
    <dgm:pt modelId="{A4B31EA0-6C27-45AE-8DDE-2A224931220E}">
      <dgm:prSet phldrT="[Text]"/>
      <dgm:spPr/>
      <dgm:t>
        <a:bodyPr/>
        <a:lstStyle/>
        <a:p>
          <a:r>
            <a:rPr lang="en-GB" dirty="0" smtClean="0">
              <a:latin typeface="Bahnschrift SemiCondensed" panose="020B0502040204020203" pitchFamily="34" charset="0"/>
            </a:rPr>
            <a:t>My</a:t>
          </a:r>
        </a:p>
        <a:p>
          <a:r>
            <a:rPr lang="en-GB" dirty="0" smtClean="0">
              <a:latin typeface="Bahnschrift SemiCondensed" panose="020B0502040204020203" pitchFamily="34" charset="0"/>
            </a:rPr>
            <a:t>Attitude</a:t>
          </a:r>
          <a:endParaRPr lang="en-GB" dirty="0">
            <a:latin typeface="Bahnschrift SemiCondensed" panose="020B0502040204020203" pitchFamily="34" charset="0"/>
          </a:endParaRPr>
        </a:p>
      </dgm:t>
    </dgm:pt>
    <dgm:pt modelId="{EAFE055A-A172-4DAF-8BC7-26E804BD0229}" type="parTrans" cxnId="{B74D7634-BA5B-4552-8847-73496CF1F55D}">
      <dgm:prSet/>
      <dgm:spPr/>
      <dgm:t>
        <a:bodyPr/>
        <a:lstStyle/>
        <a:p>
          <a:endParaRPr lang="en-GB">
            <a:latin typeface="Bahnschrift SemiCondensed" panose="020B0502040204020203" pitchFamily="34" charset="0"/>
          </a:endParaRPr>
        </a:p>
      </dgm:t>
    </dgm:pt>
    <dgm:pt modelId="{B905C78A-4F42-4512-A8B5-5FD30C8D31AE}" type="sibTrans" cxnId="{B74D7634-BA5B-4552-8847-73496CF1F55D}">
      <dgm:prSet/>
      <dgm:spPr>
        <a:solidFill>
          <a:schemeClr val="accent6"/>
        </a:solidFill>
      </dgm:spPr>
      <dgm:t>
        <a:bodyPr/>
        <a:lstStyle/>
        <a:p>
          <a:endParaRPr lang="en-GB">
            <a:latin typeface="Bahnschrift SemiCondensed" panose="020B0502040204020203" pitchFamily="34" charset="0"/>
          </a:endParaRPr>
        </a:p>
      </dgm:t>
    </dgm:pt>
    <dgm:pt modelId="{5F0B7AEE-B43D-42A8-B55B-740C5F383BE3}">
      <dgm:prSet phldrT="[Text]"/>
      <dgm:spPr/>
      <dgm:t>
        <a:bodyPr/>
        <a:lstStyle/>
        <a:p>
          <a:r>
            <a:rPr lang="en-GB" dirty="0" smtClean="0">
              <a:latin typeface="Bahnschrift SemiCondensed" panose="020B0502040204020203" pitchFamily="34" charset="0"/>
            </a:rPr>
            <a:t>My Behaviour</a:t>
          </a:r>
          <a:endParaRPr lang="en-GB" dirty="0">
            <a:latin typeface="Bahnschrift SemiCondensed" panose="020B0502040204020203" pitchFamily="34" charset="0"/>
          </a:endParaRPr>
        </a:p>
      </dgm:t>
    </dgm:pt>
    <dgm:pt modelId="{B120A190-DCA3-4A6D-AD47-5871EC21F188}" type="parTrans" cxnId="{FE0D9C09-C2A7-4E50-8FBE-28AA695CC875}">
      <dgm:prSet/>
      <dgm:spPr/>
      <dgm:t>
        <a:bodyPr/>
        <a:lstStyle/>
        <a:p>
          <a:endParaRPr lang="en-GB">
            <a:latin typeface="Bahnschrift SemiCondensed" panose="020B0502040204020203" pitchFamily="34" charset="0"/>
          </a:endParaRPr>
        </a:p>
      </dgm:t>
    </dgm:pt>
    <dgm:pt modelId="{2D4B35DD-C05B-4B40-BE2F-C90AC77FFFA5}" type="sibTrans" cxnId="{FE0D9C09-C2A7-4E50-8FBE-28AA695CC875}">
      <dgm:prSet/>
      <dgm:spPr/>
      <dgm:t>
        <a:bodyPr/>
        <a:lstStyle/>
        <a:p>
          <a:endParaRPr lang="en-GB">
            <a:latin typeface="Bahnschrift SemiCondensed" panose="020B0502040204020203" pitchFamily="34" charset="0"/>
          </a:endParaRPr>
        </a:p>
      </dgm:t>
    </dgm:pt>
    <dgm:pt modelId="{F8F33CEE-7E9B-4B9E-86AC-BB157288220F}">
      <dgm:prSet phldrT="[Text]"/>
      <dgm:spPr/>
      <dgm:t>
        <a:bodyPr/>
        <a:lstStyle/>
        <a:p>
          <a:r>
            <a:rPr lang="en-GB" dirty="0" smtClean="0">
              <a:latin typeface="Bahnschrift SemiCondensed" panose="020B0502040204020203" pitchFamily="34" charset="0"/>
            </a:rPr>
            <a:t>Your </a:t>
          </a:r>
        </a:p>
        <a:p>
          <a:r>
            <a:rPr lang="en-GB" dirty="0" smtClean="0">
              <a:latin typeface="Bahnschrift SemiCondensed" panose="020B0502040204020203" pitchFamily="34" charset="0"/>
            </a:rPr>
            <a:t>Attitude</a:t>
          </a:r>
          <a:endParaRPr lang="en-GB" dirty="0">
            <a:latin typeface="Bahnschrift SemiCondensed" panose="020B0502040204020203" pitchFamily="34" charset="0"/>
          </a:endParaRPr>
        </a:p>
      </dgm:t>
    </dgm:pt>
    <dgm:pt modelId="{CFE4D68F-B8D9-49B3-BA85-FF4E201E3B72}" type="parTrans" cxnId="{3493C835-6B86-4407-9A23-B92B3471F00D}">
      <dgm:prSet/>
      <dgm:spPr/>
      <dgm:t>
        <a:bodyPr/>
        <a:lstStyle/>
        <a:p>
          <a:endParaRPr lang="en-GB">
            <a:latin typeface="Bahnschrift SemiCondensed" panose="020B0502040204020203" pitchFamily="34" charset="0"/>
          </a:endParaRPr>
        </a:p>
      </dgm:t>
    </dgm:pt>
    <dgm:pt modelId="{05FAB83E-C1A0-44E9-8005-A1F039390453}" type="sibTrans" cxnId="{3493C835-6B86-4407-9A23-B92B3471F00D}">
      <dgm:prSet/>
      <dgm:spPr/>
      <dgm:t>
        <a:bodyPr/>
        <a:lstStyle/>
        <a:p>
          <a:endParaRPr lang="en-GB">
            <a:latin typeface="Bahnschrift SemiCondensed" panose="020B0502040204020203" pitchFamily="34" charset="0"/>
          </a:endParaRPr>
        </a:p>
      </dgm:t>
    </dgm:pt>
    <dgm:pt modelId="{374CF3AB-F2F9-4DEE-9A86-242BFC48EA5B}">
      <dgm:prSet phldrT="[Text]"/>
      <dgm:spPr/>
      <dgm:t>
        <a:bodyPr/>
        <a:lstStyle/>
        <a:p>
          <a:r>
            <a:rPr lang="en-GB" dirty="0" smtClean="0">
              <a:latin typeface="Bahnschrift SemiCondensed" panose="020B0502040204020203" pitchFamily="34" charset="0"/>
            </a:rPr>
            <a:t>Your</a:t>
          </a:r>
        </a:p>
        <a:p>
          <a:r>
            <a:rPr lang="en-GB" dirty="0" smtClean="0">
              <a:latin typeface="Bahnschrift SemiCondensed" panose="020B0502040204020203" pitchFamily="34" charset="0"/>
            </a:rPr>
            <a:t>Behaviour</a:t>
          </a:r>
          <a:endParaRPr lang="en-GB" dirty="0">
            <a:latin typeface="Bahnschrift SemiCondensed" panose="020B0502040204020203" pitchFamily="34" charset="0"/>
          </a:endParaRPr>
        </a:p>
      </dgm:t>
    </dgm:pt>
    <dgm:pt modelId="{C99ED922-9A0B-45FC-8884-27AD11F083CC}" type="parTrans" cxnId="{92B4DCE8-36E1-4DDA-8A0F-6049025FEB8F}">
      <dgm:prSet/>
      <dgm:spPr/>
      <dgm:t>
        <a:bodyPr/>
        <a:lstStyle/>
        <a:p>
          <a:endParaRPr lang="en-GB">
            <a:latin typeface="Bahnschrift SemiCondensed" panose="020B0502040204020203" pitchFamily="34" charset="0"/>
          </a:endParaRPr>
        </a:p>
      </dgm:t>
    </dgm:pt>
    <dgm:pt modelId="{3B5A08D3-2874-4A47-9091-BFAE13314EC6}" type="sibTrans" cxnId="{92B4DCE8-36E1-4DDA-8A0F-6049025FEB8F}">
      <dgm:prSet/>
      <dgm:spPr/>
      <dgm:t>
        <a:bodyPr/>
        <a:lstStyle/>
        <a:p>
          <a:endParaRPr lang="en-GB">
            <a:latin typeface="Bahnschrift SemiCondensed" panose="020B0502040204020203" pitchFamily="34" charset="0"/>
          </a:endParaRPr>
        </a:p>
      </dgm:t>
    </dgm:pt>
    <dgm:pt modelId="{6A73B2DB-2CA2-4568-A154-743D4531188B}" type="pres">
      <dgm:prSet presAssocID="{653BB29F-CE04-4EBA-B20E-9E4763333A8C}" presName="Name0" presStyleCnt="0">
        <dgm:presLayoutVars>
          <dgm:dir/>
          <dgm:resizeHandles val="exact"/>
        </dgm:presLayoutVars>
      </dgm:prSet>
      <dgm:spPr/>
      <dgm:t>
        <a:bodyPr/>
        <a:lstStyle/>
        <a:p>
          <a:endParaRPr lang="en-GB"/>
        </a:p>
      </dgm:t>
    </dgm:pt>
    <dgm:pt modelId="{24BE615D-53C9-457B-8477-B8E767ACBB37}" type="pres">
      <dgm:prSet presAssocID="{653BB29F-CE04-4EBA-B20E-9E4763333A8C}" presName="cycle" presStyleCnt="0"/>
      <dgm:spPr/>
      <dgm:t>
        <a:bodyPr/>
        <a:lstStyle/>
        <a:p>
          <a:endParaRPr lang="en-GB"/>
        </a:p>
      </dgm:t>
    </dgm:pt>
    <dgm:pt modelId="{70C28BA3-102D-4C47-B125-E103EEEDB004}" type="pres">
      <dgm:prSet presAssocID="{A4B31EA0-6C27-45AE-8DDE-2A224931220E}" presName="nodeFirstNode" presStyleLbl="node1" presStyleIdx="0" presStyleCnt="4">
        <dgm:presLayoutVars>
          <dgm:bulletEnabled val="1"/>
        </dgm:presLayoutVars>
      </dgm:prSet>
      <dgm:spPr/>
      <dgm:t>
        <a:bodyPr/>
        <a:lstStyle/>
        <a:p>
          <a:endParaRPr lang="en-GB"/>
        </a:p>
      </dgm:t>
    </dgm:pt>
    <dgm:pt modelId="{9A125C2A-76DD-4B71-8479-EA6BF4093E75}" type="pres">
      <dgm:prSet presAssocID="{B905C78A-4F42-4512-A8B5-5FD30C8D31AE}" presName="sibTransFirstNode" presStyleLbl="bgShp" presStyleIdx="0" presStyleCnt="1"/>
      <dgm:spPr/>
      <dgm:t>
        <a:bodyPr/>
        <a:lstStyle/>
        <a:p>
          <a:endParaRPr lang="en-GB"/>
        </a:p>
      </dgm:t>
    </dgm:pt>
    <dgm:pt modelId="{176DC6E8-0BEF-44F7-BCDD-2F966E443A32}" type="pres">
      <dgm:prSet presAssocID="{5F0B7AEE-B43D-42A8-B55B-740C5F383BE3}" presName="nodeFollowingNodes" presStyleLbl="node1" presStyleIdx="1" presStyleCnt="4">
        <dgm:presLayoutVars>
          <dgm:bulletEnabled val="1"/>
        </dgm:presLayoutVars>
      </dgm:prSet>
      <dgm:spPr/>
      <dgm:t>
        <a:bodyPr/>
        <a:lstStyle/>
        <a:p>
          <a:endParaRPr lang="en-GB"/>
        </a:p>
      </dgm:t>
    </dgm:pt>
    <dgm:pt modelId="{04E27131-6E32-46EC-8C03-22B6ADBBE2C0}" type="pres">
      <dgm:prSet presAssocID="{F8F33CEE-7E9B-4B9E-86AC-BB157288220F}" presName="nodeFollowingNodes" presStyleLbl="node1" presStyleIdx="2" presStyleCnt="4">
        <dgm:presLayoutVars>
          <dgm:bulletEnabled val="1"/>
        </dgm:presLayoutVars>
      </dgm:prSet>
      <dgm:spPr/>
      <dgm:t>
        <a:bodyPr/>
        <a:lstStyle/>
        <a:p>
          <a:endParaRPr lang="en-GB"/>
        </a:p>
      </dgm:t>
    </dgm:pt>
    <dgm:pt modelId="{34A9AF4B-1A84-42CC-910E-3B0E131F0451}" type="pres">
      <dgm:prSet presAssocID="{374CF3AB-F2F9-4DEE-9A86-242BFC48EA5B}" presName="nodeFollowingNodes" presStyleLbl="node1" presStyleIdx="3" presStyleCnt="4">
        <dgm:presLayoutVars>
          <dgm:bulletEnabled val="1"/>
        </dgm:presLayoutVars>
      </dgm:prSet>
      <dgm:spPr/>
      <dgm:t>
        <a:bodyPr/>
        <a:lstStyle/>
        <a:p>
          <a:endParaRPr lang="en-GB"/>
        </a:p>
      </dgm:t>
    </dgm:pt>
  </dgm:ptLst>
  <dgm:cxnLst>
    <dgm:cxn modelId="{1CD925CB-D048-4352-B1C3-DF04CCD03C0D}" type="presOf" srcId="{B905C78A-4F42-4512-A8B5-5FD30C8D31AE}" destId="{9A125C2A-76DD-4B71-8479-EA6BF4093E75}" srcOrd="0" destOrd="0" presId="urn:microsoft.com/office/officeart/2005/8/layout/cycle3"/>
    <dgm:cxn modelId="{B74D7634-BA5B-4552-8847-73496CF1F55D}" srcId="{653BB29F-CE04-4EBA-B20E-9E4763333A8C}" destId="{A4B31EA0-6C27-45AE-8DDE-2A224931220E}" srcOrd="0" destOrd="0" parTransId="{EAFE055A-A172-4DAF-8BC7-26E804BD0229}" sibTransId="{B905C78A-4F42-4512-A8B5-5FD30C8D31AE}"/>
    <dgm:cxn modelId="{4E138621-2AD0-4DB0-AF18-282804272A7C}" type="presOf" srcId="{653BB29F-CE04-4EBA-B20E-9E4763333A8C}" destId="{6A73B2DB-2CA2-4568-A154-743D4531188B}" srcOrd="0" destOrd="0" presId="urn:microsoft.com/office/officeart/2005/8/layout/cycle3"/>
    <dgm:cxn modelId="{B9799EE1-75BA-49CB-B2FD-27F4CE89A8E2}" type="presOf" srcId="{5F0B7AEE-B43D-42A8-B55B-740C5F383BE3}" destId="{176DC6E8-0BEF-44F7-BCDD-2F966E443A32}" srcOrd="0" destOrd="0" presId="urn:microsoft.com/office/officeart/2005/8/layout/cycle3"/>
    <dgm:cxn modelId="{7D8C509A-E540-48DF-AE28-C1C047DB00A3}" type="presOf" srcId="{374CF3AB-F2F9-4DEE-9A86-242BFC48EA5B}" destId="{34A9AF4B-1A84-42CC-910E-3B0E131F0451}" srcOrd="0" destOrd="0" presId="urn:microsoft.com/office/officeart/2005/8/layout/cycle3"/>
    <dgm:cxn modelId="{57459A89-AFD6-4DA9-8EBB-6B39D03DE02F}" type="presOf" srcId="{F8F33CEE-7E9B-4B9E-86AC-BB157288220F}" destId="{04E27131-6E32-46EC-8C03-22B6ADBBE2C0}" srcOrd="0" destOrd="0" presId="urn:microsoft.com/office/officeart/2005/8/layout/cycle3"/>
    <dgm:cxn modelId="{E8A973E5-6A0F-4040-BDEE-4E907865E8CE}" type="presOf" srcId="{A4B31EA0-6C27-45AE-8DDE-2A224931220E}" destId="{70C28BA3-102D-4C47-B125-E103EEEDB004}" srcOrd="0" destOrd="0" presId="urn:microsoft.com/office/officeart/2005/8/layout/cycle3"/>
    <dgm:cxn modelId="{FE0D9C09-C2A7-4E50-8FBE-28AA695CC875}" srcId="{653BB29F-CE04-4EBA-B20E-9E4763333A8C}" destId="{5F0B7AEE-B43D-42A8-B55B-740C5F383BE3}" srcOrd="1" destOrd="0" parTransId="{B120A190-DCA3-4A6D-AD47-5871EC21F188}" sibTransId="{2D4B35DD-C05B-4B40-BE2F-C90AC77FFFA5}"/>
    <dgm:cxn modelId="{92B4DCE8-36E1-4DDA-8A0F-6049025FEB8F}" srcId="{653BB29F-CE04-4EBA-B20E-9E4763333A8C}" destId="{374CF3AB-F2F9-4DEE-9A86-242BFC48EA5B}" srcOrd="3" destOrd="0" parTransId="{C99ED922-9A0B-45FC-8884-27AD11F083CC}" sibTransId="{3B5A08D3-2874-4A47-9091-BFAE13314EC6}"/>
    <dgm:cxn modelId="{3493C835-6B86-4407-9A23-B92B3471F00D}" srcId="{653BB29F-CE04-4EBA-B20E-9E4763333A8C}" destId="{F8F33CEE-7E9B-4B9E-86AC-BB157288220F}" srcOrd="2" destOrd="0" parTransId="{CFE4D68F-B8D9-49B3-BA85-FF4E201E3B72}" sibTransId="{05FAB83E-C1A0-44E9-8005-A1F039390453}"/>
    <dgm:cxn modelId="{D1645642-AE4B-44E0-BAC8-A4F6208ACFAD}" type="presParOf" srcId="{6A73B2DB-2CA2-4568-A154-743D4531188B}" destId="{24BE615D-53C9-457B-8477-B8E767ACBB37}" srcOrd="0" destOrd="0" presId="urn:microsoft.com/office/officeart/2005/8/layout/cycle3"/>
    <dgm:cxn modelId="{F2022D07-2C2A-475B-B3E8-04D861313031}" type="presParOf" srcId="{24BE615D-53C9-457B-8477-B8E767ACBB37}" destId="{70C28BA3-102D-4C47-B125-E103EEEDB004}" srcOrd="0" destOrd="0" presId="urn:microsoft.com/office/officeart/2005/8/layout/cycle3"/>
    <dgm:cxn modelId="{EF9FD28E-BA6F-47CF-AC96-480B46EB99D3}" type="presParOf" srcId="{24BE615D-53C9-457B-8477-B8E767ACBB37}" destId="{9A125C2A-76DD-4B71-8479-EA6BF4093E75}" srcOrd="1" destOrd="0" presId="urn:microsoft.com/office/officeart/2005/8/layout/cycle3"/>
    <dgm:cxn modelId="{A7498D13-B2BB-436C-BF27-6C38A99FA7CC}" type="presParOf" srcId="{24BE615D-53C9-457B-8477-B8E767ACBB37}" destId="{176DC6E8-0BEF-44F7-BCDD-2F966E443A32}" srcOrd="2" destOrd="0" presId="urn:microsoft.com/office/officeart/2005/8/layout/cycle3"/>
    <dgm:cxn modelId="{5342BE49-520A-4029-8B14-7DF2920B6581}" type="presParOf" srcId="{24BE615D-53C9-457B-8477-B8E767ACBB37}" destId="{04E27131-6E32-46EC-8C03-22B6ADBBE2C0}" srcOrd="3" destOrd="0" presId="urn:microsoft.com/office/officeart/2005/8/layout/cycle3"/>
    <dgm:cxn modelId="{CB52A511-DD9E-4CE5-8BD8-9CFAB50B2297}" type="presParOf" srcId="{24BE615D-53C9-457B-8477-B8E767ACBB37}" destId="{34A9AF4B-1A84-42CC-910E-3B0E131F0451}" srcOrd="4" destOrd="0" presId="urn:microsoft.com/office/officeart/2005/8/layout/cycle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4115E201-FE35-4AEC-A9C7-C397A17AE57A}" type="doc">
      <dgm:prSet loTypeId="urn:microsoft.com/office/officeart/2005/8/layout/vList5" loCatId="list" qsTypeId="urn:microsoft.com/office/officeart/2005/8/quickstyle/3d1" qsCatId="3D" csTypeId="urn:microsoft.com/office/officeart/2005/8/colors/accent1_2" csCatId="accent1" phldr="1"/>
      <dgm:spPr/>
      <dgm:t>
        <a:bodyPr/>
        <a:lstStyle/>
        <a:p>
          <a:endParaRPr lang="en-GB"/>
        </a:p>
      </dgm:t>
    </dgm:pt>
    <dgm:pt modelId="{65D80DAD-629C-4BB6-AB33-8CD0C3A76285}">
      <dgm:prSet phldrT="[Text]"/>
      <dgm:spPr>
        <a:solidFill>
          <a:srgbClr val="356F40"/>
        </a:solidFill>
      </dgm:spPr>
      <dgm:t>
        <a:bodyPr/>
        <a:lstStyle/>
        <a:p>
          <a:r>
            <a:rPr lang="en-GB" dirty="0" smtClean="0">
              <a:latin typeface="+mn-lt"/>
            </a:rPr>
            <a:t>Listen </a:t>
          </a:r>
          <a:endParaRPr lang="en-GB" dirty="0">
            <a:latin typeface="+mn-lt"/>
          </a:endParaRPr>
        </a:p>
      </dgm:t>
    </dgm:pt>
    <dgm:pt modelId="{616D675B-968A-45D7-B3A5-29E7E6B88898}" type="parTrans" cxnId="{CEB78738-995A-4C98-9F08-ADEAA54F0300}">
      <dgm:prSet/>
      <dgm:spPr/>
      <dgm:t>
        <a:bodyPr/>
        <a:lstStyle/>
        <a:p>
          <a:endParaRPr lang="en-GB"/>
        </a:p>
      </dgm:t>
    </dgm:pt>
    <dgm:pt modelId="{A4A90AA8-2E85-4F35-8CE9-8068AACF8E8E}" type="sibTrans" cxnId="{CEB78738-995A-4C98-9F08-ADEAA54F0300}">
      <dgm:prSet/>
      <dgm:spPr/>
      <dgm:t>
        <a:bodyPr/>
        <a:lstStyle/>
        <a:p>
          <a:endParaRPr lang="en-GB"/>
        </a:p>
      </dgm:t>
    </dgm:pt>
    <dgm:pt modelId="{3FA8FF45-7FA9-481C-961D-3525E63007D0}">
      <dgm:prSet phldrT="[Text]" custT="1"/>
      <dgm:spPr>
        <a:solidFill>
          <a:schemeClr val="accent6">
            <a:lumMod val="40000"/>
            <a:lumOff val="60000"/>
            <a:alpha val="90000"/>
          </a:schemeClr>
        </a:solidFill>
      </dgm:spPr>
      <dgm:t>
        <a:bodyPr/>
        <a:lstStyle/>
        <a:p>
          <a:r>
            <a:rPr lang="en-GB" sz="2000" dirty="0" smtClean="0">
              <a:latin typeface="+mn-lt"/>
            </a:rPr>
            <a:t>To what the person has to say.</a:t>
          </a:r>
          <a:endParaRPr lang="en-GB" sz="2000" dirty="0">
            <a:latin typeface="+mn-lt"/>
          </a:endParaRPr>
        </a:p>
      </dgm:t>
    </dgm:pt>
    <dgm:pt modelId="{6226D5BF-163C-44F6-B9FD-4B47012E88FF}" type="parTrans" cxnId="{162ACFF4-73DB-418C-A0F7-F40305708FA7}">
      <dgm:prSet/>
      <dgm:spPr/>
      <dgm:t>
        <a:bodyPr/>
        <a:lstStyle/>
        <a:p>
          <a:endParaRPr lang="en-GB"/>
        </a:p>
      </dgm:t>
    </dgm:pt>
    <dgm:pt modelId="{489ABA3A-6029-4020-A0C0-17A032D8FDB6}" type="sibTrans" cxnId="{162ACFF4-73DB-418C-A0F7-F40305708FA7}">
      <dgm:prSet/>
      <dgm:spPr/>
      <dgm:t>
        <a:bodyPr/>
        <a:lstStyle/>
        <a:p>
          <a:endParaRPr lang="en-GB"/>
        </a:p>
      </dgm:t>
    </dgm:pt>
    <dgm:pt modelId="{F2EA43D5-0C18-459F-85F3-DD7797F65931}">
      <dgm:prSet phldrT="[Text]"/>
      <dgm:spPr>
        <a:solidFill>
          <a:srgbClr val="356F40"/>
        </a:solidFill>
      </dgm:spPr>
      <dgm:t>
        <a:bodyPr/>
        <a:lstStyle/>
        <a:p>
          <a:r>
            <a:rPr lang="en-GB" dirty="0" smtClean="0">
              <a:latin typeface="+mn-lt"/>
            </a:rPr>
            <a:t>Empathy</a:t>
          </a:r>
          <a:endParaRPr lang="en-GB" dirty="0">
            <a:latin typeface="+mn-lt"/>
          </a:endParaRPr>
        </a:p>
      </dgm:t>
    </dgm:pt>
    <dgm:pt modelId="{939CB3BE-E39B-4C52-9E34-79350672E772}" type="parTrans" cxnId="{98B0E57B-9B59-4F66-8552-D6532717A125}">
      <dgm:prSet/>
      <dgm:spPr/>
      <dgm:t>
        <a:bodyPr/>
        <a:lstStyle/>
        <a:p>
          <a:endParaRPr lang="en-GB"/>
        </a:p>
      </dgm:t>
    </dgm:pt>
    <dgm:pt modelId="{1F9BFA93-84B6-4823-AB8E-1EE5D2CA8B00}" type="sibTrans" cxnId="{98B0E57B-9B59-4F66-8552-D6532717A125}">
      <dgm:prSet/>
      <dgm:spPr/>
      <dgm:t>
        <a:bodyPr/>
        <a:lstStyle/>
        <a:p>
          <a:endParaRPr lang="en-GB"/>
        </a:p>
      </dgm:t>
    </dgm:pt>
    <dgm:pt modelId="{093F69A6-9371-42FF-9980-9DB44B427F1C}">
      <dgm:prSet phldrT="[Text]" custT="1"/>
      <dgm:spPr>
        <a:solidFill>
          <a:schemeClr val="accent6">
            <a:lumMod val="40000"/>
            <a:lumOff val="60000"/>
            <a:alpha val="90000"/>
          </a:schemeClr>
        </a:solidFill>
      </dgm:spPr>
      <dgm:t>
        <a:bodyPr/>
        <a:lstStyle/>
        <a:p>
          <a:r>
            <a:rPr lang="en-GB" sz="2000" dirty="0" smtClean="0">
              <a:latin typeface="+mn-lt"/>
            </a:rPr>
            <a:t>With what the person has to say.</a:t>
          </a:r>
          <a:endParaRPr lang="en-GB" sz="2000" dirty="0">
            <a:latin typeface="+mn-lt"/>
          </a:endParaRPr>
        </a:p>
      </dgm:t>
    </dgm:pt>
    <dgm:pt modelId="{0555A092-F432-4234-B938-8BE208B2E157}" type="parTrans" cxnId="{910599FE-0A3A-4E9A-831E-1432929B0C41}">
      <dgm:prSet/>
      <dgm:spPr/>
      <dgm:t>
        <a:bodyPr/>
        <a:lstStyle/>
        <a:p>
          <a:endParaRPr lang="en-GB"/>
        </a:p>
      </dgm:t>
    </dgm:pt>
    <dgm:pt modelId="{A445E486-7E5E-4390-A6B2-B7F202A3E652}" type="sibTrans" cxnId="{910599FE-0A3A-4E9A-831E-1432929B0C41}">
      <dgm:prSet/>
      <dgm:spPr/>
      <dgm:t>
        <a:bodyPr/>
        <a:lstStyle/>
        <a:p>
          <a:endParaRPr lang="en-GB"/>
        </a:p>
      </dgm:t>
    </dgm:pt>
    <dgm:pt modelId="{BC615A26-8E3A-4683-92C5-202FCEDEDF0D}">
      <dgm:prSet phldrT="[Text]"/>
      <dgm:spPr>
        <a:solidFill>
          <a:srgbClr val="356F40"/>
        </a:solidFill>
      </dgm:spPr>
      <dgm:t>
        <a:bodyPr/>
        <a:lstStyle/>
        <a:p>
          <a:r>
            <a:rPr lang="en-GB" dirty="0" smtClean="0">
              <a:latin typeface="+mn-lt"/>
            </a:rPr>
            <a:t>Ask questions</a:t>
          </a:r>
          <a:endParaRPr lang="en-GB" dirty="0">
            <a:latin typeface="+mn-lt"/>
          </a:endParaRPr>
        </a:p>
      </dgm:t>
    </dgm:pt>
    <dgm:pt modelId="{DD524BA9-DDAB-43F7-98A0-3EEE22505313}" type="parTrans" cxnId="{5A6590F3-9877-40EE-8B4E-301BB0156CA0}">
      <dgm:prSet/>
      <dgm:spPr/>
      <dgm:t>
        <a:bodyPr/>
        <a:lstStyle/>
        <a:p>
          <a:endParaRPr lang="en-GB"/>
        </a:p>
      </dgm:t>
    </dgm:pt>
    <dgm:pt modelId="{8D9E0ACC-A0CF-45EE-8CF3-24D7EAE09B9B}" type="sibTrans" cxnId="{5A6590F3-9877-40EE-8B4E-301BB0156CA0}">
      <dgm:prSet/>
      <dgm:spPr/>
      <dgm:t>
        <a:bodyPr/>
        <a:lstStyle/>
        <a:p>
          <a:endParaRPr lang="en-GB"/>
        </a:p>
      </dgm:t>
    </dgm:pt>
    <dgm:pt modelId="{613744B6-352F-41CD-9FC3-C1307229986B}">
      <dgm:prSet phldrT="[Text]" custT="1"/>
      <dgm:spPr>
        <a:solidFill>
          <a:schemeClr val="accent6">
            <a:lumMod val="40000"/>
            <a:lumOff val="60000"/>
            <a:alpha val="90000"/>
          </a:schemeClr>
        </a:solidFill>
      </dgm:spPr>
      <dgm:t>
        <a:bodyPr/>
        <a:lstStyle/>
        <a:p>
          <a:r>
            <a:rPr lang="en-GB" sz="2000" dirty="0" smtClean="0">
              <a:latin typeface="+mn-lt"/>
            </a:rPr>
            <a:t>Obtain more information. </a:t>
          </a:r>
          <a:endParaRPr lang="en-GB" sz="2000" dirty="0">
            <a:latin typeface="+mn-lt"/>
          </a:endParaRPr>
        </a:p>
      </dgm:t>
    </dgm:pt>
    <dgm:pt modelId="{C22C3862-7AAE-4FBC-822A-443228747FC7}" type="parTrans" cxnId="{0ADEDB5A-7A71-4450-A61A-EEA96AF68AE2}">
      <dgm:prSet/>
      <dgm:spPr/>
      <dgm:t>
        <a:bodyPr/>
        <a:lstStyle/>
        <a:p>
          <a:endParaRPr lang="en-GB"/>
        </a:p>
      </dgm:t>
    </dgm:pt>
    <dgm:pt modelId="{B174C068-853B-4F63-81B9-CD2A0F943092}" type="sibTrans" cxnId="{0ADEDB5A-7A71-4450-A61A-EEA96AF68AE2}">
      <dgm:prSet/>
      <dgm:spPr/>
      <dgm:t>
        <a:bodyPr/>
        <a:lstStyle/>
        <a:p>
          <a:endParaRPr lang="en-GB"/>
        </a:p>
      </dgm:t>
    </dgm:pt>
    <dgm:pt modelId="{C950F775-814D-45C1-B670-3372C9C6E6C5}" type="pres">
      <dgm:prSet presAssocID="{4115E201-FE35-4AEC-A9C7-C397A17AE57A}" presName="Name0" presStyleCnt="0">
        <dgm:presLayoutVars>
          <dgm:dir/>
          <dgm:animLvl val="lvl"/>
          <dgm:resizeHandles val="exact"/>
        </dgm:presLayoutVars>
      </dgm:prSet>
      <dgm:spPr/>
      <dgm:t>
        <a:bodyPr/>
        <a:lstStyle/>
        <a:p>
          <a:endParaRPr lang="en-GB"/>
        </a:p>
      </dgm:t>
    </dgm:pt>
    <dgm:pt modelId="{C86A0ADB-524A-49FD-9893-03C98E3C0484}" type="pres">
      <dgm:prSet presAssocID="{65D80DAD-629C-4BB6-AB33-8CD0C3A76285}" presName="linNode" presStyleCnt="0"/>
      <dgm:spPr/>
    </dgm:pt>
    <dgm:pt modelId="{0C6052E8-66A8-453C-8B54-3DC69399F260}" type="pres">
      <dgm:prSet presAssocID="{65D80DAD-629C-4BB6-AB33-8CD0C3A76285}" presName="parentText" presStyleLbl="node1" presStyleIdx="0" presStyleCnt="3">
        <dgm:presLayoutVars>
          <dgm:chMax val="1"/>
          <dgm:bulletEnabled val="1"/>
        </dgm:presLayoutVars>
      </dgm:prSet>
      <dgm:spPr/>
      <dgm:t>
        <a:bodyPr/>
        <a:lstStyle/>
        <a:p>
          <a:endParaRPr lang="en-GB"/>
        </a:p>
      </dgm:t>
    </dgm:pt>
    <dgm:pt modelId="{53C03FB5-3826-4EEF-82A2-5DC5A6E2F609}" type="pres">
      <dgm:prSet presAssocID="{65D80DAD-629C-4BB6-AB33-8CD0C3A76285}" presName="descendantText" presStyleLbl="alignAccFollowNode1" presStyleIdx="0" presStyleCnt="3">
        <dgm:presLayoutVars>
          <dgm:bulletEnabled val="1"/>
        </dgm:presLayoutVars>
      </dgm:prSet>
      <dgm:spPr/>
      <dgm:t>
        <a:bodyPr/>
        <a:lstStyle/>
        <a:p>
          <a:endParaRPr lang="en-GB"/>
        </a:p>
      </dgm:t>
    </dgm:pt>
    <dgm:pt modelId="{F67BD7D0-FE70-4204-A080-011DD0C51FF2}" type="pres">
      <dgm:prSet presAssocID="{A4A90AA8-2E85-4F35-8CE9-8068AACF8E8E}" presName="sp" presStyleCnt="0"/>
      <dgm:spPr/>
    </dgm:pt>
    <dgm:pt modelId="{C17260C5-AB13-49F3-BBB0-1BF199C26B31}" type="pres">
      <dgm:prSet presAssocID="{F2EA43D5-0C18-459F-85F3-DD7797F65931}" presName="linNode" presStyleCnt="0"/>
      <dgm:spPr/>
    </dgm:pt>
    <dgm:pt modelId="{9989D59C-793A-4ACF-9275-C7CC493D006A}" type="pres">
      <dgm:prSet presAssocID="{F2EA43D5-0C18-459F-85F3-DD7797F65931}" presName="parentText" presStyleLbl="node1" presStyleIdx="1" presStyleCnt="3">
        <dgm:presLayoutVars>
          <dgm:chMax val="1"/>
          <dgm:bulletEnabled val="1"/>
        </dgm:presLayoutVars>
      </dgm:prSet>
      <dgm:spPr/>
      <dgm:t>
        <a:bodyPr/>
        <a:lstStyle/>
        <a:p>
          <a:endParaRPr lang="en-GB"/>
        </a:p>
      </dgm:t>
    </dgm:pt>
    <dgm:pt modelId="{E47680C8-B809-4370-90F7-DE3E13D40D44}" type="pres">
      <dgm:prSet presAssocID="{F2EA43D5-0C18-459F-85F3-DD7797F65931}" presName="descendantText" presStyleLbl="alignAccFollowNode1" presStyleIdx="1" presStyleCnt="3">
        <dgm:presLayoutVars>
          <dgm:bulletEnabled val="1"/>
        </dgm:presLayoutVars>
      </dgm:prSet>
      <dgm:spPr/>
      <dgm:t>
        <a:bodyPr/>
        <a:lstStyle/>
        <a:p>
          <a:endParaRPr lang="en-GB"/>
        </a:p>
      </dgm:t>
    </dgm:pt>
    <dgm:pt modelId="{58EFB02E-FB72-40B5-A122-3262FD4C5AE1}" type="pres">
      <dgm:prSet presAssocID="{1F9BFA93-84B6-4823-AB8E-1EE5D2CA8B00}" presName="sp" presStyleCnt="0"/>
      <dgm:spPr/>
    </dgm:pt>
    <dgm:pt modelId="{7CADFD65-9803-4981-8DE4-1ED362C1AE0E}" type="pres">
      <dgm:prSet presAssocID="{BC615A26-8E3A-4683-92C5-202FCEDEDF0D}" presName="linNode" presStyleCnt="0"/>
      <dgm:spPr/>
    </dgm:pt>
    <dgm:pt modelId="{AA4CF9E2-946D-430C-9D8C-14E4F2838A37}" type="pres">
      <dgm:prSet presAssocID="{BC615A26-8E3A-4683-92C5-202FCEDEDF0D}" presName="parentText" presStyleLbl="node1" presStyleIdx="2" presStyleCnt="3">
        <dgm:presLayoutVars>
          <dgm:chMax val="1"/>
          <dgm:bulletEnabled val="1"/>
        </dgm:presLayoutVars>
      </dgm:prSet>
      <dgm:spPr/>
      <dgm:t>
        <a:bodyPr/>
        <a:lstStyle/>
        <a:p>
          <a:endParaRPr lang="en-GB"/>
        </a:p>
      </dgm:t>
    </dgm:pt>
    <dgm:pt modelId="{2A8FAD1A-E202-49D2-8E07-6961B704A48D}" type="pres">
      <dgm:prSet presAssocID="{BC615A26-8E3A-4683-92C5-202FCEDEDF0D}" presName="descendantText" presStyleLbl="alignAccFollowNode1" presStyleIdx="2" presStyleCnt="3">
        <dgm:presLayoutVars>
          <dgm:bulletEnabled val="1"/>
        </dgm:presLayoutVars>
      </dgm:prSet>
      <dgm:spPr/>
      <dgm:t>
        <a:bodyPr/>
        <a:lstStyle/>
        <a:p>
          <a:endParaRPr lang="en-GB"/>
        </a:p>
      </dgm:t>
    </dgm:pt>
  </dgm:ptLst>
  <dgm:cxnLst>
    <dgm:cxn modelId="{10BCB5BA-2FDD-4CFB-B667-8340C7A7D7F6}" type="presOf" srcId="{BC615A26-8E3A-4683-92C5-202FCEDEDF0D}" destId="{AA4CF9E2-946D-430C-9D8C-14E4F2838A37}" srcOrd="0" destOrd="0" presId="urn:microsoft.com/office/officeart/2005/8/layout/vList5"/>
    <dgm:cxn modelId="{910599FE-0A3A-4E9A-831E-1432929B0C41}" srcId="{F2EA43D5-0C18-459F-85F3-DD7797F65931}" destId="{093F69A6-9371-42FF-9980-9DB44B427F1C}" srcOrd="0" destOrd="0" parTransId="{0555A092-F432-4234-B938-8BE208B2E157}" sibTransId="{A445E486-7E5E-4390-A6B2-B7F202A3E652}"/>
    <dgm:cxn modelId="{162ACFF4-73DB-418C-A0F7-F40305708FA7}" srcId="{65D80DAD-629C-4BB6-AB33-8CD0C3A76285}" destId="{3FA8FF45-7FA9-481C-961D-3525E63007D0}" srcOrd="0" destOrd="0" parTransId="{6226D5BF-163C-44F6-B9FD-4B47012E88FF}" sibTransId="{489ABA3A-6029-4020-A0C0-17A032D8FDB6}"/>
    <dgm:cxn modelId="{C6119743-D1D0-43B6-9621-0D06341809D0}" type="presOf" srcId="{F2EA43D5-0C18-459F-85F3-DD7797F65931}" destId="{9989D59C-793A-4ACF-9275-C7CC493D006A}" srcOrd="0" destOrd="0" presId="urn:microsoft.com/office/officeart/2005/8/layout/vList5"/>
    <dgm:cxn modelId="{0ADEDB5A-7A71-4450-A61A-EEA96AF68AE2}" srcId="{BC615A26-8E3A-4683-92C5-202FCEDEDF0D}" destId="{613744B6-352F-41CD-9FC3-C1307229986B}" srcOrd="0" destOrd="0" parTransId="{C22C3862-7AAE-4FBC-822A-443228747FC7}" sibTransId="{B174C068-853B-4F63-81B9-CD2A0F943092}"/>
    <dgm:cxn modelId="{CEB78738-995A-4C98-9F08-ADEAA54F0300}" srcId="{4115E201-FE35-4AEC-A9C7-C397A17AE57A}" destId="{65D80DAD-629C-4BB6-AB33-8CD0C3A76285}" srcOrd="0" destOrd="0" parTransId="{616D675B-968A-45D7-B3A5-29E7E6B88898}" sibTransId="{A4A90AA8-2E85-4F35-8CE9-8068AACF8E8E}"/>
    <dgm:cxn modelId="{8E2E81A7-74E2-4FF1-9602-3F4BADB10693}" type="presOf" srcId="{65D80DAD-629C-4BB6-AB33-8CD0C3A76285}" destId="{0C6052E8-66A8-453C-8B54-3DC69399F260}" srcOrd="0" destOrd="0" presId="urn:microsoft.com/office/officeart/2005/8/layout/vList5"/>
    <dgm:cxn modelId="{5A6590F3-9877-40EE-8B4E-301BB0156CA0}" srcId="{4115E201-FE35-4AEC-A9C7-C397A17AE57A}" destId="{BC615A26-8E3A-4683-92C5-202FCEDEDF0D}" srcOrd="2" destOrd="0" parTransId="{DD524BA9-DDAB-43F7-98A0-3EEE22505313}" sibTransId="{8D9E0ACC-A0CF-45EE-8CF3-24D7EAE09B9B}"/>
    <dgm:cxn modelId="{E4E33FF0-4B51-49C8-9752-B56B73746D6C}" type="presOf" srcId="{3FA8FF45-7FA9-481C-961D-3525E63007D0}" destId="{53C03FB5-3826-4EEF-82A2-5DC5A6E2F609}" srcOrd="0" destOrd="0" presId="urn:microsoft.com/office/officeart/2005/8/layout/vList5"/>
    <dgm:cxn modelId="{98B0E57B-9B59-4F66-8552-D6532717A125}" srcId="{4115E201-FE35-4AEC-A9C7-C397A17AE57A}" destId="{F2EA43D5-0C18-459F-85F3-DD7797F65931}" srcOrd="1" destOrd="0" parTransId="{939CB3BE-E39B-4C52-9E34-79350672E772}" sibTransId="{1F9BFA93-84B6-4823-AB8E-1EE5D2CA8B00}"/>
    <dgm:cxn modelId="{82689685-DAFA-4FC1-A767-7155D668F44F}" type="presOf" srcId="{4115E201-FE35-4AEC-A9C7-C397A17AE57A}" destId="{C950F775-814D-45C1-B670-3372C9C6E6C5}" srcOrd="0" destOrd="0" presId="urn:microsoft.com/office/officeart/2005/8/layout/vList5"/>
    <dgm:cxn modelId="{B63E683D-2CA2-4F02-832C-345A8E373EA6}" type="presOf" srcId="{613744B6-352F-41CD-9FC3-C1307229986B}" destId="{2A8FAD1A-E202-49D2-8E07-6961B704A48D}" srcOrd="0" destOrd="0" presId="urn:microsoft.com/office/officeart/2005/8/layout/vList5"/>
    <dgm:cxn modelId="{24B5100C-11DB-49F4-9FEE-0C56A41A20A8}" type="presOf" srcId="{093F69A6-9371-42FF-9980-9DB44B427F1C}" destId="{E47680C8-B809-4370-90F7-DE3E13D40D44}" srcOrd="0" destOrd="0" presId="urn:microsoft.com/office/officeart/2005/8/layout/vList5"/>
    <dgm:cxn modelId="{61F37D15-CAE2-4A31-8744-326848949888}" type="presParOf" srcId="{C950F775-814D-45C1-B670-3372C9C6E6C5}" destId="{C86A0ADB-524A-49FD-9893-03C98E3C0484}" srcOrd="0" destOrd="0" presId="urn:microsoft.com/office/officeart/2005/8/layout/vList5"/>
    <dgm:cxn modelId="{90879384-6B61-49C6-B2EA-96F62DA9877D}" type="presParOf" srcId="{C86A0ADB-524A-49FD-9893-03C98E3C0484}" destId="{0C6052E8-66A8-453C-8B54-3DC69399F260}" srcOrd="0" destOrd="0" presId="urn:microsoft.com/office/officeart/2005/8/layout/vList5"/>
    <dgm:cxn modelId="{86C0A9C4-0595-42AD-B387-BE5509F40020}" type="presParOf" srcId="{C86A0ADB-524A-49FD-9893-03C98E3C0484}" destId="{53C03FB5-3826-4EEF-82A2-5DC5A6E2F609}" srcOrd="1" destOrd="0" presId="urn:microsoft.com/office/officeart/2005/8/layout/vList5"/>
    <dgm:cxn modelId="{29DC3701-6DE3-4FA2-AA93-22B0022F0EA1}" type="presParOf" srcId="{C950F775-814D-45C1-B670-3372C9C6E6C5}" destId="{F67BD7D0-FE70-4204-A080-011DD0C51FF2}" srcOrd="1" destOrd="0" presId="urn:microsoft.com/office/officeart/2005/8/layout/vList5"/>
    <dgm:cxn modelId="{88124FFB-10E7-4AA3-875D-0D0DF3D92649}" type="presParOf" srcId="{C950F775-814D-45C1-B670-3372C9C6E6C5}" destId="{C17260C5-AB13-49F3-BBB0-1BF199C26B31}" srcOrd="2" destOrd="0" presId="urn:microsoft.com/office/officeart/2005/8/layout/vList5"/>
    <dgm:cxn modelId="{19C80388-E6A2-49E0-920D-FDF461AE9255}" type="presParOf" srcId="{C17260C5-AB13-49F3-BBB0-1BF199C26B31}" destId="{9989D59C-793A-4ACF-9275-C7CC493D006A}" srcOrd="0" destOrd="0" presId="urn:microsoft.com/office/officeart/2005/8/layout/vList5"/>
    <dgm:cxn modelId="{AB67A478-BC16-4E02-89A5-D1B7A8AF8FEA}" type="presParOf" srcId="{C17260C5-AB13-49F3-BBB0-1BF199C26B31}" destId="{E47680C8-B809-4370-90F7-DE3E13D40D44}" srcOrd="1" destOrd="0" presId="urn:microsoft.com/office/officeart/2005/8/layout/vList5"/>
    <dgm:cxn modelId="{627CCF18-F7D8-471C-85D3-7F09F486E9DD}" type="presParOf" srcId="{C950F775-814D-45C1-B670-3372C9C6E6C5}" destId="{58EFB02E-FB72-40B5-A122-3262FD4C5AE1}" srcOrd="3" destOrd="0" presId="urn:microsoft.com/office/officeart/2005/8/layout/vList5"/>
    <dgm:cxn modelId="{4D889BC6-3889-4BC3-900E-13116752089D}" type="presParOf" srcId="{C950F775-814D-45C1-B670-3372C9C6E6C5}" destId="{7CADFD65-9803-4981-8DE4-1ED362C1AE0E}" srcOrd="4" destOrd="0" presId="urn:microsoft.com/office/officeart/2005/8/layout/vList5"/>
    <dgm:cxn modelId="{63DC4FFA-5ED2-426D-A386-C9F8B7C97D38}" type="presParOf" srcId="{7CADFD65-9803-4981-8DE4-1ED362C1AE0E}" destId="{AA4CF9E2-946D-430C-9D8C-14E4F2838A37}" srcOrd="0" destOrd="0" presId="urn:microsoft.com/office/officeart/2005/8/layout/vList5"/>
    <dgm:cxn modelId="{CEAD50AB-AB67-431D-A493-E82FF6A7BE14}" type="presParOf" srcId="{7CADFD65-9803-4981-8DE4-1ED362C1AE0E}" destId="{2A8FAD1A-E202-49D2-8E07-6961B704A48D}" srcOrd="1"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4115E201-FE35-4AEC-A9C7-C397A17AE57A}" type="doc">
      <dgm:prSet loTypeId="urn:microsoft.com/office/officeart/2005/8/layout/vList5" loCatId="list" qsTypeId="urn:microsoft.com/office/officeart/2005/8/quickstyle/3d1" qsCatId="3D" csTypeId="urn:microsoft.com/office/officeart/2005/8/colors/accent1_2" csCatId="accent1" phldr="1"/>
      <dgm:spPr/>
      <dgm:t>
        <a:bodyPr/>
        <a:lstStyle/>
        <a:p>
          <a:endParaRPr lang="en-GB"/>
        </a:p>
      </dgm:t>
    </dgm:pt>
    <dgm:pt modelId="{65D80DAD-629C-4BB6-AB33-8CD0C3A76285}">
      <dgm:prSet phldrT="[Text]" custT="1"/>
      <dgm:spPr>
        <a:solidFill>
          <a:srgbClr val="356F40"/>
        </a:solidFill>
      </dgm:spPr>
      <dgm:t>
        <a:bodyPr/>
        <a:lstStyle/>
        <a:p>
          <a:r>
            <a:rPr lang="en-GB" sz="3000" dirty="0" smtClean="0">
              <a:latin typeface="+mn-lt"/>
            </a:rPr>
            <a:t>Paraphrase</a:t>
          </a:r>
          <a:r>
            <a:rPr lang="en-GB" sz="4600" dirty="0" smtClean="0">
              <a:latin typeface="+mn-lt"/>
            </a:rPr>
            <a:t> </a:t>
          </a:r>
          <a:endParaRPr lang="en-GB" sz="4600" dirty="0">
            <a:latin typeface="+mn-lt"/>
          </a:endParaRPr>
        </a:p>
      </dgm:t>
    </dgm:pt>
    <dgm:pt modelId="{616D675B-968A-45D7-B3A5-29E7E6B88898}" type="parTrans" cxnId="{CEB78738-995A-4C98-9F08-ADEAA54F0300}">
      <dgm:prSet/>
      <dgm:spPr/>
      <dgm:t>
        <a:bodyPr/>
        <a:lstStyle/>
        <a:p>
          <a:endParaRPr lang="en-GB"/>
        </a:p>
      </dgm:t>
    </dgm:pt>
    <dgm:pt modelId="{A4A90AA8-2E85-4F35-8CE9-8068AACF8E8E}" type="sibTrans" cxnId="{CEB78738-995A-4C98-9F08-ADEAA54F0300}">
      <dgm:prSet/>
      <dgm:spPr/>
      <dgm:t>
        <a:bodyPr/>
        <a:lstStyle/>
        <a:p>
          <a:endParaRPr lang="en-GB"/>
        </a:p>
      </dgm:t>
    </dgm:pt>
    <dgm:pt modelId="{3FA8FF45-7FA9-481C-961D-3525E63007D0}">
      <dgm:prSet phldrT="[Text]" custT="1"/>
      <dgm:spPr>
        <a:solidFill>
          <a:schemeClr val="accent6">
            <a:lumMod val="40000"/>
            <a:lumOff val="60000"/>
            <a:alpha val="90000"/>
          </a:schemeClr>
        </a:solidFill>
      </dgm:spPr>
      <dgm:t>
        <a:bodyPr/>
        <a:lstStyle/>
        <a:p>
          <a:r>
            <a:rPr lang="en-GB" sz="2000" dirty="0" smtClean="0">
              <a:latin typeface="+mn-lt"/>
            </a:rPr>
            <a:t>Put the facts into your own words.</a:t>
          </a:r>
          <a:endParaRPr lang="en-GB" sz="2000" dirty="0">
            <a:latin typeface="+mn-lt"/>
          </a:endParaRPr>
        </a:p>
      </dgm:t>
    </dgm:pt>
    <dgm:pt modelId="{6226D5BF-163C-44F6-B9FD-4B47012E88FF}" type="parTrans" cxnId="{162ACFF4-73DB-418C-A0F7-F40305708FA7}">
      <dgm:prSet/>
      <dgm:spPr/>
      <dgm:t>
        <a:bodyPr/>
        <a:lstStyle/>
        <a:p>
          <a:endParaRPr lang="en-GB"/>
        </a:p>
      </dgm:t>
    </dgm:pt>
    <dgm:pt modelId="{489ABA3A-6029-4020-A0C0-17A032D8FDB6}" type="sibTrans" cxnId="{162ACFF4-73DB-418C-A0F7-F40305708FA7}">
      <dgm:prSet/>
      <dgm:spPr/>
      <dgm:t>
        <a:bodyPr/>
        <a:lstStyle/>
        <a:p>
          <a:endParaRPr lang="en-GB"/>
        </a:p>
      </dgm:t>
    </dgm:pt>
    <dgm:pt modelId="{F2EA43D5-0C18-459F-85F3-DD7797F65931}">
      <dgm:prSet phldrT="[Text]" custT="1"/>
      <dgm:spPr>
        <a:solidFill>
          <a:srgbClr val="356F40"/>
        </a:solidFill>
      </dgm:spPr>
      <dgm:t>
        <a:bodyPr/>
        <a:lstStyle/>
        <a:p>
          <a:r>
            <a:rPr lang="en-GB" sz="3000" dirty="0" smtClean="0">
              <a:latin typeface="+mn-lt"/>
            </a:rPr>
            <a:t>Summarise</a:t>
          </a:r>
          <a:endParaRPr lang="en-GB" sz="3000" dirty="0">
            <a:latin typeface="+mn-lt"/>
          </a:endParaRPr>
        </a:p>
      </dgm:t>
    </dgm:pt>
    <dgm:pt modelId="{939CB3BE-E39B-4C52-9E34-79350672E772}" type="parTrans" cxnId="{98B0E57B-9B59-4F66-8552-D6532717A125}">
      <dgm:prSet/>
      <dgm:spPr/>
      <dgm:t>
        <a:bodyPr/>
        <a:lstStyle/>
        <a:p>
          <a:endParaRPr lang="en-GB"/>
        </a:p>
      </dgm:t>
    </dgm:pt>
    <dgm:pt modelId="{1F9BFA93-84B6-4823-AB8E-1EE5D2CA8B00}" type="sibTrans" cxnId="{98B0E57B-9B59-4F66-8552-D6532717A125}">
      <dgm:prSet/>
      <dgm:spPr/>
      <dgm:t>
        <a:bodyPr/>
        <a:lstStyle/>
        <a:p>
          <a:endParaRPr lang="en-GB"/>
        </a:p>
      </dgm:t>
    </dgm:pt>
    <dgm:pt modelId="{093F69A6-9371-42FF-9980-9DB44B427F1C}">
      <dgm:prSet phldrT="[Text]" custT="1"/>
      <dgm:spPr>
        <a:solidFill>
          <a:schemeClr val="accent6">
            <a:lumMod val="40000"/>
            <a:lumOff val="60000"/>
            <a:alpha val="90000"/>
          </a:schemeClr>
        </a:solidFill>
      </dgm:spPr>
      <dgm:t>
        <a:bodyPr/>
        <a:lstStyle/>
        <a:p>
          <a:r>
            <a:rPr lang="en-GB" sz="2000" dirty="0" smtClean="0">
              <a:latin typeface="+mn-lt"/>
            </a:rPr>
            <a:t>Search for a solution and agree a course of action.</a:t>
          </a:r>
          <a:endParaRPr lang="en-GB" sz="2000" dirty="0">
            <a:latin typeface="+mn-lt"/>
          </a:endParaRPr>
        </a:p>
      </dgm:t>
    </dgm:pt>
    <dgm:pt modelId="{0555A092-F432-4234-B938-8BE208B2E157}" type="parTrans" cxnId="{910599FE-0A3A-4E9A-831E-1432929B0C41}">
      <dgm:prSet/>
      <dgm:spPr/>
      <dgm:t>
        <a:bodyPr/>
        <a:lstStyle/>
        <a:p>
          <a:endParaRPr lang="en-GB"/>
        </a:p>
      </dgm:t>
    </dgm:pt>
    <dgm:pt modelId="{A445E486-7E5E-4390-A6B2-B7F202A3E652}" type="sibTrans" cxnId="{910599FE-0A3A-4E9A-831E-1432929B0C41}">
      <dgm:prSet/>
      <dgm:spPr/>
      <dgm:t>
        <a:bodyPr/>
        <a:lstStyle/>
        <a:p>
          <a:endParaRPr lang="en-GB"/>
        </a:p>
      </dgm:t>
    </dgm:pt>
    <dgm:pt modelId="{C950F775-814D-45C1-B670-3372C9C6E6C5}" type="pres">
      <dgm:prSet presAssocID="{4115E201-FE35-4AEC-A9C7-C397A17AE57A}" presName="Name0" presStyleCnt="0">
        <dgm:presLayoutVars>
          <dgm:dir/>
          <dgm:animLvl val="lvl"/>
          <dgm:resizeHandles val="exact"/>
        </dgm:presLayoutVars>
      </dgm:prSet>
      <dgm:spPr/>
      <dgm:t>
        <a:bodyPr/>
        <a:lstStyle/>
        <a:p>
          <a:endParaRPr lang="en-GB"/>
        </a:p>
      </dgm:t>
    </dgm:pt>
    <dgm:pt modelId="{C86A0ADB-524A-49FD-9893-03C98E3C0484}" type="pres">
      <dgm:prSet presAssocID="{65D80DAD-629C-4BB6-AB33-8CD0C3A76285}" presName="linNode" presStyleCnt="0"/>
      <dgm:spPr/>
    </dgm:pt>
    <dgm:pt modelId="{0C6052E8-66A8-453C-8B54-3DC69399F260}" type="pres">
      <dgm:prSet presAssocID="{65D80DAD-629C-4BB6-AB33-8CD0C3A76285}" presName="parentText" presStyleLbl="node1" presStyleIdx="0" presStyleCnt="2" custLinFactNeighborX="-73455" custLinFactNeighborY="-3">
        <dgm:presLayoutVars>
          <dgm:chMax val="1"/>
          <dgm:bulletEnabled val="1"/>
        </dgm:presLayoutVars>
      </dgm:prSet>
      <dgm:spPr/>
      <dgm:t>
        <a:bodyPr/>
        <a:lstStyle/>
        <a:p>
          <a:endParaRPr lang="en-GB"/>
        </a:p>
      </dgm:t>
    </dgm:pt>
    <dgm:pt modelId="{53C03FB5-3826-4EEF-82A2-5DC5A6E2F609}" type="pres">
      <dgm:prSet presAssocID="{65D80DAD-629C-4BB6-AB33-8CD0C3A76285}" presName="descendantText" presStyleLbl="alignAccFollowNode1" presStyleIdx="0" presStyleCnt="2">
        <dgm:presLayoutVars>
          <dgm:bulletEnabled val="1"/>
        </dgm:presLayoutVars>
      </dgm:prSet>
      <dgm:spPr/>
      <dgm:t>
        <a:bodyPr/>
        <a:lstStyle/>
        <a:p>
          <a:endParaRPr lang="en-GB"/>
        </a:p>
      </dgm:t>
    </dgm:pt>
    <dgm:pt modelId="{F67BD7D0-FE70-4204-A080-011DD0C51FF2}" type="pres">
      <dgm:prSet presAssocID="{A4A90AA8-2E85-4F35-8CE9-8068AACF8E8E}" presName="sp" presStyleCnt="0"/>
      <dgm:spPr/>
    </dgm:pt>
    <dgm:pt modelId="{C17260C5-AB13-49F3-BBB0-1BF199C26B31}" type="pres">
      <dgm:prSet presAssocID="{F2EA43D5-0C18-459F-85F3-DD7797F65931}" presName="linNode" presStyleCnt="0"/>
      <dgm:spPr/>
    </dgm:pt>
    <dgm:pt modelId="{9989D59C-793A-4ACF-9275-C7CC493D006A}" type="pres">
      <dgm:prSet presAssocID="{F2EA43D5-0C18-459F-85F3-DD7797F65931}" presName="parentText" presStyleLbl="node1" presStyleIdx="1" presStyleCnt="2">
        <dgm:presLayoutVars>
          <dgm:chMax val="1"/>
          <dgm:bulletEnabled val="1"/>
        </dgm:presLayoutVars>
      </dgm:prSet>
      <dgm:spPr/>
      <dgm:t>
        <a:bodyPr/>
        <a:lstStyle/>
        <a:p>
          <a:endParaRPr lang="en-GB"/>
        </a:p>
      </dgm:t>
    </dgm:pt>
    <dgm:pt modelId="{E47680C8-B809-4370-90F7-DE3E13D40D44}" type="pres">
      <dgm:prSet presAssocID="{F2EA43D5-0C18-459F-85F3-DD7797F65931}" presName="descendantText" presStyleLbl="alignAccFollowNode1" presStyleIdx="1" presStyleCnt="2">
        <dgm:presLayoutVars>
          <dgm:bulletEnabled val="1"/>
        </dgm:presLayoutVars>
      </dgm:prSet>
      <dgm:spPr/>
      <dgm:t>
        <a:bodyPr/>
        <a:lstStyle/>
        <a:p>
          <a:endParaRPr lang="en-GB"/>
        </a:p>
      </dgm:t>
    </dgm:pt>
  </dgm:ptLst>
  <dgm:cxnLst>
    <dgm:cxn modelId="{656B681E-186D-44A3-9BFF-21B09B21EDF3}" type="presOf" srcId="{F2EA43D5-0C18-459F-85F3-DD7797F65931}" destId="{9989D59C-793A-4ACF-9275-C7CC493D006A}" srcOrd="0" destOrd="0" presId="urn:microsoft.com/office/officeart/2005/8/layout/vList5"/>
    <dgm:cxn modelId="{162ACFF4-73DB-418C-A0F7-F40305708FA7}" srcId="{65D80DAD-629C-4BB6-AB33-8CD0C3A76285}" destId="{3FA8FF45-7FA9-481C-961D-3525E63007D0}" srcOrd="0" destOrd="0" parTransId="{6226D5BF-163C-44F6-B9FD-4B47012E88FF}" sibTransId="{489ABA3A-6029-4020-A0C0-17A032D8FDB6}"/>
    <dgm:cxn modelId="{836B36C8-9D7A-4CA8-AE16-A250D29C497E}" type="presOf" srcId="{4115E201-FE35-4AEC-A9C7-C397A17AE57A}" destId="{C950F775-814D-45C1-B670-3372C9C6E6C5}" srcOrd="0" destOrd="0" presId="urn:microsoft.com/office/officeart/2005/8/layout/vList5"/>
    <dgm:cxn modelId="{13173E01-A596-4F08-A4DF-25A977BADD5C}" type="presOf" srcId="{3FA8FF45-7FA9-481C-961D-3525E63007D0}" destId="{53C03FB5-3826-4EEF-82A2-5DC5A6E2F609}" srcOrd="0" destOrd="0" presId="urn:microsoft.com/office/officeart/2005/8/layout/vList5"/>
    <dgm:cxn modelId="{98B0E57B-9B59-4F66-8552-D6532717A125}" srcId="{4115E201-FE35-4AEC-A9C7-C397A17AE57A}" destId="{F2EA43D5-0C18-459F-85F3-DD7797F65931}" srcOrd="1" destOrd="0" parTransId="{939CB3BE-E39B-4C52-9E34-79350672E772}" sibTransId="{1F9BFA93-84B6-4823-AB8E-1EE5D2CA8B00}"/>
    <dgm:cxn modelId="{E42C9C76-E6C9-43B5-9FA6-759086A25D87}" type="presOf" srcId="{65D80DAD-629C-4BB6-AB33-8CD0C3A76285}" destId="{0C6052E8-66A8-453C-8B54-3DC69399F260}" srcOrd="0" destOrd="0" presId="urn:microsoft.com/office/officeart/2005/8/layout/vList5"/>
    <dgm:cxn modelId="{CEB78738-995A-4C98-9F08-ADEAA54F0300}" srcId="{4115E201-FE35-4AEC-A9C7-C397A17AE57A}" destId="{65D80DAD-629C-4BB6-AB33-8CD0C3A76285}" srcOrd="0" destOrd="0" parTransId="{616D675B-968A-45D7-B3A5-29E7E6B88898}" sibTransId="{A4A90AA8-2E85-4F35-8CE9-8068AACF8E8E}"/>
    <dgm:cxn modelId="{910599FE-0A3A-4E9A-831E-1432929B0C41}" srcId="{F2EA43D5-0C18-459F-85F3-DD7797F65931}" destId="{093F69A6-9371-42FF-9980-9DB44B427F1C}" srcOrd="0" destOrd="0" parTransId="{0555A092-F432-4234-B938-8BE208B2E157}" sibTransId="{A445E486-7E5E-4390-A6B2-B7F202A3E652}"/>
    <dgm:cxn modelId="{899B2E4A-8810-48F8-B453-AC12373A16ED}" type="presOf" srcId="{093F69A6-9371-42FF-9980-9DB44B427F1C}" destId="{E47680C8-B809-4370-90F7-DE3E13D40D44}" srcOrd="0" destOrd="0" presId="urn:microsoft.com/office/officeart/2005/8/layout/vList5"/>
    <dgm:cxn modelId="{21629854-13A0-47C1-9DC9-BA4067504DD1}" type="presParOf" srcId="{C950F775-814D-45C1-B670-3372C9C6E6C5}" destId="{C86A0ADB-524A-49FD-9893-03C98E3C0484}" srcOrd="0" destOrd="0" presId="urn:microsoft.com/office/officeart/2005/8/layout/vList5"/>
    <dgm:cxn modelId="{C8555614-69C0-41A8-9AA0-96AE0F18FD3B}" type="presParOf" srcId="{C86A0ADB-524A-49FD-9893-03C98E3C0484}" destId="{0C6052E8-66A8-453C-8B54-3DC69399F260}" srcOrd="0" destOrd="0" presId="urn:microsoft.com/office/officeart/2005/8/layout/vList5"/>
    <dgm:cxn modelId="{27E6073A-0514-4035-88F6-EFDC3EEF89E6}" type="presParOf" srcId="{C86A0ADB-524A-49FD-9893-03C98E3C0484}" destId="{53C03FB5-3826-4EEF-82A2-5DC5A6E2F609}" srcOrd="1" destOrd="0" presId="urn:microsoft.com/office/officeart/2005/8/layout/vList5"/>
    <dgm:cxn modelId="{496431F1-75F9-4341-A033-292D514FB57E}" type="presParOf" srcId="{C950F775-814D-45C1-B670-3372C9C6E6C5}" destId="{F67BD7D0-FE70-4204-A080-011DD0C51FF2}" srcOrd="1" destOrd="0" presId="urn:microsoft.com/office/officeart/2005/8/layout/vList5"/>
    <dgm:cxn modelId="{5323B0CC-0268-4905-8224-43B382F1702E}" type="presParOf" srcId="{C950F775-814D-45C1-B670-3372C9C6E6C5}" destId="{C17260C5-AB13-49F3-BBB0-1BF199C26B31}" srcOrd="2" destOrd="0" presId="urn:microsoft.com/office/officeart/2005/8/layout/vList5"/>
    <dgm:cxn modelId="{402D4D49-FD86-49C7-B29A-08BC05D3D418}" type="presParOf" srcId="{C17260C5-AB13-49F3-BBB0-1BF199C26B31}" destId="{9989D59C-793A-4ACF-9275-C7CC493D006A}" srcOrd="0" destOrd="0" presId="urn:microsoft.com/office/officeart/2005/8/layout/vList5"/>
    <dgm:cxn modelId="{73D4FEB1-BB1F-4372-B6BE-F0566388D1DD}" type="presParOf" srcId="{C17260C5-AB13-49F3-BBB0-1BF199C26B31}" destId="{E47680C8-B809-4370-90F7-DE3E13D40D44}" srcOrd="1" destOrd="0" presId="urn:microsoft.com/office/officeart/2005/8/layout/vList5"/>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2EE1A089-14B2-41F3-9BF6-8B97199CF202}" type="doc">
      <dgm:prSet loTypeId="urn:microsoft.com/office/officeart/2005/8/layout/vProcess5" loCatId="process" qsTypeId="urn:microsoft.com/office/officeart/2005/8/quickstyle/simple1" qsCatId="simple" csTypeId="urn:microsoft.com/office/officeart/2005/8/colors/accent1_2" csCatId="accent1" phldr="1"/>
      <dgm:spPr/>
      <dgm:t>
        <a:bodyPr/>
        <a:lstStyle/>
        <a:p>
          <a:endParaRPr lang="en-GB"/>
        </a:p>
      </dgm:t>
    </dgm:pt>
    <dgm:pt modelId="{9DF2F689-46FB-4139-B451-21F3C302DE33}">
      <dgm:prSet phldrT="[Text]" custT="1"/>
      <dgm:spPr>
        <a:solidFill>
          <a:srgbClr val="10A03D"/>
        </a:solidFill>
      </dgm:spPr>
      <dgm:t>
        <a:bodyPr/>
        <a:lstStyle/>
        <a:p>
          <a:r>
            <a:rPr lang="en-GB" sz="3200" dirty="0" smtClean="0"/>
            <a:t>Primary Survey </a:t>
          </a:r>
          <a:r>
            <a:rPr lang="en-GB" sz="2000" dirty="0" smtClean="0"/>
            <a:t/>
          </a:r>
          <a:br>
            <a:rPr lang="en-GB" sz="2000" dirty="0" smtClean="0"/>
          </a:br>
          <a:r>
            <a:rPr lang="en-GB" sz="2000" dirty="0" smtClean="0"/>
            <a:t>CABCDE approach. </a:t>
          </a:r>
          <a:endParaRPr lang="en-GB" sz="2000" dirty="0"/>
        </a:p>
      </dgm:t>
    </dgm:pt>
    <dgm:pt modelId="{33BD070F-01D1-404A-8B5E-D21748DB2BA5}" type="parTrans" cxnId="{C166CB5E-571E-4CD2-AABB-5F9E3974E97C}">
      <dgm:prSet/>
      <dgm:spPr/>
      <dgm:t>
        <a:bodyPr/>
        <a:lstStyle/>
        <a:p>
          <a:endParaRPr lang="en-GB"/>
        </a:p>
      </dgm:t>
    </dgm:pt>
    <dgm:pt modelId="{AAD31900-E4A5-45BE-8D9F-404BE62E3892}" type="sibTrans" cxnId="{C166CB5E-571E-4CD2-AABB-5F9E3974E97C}">
      <dgm:prSet/>
      <dgm:spPr>
        <a:solidFill>
          <a:srgbClr val="EEDF00"/>
        </a:solidFill>
      </dgm:spPr>
      <dgm:t>
        <a:bodyPr/>
        <a:lstStyle/>
        <a:p>
          <a:endParaRPr lang="en-GB"/>
        </a:p>
      </dgm:t>
    </dgm:pt>
    <dgm:pt modelId="{A06B2D29-78F6-4986-9924-7E48189B7E62}">
      <dgm:prSet phldrT="[Text]" custT="1"/>
      <dgm:spPr>
        <a:solidFill>
          <a:srgbClr val="10A03D"/>
        </a:solidFill>
      </dgm:spPr>
      <dgm:t>
        <a:bodyPr/>
        <a:lstStyle/>
        <a:p>
          <a:r>
            <a:rPr lang="en-GB" sz="3200" dirty="0" smtClean="0"/>
            <a:t>History Take</a:t>
          </a:r>
          <a:r>
            <a:rPr lang="en-GB" sz="2000" dirty="0" smtClean="0"/>
            <a:t/>
          </a:r>
          <a:br>
            <a:rPr lang="en-GB" sz="2000" dirty="0" smtClean="0"/>
          </a:br>
          <a:r>
            <a:rPr lang="en-GB" sz="2000" dirty="0" smtClean="0"/>
            <a:t>SAMPLE history.</a:t>
          </a:r>
          <a:endParaRPr lang="en-GB" sz="2000" dirty="0"/>
        </a:p>
      </dgm:t>
    </dgm:pt>
    <dgm:pt modelId="{E7A64BA9-98E8-4159-B0F5-E52323F2D096}" type="parTrans" cxnId="{67CA0EAE-44DF-4EA3-89B9-657AE2F4C39B}">
      <dgm:prSet/>
      <dgm:spPr/>
      <dgm:t>
        <a:bodyPr/>
        <a:lstStyle/>
        <a:p>
          <a:endParaRPr lang="en-GB"/>
        </a:p>
      </dgm:t>
    </dgm:pt>
    <dgm:pt modelId="{760E0AAF-7F40-4C71-BA77-E82D6ED129BA}" type="sibTrans" cxnId="{67CA0EAE-44DF-4EA3-89B9-657AE2F4C39B}">
      <dgm:prSet/>
      <dgm:spPr>
        <a:solidFill>
          <a:srgbClr val="EEDF00">
            <a:alpha val="90000"/>
          </a:srgbClr>
        </a:solidFill>
      </dgm:spPr>
      <dgm:t>
        <a:bodyPr/>
        <a:lstStyle/>
        <a:p>
          <a:endParaRPr lang="en-GB"/>
        </a:p>
      </dgm:t>
    </dgm:pt>
    <dgm:pt modelId="{9144EDF6-1EC4-4523-8157-95D4E9B549AA}">
      <dgm:prSet phldrT="[Text]" custT="1"/>
      <dgm:spPr>
        <a:solidFill>
          <a:srgbClr val="10A03D"/>
        </a:solidFill>
      </dgm:spPr>
      <dgm:t>
        <a:bodyPr/>
        <a:lstStyle/>
        <a:p>
          <a:r>
            <a:rPr lang="en-GB" sz="3200" dirty="0" smtClean="0"/>
            <a:t>Secondary Survey</a:t>
          </a:r>
          <a:r>
            <a:rPr lang="en-GB" sz="2000" dirty="0" smtClean="0"/>
            <a:t/>
          </a:r>
          <a:br>
            <a:rPr lang="en-GB" sz="2000" dirty="0" smtClean="0"/>
          </a:br>
          <a:r>
            <a:rPr lang="en-GB" sz="2000" dirty="0" smtClean="0"/>
            <a:t>Vital signs, ‘Head-to-toe’ assessment. </a:t>
          </a:r>
          <a:endParaRPr lang="en-GB" sz="2000" dirty="0"/>
        </a:p>
      </dgm:t>
    </dgm:pt>
    <dgm:pt modelId="{39D13A35-F0FF-4EA8-A103-A9C3CA27F86F}" type="parTrans" cxnId="{A05CAB4E-8244-4792-87BE-38A4DF07AB00}">
      <dgm:prSet/>
      <dgm:spPr/>
      <dgm:t>
        <a:bodyPr/>
        <a:lstStyle/>
        <a:p>
          <a:endParaRPr lang="en-GB"/>
        </a:p>
      </dgm:t>
    </dgm:pt>
    <dgm:pt modelId="{45218481-9B60-459C-8091-2C1FBB33E883}" type="sibTrans" cxnId="{A05CAB4E-8244-4792-87BE-38A4DF07AB00}">
      <dgm:prSet/>
      <dgm:spPr>
        <a:solidFill>
          <a:srgbClr val="EEDF00">
            <a:alpha val="90000"/>
          </a:srgbClr>
        </a:solidFill>
      </dgm:spPr>
      <dgm:t>
        <a:bodyPr/>
        <a:lstStyle/>
        <a:p>
          <a:endParaRPr lang="en-GB"/>
        </a:p>
      </dgm:t>
    </dgm:pt>
    <dgm:pt modelId="{97D73A11-1A1E-4EA0-8AD5-5FC3236D65AF}">
      <dgm:prSet custT="1"/>
      <dgm:spPr>
        <a:solidFill>
          <a:srgbClr val="10A03D"/>
        </a:solidFill>
      </dgm:spPr>
      <dgm:t>
        <a:bodyPr/>
        <a:lstStyle/>
        <a:p>
          <a:r>
            <a:rPr lang="en-GB" sz="3200" dirty="0" smtClean="0"/>
            <a:t>Reassessment </a:t>
          </a:r>
          <a:r>
            <a:rPr lang="en-GB" sz="2000" dirty="0" smtClean="0"/>
            <a:t/>
          </a:r>
          <a:br>
            <a:rPr lang="en-GB" sz="2000" dirty="0" smtClean="0"/>
          </a:br>
          <a:r>
            <a:rPr lang="en-GB" sz="2000" dirty="0" smtClean="0"/>
            <a:t>Primary Survey, Vital signs, Presenting complaint, Review treatment and Monitor patients condition. </a:t>
          </a:r>
          <a:endParaRPr lang="en-GB" sz="2000" dirty="0"/>
        </a:p>
      </dgm:t>
    </dgm:pt>
    <dgm:pt modelId="{00A1F8C3-56DD-4D55-B990-7520AFEF0E56}" type="parTrans" cxnId="{099D1313-32DF-40B7-8C46-C0FFD1EA72B9}">
      <dgm:prSet/>
      <dgm:spPr/>
      <dgm:t>
        <a:bodyPr/>
        <a:lstStyle/>
        <a:p>
          <a:endParaRPr lang="en-GB"/>
        </a:p>
      </dgm:t>
    </dgm:pt>
    <dgm:pt modelId="{AD248838-AC84-4073-ACEF-3BDEDA979F4A}" type="sibTrans" cxnId="{099D1313-32DF-40B7-8C46-C0FFD1EA72B9}">
      <dgm:prSet/>
      <dgm:spPr/>
      <dgm:t>
        <a:bodyPr/>
        <a:lstStyle/>
        <a:p>
          <a:endParaRPr lang="en-GB"/>
        </a:p>
      </dgm:t>
    </dgm:pt>
    <dgm:pt modelId="{74143F4B-51BD-47FC-9957-6E7B5A28010B}" type="pres">
      <dgm:prSet presAssocID="{2EE1A089-14B2-41F3-9BF6-8B97199CF202}" presName="outerComposite" presStyleCnt="0">
        <dgm:presLayoutVars>
          <dgm:chMax val="5"/>
          <dgm:dir/>
          <dgm:resizeHandles val="exact"/>
        </dgm:presLayoutVars>
      </dgm:prSet>
      <dgm:spPr/>
      <dgm:t>
        <a:bodyPr/>
        <a:lstStyle/>
        <a:p>
          <a:endParaRPr lang="en-GB"/>
        </a:p>
      </dgm:t>
    </dgm:pt>
    <dgm:pt modelId="{EA73833B-AA06-484D-A343-87A2D2BA529C}" type="pres">
      <dgm:prSet presAssocID="{2EE1A089-14B2-41F3-9BF6-8B97199CF202}" presName="dummyMaxCanvas" presStyleCnt="0">
        <dgm:presLayoutVars/>
      </dgm:prSet>
      <dgm:spPr/>
    </dgm:pt>
    <dgm:pt modelId="{6A4AAB0B-E2C5-4DA9-8BAA-1CEDF4D98879}" type="pres">
      <dgm:prSet presAssocID="{2EE1A089-14B2-41F3-9BF6-8B97199CF202}" presName="FourNodes_1" presStyleLbl="node1" presStyleIdx="0" presStyleCnt="4">
        <dgm:presLayoutVars>
          <dgm:bulletEnabled val="1"/>
        </dgm:presLayoutVars>
      </dgm:prSet>
      <dgm:spPr/>
      <dgm:t>
        <a:bodyPr/>
        <a:lstStyle/>
        <a:p>
          <a:endParaRPr lang="en-GB"/>
        </a:p>
      </dgm:t>
    </dgm:pt>
    <dgm:pt modelId="{8FE27861-93E6-495F-9F0A-9E414DB29DDC}" type="pres">
      <dgm:prSet presAssocID="{2EE1A089-14B2-41F3-9BF6-8B97199CF202}" presName="FourNodes_2" presStyleLbl="node1" presStyleIdx="1" presStyleCnt="4">
        <dgm:presLayoutVars>
          <dgm:bulletEnabled val="1"/>
        </dgm:presLayoutVars>
      </dgm:prSet>
      <dgm:spPr/>
      <dgm:t>
        <a:bodyPr/>
        <a:lstStyle/>
        <a:p>
          <a:endParaRPr lang="en-GB"/>
        </a:p>
      </dgm:t>
    </dgm:pt>
    <dgm:pt modelId="{8AB0035B-9208-4E2B-B943-697F5206FDC3}" type="pres">
      <dgm:prSet presAssocID="{2EE1A089-14B2-41F3-9BF6-8B97199CF202}" presName="FourNodes_3" presStyleLbl="node1" presStyleIdx="2" presStyleCnt="4">
        <dgm:presLayoutVars>
          <dgm:bulletEnabled val="1"/>
        </dgm:presLayoutVars>
      </dgm:prSet>
      <dgm:spPr/>
      <dgm:t>
        <a:bodyPr/>
        <a:lstStyle/>
        <a:p>
          <a:endParaRPr lang="en-GB"/>
        </a:p>
      </dgm:t>
    </dgm:pt>
    <dgm:pt modelId="{E5212112-585A-49A6-B577-A71831F954A2}" type="pres">
      <dgm:prSet presAssocID="{2EE1A089-14B2-41F3-9BF6-8B97199CF202}" presName="FourNodes_4" presStyleLbl="node1" presStyleIdx="3" presStyleCnt="4">
        <dgm:presLayoutVars>
          <dgm:bulletEnabled val="1"/>
        </dgm:presLayoutVars>
      </dgm:prSet>
      <dgm:spPr/>
      <dgm:t>
        <a:bodyPr/>
        <a:lstStyle/>
        <a:p>
          <a:endParaRPr lang="en-GB"/>
        </a:p>
      </dgm:t>
    </dgm:pt>
    <dgm:pt modelId="{D39C56C8-996B-4BE7-AC2C-CF421D1BAB9D}" type="pres">
      <dgm:prSet presAssocID="{2EE1A089-14B2-41F3-9BF6-8B97199CF202}" presName="FourConn_1-2" presStyleLbl="fgAccFollowNode1" presStyleIdx="0" presStyleCnt="3">
        <dgm:presLayoutVars>
          <dgm:bulletEnabled val="1"/>
        </dgm:presLayoutVars>
      </dgm:prSet>
      <dgm:spPr/>
      <dgm:t>
        <a:bodyPr/>
        <a:lstStyle/>
        <a:p>
          <a:endParaRPr lang="en-GB"/>
        </a:p>
      </dgm:t>
    </dgm:pt>
    <dgm:pt modelId="{BBD85CFB-3AB1-4538-8709-A9429DD632A0}" type="pres">
      <dgm:prSet presAssocID="{2EE1A089-14B2-41F3-9BF6-8B97199CF202}" presName="FourConn_2-3" presStyleLbl="fgAccFollowNode1" presStyleIdx="1" presStyleCnt="3">
        <dgm:presLayoutVars>
          <dgm:bulletEnabled val="1"/>
        </dgm:presLayoutVars>
      </dgm:prSet>
      <dgm:spPr/>
      <dgm:t>
        <a:bodyPr/>
        <a:lstStyle/>
        <a:p>
          <a:endParaRPr lang="en-GB"/>
        </a:p>
      </dgm:t>
    </dgm:pt>
    <dgm:pt modelId="{2A41ECE1-7CE1-457B-BA97-A93B60E9CB9B}" type="pres">
      <dgm:prSet presAssocID="{2EE1A089-14B2-41F3-9BF6-8B97199CF202}" presName="FourConn_3-4" presStyleLbl="fgAccFollowNode1" presStyleIdx="2" presStyleCnt="3">
        <dgm:presLayoutVars>
          <dgm:bulletEnabled val="1"/>
        </dgm:presLayoutVars>
      </dgm:prSet>
      <dgm:spPr/>
      <dgm:t>
        <a:bodyPr/>
        <a:lstStyle/>
        <a:p>
          <a:endParaRPr lang="en-GB"/>
        </a:p>
      </dgm:t>
    </dgm:pt>
    <dgm:pt modelId="{77F4E69C-F502-4A59-8C31-7D9E5243F2DB}" type="pres">
      <dgm:prSet presAssocID="{2EE1A089-14B2-41F3-9BF6-8B97199CF202}" presName="FourNodes_1_text" presStyleLbl="node1" presStyleIdx="3" presStyleCnt="4">
        <dgm:presLayoutVars>
          <dgm:bulletEnabled val="1"/>
        </dgm:presLayoutVars>
      </dgm:prSet>
      <dgm:spPr/>
      <dgm:t>
        <a:bodyPr/>
        <a:lstStyle/>
        <a:p>
          <a:endParaRPr lang="en-GB"/>
        </a:p>
      </dgm:t>
    </dgm:pt>
    <dgm:pt modelId="{615FD1D9-EC11-456C-9DCB-198617ABD87C}" type="pres">
      <dgm:prSet presAssocID="{2EE1A089-14B2-41F3-9BF6-8B97199CF202}" presName="FourNodes_2_text" presStyleLbl="node1" presStyleIdx="3" presStyleCnt="4">
        <dgm:presLayoutVars>
          <dgm:bulletEnabled val="1"/>
        </dgm:presLayoutVars>
      </dgm:prSet>
      <dgm:spPr/>
      <dgm:t>
        <a:bodyPr/>
        <a:lstStyle/>
        <a:p>
          <a:endParaRPr lang="en-GB"/>
        </a:p>
      </dgm:t>
    </dgm:pt>
    <dgm:pt modelId="{32506A21-F283-4A07-BC0A-FE3BFC76CDD6}" type="pres">
      <dgm:prSet presAssocID="{2EE1A089-14B2-41F3-9BF6-8B97199CF202}" presName="FourNodes_3_text" presStyleLbl="node1" presStyleIdx="3" presStyleCnt="4">
        <dgm:presLayoutVars>
          <dgm:bulletEnabled val="1"/>
        </dgm:presLayoutVars>
      </dgm:prSet>
      <dgm:spPr/>
      <dgm:t>
        <a:bodyPr/>
        <a:lstStyle/>
        <a:p>
          <a:endParaRPr lang="en-GB"/>
        </a:p>
      </dgm:t>
    </dgm:pt>
    <dgm:pt modelId="{5E5901CE-F1CA-48D0-A8E4-FB0B49A0C651}" type="pres">
      <dgm:prSet presAssocID="{2EE1A089-14B2-41F3-9BF6-8B97199CF202}" presName="FourNodes_4_text" presStyleLbl="node1" presStyleIdx="3" presStyleCnt="4">
        <dgm:presLayoutVars>
          <dgm:bulletEnabled val="1"/>
        </dgm:presLayoutVars>
      </dgm:prSet>
      <dgm:spPr/>
      <dgm:t>
        <a:bodyPr/>
        <a:lstStyle/>
        <a:p>
          <a:endParaRPr lang="en-GB"/>
        </a:p>
      </dgm:t>
    </dgm:pt>
  </dgm:ptLst>
  <dgm:cxnLst>
    <dgm:cxn modelId="{67CA0EAE-44DF-4EA3-89B9-657AE2F4C39B}" srcId="{2EE1A089-14B2-41F3-9BF6-8B97199CF202}" destId="{A06B2D29-78F6-4986-9924-7E48189B7E62}" srcOrd="1" destOrd="0" parTransId="{E7A64BA9-98E8-4159-B0F5-E52323F2D096}" sibTransId="{760E0AAF-7F40-4C71-BA77-E82D6ED129BA}"/>
    <dgm:cxn modelId="{2BBB561E-426F-4CBD-B748-9A5A45EF5331}" type="presOf" srcId="{A06B2D29-78F6-4986-9924-7E48189B7E62}" destId="{8FE27861-93E6-495F-9F0A-9E414DB29DDC}" srcOrd="0" destOrd="0" presId="urn:microsoft.com/office/officeart/2005/8/layout/vProcess5"/>
    <dgm:cxn modelId="{B2ED2C36-360D-4668-963D-7DA69D1189E2}" type="presOf" srcId="{45218481-9B60-459C-8091-2C1FBB33E883}" destId="{2A41ECE1-7CE1-457B-BA97-A93B60E9CB9B}" srcOrd="0" destOrd="0" presId="urn:microsoft.com/office/officeart/2005/8/layout/vProcess5"/>
    <dgm:cxn modelId="{70491287-FF95-45F5-A1AB-3E2880349E5D}" type="presOf" srcId="{760E0AAF-7F40-4C71-BA77-E82D6ED129BA}" destId="{BBD85CFB-3AB1-4538-8709-A9429DD632A0}" srcOrd="0" destOrd="0" presId="urn:microsoft.com/office/officeart/2005/8/layout/vProcess5"/>
    <dgm:cxn modelId="{C166CB5E-571E-4CD2-AABB-5F9E3974E97C}" srcId="{2EE1A089-14B2-41F3-9BF6-8B97199CF202}" destId="{9DF2F689-46FB-4139-B451-21F3C302DE33}" srcOrd="0" destOrd="0" parTransId="{33BD070F-01D1-404A-8B5E-D21748DB2BA5}" sibTransId="{AAD31900-E4A5-45BE-8D9F-404BE62E3892}"/>
    <dgm:cxn modelId="{BAD65531-7191-49A2-8FA6-E12510AE5253}" type="presOf" srcId="{2EE1A089-14B2-41F3-9BF6-8B97199CF202}" destId="{74143F4B-51BD-47FC-9957-6E7B5A28010B}" srcOrd="0" destOrd="0" presId="urn:microsoft.com/office/officeart/2005/8/layout/vProcess5"/>
    <dgm:cxn modelId="{099D1313-32DF-40B7-8C46-C0FFD1EA72B9}" srcId="{2EE1A089-14B2-41F3-9BF6-8B97199CF202}" destId="{97D73A11-1A1E-4EA0-8AD5-5FC3236D65AF}" srcOrd="3" destOrd="0" parTransId="{00A1F8C3-56DD-4D55-B990-7520AFEF0E56}" sibTransId="{AD248838-AC84-4073-ACEF-3BDEDA979F4A}"/>
    <dgm:cxn modelId="{666CAA0F-5495-4C3E-A849-9FD3EFF16F08}" type="presOf" srcId="{9DF2F689-46FB-4139-B451-21F3C302DE33}" destId="{77F4E69C-F502-4A59-8C31-7D9E5243F2DB}" srcOrd="1" destOrd="0" presId="urn:microsoft.com/office/officeart/2005/8/layout/vProcess5"/>
    <dgm:cxn modelId="{32AB8760-4FC2-4DC5-BB7D-EBAA2E289ADB}" type="presOf" srcId="{97D73A11-1A1E-4EA0-8AD5-5FC3236D65AF}" destId="{E5212112-585A-49A6-B577-A71831F954A2}" srcOrd="0" destOrd="0" presId="urn:microsoft.com/office/officeart/2005/8/layout/vProcess5"/>
    <dgm:cxn modelId="{A05CAB4E-8244-4792-87BE-38A4DF07AB00}" srcId="{2EE1A089-14B2-41F3-9BF6-8B97199CF202}" destId="{9144EDF6-1EC4-4523-8157-95D4E9B549AA}" srcOrd="2" destOrd="0" parTransId="{39D13A35-F0FF-4EA8-A103-A9C3CA27F86F}" sibTransId="{45218481-9B60-459C-8091-2C1FBB33E883}"/>
    <dgm:cxn modelId="{40A6CD77-C8BB-44F7-A1EA-600C7B8B0199}" type="presOf" srcId="{AAD31900-E4A5-45BE-8D9F-404BE62E3892}" destId="{D39C56C8-996B-4BE7-AC2C-CF421D1BAB9D}" srcOrd="0" destOrd="0" presId="urn:microsoft.com/office/officeart/2005/8/layout/vProcess5"/>
    <dgm:cxn modelId="{9F1B2D29-8494-4BB5-B469-69E4D1E08263}" type="presOf" srcId="{97D73A11-1A1E-4EA0-8AD5-5FC3236D65AF}" destId="{5E5901CE-F1CA-48D0-A8E4-FB0B49A0C651}" srcOrd="1" destOrd="0" presId="urn:microsoft.com/office/officeart/2005/8/layout/vProcess5"/>
    <dgm:cxn modelId="{519A3023-E736-4BCA-8ED5-58E5F440AAB3}" type="presOf" srcId="{9DF2F689-46FB-4139-B451-21F3C302DE33}" destId="{6A4AAB0B-E2C5-4DA9-8BAA-1CEDF4D98879}" srcOrd="0" destOrd="0" presId="urn:microsoft.com/office/officeart/2005/8/layout/vProcess5"/>
    <dgm:cxn modelId="{8939845E-2352-465D-B73A-A88A17C240CD}" type="presOf" srcId="{A06B2D29-78F6-4986-9924-7E48189B7E62}" destId="{615FD1D9-EC11-456C-9DCB-198617ABD87C}" srcOrd="1" destOrd="0" presId="urn:microsoft.com/office/officeart/2005/8/layout/vProcess5"/>
    <dgm:cxn modelId="{5F93391B-1A4C-43F7-AC31-D9D35DB90986}" type="presOf" srcId="{9144EDF6-1EC4-4523-8157-95D4E9B549AA}" destId="{32506A21-F283-4A07-BC0A-FE3BFC76CDD6}" srcOrd="1" destOrd="0" presId="urn:microsoft.com/office/officeart/2005/8/layout/vProcess5"/>
    <dgm:cxn modelId="{D59DF2B7-AEB8-4003-9440-F241CE51C587}" type="presOf" srcId="{9144EDF6-1EC4-4523-8157-95D4E9B549AA}" destId="{8AB0035B-9208-4E2B-B943-697F5206FDC3}" srcOrd="0" destOrd="0" presId="urn:microsoft.com/office/officeart/2005/8/layout/vProcess5"/>
    <dgm:cxn modelId="{58675E3B-AF76-4790-8BE9-B4213BD7030D}" type="presParOf" srcId="{74143F4B-51BD-47FC-9957-6E7B5A28010B}" destId="{EA73833B-AA06-484D-A343-87A2D2BA529C}" srcOrd="0" destOrd="0" presId="urn:microsoft.com/office/officeart/2005/8/layout/vProcess5"/>
    <dgm:cxn modelId="{82837D65-4034-4ADA-88F6-9A21B3FFB99F}" type="presParOf" srcId="{74143F4B-51BD-47FC-9957-6E7B5A28010B}" destId="{6A4AAB0B-E2C5-4DA9-8BAA-1CEDF4D98879}" srcOrd="1" destOrd="0" presId="urn:microsoft.com/office/officeart/2005/8/layout/vProcess5"/>
    <dgm:cxn modelId="{BC33B9BB-D637-4D0B-81E5-A8FFD4E8F248}" type="presParOf" srcId="{74143F4B-51BD-47FC-9957-6E7B5A28010B}" destId="{8FE27861-93E6-495F-9F0A-9E414DB29DDC}" srcOrd="2" destOrd="0" presId="urn:microsoft.com/office/officeart/2005/8/layout/vProcess5"/>
    <dgm:cxn modelId="{E7E231DF-39F7-48B0-AA28-DEE353C95902}" type="presParOf" srcId="{74143F4B-51BD-47FC-9957-6E7B5A28010B}" destId="{8AB0035B-9208-4E2B-B943-697F5206FDC3}" srcOrd="3" destOrd="0" presId="urn:microsoft.com/office/officeart/2005/8/layout/vProcess5"/>
    <dgm:cxn modelId="{ECCC6E4D-A76D-4A00-906E-3C7FFA66E3A8}" type="presParOf" srcId="{74143F4B-51BD-47FC-9957-6E7B5A28010B}" destId="{E5212112-585A-49A6-B577-A71831F954A2}" srcOrd="4" destOrd="0" presId="urn:microsoft.com/office/officeart/2005/8/layout/vProcess5"/>
    <dgm:cxn modelId="{903C0F37-C4F6-4ED6-B11E-1FDA85D69237}" type="presParOf" srcId="{74143F4B-51BD-47FC-9957-6E7B5A28010B}" destId="{D39C56C8-996B-4BE7-AC2C-CF421D1BAB9D}" srcOrd="5" destOrd="0" presId="urn:microsoft.com/office/officeart/2005/8/layout/vProcess5"/>
    <dgm:cxn modelId="{6A84A67C-C477-4400-962C-E1ECFA7B0719}" type="presParOf" srcId="{74143F4B-51BD-47FC-9957-6E7B5A28010B}" destId="{BBD85CFB-3AB1-4538-8709-A9429DD632A0}" srcOrd="6" destOrd="0" presId="urn:microsoft.com/office/officeart/2005/8/layout/vProcess5"/>
    <dgm:cxn modelId="{651C63BE-B5F0-43B6-BEDA-3B9432851153}" type="presParOf" srcId="{74143F4B-51BD-47FC-9957-6E7B5A28010B}" destId="{2A41ECE1-7CE1-457B-BA97-A93B60E9CB9B}" srcOrd="7" destOrd="0" presId="urn:microsoft.com/office/officeart/2005/8/layout/vProcess5"/>
    <dgm:cxn modelId="{E1777EDC-6AFB-44B9-B2F0-290A24774EF4}" type="presParOf" srcId="{74143F4B-51BD-47FC-9957-6E7B5A28010B}" destId="{77F4E69C-F502-4A59-8C31-7D9E5243F2DB}" srcOrd="8" destOrd="0" presId="urn:microsoft.com/office/officeart/2005/8/layout/vProcess5"/>
    <dgm:cxn modelId="{F09EAD5E-DA0A-491A-A255-30A451CB7CBD}" type="presParOf" srcId="{74143F4B-51BD-47FC-9957-6E7B5A28010B}" destId="{615FD1D9-EC11-456C-9DCB-198617ABD87C}" srcOrd="9" destOrd="0" presId="urn:microsoft.com/office/officeart/2005/8/layout/vProcess5"/>
    <dgm:cxn modelId="{088EE199-7FA5-4B75-99B3-C2339EF9F94F}" type="presParOf" srcId="{74143F4B-51BD-47FC-9957-6E7B5A28010B}" destId="{32506A21-F283-4A07-BC0A-FE3BFC76CDD6}" srcOrd="10" destOrd="0" presId="urn:microsoft.com/office/officeart/2005/8/layout/vProcess5"/>
    <dgm:cxn modelId="{089153CE-7AAE-4AB5-8CE5-BF1E0EB477D2}" type="presParOf" srcId="{74143F4B-51BD-47FC-9957-6E7B5A28010B}" destId="{5E5901CE-F1CA-48D0-A8E4-FB0B49A0C651}"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B2DA57D6-5498-4988-A800-E8AE1DBFDCA3}" type="doc">
      <dgm:prSet loTypeId="urn:microsoft.com/office/officeart/2005/8/layout/hList1" loCatId="list" qsTypeId="urn:microsoft.com/office/officeart/2005/8/quickstyle/simple1" qsCatId="simple" csTypeId="urn:microsoft.com/office/officeart/2005/8/colors/accent1_2" csCatId="accent1" phldr="1"/>
      <dgm:spPr/>
      <dgm:t>
        <a:bodyPr/>
        <a:lstStyle/>
        <a:p>
          <a:endParaRPr lang="en-GB"/>
        </a:p>
      </dgm:t>
    </dgm:pt>
    <dgm:pt modelId="{DA14756A-866D-49D1-8946-88EFE19ABFF0}">
      <dgm:prSet phldrT="[Text]" custT="1"/>
      <dgm:spPr>
        <a:solidFill>
          <a:schemeClr val="accent4"/>
        </a:solidFill>
      </dgm:spPr>
      <dgm:t>
        <a:bodyPr/>
        <a:lstStyle/>
        <a:p>
          <a:r>
            <a:rPr lang="en-GB" sz="2400" b="1" dirty="0" smtClean="0">
              <a:solidFill>
                <a:schemeClr val="tx1"/>
              </a:solidFill>
              <a:latin typeface="+mn-lt"/>
              <a:cs typeface="Arial" panose="020B0604020202020204" pitchFamily="34" charset="0"/>
            </a:rPr>
            <a:t> You should now be </a:t>
          </a:r>
          <a:r>
            <a:rPr lang="en-GB" sz="2400" b="1" dirty="0">
              <a:solidFill>
                <a:schemeClr val="tx1"/>
              </a:solidFill>
              <a:latin typeface="+mn-lt"/>
              <a:cs typeface="Arial" panose="020B0604020202020204" pitchFamily="34" charset="0"/>
            </a:rPr>
            <a:t>able </a:t>
          </a:r>
          <a:r>
            <a:rPr lang="en-GB" sz="2400" b="1" dirty="0" smtClean="0">
              <a:solidFill>
                <a:schemeClr val="tx1"/>
              </a:solidFill>
              <a:latin typeface="+mn-lt"/>
              <a:cs typeface="Arial" panose="020B0604020202020204" pitchFamily="34" charset="0"/>
            </a:rPr>
            <a:t>to:</a:t>
          </a:r>
          <a:r>
            <a:rPr lang="en-GB" sz="4000" b="1" dirty="0" smtClean="0">
              <a:solidFill>
                <a:schemeClr val="tx1"/>
              </a:solidFill>
              <a:latin typeface="+mn-lt"/>
              <a:cs typeface="Arial" panose="020B0604020202020204" pitchFamily="34" charset="0"/>
            </a:rPr>
            <a:t> </a:t>
          </a:r>
          <a:endParaRPr lang="en-GB" sz="4000" dirty="0">
            <a:latin typeface="+mn-lt"/>
          </a:endParaRPr>
        </a:p>
      </dgm:t>
    </dgm:pt>
    <dgm:pt modelId="{99954564-0440-4399-A9AD-4BDA9FDB212B}" type="parTrans" cxnId="{BAE14797-3793-459B-B444-79C3410D8777}">
      <dgm:prSet/>
      <dgm:spPr/>
      <dgm:t>
        <a:bodyPr/>
        <a:lstStyle/>
        <a:p>
          <a:endParaRPr lang="en-GB">
            <a:latin typeface="Bahnschrift SemiCondensed" panose="020B0502040204020203" pitchFamily="34" charset="0"/>
          </a:endParaRPr>
        </a:p>
      </dgm:t>
    </dgm:pt>
    <dgm:pt modelId="{235DA77C-3C71-4B23-BADD-785A97AB1938}" type="sibTrans" cxnId="{BAE14797-3793-459B-B444-79C3410D8777}">
      <dgm:prSet/>
      <dgm:spPr/>
      <dgm:t>
        <a:bodyPr/>
        <a:lstStyle/>
        <a:p>
          <a:endParaRPr lang="en-GB">
            <a:latin typeface="Bahnschrift SemiCondensed" panose="020B0502040204020203" pitchFamily="34" charset="0"/>
          </a:endParaRPr>
        </a:p>
      </dgm:t>
    </dgm:pt>
    <dgm:pt modelId="{EE430D1E-88C4-401A-9913-531A7B802984}">
      <dgm:prSet phldrT="[Text]" custT="1"/>
      <dgm:spPr>
        <a:solidFill>
          <a:srgbClr val="92D050">
            <a:alpha val="90000"/>
          </a:srgbClr>
        </a:solidFill>
      </dgm:spPr>
      <dgm:t>
        <a:bodyPr/>
        <a:lstStyle/>
        <a:p>
          <a:pPr>
            <a:buFont typeface="Arial" panose="020B0604020202020204" pitchFamily="34" charset="0"/>
            <a:buChar char="•"/>
          </a:pPr>
          <a:r>
            <a:rPr lang="en-US" sz="2400" b="0" dirty="0" smtClean="0">
              <a:solidFill>
                <a:schemeClr val="tx1"/>
              </a:solidFill>
              <a:latin typeface="+mn-lt"/>
            </a:rPr>
            <a:t>Apply the skills and knowledge to enable a safe working environment that is as reasonably practicable, free from violence and aggression. </a:t>
          </a:r>
          <a:endParaRPr lang="en-GB" sz="2400" b="0" dirty="0">
            <a:solidFill>
              <a:schemeClr val="tx1"/>
            </a:solidFill>
            <a:latin typeface="+mn-lt"/>
          </a:endParaRPr>
        </a:p>
      </dgm:t>
    </dgm:pt>
    <dgm:pt modelId="{ABA626F4-5622-4FE4-80C5-C4EC1A9F39DF}" type="sibTrans" cxnId="{F3346FC2-0304-4645-9C13-BE7B1810ED55}">
      <dgm:prSet/>
      <dgm:spPr/>
      <dgm:t>
        <a:bodyPr/>
        <a:lstStyle/>
        <a:p>
          <a:endParaRPr lang="en-GB">
            <a:latin typeface="Bahnschrift SemiCondensed" panose="020B0502040204020203" pitchFamily="34" charset="0"/>
          </a:endParaRPr>
        </a:p>
      </dgm:t>
    </dgm:pt>
    <dgm:pt modelId="{7C2C2924-0BA3-40B1-A01A-50BAD8B3E4D1}" type="parTrans" cxnId="{F3346FC2-0304-4645-9C13-BE7B1810ED55}">
      <dgm:prSet/>
      <dgm:spPr/>
      <dgm:t>
        <a:bodyPr/>
        <a:lstStyle/>
        <a:p>
          <a:endParaRPr lang="en-GB">
            <a:latin typeface="Bahnschrift SemiCondensed" panose="020B0502040204020203" pitchFamily="34" charset="0"/>
          </a:endParaRPr>
        </a:p>
      </dgm:t>
    </dgm:pt>
    <dgm:pt modelId="{D36E8A16-53D6-4D22-95B3-DF72CBD46766}">
      <dgm:prSet phldrT="[Text]" custT="1"/>
      <dgm:spPr>
        <a:solidFill>
          <a:srgbClr val="92D050">
            <a:alpha val="90000"/>
          </a:srgbClr>
        </a:solidFill>
      </dgm:spPr>
      <dgm:t>
        <a:bodyPr/>
        <a:lstStyle/>
        <a:p>
          <a:pPr>
            <a:buFont typeface="Arial" panose="020B0604020202020204" pitchFamily="34" charset="0"/>
            <a:buChar char="•"/>
          </a:pPr>
          <a:r>
            <a:rPr lang="en-GB" sz="2400" b="0" dirty="0" smtClean="0">
              <a:solidFill>
                <a:schemeClr val="tx1"/>
              </a:solidFill>
              <a:latin typeface="+mn-lt"/>
            </a:rPr>
            <a:t>Be able to formulate a full patient assessment utilising the CABCDE approach, and understand the correct techniques and procedures for undertaking observations and recording NEWS scores. </a:t>
          </a:r>
          <a:endParaRPr lang="en-GB" sz="2400" b="0" dirty="0">
            <a:solidFill>
              <a:schemeClr val="tx1"/>
            </a:solidFill>
            <a:latin typeface="+mn-lt"/>
          </a:endParaRPr>
        </a:p>
      </dgm:t>
    </dgm:pt>
    <dgm:pt modelId="{37101325-5F66-4931-B812-304946DFAB4F}" type="parTrans" cxnId="{AE95A640-6E6F-4969-8B94-CEAE326BF228}">
      <dgm:prSet/>
      <dgm:spPr/>
      <dgm:t>
        <a:bodyPr/>
        <a:lstStyle/>
        <a:p>
          <a:endParaRPr lang="en-GB">
            <a:latin typeface="Bahnschrift SemiCondensed" panose="020B0502040204020203" pitchFamily="34" charset="0"/>
          </a:endParaRPr>
        </a:p>
      </dgm:t>
    </dgm:pt>
    <dgm:pt modelId="{8A7ABA84-3A09-4657-825C-F1CA54CE2175}" type="sibTrans" cxnId="{AE95A640-6E6F-4969-8B94-CEAE326BF228}">
      <dgm:prSet/>
      <dgm:spPr/>
      <dgm:t>
        <a:bodyPr/>
        <a:lstStyle/>
        <a:p>
          <a:endParaRPr lang="en-GB">
            <a:latin typeface="Bahnschrift SemiCondensed" panose="020B0502040204020203" pitchFamily="34" charset="0"/>
          </a:endParaRPr>
        </a:p>
      </dgm:t>
    </dgm:pt>
    <dgm:pt modelId="{20ADF441-ACB3-4089-AA2A-A395F3106EAF}">
      <dgm:prSet phldrT="[Text]" custT="1"/>
      <dgm:spPr>
        <a:solidFill>
          <a:srgbClr val="92D050">
            <a:alpha val="90000"/>
          </a:srgbClr>
        </a:solidFill>
      </dgm:spPr>
      <dgm:t>
        <a:bodyPr/>
        <a:lstStyle/>
        <a:p>
          <a:pPr>
            <a:buFont typeface="Arial" panose="020B0604020202020204" pitchFamily="34" charset="0"/>
            <a:buChar char="•"/>
          </a:pPr>
          <a:r>
            <a:rPr lang="en-GB" sz="2400" b="0" dirty="0" smtClean="0">
              <a:solidFill>
                <a:schemeClr val="tx1"/>
              </a:solidFill>
              <a:latin typeface="+mn-lt"/>
            </a:rPr>
            <a:t>Identify and treat neurological condition (seizures) within the their appropriate scope of practice.</a:t>
          </a:r>
          <a:endParaRPr lang="en-GB" sz="2400" b="0" dirty="0">
            <a:solidFill>
              <a:schemeClr val="tx1"/>
            </a:solidFill>
            <a:latin typeface="+mn-lt"/>
          </a:endParaRPr>
        </a:p>
      </dgm:t>
    </dgm:pt>
    <dgm:pt modelId="{911644AB-BB75-4FE1-AB04-7B0E73C188EE}" type="parTrans" cxnId="{B7667399-0CB3-4D60-B3F7-547551CDDD46}">
      <dgm:prSet/>
      <dgm:spPr/>
      <dgm:t>
        <a:bodyPr/>
        <a:lstStyle/>
        <a:p>
          <a:endParaRPr lang="en-GB">
            <a:latin typeface="Bahnschrift SemiCondensed" panose="020B0502040204020203" pitchFamily="34" charset="0"/>
          </a:endParaRPr>
        </a:p>
      </dgm:t>
    </dgm:pt>
    <dgm:pt modelId="{7386A7A9-B970-4648-AD97-ADABB9A4C23B}" type="sibTrans" cxnId="{B7667399-0CB3-4D60-B3F7-547551CDDD46}">
      <dgm:prSet/>
      <dgm:spPr/>
      <dgm:t>
        <a:bodyPr/>
        <a:lstStyle/>
        <a:p>
          <a:endParaRPr lang="en-GB">
            <a:latin typeface="Bahnschrift SemiCondensed" panose="020B0502040204020203" pitchFamily="34" charset="0"/>
          </a:endParaRPr>
        </a:p>
      </dgm:t>
    </dgm:pt>
    <dgm:pt modelId="{90589A4D-4414-4165-BD40-2AAE686A4BD5}" type="pres">
      <dgm:prSet presAssocID="{B2DA57D6-5498-4988-A800-E8AE1DBFDCA3}" presName="Name0" presStyleCnt="0">
        <dgm:presLayoutVars>
          <dgm:dir/>
          <dgm:animLvl val="lvl"/>
          <dgm:resizeHandles val="exact"/>
        </dgm:presLayoutVars>
      </dgm:prSet>
      <dgm:spPr/>
      <dgm:t>
        <a:bodyPr/>
        <a:lstStyle/>
        <a:p>
          <a:endParaRPr lang="en-GB"/>
        </a:p>
      </dgm:t>
    </dgm:pt>
    <dgm:pt modelId="{545E0FC0-3323-4B30-866E-1747CE993CE5}" type="pres">
      <dgm:prSet presAssocID="{DA14756A-866D-49D1-8946-88EFE19ABFF0}" presName="composite" presStyleCnt="0"/>
      <dgm:spPr/>
    </dgm:pt>
    <dgm:pt modelId="{D1EAC718-C9C6-49A3-A875-29F1537093F8}" type="pres">
      <dgm:prSet presAssocID="{DA14756A-866D-49D1-8946-88EFE19ABFF0}" presName="parTx" presStyleLbl="alignNode1" presStyleIdx="0" presStyleCnt="1" custScaleY="81485" custLinFactNeighborX="-12994" custLinFactNeighborY="-4139">
        <dgm:presLayoutVars>
          <dgm:chMax val="0"/>
          <dgm:chPref val="0"/>
          <dgm:bulletEnabled val="1"/>
        </dgm:presLayoutVars>
      </dgm:prSet>
      <dgm:spPr/>
      <dgm:t>
        <a:bodyPr/>
        <a:lstStyle/>
        <a:p>
          <a:endParaRPr lang="en-GB"/>
        </a:p>
      </dgm:t>
    </dgm:pt>
    <dgm:pt modelId="{B5736B32-2795-4BE9-91ED-2563C7E45756}" type="pres">
      <dgm:prSet presAssocID="{DA14756A-866D-49D1-8946-88EFE19ABFF0}" presName="desTx" presStyleLbl="alignAccFollowNode1" presStyleIdx="0" presStyleCnt="1" custScaleY="102941" custLinFactNeighborX="379" custLinFactNeighborY="2624">
        <dgm:presLayoutVars>
          <dgm:bulletEnabled val="1"/>
        </dgm:presLayoutVars>
      </dgm:prSet>
      <dgm:spPr/>
      <dgm:t>
        <a:bodyPr/>
        <a:lstStyle/>
        <a:p>
          <a:endParaRPr lang="en-GB"/>
        </a:p>
      </dgm:t>
    </dgm:pt>
  </dgm:ptLst>
  <dgm:cxnLst>
    <dgm:cxn modelId="{BAE14797-3793-459B-B444-79C3410D8777}" srcId="{B2DA57D6-5498-4988-A800-E8AE1DBFDCA3}" destId="{DA14756A-866D-49D1-8946-88EFE19ABFF0}" srcOrd="0" destOrd="0" parTransId="{99954564-0440-4399-A9AD-4BDA9FDB212B}" sibTransId="{235DA77C-3C71-4B23-BADD-785A97AB1938}"/>
    <dgm:cxn modelId="{EED536F7-794C-4336-8E8C-5E8EA86B8E7A}" type="presOf" srcId="{B2DA57D6-5498-4988-A800-E8AE1DBFDCA3}" destId="{90589A4D-4414-4165-BD40-2AAE686A4BD5}" srcOrd="0" destOrd="0" presId="urn:microsoft.com/office/officeart/2005/8/layout/hList1"/>
    <dgm:cxn modelId="{738C9C81-E1BD-46D9-9E1F-2CDA5E5D6F36}" type="presOf" srcId="{20ADF441-ACB3-4089-AA2A-A395F3106EAF}" destId="{B5736B32-2795-4BE9-91ED-2563C7E45756}" srcOrd="0" destOrd="2" presId="urn:microsoft.com/office/officeart/2005/8/layout/hList1"/>
    <dgm:cxn modelId="{43CF2890-5D87-4B9C-91DB-BC5B486FA909}" type="presOf" srcId="{D36E8A16-53D6-4D22-95B3-DF72CBD46766}" destId="{B5736B32-2795-4BE9-91ED-2563C7E45756}" srcOrd="0" destOrd="1" presId="urn:microsoft.com/office/officeart/2005/8/layout/hList1"/>
    <dgm:cxn modelId="{AE95A640-6E6F-4969-8B94-CEAE326BF228}" srcId="{DA14756A-866D-49D1-8946-88EFE19ABFF0}" destId="{D36E8A16-53D6-4D22-95B3-DF72CBD46766}" srcOrd="1" destOrd="0" parTransId="{37101325-5F66-4931-B812-304946DFAB4F}" sibTransId="{8A7ABA84-3A09-4657-825C-F1CA54CE2175}"/>
    <dgm:cxn modelId="{BD2F725A-826E-4EBF-9B39-D51767C54966}" type="presOf" srcId="{DA14756A-866D-49D1-8946-88EFE19ABFF0}" destId="{D1EAC718-C9C6-49A3-A875-29F1537093F8}" srcOrd="0" destOrd="0" presId="urn:microsoft.com/office/officeart/2005/8/layout/hList1"/>
    <dgm:cxn modelId="{F3346FC2-0304-4645-9C13-BE7B1810ED55}" srcId="{DA14756A-866D-49D1-8946-88EFE19ABFF0}" destId="{EE430D1E-88C4-401A-9913-531A7B802984}" srcOrd="0" destOrd="0" parTransId="{7C2C2924-0BA3-40B1-A01A-50BAD8B3E4D1}" sibTransId="{ABA626F4-5622-4FE4-80C5-C4EC1A9F39DF}"/>
    <dgm:cxn modelId="{F3E24030-BDB0-478A-9605-3FD68DAD8A11}" type="presOf" srcId="{EE430D1E-88C4-401A-9913-531A7B802984}" destId="{B5736B32-2795-4BE9-91ED-2563C7E45756}" srcOrd="0" destOrd="0" presId="urn:microsoft.com/office/officeart/2005/8/layout/hList1"/>
    <dgm:cxn modelId="{B7667399-0CB3-4D60-B3F7-547551CDDD46}" srcId="{DA14756A-866D-49D1-8946-88EFE19ABFF0}" destId="{20ADF441-ACB3-4089-AA2A-A395F3106EAF}" srcOrd="2" destOrd="0" parTransId="{911644AB-BB75-4FE1-AB04-7B0E73C188EE}" sibTransId="{7386A7A9-B970-4648-AD97-ADABB9A4C23B}"/>
    <dgm:cxn modelId="{54A8BDC1-DC65-4EDD-9792-1946BF956039}" type="presParOf" srcId="{90589A4D-4414-4165-BD40-2AAE686A4BD5}" destId="{545E0FC0-3323-4B30-866E-1747CE993CE5}" srcOrd="0" destOrd="0" presId="urn:microsoft.com/office/officeart/2005/8/layout/hList1"/>
    <dgm:cxn modelId="{32CBA35A-6B25-40C1-ABF6-1BCB46C1E671}" type="presParOf" srcId="{545E0FC0-3323-4B30-866E-1747CE993CE5}" destId="{D1EAC718-C9C6-49A3-A875-29F1537093F8}" srcOrd="0" destOrd="0" presId="urn:microsoft.com/office/officeart/2005/8/layout/hList1"/>
    <dgm:cxn modelId="{73AF727C-7C5A-40B0-AB7C-26CF0BA9F7E0}" type="presParOf" srcId="{545E0FC0-3323-4B30-866E-1747CE993CE5}" destId="{B5736B32-2795-4BE9-91ED-2563C7E45756}" srcOrd="1" destOrd="0" presId="urn:microsoft.com/office/officeart/2005/8/layout/h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layout1.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arrow2">
  <dgm:title val=""/>
  <dgm:desc val=""/>
  <dgm:catLst>
    <dgm:cat type="process" pri="2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arrowDiagram">
    <dgm:varLst>
      <dgm:chMax val="5"/>
      <dgm:dir/>
      <dgm:resizeHandles val="exact"/>
    </dgm:varLst>
    <dgm:alg type="composite">
      <dgm:param type="ar" val="1.6"/>
    </dgm:alg>
    <dgm:shape xmlns:r="http://schemas.openxmlformats.org/officeDocument/2006/relationships" r:blip="">
      <dgm:adjLst/>
    </dgm:shape>
    <dgm:presOf/>
    <dgm:constrLst>
      <dgm:constr type="l" for="ch" forName="arrow"/>
      <dgm:constr type="t" for="ch" forName="arrow"/>
      <dgm:constr type="w" for="ch" forName="arrow" refType="w"/>
      <dgm:constr type="h" for="ch" forName="arrow" refType="h"/>
      <dgm:constr type="ctrX" for="ch" forName="arrowDiagram1" refType="w" fact="0.5"/>
      <dgm:constr type="ctrY" for="ch" forName="arrowDiagram1" refType="h" fact="0.5"/>
      <dgm:constr type="w" for="ch" forName="arrowDiagram1" refType="w"/>
      <dgm:constr type="h" for="ch" forName="arrowDiagram1" refType="h"/>
      <dgm:constr type="ctrX" for="ch" forName="arrowDiagram2" refType="w" fact="0.5"/>
      <dgm:constr type="ctrY" for="ch" forName="arrowDiagram2" refType="h" fact="0.5"/>
      <dgm:constr type="w" for="ch" forName="arrowDiagram2" refType="w"/>
      <dgm:constr type="h" for="ch" forName="arrowDiagram2" refType="h"/>
      <dgm:constr type="ctrX" for="ch" forName="arrowDiagram3" refType="w" fact="0.5"/>
      <dgm:constr type="ctrY" for="ch" forName="arrowDiagram3" refType="h" fact="0.5"/>
      <dgm:constr type="w" for="ch" forName="arrowDiagram3" refType="w"/>
      <dgm:constr type="h" for="ch" forName="arrowDiagram3" refType="h"/>
      <dgm:constr type="ctrX" for="ch" forName="arrowDiagram4" refType="w" fact="0.5"/>
      <dgm:constr type="ctrY" for="ch" forName="arrowDiagram4" refType="h" fact="0.5"/>
      <dgm:constr type="w" for="ch" forName="arrowDiagram4" refType="w"/>
      <dgm:constr type="h" for="ch" forName="arrowDiagram4" refType="h"/>
      <dgm:constr type="ctrX" for="ch" forName="arrowDiagram5" refType="w" fact="0.5"/>
      <dgm:constr type="ctrY" for="ch" forName="arrowDiagram5" refType="h" fact="0.5"/>
      <dgm:constr type="w" for="ch" forName="arrowDiagram5" refType="w"/>
      <dgm:constr type="h" for="ch" forName="arrowDiagram5" refType="h"/>
    </dgm:constrLst>
    <dgm:ruleLst/>
    <dgm:choose name="Name0">
      <dgm:if name="Name1" axis="ch" ptType="node" func="cnt" op="gte" val="1">
        <dgm:layoutNode name="arrow" styleLbl="bgShp">
          <dgm:alg type="sp"/>
          <dgm:shape xmlns:r="http://schemas.openxmlformats.org/officeDocument/2006/relationships" type="swooshArrow" r:blip="">
            <dgm:adjLst>
              <dgm:adj idx="2" val="0.25"/>
            </dgm:adjLst>
          </dgm:shape>
          <dgm:presOf/>
          <dgm:constrLst/>
          <dgm:ruleLst/>
        </dgm:layoutNode>
        <dgm:choose name="Name2">
          <dgm:if name="Name3" axis="ch" ptType="node" func="cnt" op="lt" val="1"/>
          <dgm:if name="Name4" axis="ch" ptType="node" func="cnt" op="equ" val="1">
            <dgm:layoutNode name="arrowDiagram1">
              <dgm:varLst>
                <dgm:bulletEnabled val="1"/>
              </dgm:varLst>
              <dgm:alg type="composite">
                <dgm:param type="vertAlign" val="none"/>
                <dgm:param type="horzAlign" val="none"/>
              </dgm:alg>
              <dgm:shape xmlns:r="http://schemas.openxmlformats.org/officeDocument/2006/relationships" r:blip="">
                <dgm:adjLst/>
              </dgm:shape>
              <dgm:presOf/>
              <dgm:constrLst>
                <dgm:constr type="ctrX" for="ch" forName="bullet1" refType="w" fact="0.8"/>
                <dgm:constr type="ctrY" for="ch" forName="bullet1" refType="h" fact="0.262"/>
                <dgm:constr type="w" for="ch" forName="bullet1" refType="w" fact="0.074"/>
                <dgm:constr type="h" for="ch" forName="bullet1" refType="w" refFor="ch" refForName="bullet1"/>
                <dgm:constr type="r" for="ch" forName="textBox1" refType="ctrX" refFor="ch" refForName="bullet1"/>
                <dgm:constr type="t" for="ch" forName="textBox1" refType="ctrY" refFor="ch" refForName="bullet1"/>
                <dgm:constr type="w" for="ch" forName="textBox1" refType="w" fact="0.4"/>
                <dgm:constr type="h" for="ch" forName="textBox1" refType="h" fact="0.738"/>
                <dgm:constr type="userA" refType="h" refFor="ch" refForName="bullet1" fact="0.53"/>
                <dgm:constr type="rMarg" for="ch" forName="textBox1" refType="userA" fact="2.834"/>
                <dgm:constr type="primFontSz" for="ch" ptType="node" op="equ" val="65"/>
              </dgm:constrLst>
              <dgm:ruleLst/>
              <dgm:forEach name="Name5" axis="ch" ptType="node" cnt="1">
                <dgm:layoutNode name="bullet1" styleLbl="node1">
                  <dgm:alg type="sp"/>
                  <dgm:shape xmlns:r="http://schemas.openxmlformats.org/officeDocument/2006/relationships" type="ellipse" r:blip="">
                    <dgm:adjLst/>
                  </dgm:shape>
                  <dgm:presOf/>
                  <dgm:constrLst/>
                  <dgm:ruleLst/>
                </dgm:layoutNode>
                <dgm:layoutNode name="textBox1" styleLbl="revTx">
                  <dgm:varLst>
                    <dgm:bulletEnabled val="1"/>
                  </dgm:varLst>
                  <dgm:alg type="tx">
                    <dgm:param type="txAnchorVert" val="t"/>
                    <dgm:param type="parTxLTRAlign" val="r"/>
                    <dgm:param type="parTxRTLAlign" val="r"/>
                  </dgm:alg>
                  <dgm:shape xmlns:r="http://schemas.openxmlformats.org/officeDocument/2006/relationships" type="round2DiagRect" r:blip="">
                    <dgm:adjLst/>
                  </dgm:shape>
                  <dgm:presOf axis="desOrSelf" ptType="node"/>
                  <dgm:constrLst>
                    <dgm:constr type="lMarg"/>
                    <dgm:constr type="tMarg"/>
                    <dgm:constr type="bMarg"/>
                  </dgm:constrLst>
                  <dgm:ruleLst>
                    <dgm:rule type="primFontSz" val="5" fact="NaN" max="NaN"/>
                  </dgm:ruleLst>
                </dgm:layoutNode>
              </dgm:forEach>
            </dgm:layoutNode>
          </dgm:if>
          <dgm:if name="Name6" axis="ch" ptType="node" func="cnt" op="equ" val="2">
            <dgm:layoutNode name="arrowDiagram2">
              <dgm:alg type="composite">
                <dgm:param type="vertAlign" val="none"/>
                <dgm:param type="horzAlign" val="none"/>
              </dgm:alg>
              <dgm:shape xmlns:r="http://schemas.openxmlformats.org/officeDocument/2006/relationships" r:blip="">
                <dgm:adjLst/>
              </dgm:shape>
              <dgm:presOf/>
              <dgm:choose name="Name7">
                <dgm:if name="Name8" func="var" arg="dir" op="equ" val="norm">
                  <dgm:constrLst>
                    <dgm:constr type="ctrX" for="ch" forName="bullet2a" refType="w" fact="0.25"/>
                    <dgm:constr type="ctrY" for="ch" forName="bullet2a" refType="h" fact="0.573"/>
                    <dgm:constr type="w" for="ch" forName="bullet2a" refType="w" fact="0.035"/>
                    <dgm:constr type="h" for="ch" forName="bullet2a" refType="w" refFor="ch" refForName="bullet2a"/>
                    <dgm:constr type="l" for="ch" forName="textBox2a" refType="ctrX" refFor="ch" refForName="bullet2a"/>
                    <dgm:constr type="t" for="ch" forName="textBox2a" refType="ctrY" refFor="ch" refForName="bullet2a"/>
                    <dgm:constr type="w" for="ch" forName="textBox2a" refType="w" fact="0.325"/>
                    <dgm:constr type="h" for="ch" forName="textBox2a" refType="h" fact="0.427"/>
                    <dgm:constr type="userA" refType="h" refFor="ch" refForName="bullet2a" fact="0.53"/>
                    <dgm:constr type="lMarg" for="ch" forName="textBox2a" refType="userA" fact="2.834"/>
                    <dgm:constr type="ctrX" for="ch" forName="bullet2b" refType="w" fact="0.585"/>
                    <dgm:constr type="ctrY" for="ch" forName="bullet2b" refType="h" fact="0.338"/>
                    <dgm:constr type="w" for="ch" forName="bullet2b" refType="w" fact="0.06"/>
                    <dgm:constr type="h" for="ch" forName="bullet2b" refType="w" refFor="ch" refForName="bullet2b"/>
                    <dgm:constr type="l" for="ch" forName="textBox2b" refType="ctrX" refFor="ch" refForName="bullet2b"/>
                    <dgm:constr type="t" for="ch" forName="textBox2b" refType="ctrY" refFor="ch" refForName="bullet2b"/>
                    <dgm:constr type="w" for="ch" forName="textBox2b" refType="w" fact="0.325"/>
                    <dgm:constr type="h" for="ch" forName="textBox2b" refType="h" fact="0.662"/>
                    <dgm:constr type="userB" refType="h" refFor="ch" refForName="bullet2b" fact="0.53"/>
                    <dgm:constr type="lMarg" for="ch" forName="textBox2b" refType="userB" fact="2.834"/>
                    <dgm:constr type="primFontSz" for="ch" ptType="node" op="equ" val="65"/>
                  </dgm:constrLst>
                </dgm:if>
                <dgm:else name="Name9">
                  <dgm:constrLst>
                    <dgm:constr type="ctrX" for="ch" forName="bullet2a" refType="w" fact="0.25"/>
                    <dgm:constr type="ctrY" for="ch" forName="bullet2a" refType="h" fact="0.573"/>
                    <dgm:constr type="w" for="ch" forName="bullet2a" refType="w" fact="0.035"/>
                    <dgm:constr type="h" for="ch" forName="bullet2a" refType="w" refFor="ch" refForName="bullet2a"/>
                    <dgm:constr type="r" for="ch" forName="textBox2a" refType="ctrX" refFor="ch" refForName="bullet2a"/>
                    <dgm:constr type="b" for="ch" forName="textBox2a" refType="ctrY" refFor="ch" refForName="bullet2a"/>
                    <dgm:constr type="w" for="ch" forName="textBox2a" refType="w" fact="0.25"/>
                    <dgm:constr type="h" for="ch" forName="textBox2a" refType="h" fact="0.573"/>
                    <dgm:constr type="userA" refType="h" refFor="ch" refForName="bullet2a" fact="0.53"/>
                    <dgm:constr type="rMarg" for="ch" forName="textBox2a" refType="userA" fact="2.834"/>
                    <dgm:constr type="ctrX" for="ch" forName="bullet2b" refType="w" fact="0.585"/>
                    <dgm:constr type="ctrY" for="ch" forName="bullet2b" refType="h" fact="0.338"/>
                    <dgm:constr type="w" for="ch" forName="bullet2b" refType="w" fact="0.06"/>
                    <dgm:constr type="h" for="ch" forName="bullet2b" refType="w" refFor="ch" refForName="bullet2b"/>
                    <dgm:constr type="r" for="ch" forName="textBox2b" refType="ctrX" refFor="ch" refForName="bullet2b"/>
                    <dgm:constr type="b" for="ch" forName="textBox2b" refType="ctrY" refFor="ch" refForName="bullet2b"/>
                    <dgm:constr type="w" for="ch" forName="textBox2b" refType="w" fact="0.28"/>
                    <dgm:constr type="h" for="ch" forName="textBox2b" refType="h" fact="0.338"/>
                    <dgm:constr type="userB" refType="h" refFor="ch" refForName="bullet2b" fact="0.53"/>
                    <dgm:constr type="rMarg" for="ch" forName="textBox2b" refType="userB" fact="2.834"/>
                    <dgm:constr type="primFontSz" for="ch" ptType="node" op="equ" val="65"/>
                  </dgm:constrLst>
                </dgm:else>
              </dgm:choose>
              <dgm:ruleLst/>
              <dgm:forEach name="Name10" axis="ch" ptType="node" cnt="1">
                <dgm:layoutNode name="bullet2a" styleLbl="node1">
                  <dgm:alg type="sp"/>
                  <dgm:shape xmlns:r="http://schemas.openxmlformats.org/officeDocument/2006/relationships" type="ellipse" r:blip="">
                    <dgm:adjLst/>
                  </dgm:shape>
                  <dgm:presOf/>
                  <dgm:constrLst/>
                  <dgm:ruleLst/>
                </dgm:layoutNode>
                <dgm:layoutNode name="textBox2a" styleLbl="revTx">
                  <dgm:varLst>
                    <dgm:bulletEnabled val="1"/>
                  </dgm:varLst>
                  <dgm:choose name="Name11">
                    <dgm:if name="Name12" func="var" arg="dir" op="equ" val="norm">
                      <dgm:choose name="Name13">
                        <dgm:if name="Name14" axis="root des" ptType="all node" func="maxDepth" op="gt" val="1">
                          <dgm:alg type="tx">
                            <dgm:param type="txAnchorVert" val="t"/>
                            <dgm:param type="parTxLTRAlign" val="l"/>
                            <dgm:param type="parTxRTLAlign" val="r"/>
                          </dgm:alg>
                        </dgm:if>
                        <dgm:else name="Name15">
                          <dgm:alg type="tx">
                            <dgm:param type="txAnchorVert" val="t"/>
                            <dgm:param type="parTxLTRAlign" val="l"/>
                            <dgm:param type="parTxRTLAlign" val="l"/>
                          </dgm:alg>
                        </dgm:else>
                      </dgm:choose>
                    </dgm:if>
                    <dgm:else name="Name16">
                      <dgm:choose name="Name17">
                        <dgm:if name="Name18" axis="root des" ptType="all node" func="maxDepth" op="gt" val="1">
                          <dgm:alg type="tx">
                            <dgm:param type="txAnchorVert" val="b"/>
                            <dgm:param type="txAnchorVertCh" val="b"/>
                            <dgm:param type="parTxLTRAlign" val="l"/>
                            <dgm:param type="parTxRTLAlign" val="r"/>
                          </dgm:alg>
                        </dgm:if>
                        <dgm:else name="Name19">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20">
                    <dgm:if name="Name21" func="var" arg="dir" op="equ" val="norm">
                      <dgm:constrLst>
                        <dgm:constr type="rMarg"/>
                        <dgm:constr type="tMarg"/>
                        <dgm:constr type="bMarg"/>
                      </dgm:constrLst>
                    </dgm:if>
                    <dgm:else name="Name22">
                      <dgm:constrLst>
                        <dgm:constr type="lMarg"/>
                        <dgm:constr type="tMarg"/>
                        <dgm:constr type="bMarg"/>
                      </dgm:constrLst>
                    </dgm:else>
                  </dgm:choose>
                  <dgm:ruleLst>
                    <dgm:rule type="primFontSz" val="5" fact="NaN" max="NaN"/>
                  </dgm:ruleLst>
                </dgm:layoutNode>
              </dgm:forEach>
              <dgm:forEach name="Name23" axis="ch" ptType="node" st="2" cnt="1">
                <dgm:layoutNode name="bullet2b" styleLbl="node1">
                  <dgm:alg type="sp"/>
                  <dgm:shape xmlns:r="http://schemas.openxmlformats.org/officeDocument/2006/relationships" type="ellipse" r:blip="">
                    <dgm:adjLst/>
                  </dgm:shape>
                  <dgm:presOf/>
                  <dgm:constrLst/>
                  <dgm:ruleLst/>
                </dgm:layoutNode>
                <dgm:layoutNode name="textBox2b" styleLbl="revTx">
                  <dgm:varLst>
                    <dgm:bulletEnabled val="1"/>
                  </dgm:varLst>
                  <dgm:choose name="Name24">
                    <dgm:if name="Name25" func="var" arg="dir" op="equ" val="norm">
                      <dgm:choose name="Name26">
                        <dgm:if name="Name27" axis="root des" ptType="all node" func="maxDepth" op="gt" val="1">
                          <dgm:alg type="tx">
                            <dgm:param type="txAnchorVert" val="t"/>
                            <dgm:param type="parTxLTRAlign" val="l"/>
                            <dgm:param type="parTxRTLAlign" val="r"/>
                          </dgm:alg>
                        </dgm:if>
                        <dgm:else name="Name28">
                          <dgm:alg type="tx">
                            <dgm:param type="txAnchorVert" val="t"/>
                            <dgm:param type="parTxLTRAlign" val="l"/>
                            <dgm:param type="parTxRTLAlign" val="l"/>
                          </dgm:alg>
                        </dgm:else>
                      </dgm:choose>
                    </dgm:if>
                    <dgm:else name="Name29">
                      <dgm:choose name="Name30">
                        <dgm:if name="Name31" axis="root des" ptType="all node" func="maxDepth" op="gt" val="1">
                          <dgm:alg type="tx">
                            <dgm:param type="txAnchorVert" val="b"/>
                            <dgm:param type="txAnchorVertCh" val="b"/>
                            <dgm:param type="parTxLTRAlign" val="l"/>
                            <dgm:param type="parTxRTLAlign" val="r"/>
                          </dgm:alg>
                        </dgm:if>
                        <dgm:else name="Name32">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33">
                    <dgm:if name="Name34" func="var" arg="dir" op="equ" val="norm">
                      <dgm:constrLst>
                        <dgm:constr type="rMarg"/>
                        <dgm:constr type="tMarg"/>
                        <dgm:constr type="bMarg"/>
                      </dgm:constrLst>
                    </dgm:if>
                    <dgm:else name="Name35">
                      <dgm:constrLst>
                        <dgm:constr type="lMarg"/>
                        <dgm:constr type="tMarg"/>
                        <dgm:constr type="bMarg"/>
                      </dgm:constrLst>
                    </dgm:else>
                  </dgm:choose>
                  <dgm:ruleLst>
                    <dgm:rule type="primFontSz" val="5" fact="NaN" max="NaN"/>
                  </dgm:ruleLst>
                </dgm:layoutNode>
              </dgm:forEach>
            </dgm:layoutNode>
          </dgm:if>
          <dgm:if name="Name36" axis="ch" ptType="node" func="cnt" op="equ" val="3">
            <dgm:layoutNode name="arrowDiagram3">
              <dgm:alg type="composite">
                <dgm:param type="vertAlign" val="none"/>
                <dgm:param type="horzAlign" val="none"/>
              </dgm:alg>
              <dgm:shape xmlns:r="http://schemas.openxmlformats.org/officeDocument/2006/relationships" r:blip="">
                <dgm:adjLst/>
              </dgm:shape>
              <dgm:presOf/>
              <dgm:choose name="Name37">
                <dgm:if name="Name38" func="var" arg="dir" op="equ" val="norm">
                  <dgm:constrLst>
                    <dgm:constr type="ctrX" for="ch" forName="bullet3a" refType="w" fact="0.14"/>
                    <dgm:constr type="ctrY" for="ch" forName="bullet3a" refType="h" fact="0.711"/>
                    <dgm:constr type="w" for="ch" forName="bullet3a" refType="w" fact="0.026"/>
                    <dgm:constr type="h" for="ch" forName="bullet3a" refType="w" refFor="ch" refForName="bullet3a"/>
                    <dgm:constr type="l" for="ch" forName="textBox3a" refType="ctrX" refFor="ch" refForName="bullet3a"/>
                    <dgm:constr type="t" for="ch" forName="textBox3a" refType="ctrY" refFor="ch" refForName="bullet3a"/>
                    <dgm:constr type="w" for="ch" forName="textBox3a" refType="w" fact="0.233"/>
                    <dgm:constr type="h" for="ch" forName="textBox3a" refType="h" fact="0.289"/>
                    <dgm:constr type="userA" refType="h" refFor="ch" refForName="bullet3a" fact="0.53"/>
                    <dgm:constr type="lMarg" for="ch" forName="textBox3a" refType="userA" fact="2.834"/>
                    <dgm:constr type="ctrX" for="ch" forName="bullet3b" refType="w" fact="0.38"/>
                    <dgm:constr type="ctrY" for="ch" forName="bullet3b" refType="h" fact="0.456"/>
                    <dgm:constr type="w" for="ch" forName="bullet3b" refType="w" fact="0.047"/>
                    <dgm:constr type="h" for="ch" forName="bullet3b" refType="w" refFor="ch" refForName="bullet3b"/>
                    <dgm:constr type="l" for="ch" forName="textBox3b" refType="ctrX" refFor="ch" refForName="bullet3b"/>
                    <dgm:constr type="t" for="ch" forName="textBox3b" refType="ctrY" refFor="ch" refForName="bullet3b"/>
                    <dgm:constr type="w" for="ch" forName="textBox3b" refType="w" fact="0.24"/>
                    <dgm:constr type="h" for="ch" forName="textBox3b" refType="h" fact="0.544"/>
                    <dgm:constr type="userB" refType="h" refFor="ch" refForName="bullet3b" fact="0.53"/>
                    <dgm:constr type="lMarg" for="ch" forName="textBox3b" refType="userB" fact="2.834"/>
                    <dgm:constr type="ctrX" for="ch" forName="bullet3c" refType="w" fact="0.665"/>
                    <dgm:constr type="ctrY" for="ch" forName="bullet3c" refType="h" fact="0.305"/>
                    <dgm:constr type="w" for="ch" forName="bullet3c" refType="w" fact="0.065"/>
                    <dgm:constr type="h" for="ch" forName="bullet3c" refType="w" refFor="ch" refForName="bullet3c"/>
                    <dgm:constr type="l" for="ch" forName="textBox3c" refType="ctrX" refFor="ch" refForName="bullet3c"/>
                    <dgm:constr type="t" for="ch" forName="textBox3c" refType="ctrY" refFor="ch" refForName="bullet3c"/>
                    <dgm:constr type="w" for="ch" forName="textBox3c" refType="w" fact="0.24"/>
                    <dgm:constr type="h" for="ch" forName="textBox3c" refType="h" fact="0.695"/>
                    <dgm:constr type="userC" refType="h" refFor="ch" refForName="bullet3c" fact="0.53"/>
                    <dgm:constr type="lMarg" for="ch" forName="textBox3c" refType="userC" fact="2.834"/>
                    <dgm:constr type="primFontSz" for="ch" ptType="node" op="equ" val="65"/>
                  </dgm:constrLst>
                </dgm:if>
                <dgm:else name="Name39">
                  <dgm:constrLst>
                    <dgm:constr type="ctrX" for="ch" forName="bullet3a" refType="w" fact="0.14"/>
                    <dgm:constr type="ctrY" for="ch" forName="bullet3a" refType="h" fact="0.711"/>
                    <dgm:constr type="w" for="ch" forName="bullet3a" refType="w" fact="0.026"/>
                    <dgm:constr type="h" for="ch" forName="bullet3a" refType="w" refFor="ch" refForName="bullet3a"/>
                    <dgm:constr type="r" for="ch" forName="textBox3a" refType="ctrX" refFor="ch" refForName="bullet3a"/>
                    <dgm:constr type="b" for="ch" forName="textBox3a" refType="ctrY" refFor="ch" refForName="bullet3a"/>
                    <dgm:constr type="w" for="ch" forName="textBox3a" refType="w" fact="0.14"/>
                    <dgm:constr type="h" for="ch" forName="textBox3a" refType="h" fact="0.711"/>
                    <dgm:constr type="userA" refType="h" refFor="ch" refForName="bullet3a" fact="0.53"/>
                    <dgm:constr type="rMarg" for="ch" forName="textBox3a" refType="userA" fact="2.834"/>
                    <dgm:constr type="ctrX" for="ch" forName="bullet3b" refType="w" fact="0.38"/>
                    <dgm:constr type="ctrY" for="ch" forName="bullet3b" refType="h" fact="0.456"/>
                    <dgm:constr type="w" for="ch" forName="bullet3b" refType="w" fact="0.047"/>
                    <dgm:constr type="h" for="ch" forName="bullet3b" refType="w" refFor="ch" refForName="bullet3b"/>
                    <dgm:constr type="r" for="ch" forName="textBox3b" refType="ctrX" refFor="ch" refForName="bullet3b"/>
                    <dgm:constr type="b" for="ch" forName="textBox3b" refType="ctrY" refFor="ch" refForName="bullet3b"/>
                    <dgm:constr type="w" for="ch" forName="textBox3b" refType="w" fact="0.24"/>
                    <dgm:constr type="h" for="ch" forName="textBox3b" refType="h" fact="0.456"/>
                    <dgm:constr type="userB" refType="h" refFor="ch" refForName="bullet3b" fact="0.53"/>
                    <dgm:constr type="rMarg" for="ch" forName="textBox3b" refType="userB" fact="2.834"/>
                    <dgm:constr type="ctrX" for="ch" forName="bullet3c" refType="w" fact="0.665"/>
                    <dgm:constr type="ctrY" for="ch" forName="bullet3c" refType="h" fact="0.305"/>
                    <dgm:constr type="w" for="ch" forName="bullet3c" refType="w" fact="0.065"/>
                    <dgm:constr type="h" for="ch" forName="bullet3c" refType="w" refFor="ch" refForName="bullet3c"/>
                    <dgm:constr type="r" for="ch" forName="textBox3c" refType="ctrX" refFor="ch" refForName="bullet3c"/>
                    <dgm:constr type="b" for="ch" forName="textBox3c" refType="ctrY" refFor="ch" refForName="bullet3c"/>
                    <dgm:constr type="w" for="ch" forName="textBox3c" refType="w" fact="0.24"/>
                    <dgm:constr type="h" for="ch" forName="textBox3c" refType="h" fact="0.305"/>
                    <dgm:constr type="userC" refType="h" refFor="ch" refForName="bullet3c" fact="0.53"/>
                    <dgm:constr type="rMarg" for="ch" forName="textBox3c" refType="userC" fact="2.834"/>
                    <dgm:constr type="primFontSz" for="ch" ptType="node" op="equ" val="65"/>
                  </dgm:constrLst>
                </dgm:else>
              </dgm:choose>
              <dgm:ruleLst/>
              <dgm:forEach name="Name40" axis="ch" ptType="node" cnt="1">
                <dgm:layoutNode name="bullet3a" styleLbl="node1">
                  <dgm:alg type="sp"/>
                  <dgm:shape xmlns:r="http://schemas.openxmlformats.org/officeDocument/2006/relationships" type="ellipse" r:blip="">
                    <dgm:adjLst/>
                  </dgm:shape>
                  <dgm:presOf/>
                  <dgm:constrLst/>
                  <dgm:ruleLst/>
                </dgm:layoutNode>
                <dgm:layoutNode name="textBox3a" styleLbl="revTx">
                  <dgm:varLst>
                    <dgm:bulletEnabled val="1"/>
                  </dgm:varLst>
                  <dgm:choose name="Name41">
                    <dgm:if name="Name42" func="var" arg="dir" op="equ" val="norm">
                      <dgm:choose name="Name43">
                        <dgm:if name="Name44" axis="root des" ptType="all node" func="maxDepth" op="gt" val="1">
                          <dgm:alg type="tx">
                            <dgm:param type="txAnchorVert" val="t"/>
                            <dgm:param type="parTxLTRAlign" val="l"/>
                            <dgm:param type="parTxRTLAlign" val="r"/>
                          </dgm:alg>
                        </dgm:if>
                        <dgm:else name="Name45">
                          <dgm:alg type="tx">
                            <dgm:param type="txAnchorVert" val="t"/>
                            <dgm:param type="parTxLTRAlign" val="l"/>
                            <dgm:param type="parTxRTLAlign" val="l"/>
                          </dgm:alg>
                        </dgm:else>
                      </dgm:choose>
                    </dgm:if>
                    <dgm:else name="Name46">
                      <dgm:choose name="Name47">
                        <dgm:if name="Name48" axis="root des" ptType="all node" func="maxDepth" op="gt" val="1">
                          <dgm:alg type="tx">
                            <dgm:param type="txAnchorVert" val="b"/>
                            <dgm:param type="txAnchorVertCh" val="b"/>
                            <dgm:param type="parTxLTRAlign" val="l"/>
                            <dgm:param type="parTxRTLAlign" val="r"/>
                          </dgm:alg>
                        </dgm:if>
                        <dgm:else name="Name49">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50">
                    <dgm:if name="Name51" func="var" arg="dir" op="equ" val="norm">
                      <dgm:constrLst>
                        <dgm:constr type="rMarg"/>
                        <dgm:constr type="tMarg"/>
                        <dgm:constr type="bMarg"/>
                      </dgm:constrLst>
                    </dgm:if>
                    <dgm:else name="Name52">
                      <dgm:constrLst>
                        <dgm:constr type="lMarg"/>
                        <dgm:constr type="tMarg"/>
                        <dgm:constr type="bMarg"/>
                      </dgm:constrLst>
                    </dgm:else>
                  </dgm:choose>
                  <dgm:ruleLst>
                    <dgm:rule type="primFontSz" val="5" fact="NaN" max="NaN"/>
                  </dgm:ruleLst>
                </dgm:layoutNode>
              </dgm:forEach>
              <dgm:forEach name="Name53" axis="ch" ptType="node" st="2" cnt="1">
                <dgm:layoutNode name="bullet3b" styleLbl="node1">
                  <dgm:alg type="sp"/>
                  <dgm:shape xmlns:r="http://schemas.openxmlformats.org/officeDocument/2006/relationships" type="ellipse" r:blip="">
                    <dgm:adjLst/>
                  </dgm:shape>
                  <dgm:presOf/>
                  <dgm:constrLst/>
                  <dgm:ruleLst/>
                </dgm:layoutNode>
                <dgm:layoutNode name="textBox3b" styleLbl="revTx">
                  <dgm:varLst>
                    <dgm:bulletEnabled val="1"/>
                  </dgm:varLst>
                  <dgm:choose name="Name54">
                    <dgm:if name="Name55" func="var" arg="dir" op="equ" val="norm">
                      <dgm:choose name="Name56">
                        <dgm:if name="Name57" axis="root des" ptType="all node" func="maxDepth" op="gt" val="1">
                          <dgm:alg type="tx">
                            <dgm:param type="txAnchorVert" val="t"/>
                            <dgm:param type="parTxLTRAlign" val="l"/>
                            <dgm:param type="parTxRTLAlign" val="r"/>
                          </dgm:alg>
                        </dgm:if>
                        <dgm:else name="Name58">
                          <dgm:alg type="tx">
                            <dgm:param type="txAnchorVert" val="t"/>
                            <dgm:param type="parTxLTRAlign" val="l"/>
                            <dgm:param type="parTxRTLAlign" val="l"/>
                          </dgm:alg>
                        </dgm:else>
                      </dgm:choose>
                    </dgm:if>
                    <dgm:else name="Name59">
                      <dgm:choose name="Name60">
                        <dgm:if name="Name61" axis="root des" ptType="all node" func="maxDepth" op="gt" val="1">
                          <dgm:alg type="tx">
                            <dgm:param type="txAnchorVert" val="b"/>
                            <dgm:param type="txAnchorVertCh" val="b"/>
                            <dgm:param type="parTxLTRAlign" val="l"/>
                            <dgm:param type="parTxRTLAlign" val="r"/>
                          </dgm:alg>
                        </dgm:if>
                        <dgm:else name="Name62">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63">
                    <dgm:if name="Name64" func="var" arg="dir" op="equ" val="norm">
                      <dgm:constrLst>
                        <dgm:constr type="rMarg"/>
                        <dgm:constr type="tMarg"/>
                        <dgm:constr type="bMarg"/>
                      </dgm:constrLst>
                    </dgm:if>
                    <dgm:else name="Name65">
                      <dgm:constrLst>
                        <dgm:constr type="lMarg"/>
                        <dgm:constr type="tMarg"/>
                        <dgm:constr type="bMarg"/>
                      </dgm:constrLst>
                    </dgm:else>
                  </dgm:choose>
                  <dgm:ruleLst>
                    <dgm:rule type="primFontSz" val="5" fact="NaN" max="NaN"/>
                  </dgm:ruleLst>
                </dgm:layoutNode>
              </dgm:forEach>
              <dgm:forEach name="Name66" axis="ch" ptType="node" st="3" cnt="1">
                <dgm:layoutNode name="bullet3c" styleLbl="node1">
                  <dgm:alg type="sp"/>
                  <dgm:shape xmlns:r="http://schemas.openxmlformats.org/officeDocument/2006/relationships" type="ellipse" r:blip="">
                    <dgm:adjLst/>
                  </dgm:shape>
                  <dgm:presOf/>
                  <dgm:constrLst/>
                  <dgm:ruleLst/>
                </dgm:layoutNode>
                <dgm:layoutNode name="textBox3c" styleLbl="revTx">
                  <dgm:varLst>
                    <dgm:bulletEnabled val="1"/>
                  </dgm:varLst>
                  <dgm:choose name="Name67">
                    <dgm:if name="Name68" func="var" arg="dir" op="equ" val="norm">
                      <dgm:choose name="Name69">
                        <dgm:if name="Name70" axis="root des" ptType="all node" func="maxDepth" op="gt" val="1">
                          <dgm:alg type="tx">
                            <dgm:param type="txAnchorVert" val="t"/>
                            <dgm:param type="parTxLTRAlign" val="l"/>
                            <dgm:param type="parTxRTLAlign" val="r"/>
                          </dgm:alg>
                        </dgm:if>
                        <dgm:else name="Name71">
                          <dgm:alg type="tx">
                            <dgm:param type="txAnchorVert" val="t"/>
                            <dgm:param type="parTxLTRAlign" val="l"/>
                            <dgm:param type="parTxRTLAlign" val="l"/>
                          </dgm:alg>
                        </dgm:else>
                      </dgm:choose>
                    </dgm:if>
                    <dgm:else name="Name72">
                      <dgm:choose name="Name73">
                        <dgm:if name="Name74" axis="root des" ptType="all node" func="maxDepth" op="gt" val="1">
                          <dgm:alg type="tx">
                            <dgm:param type="txAnchorVert" val="b"/>
                            <dgm:param type="txAnchorVertCh" val="b"/>
                            <dgm:param type="parTxLTRAlign" val="l"/>
                            <dgm:param type="parTxRTLAlign" val="r"/>
                          </dgm:alg>
                        </dgm:if>
                        <dgm:else name="Name75">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76">
                    <dgm:if name="Name77" func="var" arg="dir" op="equ" val="norm">
                      <dgm:constrLst>
                        <dgm:constr type="rMarg"/>
                        <dgm:constr type="tMarg"/>
                        <dgm:constr type="bMarg"/>
                      </dgm:constrLst>
                    </dgm:if>
                    <dgm:else name="Name78">
                      <dgm:constrLst>
                        <dgm:constr type="lMarg"/>
                        <dgm:constr type="tMarg"/>
                        <dgm:constr type="bMarg"/>
                      </dgm:constrLst>
                    </dgm:else>
                  </dgm:choose>
                  <dgm:ruleLst>
                    <dgm:rule type="primFontSz" val="5" fact="NaN" max="NaN"/>
                  </dgm:ruleLst>
                </dgm:layoutNode>
              </dgm:forEach>
            </dgm:layoutNode>
          </dgm:if>
          <dgm:if name="Name79" axis="ch" ptType="node" func="cnt" op="equ" val="4">
            <dgm:layoutNode name="arrowDiagram4">
              <dgm:alg type="composite">
                <dgm:param type="vertAlign" val="none"/>
                <dgm:param type="horzAlign" val="none"/>
              </dgm:alg>
              <dgm:shape xmlns:r="http://schemas.openxmlformats.org/officeDocument/2006/relationships" r:blip="">
                <dgm:adjLst/>
              </dgm:shape>
              <dgm:presOf/>
              <dgm:choose name="Name80">
                <dgm:if name="Name81" func="var" arg="dir" op="equ" val="norm">
                  <dgm:constrLst>
                    <dgm:constr type="ctrX" for="ch" forName="bullet4a" refType="w" fact="0.11"/>
                    <dgm:constr type="ctrY" for="ch" forName="bullet4a" refType="h" fact="0.762"/>
                    <dgm:constr type="w" for="ch" forName="bullet4a" refType="w" fact="0.023"/>
                    <dgm:constr type="h" for="ch" forName="bullet4a" refType="w" refFor="ch" refForName="bullet4a"/>
                    <dgm:constr type="l" for="ch" forName="textBox4a" refType="ctrX" refFor="ch" refForName="bullet4a"/>
                    <dgm:constr type="t" for="ch" forName="textBox4a" refType="ctrY" refFor="ch" refForName="bullet4a"/>
                    <dgm:constr type="w" for="ch" forName="textBox4a" refType="w" fact="0.171"/>
                    <dgm:constr type="h" for="ch" forName="textBox4a" refType="h" fact="0.238"/>
                    <dgm:constr type="userA" refType="h" refFor="ch" refForName="bullet4a" fact="0.53"/>
                    <dgm:constr type="lMarg" for="ch" forName="textBox4a" refType="userA" fact="2.834"/>
                    <dgm:constr type="ctrX" for="ch" forName="bullet4b" refType="w" fact="0.281"/>
                    <dgm:constr type="ctrY" for="ch" forName="bullet4b" refType="h" fact="0.543"/>
                    <dgm:constr type="w" for="ch" forName="bullet4b" refType="w" fact="0.04"/>
                    <dgm:constr type="h" for="ch" forName="bullet4b" refType="w" refFor="ch" refForName="bullet4b"/>
                    <dgm:constr type="l" for="ch" forName="textBox4b" refType="ctrX" refFor="ch" refForName="bullet4b"/>
                    <dgm:constr type="t" for="ch" forName="textBox4b" refType="ctrY" refFor="ch" refForName="bullet4b"/>
                    <dgm:constr type="w" for="ch" forName="textBox4b" refType="w" fact="0.21"/>
                    <dgm:constr type="h" for="ch" forName="textBox4b" refType="h" fact="0.457"/>
                    <dgm:constr type="userB" refType="h" refFor="ch" refForName="bullet4b" fact="0.53"/>
                    <dgm:constr type="lMarg" for="ch" forName="textBox4b" refType="userB" fact="2.834"/>
                    <dgm:constr type="ctrX" for="ch" forName="bullet4c" refType="w" fact="0.495"/>
                    <dgm:constr type="ctrY" for="ch" forName="bullet4c" refType="h" fact="0.382"/>
                    <dgm:constr type="w" for="ch" forName="bullet4c" refType="w" fact="0.053"/>
                    <dgm:constr type="h" for="ch" forName="bullet4c" refType="w" refFor="ch" refForName="bullet4c"/>
                    <dgm:constr type="l" for="ch" forName="textBox4c" refType="ctrX" refFor="ch" refForName="bullet4c"/>
                    <dgm:constr type="t" for="ch" forName="textBox4c" refType="ctrY" refFor="ch" refForName="bullet4c"/>
                    <dgm:constr type="w" for="ch" forName="textBox4c" refType="w" fact="0.21"/>
                    <dgm:constr type="h" for="ch" forName="textBox4c" refType="h" fact="0.618"/>
                    <dgm:constr type="userC" refType="h" refFor="ch" refForName="bullet4c" fact="0.53"/>
                    <dgm:constr type="lMarg" for="ch" forName="textBox4c" refType="userC" fact="2.834"/>
                    <dgm:constr type="ctrX" for="ch" forName="bullet4d" refType="w" fact="0.73"/>
                    <dgm:constr type="ctrY" for="ch" forName="bullet4d" refType="h" fact="0.283"/>
                    <dgm:constr type="w" for="ch" forName="bullet4d" refType="w" fact="0.071"/>
                    <dgm:constr type="h" for="ch" forName="bullet4d" refType="w" refFor="ch" refForName="bullet4d"/>
                    <dgm:constr type="l" for="ch" forName="textBox4d" refType="ctrX" refFor="ch" refForName="bullet4d"/>
                    <dgm:constr type="t" for="ch" forName="textBox4d" refType="ctrY" refFor="ch" refForName="bullet4d"/>
                    <dgm:constr type="w" for="ch" forName="textBox4d" refType="w" fact="0.21"/>
                    <dgm:constr type="h" for="ch" forName="textBox4d" refType="h" fact="0.717"/>
                    <dgm:constr type="userD" refType="h" refFor="ch" refForName="bullet4d" fact="0.53"/>
                    <dgm:constr type="lMarg" for="ch" forName="textBox4d" refType="userD" fact="2.834"/>
                    <dgm:constr type="primFontSz" for="ch" ptType="node" op="equ" val="65"/>
                  </dgm:constrLst>
                </dgm:if>
                <dgm:else name="Name82">
                  <dgm:constrLst>
                    <dgm:constr type="ctrX" for="ch" forName="bullet4a" refType="w" fact="0.11"/>
                    <dgm:constr type="ctrY" for="ch" forName="bullet4a" refType="h" fact="0.762"/>
                    <dgm:constr type="w" for="ch" forName="bullet4a" refType="w" fact="0.023"/>
                    <dgm:constr type="h" for="ch" forName="bullet4a" refType="w" refFor="ch" refForName="bullet4a"/>
                    <dgm:constr type="r" for="ch" forName="textBox4a" refType="ctrX" refFor="ch" refForName="bullet4a"/>
                    <dgm:constr type="b" for="ch" forName="textBox4a" refType="ctrY" refFor="ch" refForName="bullet4a"/>
                    <dgm:constr type="w" for="ch" forName="textBox4a" refType="w" fact="0.11"/>
                    <dgm:constr type="h" for="ch" forName="textBox4a" refType="h" fact="0.762"/>
                    <dgm:constr type="userA" refType="h" refFor="ch" refForName="bullet4a" fact="0.53"/>
                    <dgm:constr type="rMarg" for="ch" forName="textBox4a" refType="userA" fact="2.834"/>
                    <dgm:constr type="ctrX" for="ch" forName="bullet4b" refType="w" fact="0.281"/>
                    <dgm:constr type="ctrY" for="ch" forName="bullet4b" refType="h" fact="0.543"/>
                    <dgm:constr type="w" for="ch" forName="bullet4b" refType="w" fact="0.04"/>
                    <dgm:constr type="h" for="ch" forName="bullet4b" refType="w" refFor="ch" refForName="bullet4b"/>
                    <dgm:constr type="r" for="ch" forName="textBox4b" refType="ctrX" refFor="ch" refForName="bullet4b"/>
                    <dgm:constr type="b" for="ch" forName="textBox4b" refType="ctrY" refFor="ch" refForName="bullet4b"/>
                    <dgm:constr type="w" for="ch" forName="textBox4b" refType="w" fact="0.171"/>
                    <dgm:constr type="h" for="ch" forName="textBox4b" refType="h" fact="0.543"/>
                    <dgm:constr type="userB" refType="h" refFor="ch" refForName="bullet4b" fact="0.53"/>
                    <dgm:constr type="rMarg" for="ch" forName="textBox4b" refType="userB" fact="2.834"/>
                    <dgm:constr type="ctrX" for="ch" forName="bullet4c" refType="w" fact="0.495"/>
                    <dgm:constr type="ctrY" for="ch" forName="bullet4c" refType="h" fact="0.382"/>
                    <dgm:constr type="w" for="ch" forName="bullet4c" refType="w" fact="0.053"/>
                    <dgm:constr type="h" for="ch" forName="bullet4c" refType="w" refFor="ch" refForName="bullet4c"/>
                    <dgm:constr type="r" for="ch" forName="textBox4c" refType="ctrX" refFor="ch" refForName="bullet4c"/>
                    <dgm:constr type="b" for="ch" forName="textBox4c" refType="ctrY" refFor="ch" refForName="bullet4c"/>
                    <dgm:constr type="w" for="ch" forName="textBox4c" refType="w" fact="0.21"/>
                    <dgm:constr type="h" for="ch" forName="textBox4c" refType="h" fact="0.382"/>
                    <dgm:constr type="userC" refType="h" refFor="ch" refForName="bullet4c" fact="0.53"/>
                    <dgm:constr type="rMarg" for="ch" forName="textBox4c" refType="userC" fact="2.834"/>
                    <dgm:constr type="ctrX" for="ch" forName="bullet4d" refType="w" fact="0.73"/>
                    <dgm:constr type="ctrY" for="ch" forName="bullet4d" refType="h" fact="0.283"/>
                    <dgm:constr type="w" for="ch" forName="bullet4d" refType="w" fact="0.071"/>
                    <dgm:constr type="h" for="ch" forName="bullet4d" refType="w" refFor="ch" refForName="bullet4d"/>
                    <dgm:constr type="r" for="ch" forName="textBox4d" refType="ctrX" refFor="ch" refForName="bullet4d"/>
                    <dgm:constr type="b" for="ch" forName="textBox4d" refType="ctrY" refFor="ch" refForName="bullet4d"/>
                    <dgm:constr type="w" for="ch" forName="textBox4d" refType="w" fact="0.21"/>
                    <dgm:constr type="h" for="ch" forName="textBox4d" refType="h" fact="0.283"/>
                    <dgm:constr type="userD" refType="h" refFor="ch" refForName="bullet4d" fact="0.53"/>
                    <dgm:constr type="rMarg" for="ch" forName="textBox4d" refType="userD" fact="2.834"/>
                    <dgm:constr type="primFontSz" for="ch" ptType="node" op="equ" val="65"/>
                  </dgm:constrLst>
                </dgm:else>
              </dgm:choose>
              <dgm:ruleLst/>
              <dgm:forEach name="Name83" axis="ch" ptType="node" cnt="1">
                <dgm:layoutNode name="bullet4a" styleLbl="node1">
                  <dgm:alg type="sp"/>
                  <dgm:shape xmlns:r="http://schemas.openxmlformats.org/officeDocument/2006/relationships" type="ellipse" r:blip="">
                    <dgm:adjLst/>
                  </dgm:shape>
                  <dgm:presOf/>
                  <dgm:constrLst/>
                  <dgm:ruleLst/>
                </dgm:layoutNode>
                <dgm:layoutNode name="textBox4a" styleLbl="revTx">
                  <dgm:varLst>
                    <dgm:bulletEnabled val="1"/>
                  </dgm:varLst>
                  <dgm:choose name="Name84">
                    <dgm:if name="Name85" func="var" arg="dir" op="equ" val="norm">
                      <dgm:choose name="Name86">
                        <dgm:if name="Name87" axis="root des" ptType="all node" func="maxDepth" op="gt" val="1">
                          <dgm:alg type="tx">
                            <dgm:param type="txAnchorVert" val="t"/>
                            <dgm:param type="parTxLTRAlign" val="l"/>
                            <dgm:param type="parTxRTLAlign" val="r"/>
                          </dgm:alg>
                        </dgm:if>
                        <dgm:else name="Name88">
                          <dgm:alg type="tx">
                            <dgm:param type="txAnchorVert" val="t"/>
                            <dgm:param type="parTxLTRAlign" val="l"/>
                            <dgm:param type="parTxRTLAlign" val="l"/>
                          </dgm:alg>
                        </dgm:else>
                      </dgm:choose>
                    </dgm:if>
                    <dgm:else name="Name89">
                      <dgm:choose name="Name90">
                        <dgm:if name="Name91" axis="root des" ptType="all node" func="maxDepth" op="gt" val="1">
                          <dgm:alg type="tx">
                            <dgm:param type="txAnchorVert" val="b"/>
                            <dgm:param type="txAnchorVertCh" val="b"/>
                            <dgm:param type="parTxLTRAlign" val="l"/>
                            <dgm:param type="parTxRTLAlign" val="r"/>
                          </dgm:alg>
                        </dgm:if>
                        <dgm:else name="Name92">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93">
                    <dgm:if name="Name94" func="var" arg="dir" op="equ" val="norm">
                      <dgm:constrLst>
                        <dgm:constr type="rMarg"/>
                        <dgm:constr type="tMarg"/>
                        <dgm:constr type="bMarg"/>
                      </dgm:constrLst>
                    </dgm:if>
                    <dgm:else name="Name95">
                      <dgm:constrLst>
                        <dgm:constr type="lMarg"/>
                        <dgm:constr type="tMarg"/>
                        <dgm:constr type="bMarg"/>
                      </dgm:constrLst>
                    </dgm:else>
                  </dgm:choose>
                  <dgm:ruleLst>
                    <dgm:rule type="primFontSz" val="5" fact="NaN" max="NaN"/>
                  </dgm:ruleLst>
                </dgm:layoutNode>
              </dgm:forEach>
              <dgm:forEach name="Name96" axis="ch" ptType="node" st="2" cnt="1">
                <dgm:layoutNode name="bullet4b" styleLbl="node1">
                  <dgm:alg type="sp"/>
                  <dgm:shape xmlns:r="http://schemas.openxmlformats.org/officeDocument/2006/relationships" type="ellipse" r:blip="">
                    <dgm:adjLst/>
                  </dgm:shape>
                  <dgm:presOf/>
                  <dgm:constrLst/>
                  <dgm:ruleLst/>
                </dgm:layoutNode>
                <dgm:layoutNode name="textBox4b" styleLbl="revTx">
                  <dgm:varLst>
                    <dgm:bulletEnabled val="1"/>
                  </dgm:varLst>
                  <dgm:choose name="Name97">
                    <dgm:if name="Name98" func="var" arg="dir" op="equ" val="norm">
                      <dgm:choose name="Name99">
                        <dgm:if name="Name100" axis="root des" ptType="all node" func="maxDepth" op="gt" val="1">
                          <dgm:alg type="tx">
                            <dgm:param type="txAnchorVert" val="t"/>
                            <dgm:param type="parTxLTRAlign" val="l"/>
                            <dgm:param type="parTxRTLAlign" val="r"/>
                          </dgm:alg>
                        </dgm:if>
                        <dgm:else name="Name101">
                          <dgm:alg type="tx">
                            <dgm:param type="txAnchorVert" val="t"/>
                            <dgm:param type="parTxLTRAlign" val="l"/>
                            <dgm:param type="parTxRTLAlign" val="l"/>
                          </dgm:alg>
                        </dgm:else>
                      </dgm:choose>
                    </dgm:if>
                    <dgm:else name="Name102">
                      <dgm:choose name="Name103">
                        <dgm:if name="Name104" axis="root des" ptType="all node" func="maxDepth" op="gt" val="1">
                          <dgm:alg type="tx">
                            <dgm:param type="txAnchorVert" val="b"/>
                            <dgm:param type="txAnchorVertCh" val="b"/>
                            <dgm:param type="parTxLTRAlign" val="l"/>
                            <dgm:param type="parTxRTLAlign" val="r"/>
                          </dgm:alg>
                        </dgm:if>
                        <dgm:else name="Name105">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06">
                    <dgm:if name="Name107" func="var" arg="dir" op="equ" val="norm">
                      <dgm:constrLst>
                        <dgm:constr type="rMarg"/>
                        <dgm:constr type="tMarg"/>
                        <dgm:constr type="bMarg"/>
                      </dgm:constrLst>
                    </dgm:if>
                    <dgm:else name="Name108">
                      <dgm:constrLst>
                        <dgm:constr type="lMarg"/>
                        <dgm:constr type="tMarg"/>
                        <dgm:constr type="bMarg"/>
                      </dgm:constrLst>
                    </dgm:else>
                  </dgm:choose>
                  <dgm:ruleLst>
                    <dgm:rule type="primFontSz" val="5" fact="NaN" max="NaN"/>
                  </dgm:ruleLst>
                </dgm:layoutNode>
              </dgm:forEach>
              <dgm:forEach name="Name109" axis="ch" ptType="node" st="3" cnt="1">
                <dgm:layoutNode name="bullet4c" styleLbl="node1">
                  <dgm:alg type="sp"/>
                  <dgm:shape xmlns:r="http://schemas.openxmlformats.org/officeDocument/2006/relationships" type="ellipse" r:blip="">
                    <dgm:adjLst/>
                  </dgm:shape>
                  <dgm:presOf/>
                  <dgm:constrLst/>
                  <dgm:ruleLst/>
                </dgm:layoutNode>
                <dgm:layoutNode name="textBox4c" styleLbl="revTx">
                  <dgm:varLst>
                    <dgm:bulletEnabled val="1"/>
                  </dgm:varLst>
                  <dgm:choose name="Name110">
                    <dgm:if name="Name111" func="var" arg="dir" op="equ" val="norm">
                      <dgm:choose name="Name112">
                        <dgm:if name="Name113" axis="root des" ptType="all node" func="maxDepth" op="gt" val="1">
                          <dgm:alg type="tx">
                            <dgm:param type="txAnchorVert" val="t"/>
                            <dgm:param type="parTxLTRAlign" val="l"/>
                            <dgm:param type="parTxRTLAlign" val="r"/>
                          </dgm:alg>
                        </dgm:if>
                        <dgm:else name="Name114">
                          <dgm:alg type="tx">
                            <dgm:param type="txAnchorVert" val="t"/>
                            <dgm:param type="parTxLTRAlign" val="l"/>
                            <dgm:param type="parTxRTLAlign" val="l"/>
                          </dgm:alg>
                        </dgm:else>
                      </dgm:choose>
                    </dgm:if>
                    <dgm:else name="Name115">
                      <dgm:choose name="Name116">
                        <dgm:if name="Name117" axis="root des" ptType="all node" func="maxDepth" op="gt" val="1">
                          <dgm:alg type="tx">
                            <dgm:param type="txAnchorVert" val="b"/>
                            <dgm:param type="txAnchorVertCh" val="b"/>
                            <dgm:param type="parTxLTRAlign" val="l"/>
                            <dgm:param type="parTxRTLAlign" val="r"/>
                          </dgm:alg>
                        </dgm:if>
                        <dgm:else name="Name118">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19">
                    <dgm:if name="Name120" func="var" arg="dir" op="equ" val="norm">
                      <dgm:constrLst>
                        <dgm:constr type="rMarg"/>
                        <dgm:constr type="tMarg"/>
                        <dgm:constr type="bMarg"/>
                      </dgm:constrLst>
                    </dgm:if>
                    <dgm:else name="Name121">
                      <dgm:constrLst>
                        <dgm:constr type="lMarg"/>
                        <dgm:constr type="tMarg"/>
                        <dgm:constr type="bMarg"/>
                      </dgm:constrLst>
                    </dgm:else>
                  </dgm:choose>
                  <dgm:ruleLst>
                    <dgm:rule type="primFontSz" val="5" fact="NaN" max="NaN"/>
                  </dgm:ruleLst>
                </dgm:layoutNode>
              </dgm:forEach>
              <dgm:forEach name="Name122" axis="ch" ptType="node" st="4" cnt="1">
                <dgm:layoutNode name="bullet4d" styleLbl="node1">
                  <dgm:alg type="sp"/>
                  <dgm:shape xmlns:r="http://schemas.openxmlformats.org/officeDocument/2006/relationships" type="ellipse" r:blip="">
                    <dgm:adjLst/>
                  </dgm:shape>
                  <dgm:presOf/>
                  <dgm:constrLst/>
                  <dgm:ruleLst/>
                </dgm:layoutNode>
                <dgm:layoutNode name="textBox4d" styleLbl="revTx">
                  <dgm:varLst>
                    <dgm:bulletEnabled val="1"/>
                  </dgm:varLst>
                  <dgm:choose name="Name123">
                    <dgm:if name="Name124" func="var" arg="dir" op="equ" val="norm">
                      <dgm:choose name="Name125">
                        <dgm:if name="Name126" axis="root des" ptType="all node" func="maxDepth" op="gt" val="1">
                          <dgm:alg type="tx">
                            <dgm:param type="txAnchorVert" val="t"/>
                            <dgm:param type="parTxLTRAlign" val="l"/>
                            <dgm:param type="parTxRTLAlign" val="r"/>
                          </dgm:alg>
                        </dgm:if>
                        <dgm:else name="Name127">
                          <dgm:alg type="tx">
                            <dgm:param type="txAnchorVert" val="t"/>
                            <dgm:param type="parTxLTRAlign" val="l"/>
                            <dgm:param type="parTxRTLAlign" val="l"/>
                          </dgm:alg>
                        </dgm:else>
                      </dgm:choose>
                    </dgm:if>
                    <dgm:else name="Name128">
                      <dgm:choose name="Name129">
                        <dgm:if name="Name130" axis="root des" ptType="all node" func="maxDepth" op="gt" val="1">
                          <dgm:alg type="tx">
                            <dgm:param type="txAnchorVert" val="b"/>
                            <dgm:param type="txAnchorVertCh" val="b"/>
                            <dgm:param type="parTxLTRAlign" val="l"/>
                            <dgm:param type="parTxRTLAlign" val="r"/>
                          </dgm:alg>
                        </dgm:if>
                        <dgm:else name="Name131">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32">
                    <dgm:if name="Name133" func="var" arg="dir" op="equ" val="norm">
                      <dgm:constrLst>
                        <dgm:constr type="rMarg"/>
                        <dgm:constr type="tMarg"/>
                        <dgm:constr type="bMarg"/>
                      </dgm:constrLst>
                    </dgm:if>
                    <dgm:else name="Name134">
                      <dgm:constrLst>
                        <dgm:constr type="lMarg"/>
                        <dgm:constr type="tMarg"/>
                        <dgm:constr type="bMarg"/>
                      </dgm:constrLst>
                    </dgm:else>
                  </dgm:choose>
                  <dgm:ruleLst>
                    <dgm:rule type="primFontSz" val="5" fact="NaN" max="NaN"/>
                  </dgm:ruleLst>
                </dgm:layoutNode>
              </dgm:forEach>
            </dgm:layoutNode>
          </dgm:if>
          <dgm:else name="Name135">
            <dgm:layoutNode name="arrowDiagram5">
              <dgm:alg type="composite">
                <dgm:param type="vertAlign" val="none"/>
                <dgm:param type="horzAlign" val="none"/>
              </dgm:alg>
              <dgm:shape xmlns:r="http://schemas.openxmlformats.org/officeDocument/2006/relationships" r:blip="">
                <dgm:adjLst/>
              </dgm:shape>
              <dgm:presOf/>
              <dgm:choose name="Name136">
                <dgm:if name="Name137" func="var" arg="dir" op="equ" val="norm">
                  <dgm:constrLst>
                    <dgm:constr type="ctrX" for="ch" forName="bullet5a" refType="w" fact="0.11"/>
                    <dgm:constr type="ctrY" for="ch" forName="bullet5a" refType="h" fact="0.762"/>
                    <dgm:constr type="w" for="ch" forName="bullet5a" refType="w" fact="0.023"/>
                    <dgm:constr type="h" for="ch" forName="bullet5a" refType="w" refFor="ch" refForName="bullet5a"/>
                    <dgm:constr type="l" for="ch" forName="textBox5a" refType="ctrX" refFor="ch" refForName="bullet5a"/>
                    <dgm:constr type="t" for="ch" forName="textBox5a" refType="ctrY" refFor="ch" refForName="bullet5a"/>
                    <dgm:constr type="w" for="ch" forName="textBox5a" refType="w" fact="0.131"/>
                    <dgm:constr type="h" for="ch" forName="textBox5a" refType="h" fact="0.238"/>
                    <dgm:constr type="userA" refType="h" refFor="ch" refForName="bullet5a" fact="0.53"/>
                    <dgm:constr type="lMarg" for="ch" forName="textBox5a" refType="userA" fact="2.834"/>
                    <dgm:constr type="ctrX" for="ch" forName="bullet5b" refType="w" fact="0.241"/>
                    <dgm:constr type="ctrY" for="ch" forName="bullet5b" refType="h" fact="0.581"/>
                    <dgm:constr type="w" for="ch" forName="bullet5b" refType="w" fact="0.036"/>
                    <dgm:constr type="h" for="ch" forName="bullet5b" refType="w" refFor="ch" refForName="bullet5b"/>
                    <dgm:constr type="l" for="ch" forName="textBox5b" refType="ctrX" refFor="ch" refForName="bullet5b"/>
                    <dgm:constr type="t" for="ch" forName="textBox5b" refType="ctrY" refFor="ch" refForName="bullet5b"/>
                    <dgm:constr type="w" for="ch" forName="textBox5b" refType="w" fact="0.166"/>
                    <dgm:constr type="h" for="ch" forName="textBox5b" refType="h" fact="0.419"/>
                    <dgm:constr type="userB" refType="h" refFor="ch" refForName="bullet5b" fact="0.53"/>
                    <dgm:constr type="lMarg" for="ch" forName="textBox5b" refType="userB" fact="2.834"/>
                    <dgm:constr type="ctrX" for="ch" forName="bullet5c" refType="w" fact="0.407"/>
                    <dgm:constr type="ctrY" for="ch" forName="bullet5c" refType="h" fact="0.438"/>
                    <dgm:constr type="w" for="ch" forName="bullet5c" refType="w" fact="0.048"/>
                    <dgm:constr type="h" for="ch" forName="bullet5c" refType="w" refFor="ch" refForName="bullet5c"/>
                    <dgm:constr type="l" for="ch" forName="textBox5c" refType="ctrX" refFor="ch" refForName="bullet5c"/>
                    <dgm:constr type="t" for="ch" forName="textBox5c" refType="ctrY" refFor="ch" refForName="bullet5c"/>
                    <dgm:constr type="w" for="ch" forName="textBox5c" refType="w" fact="0.193"/>
                    <dgm:constr type="h" for="ch" forName="textBox5c" refType="h" fact="0.562"/>
                    <dgm:constr type="userC" refType="h" refFor="ch" refForName="bullet5c" fact="0.53"/>
                    <dgm:constr type="lMarg" for="ch" forName="textBox5c" refType="userC" fact="2.834"/>
                    <dgm:constr type="ctrX" for="ch" forName="bullet5d" refType="w" fact="0.6"/>
                    <dgm:constr type="ctrY" for="ch" forName="bullet5d" refType="h" fact="0.33"/>
                    <dgm:constr type="w" for="ch" forName="bullet5d" refType="w" fact="0.062"/>
                    <dgm:constr type="h" for="ch" forName="bullet5d" refType="w" refFor="ch" refForName="bullet5d"/>
                    <dgm:constr type="l" for="ch" forName="textBox5d" refType="ctrX" refFor="ch" refForName="bullet5d"/>
                    <dgm:constr type="t" for="ch" forName="textBox5d" refType="ctrY" refFor="ch" refForName="bullet5d"/>
                    <dgm:constr type="w" for="ch" forName="textBox5d" refType="w" fact="0.2"/>
                    <dgm:constr type="h" for="ch" forName="textBox5d" refType="h" fact="0.67"/>
                    <dgm:constr type="userD" refType="h" refFor="ch" refForName="bullet5d" fact="0.53"/>
                    <dgm:constr type="lMarg" for="ch" forName="textBox5d" refType="userD" fact="2.834"/>
                    <dgm:constr type="ctrX" for="ch" forName="bullet5e" refType="w" fact="0.8"/>
                    <dgm:constr type="ctrY" for="ch" forName="bullet5e" refType="h" fact="0.264"/>
                    <dgm:constr type="w" for="ch" forName="bullet5e" refType="w" fact="0.079"/>
                    <dgm:constr type="h" for="ch" forName="bullet5e" refType="w" refFor="ch" refForName="bullet5e"/>
                    <dgm:constr type="l" for="ch" forName="textBox5e" refType="ctrX" refFor="ch" refForName="bullet5e"/>
                    <dgm:constr type="t" for="ch" forName="textBox5e" refType="ctrY" refFor="ch" refForName="bullet5e"/>
                    <dgm:constr type="w" for="ch" forName="textBox5e" refType="w" fact="0.2"/>
                    <dgm:constr type="h" for="ch" forName="textBox5e" refType="h" fact="0.736"/>
                    <dgm:constr type="userE" refType="h" refFor="ch" refForName="bullet5e" fact="0.53"/>
                    <dgm:constr type="lMarg" for="ch" forName="textBox5e" refType="userE" fact="2.834"/>
                    <dgm:constr type="primFontSz" for="ch" ptType="node" op="equ" val="65"/>
                  </dgm:constrLst>
                </dgm:if>
                <dgm:else name="Name138">
                  <dgm:constrLst>
                    <dgm:constr type="ctrX" for="ch" forName="bullet5a" refType="w" fact="0.11"/>
                    <dgm:constr type="ctrY" for="ch" forName="bullet5a" refType="h" fact="0.762"/>
                    <dgm:constr type="w" for="ch" forName="bullet5a" refType="w" fact="0.023"/>
                    <dgm:constr type="h" for="ch" forName="bullet5a" refType="w" refFor="ch" refForName="bullet5a"/>
                    <dgm:constr type="r" for="ch" forName="textBox5a" refType="ctrX" refFor="ch" refForName="bullet5a"/>
                    <dgm:constr type="b" for="ch" forName="textBox5a" refType="ctrY" refFor="ch" refForName="bullet5a"/>
                    <dgm:constr type="w" for="ch" forName="textBox5a" refType="w" fact="0.11"/>
                    <dgm:constr type="h" for="ch" forName="textBox5a" refType="h" fact="0.762"/>
                    <dgm:constr type="userA" refType="h" refFor="ch" refForName="bullet5a" fact="0.53"/>
                    <dgm:constr type="rMarg" for="ch" forName="textBox5a" refType="userA" fact="2.834"/>
                    <dgm:constr type="ctrX" for="ch" forName="bullet5b" refType="w" fact="0.241"/>
                    <dgm:constr type="ctrY" for="ch" forName="bullet5b" refType="h" fact="0.581"/>
                    <dgm:constr type="w" for="ch" forName="bullet5b" refType="w" fact="0.036"/>
                    <dgm:constr type="h" for="ch" forName="bullet5b" refType="w" refFor="ch" refForName="bullet5b"/>
                    <dgm:constr type="r" for="ch" forName="textBox5b" refType="ctrX" refFor="ch" refForName="bullet5b"/>
                    <dgm:constr type="b" for="ch" forName="textBox5b" refType="ctrY" refFor="ch" refForName="bullet5b"/>
                    <dgm:constr type="w" for="ch" forName="textBox5b" refType="w" fact="0.131"/>
                    <dgm:constr type="h" for="ch" forName="textBox5b" refType="h" fact="0.581"/>
                    <dgm:constr type="userB" refType="h" refFor="ch" refForName="bullet5b" fact="0.53"/>
                    <dgm:constr type="rMarg" for="ch" forName="textBox5b" refType="userB" fact="2.834"/>
                    <dgm:constr type="ctrX" for="ch" forName="bullet5c" refType="w" fact="0.407"/>
                    <dgm:constr type="ctrY" for="ch" forName="bullet5c" refType="h" fact="0.438"/>
                    <dgm:constr type="w" for="ch" forName="bullet5c" refType="w" fact="0.048"/>
                    <dgm:constr type="h" for="ch" forName="bullet5c" refType="w" refFor="ch" refForName="bullet5c"/>
                    <dgm:constr type="r" for="ch" forName="textBox5c" refType="ctrX" refFor="ch" refForName="bullet5c"/>
                    <dgm:constr type="b" for="ch" forName="textBox5c" refType="ctrY" refFor="ch" refForName="bullet5c"/>
                    <dgm:constr type="w" for="ch" forName="textBox5c" refType="w" fact="0.166"/>
                    <dgm:constr type="h" for="ch" forName="textBox5c" refType="h" fact="0.438"/>
                    <dgm:constr type="userC" refType="h" refFor="ch" refForName="bullet5c" fact="0.53"/>
                    <dgm:constr type="rMarg" for="ch" forName="textBox5c" refType="userC" fact="2.834"/>
                    <dgm:constr type="ctrX" for="ch" forName="bullet5d" refType="w" fact="0.6"/>
                    <dgm:constr type="ctrY" for="ch" forName="bullet5d" refType="h" fact="0.33"/>
                    <dgm:constr type="w" for="ch" forName="bullet5d" refType="w" fact="0.062"/>
                    <dgm:constr type="h" for="ch" forName="bullet5d" refType="w" refFor="ch" refForName="bullet5d"/>
                    <dgm:constr type="r" for="ch" forName="textBox5d" refType="ctrX" refFor="ch" refForName="bullet5d"/>
                    <dgm:constr type="b" for="ch" forName="textBox5d" refType="ctrY" refFor="ch" refForName="bullet5d"/>
                    <dgm:constr type="w" for="ch" forName="textBox5d" refType="w" fact="0.193"/>
                    <dgm:constr type="h" for="ch" forName="textBox5d" refType="h" fact="0.33"/>
                    <dgm:constr type="userD" refType="h" refFor="ch" refForName="bullet5d" fact="0.53"/>
                    <dgm:constr type="rMarg" for="ch" forName="textBox5d" refType="userD" fact="2.834"/>
                    <dgm:constr type="ctrX" for="ch" forName="bullet5e" refType="w" fact="0.8"/>
                    <dgm:constr type="ctrY" for="ch" forName="bullet5e" refType="h" fact="0.264"/>
                    <dgm:constr type="w" for="ch" forName="bullet5e" refType="w" fact="0.079"/>
                    <dgm:constr type="h" for="ch" forName="bullet5e" refType="w" refFor="ch" refForName="bullet5e"/>
                    <dgm:constr type="r" for="ch" forName="textBox5e" refType="ctrX" refFor="ch" refForName="bullet5e"/>
                    <dgm:constr type="b" for="ch" forName="textBox5e" refType="ctrY" refFor="ch" refForName="bullet5e"/>
                    <dgm:constr type="w" for="ch" forName="textBox5e" refType="w" fact="0.2"/>
                    <dgm:constr type="h" for="ch" forName="textBox5e" refType="h" fact="0.264"/>
                    <dgm:constr type="userE" refType="h" refFor="ch" refForName="bullet5e" fact="0.53"/>
                    <dgm:constr type="rMarg" for="ch" forName="textBox5e" refType="userE" fact="2.834"/>
                    <dgm:constr type="primFontSz" for="ch" ptType="node" op="equ" val="65"/>
                  </dgm:constrLst>
                </dgm:else>
              </dgm:choose>
              <dgm:ruleLst/>
              <dgm:forEach name="Name139" axis="ch" ptType="node" cnt="1">
                <dgm:layoutNode name="bullet5a" styleLbl="node1">
                  <dgm:alg type="sp"/>
                  <dgm:shape xmlns:r="http://schemas.openxmlformats.org/officeDocument/2006/relationships" type="ellipse" r:blip="">
                    <dgm:adjLst/>
                  </dgm:shape>
                  <dgm:presOf/>
                  <dgm:constrLst/>
                  <dgm:ruleLst/>
                </dgm:layoutNode>
                <dgm:layoutNode name="textBox5a" styleLbl="revTx">
                  <dgm:varLst>
                    <dgm:bulletEnabled val="1"/>
                  </dgm:varLst>
                  <dgm:choose name="Name140">
                    <dgm:if name="Name141" func="var" arg="dir" op="equ" val="norm">
                      <dgm:choose name="Name142">
                        <dgm:if name="Name143" axis="root des" ptType="all node" func="maxDepth" op="gt" val="1">
                          <dgm:alg type="tx">
                            <dgm:param type="txAnchorVert" val="t"/>
                            <dgm:param type="parTxLTRAlign" val="l"/>
                            <dgm:param type="parTxRTLAlign" val="r"/>
                          </dgm:alg>
                        </dgm:if>
                        <dgm:else name="Name144">
                          <dgm:alg type="tx">
                            <dgm:param type="txAnchorVert" val="t"/>
                            <dgm:param type="parTxLTRAlign" val="l"/>
                            <dgm:param type="parTxRTLAlign" val="l"/>
                          </dgm:alg>
                        </dgm:else>
                      </dgm:choose>
                    </dgm:if>
                    <dgm:else name="Name145">
                      <dgm:choose name="Name146">
                        <dgm:if name="Name147" axis="root des" ptType="all node" func="maxDepth" op="gt" val="1">
                          <dgm:alg type="tx">
                            <dgm:param type="txAnchorVert" val="b"/>
                            <dgm:param type="txAnchorVertCh" val="b"/>
                            <dgm:param type="parTxLTRAlign" val="l"/>
                            <dgm:param type="parTxRTLAlign" val="r"/>
                          </dgm:alg>
                        </dgm:if>
                        <dgm:else name="Name148">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49">
                    <dgm:if name="Name150" func="var" arg="dir" op="equ" val="norm">
                      <dgm:constrLst>
                        <dgm:constr type="rMarg"/>
                        <dgm:constr type="tMarg"/>
                        <dgm:constr type="bMarg"/>
                      </dgm:constrLst>
                    </dgm:if>
                    <dgm:else name="Name151">
                      <dgm:constrLst>
                        <dgm:constr type="lMarg"/>
                        <dgm:constr type="tMarg"/>
                        <dgm:constr type="bMarg"/>
                      </dgm:constrLst>
                    </dgm:else>
                  </dgm:choose>
                  <dgm:ruleLst>
                    <dgm:rule type="primFontSz" val="5" fact="NaN" max="NaN"/>
                  </dgm:ruleLst>
                </dgm:layoutNode>
              </dgm:forEach>
              <dgm:forEach name="Name152" axis="ch" ptType="node" st="2" cnt="1">
                <dgm:layoutNode name="bullet5b" styleLbl="node1">
                  <dgm:alg type="sp"/>
                  <dgm:shape xmlns:r="http://schemas.openxmlformats.org/officeDocument/2006/relationships" type="ellipse" r:blip="">
                    <dgm:adjLst/>
                  </dgm:shape>
                  <dgm:presOf/>
                  <dgm:constrLst/>
                  <dgm:ruleLst/>
                </dgm:layoutNode>
                <dgm:layoutNode name="textBox5b" styleLbl="revTx">
                  <dgm:varLst>
                    <dgm:bulletEnabled val="1"/>
                  </dgm:varLst>
                  <dgm:choose name="Name153">
                    <dgm:if name="Name154" func="var" arg="dir" op="equ" val="norm">
                      <dgm:choose name="Name155">
                        <dgm:if name="Name156" axis="root des" ptType="all node" func="maxDepth" op="gt" val="1">
                          <dgm:alg type="tx">
                            <dgm:param type="txAnchorVert" val="t"/>
                            <dgm:param type="parTxLTRAlign" val="l"/>
                            <dgm:param type="parTxRTLAlign" val="r"/>
                          </dgm:alg>
                        </dgm:if>
                        <dgm:else name="Name157">
                          <dgm:alg type="tx">
                            <dgm:param type="txAnchorVert" val="t"/>
                            <dgm:param type="parTxLTRAlign" val="l"/>
                            <dgm:param type="parTxRTLAlign" val="l"/>
                          </dgm:alg>
                        </dgm:else>
                      </dgm:choose>
                    </dgm:if>
                    <dgm:else name="Name158">
                      <dgm:choose name="Name159">
                        <dgm:if name="Name160" axis="root des" ptType="all node" func="maxDepth" op="gt" val="1">
                          <dgm:alg type="tx">
                            <dgm:param type="txAnchorVert" val="b"/>
                            <dgm:param type="txAnchorVertCh" val="b"/>
                            <dgm:param type="parTxLTRAlign" val="l"/>
                            <dgm:param type="parTxRTLAlign" val="r"/>
                          </dgm:alg>
                        </dgm:if>
                        <dgm:else name="Name161">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62">
                    <dgm:if name="Name163" func="var" arg="dir" op="equ" val="norm">
                      <dgm:constrLst>
                        <dgm:constr type="rMarg"/>
                        <dgm:constr type="tMarg"/>
                        <dgm:constr type="bMarg"/>
                      </dgm:constrLst>
                    </dgm:if>
                    <dgm:else name="Name164">
                      <dgm:constrLst>
                        <dgm:constr type="lMarg"/>
                        <dgm:constr type="tMarg"/>
                        <dgm:constr type="bMarg"/>
                      </dgm:constrLst>
                    </dgm:else>
                  </dgm:choose>
                  <dgm:ruleLst>
                    <dgm:rule type="primFontSz" val="5" fact="NaN" max="NaN"/>
                  </dgm:ruleLst>
                </dgm:layoutNode>
              </dgm:forEach>
              <dgm:forEach name="Name165" axis="ch" ptType="node" st="3" cnt="1">
                <dgm:layoutNode name="bullet5c" styleLbl="node1">
                  <dgm:alg type="sp"/>
                  <dgm:shape xmlns:r="http://schemas.openxmlformats.org/officeDocument/2006/relationships" type="ellipse" r:blip="">
                    <dgm:adjLst/>
                  </dgm:shape>
                  <dgm:presOf/>
                  <dgm:constrLst/>
                  <dgm:ruleLst/>
                </dgm:layoutNode>
                <dgm:layoutNode name="textBox5c" styleLbl="revTx">
                  <dgm:varLst>
                    <dgm:bulletEnabled val="1"/>
                  </dgm:varLst>
                  <dgm:choose name="Name166">
                    <dgm:if name="Name167" func="var" arg="dir" op="equ" val="norm">
                      <dgm:choose name="Name168">
                        <dgm:if name="Name169" axis="root des" ptType="all node" func="maxDepth" op="gt" val="1">
                          <dgm:alg type="tx">
                            <dgm:param type="txAnchorVert" val="t"/>
                            <dgm:param type="parTxLTRAlign" val="l"/>
                            <dgm:param type="parTxRTLAlign" val="r"/>
                          </dgm:alg>
                        </dgm:if>
                        <dgm:else name="Name170">
                          <dgm:alg type="tx">
                            <dgm:param type="txAnchorVert" val="t"/>
                            <dgm:param type="parTxLTRAlign" val="l"/>
                            <dgm:param type="parTxRTLAlign" val="l"/>
                          </dgm:alg>
                        </dgm:else>
                      </dgm:choose>
                    </dgm:if>
                    <dgm:else name="Name171">
                      <dgm:choose name="Name172">
                        <dgm:if name="Name173" axis="root des" ptType="all node" func="maxDepth" op="gt" val="1">
                          <dgm:alg type="tx">
                            <dgm:param type="txAnchorVert" val="b"/>
                            <dgm:param type="txAnchorVertCh" val="b"/>
                            <dgm:param type="parTxLTRAlign" val="l"/>
                            <dgm:param type="parTxRTLAlign" val="r"/>
                          </dgm:alg>
                        </dgm:if>
                        <dgm:else name="Name174">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75">
                    <dgm:if name="Name176" func="var" arg="dir" op="equ" val="norm">
                      <dgm:constrLst>
                        <dgm:constr type="rMarg"/>
                        <dgm:constr type="tMarg"/>
                        <dgm:constr type="bMarg"/>
                      </dgm:constrLst>
                    </dgm:if>
                    <dgm:else name="Name177">
                      <dgm:constrLst>
                        <dgm:constr type="lMarg"/>
                        <dgm:constr type="tMarg"/>
                        <dgm:constr type="bMarg"/>
                      </dgm:constrLst>
                    </dgm:else>
                  </dgm:choose>
                  <dgm:ruleLst>
                    <dgm:rule type="primFontSz" val="5" fact="NaN" max="NaN"/>
                  </dgm:ruleLst>
                </dgm:layoutNode>
              </dgm:forEach>
              <dgm:forEach name="Name178" axis="ch" ptType="node" st="4" cnt="1">
                <dgm:layoutNode name="bullet5d" styleLbl="node1">
                  <dgm:alg type="sp"/>
                  <dgm:shape xmlns:r="http://schemas.openxmlformats.org/officeDocument/2006/relationships" type="ellipse" r:blip="">
                    <dgm:adjLst/>
                  </dgm:shape>
                  <dgm:presOf/>
                  <dgm:constrLst/>
                  <dgm:ruleLst/>
                </dgm:layoutNode>
                <dgm:layoutNode name="textBox5d" styleLbl="revTx">
                  <dgm:varLst>
                    <dgm:bulletEnabled val="1"/>
                  </dgm:varLst>
                  <dgm:choose name="Name179">
                    <dgm:if name="Name180" func="var" arg="dir" op="equ" val="norm">
                      <dgm:choose name="Name181">
                        <dgm:if name="Name182" axis="root des" ptType="all node" func="maxDepth" op="gt" val="1">
                          <dgm:alg type="tx">
                            <dgm:param type="txAnchorVert" val="t"/>
                            <dgm:param type="parTxLTRAlign" val="l"/>
                            <dgm:param type="parTxRTLAlign" val="r"/>
                          </dgm:alg>
                        </dgm:if>
                        <dgm:else name="Name183">
                          <dgm:alg type="tx">
                            <dgm:param type="txAnchorVert" val="t"/>
                            <dgm:param type="parTxLTRAlign" val="l"/>
                            <dgm:param type="parTxRTLAlign" val="l"/>
                          </dgm:alg>
                        </dgm:else>
                      </dgm:choose>
                    </dgm:if>
                    <dgm:else name="Name184">
                      <dgm:choose name="Name185">
                        <dgm:if name="Name186" axis="root des" ptType="all node" func="maxDepth" op="gt" val="1">
                          <dgm:alg type="tx">
                            <dgm:param type="txAnchorVert" val="b"/>
                            <dgm:param type="txAnchorVertCh" val="b"/>
                            <dgm:param type="parTxLTRAlign" val="l"/>
                            <dgm:param type="parTxRTLAlign" val="r"/>
                          </dgm:alg>
                        </dgm:if>
                        <dgm:else name="Name187">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88">
                    <dgm:if name="Name189" func="var" arg="dir" op="equ" val="norm">
                      <dgm:constrLst>
                        <dgm:constr type="rMarg"/>
                        <dgm:constr type="tMarg"/>
                        <dgm:constr type="bMarg"/>
                      </dgm:constrLst>
                    </dgm:if>
                    <dgm:else name="Name190">
                      <dgm:constrLst>
                        <dgm:constr type="lMarg"/>
                        <dgm:constr type="tMarg"/>
                        <dgm:constr type="bMarg"/>
                      </dgm:constrLst>
                    </dgm:else>
                  </dgm:choose>
                  <dgm:ruleLst>
                    <dgm:rule type="primFontSz" val="5" fact="NaN" max="NaN"/>
                  </dgm:ruleLst>
                </dgm:layoutNode>
              </dgm:forEach>
              <dgm:forEach name="Name191" axis="ch" ptType="node" st="5" cnt="1">
                <dgm:layoutNode name="bullet5e" styleLbl="node1">
                  <dgm:alg type="sp"/>
                  <dgm:shape xmlns:r="http://schemas.openxmlformats.org/officeDocument/2006/relationships" type="ellipse" r:blip="">
                    <dgm:adjLst/>
                  </dgm:shape>
                  <dgm:presOf/>
                  <dgm:constrLst/>
                  <dgm:ruleLst/>
                </dgm:layoutNode>
                <dgm:layoutNode name="textBox5e" styleLbl="revTx">
                  <dgm:varLst>
                    <dgm:bulletEnabled val="1"/>
                  </dgm:varLst>
                  <dgm:choose name="Name192">
                    <dgm:if name="Name193" func="var" arg="dir" op="equ" val="norm">
                      <dgm:choose name="Name194">
                        <dgm:if name="Name195" axis="root des" ptType="all node" func="maxDepth" op="gt" val="1">
                          <dgm:alg type="tx">
                            <dgm:param type="txAnchorVert" val="t"/>
                            <dgm:param type="parTxLTRAlign" val="l"/>
                            <dgm:param type="parTxRTLAlign" val="r"/>
                          </dgm:alg>
                        </dgm:if>
                        <dgm:else name="Name196">
                          <dgm:alg type="tx">
                            <dgm:param type="txAnchorVert" val="t"/>
                            <dgm:param type="parTxLTRAlign" val="l"/>
                            <dgm:param type="parTxRTLAlign" val="l"/>
                          </dgm:alg>
                        </dgm:else>
                      </dgm:choose>
                    </dgm:if>
                    <dgm:else name="Name197">
                      <dgm:choose name="Name198">
                        <dgm:if name="Name199" axis="root des" ptType="all node" func="maxDepth" op="gt" val="1">
                          <dgm:alg type="tx">
                            <dgm:param type="txAnchorVert" val="b"/>
                            <dgm:param type="txAnchorVertCh" val="b"/>
                            <dgm:param type="parTxLTRAlign" val="l"/>
                            <dgm:param type="parTxRTLAlign" val="r"/>
                          </dgm:alg>
                        </dgm:if>
                        <dgm:else name="Name200">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201">
                    <dgm:if name="Name202" func="var" arg="dir" op="equ" val="norm">
                      <dgm:constrLst>
                        <dgm:constr type="rMarg"/>
                        <dgm:constr type="tMarg"/>
                        <dgm:constr type="bMarg"/>
                      </dgm:constrLst>
                    </dgm:if>
                    <dgm:else name="Name203">
                      <dgm:constrLst>
                        <dgm:constr type="lMarg"/>
                        <dgm:constr type="tMarg"/>
                        <dgm:constr type="bMarg"/>
                      </dgm:constrLst>
                    </dgm:else>
                  </dgm:choose>
                  <dgm:ruleLst>
                    <dgm:rule type="primFontSz" val="5" fact="NaN" max="NaN"/>
                  </dgm:ruleLst>
                </dgm:layoutNode>
              </dgm:forEach>
            </dgm:layoutNode>
          </dgm:else>
        </dgm:choose>
      </dgm:if>
      <dgm:else name="Name204"/>
    </dgm:choose>
  </dgm:layoutNode>
</dgm:layoutDef>
</file>

<file path=ppt/diagrams/layout5.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cycle3">
  <dgm:title val=""/>
  <dgm:desc val=""/>
  <dgm:catLst>
    <dgm:cat type="cycle" pri="5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axis="ch" ptType="node" func="cnt" op="equ" val="2">
        <dgm:alg type="composite">
          <dgm:param type="ar" val="0.9"/>
        </dgm:alg>
        <dgm:shape xmlns:r="http://schemas.openxmlformats.org/officeDocument/2006/relationships" r:blip="">
          <dgm:adjLst/>
        </dgm:shape>
        <dgm:presOf/>
        <dgm:constrLst>
          <dgm:constr type="primFontSz" for="ch" ptType="node" op="equ" val="65"/>
          <dgm:constr type="ctrX" for="ch" forName="node1" refType="w" fact="0.5"/>
          <dgm:constr type="t" for="ch" forName="node1"/>
          <dgm:constr type="w" for="ch" forName="node1" refType="w" fact="0.8"/>
          <dgm:constr type="h" for="ch" forName="node1" refType="w" refFor="ch" refForName="node1" fact="0.5"/>
          <dgm:constr type="ctrX" for="ch" forName="sibTrans" refType="w" fact="0.5"/>
          <dgm:constr type="t" for="ch" forName="sibTrans"/>
          <dgm:constr type="w" for="ch" forName="sibTrans" refType="w" fact="0.8"/>
          <dgm:constr type="h" for="ch" forName="sibTrans" refType="w" refFor="ch" refForName="node1" fact="0.5"/>
          <dgm:constr type="userA" for="ch" forName="sibTrans" refType="w" fact="1.07"/>
          <dgm:constr type="ctrX" for="ch" forName="node2" refType="w" fact="0.5"/>
          <dgm:constr type="b" for="ch" forName="node2" refType="h"/>
          <dgm:constr type="w" for="ch" forName="node2" refType="w" fact="0.8"/>
          <dgm:constr type="h" for="ch" forName="node2" refType="w" refFor="ch" refForName="node1" fact="0.5"/>
          <dgm:constr type="l" for="ch" forName="sp1"/>
          <dgm:constr type="t" for="ch" forName="sp1" refType="h" fact="0.5"/>
          <dgm:constr type="w" for="ch" forName="sp1" val="1"/>
          <dgm:constr type="h" for="ch" forName="sp1" val="1"/>
          <dgm:constr type="r" for="ch" forName="sp2" refType="w"/>
          <dgm:constr type="t" for="ch" forName="sp2" refType="h" fact="0.5"/>
          <dgm:constr type="w" for="ch" forName="sp2" val="1"/>
          <dgm:constr type="h" for="ch" forName="sp2" val="1"/>
        </dgm:constrLst>
        <dgm:ruleLst/>
      </dgm:if>
      <dgm:else name="Name3">
        <dgm:alg type="composite"/>
        <dgm:shape xmlns:r="http://schemas.openxmlformats.org/officeDocument/2006/relationships" r:blip="">
          <dgm:adjLst/>
        </dgm:shape>
        <dgm:presOf/>
        <dgm:constrLst>
          <dgm:constr type="primFontSz" for="ch" ptType="node" op="equ" val="65"/>
        </dgm:constrLst>
        <dgm:ruleLst/>
      </dgm:else>
    </dgm:choose>
    <dgm:choose name="Name4">
      <dgm:if name="Name5" axis="ch" ptType="node" func="cnt" op="equ" val="2">
        <dgm:layoutNode name="node1">
          <dgm:varLst>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ibTrans" styleLbl="bgShp">
          <dgm:choose name="Name6">
            <dgm:if name="Name7" func="var" arg="dir" op="equ" val="norm">
              <dgm:alg type="conn">
                <dgm:param type="connRout" val="longCurve"/>
                <dgm:param type="begPts" val="midR"/>
                <dgm:param type="endPts" val="midL"/>
                <dgm:param type="dstNode" val="node1"/>
              </dgm:alg>
              <dgm:shape xmlns:r="http://schemas.openxmlformats.org/officeDocument/2006/relationships" type="conn" r:blip="" zOrderOff="-2">
                <dgm:adjLst/>
              </dgm:shape>
              <dgm:presOf axis="ch" ptType="sibTrans"/>
              <dgm:constrLst>
                <dgm:constr type="userA"/>
                <dgm:constr type="diam" refType="userA" fact="-1"/>
                <dgm:constr type="wArH" refType="userA" fact="0.05"/>
                <dgm:constr type="hArH" refType="userA" fact="0.1"/>
                <dgm:constr type="stemThick" refType="userA" fact="0.06"/>
                <dgm:constr type="begPad" refType="connDist" fact="-0.2"/>
                <dgm:constr type="endPad" refType="connDist" fact="0.05"/>
              </dgm:constrLst>
            </dgm:if>
            <dgm:else name="Name8">
              <dgm:alg type="conn">
                <dgm:param type="connRout" val="longCurve"/>
                <dgm:param type="begPts" val="midL"/>
                <dgm:param type="endPts" val="midR"/>
                <dgm:param type="dstNode" val="node1"/>
              </dgm:alg>
              <dgm:shape xmlns:r="http://schemas.openxmlformats.org/officeDocument/2006/relationships" type="conn" r:blip="" zOrderOff="-2">
                <dgm:adjLst/>
              </dgm:shape>
              <dgm:presOf axis="ch" ptType="sibTrans"/>
              <dgm:constrLst>
                <dgm:constr type="userA"/>
                <dgm:constr type="diam" refType="userA"/>
                <dgm:constr type="wArH" refType="userA" fact="0.05"/>
                <dgm:constr type="hArH" refType="userA" fact="0.1"/>
                <dgm:constr type="stemThick" refType="userA" fact="0.06"/>
                <dgm:constr type="begPad" refType="connDist" fact="-0.2"/>
                <dgm:constr type="endPad" refType="connDist" fact="0.05"/>
              </dgm:constrLst>
            </dgm:else>
          </dgm:choose>
          <dgm:ruleLst/>
        </dgm:layoutNode>
        <dgm:layoutNode name="node2">
          <dgm:varLst>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p1">
          <dgm:alg type="sp"/>
          <dgm:shape xmlns:r="http://schemas.openxmlformats.org/officeDocument/2006/relationships" r:blip="">
            <dgm:adjLst/>
          </dgm:shape>
          <dgm:presOf/>
          <dgm:constrLst/>
          <dgm:ruleLst/>
        </dgm:layoutNode>
        <dgm:layoutNode name="sp2">
          <dgm:alg type="sp"/>
          <dgm:shape xmlns:r="http://schemas.openxmlformats.org/officeDocument/2006/relationships" r:blip="">
            <dgm:adjLst/>
          </dgm:shape>
          <dgm:presOf/>
          <dgm:constrLst/>
          <dgm:ruleLst/>
        </dgm:layoutNode>
      </dgm:if>
      <dgm:else name="Name9">
        <dgm:layoutNode name="cycle">
          <dgm:choose name="Name10">
            <dgm:if name="Name11" func="var" arg="dir" op="equ" val="norm">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fact="-1"/>
                <dgm:constr type="wArH" for="ch" ptType="sibTrans" refType="diam" op="equ" fact="0.05"/>
                <dgm:constr type="hArH" for="ch" ptType="sibTrans" refType="diam" op="equ" fact="0.1"/>
                <dgm:constr type="stemThick" for="ch" ptType="sibTrans" refType="diam" op="equ" fact="0.065"/>
                <dgm:constr type="primFontSz" for="ch" ptType="node" op="equ"/>
              </dgm:constrLst>
            </dgm:if>
            <dgm:else name="Name12">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dgm:constr type="wArH" for="ch" ptType="sibTrans" refType="diam" op="equ" fact="0.05"/>
                <dgm:constr type="hArH" for="ch" ptType="sibTrans" refType="diam" op="equ" fact="0.1"/>
                <dgm:constr type="stemThick" for="ch" ptType="sibTrans" refType="diam" op="equ" fact="0.065"/>
                <dgm:constr type="primFontSz" for="ch" ptType="node" op="equ"/>
              </dgm:constrLst>
            </dgm:else>
          </dgm:choose>
          <dgm:ruleLst/>
          <dgm:forEach name="nodesFirstNodeForEach" axis="ch" ptType="node" cnt="1">
            <dgm:layoutNode name="nodeFirstNode">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FirstNode" styleLbl="bgShp">
                <dgm:choose name="Name13">
                  <dgm:if name="Name14" func="var" arg="dir" op="equ" val="norm">
                    <dgm:alg type="conn">
                      <dgm:param type="connRout" val="longCurve"/>
                      <dgm:param type="begPts" val="midR"/>
                      <dgm:param type="endPts" val="midL"/>
                      <dgm:param type="dstNode" val="nodeFirstNode"/>
                    </dgm:alg>
                  </dgm:if>
                  <dgm:else name="Name15">
                    <dgm:alg type="conn">
                      <dgm:param type="connRout" val="longCurve"/>
                      <dgm:param type="begPts" val="midL"/>
                      <dgm:param type="endPts" val="midR"/>
                      <dgm:param type="dstNode" val="nodeFirstNode"/>
                    </dgm:alg>
                  </dgm:else>
                </dgm:choose>
                <dgm:shape xmlns:r="http://schemas.openxmlformats.org/officeDocument/2006/relationships" type="conn" r:blip="" zOrderOff="-2">
                  <dgm:adjLst/>
                </dgm:shape>
                <dgm:presOf axis="self"/>
                <dgm:choose name="Name16">
                  <dgm:if name="Name17" axis="par ch" ptType="doc node" func="cnt" op="equ" val="3">
                    <dgm:constrLst>
                      <dgm:constr type="userA"/>
                      <dgm:constr type="diam" refType="userA" fact="1.01"/>
                      <dgm:constr type="begPad" refType="connDist" fact="-0.2"/>
                      <dgm:constr type="endPad" refType="connDist" fact="0.05"/>
                    </dgm:constrLst>
                  </dgm:if>
                  <dgm:if name="Name18" axis="par ch" ptType="doc node" func="cnt" op="equ" val="4">
                    <dgm:constrLst>
                      <dgm:constr type="userA"/>
                      <dgm:constr type="diam" refType="userA" fact="1.26"/>
                      <dgm:constr type="begPad" refType="connDist" fact="-0.2"/>
                      <dgm:constr type="endPad" refType="connDist" fact="0.05"/>
                    </dgm:constrLst>
                  </dgm:if>
                  <dgm:if name="Name19" axis="par ch" ptType="doc node" func="cnt" op="equ" val="5">
                    <dgm:constrLst>
                      <dgm:constr type="userA"/>
                      <dgm:constr type="diam" refType="userA" fact="1.04"/>
                      <dgm:constr type="begPad" refType="connDist" fact="-0.2"/>
                      <dgm:constr type="endPad" refType="connDist" fact="0.05"/>
                    </dgm:constrLst>
                  </dgm:if>
                  <dgm:if name="Name20" axis="par ch" ptType="doc node" func="cnt" op="equ" val="6">
                    <dgm:constrLst>
                      <dgm:constr type="userA"/>
                      <dgm:constr type="diam" refType="userA" fact="1.1"/>
                      <dgm:constr type="begPad" refType="connDist" fact="-0.2"/>
                      <dgm:constr type="endPad" refType="connDist" fact="0.05"/>
                    </dgm:constrLst>
                  </dgm:if>
                  <dgm:else name="Name21">
                    <dgm:constrLst>
                      <dgm:constr type="userA"/>
                      <dgm:constr type="diam" refType="userA" fact="1.04"/>
                      <dgm:constr type="begPad" refType="connDist" fact="-0.2"/>
                      <dgm:constr type="endPad" refType="connDist" fact="0.05"/>
                    </dgm:constrLst>
                  </dgm:else>
                </dgm:choose>
                <dgm:ruleLst/>
              </dgm:layoutNode>
            </dgm:forEach>
          </dgm:forEach>
          <dgm:forEach name="followingNodesForEach" axis="ch" ptType="node" st="2">
            <dgm:layoutNode name="nodeFollowingNodes">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dgm:layoutNode>
      </dgm:else>
    </dgm:choose>
  </dgm:layoutNode>
</dgm:layoutDef>
</file>

<file path=ppt/diagrams/layout8.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11.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3d7">
  <dgm:title val=""/>
  <dgm:desc val=""/>
  <dgm:catLst>
    <dgm:cat type="3D" pri="11700"/>
  </dgm:catLst>
  <dgm:scene3d>
    <a:camera prst="perspectiveLeft" zoom="91000"/>
    <a:lightRig rig="threePt" dir="t">
      <a:rot lat="0" lon="0" rev="20640000"/>
    </a:lightRig>
  </dgm:scene3d>
  <dgm:styleLbl name="node0">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lnNode1">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vennNode1">
    <dgm:scene3d>
      <a:camera prst="orthographicFront"/>
      <a:lightRig rig="threePt" dir="t"/>
    </dgm:scene3d>
    <dgm:sp3d extrusionH="50600" prstMaterial="clear">
      <a:bevelT w="101600" h="80600" prst="relaxedInset"/>
      <a:bevelB w="80600" h="80600" prst="relaxedInset"/>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extrusionH="50600" prstMaterial="metal">
      <a:bevelT w="101600" h="80600" prst="relaxedInset"/>
      <a:bevelB w="80600" h="80600" prst="relaxedInset"/>
    </dgm:sp3d>
    <dgm:txPr/>
    <dgm:style>
      <a:lnRef idx="1">
        <a:scrgbClr r="0" g="0" b="0"/>
      </a:lnRef>
      <a:fillRef idx="1">
        <a:scrgbClr r="0" g="0" b="0"/>
      </a:fillRef>
      <a:effectRef idx="1">
        <a:scrgbClr r="0" g="0" b="0"/>
      </a:effectRef>
      <a:fontRef idx="minor">
        <a:schemeClr val="dk1"/>
      </a:fontRef>
    </dgm:style>
  </dgm:styleLbl>
  <dgm:styleLbl name="node1">
    <dgm:scene3d>
      <a:camera prst="orthographicFront"/>
      <a:lightRig rig="threePt" dir="t"/>
    </dgm:scene3d>
    <dgm:sp3d extrusionH="50600" prstMaterial="metal">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node2">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node3">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node4">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fgImgPlace1">
    <dgm:scene3d>
      <a:camera prst="orthographicFront"/>
      <a:lightRig rig="threePt" dir="t"/>
    </dgm:scene3d>
    <dgm:sp3d z="57200" extrusionH="10600" prstMaterial="plastic">
      <a:bevelT w="101600" h="8600" prst="relaxedInset"/>
      <a:bevelB w="8600" h="8600" prst="relaxedInset"/>
    </dgm:sp3d>
    <dgm:txPr/>
    <dgm:style>
      <a:lnRef idx="0">
        <a:scrgbClr r="0" g="0" b="0"/>
      </a:lnRef>
      <a:fillRef idx="1">
        <a:scrgbClr r="0" g="0" b="0"/>
      </a:fillRef>
      <a:effectRef idx="1">
        <a:scrgbClr r="0" g="0" b="0"/>
      </a:effectRef>
      <a:fontRef idx="minor"/>
    </dgm:style>
  </dgm:styleLbl>
  <dgm:styleLbl name="alignImgPlace1">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dgm:style>
  </dgm:styleLbl>
  <dgm:styleLbl name="bgImgPlace1">
    <dgm:scene3d>
      <a:camera prst="orthographicFront"/>
      <a:lightRig rig="threePt" dir="t"/>
    </dgm:scene3d>
    <dgm:sp3d z="-211800" extrusionH="10600" prstMaterial="plastic">
      <a:bevelT w="101600" h="8600" prst="relaxedInset"/>
      <a:bevelB w="8600" h="8600" prst="relaxedInset"/>
    </dgm:sp3d>
    <dgm:txPr/>
    <dgm:style>
      <a:lnRef idx="0">
        <a:scrgbClr r="0" g="0" b="0"/>
      </a:lnRef>
      <a:fillRef idx="1">
        <a:scrgbClr r="0" g="0" b="0"/>
      </a:fillRef>
      <a:effectRef idx="1">
        <a:scrgbClr r="0" g="0" b="0"/>
      </a:effectRef>
      <a:fontRef idx="minor"/>
    </dgm:style>
  </dgm:styleLbl>
  <dgm:styleLbl name="sibTrans2D1">
    <dgm:scene3d>
      <a:camera prst="orthographicFront"/>
      <a:lightRig rig="threePt" dir="t"/>
    </dgm:scene3d>
    <dgm:sp3d z="-110000">
      <a:bevelT w="40600" h="20600" prst="relaxedInset"/>
    </dgm:sp3d>
    <dgm:txPr/>
    <dgm:style>
      <a:lnRef idx="0">
        <a:scrgbClr r="0" g="0" b="0"/>
      </a:lnRef>
      <a:fillRef idx="1">
        <a:scrgbClr r="0" g="0" b="0"/>
      </a:fillRef>
      <a:effectRef idx="2">
        <a:scrgbClr r="0" g="0" b="0"/>
      </a:effectRef>
      <a:fontRef idx="minor"/>
    </dgm:style>
  </dgm:styleLbl>
  <dgm:styleLbl name="fgSibTrans2D1">
    <dgm:scene3d>
      <a:camera prst="orthographicFront"/>
      <a:lightRig rig="threePt" dir="t"/>
    </dgm:scene3d>
    <dgm:sp3d z="10600">
      <a:bevelT w="40600" h="20600" prst="relaxedInset"/>
    </dgm:sp3d>
    <dgm:txPr/>
    <dgm:style>
      <a:lnRef idx="0">
        <a:scrgbClr r="0" g="0" b="0"/>
      </a:lnRef>
      <a:fillRef idx="1">
        <a:scrgbClr r="0" g="0" b="0"/>
      </a:fillRef>
      <a:effectRef idx="2">
        <a:scrgbClr r="0" g="0" b="0"/>
      </a:effectRef>
      <a:fontRef idx="minor"/>
    </dgm:style>
  </dgm:styleLbl>
  <dgm:styleLbl name="bgSibTrans2D1">
    <dgm:scene3d>
      <a:camera prst="orthographicFront"/>
      <a:lightRig rig="threePt" dir="t"/>
    </dgm:scene3d>
    <dgm:sp3d z="-211800">
      <a:bevelT w="40600" h="20600" prst="relaxedInset"/>
    </dgm:sp3d>
    <dgm:txPr/>
    <dgm:style>
      <a:lnRef idx="0">
        <a:scrgbClr r="0" g="0" b="0"/>
      </a:lnRef>
      <a:fillRef idx="1">
        <a:scrgbClr r="0" g="0" b="0"/>
      </a:fillRef>
      <a:effectRef idx="2">
        <a:scrgbClr r="0" g="0" b="0"/>
      </a:effectRef>
      <a:fontRef idx="minor"/>
    </dgm:style>
  </dgm:styleLbl>
  <dgm:styleLbl name="sibTrans1D1">
    <dgm:scene3d>
      <a:camera prst="orthographicFront"/>
      <a:lightRig rig="threePt" dir="t"/>
    </dgm:scene3d>
    <dgm:sp3d z="-110000"/>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0000"/>
    <dgm:txPr/>
    <dgm:style>
      <a:lnRef idx="1">
        <a:scrgbClr r="0" g="0" b="0"/>
      </a:lnRef>
      <a:fillRef idx="1">
        <a:scrgbClr r="0" g="0" b="0"/>
      </a:fillRef>
      <a:effectRef idx="0">
        <a:scrgbClr r="0" g="0" b="0"/>
      </a:effectRef>
      <a:fontRef idx="minor"/>
    </dgm:style>
  </dgm:styleLbl>
  <dgm:styleLbl name="asst0">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asst1">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asst2">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asst3">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asst4">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parChTrans2D1">
    <dgm:scene3d>
      <a:camera prst="orthographicFront"/>
      <a:lightRig rig="threePt" dir="t"/>
    </dgm:scene3d>
    <dgm:sp3d z="-110000">
      <a:bevelT w="40600" h="20600" prst="relaxedInset"/>
    </dgm:sp3d>
    <dgm:txPr/>
    <dgm:style>
      <a:lnRef idx="0">
        <a:scrgbClr r="0" g="0" b="0"/>
      </a:lnRef>
      <a:fillRef idx="1">
        <a:scrgbClr r="0" g="0" b="0"/>
      </a:fillRef>
      <a:effectRef idx="0">
        <a:scrgbClr r="0" g="0" b="0"/>
      </a:effectRef>
      <a:fontRef idx="minor"/>
    </dgm:style>
  </dgm:styleLbl>
  <dgm:styleLbl name="parChTrans2D2">
    <dgm:scene3d>
      <a:camera prst="orthographicFront"/>
      <a:lightRig rig="threePt" dir="t"/>
    </dgm:scene3d>
    <dgm:sp3d z="-110000">
      <a:bevelT w="40600" h="20600" prst="relaxedInset"/>
    </dgm:sp3d>
    <dgm:txPr/>
    <dgm:style>
      <a:lnRef idx="0">
        <a:scrgbClr r="0" g="0" b="0"/>
      </a:lnRef>
      <a:fillRef idx="1">
        <a:scrgbClr r="0" g="0" b="0"/>
      </a:fillRef>
      <a:effectRef idx="0">
        <a:scrgbClr r="0" g="0" b="0"/>
      </a:effectRef>
      <a:fontRef idx="minor"/>
    </dgm:style>
  </dgm:styleLbl>
  <dgm:styleLbl name="parChTrans2D3">
    <dgm:scene3d>
      <a:camera prst="orthographicFront"/>
      <a:lightRig rig="threePt" dir="t"/>
    </dgm:scene3d>
    <dgm:sp3d z="-110000"/>
    <dgm:txPr/>
    <dgm:style>
      <a:lnRef idx="0">
        <a:scrgbClr r="0" g="0" b="0"/>
      </a:lnRef>
      <a:fillRef idx="1">
        <a:scrgbClr r="0" g="0" b="0"/>
      </a:fillRef>
      <a:effectRef idx="0">
        <a:scrgbClr r="0" g="0" b="0"/>
      </a:effectRef>
      <a:fontRef idx="minor"/>
    </dgm:style>
  </dgm:styleLbl>
  <dgm:styleLbl name="parChTrans2D4">
    <dgm:scene3d>
      <a:camera prst="orthographicFront"/>
      <a:lightRig rig="threePt" dir="t"/>
    </dgm:scene3d>
    <dgm:sp3d z="-110000"/>
    <dgm:txPr/>
    <dgm:style>
      <a:lnRef idx="0">
        <a:scrgbClr r="0" g="0" b="0"/>
      </a:lnRef>
      <a:fillRef idx="1">
        <a:scrgbClr r="0" g="0" b="0"/>
      </a:fillRef>
      <a:effectRef idx="0">
        <a:scrgbClr r="0" g="0" b="0"/>
      </a:effectRef>
      <a:fontRef idx="minor"/>
    </dgm:style>
  </dgm:styleLbl>
  <dgm:styleLbl name="parChTrans1D1">
    <dgm:scene3d>
      <a:camera prst="orthographicFront"/>
      <a:lightRig rig="threePt" dir="t"/>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z="-110000"/>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z="-161800" extrusionH="10600" prstMaterial="matte">
      <a:bevelT w="90600" h="18600" prst="softRound"/>
      <a:bevelB w="48600" h="8600" prst="relaxedInset"/>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extrusionH="50600">
      <a:bevelT w="101600" h="80600"/>
      <a:bevelB w="80600" h="80600"/>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extrusionH="50600">
      <a:bevelT w="101600" h="80600"/>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z="-161800" extrusionH="10600" prstMaterial="matte">
      <a:bevelT w="90600" h="18600" prst="softRound"/>
      <a:bevelB w="48600" h="8600" prst="relaxedInset"/>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z="57200" extrusionH="600" contourW="3000">
      <a:bevelT w="48600" h="18600" prst="relaxedInset"/>
      <a:bevelB w="48600" h="8600" prst="relaxedInset"/>
    </dgm:sp3d>
    <dgm:txPr/>
    <dgm:style>
      <a:lnRef idx="0">
        <a:scrgbClr r="0" g="0" b="0"/>
      </a:lnRef>
      <a:fillRef idx="1">
        <a:scrgbClr r="0" g="0" b="0"/>
      </a:fillRef>
      <a:effectRef idx="0">
        <a:scrgbClr r="0" g="0" b="0"/>
      </a:effectRef>
      <a:fontRef idx="minor"/>
    </dgm:style>
  </dgm:styleLbl>
  <dgm:styleLbl name="solidAlignAcc1">
    <dgm:scene3d>
      <a:camera prst="orthographicFront"/>
      <a:lightRig rig="threePt" dir="t"/>
    </dgm:scene3d>
    <dgm:sp3d extrusionH="50600" contourW="3000">
      <a:bevelT w="101600" h="80600" prst="relaxedInset"/>
      <a:bevelB w="80600" h="80600" prst="relaxedInset"/>
    </dgm:sp3d>
    <dgm:txPr/>
    <dgm:style>
      <a:lnRef idx="0">
        <a:scrgbClr r="0" g="0" b="0"/>
      </a:lnRef>
      <a:fillRef idx="1">
        <a:scrgbClr r="0" g="0" b="0"/>
      </a:fillRef>
      <a:effectRef idx="0">
        <a:scrgbClr r="0" g="0" b="0"/>
      </a:effectRef>
      <a:fontRef idx="minor"/>
    </dgm:style>
  </dgm:styleLbl>
  <dgm:styleLbl name="solidBgAcc1">
    <dgm:scene3d>
      <a:camera prst="orthographicFront"/>
      <a:lightRig rig="threePt" dir="t"/>
    </dgm:scene3d>
    <dgm:sp3d z="-161800" extrusionH="10600" contourW="3000">
      <a:bevelT w="48600" h="8600" prst="softRound"/>
      <a:bevelB w="48600" h="8600" prst="relaxedInset"/>
    </dgm:sp3d>
    <dgm:txPr/>
    <dgm:style>
      <a:lnRef idx="0">
        <a:scrgbClr r="0" g="0" b="0"/>
      </a:lnRef>
      <a:fillRef idx="1">
        <a:scrgbClr r="0" g="0" b="0"/>
      </a:fillRef>
      <a:effectRef idx="0">
        <a:scrgbClr r="0" g="0" b="0"/>
      </a:effectRef>
      <a:fontRef idx="minor"/>
    </dgm:style>
  </dgm:styleLbl>
  <dgm:styleLbl name="fgAccFollowNode1">
    <dgm:scene3d>
      <a:camera prst="orthographicFront"/>
      <a:lightRig rig="threePt" dir="t"/>
    </dgm:scene3d>
    <dgm:sp3d z="57200" extrusionH="600" contourW="3000">
      <a:bevelT w="48600" h="18600" prst="relaxedInset"/>
      <a:bevelB w="48600" h="8600" prst="relaxedInset"/>
    </dgm:sp3d>
    <dgm:txPr/>
    <dgm:style>
      <a:lnRef idx="0">
        <a:scrgbClr r="0" g="0" b="0"/>
      </a:lnRef>
      <a:fillRef idx="1">
        <a:scrgbClr r="0" g="0" b="0"/>
      </a:fillRef>
      <a:effectRef idx="0">
        <a:scrgbClr r="0" g="0" b="0"/>
      </a:effectRef>
      <a:fontRef idx="minor"/>
    </dgm:style>
  </dgm:styleLbl>
  <dgm:styleLbl name="alignAccFollowNode1">
    <dgm:scene3d>
      <a:camera prst="orthographicFront"/>
      <a:lightRig rig="threePt" dir="t"/>
    </dgm:scene3d>
    <dgm:sp3d extrusionH="50600" contourW="3000">
      <a:bevelT w="101600" h="80600" prst="relaxedInset"/>
      <a:bevelB w="80600" h="80600" prst="relaxedInset"/>
    </dgm:sp3d>
    <dgm:txPr/>
    <dgm:style>
      <a:lnRef idx="0">
        <a:scrgbClr r="0" g="0" b="0"/>
      </a:lnRef>
      <a:fillRef idx="1">
        <a:scrgbClr r="0" g="0" b="0"/>
      </a:fillRef>
      <a:effectRef idx="0">
        <a:scrgbClr r="0" g="0" b="0"/>
      </a:effectRef>
      <a:fontRef idx="minor"/>
    </dgm:style>
  </dgm:styleLbl>
  <dgm:styleLbl name="bgAccFollowNode1">
    <dgm:scene3d>
      <a:camera prst="orthographicFront"/>
      <a:lightRig rig="threePt" dir="t"/>
    </dgm:scene3d>
    <dgm:sp3d z="-161800" extrusionH="10600" contourW="3000">
      <a:bevelT w="48600" h="8600" prst="relaxedInset"/>
      <a:bevelB w="48600" h="8600" prst="relaxedInset"/>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z="-161800" extrusionH="600" contourW="3000">
      <a:bevelT w="48600" h="18600" prst="relaxedInset"/>
      <a:bevelB w="48600" h="8600" prst="relaxedInset"/>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extrusionH="50600">
      <a:bevelT w="80600" h="80600" prst="relaxedInset"/>
      <a:bevelB w="80600" h="80600" prst="relaxedInset"/>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z="57200" extrusionH="600" contourW="3000" prstMaterial="plastic">
      <a:bevelT w="80600" h="18600" prst="relaxedInset"/>
      <a:bevelB w="80600" h="8600" prst="relaxedInset"/>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5.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8056"/>
          </a:xfrm>
          <a:prstGeom prst="rect">
            <a:avLst/>
          </a:prstGeom>
        </p:spPr>
        <p:txBody>
          <a:bodyPr vert="horz" lIns="91440" tIns="45720" rIns="91440" bIns="45720" rtlCol="0"/>
          <a:lstStyle>
            <a:lvl1pPr algn="r">
              <a:defRPr sz="1200"/>
            </a:lvl1pPr>
          </a:lstStyle>
          <a:p>
            <a:fld id="{86CF9FF5-6EC2-48BB-9F6B-CDD52573A985}" type="datetimeFigureOut">
              <a:rPr lang="en-GB" smtClean="0"/>
              <a:pPr/>
              <a:t>06/07/2021</a:t>
            </a:fld>
            <a:endParaRPr lang="en-GB"/>
          </a:p>
        </p:txBody>
      </p:sp>
      <p:sp>
        <p:nvSpPr>
          <p:cNvPr id="4" name="Footer Placeholder 3"/>
          <p:cNvSpPr>
            <a:spLocks noGrp="1"/>
          </p:cNvSpPr>
          <p:nvPr>
            <p:ph type="ftr" sz="quarter" idx="2"/>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4"/>
            <a:ext cx="2945659" cy="498055"/>
          </a:xfrm>
          <a:prstGeom prst="rect">
            <a:avLst/>
          </a:prstGeom>
        </p:spPr>
        <p:txBody>
          <a:bodyPr vert="horz" lIns="91440" tIns="45720" rIns="91440" bIns="45720" rtlCol="0" anchor="b"/>
          <a:lstStyle>
            <a:lvl1pPr algn="r">
              <a:defRPr sz="1200"/>
            </a:lvl1pPr>
          </a:lstStyle>
          <a:p>
            <a:fld id="{9BC80A9F-72A0-470C-8C0B-6F7119A4BE7A}" type="slidenum">
              <a:rPr lang="en-GB" smtClean="0"/>
              <a:pPr/>
              <a:t>‹#›</a:t>
            </a:fld>
            <a:endParaRPr lang="en-GB"/>
          </a:p>
        </p:txBody>
      </p:sp>
    </p:spTree>
    <p:extLst>
      <p:ext uri="{BB962C8B-B14F-4D97-AF65-F5344CB8AC3E}">
        <p14:creationId xmlns:p14="http://schemas.microsoft.com/office/powerpoint/2010/main" val="156695770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8056"/>
          </a:xfrm>
          <a:prstGeom prst="rect">
            <a:avLst/>
          </a:prstGeom>
        </p:spPr>
        <p:txBody>
          <a:bodyPr vert="horz" lIns="91440" tIns="45720" rIns="91440" bIns="45720" rtlCol="0"/>
          <a:lstStyle>
            <a:lvl1pPr algn="r">
              <a:defRPr sz="1200"/>
            </a:lvl1pPr>
          </a:lstStyle>
          <a:p>
            <a:fld id="{C1C65181-5592-4F6D-95FF-8D6BCD88CF64}" type="datetimeFigureOut">
              <a:rPr lang="en-GB" smtClean="0"/>
              <a:pPr/>
              <a:t>06/07/2021</a:t>
            </a:fld>
            <a:endParaRPr lang="en-GB"/>
          </a:p>
        </p:txBody>
      </p:sp>
      <p:sp>
        <p:nvSpPr>
          <p:cNvPr id="4" name="Slide Image Placeholder 3"/>
          <p:cNvSpPr>
            <a:spLocks noGrp="1" noRot="1" noChangeAspect="1"/>
          </p:cNvSpPr>
          <p:nvPr>
            <p:ph type="sldImg" idx="2"/>
          </p:nvPr>
        </p:nvSpPr>
        <p:spPr>
          <a:xfrm>
            <a:off x="422275" y="1241425"/>
            <a:ext cx="5953125"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77194"/>
            <a:ext cx="5438140" cy="3908614"/>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4"/>
            <a:ext cx="2945659" cy="498055"/>
          </a:xfrm>
          <a:prstGeom prst="rect">
            <a:avLst/>
          </a:prstGeom>
        </p:spPr>
        <p:txBody>
          <a:bodyPr vert="horz" lIns="91440" tIns="45720" rIns="91440" bIns="45720" rtlCol="0" anchor="b"/>
          <a:lstStyle>
            <a:lvl1pPr algn="r">
              <a:defRPr sz="1200"/>
            </a:lvl1pPr>
          </a:lstStyle>
          <a:p>
            <a:fld id="{52746376-8D45-4AF3-B076-7923E31C365A}" type="slidenum">
              <a:rPr lang="en-GB" smtClean="0"/>
              <a:pPr/>
              <a:t>‹#›</a:t>
            </a:fld>
            <a:endParaRPr lang="en-GB"/>
          </a:p>
        </p:txBody>
      </p:sp>
    </p:spTree>
    <p:extLst>
      <p:ext uri="{BB962C8B-B14F-4D97-AF65-F5344CB8AC3E}">
        <p14:creationId xmlns:p14="http://schemas.microsoft.com/office/powerpoint/2010/main" val="29492790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8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1241425"/>
            <a:ext cx="5953125" cy="3349625"/>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77E8F59-A4A7-4637-BCEC-9E97CF4E3CCA}" type="slidenum">
              <a:rPr lang="en-GB" smtClean="0"/>
              <a:pPr/>
              <a:t>1</a:t>
            </a:fld>
            <a:endParaRPr lang="en-GB"/>
          </a:p>
        </p:txBody>
      </p:sp>
    </p:spTree>
    <p:extLst>
      <p:ext uri="{BB962C8B-B14F-4D97-AF65-F5344CB8AC3E}">
        <p14:creationId xmlns:p14="http://schemas.microsoft.com/office/powerpoint/2010/main" val="11760074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Recommend note-taking.</a:t>
            </a:r>
            <a:endParaRPr lang="en-GB" dirty="0"/>
          </a:p>
        </p:txBody>
      </p:sp>
      <p:sp>
        <p:nvSpPr>
          <p:cNvPr id="4" name="Slide Number Placeholder 3"/>
          <p:cNvSpPr>
            <a:spLocks noGrp="1"/>
          </p:cNvSpPr>
          <p:nvPr>
            <p:ph type="sldNum" sz="quarter" idx="10"/>
          </p:nvPr>
        </p:nvSpPr>
        <p:spPr/>
        <p:txBody>
          <a:bodyPr/>
          <a:lstStyle/>
          <a:p>
            <a:fld id="{52746376-8D45-4AF3-B076-7923E31C365A}" type="slidenum">
              <a:rPr lang="en-GB" smtClean="0"/>
              <a:pPr/>
              <a:t>2</a:t>
            </a:fld>
            <a:endParaRPr lang="en-GB"/>
          </a:p>
        </p:txBody>
      </p:sp>
    </p:spTree>
    <p:extLst>
      <p:ext uri="{BB962C8B-B14F-4D97-AF65-F5344CB8AC3E}">
        <p14:creationId xmlns:p14="http://schemas.microsoft.com/office/powerpoint/2010/main" val="59158589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1241425"/>
            <a:ext cx="5953125" cy="3349625"/>
          </a:xfrm>
        </p:spPr>
      </p:sp>
      <p:sp>
        <p:nvSpPr>
          <p:cNvPr id="3" name="Notes Placeholder 2"/>
          <p:cNvSpPr>
            <a:spLocks noGrp="1"/>
          </p:cNvSpPr>
          <p:nvPr>
            <p:ph type="body" idx="1"/>
          </p:nvPr>
        </p:nvSpPr>
        <p:spPr/>
        <p:txBody>
          <a:bodyPr/>
          <a:lstStyle/>
          <a:p>
            <a:r>
              <a:rPr lang="en-GB" dirty="0" smtClean="0"/>
              <a:t>Ground</a:t>
            </a:r>
            <a:r>
              <a:rPr lang="en-GB" baseline="0" dirty="0" smtClean="0"/>
              <a:t> rules.                                                                                                                                                                                                                                                                                                                                                                                                                                                                                                                                                                                                                                                                                                                                                                                                                                                                                                                                                                                                                                                                                                                                                                                                                                                                                                                                                                                                                                                                                                                                                                                                                                                                                                                                                                                                                                                                                                                                                                                                                                                                                                                                                                                                                                                                                                                                                                                                                                                                                                                                                                                                                                                                                                                                                                                                                                                                         </a:t>
            </a:r>
            <a:endParaRPr lang="en-GB" dirty="0"/>
          </a:p>
        </p:txBody>
      </p:sp>
      <p:sp>
        <p:nvSpPr>
          <p:cNvPr id="4" name="Slide Number Placeholder 3"/>
          <p:cNvSpPr>
            <a:spLocks noGrp="1"/>
          </p:cNvSpPr>
          <p:nvPr>
            <p:ph type="sldNum" sz="quarter" idx="10"/>
          </p:nvPr>
        </p:nvSpPr>
        <p:spPr/>
        <p:txBody>
          <a:bodyPr/>
          <a:lstStyle/>
          <a:p>
            <a:fld id="{877E8F59-A4A7-4637-BCEC-9E97CF4E3CCA}" type="slidenum">
              <a:rPr lang="en-GB" smtClean="0"/>
              <a:pPr/>
              <a:t>3</a:t>
            </a:fld>
            <a:endParaRPr lang="en-GB"/>
          </a:p>
        </p:txBody>
      </p:sp>
    </p:spTree>
    <p:extLst>
      <p:ext uri="{BB962C8B-B14F-4D97-AF65-F5344CB8AC3E}">
        <p14:creationId xmlns:p14="http://schemas.microsoft.com/office/powerpoint/2010/main" val="192266736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1241425"/>
            <a:ext cx="5953125" cy="3349625"/>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77E8F59-A4A7-4637-BCEC-9E97CF4E3CCA}" type="slidenum">
              <a:rPr lang="en-GB" smtClean="0"/>
              <a:pPr/>
              <a:t>4</a:t>
            </a:fld>
            <a:endParaRPr lang="en-GB"/>
          </a:p>
        </p:txBody>
      </p:sp>
    </p:spTree>
    <p:extLst>
      <p:ext uri="{BB962C8B-B14F-4D97-AF65-F5344CB8AC3E}">
        <p14:creationId xmlns:p14="http://schemas.microsoft.com/office/powerpoint/2010/main" val="28117755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1241425"/>
            <a:ext cx="5953125" cy="3349625"/>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77E8F59-A4A7-4637-BCEC-9E97CF4E3CCA}" type="slidenum">
              <a:rPr lang="en-GB" smtClean="0"/>
              <a:pPr/>
              <a:t>7</a:t>
            </a:fld>
            <a:endParaRPr lang="en-GB"/>
          </a:p>
        </p:txBody>
      </p:sp>
    </p:spTree>
    <p:extLst>
      <p:ext uri="{BB962C8B-B14F-4D97-AF65-F5344CB8AC3E}">
        <p14:creationId xmlns:p14="http://schemas.microsoft.com/office/powerpoint/2010/main" val="204544197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1241425"/>
            <a:ext cx="5953125" cy="3349625"/>
          </a:xfrm>
        </p:spPr>
      </p:sp>
      <p:sp>
        <p:nvSpPr>
          <p:cNvPr id="3" name="Notes Placeholder 2"/>
          <p:cNvSpPr>
            <a:spLocks noGrp="1"/>
          </p:cNvSpPr>
          <p:nvPr>
            <p:ph type="body" idx="1"/>
          </p:nvPr>
        </p:nvSpPr>
        <p:spPr/>
        <p:txBody>
          <a:bodyPr/>
          <a:lstStyle/>
          <a:p>
            <a:r>
              <a:rPr lang="en-US" dirty="0" smtClean="0"/>
              <a:t>Impact factors are the considerations we must identify when dealing with any conflict ~ like carrying out a mini (dynamic) risk assessment of the situation we are in. </a:t>
            </a:r>
          </a:p>
          <a:p>
            <a:endParaRPr lang="en-US" dirty="0" smtClean="0"/>
          </a:p>
          <a:p>
            <a:endParaRPr lang="en-US" dirty="0" smtClean="0"/>
          </a:p>
          <a:p>
            <a:endParaRPr lang="en-GB" dirty="0"/>
          </a:p>
        </p:txBody>
      </p:sp>
      <p:sp>
        <p:nvSpPr>
          <p:cNvPr id="4" name="Slide Number Placeholder 3"/>
          <p:cNvSpPr>
            <a:spLocks noGrp="1"/>
          </p:cNvSpPr>
          <p:nvPr>
            <p:ph type="sldNum" sz="quarter" idx="10"/>
          </p:nvPr>
        </p:nvSpPr>
        <p:spPr/>
        <p:txBody>
          <a:bodyPr/>
          <a:lstStyle/>
          <a:p>
            <a:fld id="{52746376-8D45-4AF3-B076-7923E31C365A}" type="slidenum">
              <a:rPr lang="en-GB" smtClean="0"/>
              <a:pPr/>
              <a:t>9</a:t>
            </a:fld>
            <a:endParaRPr lang="en-GB"/>
          </a:p>
        </p:txBody>
      </p:sp>
    </p:spTree>
    <p:extLst>
      <p:ext uri="{BB962C8B-B14F-4D97-AF65-F5344CB8AC3E}">
        <p14:creationId xmlns:p14="http://schemas.microsoft.com/office/powerpoint/2010/main" val="85161665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1241425"/>
            <a:ext cx="5953125" cy="3349625"/>
          </a:xfrm>
        </p:spPr>
      </p:sp>
      <p:sp>
        <p:nvSpPr>
          <p:cNvPr id="3" name="Notes Placeholder 2"/>
          <p:cNvSpPr>
            <a:spLocks noGrp="1"/>
          </p:cNvSpPr>
          <p:nvPr>
            <p:ph type="body" idx="1"/>
          </p:nvPr>
        </p:nvSpPr>
        <p:spPr/>
        <p:txBody>
          <a:bodyPr/>
          <a:lstStyle/>
          <a:p>
            <a:r>
              <a:rPr lang="en-US" dirty="0" smtClean="0"/>
              <a:t>We must be able to recognise when the conflict is about to escalate. </a:t>
            </a:r>
          </a:p>
          <a:p>
            <a:endParaRPr lang="en-US" dirty="0" smtClean="0"/>
          </a:p>
          <a:p>
            <a:r>
              <a:rPr lang="en-US" dirty="0" smtClean="0"/>
              <a:t>They indicate that the person is getting angry and that they have to exert their presence verbally. If you can recognise these and use the models we have discussed already, you may be able to prevent escalation.</a:t>
            </a:r>
            <a:r>
              <a:rPr lang="en-US" baseline="0" dirty="0" smtClean="0"/>
              <a:t> </a:t>
            </a:r>
            <a:endParaRPr lang="en-GB" dirty="0"/>
          </a:p>
        </p:txBody>
      </p:sp>
      <p:sp>
        <p:nvSpPr>
          <p:cNvPr id="4" name="Slide Number Placeholder 3"/>
          <p:cNvSpPr>
            <a:spLocks noGrp="1"/>
          </p:cNvSpPr>
          <p:nvPr>
            <p:ph type="sldNum" sz="quarter" idx="10"/>
          </p:nvPr>
        </p:nvSpPr>
        <p:spPr/>
        <p:txBody>
          <a:bodyPr/>
          <a:lstStyle/>
          <a:p>
            <a:fld id="{52746376-8D45-4AF3-B076-7923E31C365A}" type="slidenum">
              <a:rPr lang="en-GB" smtClean="0"/>
              <a:pPr/>
              <a:t>10</a:t>
            </a:fld>
            <a:endParaRPr lang="en-GB"/>
          </a:p>
        </p:txBody>
      </p:sp>
    </p:spTree>
    <p:extLst>
      <p:ext uri="{BB962C8B-B14F-4D97-AF65-F5344CB8AC3E}">
        <p14:creationId xmlns:p14="http://schemas.microsoft.com/office/powerpoint/2010/main" val="253430671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1241425"/>
            <a:ext cx="5953125" cy="3349625"/>
          </a:xfrm>
        </p:spPr>
      </p:sp>
      <p:sp>
        <p:nvSpPr>
          <p:cNvPr id="3" name="Notes Placeholder 2"/>
          <p:cNvSpPr>
            <a:spLocks noGrp="1"/>
          </p:cNvSpPr>
          <p:nvPr>
            <p:ph type="body" idx="1"/>
          </p:nvPr>
        </p:nvSpPr>
        <p:spPr/>
        <p:txBody>
          <a:bodyPr/>
          <a:lstStyle/>
          <a:p>
            <a:r>
              <a:rPr lang="en-US" dirty="0" smtClean="0"/>
              <a:t>We all have the potential in today’s stressful world to behave a little like a volcano ~ our </a:t>
            </a:r>
            <a:r>
              <a:rPr lang="en-US" dirty="0" err="1" smtClean="0"/>
              <a:t>behaviour</a:t>
            </a:r>
            <a:r>
              <a:rPr lang="en-US" dirty="0" smtClean="0"/>
              <a:t> becoming more explosive as we become stressed or affected by the situation around us. Patterns of </a:t>
            </a:r>
            <a:r>
              <a:rPr lang="en-US" dirty="0" err="1" smtClean="0"/>
              <a:t>behaviour</a:t>
            </a:r>
            <a:r>
              <a:rPr lang="en-US" dirty="0" smtClean="0"/>
              <a:t> help us to recognise how a person’s </a:t>
            </a:r>
            <a:r>
              <a:rPr lang="en-US" dirty="0" err="1" smtClean="0"/>
              <a:t>behaviour</a:t>
            </a:r>
            <a:r>
              <a:rPr lang="en-US" dirty="0" smtClean="0"/>
              <a:t> may escalate during a conflict situation. </a:t>
            </a:r>
          </a:p>
          <a:p>
            <a:endParaRPr lang="en-US" dirty="0" smtClean="0"/>
          </a:p>
          <a:p>
            <a:r>
              <a:rPr lang="en-US" dirty="0" smtClean="0"/>
              <a:t>Recognising these patterns can helps us to react before a situation becomes dangerous </a:t>
            </a:r>
            <a:endParaRPr lang="en-GB" dirty="0"/>
          </a:p>
        </p:txBody>
      </p:sp>
      <p:sp>
        <p:nvSpPr>
          <p:cNvPr id="4" name="Slide Number Placeholder 3"/>
          <p:cNvSpPr>
            <a:spLocks noGrp="1"/>
          </p:cNvSpPr>
          <p:nvPr>
            <p:ph type="sldNum" sz="quarter" idx="10"/>
          </p:nvPr>
        </p:nvSpPr>
        <p:spPr/>
        <p:txBody>
          <a:bodyPr/>
          <a:lstStyle/>
          <a:p>
            <a:fld id="{42C9B811-59C6-4849-A2E3-B6610C23FC06}" type="slidenum">
              <a:rPr lang="en-US" smtClean="0"/>
              <a:pPr/>
              <a:t>11</a:t>
            </a:fld>
            <a:endParaRPr lang="en-US" dirty="0"/>
          </a:p>
        </p:txBody>
      </p:sp>
    </p:spTree>
    <p:extLst>
      <p:ext uri="{BB962C8B-B14F-4D97-AF65-F5344CB8AC3E}">
        <p14:creationId xmlns:p14="http://schemas.microsoft.com/office/powerpoint/2010/main" val="423289683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1241425"/>
            <a:ext cx="5953125" cy="3349625"/>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2746376-8D45-4AF3-B076-7923E31C365A}" type="slidenum">
              <a:rPr lang="en-GB" smtClean="0"/>
              <a:pPr/>
              <a:t>12</a:t>
            </a:fld>
            <a:endParaRPr lang="en-GB"/>
          </a:p>
        </p:txBody>
      </p:sp>
    </p:spTree>
    <p:extLst>
      <p:ext uri="{BB962C8B-B14F-4D97-AF65-F5344CB8AC3E}">
        <p14:creationId xmlns:p14="http://schemas.microsoft.com/office/powerpoint/2010/main" val="291032845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1241425"/>
            <a:ext cx="5953125" cy="3349625"/>
          </a:xfrm>
        </p:spPr>
      </p:sp>
      <p:sp>
        <p:nvSpPr>
          <p:cNvPr id="3" name="Notes Placeholder 2"/>
          <p:cNvSpPr>
            <a:spLocks noGrp="1"/>
          </p:cNvSpPr>
          <p:nvPr>
            <p:ph type="body" idx="1"/>
          </p:nvPr>
        </p:nvSpPr>
        <p:spPr/>
        <p:txBody>
          <a:bodyPr/>
          <a:lstStyle/>
          <a:p>
            <a:r>
              <a:rPr lang="en-US" dirty="0" smtClean="0"/>
              <a:t>Language differences </a:t>
            </a:r>
          </a:p>
          <a:p>
            <a:r>
              <a:rPr lang="en-US" dirty="0" smtClean="0"/>
              <a:t>Background noise </a:t>
            </a:r>
          </a:p>
          <a:p>
            <a:r>
              <a:rPr lang="en-US" dirty="0" smtClean="0"/>
              <a:t>Weather conditions </a:t>
            </a:r>
          </a:p>
          <a:p>
            <a:r>
              <a:rPr lang="en-US" dirty="0" smtClean="0"/>
              <a:t>Stress </a:t>
            </a:r>
          </a:p>
          <a:p>
            <a:r>
              <a:rPr lang="en-US" dirty="0" smtClean="0"/>
              <a:t>Alcohol / Drugs </a:t>
            </a:r>
          </a:p>
          <a:p>
            <a:r>
              <a:rPr lang="en-US" dirty="0" smtClean="0"/>
              <a:t>Confused state</a:t>
            </a:r>
          </a:p>
          <a:p>
            <a:r>
              <a:rPr lang="en-US" dirty="0" smtClean="0"/>
              <a:t> Cultural differences </a:t>
            </a:r>
          </a:p>
          <a:p>
            <a:r>
              <a:rPr lang="en-US" dirty="0" smtClean="0"/>
              <a:t>Too loud </a:t>
            </a:r>
          </a:p>
          <a:p>
            <a:r>
              <a:rPr lang="en-US" dirty="0" smtClean="0"/>
              <a:t>Too quiet </a:t>
            </a:r>
          </a:p>
          <a:p>
            <a:r>
              <a:rPr lang="en-US" dirty="0" smtClean="0"/>
              <a:t>Anger </a:t>
            </a:r>
          </a:p>
          <a:p>
            <a:r>
              <a:rPr lang="en-US" dirty="0" smtClean="0"/>
              <a:t>Stereotyping</a:t>
            </a:r>
          </a:p>
          <a:p>
            <a:r>
              <a:rPr lang="en-US" dirty="0" smtClean="0"/>
              <a:t> Jargon</a:t>
            </a:r>
          </a:p>
          <a:p>
            <a:r>
              <a:rPr lang="en-US" dirty="0" smtClean="0"/>
              <a:t> Emotional state</a:t>
            </a:r>
          </a:p>
          <a:p>
            <a:r>
              <a:rPr lang="en-US" dirty="0" smtClean="0"/>
              <a:t> Triggers</a:t>
            </a:r>
          </a:p>
          <a:p>
            <a:r>
              <a:rPr lang="en-US" dirty="0" smtClean="0"/>
              <a:t> NVC’s not matching verbal content </a:t>
            </a:r>
            <a:endParaRPr lang="en-GB" dirty="0"/>
          </a:p>
        </p:txBody>
      </p:sp>
      <p:sp>
        <p:nvSpPr>
          <p:cNvPr id="4" name="Slide Number Placeholder 3"/>
          <p:cNvSpPr>
            <a:spLocks noGrp="1"/>
          </p:cNvSpPr>
          <p:nvPr>
            <p:ph type="sldNum" sz="quarter" idx="10"/>
          </p:nvPr>
        </p:nvSpPr>
        <p:spPr/>
        <p:txBody>
          <a:bodyPr/>
          <a:lstStyle/>
          <a:p>
            <a:fld id="{42C9B811-59C6-4849-A2E3-B6610C23FC06}" type="slidenum">
              <a:rPr lang="en-US" smtClean="0"/>
              <a:pPr/>
              <a:t>13</a:t>
            </a:fld>
            <a:endParaRPr lang="en-US" dirty="0"/>
          </a:p>
        </p:txBody>
      </p:sp>
    </p:spTree>
    <p:extLst>
      <p:ext uri="{BB962C8B-B14F-4D97-AF65-F5344CB8AC3E}">
        <p14:creationId xmlns:p14="http://schemas.microsoft.com/office/powerpoint/2010/main" val="391402920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1241425"/>
            <a:ext cx="5953125" cy="3349625"/>
          </a:xfrm>
        </p:spPr>
      </p:sp>
      <p:sp>
        <p:nvSpPr>
          <p:cNvPr id="3" name="Notes Placeholder 2"/>
          <p:cNvSpPr>
            <a:spLocks noGrp="1"/>
          </p:cNvSpPr>
          <p:nvPr>
            <p:ph type="body" idx="1"/>
          </p:nvPr>
        </p:nvSpPr>
        <p:spPr/>
        <p:txBody>
          <a:bodyPr/>
          <a:lstStyle/>
          <a:p>
            <a:r>
              <a:rPr lang="en-US" dirty="0" smtClean="0"/>
              <a:t>The attitude and </a:t>
            </a:r>
            <a:r>
              <a:rPr lang="en-US" dirty="0" err="1" smtClean="0"/>
              <a:t>behavioural</a:t>
            </a:r>
            <a:r>
              <a:rPr lang="en-US" dirty="0" smtClean="0"/>
              <a:t> cycle demonstrates the behaviour that people from all backgrounds may exhibit when interacting with others. It is a cycle of behaviour that can escalate out of control. If your attitude or emotions towards another are hostile, this will be displayed in your behaviour. This, in turn will affect the attitude or emotions of the individuals you are dealing with, which in turn will affect their behaviour and so on.</a:t>
            </a:r>
          </a:p>
          <a:p>
            <a:endParaRPr lang="en-US" dirty="0" smtClean="0"/>
          </a:p>
          <a:p>
            <a:r>
              <a:rPr lang="en-US" dirty="0" smtClean="0"/>
              <a:t>ATTITUDE AFFECTS BEHAVIOUR Our attitude about anything comes out in our external </a:t>
            </a:r>
            <a:r>
              <a:rPr lang="en-US" dirty="0" err="1" smtClean="0"/>
              <a:t>behavioural</a:t>
            </a:r>
            <a:r>
              <a:rPr lang="en-US" dirty="0" smtClean="0"/>
              <a:t> displays. This may appear in the signals we send to other people, for example in smiles, voice tone and use of particular words. It also appears in how we act, and in particular regarding other people. The reverse is also true of course and attitude of others also affects their behaviour. </a:t>
            </a:r>
          </a:p>
          <a:p>
            <a:endParaRPr lang="en-US" dirty="0" smtClean="0"/>
          </a:p>
          <a:p>
            <a:r>
              <a:rPr lang="en-US" dirty="0" smtClean="0"/>
              <a:t>BEHAVIOUR AFFECTS OTHER ATTITUDES When I do something or send physical signals to you, then it has an effect on your attitude. If I act in an aggressive way towards you, you will interpret this in a certain way. This subsequently affects your attitude, either because you are persuaded by my argument or because you react to what you perceive as unreasonable behaviour by me. And again the reverse is true. Your behaviour affects my attitudes as I interpret rightly or wrongly, what you do or signal. </a:t>
            </a:r>
            <a:endParaRPr lang="en-GB" dirty="0"/>
          </a:p>
        </p:txBody>
      </p:sp>
      <p:sp>
        <p:nvSpPr>
          <p:cNvPr id="4" name="Slide Number Placeholder 3"/>
          <p:cNvSpPr>
            <a:spLocks noGrp="1"/>
          </p:cNvSpPr>
          <p:nvPr>
            <p:ph type="sldNum" sz="quarter" idx="10"/>
          </p:nvPr>
        </p:nvSpPr>
        <p:spPr/>
        <p:txBody>
          <a:bodyPr/>
          <a:lstStyle/>
          <a:p>
            <a:fld id="{52746376-8D45-4AF3-B076-7923E31C365A}" type="slidenum">
              <a:rPr lang="en-GB" smtClean="0"/>
              <a:pPr/>
              <a:t>14</a:t>
            </a:fld>
            <a:endParaRPr lang="en-GB"/>
          </a:p>
        </p:txBody>
      </p:sp>
    </p:spTree>
    <p:extLst>
      <p:ext uri="{BB962C8B-B14F-4D97-AF65-F5344CB8AC3E}">
        <p14:creationId xmlns:p14="http://schemas.microsoft.com/office/powerpoint/2010/main" val="266309365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smtClean="0">
                <a:effectLst/>
              </a:rPr>
              <a:t>Autism spectrum disorders (ASD) </a:t>
            </a:r>
            <a:r>
              <a:rPr lang="en-US" dirty="0" smtClean="0">
                <a:effectLst/>
              </a:rPr>
              <a:t>are a diverse group of conditions. They are characterised by some degree of difficulty with social interaction and communication. Other characteristics are atypical patterns of activities and </a:t>
            </a:r>
            <a:r>
              <a:rPr lang="en-US" dirty="0" err="1" smtClean="0">
                <a:effectLst/>
              </a:rPr>
              <a:t>behaviours</a:t>
            </a:r>
            <a:r>
              <a:rPr lang="en-US" dirty="0" smtClean="0">
                <a:effectLst/>
              </a:rPr>
              <a:t>, such as difficulty with transition from one activity to another, a focus on details and unusual reactions to sensations. </a:t>
            </a:r>
          </a:p>
          <a:p>
            <a:endParaRPr lang="en-US" dirty="0" smtClean="0">
              <a:effectLst/>
            </a:endParaRPr>
          </a:p>
          <a:p>
            <a:r>
              <a:rPr lang="en-US" dirty="0" smtClean="0">
                <a:effectLst/>
              </a:rPr>
              <a:t>Autism is a spectrum condition. All autistic people share certain difficulties, but being autistic will affect them in different ways. Some people with </a:t>
            </a:r>
            <a:r>
              <a:rPr lang="en-US" b="1" dirty="0" smtClean="0">
                <a:effectLst/>
              </a:rPr>
              <a:t>Asperger syndrome </a:t>
            </a:r>
            <a:r>
              <a:rPr lang="en-US" dirty="0" smtClean="0">
                <a:effectLst/>
              </a:rPr>
              <a:t>also have mental health issues or other conditions, meaning people need different levels and types of support. People with Asperger syndrome see, hear and feel the world differently to other people. If you have Asperger syndrome, you have it for life – it is not an illness or disease and cannot be ‘cured’. Often people feel that Asperger syndrome is a fundamental aspect of their identity. </a:t>
            </a:r>
          </a:p>
          <a:p>
            <a:endParaRPr lang="en-US" dirty="0" smtClean="0">
              <a:effectLst/>
            </a:endParaRPr>
          </a:p>
          <a:p>
            <a:r>
              <a:rPr lang="en-US" b="1" dirty="0" smtClean="0">
                <a:effectLst/>
              </a:rPr>
              <a:t>PDA (Pathological Demand Avoidance) </a:t>
            </a:r>
            <a:r>
              <a:rPr lang="en-US" dirty="0" smtClean="0">
                <a:effectLst/>
              </a:rPr>
              <a:t>is widely understood to be a profile on the autism spectrum, involving the avoidance of everyday demands and the use of ‘social’ strategies as part of this avoidance. PDA individuals share autistic characteristics and also have many of the ‘key features’ of a PDA profile.</a:t>
            </a:r>
          </a:p>
          <a:p>
            <a:endParaRPr lang="en-US" dirty="0" smtClean="0">
              <a:effectLst/>
            </a:endParaRPr>
          </a:p>
          <a:p>
            <a:r>
              <a:rPr lang="en-US" sz="1200" b="1" kern="1200" dirty="0" smtClean="0">
                <a:solidFill>
                  <a:schemeClr val="tx1"/>
                </a:solidFill>
                <a:effectLst/>
                <a:latin typeface="+mn-lt"/>
                <a:ea typeface="+mn-ea"/>
                <a:cs typeface="+mn-cs"/>
              </a:rPr>
              <a:t>A learning disability </a:t>
            </a:r>
            <a:r>
              <a:rPr lang="en-US" sz="1200" b="0" kern="1200" dirty="0" smtClean="0">
                <a:solidFill>
                  <a:schemeClr val="tx1"/>
                </a:solidFill>
                <a:effectLst/>
                <a:latin typeface="+mn-lt"/>
                <a:ea typeface="+mn-ea"/>
                <a:cs typeface="+mn-cs"/>
              </a:rPr>
              <a:t>affects the way a person understands information and how they communicate. </a:t>
            </a:r>
            <a:r>
              <a:rPr lang="en-US" sz="1200" kern="1200" dirty="0" smtClean="0">
                <a:solidFill>
                  <a:schemeClr val="tx1"/>
                </a:solidFill>
                <a:effectLst/>
                <a:latin typeface="+mn-lt"/>
                <a:ea typeface="+mn-ea"/>
                <a:cs typeface="+mn-cs"/>
              </a:rPr>
              <a:t>This means they can have difficulty: understanding new or complex information; learning new skills; coping independently;</a:t>
            </a:r>
          </a:p>
          <a:p>
            <a:endParaRPr lang="en-US" sz="1200" kern="1200" dirty="0" smtClean="0">
              <a:solidFill>
                <a:schemeClr val="tx1"/>
              </a:solidFill>
              <a:effectLst/>
              <a:latin typeface="+mn-lt"/>
              <a:ea typeface="+mn-ea"/>
              <a:cs typeface="+mn-cs"/>
            </a:endParaRPr>
          </a:p>
          <a:p>
            <a:r>
              <a:rPr lang="en-US" sz="1200" b="1" kern="1200" dirty="0" smtClean="0">
                <a:solidFill>
                  <a:schemeClr val="tx1"/>
                </a:solidFill>
                <a:effectLst/>
                <a:latin typeface="+mn-lt"/>
                <a:ea typeface="+mn-ea"/>
                <a:cs typeface="+mn-cs"/>
              </a:rPr>
              <a:t>Dementia</a:t>
            </a:r>
            <a:r>
              <a:rPr lang="en-US" sz="1200" kern="1200" dirty="0" smtClean="0">
                <a:solidFill>
                  <a:schemeClr val="tx1"/>
                </a:solidFill>
                <a:effectLst/>
                <a:latin typeface="+mn-lt"/>
                <a:ea typeface="+mn-ea"/>
                <a:cs typeface="+mn-cs"/>
              </a:rPr>
              <a:t> is a syndrome (a group of related symptoms) associated with an ongoing decline of brain functioning. There are many different causes of</a:t>
            </a:r>
            <a:r>
              <a:rPr lang="en-US" sz="1200" b="1" kern="1200" dirty="0" smtClean="0">
                <a:solidFill>
                  <a:schemeClr val="tx1"/>
                </a:solidFill>
                <a:effectLst/>
                <a:latin typeface="+mn-lt"/>
                <a:ea typeface="+mn-ea"/>
                <a:cs typeface="+mn-cs"/>
              </a:rPr>
              <a:t> dementia,</a:t>
            </a:r>
            <a:r>
              <a:rPr lang="en-US" sz="1200" kern="1200" dirty="0" smtClean="0">
                <a:solidFill>
                  <a:schemeClr val="tx1"/>
                </a:solidFill>
                <a:effectLst/>
                <a:latin typeface="+mn-lt"/>
                <a:ea typeface="+mn-ea"/>
                <a:cs typeface="+mn-cs"/>
              </a:rPr>
              <a:t> and many different types. People often get confused about the difference between Alzheimer's disease and</a:t>
            </a:r>
            <a:r>
              <a:rPr lang="en-US" sz="1200" b="1" kern="1200" dirty="0" smtClean="0">
                <a:solidFill>
                  <a:schemeClr val="tx1"/>
                </a:solidFill>
                <a:effectLst/>
                <a:latin typeface="+mn-lt"/>
                <a:ea typeface="+mn-ea"/>
                <a:cs typeface="+mn-cs"/>
              </a:rPr>
              <a:t> dementia.</a:t>
            </a:r>
          </a:p>
          <a:p>
            <a:endParaRPr lang="en-US" sz="1200" b="1" kern="1200" dirty="0" smtClean="0">
              <a:solidFill>
                <a:schemeClr val="tx1"/>
              </a:solidFill>
              <a:effectLst/>
              <a:latin typeface="+mn-lt"/>
              <a:ea typeface="+mn-ea"/>
              <a:cs typeface="+mn-cs"/>
            </a:endParaRPr>
          </a:p>
          <a:p>
            <a:r>
              <a:rPr lang="en-US" b="1" dirty="0" smtClean="0"/>
              <a:t>Mental Illnesses </a:t>
            </a:r>
            <a:r>
              <a:rPr lang="en-US" dirty="0" smtClean="0"/>
              <a:t>are brain-based conditions that affect thinking, emotions, and behaviors. Since we all have brains – having some kind of mental health problem during your life is really common.</a:t>
            </a:r>
          </a:p>
          <a:p>
            <a:endParaRPr lang="en-US" dirty="0" smtClean="0"/>
          </a:p>
          <a:p>
            <a:r>
              <a:rPr lang="en-US" b="1" dirty="0" smtClean="0">
                <a:effectLst/>
              </a:rPr>
              <a:t>Addiction</a:t>
            </a:r>
            <a:r>
              <a:rPr lang="en-US" b="0" dirty="0" smtClean="0">
                <a:effectLst/>
              </a:rPr>
              <a:t> is a chronic, relapsing brain disease defined by a physical and psychological dependence on drugs, alcohol or a behavior. When an addictive disorder has formed, a person will pursue their toxic habits despite putting themselves or others in harm’s way.</a:t>
            </a:r>
            <a:endParaRPr lang="en-GB" dirty="0"/>
          </a:p>
        </p:txBody>
      </p:sp>
      <p:sp>
        <p:nvSpPr>
          <p:cNvPr id="4" name="Slide Number Placeholder 3"/>
          <p:cNvSpPr>
            <a:spLocks noGrp="1"/>
          </p:cNvSpPr>
          <p:nvPr>
            <p:ph type="sldNum" sz="quarter" idx="10"/>
          </p:nvPr>
        </p:nvSpPr>
        <p:spPr/>
        <p:txBody>
          <a:bodyPr/>
          <a:lstStyle/>
          <a:p>
            <a:fld id="{52746376-8D45-4AF3-B076-7923E31C365A}" type="slidenum">
              <a:rPr lang="en-GB" smtClean="0"/>
              <a:pPr/>
              <a:t>15</a:t>
            </a:fld>
            <a:endParaRPr lang="en-GB"/>
          </a:p>
        </p:txBody>
      </p:sp>
    </p:spTree>
    <p:extLst>
      <p:ext uri="{BB962C8B-B14F-4D97-AF65-F5344CB8AC3E}">
        <p14:creationId xmlns:p14="http://schemas.microsoft.com/office/powerpoint/2010/main" val="260503932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1241425"/>
            <a:ext cx="5953125" cy="3349625"/>
          </a:xfrm>
        </p:spPr>
      </p:sp>
      <p:sp>
        <p:nvSpPr>
          <p:cNvPr id="3" name="Notes Placeholder 2"/>
          <p:cNvSpPr>
            <a:spLocks noGrp="1"/>
          </p:cNvSpPr>
          <p:nvPr>
            <p:ph type="body" idx="1"/>
          </p:nvPr>
        </p:nvSpPr>
        <p:spPr/>
        <p:txBody>
          <a:bodyPr/>
          <a:lstStyle/>
          <a:p>
            <a:pPr>
              <a:buFont typeface="Arial" pitchFamily="34" charset="0"/>
              <a:buChar char="•"/>
            </a:pPr>
            <a:r>
              <a:rPr lang="en-GB" dirty="0" smtClean="0"/>
              <a:t>You need to calm the person down in order to have a logical conversation.</a:t>
            </a:r>
          </a:p>
          <a:p>
            <a:pPr>
              <a:buFont typeface="Arial" pitchFamily="34" charset="0"/>
              <a:buChar char="•"/>
            </a:pPr>
            <a:r>
              <a:rPr lang="en-GB" dirty="0" smtClean="0"/>
              <a:t>Our Fight, flight or fright impulse kicks in when confronted with a</a:t>
            </a:r>
            <a:r>
              <a:rPr lang="en-GB" baseline="0" dirty="0" smtClean="0"/>
              <a:t> conflict situation.</a:t>
            </a:r>
          </a:p>
          <a:p>
            <a:pPr>
              <a:buFont typeface="Arial" pitchFamily="34" charset="0"/>
              <a:buChar char="•"/>
            </a:pPr>
            <a:r>
              <a:rPr lang="en-GB" baseline="0" dirty="0" smtClean="0"/>
              <a:t>Stay Calm</a:t>
            </a:r>
          </a:p>
          <a:p>
            <a:pPr>
              <a:buFont typeface="Arial" pitchFamily="34" charset="0"/>
              <a:buChar char="•"/>
            </a:pPr>
            <a:r>
              <a:rPr lang="en-GB" baseline="0" dirty="0" smtClean="0"/>
              <a:t>Be aware of your body language</a:t>
            </a:r>
          </a:p>
          <a:p>
            <a:pPr>
              <a:buFont typeface="Arial" pitchFamily="34" charset="0"/>
              <a:buChar char="•"/>
            </a:pPr>
            <a:r>
              <a:rPr lang="en-GB" baseline="0" dirty="0" smtClean="0"/>
              <a:t>Discuss problem (identify triggers) and formulate a solution. </a:t>
            </a:r>
          </a:p>
          <a:p>
            <a:pPr>
              <a:buFont typeface="Arial" pitchFamily="34" charset="0"/>
              <a:buChar char="•"/>
            </a:pPr>
            <a:r>
              <a:rPr lang="en-GB" baseline="0" dirty="0" smtClean="0"/>
              <a:t>Threatening behaviour seldom works and usually inflames the situation.	</a:t>
            </a:r>
            <a:endParaRPr lang="en-GB" dirty="0"/>
          </a:p>
        </p:txBody>
      </p:sp>
      <p:sp>
        <p:nvSpPr>
          <p:cNvPr id="4" name="Slide Number Placeholder 3"/>
          <p:cNvSpPr>
            <a:spLocks noGrp="1"/>
          </p:cNvSpPr>
          <p:nvPr>
            <p:ph type="sldNum" sz="quarter" idx="10"/>
          </p:nvPr>
        </p:nvSpPr>
        <p:spPr/>
        <p:txBody>
          <a:bodyPr/>
          <a:lstStyle/>
          <a:p>
            <a:fld id="{52746376-8D45-4AF3-B076-7923E31C365A}" type="slidenum">
              <a:rPr lang="en-GB" smtClean="0"/>
              <a:pPr/>
              <a:t>17</a:t>
            </a:fld>
            <a:endParaRPr lang="en-GB"/>
          </a:p>
        </p:txBody>
      </p:sp>
    </p:spTree>
    <p:extLst>
      <p:ext uri="{BB962C8B-B14F-4D97-AF65-F5344CB8AC3E}">
        <p14:creationId xmlns:p14="http://schemas.microsoft.com/office/powerpoint/2010/main" val="217339707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1241425"/>
            <a:ext cx="5953125" cy="3349625"/>
          </a:xfrm>
        </p:spPr>
      </p:sp>
      <p:sp>
        <p:nvSpPr>
          <p:cNvPr id="3" name="Notes Placeholder 2"/>
          <p:cNvSpPr>
            <a:spLocks noGrp="1"/>
          </p:cNvSpPr>
          <p:nvPr>
            <p:ph type="body" idx="1"/>
          </p:nvPr>
        </p:nvSpPr>
        <p:spPr/>
        <p:txBody>
          <a:bodyPr/>
          <a:lstStyle/>
          <a:p>
            <a:r>
              <a:rPr lang="en-US" dirty="0" smtClean="0"/>
              <a:t>You should not only report any “incidents” that occur in the workplace but also any near misses or potentially dangerous situations</a:t>
            </a:r>
            <a:endParaRPr lang="en-GB" dirty="0"/>
          </a:p>
        </p:txBody>
      </p:sp>
      <p:sp>
        <p:nvSpPr>
          <p:cNvPr id="4" name="Slide Number Placeholder 3"/>
          <p:cNvSpPr>
            <a:spLocks noGrp="1"/>
          </p:cNvSpPr>
          <p:nvPr>
            <p:ph type="sldNum" sz="quarter" idx="10"/>
          </p:nvPr>
        </p:nvSpPr>
        <p:spPr/>
        <p:txBody>
          <a:bodyPr/>
          <a:lstStyle/>
          <a:p>
            <a:fld id="{52746376-8D45-4AF3-B076-7923E31C365A}" type="slidenum">
              <a:rPr lang="en-GB" smtClean="0"/>
              <a:pPr/>
              <a:t>18</a:t>
            </a:fld>
            <a:endParaRPr lang="en-GB"/>
          </a:p>
        </p:txBody>
      </p:sp>
    </p:spTree>
    <p:extLst>
      <p:ext uri="{BB962C8B-B14F-4D97-AF65-F5344CB8AC3E}">
        <p14:creationId xmlns:p14="http://schemas.microsoft.com/office/powerpoint/2010/main" val="409489471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1241425"/>
            <a:ext cx="5953125" cy="3349625"/>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77E8F59-A4A7-4637-BCEC-9E97CF4E3CCA}" type="slidenum">
              <a:rPr lang="en-GB" smtClean="0"/>
              <a:pPr/>
              <a:t>20</a:t>
            </a:fld>
            <a:endParaRPr lang="en-GB"/>
          </a:p>
        </p:txBody>
      </p:sp>
    </p:spTree>
    <p:extLst>
      <p:ext uri="{BB962C8B-B14F-4D97-AF65-F5344CB8AC3E}">
        <p14:creationId xmlns:p14="http://schemas.microsoft.com/office/powerpoint/2010/main" val="279453706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1241425"/>
            <a:ext cx="5953125" cy="3349625"/>
          </a:xfrm>
        </p:spPr>
      </p:sp>
      <p:sp>
        <p:nvSpPr>
          <p:cNvPr id="3" name="Notes Placeholder 2"/>
          <p:cNvSpPr>
            <a:spLocks noGrp="1"/>
          </p:cNvSpPr>
          <p:nvPr>
            <p:ph type="body" idx="1"/>
          </p:nvPr>
        </p:nvSpPr>
        <p:spPr/>
        <p:txBody>
          <a:bodyPr>
            <a:normAutofit/>
          </a:bodyPr>
          <a:lstStyle/>
          <a:p>
            <a:r>
              <a:rPr lang="en-GB" dirty="0" smtClean="0">
                <a:latin typeface="Arial" pitchFamily="34" charset="0"/>
                <a:cs typeface="Arial" pitchFamily="34" charset="0"/>
              </a:rPr>
              <a:t>Explain how</a:t>
            </a:r>
            <a:r>
              <a:rPr lang="en-GB" baseline="0" dirty="0" smtClean="0">
                <a:latin typeface="Arial" pitchFamily="34" charset="0"/>
                <a:cs typeface="Arial" pitchFamily="34" charset="0"/>
              </a:rPr>
              <a:t> to measure the national early warning score known as NEWS.</a:t>
            </a:r>
          </a:p>
          <a:p>
            <a:endParaRPr lang="en-GB" baseline="0" dirty="0" smtClean="0">
              <a:latin typeface="Arial" pitchFamily="34" charset="0"/>
              <a:cs typeface="Arial" pitchFamily="34" charset="0"/>
            </a:endParaRPr>
          </a:p>
          <a:p>
            <a:r>
              <a:rPr lang="en-GB" baseline="0" dirty="0" smtClean="0">
                <a:latin typeface="Arial" pitchFamily="34" charset="0"/>
                <a:cs typeface="Arial" pitchFamily="34" charset="0"/>
              </a:rPr>
              <a:t>Get all students to carry out a NEWS score on one of their colleagues.</a:t>
            </a:r>
          </a:p>
          <a:p>
            <a:endParaRPr lang="en-GB" baseline="0" dirty="0" smtClean="0">
              <a:latin typeface="Arial" pitchFamily="34" charset="0"/>
              <a:cs typeface="Arial" pitchFamily="34" charset="0"/>
            </a:endParaRPr>
          </a:p>
          <a:p>
            <a:r>
              <a:rPr lang="en-GB" baseline="0" dirty="0" smtClean="0">
                <a:latin typeface="Arial" pitchFamily="34" charset="0"/>
                <a:cs typeface="Arial" pitchFamily="34" charset="0"/>
              </a:rPr>
              <a:t>Issue a NEWS score card to all students.</a:t>
            </a:r>
          </a:p>
          <a:p>
            <a:endParaRPr lang="en-GB" baseline="0" dirty="0" smtClean="0">
              <a:latin typeface="Arial" pitchFamily="34" charset="0"/>
              <a:cs typeface="Arial" pitchFamily="34" charset="0"/>
            </a:endParaRPr>
          </a:p>
          <a:p>
            <a:endParaRPr lang="en-GB" dirty="0">
              <a:latin typeface="Arial" pitchFamily="34" charset="0"/>
              <a:cs typeface="Arial" pitchFamily="34" charset="0"/>
            </a:endParaRPr>
          </a:p>
        </p:txBody>
      </p:sp>
      <p:sp>
        <p:nvSpPr>
          <p:cNvPr id="4" name="Slide Number Placeholder 3"/>
          <p:cNvSpPr>
            <a:spLocks noGrp="1"/>
          </p:cNvSpPr>
          <p:nvPr>
            <p:ph type="sldNum" sz="quarter" idx="10"/>
          </p:nvPr>
        </p:nvSpPr>
        <p:spPr/>
        <p:txBody>
          <a:bodyPr/>
          <a:lstStyle/>
          <a:p>
            <a:fld id="{BE2FEA46-7D78-4F51-B4C3-24A6445A8991}" type="slidenum">
              <a:rPr lang="en-GB" smtClean="0"/>
              <a:pPr/>
              <a:t>23</a:t>
            </a:fld>
            <a:endParaRPr lang="en-GB"/>
          </a:p>
        </p:txBody>
      </p:sp>
    </p:spTree>
    <p:extLst>
      <p:ext uri="{BB962C8B-B14F-4D97-AF65-F5344CB8AC3E}">
        <p14:creationId xmlns:p14="http://schemas.microsoft.com/office/powerpoint/2010/main" val="17065466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1241425"/>
            <a:ext cx="5953125" cy="3349625"/>
          </a:xfrm>
        </p:spPr>
      </p:sp>
      <p:sp>
        <p:nvSpPr>
          <p:cNvPr id="3" name="Notes Placeholder 2"/>
          <p:cNvSpPr>
            <a:spLocks noGrp="1"/>
          </p:cNvSpPr>
          <p:nvPr>
            <p:ph type="body" idx="1"/>
          </p:nvPr>
        </p:nvSpPr>
        <p:spPr/>
        <p:txBody>
          <a:bodyPr/>
          <a:lstStyle/>
          <a:p>
            <a:r>
              <a:rPr lang="en-GB" dirty="0" smtClean="0"/>
              <a:t>Mention NEWS 2 Scoring for future proofing.</a:t>
            </a:r>
            <a:r>
              <a:rPr lang="en-GB" baseline="0" dirty="0" smtClean="0"/>
              <a:t> </a:t>
            </a:r>
          </a:p>
          <a:p>
            <a:endParaRPr lang="en-GB" baseline="0" dirty="0" smtClean="0"/>
          </a:p>
          <a:p>
            <a:r>
              <a:rPr lang="en-GB" baseline="0" smtClean="0"/>
              <a:t>Not under age of 16yo.</a:t>
            </a:r>
            <a:endParaRPr lang="en-GB" dirty="0"/>
          </a:p>
        </p:txBody>
      </p:sp>
      <p:sp>
        <p:nvSpPr>
          <p:cNvPr id="4" name="Slide Number Placeholder 3"/>
          <p:cNvSpPr>
            <a:spLocks noGrp="1"/>
          </p:cNvSpPr>
          <p:nvPr>
            <p:ph type="sldNum" sz="quarter" idx="10"/>
          </p:nvPr>
        </p:nvSpPr>
        <p:spPr/>
        <p:txBody>
          <a:bodyPr/>
          <a:lstStyle/>
          <a:p>
            <a:fld id="{50DFC89C-4B61-4E47-9B8E-DEA454D2DDA8}" type="slidenum">
              <a:rPr lang="en-GB" smtClean="0"/>
              <a:t>24</a:t>
            </a:fld>
            <a:endParaRPr lang="en-GB"/>
          </a:p>
        </p:txBody>
      </p:sp>
    </p:spTree>
    <p:extLst>
      <p:ext uri="{BB962C8B-B14F-4D97-AF65-F5344CB8AC3E}">
        <p14:creationId xmlns:p14="http://schemas.microsoft.com/office/powerpoint/2010/main" val="186939053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1241425"/>
            <a:ext cx="5953125" cy="3349625"/>
          </a:xfrm>
        </p:spPr>
      </p:sp>
      <p:sp>
        <p:nvSpPr>
          <p:cNvPr id="3" name="Notes Placeholder 2"/>
          <p:cNvSpPr>
            <a:spLocks noGrp="1"/>
          </p:cNvSpPr>
          <p:nvPr>
            <p:ph type="body" idx="1"/>
          </p:nvPr>
        </p:nvSpPr>
        <p:spPr/>
        <p:txBody>
          <a:bodyPr>
            <a:normAutofit/>
          </a:bodyPr>
          <a:lstStyle/>
          <a:p>
            <a:r>
              <a:rPr lang="en-GB" smtClean="0"/>
              <a:t>Give </a:t>
            </a:r>
            <a:r>
              <a:rPr lang="en-GB" dirty="0" smtClean="0"/>
              <a:t>examples of a low and high </a:t>
            </a:r>
            <a:r>
              <a:rPr lang="en-GB" smtClean="0"/>
              <a:t>NEWS scores </a:t>
            </a:r>
            <a:r>
              <a:rPr lang="en-GB" dirty="0" smtClean="0"/>
              <a:t>as an exercise</a:t>
            </a:r>
            <a:r>
              <a:rPr lang="en-GB" baseline="0" dirty="0" smtClean="0"/>
              <a:t> to </a:t>
            </a:r>
            <a:r>
              <a:rPr lang="en-GB" baseline="0" smtClean="0"/>
              <a:t>the group.</a:t>
            </a:r>
            <a:endParaRPr lang="en-GB" dirty="0"/>
          </a:p>
        </p:txBody>
      </p:sp>
      <p:sp>
        <p:nvSpPr>
          <p:cNvPr id="4" name="Slide Number Placeholder 3"/>
          <p:cNvSpPr>
            <a:spLocks noGrp="1"/>
          </p:cNvSpPr>
          <p:nvPr>
            <p:ph type="sldNum" sz="quarter" idx="10"/>
          </p:nvPr>
        </p:nvSpPr>
        <p:spPr/>
        <p:txBody>
          <a:bodyPr/>
          <a:lstStyle/>
          <a:p>
            <a:fld id="{9C2A2211-1B92-4B44-A6AD-2774CE840328}" type="slidenum">
              <a:rPr lang="en-GB" smtClean="0"/>
              <a:pPr/>
              <a:t>25</a:t>
            </a:fld>
            <a:endParaRPr lang="en-GB"/>
          </a:p>
        </p:txBody>
      </p:sp>
    </p:spTree>
    <p:extLst>
      <p:ext uri="{BB962C8B-B14F-4D97-AF65-F5344CB8AC3E}">
        <p14:creationId xmlns:p14="http://schemas.microsoft.com/office/powerpoint/2010/main" val="405471200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1241425"/>
            <a:ext cx="5953125" cy="3349625"/>
          </a:xfrm>
        </p:spPr>
      </p:sp>
      <p:sp>
        <p:nvSpPr>
          <p:cNvPr id="3" name="Notes Placeholder 2"/>
          <p:cNvSpPr>
            <a:spLocks noGrp="1"/>
          </p:cNvSpPr>
          <p:nvPr>
            <p:ph type="body" idx="1"/>
          </p:nvPr>
        </p:nvSpPr>
        <p:spPr/>
        <p:txBody>
          <a:bodyPr>
            <a:normAutofit/>
          </a:bodyPr>
          <a:lstStyle/>
          <a:p>
            <a:r>
              <a:rPr lang="en-GB" dirty="0" smtClean="0"/>
              <a:t>Patient A- Generally</a:t>
            </a:r>
            <a:r>
              <a:rPr lang="en-GB" baseline="0" dirty="0" smtClean="0"/>
              <a:t> unwell assessed by Paramedic.</a:t>
            </a:r>
            <a:endParaRPr lang="en-GB" dirty="0" smtClean="0"/>
          </a:p>
          <a:p>
            <a:r>
              <a:rPr lang="en-GB" dirty="0" smtClean="0"/>
              <a:t>Patient B- Surgery within last 7</a:t>
            </a:r>
            <a:r>
              <a:rPr lang="en-GB" baseline="0" dirty="0" smtClean="0"/>
              <a:t> days.</a:t>
            </a:r>
          </a:p>
          <a:p>
            <a:r>
              <a:rPr lang="en-GB" baseline="0" dirty="0" smtClean="0"/>
              <a:t>Patient C- Patient generally unwell, has arthritis, has complained of pain in joints.</a:t>
            </a:r>
            <a:endParaRPr lang="en-GB" dirty="0"/>
          </a:p>
        </p:txBody>
      </p:sp>
      <p:sp>
        <p:nvSpPr>
          <p:cNvPr id="4" name="Slide Number Placeholder 3"/>
          <p:cNvSpPr>
            <a:spLocks noGrp="1"/>
          </p:cNvSpPr>
          <p:nvPr>
            <p:ph type="sldNum" sz="quarter" idx="10"/>
          </p:nvPr>
        </p:nvSpPr>
        <p:spPr/>
        <p:txBody>
          <a:bodyPr/>
          <a:lstStyle/>
          <a:p>
            <a:fld id="{96DEB86D-5762-4D5C-BC9D-C0ECEF6B54A1}" type="slidenum">
              <a:rPr lang="en-GB" smtClean="0"/>
              <a:pPr/>
              <a:t>26</a:t>
            </a:fld>
            <a:endParaRPr lang="en-GB"/>
          </a:p>
        </p:txBody>
      </p:sp>
    </p:spTree>
    <p:extLst>
      <p:ext uri="{BB962C8B-B14F-4D97-AF65-F5344CB8AC3E}">
        <p14:creationId xmlns:p14="http://schemas.microsoft.com/office/powerpoint/2010/main" val="379866658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Patient B- Surgery within last 7</a:t>
            </a:r>
            <a:r>
              <a:rPr lang="en-GB" baseline="0" dirty="0" smtClean="0"/>
              <a:t> days.</a:t>
            </a:r>
          </a:p>
          <a:p>
            <a:endParaRPr lang="en-GB" dirty="0"/>
          </a:p>
        </p:txBody>
      </p:sp>
      <p:sp>
        <p:nvSpPr>
          <p:cNvPr id="4" name="Slide Number Placeholder 3"/>
          <p:cNvSpPr>
            <a:spLocks noGrp="1"/>
          </p:cNvSpPr>
          <p:nvPr>
            <p:ph type="sldNum" sz="quarter" idx="10"/>
          </p:nvPr>
        </p:nvSpPr>
        <p:spPr/>
        <p:txBody>
          <a:bodyPr/>
          <a:lstStyle/>
          <a:p>
            <a:fld id="{52746376-8D45-4AF3-B076-7923E31C365A}" type="slidenum">
              <a:rPr lang="en-GB" smtClean="0"/>
              <a:pPr/>
              <a:t>27</a:t>
            </a:fld>
            <a:endParaRPr lang="en-GB"/>
          </a:p>
        </p:txBody>
      </p:sp>
    </p:spTree>
    <p:extLst>
      <p:ext uri="{BB962C8B-B14F-4D97-AF65-F5344CB8AC3E}">
        <p14:creationId xmlns:p14="http://schemas.microsoft.com/office/powerpoint/2010/main" val="106280545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aseline="0" dirty="0" smtClean="0"/>
              <a:t>Patient C- Patient generally unwell, has arthritis, has complained of pain in joints.</a:t>
            </a:r>
            <a:endParaRPr lang="en-GB" dirty="0"/>
          </a:p>
        </p:txBody>
      </p:sp>
      <p:sp>
        <p:nvSpPr>
          <p:cNvPr id="4" name="Slide Number Placeholder 3"/>
          <p:cNvSpPr>
            <a:spLocks noGrp="1"/>
          </p:cNvSpPr>
          <p:nvPr>
            <p:ph type="sldNum" sz="quarter" idx="10"/>
          </p:nvPr>
        </p:nvSpPr>
        <p:spPr/>
        <p:txBody>
          <a:bodyPr/>
          <a:lstStyle/>
          <a:p>
            <a:fld id="{52746376-8D45-4AF3-B076-7923E31C365A}" type="slidenum">
              <a:rPr lang="en-GB" smtClean="0"/>
              <a:pPr/>
              <a:t>28</a:t>
            </a:fld>
            <a:endParaRPr lang="en-GB"/>
          </a:p>
        </p:txBody>
      </p:sp>
    </p:spTree>
    <p:extLst>
      <p:ext uri="{BB962C8B-B14F-4D97-AF65-F5344CB8AC3E}">
        <p14:creationId xmlns:p14="http://schemas.microsoft.com/office/powerpoint/2010/main" val="1171658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1241425"/>
            <a:ext cx="5953125" cy="3349625"/>
          </a:xfrm>
        </p:spPr>
      </p:sp>
      <p:sp>
        <p:nvSpPr>
          <p:cNvPr id="3" name="Notes Placeholder 2"/>
          <p:cNvSpPr>
            <a:spLocks noGrp="1"/>
          </p:cNvSpPr>
          <p:nvPr>
            <p:ph type="body" idx="1"/>
          </p:nvPr>
        </p:nvSpPr>
        <p:spPr/>
        <p:txBody>
          <a:bodyPr/>
          <a:lstStyle/>
          <a:p>
            <a:pPr marL="0" indent="0">
              <a:buNone/>
            </a:pPr>
            <a:r>
              <a:rPr lang="en-GB" sz="1200" dirty="0" smtClean="0"/>
              <a:t>The principle of pulse oximetry is by simply shining red and infrared light through a part of the body that is relatively translucent and has an arterial pulse, such as finger or toe. </a:t>
            </a:r>
            <a:br>
              <a:rPr lang="en-GB" sz="1200" dirty="0" smtClean="0"/>
            </a:br>
            <a:r>
              <a:rPr lang="en-GB" sz="1200" dirty="0" smtClean="0"/>
              <a:t/>
            </a:r>
            <a:br>
              <a:rPr lang="en-GB" sz="1200" dirty="0" smtClean="0"/>
            </a:br>
            <a:r>
              <a:rPr lang="en-GB" sz="1200" dirty="0" smtClean="0"/>
              <a:t>The amount of light transmitted through the tissue depends on the amount of oxyhaemoglobin present; this enables the pules oximeter to calculate the oxygen saturation and will provide the pulse rate. </a:t>
            </a:r>
            <a:endParaRPr lang="en-GB" sz="1200" dirty="0"/>
          </a:p>
        </p:txBody>
      </p:sp>
      <p:sp>
        <p:nvSpPr>
          <p:cNvPr id="4" name="Slide Number Placeholder 3"/>
          <p:cNvSpPr>
            <a:spLocks noGrp="1"/>
          </p:cNvSpPr>
          <p:nvPr>
            <p:ph type="sldNum" sz="quarter" idx="10"/>
          </p:nvPr>
        </p:nvSpPr>
        <p:spPr/>
        <p:txBody>
          <a:bodyPr/>
          <a:lstStyle/>
          <a:p>
            <a:fld id="{9C2A2211-1B92-4B44-A6AD-2774CE840328}" type="slidenum">
              <a:rPr lang="en-GB" smtClean="0"/>
              <a:pPr/>
              <a:t>43</a:t>
            </a:fld>
            <a:endParaRPr lang="en-GB"/>
          </a:p>
        </p:txBody>
      </p:sp>
    </p:spTree>
    <p:extLst>
      <p:ext uri="{BB962C8B-B14F-4D97-AF65-F5344CB8AC3E}">
        <p14:creationId xmlns:p14="http://schemas.microsoft.com/office/powerpoint/2010/main" val="316655477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1241425"/>
            <a:ext cx="5953125" cy="3349625"/>
          </a:xfrm>
        </p:spPr>
      </p:sp>
      <p:sp>
        <p:nvSpPr>
          <p:cNvPr id="3" name="Notes Placeholder 2"/>
          <p:cNvSpPr>
            <a:spLocks noGrp="1"/>
          </p:cNvSpPr>
          <p:nvPr>
            <p:ph type="body" idx="1"/>
          </p:nvPr>
        </p:nvSpPr>
        <p:spPr/>
        <p:txBody>
          <a:bodyPr>
            <a:normAutofit/>
          </a:bodyPr>
          <a:lstStyle/>
          <a:p>
            <a:pPr rtl="0" eaLnBrk="1" fontAlgn="base" hangingPunct="1"/>
            <a:r>
              <a:rPr lang="en-GB" sz="1200" kern="1200" dirty="0" smtClean="0">
                <a:solidFill>
                  <a:schemeClr val="tx1"/>
                </a:solidFill>
                <a:latin typeface="+mn-lt"/>
                <a:ea typeface="+mn-ea"/>
                <a:cs typeface="+mn-cs"/>
              </a:rPr>
              <a:t>If the concentration of carbon monoxide in the air is high, then the readings may again be effected </a:t>
            </a:r>
            <a:endParaRPr lang="en-GB" dirty="0" smtClean="0"/>
          </a:p>
          <a:p>
            <a:pPr rtl="0" eaLnBrk="1" fontAlgn="base" hangingPunct="1"/>
            <a:endParaRPr lang="en-GB" sz="1200" kern="1200" dirty="0" smtClean="0">
              <a:solidFill>
                <a:schemeClr val="tx1"/>
              </a:solidFill>
              <a:latin typeface="+mn-lt"/>
              <a:ea typeface="+mn-ea"/>
              <a:cs typeface="+mn-cs"/>
            </a:endParaRPr>
          </a:p>
          <a:p>
            <a:pPr rtl="0" eaLnBrk="1" fontAlgn="base" hangingPunct="1"/>
            <a:r>
              <a:rPr lang="en-GB" sz="1200" kern="1200" dirty="0" smtClean="0">
                <a:solidFill>
                  <a:schemeClr val="tx1"/>
                </a:solidFill>
                <a:latin typeface="+mn-lt"/>
                <a:ea typeface="+mn-ea"/>
                <a:cs typeface="+mn-cs"/>
              </a:rPr>
              <a:t>Inhalation of smoke from vehicles, fires or cigarettes can elevate the levels of </a:t>
            </a:r>
            <a:r>
              <a:rPr lang="en-GB" sz="1200" kern="1200" dirty="0" err="1" smtClean="0">
                <a:solidFill>
                  <a:schemeClr val="tx1"/>
                </a:solidFill>
                <a:latin typeface="+mn-lt"/>
                <a:ea typeface="+mn-ea"/>
                <a:cs typeface="+mn-cs"/>
              </a:rPr>
              <a:t>carboxy-hemoglobin</a:t>
            </a:r>
            <a:r>
              <a:rPr lang="en-GB" sz="1200" kern="1200" dirty="0" smtClean="0">
                <a:solidFill>
                  <a:schemeClr val="tx1"/>
                </a:solidFill>
                <a:latin typeface="+mn-lt"/>
                <a:ea typeface="+mn-ea"/>
                <a:cs typeface="+mn-cs"/>
              </a:rPr>
              <a:t>, which in turn, may affect the pulse oximetry readings. </a:t>
            </a:r>
            <a:endParaRPr lang="en-GB" dirty="0" smtClean="0"/>
          </a:p>
          <a:p>
            <a:pPr rtl="0" eaLnBrk="1" fontAlgn="base" hangingPunct="1"/>
            <a:endParaRPr lang="en-GB" sz="1200" kern="1200" dirty="0" smtClean="0">
              <a:solidFill>
                <a:schemeClr val="tx1"/>
              </a:solidFill>
              <a:latin typeface="+mn-lt"/>
              <a:ea typeface="+mn-ea"/>
              <a:cs typeface="+mn-cs"/>
            </a:endParaRPr>
          </a:p>
          <a:p>
            <a:pPr rtl="0" eaLnBrk="1" fontAlgn="base" hangingPunct="1"/>
            <a:r>
              <a:rPr lang="en-GB" sz="1200" kern="1200" dirty="0" smtClean="0">
                <a:solidFill>
                  <a:schemeClr val="tx1"/>
                </a:solidFill>
                <a:latin typeface="+mn-lt"/>
                <a:ea typeface="+mn-ea"/>
                <a:cs typeface="+mn-cs"/>
              </a:rPr>
              <a:t>It‘s also essential that the lights in the surroundings don't shine on the sensor and affect its ability to measure the light transmitted from the arterial blood.</a:t>
            </a:r>
            <a:endParaRPr lang="en-GB" dirty="0" smtClean="0"/>
          </a:p>
          <a:p>
            <a:pPr rtl="0" eaLnBrk="1" fontAlgn="base" hangingPunct="1"/>
            <a:r>
              <a:rPr lang="en-GB" sz="1200" kern="1200" dirty="0" smtClean="0">
                <a:solidFill>
                  <a:schemeClr val="tx1"/>
                </a:solidFill>
                <a:latin typeface="+mn-lt"/>
                <a:ea typeface="+mn-ea"/>
                <a:cs typeface="+mn-cs"/>
              </a:rPr>
              <a:t>The readings may also get affected, if the patient is shaking rapidly or having a seizure.</a:t>
            </a:r>
            <a:endParaRPr lang="en-GB" dirty="0" smtClean="0"/>
          </a:p>
          <a:p>
            <a:pPr rtl="0" eaLnBrk="1" fontAlgn="base" hangingPunct="1"/>
            <a:endParaRPr lang="en-GB" sz="1200" kern="1200" dirty="0" smtClean="0">
              <a:solidFill>
                <a:schemeClr val="tx1"/>
              </a:solidFill>
              <a:latin typeface="+mn-lt"/>
              <a:ea typeface="+mn-ea"/>
              <a:cs typeface="+mn-cs"/>
            </a:endParaRPr>
          </a:p>
          <a:p>
            <a:pPr rtl="0" eaLnBrk="1" fontAlgn="base" hangingPunct="1"/>
            <a:r>
              <a:rPr lang="en-GB" sz="1200" kern="1200" dirty="0" smtClean="0">
                <a:solidFill>
                  <a:schemeClr val="tx1"/>
                </a:solidFill>
                <a:latin typeface="+mn-lt"/>
                <a:ea typeface="+mn-ea"/>
                <a:cs typeface="+mn-cs"/>
              </a:rPr>
              <a:t>If a person is suffering from peripheral vasoconstriction and doesn't have a </a:t>
            </a:r>
            <a:r>
              <a:rPr lang="en-GB" sz="1200" kern="1200" dirty="0" err="1" smtClean="0">
                <a:solidFill>
                  <a:schemeClr val="tx1"/>
                </a:solidFill>
                <a:latin typeface="+mn-lt"/>
                <a:ea typeface="+mn-ea"/>
                <a:cs typeface="+mn-cs"/>
              </a:rPr>
              <a:t>pulsatile</a:t>
            </a:r>
            <a:r>
              <a:rPr lang="en-GB" sz="1200" kern="1200" dirty="0" smtClean="0">
                <a:solidFill>
                  <a:schemeClr val="tx1"/>
                </a:solidFill>
                <a:latin typeface="+mn-lt"/>
                <a:ea typeface="+mn-ea"/>
                <a:cs typeface="+mn-cs"/>
              </a:rPr>
              <a:t> flow, then the pulse </a:t>
            </a:r>
            <a:r>
              <a:rPr lang="en-GB" sz="1200" kern="1200" dirty="0" err="1" smtClean="0">
                <a:solidFill>
                  <a:schemeClr val="tx1"/>
                </a:solidFill>
                <a:latin typeface="+mn-lt"/>
                <a:ea typeface="+mn-ea"/>
                <a:cs typeface="+mn-cs"/>
              </a:rPr>
              <a:t>oximeter</a:t>
            </a:r>
            <a:r>
              <a:rPr lang="en-GB" sz="1200" kern="1200" dirty="0" smtClean="0">
                <a:solidFill>
                  <a:schemeClr val="tx1"/>
                </a:solidFill>
                <a:latin typeface="+mn-lt"/>
                <a:ea typeface="+mn-ea"/>
                <a:cs typeface="+mn-cs"/>
              </a:rPr>
              <a:t> readings are most likely to get affected and may not be correct.</a:t>
            </a:r>
            <a:endParaRPr lang="en-GB" dirty="0" smtClean="0"/>
          </a:p>
          <a:p>
            <a:endParaRPr lang="en-GB" dirty="0" smtClean="0"/>
          </a:p>
          <a:p>
            <a:pPr marL="0" marR="0" lvl="0" indent="0" algn="l" defTabSz="914400" rtl="0" eaLnBrk="1" fontAlgn="auto" latinLnBrk="0" hangingPunct="1">
              <a:lnSpc>
                <a:spcPct val="100000"/>
              </a:lnSpc>
              <a:spcBef>
                <a:spcPts val="0"/>
              </a:spcBef>
              <a:spcAft>
                <a:spcPts val="0"/>
              </a:spcAft>
              <a:buClrTx/>
              <a:buSzTx/>
              <a:buFontTx/>
              <a:buNone/>
              <a:tabLst/>
              <a:defRPr/>
            </a:pPr>
            <a:r>
              <a:rPr lang="en-GB" i="1" dirty="0" smtClean="0">
                <a:latin typeface="+mn-lt"/>
              </a:rPr>
              <a:t>Like all machines, oximeters may occasionally give false readings – if in doubt, rely on clinical judgment, rather than machine. </a:t>
            </a:r>
          </a:p>
          <a:p>
            <a:endParaRPr lang="en-GB" dirty="0"/>
          </a:p>
        </p:txBody>
      </p:sp>
      <p:sp>
        <p:nvSpPr>
          <p:cNvPr id="4" name="Slide Number Placeholder 3"/>
          <p:cNvSpPr>
            <a:spLocks noGrp="1"/>
          </p:cNvSpPr>
          <p:nvPr>
            <p:ph type="sldNum" sz="quarter" idx="10"/>
          </p:nvPr>
        </p:nvSpPr>
        <p:spPr/>
        <p:txBody>
          <a:bodyPr/>
          <a:lstStyle/>
          <a:p>
            <a:fld id="{EA4ED0DE-9AFC-4938-81E7-34C5BD926EFF}" type="slidenum">
              <a:rPr lang="en-GB" smtClean="0"/>
              <a:pPr/>
              <a:t>45</a:t>
            </a:fld>
            <a:endParaRPr lang="en-GB"/>
          </a:p>
        </p:txBody>
      </p:sp>
    </p:spTree>
    <p:extLst>
      <p:ext uri="{BB962C8B-B14F-4D97-AF65-F5344CB8AC3E}">
        <p14:creationId xmlns:p14="http://schemas.microsoft.com/office/powerpoint/2010/main" val="267513357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mtClean="0"/>
              <a:t>* Down </a:t>
            </a:r>
            <a:r>
              <a:rPr lang="en-GB" dirty="0" smtClean="0"/>
              <a:t>to skin not</a:t>
            </a:r>
            <a:r>
              <a:rPr lang="en-GB" baseline="0" dirty="0" smtClean="0"/>
              <a:t> </a:t>
            </a:r>
            <a:r>
              <a:rPr lang="en-GB" baseline="0" smtClean="0"/>
              <a:t>over clothing.</a:t>
            </a:r>
            <a:endParaRPr lang="en-GB" dirty="0"/>
          </a:p>
        </p:txBody>
      </p:sp>
      <p:sp>
        <p:nvSpPr>
          <p:cNvPr id="4" name="Slide Number Placeholder 3"/>
          <p:cNvSpPr>
            <a:spLocks noGrp="1"/>
          </p:cNvSpPr>
          <p:nvPr>
            <p:ph type="sldNum" sz="quarter" idx="10"/>
          </p:nvPr>
        </p:nvSpPr>
        <p:spPr/>
        <p:txBody>
          <a:bodyPr/>
          <a:lstStyle/>
          <a:p>
            <a:fld id="{52746376-8D45-4AF3-B076-7923E31C365A}" type="slidenum">
              <a:rPr lang="en-GB" smtClean="0"/>
              <a:pPr/>
              <a:t>50</a:t>
            </a:fld>
            <a:endParaRPr lang="en-GB"/>
          </a:p>
        </p:txBody>
      </p:sp>
    </p:spTree>
    <p:extLst>
      <p:ext uri="{BB962C8B-B14F-4D97-AF65-F5344CB8AC3E}">
        <p14:creationId xmlns:p14="http://schemas.microsoft.com/office/powerpoint/2010/main" val="181885264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1241425"/>
            <a:ext cx="5953125" cy="3349625"/>
          </a:xfrm>
        </p:spPr>
      </p:sp>
      <p:sp>
        <p:nvSpPr>
          <p:cNvPr id="3" name="Notes Placeholder 2"/>
          <p:cNvSpPr>
            <a:spLocks noGrp="1"/>
          </p:cNvSpPr>
          <p:nvPr>
            <p:ph type="body" idx="1"/>
          </p:nvPr>
        </p:nvSpPr>
        <p:spPr/>
        <p:txBody>
          <a:bodyPr>
            <a:normAutofit/>
          </a:bodyPr>
          <a:lstStyle/>
          <a:p>
            <a:endParaRPr lang="en-GB" sz="1200" dirty="0" smtClean="0">
              <a:latin typeface="Verdana" panose="020B0604030504040204" pitchFamily="34" charset="0"/>
              <a:ea typeface="Verdana" panose="020B0604030504040204" pitchFamily="34" charset="0"/>
              <a:cs typeface="Verdana" panose="020B0604030504040204" pitchFamily="34" charset="0"/>
            </a:endParaRPr>
          </a:p>
        </p:txBody>
      </p:sp>
      <p:sp>
        <p:nvSpPr>
          <p:cNvPr id="4" name="Slide Number Placeholder 3"/>
          <p:cNvSpPr>
            <a:spLocks noGrp="1"/>
          </p:cNvSpPr>
          <p:nvPr>
            <p:ph type="sldNum" sz="quarter" idx="10"/>
          </p:nvPr>
        </p:nvSpPr>
        <p:spPr/>
        <p:txBody>
          <a:bodyPr/>
          <a:lstStyle/>
          <a:p>
            <a:fld id="{877E8F59-A4A7-4637-BCEC-9E97CF4E3CCA}" type="slidenum">
              <a:rPr lang="en-GB" smtClean="0"/>
              <a:pPr/>
              <a:t>56</a:t>
            </a:fld>
            <a:endParaRPr lang="en-GB"/>
          </a:p>
        </p:txBody>
      </p:sp>
    </p:spTree>
    <p:extLst>
      <p:ext uri="{BB962C8B-B14F-4D97-AF65-F5344CB8AC3E}">
        <p14:creationId xmlns:p14="http://schemas.microsoft.com/office/powerpoint/2010/main" val="88741816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1241425"/>
            <a:ext cx="5953125" cy="3349625"/>
          </a:xfrm>
        </p:spPr>
      </p:sp>
      <p:sp>
        <p:nvSpPr>
          <p:cNvPr id="3" name="Notes Placeholder 2"/>
          <p:cNvSpPr>
            <a:spLocks noGrp="1"/>
          </p:cNvSpPr>
          <p:nvPr>
            <p:ph type="body" idx="1"/>
          </p:nvPr>
        </p:nvSpPr>
        <p:spPr/>
        <p:txBody>
          <a:bodyPr>
            <a:normAutofit/>
          </a:bodyPr>
          <a:lstStyle/>
          <a:p>
            <a:r>
              <a:rPr lang="en-US" dirty="0" smtClean="0"/>
              <a:t>Clean side of finger with water or water soaked gauze (Alcohol swabs do not remove traces of glucose) </a:t>
            </a:r>
          </a:p>
          <a:p>
            <a:endParaRPr lang="en-GB" dirty="0" smtClean="0"/>
          </a:p>
          <a:p>
            <a:pPr marL="273050" indent="-273050">
              <a:buSzPct val="80000"/>
              <a:buFont typeface="Wingdings 3" pitchFamily="18" charset="2"/>
              <a:buChar char=""/>
            </a:pPr>
            <a:r>
              <a:rPr lang="en-GB" sz="1200" dirty="0" smtClean="0"/>
              <a:t>In WAST we measure BM in </a:t>
            </a:r>
            <a:r>
              <a:rPr lang="en-GB" sz="1200" dirty="0" err="1" smtClean="0"/>
              <a:t>mmol</a:t>
            </a:r>
            <a:r>
              <a:rPr lang="en-GB" sz="1200" dirty="0" smtClean="0"/>
              <a:t> (</a:t>
            </a:r>
            <a:r>
              <a:rPr lang="en-GB" sz="1200" dirty="0" err="1" smtClean="0"/>
              <a:t>millimoles</a:t>
            </a:r>
            <a:r>
              <a:rPr lang="en-GB" sz="1200" dirty="0" smtClean="0"/>
              <a:t>)</a:t>
            </a:r>
          </a:p>
          <a:p>
            <a:pPr marL="273050" indent="-273050">
              <a:buSzPct val="80000"/>
              <a:buFont typeface="Wingdings 3" pitchFamily="18" charset="2"/>
              <a:buChar char=""/>
            </a:pPr>
            <a:r>
              <a:rPr lang="en-GB" sz="1200" dirty="0" smtClean="0"/>
              <a:t>The average for a person is 4.0 - 8.0</a:t>
            </a:r>
          </a:p>
          <a:p>
            <a:pPr marL="273050" indent="-273050">
              <a:buSzPct val="80000"/>
              <a:buFont typeface="Wingdings 3" pitchFamily="18" charset="2"/>
              <a:buChar char=""/>
            </a:pPr>
            <a:r>
              <a:rPr lang="en-GB" sz="1200" dirty="0" smtClean="0"/>
              <a:t>Anything below 4.0 is considered low (hypoglycaemic)</a:t>
            </a:r>
            <a:br>
              <a:rPr lang="en-GB" sz="1200" dirty="0" smtClean="0"/>
            </a:br>
            <a:endParaRPr lang="en-GB" sz="1200" dirty="0" smtClean="0"/>
          </a:p>
          <a:p>
            <a:pPr marL="273050" indent="-273050">
              <a:buSzPct val="80000"/>
              <a:buFont typeface="Wingdings 3" pitchFamily="18" charset="2"/>
              <a:buChar char=""/>
            </a:pPr>
            <a:r>
              <a:rPr lang="en-GB" sz="1200" dirty="0" smtClean="0"/>
              <a:t>If </a:t>
            </a:r>
            <a:r>
              <a:rPr lang="en-GB" sz="1200" b="1" dirty="0" smtClean="0">
                <a:effectLst>
                  <a:outerShdw blurRad="38100" dist="38100" dir="2700000" algn="tl">
                    <a:srgbClr val="000000">
                      <a:alpha val="43137"/>
                    </a:srgbClr>
                  </a:outerShdw>
                </a:effectLst>
              </a:rPr>
              <a:t>‘LO’ </a:t>
            </a:r>
            <a:r>
              <a:rPr lang="en-GB" sz="1200" dirty="0" smtClean="0"/>
              <a:t>is displayed on the meter, blood glucose may be below 0.6 </a:t>
            </a:r>
            <a:r>
              <a:rPr lang="en-GB" sz="1200" dirty="0" err="1" smtClean="0"/>
              <a:t>mmol</a:t>
            </a:r>
            <a:r>
              <a:rPr lang="en-GB" sz="1200" dirty="0" smtClean="0"/>
              <a:t>/L</a:t>
            </a:r>
          </a:p>
          <a:p>
            <a:pPr marL="273050" indent="-273050">
              <a:buSzPct val="80000"/>
              <a:buFont typeface="Wingdings 3" pitchFamily="18" charset="2"/>
              <a:buChar char=""/>
            </a:pPr>
            <a:r>
              <a:rPr lang="en-GB" sz="1200" dirty="0" smtClean="0"/>
              <a:t>If </a:t>
            </a:r>
            <a:r>
              <a:rPr lang="en-GB" sz="1200" b="1" dirty="0" smtClean="0">
                <a:effectLst>
                  <a:outerShdw blurRad="38100" dist="38100" dir="2700000" algn="tl">
                    <a:srgbClr val="000000">
                      <a:alpha val="43137"/>
                    </a:srgbClr>
                  </a:outerShdw>
                </a:effectLst>
              </a:rPr>
              <a:t>‘HI’ </a:t>
            </a:r>
            <a:r>
              <a:rPr lang="en-GB" sz="1200" dirty="0" smtClean="0"/>
              <a:t>is displayed on the meter, blood glucose may be over 33.3 </a:t>
            </a:r>
            <a:r>
              <a:rPr lang="en-GB" sz="1200" dirty="0" err="1" smtClean="0"/>
              <a:t>mmol</a:t>
            </a:r>
            <a:r>
              <a:rPr lang="en-GB" sz="1200" dirty="0" smtClean="0"/>
              <a:t>/L</a:t>
            </a:r>
          </a:p>
          <a:p>
            <a:endParaRPr lang="en-GB" dirty="0" smtClean="0"/>
          </a:p>
          <a:p>
            <a:endParaRPr lang="en-GB" dirty="0"/>
          </a:p>
        </p:txBody>
      </p:sp>
      <p:sp>
        <p:nvSpPr>
          <p:cNvPr id="4" name="Slide Number Placeholder 3"/>
          <p:cNvSpPr>
            <a:spLocks noGrp="1"/>
          </p:cNvSpPr>
          <p:nvPr>
            <p:ph type="sldNum" sz="quarter" idx="10"/>
          </p:nvPr>
        </p:nvSpPr>
        <p:spPr/>
        <p:txBody>
          <a:bodyPr/>
          <a:lstStyle/>
          <a:p>
            <a:fld id="{9C2A2211-1B92-4B44-A6AD-2774CE840328}" type="slidenum">
              <a:rPr lang="en-GB" smtClean="0"/>
              <a:pPr/>
              <a:t>57</a:t>
            </a:fld>
            <a:endParaRPr lang="en-GB"/>
          </a:p>
        </p:txBody>
      </p:sp>
    </p:spTree>
    <p:extLst>
      <p:ext uri="{BB962C8B-B14F-4D97-AF65-F5344CB8AC3E}">
        <p14:creationId xmlns:p14="http://schemas.microsoft.com/office/powerpoint/2010/main" val="416719246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1241425"/>
            <a:ext cx="5953125" cy="3349625"/>
          </a:xfrm>
        </p:spPr>
      </p:sp>
      <p:sp>
        <p:nvSpPr>
          <p:cNvPr id="3" name="Notes Placeholder 2"/>
          <p:cNvSpPr>
            <a:spLocks noGrp="1"/>
          </p:cNvSpPr>
          <p:nvPr>
            <p:ph type="body" idx="1"/>
          </p:nvPr>
        </p:nvSpPr>
        <p:spPr/>
        <p:txBody>
          <a:bodyPr>
            <a:normAutofit/>
          </a:bodyPr>
          <a:lstStyle/>
          <a:p>
            <a:pPr eaLnBrk="1" hangingPunct="1">
              <a:lnSpc>
                <a:spcPct val="90000"/>
              </a:lnSpc>
            </a:pPr>
            <a:endParaRPr lang="en-US" altLang="en-US" sz="1200" b="1" dirty="0" smtClean="0">
              <a:cs typeface="Arial" panose="020B0604020202020204" pitchFamily="34" charset="0"/>
            </a:endParaRPr>
          </a:p>
        </p:txBody>
      </p:sp>
      <p:sp>
        <p:nvSpPr>
          <p:cNvPr id="4" name="Slide Number Placeholder 3"/>
          <p:cNvSpPr>
            <a:spLocks noGrp="1"/>
          </p:cNvSpPr>
          <p:nvPr>
            <p:ph type="sldNum" sz="quarter" idx="10"/>
          </p:nvPr>
        </p:nvSpPr>
        <p:spPr/>
        <p:txBody>
          <a:bodyPr/>
          <a:lstStyle/>
          <a:p>
            <a:fld id="{877E8F59-A4A7-4637-BCEC-9E97CF4E3CCA}" type="slidenum">
              <a:rPr lang="en-GB" smtClean="0"/>
              <a:pPr/>
              <a:t>58</a:t>
            </a:fld>
            <a:endParaRPr lang="en-GB"/>
          </a:p>
        </p:txBody>
      </p:sp>
    </p:spTree>
    <p:extLst>
      <p:ext uri="{BB962C8B-B14F-4D97-AF65-F5344CB8AC3E}">
        <p14:creationId xmlns:p14="http://schemas.microsoft.com/office/powerpoint/2010/main" val="381730398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73050" indent="-273050">
              <a:buSzPct val="80000"/>
              <a:buFont typeface="Wingdings 3" pitchFamily="18" charset="2"/>
              <a:buChar char=""/>
            </a:pPr>
            <a:r>
              <a:rPr lang="en-GB" sz="1200" dirty="0" smtClean="0"/>
              <a:t>In WAST we measure BM in </a:t>
            </a:r>
            <a:r>
              <a:rPr lang="en-GB" sz="1200" dirty="0" err="1" smtClean="0"/>
              <a:t>mmol</a:t>
            </a:r>
            <a:r>
              <a:rPr lang="en-GB" sz="1200" dirty="0" smtClean="0"/>
              <a:t> (</a:t>
            </a:r>
            <a:r>
              <a:rPr lang="en-GB" sz="1200" dirty="0" err="1" smtClean="0"/>
              <a:t>millimoles</a:t>
            </a:r>
            <a:r>
              <a:rPr lang="en-GB" sz="1200" dirty="0" smtClean="0"/>
              <a:t>)</a:t>
            </a:r>
          </a:p>
          <a:p>
            <a:pPr marL="273050" indent="-273050">
              <a:buSzPct val="80000"/>
              <a:buFont typeface="Wingdings 3" pitchFamily="18" charset="2"/>
              <a:buChar char=""/>
            </a:pPr>
            <a:r>
              <a:rPr lang="en-GB" sz="1200" dirty="0" smtClean="0"/>
              <a:t>The average for a person is 4.0 - 8.0</a:t>
            </a:r>
          </a:p>
          <a:p>
            <a:pPr marL="273050" indent="-273050">
              <a:buSzPct val="80000"/>
              <a:buFont typeface="Wingdings 3" pitchFamily="18" charset="2"/>
              <a:buChar char=""/>
            </a:pPr>
            <a:r>
              <a:rPr lang="en-GB" sz="1200" dirty="0" smtClean="0"/>
              <a:t>Anything below 4.0 is considered low (hypoglycaemic)</a:t>
            </a:r>
            <a:br>
              <a:rPr lang="en-GB" sz="1200" dirty="0" smtClean="0"/>
            </a:br>
            <a:endParaRPr lang="en-GB" sz="1200" dirty="0" smtClean="0"/>
          </a:p>
          <a:p>
            <a:pPr marL="273050" indent="-273050">
              <a:buSzPct val="80000"/>
              <a:buFont typeface="Wingdings 3" pitchFamily="18" charset="2"/>
              <a:buChar char=""/>
            </a:pPr>
            <a:r>
              <a:rPr lang="en-GB" sz="1200" dirty="0" smtClean="0"/>
              <a:t>If </a:t>
            </a:r>
            <a:r>
              <a:rPr lang="en-GB" sz="1200" b="1" dirty="0" smtClean="0">
                <a:effectLst>
                  <a:outerShdw blurRad="38100" dist="38100" dir="2700000" algn="tl">
                    <a:srgbClr val="000000">
                      <a:alpha val="43137"/>
                    </a:srgbClr>
                  </a:outerShdw>
                </a:effectLst>
              </a:rPr>
              <a:t>‘LO’ </a:t>
            </a:r>
            <a:r>
              <a:rPr lang="en-GB" sz="1200" dirty="0" smtClean="0"/>
              <a:t>is displayed on the meter, blood glucose may be below 0.6 </a:t>
            </a:r>
            <a:r>
              <a:rPr lang="en-GB" sz="1200" dirty="0" err="1" smtClean="0"/>
              <a:t>mmol</a:t>
            </a:r>
            <a:r>
              <a:rPr lang="en-GB" sz="1200" dirty="0" smtClean="0"/>
              <a:t>/L</a:t>
            </a:r>
          </a:p>
          <a:p>
            <a:pPr marL="273050" indent="-273050">
              <a:buSzPct val="80000"/>
              <a:buFont typeface="Wingdings 3" pitchFamily="18" charset="2"/>
              <a:buChar char=""/>
            </a:pPr>
            <a:r>
              <a:rPr lang="en-GB" sz="1200" dirty="0" smtClean="0"/>
              <a:t>If </a:t>
            </a:r>
            <a:r>
              <a:rPr lang="en-GB" sz="1200" b="1" dirty="0" smtClean="0">
                <a:effectLst>
                  <a:outerShdw blurRad="38100" dist="38100" dir="2700000" algn="tl">
                    <a:srgbClr val="000000">
                      <a:alpha val="43137"/>
                    </a:srgbClr>
                  </a:outerShdw>
                </a:effectLst>
              </a:rPr>
              <a:t>‘HI’ </a:t>
            </a:r>
            <a:r>
              <a:rPr lang="en-GB" sz="1200" dirty="0" smtClean="0"/>
              <a:t>is displayed on the meter, blood glucose may be over 33.3 </a:t>
            </a:r>
            <a:r>
              <a:rPr lang="en-GB" sz="1200" dirty="0" err="1" smtClean="0"/>
              <a:t>mmol</a:t>
            </a:r>
            <a:r>
              <a:rPr lang="en-GB" sz="1200" dirty="0" smtClean="0"/>
              <a:t>/L</a:t>
            </a:r>
          </a:p>
          <a:p>
            <a:endParaRPr lang="en-GB" dirty="0"/>
          </a:p>
        </p:txBody>
      </p:sp>
      <p:sp>
        <p:nvSpPr>
          <p:cNvPr id="4" name="Slide Number Placeholder 3"/>
          <p:cNvSpPr>
            <a:spLocks noGrp="1"/>
          </p:cNvSpPr>
          <p:nvPr>
            <p:ph type="sldNum" sz="quarter" idx="10"/>
          </p:nvPr>
        </p:nvSpPr>
        <p:spPr/>
        <p:txBody>
          <a:bodyPr/>
          <a:lstStyle/>
          <a:p>
            <a:fld id="{52746376-8D45-4AF3-B076-7923E31C365A}" type="slidenum">
              <a:rPr lang="en-GB" smtClean="0"/>
              <a:pPr/>
              <a:t>59</a:t>
            </a:fld>
            <a:endParaRPr lang="en-GB"/>
          </a:p>
        </p:txBody>
      </p:sp>
    </p:spTree>
    <p:extLst>
      <p:ext uri="{BB962C8B-B14F-4D97-AF65-F5344CB8AC3E}">
        <p14:creationId xmlns:p14="http://schemas.microsoft.com/office/powerpoint/2010/main" val="225800840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1241425"/>
            <a:ext cx="5953125" cy="3349625"/>
          </a:xfrm>
        </p:spPr>
      </p:sp>
      <p:sp>
        <p:nvSpPr>
          <p:cNvPr id="3" name="Notes Placeholder 2"/>
          <p:cNvSpPr>
            <a:spLocks noGrp="1"/>
          </p:cNvSpPr>
          <p:nvPr>
            <p:ph type="body" idx="1"/>
          </p:nvPr>
        </p:nvSpPr>
        <p:spPr/>
        <p:txBody>
          <a:bodyPr>
            <a:normAutofit/>
          </a:bodyPr>
          <a:lstStyle/>
          <a:p>
            <a:pPr eaLnBrk="1" hangingPunct="1">
              <a:lnSpc>
                <a:spcPct val="90000"/>
              </a:lnSpc>
            </a:pPr>
            <a:endParaRPr lang="en-US" altLang="en-US" sz="1200" b="1" dirty="0" smtClean="0">
              <a:cs typeface="Arial" panose="020B0604020202020204" pitchFamily="34" charset="0"/>
            </a:endParaRPr>
          </a:p>
          <a:p>
            <a:pPr marL="228600" indent="-228600" eaLnBrk="1" hangingPunct="1">
              <a:lnSpc>
                <a:spcPct val="90000"/>
              </a:lnSpc>
            </a:pPr>
            <a:r>
              <a:rPr lang="en-GB" altLang="en-US" b="1" dirty="0" smtClean="0">
                <a:cs typeface="Arial" panose="020B0604020202020204" pitchFamily="34" charset="0"/>
              </a:rPr>
              <a:t>Why Quality Control?</a:t>
            </a:r>
            <a:r>
              <a:rPr lang="en-GB" altLang="en-US" dirty="0" smtClean="0">
                <a:cs typeface="Arial" panose="020B0604020202020204" pitchFamily="34" charset="0"/>
              </a:rPr>
              <a:t> This is the only way to ensure meter is working accurately. </a:t>
            </a:r>
          </a:p>
          <a:p>
            <a:pPr marL="228600" indent="-228600" eaLnBrk="1" hangingPunct="1">
              <a:lnSpc>
                <a:spcPct val="90000"/>
              </a:lnSpc>
            </a:pPr>
            <a:r>
              <a:rPr lang="en-GB" altLang="en-US" b="1" dirty="0" smtClean="0">
                <a:cs typeface="Arial" panose="020B0604020202020204" pitchFamily="34" charset="0"/>
              </a:rPr>
              <a:t>When to Quality Control?</a:t>
            </a:r>
            <a:r>
              <a:rPr lang="en-GB" altLang="en-US" dirty="0" smtClean="0">
                <a:solidFill>
                  <a:schemeClr val="hlink"/>
                </a:solidFill>
                <a:cs typeface="Arial" panose="020B0604020202020204" pitchFamily="34" charset="0"/>
              </a:rPr>
              <a:t> QC expires 3 months after opening – write 3 month expiry date on QC bottle. Mix QC before using (main reason QC fails) – wipe off any </a:t>
            </a:r>
            <a:r>
              <a:rPr lang="en-GB" altLang="en-US" dirty="0" err="1" smtClean="0">
                <a:solidFill>
                  <a:schemeClr val="hlink"/>
                </a:solidFill>
                <a:cs typeface="Arial" panose="020B0604020202020204" pitchFamily="34" charset="0"/>
              </a:rPr>
              <a:t>crystalising</a:t>
            </a:r>
            <a:r>
              <a:rPr lang="en-GB" altLang="en-US" dirty="0" smtClean="0">
                <a:solidFill>
                  <a:schemeClr val="hlink"/>
                </a:solidFill>
                <a:cs typeface="Arial" panose="020B0604020202020204" pitchFamily="34" charset="0"/>
              </a:rPr>
              <a:t> of QC solution from top of QC bottle onto tissue.</a:t>
            </a:r>
            <a:endParaRPr lang="en-GB" altLang="en-US" dirty="0" smtClean="0">
              <a:cs typeface="Arial" panose="020B0604020202020204" pitchFamily="34" charset="0"/>
            </a:endParaRPr>
          </a:p>
          <a:p>
            <a:pPr marL="228600" indent="-228600" eaLnBrk="1" hangingPunct="1">
              <a:lnSpc>
                <a:spcPct val="90000"/>
              </a:lnSpc>
              <a:buFontTx/>
              <a:buChar char="•"/>
            </a:pPr>
            <a:r>
              <a:rPr lang="en-GB" altLang="en-US" dirty="0" smtClean="0">
                <a:cs typeface="Arial" panose="020B0604020202020204" pitchFamily="34" charset="0"/>
              </a:rPr>
              <a:t>If meter is used daily – QC should be performed every 24 hours. (refer to Trust Policy) The Inform II will Automatically QC lock out and no patient testing can be performed. </a:t>
            </a:r>
          </a:p>
          <a:p>
            <a:pPr marL="228600" indent="-228600" eaLnBrk="1" hangingPunct="1">
              <a:lnSpc>
                <a:spcPct val="90000"/>
              </a:lnSpc>
              <a:buFontTx/>
              <a:buChar char="•"/>
            </a:pPr>
            <a:r>
              <a:rPr lang="en-GB" altLang="en-US" dirty="0" smtClean="0">
                <a:cs typeface="Arial" panose="020B0604020202020204" pitchFamily="34" charset="0"/>
              </a:rPr>
              <a:t>If used infrequently – QC should be performed weekly and on day of test.</a:t>
            </a:r>
          </a:p>
          <a:p>
            <a:pPr marL="228600" indent="-228600" eaLnBrk="1" hangingPunct="1">
              <a:lnSpc>
                <a:spcPct val="90000"/>
              </a:lnSpc>
            </a:pPr>
            <a:r>
              <a:rPr lang="en-GB" altLang="en-US" dirty="0" smtClean="0">
                <a:cs typeface="Arial" panose="020B0604020202020204" pitchFamily="34" charset="0"/>
              </a:rPr>
              <a:t>QC should also be performed in the following situations:</a:t>
            </a:r>
          </a:p>
          <a:p>
            <a:pPr marL="228600" indent="-228600" eaLnBrk="1" hangingPunct="1">
              <a:lnSpc>
                <a:spcPct val="90000"/>
              </a:lnSpc>
              <a:buFontTx/>
              <a:buAutoNum type="arabicPeriod"/>
            </a:pPr>
            <a:r>
              <a:rPr lang="en-GB" altLang="en-US" b="1" dirty="0" smtClean="0">
                <a:cs typeface="Arial" panose="020B0604020202020204" pitchFamily="34" charset="0"/>
              </a:rPr>
              <a:t>New Test Strips</a:t>
            </a:r>
          </a:p>
          <a:p>
            <a:pPr marL="228600" indent="-228600" eaLnBrk="1" hangingPunct="1">
              <a:lnSpc>
                <a:spcPct val="90000"/>
              </a:lnSpc>
              <a:buFontTx/>
              <a:buAutoNum type="arabicPeriod"/>
            </a:pPr>
            <a:r>
              <a:rPr lang="en-GB" altLang="en-US" b="1" dirty="0" smtClean="0">
                <a:cs typeface="Arial" panose="020B0604020202020204" pitchFamily="34" charset="0"/>
              </a:rPr>
              <a:t>New QC Solution</a:t>
            </a:r>
          </a:p>
          <a:p>
            <a:pPr marL="228600" indent="-228600" eaLnBrk="1" hangingPunct="1">
              <a:lnSpc>
                <a:spcPct val="90000"/>
              </a:lnSpc>
              <a:buFontTx/>
              <a:buAutoNum type="arabicPeriod"/>
            </a:pPr>
            <a:r>
              <a:rPr lang="en-GB" altLang="en-US" b="1" dirty="0" smtClean="0">
                <a:cs typeface="Arial" panose="020B0604020202020204" pitchFamily="34" charset="0"/>
              </a:rPr>
              <a:t>If meter is dropped</a:t>
            </a:r>
          </a:p>
          <a:p>
            <a:pPr marL="228600" indent="-228600" eaLnBrk="1" hangingPunct="1">
              <a:lnSpc>
                <a:spcPct val="90000"/>
              </a:lnSpc>
              <a:buFontTx/>
              <a:buAutoNum type="arabicPeriod"/>
            </a:pPr>
            <a:r>
              <a:rPr lang="en-GB" altLang="en-US" b="1" dirty="0" smtClean="0">
                <a:cs typeface="Arial" panose="020B0604020202020204" pitchFamily="34" charset="0"/>
              </a:rPr>
              <a:t>New Battery</a:t>
            </a:r>
          </a:p>
          <a:p>
            <a:pPr marL="228600" indent="-228600" eaLnBrk="1" hangingPunct="1">
              <a:lnSpc>
                <a:spcPct val="90000"/>
              </a:lnSpc>
              <a:buFontTx/>
              <a:buAutoNum type="arabicPeriod"/>
            </a:pPr>
            <a:r>
              <a:rPr lang="en-GB" altLang="en-US" b="1" dirty="0" smtClean="0">
                <a:cs typeface="Arial" panose="020B0604020202020204" pitchFamily="34" charset="0"/>
              </a:rPr>
              <a:t>Unexplained result versus clinical appearance</a:t>
            </a:r>
          </a:p>
        </p:txBody>
      </p:sp>
      <p:sp>
        <p:nvSpPr>
          <p:cNvPr id="4" name="Slide Number Placeholder 3"/>
          <p:cNvSpPr>
            <a:spLocks noGrp="1"/>
          </p:cNvSpPr>
          <p:nvPr>
            <p:ph type="sldNum" sz="quarter" idx="10"/>
          </p:nvPr>
        </p:nvSpPr>
        <p:spPr/>
        <p:txBody>
          <a:bodyPr/>
          <a:lstStyle/>
          <a:p>
            <a:fld id="{877E8F59-A4A7-4637-BCEC-9E97CF4E3CCA}" type="slidenum">
              <a:rPr lang="en-GB" smtClean="0"/>
              <a:pPr/>
              <a:t>60</a:t>
            </a:fld>
            <a:endParaRPr lang="en-GB"/>
          </a:p>
        </p:txBody>
      </p:sp>
    </p:spTree>
    <p:extLst>
      <p:ext uri="{BB962C8B-B14F-4D97-AF65-F5344CB8AC3E}">
        <p14:creationId xmlns:p14="http://schemas.microsoft.com/office/powerpoint/2010/main" val="69473063"/>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1241425"/>
            <a:ext cx="5953125" cy="3349625"/>
          </a:xfrm>
        </p:spPr>
      </p:sp>
      <p:sp>
        <p:nvSpPr>
          <p:cNvPr id="3" name="Notes Placeholder 2"/>
          <p:cNvSpPr>
            <a:spLocks noGrp="1"/>
          </p:cNvSpPr>
          <p:nvPr>
            <p:ph type="body" idx="1"/>
          </p:nvPr>
        </p:nvSpPr>
        <p:spPr/>
        <p:txBody>
          <a:bodyPr>
            <a:normAutofit/>
          </a:bodyPr>
          <a:lstStyle/>
          <a:p>
            <a:r>
              <a:rPr lang="en-GB" sz="1200" dirty="0" smtClean="0">
                <a:latin typeface="Verdana" panose="020B0604030504040204" pitchFamily="34" charset="0"/>
                <a:ea typeface="Verdana" panose="020B0604030504040204" pitchFamily="34" charset="0"/>
                <a:cs typeface="Verdana" panose="020B0604030504040204" pitchFamily="34" charset="0"/>
              </a:rPr>
              <a:t>If meter fails quality</a:t>
            </a:r>
            <a:r>
              <a:rPr lang="en-GB" sz="1200" baseline="0" dirty="0" smtClean="0">
                <a:latin typeface="Verdana" panose="020B0604030504040204" pitchFamily="34" charset="0"/>
                <a:ea typeface="Verdana" panose="020B0604030504040204" pitchFamily="34" charset="0"/>
                <a:cs typeface="Verdana" panose="020B0604030504040204" pitchFamily="34" charset="0"/>
              </a:rPr>
              <a:t> control – Change</a:t>
            </a:r>
          </a:p>
          <a:p>
            <a:endParaRPr lang="en-GB" sz="1200" baseline="0" dirty="0" smtClean="0">
              <a:latin typeface="Verdana" panose="020B0604030504040204" pitchFamily="34" charset="0"/>
              <a:ea typeface="Verdana" panose="020B0604030504040204" pitchFamily="34" charset="0"/>
              <a:cs typeface="Verdana" panose="020B0604030504040204" pitchFamily="34" charset="0"/>
            </a:endParaRPr>
          </a:p>
          <a:p>
            <a:endParaRPr lang="en-GB" sz="1200" baseline="0" dirty="0" smtClean="0">
              <a:latin typeface="Verdana" panose="020B0604030504040204" pitchFamily="34" charset="0"/>
              <a:ea typeface="Verdana" panose="020B0604030504040204" pitchFamily="34" charset="0"/>
              <a:cs typeface="Verdana" panose="020B0604030504040204" pitchFamily="34" charset="0"/>
            </a:endParaRPr>
          </a:p>
          <a:p>
            <a:pPr marL="214313" indent="-214313">
              <a:buClr>
                <a:schemeClr val="tx1"/>
              </a:buClr>
              <a:buFont typeface="Wingdings" panose="05000000000000000000" pitchFamily="2" charset="2"/>
              <a:buChar char="Ø"/>
            </a:pPr>
            <a:r>
              <a:rPr lang="en-GB" sz="1200" dirty="0" smtClean="0">
                <a:latin typeface="+mn-lt"/>
              </a:rPr>
              <a:t>Complete log book for every Quality Control check</a:t>
            </a:r>
          </a:p>
          <a:p>
            <a:pPr marL="214313" indent="-214313">
              <a:buClr>
                <a:schemeClr val="tx1"/>
              </a:buClr>
              <a:buFont typeface="Wingdings" panose="05000000000000000000" pitchFamily="2" charset="2"/>
              <a:buChar char="Ø"/>
            </a:pPr>
            <a:endParaRPr lang="en-GB" sz="1200" dirty="0" smtClean="0">
              <a:latin typeface="+mn-lt"/>
            </a:endParaRPr>
          </a:p>
          <a:p>
            <a:pPr>
              <a:buClr>
                <a:schemeClr val="tx1"/>
              </a:buClr>
            </a:pPr>
            <a:endParaRPr lang="en-GB" sz="1200" dirty="0" smtClean="0">
              <a:latin typeface="+mn-lt"/>
            </a:endParaRPr>
          </a:p>
          <a:p>
            <a:pPr marL="214313" indent="-214313">
              <a:buClr>
                <a:schemeClr val="tx1"/>
              </a:buClr>
              <a:buFont typeface="Wingdings" panose="05000000000000000000" pitchFamily="2" charset="2"/>
              <a:buChar char="Ø"/>
            </a:pPr>
            <a:r>
              <a:rPr lang="en-GB" sz="1200" dirty="0" smtClean="0">
                <a:latin typeface="+mn-lt"/>
              </a:rPr>
              <a:t>Give completed books to your CFR management team for auditing. </a:t>
            </a:r>
          </a:p>
          <a:p>
            <a:r>
              <a:rPr lang="en-GB" sz="1200" baseline="0" dirty="0" smtClean="0">
                <a:latin typeface="Verdana" panose="020B0604030504040204" pitchFamily="34" charset="0"/>
                <a:ea typeface="Verdana" panose="020B0604030504040204" pitchFamily="34" charset="0"/>
                <a:cs typeface="Verdana" panose="020B0604030504040204" pitchFamily="34" charset="0"/>
              </a:rPr>
              <a:t> test strips and quality control solutions.  If meter continues to fail – Replace, do not use.</a:t>
            </a:r>
            <a:endParaRPr lang="en-GB" sz="1200" dirty="0" smtClean="0">
              <a:latin typeface="Verdana" panose="020B0604030504040204" pitchFamily="34" charset="0"/>
              <a:ea typeface="Verdana" panose="020B0604030504040204" pitchFamily="34" charset="0"/>
              <a:cs typeface="Verdana" panose="020B0604030504040204" pitchFamily="34" charset="0"/>
            </a:endParaRPr>
          </a:p>
        </p:txBody>
      </p:sp>
      <p:sp>
        <p:nvSpPr>
          <p:cNvPr id="4" name="Slide Number Placeholder 3"/>
          <p:cNvSpPr>
            <a:spLocks noGrp="1"/>
          </p:cNvSpPr>
          <p:nvPr>
            <p:ph type="sldNum" sz="quarter" idx="10"/>
          </p:nvPr>
        </p:nvSpPr>
        <p:spPr/>
        <p:txBody>
          <a:bodyPr/>
          <a:lstStyle/>
          <a:p>
            <a:fld id="{877E8F59-A4A7-4637-BCEC-9E97CF4E3CCA}" type="slidenum">
              <a:rPr lang="en-GB" smtClean="0"/>
              <a:pPr/>
              <a:t>61</a:t>
            </a:fld>
            <a:endParaRPr lang="en-GB"/>
          </a:p>
        </p:txBody>
      </p:sp>
    </p:spTree>
    <p:extLst>
      <p:ext uri="{BB962C8B-B14F-4D97-AF65-F5344CB8AC3E}">
        <p14:creationId xmlns:p14="http://schemas.microsoft.com/office/powerpoint/2010/main" val="329093576"/>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1241425"/>
            <a:ext cx="5953125" cy="3349625"/>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C2A2211-1B92-4B44-A6AD-2774CE840328}" type="slidenum">
              <a:rPr lang="en-GB" smtClean="0"/>
              <a:pPr/>
              <a:t>62</a:t>
            </a:fld>
            <a:endParaRPr lang="en-GB"/>
          </a:p>
        </p:txBody>
      </p:sp>
    </p:spTree>
    <p:extLst>
      <p:ext uri="{BB962C8B-B14F-4D97-AF65-F5344CB8AC3E}">
        <p14:creationId xmlns:p14="http://schemas.microsoft.com/office/powerpoint/2010/main" val="1035267030"/>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1241425"/>
            <a:ext cx="5953125" cy="3349625"/>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C2A2211-1B92-4B44-A6AD-2774CE840328}" type="slidenum">
              <a:rPr lang="en-GB" smtClean="0"/>
              <a:pPr/>
              <a:t>64</a:t>
            </a:fld>
            <a:endParaRPr lang="en-GB"/>
          </a:p>
        </p:txBody>
      </p:sp>
    </p:spTree>
    <p:extLst>
      <p:ext uri="{BB962C8B-B14F-4D97-AF65-F5344CB8AC3E}">
        <p14:creationId xmlns:p14="http://schemas.microsoft.com/office/powerpoint/2010/main" val="2942705936"/>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1241425"/>
            <a:ext cx="5953125" cy="3349625"/>
          </a:xfrm>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9C2A2211-1B92-4B44-A6AD-2774CE840328}" type="slidenum">
              <a:rPr lang="en-GB" smtClean="0"/>
              <a:pPr/>
              <a:t>65</a:t>
            </a:fld>
            <a:endParaRPr lang="en-GB"/>
          </a:p>
        </p:txBody>
      </p:sp>
    </p:spTree>
    <p:extLst>
      <p:ext uri="{BB962C8B-B14F-4D97-AF65-F5344CB8AC3E}">
        <p14:creationId xmlns:p14="http://schemas.microsoft.com/office/powerpoint/2010/main" val="2342384119"/>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1241425"/>
            <a:ext cx="5953125" cy="3349625"/>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C2A2211-1B92-4B44-A6AD-2774CE840328}" type="slidenum">
              <a:rPr lang="en-GB" smtClean="0"/>
              <a:pPr/>
              <a:t>66</a:t>
            </a:fld>
            <a:endParaRPr lang="en-GB"/>
          </a:p>
        </p:txBody>
      </p:sp>
    </p:spTree>
    <p:extLst>
      <p:ext uri="{BB962C8B-B14F-4D97-AF65-F5344CB8AC3E}">
        <p14:creationId xmlns:p14="http://schemas.microsoft.com/office/powerpoint/2010/main" val="1552101471"/>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1241425"/>
            <a:ext cx="5953125" cy="3349625"/>
          </a:xfrm>
        </p:spPr>
      </p:sp>
      <p:sp>
        <p:nvSpPr>
          <p:cNvPr id="3" name="Notes Placeholder 2"/>
          <p:cNvSpPr>
            <a:spLocks noGrp="1"/>
          </p:cNvSpPr>
          <p:nvPr>
            <p:ph type="body" idx="1"/>
          </p:nvPr>
        </p:nvSpPr>
        <p:spPr/>
        <p:txBody>
          <a:bodyPr>
            <a:normAutofit/>
          </a:bodyPr>
          <a:lstStyle/>
          <a:p>
            <a:r>
              <a:rPr lang="en-GB" dirty="0" smtClean="0"/>
              <a:t>We should not make decisions</a:t>
            </a:r>
            <a:r>
              <a:rPr lang="en-GB" baseline="0" dirty="0" smtClean="0"/>
              <a:t> purely based on the NEWS score. We should not leave patients at home just because they have a low score. However a low score could initiate the patient being admitted in to the waiting room at ED (depending on condition):</a:t>
            </a:r>
          </a:p>
          <a:p>
            <a:pPr>
              <a:buFont typeface="Arial" pitchFamily="34" charset="0"/>
              <a:buChar char="•"/>
            </a:pPr>
            <a:r>
              <a:rPr lang="en-GB" b="1" i="1" baseline="0" dirty="0" smtClean="0"/>
              <a:t>An MI patient may well have a low score, be aware!</a:t>
            </a:r>
          </a:p>
          <a:p>
            <a:pPr>
              <a:buFont typeface="Arial" pitchFamily="34" charset="0"/>
              <a:buChar char="•"/>
            </a:pPr>
            <a:r>
              <a:rPr lang="en-GB" b="0" baseline="0" dirty="0" smtClean="0"/>
              <a:t>COPD often trigger high scores due to low oxygen levels.</a:t>
            </a:r>
          </a:p>
          <a:p>
            <a:pPr>
              <a:buFont typeface="Arial" pitchFamily="34" charset="0"/>
              <a:buChar char="•"/>
            </a:pPr>
            <a:r>
              <a:rPr lang="en-GB" b="0" baseline="0" dirty="0" smtClean="0"/>
              <a:t>NEWS should be taken for every patient 16 years and over (excluding cardiac arrest) and is </a:t>
            </a:r>
            <a:r>
              <a:rPr lang="en-GB" b="1" baseline="0" dirty="0" smtClean="0"/>
              <a:t>not </a:t>
            </a:r>
            <a:r>
              <a:rPr lang="en-GB" b="0" baseline="0" dirty="0" smtClean="0"/>
              <a:t>just a tool for outside ED’s.</a:t>
            </a:r>
          </a:p>
          <a:p>
            <a:endParaRPr lang="en-GB" b="0" dirty="0"/>
          </a:p>
        </p:txBody>
      </p:sp>
      <p:sp>
        <p:nvSpPr>
          <p:cNvPr id="4" name="Slide Number Placeholder 3"/>
          <p:cNvSpPr>
            <a:spLocks noGrp="1"/>
          </p:cNvSpPr>
          <p:nvPr>
            <p:ph type="sldNum" sz="quarter" idx="10"/>
          </p:nvPr>
        </p:nvSpPr>
        <p:spPr/>
        <p:txBody>
          <a:bodyPr/>
          <a:lstStyle/>
          <a:p>
            <a:fld id="{2A693C31-362A-4D88-A0ED-8649F7DD6B12}" type="slidenum">
              <a:rPr lang="en-GB" smtClean="0"/>
              <a:pPr/>
              <a:t>69</a:t>
            </a:fld>
            <a:endParaRPr lang="en-GB"/>
          </a:p>
        </p:txBody>
      </p:sp>
    </p:spTree>
    <p:extLst>
      <p:ext uri="{BB962C8B-B14F-4D97-AF65-F5344CB8AC3E}">
        <p14:creationId xmlns:p14="http://schemas.microsoft.com/office/powerpoint/2010/main" val="4280095490"/>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1241425"/>
            <a:ext cx="5953125" cy="3349625"/>
          </a:xfrm>
        </p:spPr>
      </p:sp>
      <p:sp>
        <p:nvSpPr>
          <p:cNvPr id="3" name="Notes Placeholder 2"/>
          <p:cNvSpPr>
            <a:spLocks noGrp="1"/>
          </p:cNvSpPr>
          <p:nvPr>
            <p:ph type="body" idx="1"/>
          </p:nvPr>
        </p:nvSpPr>
        <p:spPr/>
        <p:txBody>
          <a:bodyPr>
            <a:normAutofit/>
          </a:bodyPr>
          <a:lstStyle/>
          <a:p>
            <a:endParaRPr lang="en-GB" b="0" dirty="0"/>
          </a:p>
        </p:txBody>
      </p:sp>
      <p:sp>
        <p:nvSpPr>
          <p:cNvPr id="4" name="Slide Number Placeholder 3"/>
          <p:cNvSpPr>
            <a:spLocks noGrp="1"/>
          </p:cNvSpPr>
          <p:nvPr>
            <p:ph type="sldNum" sz="quarter" idx="10"/>
          </p:nvPr>
        </p:nvSpPr>
        <p:spPr/>
        <p:txBody>
          <a:bodyPr/>
          <a:lstStyle/>
          <a:p>
            <a:fld id="{2A693C31-362A-4D88-A0ED-8649F7DD6B12}" type="slidenum">
              <a:rPr lang="en-GB" smtClean="0"/>
              <a:pPr/>
              <a:t>70</a:t>
            </a:fld>
            <a:endParaRPr lang="en-GB"/>
          </a:p>
        </p:txBody>
      </p:sp>
    </p:spTree>
    <p:extLst>
      <p:ext uri="{BB962C8B-B14F-4D97-AF65-F5344CB8AC3E}">
        <p14:creationId xmlns:p14="http://schemas.microsoft.com/office/powerpoint/2010/main" val="3394159279"/>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1241425"/>
            <a:ext cx="5953125" cy="3349625"/>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77E8F59-A4A7-4637-BCEC-9E97CF4E3CCA}" type="slidenum">
              <a:rPr lang="en-GB" smtClean="0"/>
              <a:pPr/>
              <a:t>73</a:t>
            </a:fld>
            <a:endParaRPr lang="en-GB"/>
          </a:p>
        </p:txBody>
      </p:sp>
    </p:spTree>
    <p:extLst>
      <p:ext uri="{BB962C8B-B14F-4D97-AF65-F5344CB8AC3E}">
        <p14:creationId xmlns:p14="http://schemas.microsoft.com/office/powerpoint/2010/main" val="1937525807"/>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1241425"/>
            <a:ext cx="5953125" cy="3349625"/>
          </a:xfrm>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t>* </a:t>
            </a:r>
            <a:r>
              <a:rPr lang="en-GB" sz="1200" dirty="0" smtClean="0">
                <a:cs typeface="Arial" pitchFamily="34" charset="0"/>
              </a:rPr>
              <a:t>Not everyone who has a fit has epilepsy, it may be due to hypoxia, alcohol withdrawal or many other factors. *</a:t>
            </a:r>
          </a:p>
          <a:p>
            <a:endParaRPr lang="en-GB" dirty="0"/>
          </a:p>
        </p:txBody>
      </p:sp>
      <p:sp>
        <p:nvSpPr>
          <p:cNvPr id="4" name="Slide Number Placeholder 3"/>
          <p:cNvSpPr>
            <a:spLocks noGrp="1"/>
          </p:cNvSpPr>
          <p:nvPr>
            <p:ph type="sldNum" sz="quarter" idx="10"/>
          </p:nvPr>
        </p:nvSpPr>
        <p:spPr/>
        <p:txBody>
          <a:bodyPr/>
          <a:lstStyle/>
          <a:p>
            <a:fld id="{52746376-8D45-4AF3-B076-7923E31C365A}" type="slidenum">
              <a:rPr lang="en-GB" smtClean="0"/>
              <a:pPr/>
              <a:t>75</a:t>
            </a:fld>
            <a:endParaRPr lang="en-GB"/>
          </a:p>
        </p:txBody>
      </p:sp>
    </p:spTree>
    <p:extLst>
      <p:ext uri="{BB962C8B-B14F-4D97-AF65-F5344CB8AC3E}">
        <p14:creationId xmlns:p14="http://schemas.microsoft.com/office/powerpoint/2010/main" val="594284040"/>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1241425"/>
            <a:ext cx="5953125" cy="3349625"/>
          </a:xfrm>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smtClean="0">
                <a:latin typeface="+mn-lt"/>
              </a:rPr>
              <a:t>There are many different types of seizure. What happens to someone during a seizure depends on which part of their brain is affected, and how far the seizure activity spreads. </a:t>
            </a:r>
          </a:p>
          <a:p>
            <a:endParaRPr lang="en-GB" dirty="0"/>
          </a:p>
        </p:txBody>
      </p:sp>
      <p:sp>
        <p:nvSpPr>
          <p:cNvPr id="4" name="Slide Number Placeholder 3"/>
          <p:cNvSpPr>
            <a:spLocks noGrp="1"/>
          </p:cNvSpPr>
          <p:nvPr>
            <p:ph type="sldNum" sz="quarter" idx="10"/>
          </p:nvPr>
        </p:nvSpPr>
        <p:spPr/>
        <p:txBody>
          <a:bodyPr/>
          <a:lstStyle/>
          <a:p>
            <a:fld id="{52746376-8D45-4AF3-B076-7923E31C365A}" type="slidenum">
              <a:rPr lang="en-GB" smtClean="0"/>
              <a:pPr/>
              <a:t>76</a:t>
            </a:fld>
            <a:endParaRPr lang="en-GB"/>
          </a:p>
        </p:txBody>
      </p:sp>
    </p:spTree>
    <p:extLst>
      <p:ext uri="{BB962C8B-B14F-4D97-AF65-F5344CB8AC3E}">
        <p14:creationId xmlns:p14="http://schemas.microsoft.com/office/powerpoint/2010/main" val="386018006"/>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1241425"/>
            <a:ext cx="5953125" cy="3349625"/>
          </a:xfrm>
        </p:spPr>
      </p:sp>
      <p:sp>
        <p:nvSpPr>
          <p:cNvPr id="3" name="Notes Placeholder 2"/>
          <p:cNvSpPr>
            <a:spLocks noGrp="1"/>
          </p:cNvSpPr>
          <p:nvPr>
            <p:ph type="body" idx="1"/>
          </p:nvPr>
        </p:nvSpPr>
        <p:spPr/>
        <p:txBody>
          <a:bodyPr/>
          <a:lstStyle/>
          <a:p>
            <a:r>
              <a:rPr lang="en-GB" dirty="0" smtClean="0"/>
              <a:t>https://youtu.be/8kYJughJXbs</a:t>
            </a:r>
          </a:p>
          <a:p>
            <a:endParaRPr lang="en-GB" dirty="0" smtClean="0"/>
          </a:p>
          <a:p>
            <a:r>
              <a:rPr lang="en-GB" b="1" dirty="0" smtClean="0"/>
              <a:t>Generalised</a:t>
            </a:r>
            <a:r>
              <a:rPr lang="en-GB" b="1" baseline="0" dirty="0" smtClean="0"/>
              <a:t> seizures</a:t>
            </a:r>
            <a:r>
              <a:rPr lang="en-GB" baseline="0" dirty="0" smtClean="0"/>
              <a:t> – all parts of brain &amp; unconscious. Normal last 2-3 minutes. </a:t>
            </a:r>
            <a:br>
              <a:rPr lang="en-GB" baseline="0" dirty="0" smtClean="0"/>
            </a:br>
            <a:r>
              <a:rPr lang="en-GB" baseline="0" dirty="0" smtClean="0"/>
              <a:t>Absence – Unconsciousness </a:t>
            </a:r>
          </a:p>
          <a:p>
            <a:endParaRPr lang="en-GB" baseline="0" dirty="0" smtClean="0"/>
          </a:p>
          <a:p>
            <a:r>
              <a:rPr lang="en-GB" b="1" baseline="0" dirty="0" smtClean="0"/>
              <a:t>Focal seizures </a:t>
            </a:r>
            <a:r>
              <a:rPr lang="en-GB" baseline="0" dirty="0" smtClean="0"/>
              <a:t>-  Part of the brain – conscious (Temporal lobe – most common)</a:t>
            </a:r>
            <a:endParaRPr lang="en-GB" dirty="0" smtClean="0"/>
          </a:p>
          <a:p>
            <a:endParaRPr lang="en-GB" dirty="0"/>
          </a:p>
        </p:txBody>
      </p:sp>
      <p:sp>
        <p:nvSpPr>
          <p:cNvPr id="4" name="Slide Number Placeholder 3"/>
          <p:cNvSpPr>
            <a:spLocks noGrp="1"/>
          </p:cNvSpPr>
          <p:nvPr>
            <p:ph type="sldNum" sz="quarter" idx="10"/>
          </p:nvPr>
        </p:nvSpPr>
        <p:spPr/>
        <p:txBody>
          <a:bodyPr/>
          <a:lstStyle/>
          <a:p>
            <a:fld id="{52746376-8D45-4AF3-B076-7923E31C365A}" type="slidenum">
              <a:rPr lang="en-GB" smtClean="0"/>
              <a:pPr/>
              <a:t>77</a:t>
            </a:fld>
            <a:endParaRPr lang="en-GB"/>
          </a:p>
        </p:txBody>
      </p:sp>
    </p:spTree>
    <p:extLst>
      <p:ext uri="{BB962C8B-B14F-4D97-AF65-F5344CB8AC3E}">
        <p14:creationId xmlns:p14="http://schemas.microsoft.com/office/powerpoint/2010/main" val="2235205455"/>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1241425"/>
            <a:ext cx="5953125" cy="3349625"/>
          </a:xfrm>
        </p:spPr>
      </p:sp>
      <p:sp>
        <p:nvSpPr>
          <p:cNvPr id="3" name="Notes Placeholder 2"/>
          <p:cNvSpPr>
            <a:spLocks noGrp="1"/>
          </p:cNvSpPr>
          <p:nvPr>
            <p:ph type="body" idx="1"/>
          </p:nvPr>
        </p:nvSpPr>
        <p:spPr/>
        <p:txBody>
          <a:bodyPr/>
          <a:lstStyle/>
          <a:p>
            <a:r>
              <a:rPr lang="en-US" sz="1200" dirty="0" smtClean="0">
                <a:latin typeface="+mn-lt"/>
              </a:rPr>
              <a:t>It’s thought that our genes play a part in who does and who doesn’t develop epilepsy. This may explain why some people develop epilepsy with no clear cause. Researchers have found a number of genes linked to particular types of epilepsy.  There are many types that doctors suspect are genetic, but they don’t yet know which genes are involved</a:t>
            </a:r>
            <a:endParaRPr lang="en-GB" dirty="0"/>
          </a:p>
        </p:txBody>
      </p:sp>
      <p:sp>
        <p:nvSpPr>
          <p:cNvPr id="4" name="Slide Number Placeholder 3"/>
          <p:cNvSpPr>
            <a:spLocks noGrp="1"/>
          </p:cNvSpPr>
          <p:nvPr>
            <p:ph type="sldNum" sz="quarter" idx="10"/>
          </p:nvPr>
        </p:nvSpPr>
        <p:spPr/>
        <p:txBody>
          <a:bodyPr/>
          <a:lstStyle/>
          <a:p>
            <a:fld id="{52746376-8D45-4AF3-B076-7923E31C365A}" type="slidenum">
              <a:rPr lang="en-GB" smtClean="0"/>
              <a:pPr/>
              <a:t>78</a:t>
            </a:fld>
            <a:endParaRPr lang="en-GB"/>
          </a:p>
        </p:txBody>
      </p:sp>
    </p:spTree>
    <p:extLst>
      <p:ext uri="{BB962C8B-B14F-4D97-AF65-F5344CB8AC3E}">
        <p14:creationId xmlns:p14="http://schemas.microsoft.com/office/powerpoint/2010/main" val="3667613249"/>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1241425"/>
            <a:ext cx="5953125" cy="3349625"/>
          </a:xfrm>
        </p:spPr>
      </p:sp>
      <p:sp>
        <p:nvSpPr>
          <p:cNvPr id="3" name="Notes Placeholder 2"/>
          <p:cNvSpPr>
            <a:spLocks noGrp="1"/>
          </p:cNvSpPr>
          <p:nvPr>
            <p:ph type="body" idx="1"/>
          </p:nvPr>
        </p:nvSpPr>
        <p:spPr/>
        <p:txBody>
          <a:bodyPr/>
          <a:lstStyle/>
          <a:p>
            <a:r>
              <a:rPr lang="en-US" b="1" dirty="0" smtClean="0"/>
              <a:t>Not taking epilepsy medicine as prescribed</a:t>
            </a:r>
          </a:p>
          <a:p>
            <a:r>
              <a:rPr lang="en-US" dirty="0" smtClean="0"/>
              <a:t>Taking epilepsy medicines regularly, as prescribed by the doctor, will help to keep a steady level of the medicine in your blood. Several studies have shown that missing a dose of your epilepsy medicine increases the risk of you having a seizure.</a:t>
            </a:r>
          </a:p>
          <a:p>
            <a:r>
              <a:rPr lang="en-US" b="1" dirty="0" smtClean="0"/>
              <a:t>Feeling tired and not sleeping well</a:t>
            </a:r>
          </a:p>
          <a:p>
            <a:r>
              <a:rPr lang="en-US" dirty="0" smtClean="0"/>
              <a:t>Many people with epilepsy say that feeling tired or not sleeping well can trigger seizures.</a:t>
            </a:r>
          </a:p>
          <a:p>
            <a:r>
              <a:rPr lang="en-US" dirty="0" smtClean="0"/>
              <a:t>Epilepsy Action has more information about sleep.</a:t>
            </a:r>
          </a:p>
          <a:p>
            <a:r>
              <a:rPr lang="en-US" b="1" dirty="0" smtClean="0"/>
              <a:t>Stress</a:t>
            </a:r>
          </a:p>
          <a:p>
            <a:r>
              <a:rPr lang="en-US" dirty="0" smtClean="0"/>
              <a:t>It’s not known exactly why stress might trigger seizures. But many people with epilepsy say that if they are feeling stressed, they are more likely to have a seizure. For some people, feeling stressed can lead to other things, such as changing sleeping or eating habits, drinking more alcohol, and feeling anxious or depressed. All of these can also increase your risk of having a seizure.  </a:t>
            </a:r>
          </a:p>
          <a:p>
            <a:r>
              <a:rPr lang="en-US" dirty="0" smtClean="0"/>
              <a:t>Epilepsy Action has more information about stress</a:t>
            </a:r>
          </a:p>
          <a:p>
            <a:r>
              <a:rPr lang="en-US" b="1" dirty="0" smtClean="0"/>
              <a:t>Alcohol and recreational drugs</a:t>
            </a:r>
          </a:p>
          <a:p>
            <a:r>
              <a:rPr lang="en-US" dirty="0" smtClean="0"/>
              <a:t>Some people with epilepsy drink alcohol and some people don’t. It’s up to you to decide if you’re going to drink alcohol. But if you decide to drink alcohol, bear in mind that alcohol can make seizures more likely.</a:t>
            </a:r>
          </a:p>
          <a:p>
            <a:r>
              <a:rPr lang="en-US" dirty="0" smtClean="0"/>
              <a:t>Drinking more than modest amounts of alcohol in 24 hours can increase the risk of having seizures. After heavy drinking, the risk is highest when the alcohol is leaving your body. This risk is usually between 6 and 48 hours after you’ve stopped drinking.</a:t>
            </a:r>
          </a:p>
          <a:p>
            <a:r>
              <a:rPr lang="en-US" dirty="0" smtClean="0"/>
              <a:t>Epilepsy Action has more information about alcohol</a:t>
            </a:r>
          </a:p>
          <a:p>
            <a:r>
              <a:rPr lang="en-US" dirty="0" smtClean="0"/>
              <a:t>Recreational drugs include illegal drugs and ‘legal highs’. There is no control over what goes into these drugs. They can be dangerous and they can trigger seizures.</a:t>
            </a:r>
          </a:p>
          <a:p>
            <a:r>
              <a:rPr lang="en-US" b="1" dirty="0" smtClean="0"/>
              <a:t>Flashing or flickering lights</a:t>
            </a:r>
          </a:p>
          <a:p>
            <a:r>
              <a:rPr lang="en-US" dirty="0" smtClean="0"/>
              <a:t>Around 3 in 100 people with epilepsy have seizures that are triggered by flashing or flickering lights, or some patterns. This is called photosensitive epilepsy. If you have photosensitive epilepsy, both natural and artificial light may trigger seizures. Some patterns, like stripes or checks, can also trigger seizures for some people with photosensitive epilepsy. You would usually have a seizure when you are looking at the trigger, or shortly after.</a:t>
            </a:r>
          </a:p>
          <a:p>
            <a:r>
              <a:rPr lang="en-US" dirty="0" smtClean="0"/>
              <a:t>Epilepsy Action has more information about photosensitive epilepsy</a:t>
            </a:r>
          </a:p>
          <a:p>
            <a:r>
              <a:rPr lang="en-US" b="1" dirty="0" smtClean="0"/>
              <a:t>Monthly periods</a:t>
            </a:r>
          </a:p>
          <a:p>
            <a:r>
              <a:rPr lang="en-US" dirty="0" smtClean="0"/>
              <a:t>Some women with epilepsy find that they are more likely to have seizures at certain times of their menstrual cycle (periods).</a:t>
            </a:r>
          </a:p>
          <a:p>
            <a:r>
              <a:rPr lang="en-US" dirty="0" smtClean="0"/>
              <a:t>Epilepsy Action has more information about seizures and the menstrual cycle.</a:t>
            </a:r>
          </a:p>
          <a:p>
            <a:r>
              <a:rPr lang="en-US" b="1" dirty="0" smtClean="0"/>
              <a:t>Missing meals</a:t>
            </a:r>
          </a:p>
          <a:p>
            <a:r>
              <a:rPr lang="en-US" dirty="0" smtClean="0"/>
              <a:t>Some people with epilepsy say that if they skip meals, they are more likely to have a seizure.</a:t>
            </a:r>
          </a:p>
          <a:p>
            <a:r>
              <a:rPr lang="en-US" b="1" dirty="0" smtClean="0"/>
              <a:t>Having an illness which causes a high temperature</a:t>
            </a:r>
          </a:p>
          <a:p>
            <a:r>
              <a:rPr lang="en-US" dirty="0" smtClean="0"/>
              <a:t>Some people say that they are more likely to have seizures when they have an illness, such as an infection that causes a high temperature.</a:t>
            </a:r>
          </a:p>
          <a:p>
            <a:endParaRPr lang="en-GB" dirty="0"/>
          </a:p>
        </p:txBody>
      </p:sp>
      <p:sp>
        <p:nvSpPr>
          <p:cNvPr id="4" name="Slide Number Placeholder 3"/>
          <p:cNvSpPr>
            <a:spLocks noGrp="1"/>
          </p:cNvSpPr>
          <p:nvPr>
            <p:ph type="sldNum" sz="quarter" idx="10"/>
          </p:nvPr>
        </p:nvSpPr>
        <p:spPr/>
        <p:txBody>
          <a:bodyPr/>
          <a:lstStyle/>
          <a:p>
            <a:fld id="{52746376-8D45-4AF3-B076-7923E31C365A}" type="slidenum">
              <a:rPr lang="en-GB" smtClean="0"/>
              <a:pPr/>
              <a:t>79</a:t>
            </a:fld>
            <a:endParaRPr lang="en-GB"/>
          </a:p>
        </p:txBody>
      </p:sp>
    </p:spTree>
    <p:extLst>
      <p:ext uri="{BB962C8B-B14F-4D97-AF65-F5344CB8AC3E}">
        <p14:creationId xmlns:p14="http://schemas.microsoft.com/office/powerpoint/2010/main" val="990564903"/>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1241425"/>
            <a:ext cx="5953125" cy="3349625"/>
          </a:xfrm>
        </p:spPr>
      </p:sp>
      <p:sp>
        <p:nvSpPr>
          <p:cNvPr id="3" name="Notes Placeholder 2"/>
          <p:cNvSpPr>
            <a:spLocks noGrp="1"/>
          </p:cNvSpPr>
          <p:nvPr>
            <p:ph type="body" idx="1"/>
          </p:nvPr>
        </p:nvSpPr>
        <p:spPr/>
        <p:txBody>
          <a:bodyPr/>
          <a:lstStyle/>
          <a:p>
            <a:r>
              <a:rPr lang="en-US" b="1" dirty="0" smtClean="0"/>
              <a:t>Febrile seizures</a:t>
            </a:r>
          </a:p>
          <a:p>
            <a:r>
              <a:rPr lang="en-US" b="1" dirty="0" smtClean="0"/>
              <a:t>Children under 6</a:t>
            </a:r>
          </a:p>
          <a:p>
            <a:r>
              <a:rPr lang="en-US" dirty="0" smtClean="0"/>
              <a:t>Febrile seizures are seizures that are triggered by a high temperature.  They happen to around 3 or 4 out of every 100 children under the age of 6.  They are usually linked to a childhood illness, such as tonsillitis. Febrile seizures are not epilepsy. But children who have had febrile seizures have a higher chance of developing epilepsy when they are older, than children in general.</a:t>
            </a:r>
          </a:p>
          <a:p>
            <a:r>
              <a:rPr lang="en-US" b="1" dirty="0" smtClean="0"/>
              <a:t>Children aged 6 and over</a:t>
            </a:r>
          </a:p>
          <a:p>
            <a:r>
              <a:rPr lang="en-US" dirty="0" smtClean="0"/>
              <a:t>It’s unusual for a child over the age of 6 to continue having febrile seizures. If they do, they might have a form of epilepsy, and your doctor may want to do some tests to look into this.</a:t>
            </a:r>
          </a:p>
          <a:p>
            <a:endParaRPr lang="en-GB" dirty="0"/>
          </a:p>
        </p:txBody>
      </p:sp>
      <p:sp>
        <p:nvSpPr>
          <p:cNvPr id="4" name="Slide Number Placeholder 3"/>
          <p:cNvSpPr>
            <a:spLocks noGrp="1"/>
          </p:cNvSpPr>
          <p:nvPr>
            <p:ph type="sldNum" sz="quarter" idx="10"/>
          </p:nvPr>
        </p:nvSpPr>
        <p:spPr/>
        <p:txBody>
          <a:bodyPr/>
          <a:lstStyle/>
          <a:p>
            <a:fld id="{52746376-8D45-4AF3-B076-7923E31C365A}" type="slidenum">
              <a:rPr lang="en-GB" smtClean="0"/>
              <a:pPr/>
              <a:t>80</a:t>
            </a:fld>
            <a:endParaRPr lang="en-GB"/>
          </a:p>
        </p:txBody>
      </p:sp>
    </p:spTree>
    <p:extLst>
      <p:ext uri="{BB962C8B-B14F-4D97-AF65-F5344CB8AC3E}">
        <p14:creationId xmlns:p14="http://schemas.microsoft.com/office/powerpoint/2010/main" val="121361182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95961741"/>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p:cSld name="1_Title Slide">
    <p:spTree>
      <p:nvGrpSpPr>
        <p:cNvPr id="1" name=""/>
        <p:cNvGrpSpPr/>
        <p:nvPr/>
      </p:nvGrpSpPr>
      <p:grpSpPr>
        <a:xfrm>
          <a:off x="0" y="0"/>
          <a:ext cx="0" cy="0"/>
          <a:chOff x="0" y="0"/>
          <a:chExt cx="0" cy="0"/>
        </a:xfrm>
      </p:grpSpPr>
      <p:sp>
        <p:nvSpPr>
          <p:cNvPr id="17" name="Subtitle 16"/>
          <p:cNvSpPr>
            <a:spLocks noGrp="1"/>
          </p:cNvSpPr>
          <p:nvPr>
            <p:ph type="subTitle" idx="1"/>
          </p:nvPr>
        </p:nvSpPr>
        <p:spPr>
          <a:xfrm>
            <a:off x="914400" y="3611607"/>
            <a:ext cx="10363200" cy="1199704"/>
          </a:xfrm>
          <a:prstGeom prst="rect">
            <a:avLst/>
          </a:prstGeo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lang="en-US" smtClean="0"/>
              <a:t>Click to edit Master subtitle style</a:t>
            </a:r>
            <a:endParaRPr lang="en-US"/>
          </a:p>
        </p:txBody>
      </p:sp>
      <p:sp>
        <p:nvSpPr>
          <p:cNvPr id="9" name="Slide Number Placeholder 26"/>
          <p:cNvSpPr>
            <a:spLocks noGrp="1"/>
          </p:cNvSpPr>
          <p:nvPr>
            <p:ph type="sldNum" sz="quarter" idx="10"/>
          </p:nvPr>
        </p:nvSpPr>
        <p:spPr>
          <a:xfrm>
            <a:off x="11529484" y="6408739"/>
            <a:ext cx="488949" cy="365125"/>
          </a:xfrm>
          <a:prstGeom prst="rect">
            <a:avLst/>
          </a:prstGeom>
        </p:spPr>
        <p:txBody>
          <a:bodyPr/>
          <a:lstStyle>
            <a:lvl1pPr>
              <a:defRPr smtClean="0">
                <a:solidFill>
                  <a:srgbClr val="FFFFFF"/>
                </a:solidFill>
              </a:defRPr>
            </a:lvl1pPr>
            <a:extLst/>
          </a:lstStyle>
          <a:p>
            <a:fld id="{B5119560-BD22-4A52-915A-CF8A56868126}" type="slidenum">
              <a:rPr lang="en-GB" smtClean="0"/>
              <a:pPr/>
              <a:t>‹#›</a:t>
            </a:fld>
            <a:endParaRPr lang="en-GB"/>
          </a:p>
        </p:txBody>
      </p:sp>
    </p:spTree>
    <p:extLst>
      <p:ext uri="{BB962C8B-B14F-4D97-AF65-F5344CB8AC3E}">
        <p14:creationId xmlns:p14="http://schemas.microsoft.com/office/powerpoint/2010/main" val="3552925127"/>
      </p:ext>
    </p:extLst>
  </p:cSld>
  <p:clrMapOvr>
    <a:masterClrMapping/>
  </p:clrMapOvr>
  <p:transition spd="slow">
    <p:push dir="u"/>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812800" y="609600"/>
            <a:ext cx="8463617" cy="1320800"/>
          </a:xfrm>
          <a:prstGeom prst="rect">
            <a:avLst/>
          </a:prstGeom>
        </p:spPr>
        <p:txBody>
          <a:bodyPr/>
          <a:lstStyle/>
          <a:p>
            <a:r>
              <a:rPr lang="en-US" smtClean="0"/>
              <a:t>Click to edit Master title style</a:t>
            </a:r>
            <a:endParaRPr lang="en-US" dirty="0"/>
          </a:p>
        </p:txBody>
      </p:sp>
      <p:sp>
        <p:nvSpPr>
          <p:cNvPr id="3" name="Content Placeholder 2"/>
          <p:cNvSpPr>
            <a:spLocks noGrp="1"/>
          </p:cNvSpPr>
          <p:nvPr>
            <p:ph idx="1"/>
          </p:nvPr>
        </p:nvSpPr>
        <p:spPr>
          <a:xfrm>
            <a:off x="812799" y="2160590"/>
            <a:ext cx="8463619" cy="3880773"/>
          </a:xfrm>
          <a:prstGeom prst="rect">
            <a:avLst/>
          </a:prstGeo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a:xfrm>
            <a:off x="7207011" y="6041364"/>
            <a:ext cx="912176" cy="365125"/>
          </a:xfrm>
          <a:prstGeom prst="rect">
            <a:avLst/>
          </a:prstGeom>
        </p:spPr>
        <p:txBody>
          <a:bodyPr/>
          <a:lstStyle/>
          <a:p>
            <a:fld id="{70DDF080-5E8C-48AD-84E5-6C08B304C14E}" type="datetimeFigureOut">
              <a:rPr lang="en-US" dirty="0"/>
              <a:t>7/6/2021</a:t>
            </a:fld>
            <a:endParaRPr lang="en-US" dirty="0"/>
          </a:p>
        </p:txBody>
      </p:sp>
      <p:sp>
        <p:nvSpPr>
          <p:cNvPr id="5" name="Footer Placeholder 4"/>
          <p:cNvSpPr>
            <a:spLocks noGrp="1"/>
          </p:cNvSpPr>
          <p:nvPr>
            <p:ph type="ftr" sz="quarter" idx="11"/>
          </p:nvPr>
        </p:nvSpPr>
        <p:spPr>
          <a:xfrm>
            <a:off x="812799" y="6041364"/>
            <a:ext cx="6163964" cy="365125"/>
          </a:xfrm>
          <a:prstGeom prst="rect">
            <a:avLst/>
          </a:prstGeom>
        </p:spPr>
        <p:txBody>
          <a:bodyPr/>
          <a:lstStyle/>
          <a:p>
            <a:endParaRPr lang="en-US" dirty="0"/>
          </a:p>
        </p:txBody>
      </p:sp>
      <p:sp>
        <p:nvSpPr>
          <p:cNvPr id="6" name="Slide Number Placeholder 5"/>
          <p:cNvSpPr>
            <a:spLocks noGrp="1"/>
          </p:cNvSpPr>
          <p:nvPr>
            <p:ph type="sldNum" sz="quarter" idx="12"/>
          </p:nvPr>
        </p:nvSpPr>
        <p:spPr>
          <a:xfrm>
            <a:off x="8592902" y="6041364"/>
            <a:ext cx="683517" cy="365125"/>
          </a:xfrm>
          <a:prstGeom prst="rect">
            <a:avLst/>
          </a:prstGeom>
        </p:spPr>
        <p:txBody>
          <a:bodyPr/>
          <a:lstStyle/>
          <a:p>
            <a:fld id="{47333891-D5E7-4C7B-BF1D-E855E53CB5A8}" type="slidenum">
              <a:rPr lang="en-US" dirty="0"/>
              <a:t>‹#›</a:t>
            </a:fld>
            <a:endParaRPr lang="en-US" dirty="0"/>
          </a:p>
        </p:txBody>
      </p:sp>
    </p:spTree>
    <p:extLst>
      <p:ext uri="{BB962C8B-B14F-4D97-AF65-F5344CB8AC3E}">
        <p14:creationId xmlns:p14="http://schemas.microsoft.com/office/powerpoint/2010/main" val="1027775308"/>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7207011" y="6041364"/>
            <a:ext cx="912176" cy="365125"/>
          </a:xfrm>
          <a:prstGeom prst="rect">
            <a:avLst/>
          </a:prstGeom>
        </p:spPr>
        <p:txBody>
          <a:bodyPr/>
          <a:lstStyle/>
          <a:p>
            <a:fld id="{B61BEF0D-F0BB-DE4B-95CE-6DB70DBA9567}" type="datetimeFigureOut">
              <a:rPr lang="en-US" dirty="0"/>
              <a:pPr/>
              <a:t>7/6/2021</a:t>
            </a:fld>
            <a:endParaRPr lang="en-US" dirty="0"/>
          </a:p>
        </p:txBody>
      </p:sp>
      <p:sp>
        <p:nvSpPr>
          <p:cNvPr id="3" name="Footer Placeholder 2"/>
          <p:cNvSpPr>
            <a:spLocks noGrp="1"/>
          </p:cNvSpPr>
          <p:nvPr>
            <p:ph type="ftr" sz="quarter" idx="11"/>
          </p:nvPr>
        </p:nvSpPr>
        <p:spPr>
          <a:xfrm>
            <a:off x="812799" y="6041364"/>
            <a:ext cx="6163964" cy="365125"/>
          </a:xfrm>
          <a:prstGeom prst="rect">
            <a:avLst/>
          </a:prstGeom>
        </p:spPr>
        <p:txBody>
          <a:bodyPr/>
          <a:lstStyle/>
          <a:p>
            <a:endParaRPr lang="en-US" dirty="0"/>
          </a:p>
        </p:txBody>
      </p:sp>
      <p:sp>
        <p:nvSpPr>
          <p:cNvPr id="4" name="Slide Number Placeholder 3"/>
          <p:cNvSpPr>
            <a:spLocks noGrp="1"/>
          </p:cNvSpPr>
          <p:nvPr>
            <p:ph type="sldNum" sz="quarter" idx="12"/>
          </p:nvPr>
        </p:nvSpPr>
        <p:spPr>
          <a:xfrm>
            <a:off x="8592902" y="6041364"/>
            <a:ext cx="683517" cy="365125"/>
          </a:xfrm>
          <a:prstGeom prst="rect">
            <a:avLst/>
          </a:prstGeo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673668955"/>
      </p:ext>
    </p:extLst>
  </p:cSld>
  <p:clrMapOvr>
    <a:masterClrMapping/>
  </p:clrMapOvr>
  <p:transition>
    <p:fade/>
  </p:transition>
  <p:timing>
    <p:tnLst>
      <p:par>
        <p:cT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a:prstGeom prst="rect">
            <a:avLst/>
          </a:prstGeom>
        </p:spPr>
        <p:txBody>
          <a:bodyPr anchor="b"/>
          <a:lstStyle>
            <a:lvl1pPr algn="ctr">
              <a:defRPr sz="45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a:prstGeom prst="rect">
            <a:avLst/>
          </a:prstGeo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smtClean="0"/>
              <a:t>Click to edit Master subtitle style</a:t>
            </a:r>
            <a:endParaRPr lang="en-GB"/>
          </a:p>
        </p:txBody>
      </p:sp>
      <p:sp>
        <p:nvSpPr>
          <p:cNvPr id="4" name="Date Placeholder 3"/>
          <p:cNvSpPr>
            <a:spLocks noGrp="1"/>
          </p:cNvSpPr>
          <p:nvPr>
            <p:ph type="dt" sz="half" idx="10"/>
          </p:nvPr>
        </p:nvSpPr>
        <p:spPr>
          <a:xfrm>
            <a:off x="838200" y="6356352"/>
            <a:ext cx="2743200" cy="365125"/>
          </a:xfrm>
          <a:prstGeom prst="rect">
            <a:avLst/>
          </a:prstGeom>
        </p:spPr>
        <p:txBody>
          <a:bodyPr/>
          <a:lstStyle/>
          <a:p>
            <a:fld id="{0EC6A7D4-33D7-4893-99C8-8BB7529A01B2}" type="datetimeFigureOut">
              <a:rPr lang="en-GB" smtClean="0"/>
              <a:t>06/07/2021</a:t>
            </a:fld>
            <a:endParaRPr lang="en-GB"/>
          </a:p>
        </p:txBody>
      </p:sp>
      <p:sp>
        <p:nvSpPr>
          <p:cNvPr id="5" name="Footer Placeholder 4"/>
          <p:cNvSpPr>
            <a:spLocks noGrp="1"/>
          </p:cNvSpPr>
          <p:nvPr>
            <p:ph type="ftr" sz="quarter" idx="11"/>
          </p:nvPr>
        </p:nvSpPr>
        <p:spPr>
          <a:xfrm>
            <a:off x="4038600" y="6356352"/>
            <a:ext cx="4114800" cy="365125"/>
          </a:xfrm>
          <a:prstGeom prst="rect">
            <a:avLst/>
          </a:prstGeom>
        </p:spPr>
        <p:txBody>
          <a:bodyPr/>
          <a:lstStyle>
            <a:lvl1pPr>
              <a:defRPr sz="1350"/>
            </a:lvl1pPr>
          </a:lstStyle>
          <a:p>
            <a:r>
              <a:rPr lang="en-GB" dirty="0" smtClean="0">
                <a:solidFill>
                  <a:srgbClr val="FFFEFD"/>
                </a:solidFill>
                <a:latin typeface="Arial Narrow" pitchFamily="34" charset="0"/>
                <a:ea typeface="Verdana" panose="020B0604030504040204" pitchFamily="34" charset="0"/>
                <a:cs typeface="Verdana" panose="020B0604030504040204" pitchFamily="34" charset="0"/>
              </a:rPr>
              <a:t> </a:t>
            </a:r>
            <a:endParaRPr lang="en-GB" dirty="0"/>
          </a:p>
        </p:txBody>
      </p:sp>
      <p:sp>
        <p:nvSpPr>
          <p:cNvPr id="6" name="Slide Number Placeholder 5"/>
          <p:cNvSpPr>
            <a:spLocks noGrp="1"/>
          </p:cNvSpPr>
          <p:nvPr>
            <p:ph type="sldNum" sz="quarter" idx="12"/>
          </p:nvPr>
        </p:nvSpPr>
        <p:spPr>
          <a:xfrm>
            <a:off x="8610600" y="6356352"/>
            <a:ext cx="2743200" cy="365125"/>
          </a:xfrm>
          <a:prstGeom prst="rect">
            <a:avLst/>
          </a:prstGeom>
        </p:spPr>
        <p:txBody>
          <a:bodyPr/>
          <a:lstStyle/>
          <a:p>
            <a:fld id="{7FC2D6BB-1F6A-4E98-B6E6-A890E76B17B8}" type="slidenum">
              <a:rPr lang="en-GB" smtClean="0"/>
              <a:t>‹#›</a:t>
            </a:fld>
            <a:endParaRPr lang="en-GB"/>
          </a:p>
        </p:txBody>
      </p:sp>
    </p:spTree>
    <p:extLst>
      <p:ext uri="{BB962C8B-B14F-4D97-AF65-F5344CB8AC3E}">
        <p14:creationId xmlns:p14="http://schemas.microsoft.com/office/powerpoint/2010/main" val="30210246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7"/>
            <a:ext cx="10515600" cy="1325563"/>
          </a:xfrm>
          <a:prstGeom prst="rect">
            <a:avLst/>
          </a:prstGeom>
        </p:spPr>
        <p:txBody>
          <a:bodyPr/>
          <a:lstStyle/>
          <a:p>
            <a:r>
              <a:rPr lang="en-US" smtClean="0"/>
              <a:t>Click to edit Master title style</a:t>
            </a:r>
            <a:endParaRPr lang="en-GB"/>
          </a:p>
        </p:txBody>
      </p:sp>
      <p:sp>
        <p:nvSpPr>
          <p:cNvPr id="3" name="Content Placeholder 2"/>
          <p:cNvSpPr>
            <a:spLocks noGrp="1"/>
          </p:cNvSpPr>
          <p:nvPr>
            <p:ph idx="1"/>
          </p:nvPr>
        </p:nvSpPr>
        <p:spPr>
          <a:xfrm>
            <a:off x="838200" y="1825625"/>
            <a:ext cx="10515600" cy="4351338"/>
          </a:xfrm>
          <a:prstGeom prst="rect">
            <a:avLst/>
          </a:prstGeo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a:xfrm>
            <a:off x="838200" y="6356352"/>
            <a:ext cx="2743200" cy="365125"/>
          </a:xfrm>
          <a:prstGeom prst="rect">
            <a:avLst/>
          </a:prstGeom>
        </p:spPr>
        <p:txBody>
          <a:bodyPr/>
          <a:lstStyle/>
          <a:p>
            <a:fld id="{0EC6A7D4-33D7-4893-99C8-8BB7529A01B2}" type="datetimeFigureOut">
              <a:rPr lang="en-GB" smtClean="0"/>
              <a:t>06/07/2021</a:t>
            </a:fld>
            <a:endParaRPr lang="en-GB"/>
          </a:p>
        </p:txBody>
      </p:sp>
      <p:sp>
        <p:nvSpPr>
          <p:cNvPr id="5" name="Footer Placeholder 4"/>
          <p:cNvSpPr>
            <a:spLocks noGrp="1"/>
          </p:cNvSpPr>
          <p:nvPr>
            <p:ph type="ftr" sz="quarter" idx="11"/>
          </p:nvPr>
        </p:nvSpPr>
        <p:spPr>
          <a:xfrm>
            <a:off x="4038600" y="6356352"/>
            <a:ext cx="4114800" cy="365125"/>
          </a:xfrm>
          <a:prstGeom prst="rect">
            <a:avLst/>
          </a:prstGeom>
        </p:spPr>
        <p:txBody>
          <a:bodyPr/>
          <a:lstStyle/>
          <a:p>
            <a:endParaRPr lang="en-GB"/>
          </a:p>
        </p:txBody>
      </p:sp>
      <p:sp>
        <p:nvSpPr>
          <p:cNvPr id="6" name="Slide Number Placeholder 5"/>
          <p:cNvSpPr>
            <a:spLocks noGrp="1"/>
          </p:cNvSpPr>
          <p:nvPr>
            <p:ph type="sldNum" sz="quarter" idx="12"/>
          </p:nvPr>
        </p:nvSpPr>
        <p:spPr>
          <a:xfrm>
            <a:off x="8610600" y="6356352"/>
            <a:ext cx="2743200" cy="365125"/>
          </a:xfrm>
          <a:prstGeom prst="rect">
            <a:avLst/>
          </a:prstGeom>
        </p:spPr>
        <p:txBody>
          <a:bodyPr/>
          <a:lstStyle/>
          <a:p>
            <a:fld id="{7FC2D6BB-1F6A-4E98-B6E6-A890E76B17B8}" type="slidenum">
              <a:rPr lang="en-GB" smtClean="0"/>
              <a:t>‹#›</a:t>
            </a:fld>
            <a:endParaRPr lang="en-GB"/>
          </a:p>
        </p:txBody>
      </p:sp>
    </p:spTree>
    <p:extLst>
      <p:ext uri="{BB962C8B-B14F-4D97-AF65-F5344CB8AC3E}">
        <p14:creationId xmlns:p14="http://schemas.microsoft.com/office/powerpoint/2010/main" val="10829603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1" y="1709740"/>
            <a:ext cx="10515600" cy="2852737"/>
          </a:xfrm>
          <a:prstGeom prst="rect">
            <a:avLst/>
          </a:prstGeom>
        </p:spPr>
        <p:txBody>
          <a:bodyPr anchor="b"/>
          <a:lstStyle>
            <a:lvl1pPr>
              <a:defRPr sz="4500"/>
            </a:lvl1pPr>
          </a:lstStyle>
          <a:p>
            <a:r>
              <a:rPr lang="en-US" smtClean="0"/>
              <a:t>Click to edit Master title style</a:t>
            </a:r>
            <a:endParaRPr lang="en-GB"/>
          </a:p>
        </p:txBody>
      </p:sp>
      <p:sp>
        <p:nvSpPr>
          <p:cNvPr id="3" name="Text Placeholder 2"/>
          <p:cNvSpPr>
            <a:spLocks noGrp="1"/>
          </p:cNvSpPr>
          <p:nvPr>
            <p:ph type="body" idx="1"/>
          </p:nvPr>
        </p:nvSpPr>
        <p:spPr>
          <a:xfrm>
            <a:off x="831851" y="4589465"/>
            <a:ext cx="10515600" cy="1500187"/>
          </a:xfrm>
          <a:prstGeom prst="rect">
            <a:avLst/>
          </a:prstGeo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a:xfrm>
            <a:off x="838200" y="6356352"/>
            <a:ext cx="2743200" cy="365125"/>
          </a:xfrm>
          <a:prstGeom prst="rect">
            <a:avLst/>
          </a:prstGeom>
        </p:spPr>
        <p:txBody>
          <a:bodyPr/>
          <a:lstStyle/>
          <a:p>
            <a:fld id="{0EC6A7D4-33D7-4893-99C8-8BB7529A01B2}" type="datetimeFigureOut">
              <a:rPr lang="en-GB" smtClean="0"/>
              <a:t>06/07/2021</a:t>
            </a:fld>
            <a:endParaRPr lang="en-GB"/>
          </a:p>
        </p:txBody>
      </p:sp>
      <p:sp>
        <p:nvSpPr>
          <p:cNvPr id="5" name="Footer Placeholder 4"/>
          <p:cNvSpPr>
            <a:spLocks noGrp="1"/>
          </p:cNvSpPr>
          <p:nvPr>
            <p:ph type="ftr" sz="quarter" idx="11"/>
          </p:nvPr>
        </p:nvSpPr>
        <p:spPr>
          <a:xfrm>
            <a:off x="4038600" y="6356352"/>
            <a:ext cx="4114800" cy="365125"/>
          </a:xfrm>
          <a:prstGeom prst="rect">
            <a:avLst/>
          </a:prstGeom>
        </p:spPr>
        <p:txBody>
          <a:bodyPr/>
          <a:lstStyle/>
          <a:p>
            <a:endParaRPr lang="en-GB"/>
          </a:p>
        </p:txBody>
      </p:sp>
      <p:sp>
        <p:nvSpPr>
          <p:cNvPr id="6" name="Slide Number Placeholder 5"/>
          <p:cNvSpPr>
            <a:spLocks noGrp="1"/>
          </p:cNvSpPr>
          <p:nvPr>
            <p:ph type="sldNum" sz="quarter" idx="12"/>
          </p:nvPr>
        </p:nvSpPr>
        <p:spPr>
          <a:xfrm>
            <a:off x="8610600" y="6356352"/>
            <a:ext cx="2743200" cy="365125"/>
          </a:xfrm>
          <a:prstGeom prst="rect">
            <a:avLst/>
          </a:prstGeom>
        </p:spPr>
        <p:txBody>
          <a:bodyPr/>
          <a:lstStyle/>
          <a:p>
            <a:fld id="{7FC2D6BB-1F6A-4E98-B6E6-A890E76B17B8}" type="slidenum">
              <a:rPr lang="en-GB" smtClean="0"/>
              <a:t>‹#›</a:t>
            </a:fld>
            <a:endParaRPr lang="en-GB"/>
          </a:p>
        </p:txBody>
      </p:sp>
    </p:spTree>
    <p:extLst>
      <p:ext uri="{BB962C8B-B14F-4D97-AF65-F5344CB8AC3E}">
        <p14:creationId xmlns:p14="http://schemas.microsoft.com/office/powerpoint/2010/main" val="37357454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7"/>
            <a:ext cx="10515600" cy="1325563"/>
          </a:xfrm>
          <a:prstGeom prst="rect">
            <a:avLst/>
          </a:prstGeom>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a:prstGeom prst="rect">
            <a:avLst/>
          </a:prstGeo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a:prstGeom prst="rect">
            <a:avLst/>
          </a:prstGeo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a:xfrm>
            <a:off x="838200" y="6356352"/>
            <a:ext cx="2743200" cy="365125"/>
          </a:xfrm>
          <a:prstGeom prst="rect">
            <a:avLst/>
          </a:prstGeom>
        </p:spPr>
        <p:txBody>
          <a:bodyPr/>
          <a:lstStyle/>
          <a:p>
            <a:fld id="{0EC6A7D4-33D7-4893-99C8-8BB7529A01B2}" type="datetimeFigureOut">
              <a:rPr lang="en-GB" smtClean="0"/>
              <a:t>06/07/2021</a:t>
            </a:fld>
            <a:endParaRPr lang="en-GB"/>
          </a:p>
        </p:txBody>
      </p:sp>
      <p:sp>
        <p:nvSpPr>
          <p:cNvPr id="6" name="Footer Placeholder 5"/>
          <p:cNvSpPr>
            <a:spLocks noGrp="1"/>
          </p:cNvSpPr>
          <p:nvPr>
            <p:ph type="ftr" sz="quarter" idx="11"/>
          </p:nvPr>
        </p:nvSpPr>
        <p:spPr>
          <a:xfrm>
            <a:off x="4038600" y="6356352"/>
            <a:ext cx="4114800" cy="365125"/>
          </a:xfrm>
          <a:prstGeom prst="rect">
            <a:avLst/>
          </a:prstGeom>
        </p:spPr>
        <p:txBody>
          <a:bodyPr/>
          <a:lstStyle/>
          <a:p>
            <a:endParaRPr lang="en-GB"/>
          </a:p>
        </p:txBody>
      </p:sp>
      <p:sp>
        <p:nvSpPr>
          <p:cNvPr id="7" name="Slide Number Placeholder 6"/>
          <p:cNvSpPr>
            <a:spLocks noGrp="1"/>
          </p:cNvSpPr>
          <p:nvPr>
            <p:ph type="sldNum" sz="quarter" idx="12"/>
          </p:nvPr>
        </p:nvSpPr>
        <p:spPr>
          <a:xfrm>
            <a:off x="8610600" y="6356352"/>
            <a:ext cx="2743200" cy="365125"/>
          </a:xfrm>
          <a:prstGeom prst="rect">
            <a:avLst/>
          </a:prstGeom>
        </p:spPr>
        <p:txBody>
          <a:bodyPr/>
          <a:lstStyle/>
          <a:p>
            <a:fld id="{7FC2D6BB-1F6A-4E98-B6E6-A890E76B17B8}" type="slidenum">
              <a:rPr lang="en-GB" smtClean="0"/>
              <a:t>‹#›</a:t>
            </a:fld>
            <a:endParaRPr lang="en-GB"/>
          </a:p>
        </p:txBody>
      </p:sp>
    </p:spTree>
    <p:extLst>
      <p:ext uri="{BB962C8B-B14F-4D97-AF65-F5344CB8AC3E}">
        <p14:creationId xmlns:p14="http://schemas.microsoft.com/office/powerpoint/2010/main" val="31656111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7"/>
            <a:ext cx="10515600" cy="1325563"/>
          </a:xfrm>
          <a:prstGeom prst="rect">
            <a:avLst/>
          </a:prstGeo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9" y="1681163"/>
            <a:ext cx="5157787" cy="823912"/>
          </a:xfrm>
          <a:prstGeom prst="rect">
            <a:avLst/>
          </a:prstGeo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Click to edit Master text styles</a:t>
            </a:r>
          </a:p>
        </p:txBody>
      </p:sp>
      <p:sp>
        <p:nvSpPr>
          <p:cNvPr id="4" name="Content Placeholder 3"/>
          <p:cNvSpPr>
            <a:spLocks noGrp="1"/>
          </p:cNvSpPr>
          <p:nvPr>
            <p:ph sz="half" idx="2"/>
          </p:nvPr>
        </p:nvSpPr>
        <p:spPr>
          <a:xfrm>
            <a:off x="839789" y="2505075"/>
            <a:ext cx="5157787" cy="3684588"/>
          </a:xfrm>
          <a:prstGeom prst="rect">
            <a:avLst/>
          </a:prstGeo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1" y="1681163"/>
            <a:ext cx="5183188" cy="823912"/>
          </a:xfrm>
          <a:prstGeom prst="rect">
            <a:avLst/>
          </a:prstGeo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Click to edit Master text styles</a:t>
            </a:r>
          </a:p>
        </p:txBody>
      </p:sp>
      <p:sp>
        <p:nvSpPr>
          <p:cNvPr id="6" name="Content Placeholder 5"/>
          <p:cNvSpPr>
            <a:spLocks noGrp="1"/>
          </p:cNvSpPr>
          <p:nvPr>
            <p:ph sz="quarter" idx="4"/>
          </p:nvPr>
        </p:nvSpPr>
        <p:spPr>
          <a:xfrm>
            <a:off x="6172201" y="2505075"/>
            <a:ext cx="5183188" cy="3684588"/>
          </a:xfrm>
          <a:prstGeom prst="rect">
            <a:avLst/>
          </a:prstGeo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a:xfrm>
            <a:off x="838200" y="6356352"/>
            <a:ext cx="2743200" cy="365125"/>
          </a:xfrm>
          <a:prstGeom prst="rect">
            <a:avLst/>
          </a:prstGeom>
        </p:spPr>
        <p:txBody>
          <a:bodyPr/>
          <a:lstStyle/>
          <a:p>
            <a:fld id="{0EC6A7D4-33D7-4893-99C8-8BB7529A01B2}" type="datetimeFigureOut">
              <a:rPr lang="en-GB" smtClean="0"/>
              <a:t>06/07/2021</a:t>
            </a:fld>
            <a:endParaRPr lang="en-GB"/>
          </a:p>
        </p:txBody>
      </p:sp>
      <p:sp>
        <p:nvSpPr>
          <p:cNvPr id="8" name="Footer Placeholder 7"/>
          <p:cNvSpPr>
            <a:spLocks noGrp="1"/>
          </p:cNvSpPr>
          <p:nvPr>
            <p:ph type="ftr" sz="quarter" idx="11"/>
          </p:nvPr>
        </p:nvSpPr>
        <p:spPr>
          <a:xfrm>
            <a:off x="4038600" y="6356352"/>
            <a:ext cx="4114800" cy="365125"/>
          </a:xfrm>
          <a:prstGeom prst="rect">
            <a:avLst/>
          </a:prstGeom>
        </p:spPr>
        <p:txBody>
          <a:bodyPr/>
          <a:lstStyle/>
          <a:p>
            <a:endParaRPr lang="en-GB"/>
          </a:p>
        </p:txBody>
      </p:sp>
      <p:sp>
        <p:nvSpPr>
          <p:cNvPr id="9" name="Slide Number Placeholder 8"/>
          <p:cNvSpPr>
            <a:spLocks noGrp="1"/>
          </p:cNvSpPr>
          <p:nvPr>
            <p:ph type="sldNum" sz="quarter" idx="12"/>
          </p:nvPr>
        </p:nvSpPr>
        <p:spPr>
          <a:xfrm>
            <a:off x="8610600" y="6356352"/>
            <a:ext cx="2743200" cy="365125"/>
          </a:xfrm>
          <a:prstGeom prst="rect">
            <a:avLst/>
          </a:prstGeom>
        </p:spPr>
        <p:txBody>
          <a:bodyPr/>
          <a:lstStyle/>
          <a:p>
            <a:fld id="{7FC2D6BB-1F6A-4E98-B6E6-A890E76B17B8}" type="slidenum">
              <a:rPr lang="en-GB" smtClean="0"/>
              <a:t>‹#›</a:t>
            </a:fld>
            <a:endParaRPr lang="en-GB"/>
          </a:p>
        </p:txBody>
      </p:sp>
    </p:spTree>
    <p:extLst>
      <p:ext uri="{BB962C8B-B14F-4D97-AF65-F5344CB8AC3E}">
        <p14:creationId xmlns:p14="http://schemas.microsoft.com/office/powerpoint/2010/main" val="9370191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7"/>
            <a:ext cx="10515600" cy="1325563"/>
          </a:xfrm>
          <a:prstGeom prst="rect">
            <a:avLst/>
          </a:prstGeom>
        </p:spPr>
        <p:txBody>
          <a:bodyPr/>
          <a:lstStyle/>
          <a:p>
            <a:r>
              <a:rPr lang="en-US" smtClean="0"/>
              <a:t>Click to edit Master title style</a:t>
            </a:r>
            <a:endParaRPr lang="en-GB"/>
          </a:p>
        </p:txBody>
      </p:sp>
      <p:sp>
        <p:nvSpPr>
          <p:cNvPr id="3" name="Date Placeholder 2"/>
          <p:cNvSpPr>
            <a:spLocks noGrp="1"/>
          </p:cNvSpPr>
          <p:nvPr>
            <p:ph type="dt" sz="half" idx="10"/>
          </p:nvPr>
        </p:nvSpPr>
        <p:spPr>
          <a:xfrm>
            <a:off x="838200" y="6356352"/>
            <a:ext cx="2743200" cy="365125"/>
          </a:xfrm>
          <a:prstGeom prst="rect">
            <a:avLst/>
          </a:prstGeom>
        </p:spPr>
        <p:txBody>
          <a:bodyPr/>
          <a:lstStyle/>
          <a:p>
            <a:fld id="{0EC6A7D4-33D7-4893-99C8-8BB7529A01B2}" type="datetimeFigureOut">
              <a:rPr lang="en-GB" smtClean="0"/>
              <a:t>06/07/2021</a:t>
            </a:fld>
            <a:endParaRPr lang="en-GB"/>
          </a:p>
        </p:txBody>
      </p:sp>
      <p:sp>
        <p:nvSpPr>
          <p:cNvPr id="4" name="Footer Placeholder 3"/>
          <p:cNvSpPr>
            <a:spLocks noGrp="1"/>
          </p:cNvSpPr>
          <p:nvPr>
            <p:ph type="ftr" sz="quarter" idx="11"/>
          </p:nvPr>
        </p:nvSpPr>
        <p:spPr>
          <a:xfrm>
            <a:off x="4038600" y="6356352"/>
            <a:ext cx="4114800" cy="365125"/>
          </a:xfrm>
          <a:prstGeom prst="rect">
            <a:avLst/>
          </a:prstGeom>
        </p:spPr>
        <p:txBody>
          <a:bodyPr/>
          <a:lstStyle/>
          <a:p>
            <a:endParaRPr lang="en-GB"/>
          </a:p>
        </p:txBody>
      </p:sp>
      <p:sp>
        <p:nvSpPr>
          <p:cNvPr id="5" name="Slide Number Placeholder 4"/>
          <p:cNvSpPr>
            <a:spLocks noGrp="1"/>
          </p:cNvSpPr>
          <p:nvPr>
            <p:ph type="sldNum" sz="quarter" idx="12"/>
          </p:nvPr>
        </p:nvSpPr>
        <p:spPr>
          <a:xfrm>
            <a:off x="8610600" y="6356352"/>
            <a:ext cx="2743200" cy="365125"/>
          </a:xfrm>
          <a:prstGeom prst="rect">
            <a:avLst/>
          </a:prstGeom>
        </p:spPr>
        <p:txBody>
          <a:bodyPr/>
          <a:lstStyle/>
          <a:p>
            <a:fld id="{7FC2D6BB-1F6A-4E98-B6E6-A890E76B17B8}" type="slidenum">
              <a:rPr lang="en-GB" smtClean="0"/>
              <a:t>‹#›</a:t>
            </a:fld>
            <a:endParaRPr lang="en-GB"/>
          </a:p>
        </p:txBody>
      </p:sp>
    </p:spTree>
    <p:extLst>
      <p:ext uri="{BB962C8B-B14F-4D97-AF65-F5344CB8AC3E}">
        <p14:creationId xmlns:p14="http://schemas.microsoft.com/office/powerpoint/2010/main" val="9977292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838200" y="6356352"/>
            <a:ext cx="2743200" cy="365125"/>
          </a:xfrm>
          <a:prstGeom prst="rect">
            <a:avLst/>
          </a:prstGeom>
        </p:spPr>
        <p:txBody>
          <a:bodyPr/>
          <a:lstStyle/>
          <a:p>
            <a:fld id="{0EC6A7D4-33D7-4893-99C8-8BB7529A01B2}" type="datetimeFigureOut">
              <a:rPr lang="en-GB" smtClean="0"/>
              <a:t>06/07/2021</a:t>
            </a:fld>
            <a:endParaRPr lang="en-GB"/>
          </a:p>
        </p:txBody>
      </p:sp>
      <p:sp>
        <p:nvSpPr>
          <p:cNvPr id="3" name="Footer Placeholder 2"/>
          <p:cNvSpPr>
            <a:spLocks noGrp="1"/>
          </p:cNvSpPr>
          <p:nvPr>
            <p:ph type="ftr" sz="quarter" idx="11"/>
          </p:nvPr>
        </p:nvSpPr>
        <p:spPr>
          <a:xfrm>
            <a:off x="4038600" y="6356352"/>
            <a:ext cx="4114800" cy="365125"/>
          </a:xfrm>
          <a:prstGeom prst="rect">
            <a:avLst/>
          </a:prstGeom>
        </p:spPr>
        <p:txBody>
          <a:bodyPr/>
          <a:lstStyle/>
          <a:p>
            <a:endParaRPr lang="en-GB"/>
          </a:p>
        </p:txBody>
      </p:sp>
      <p:sp>
        <p:nvSpPr>
          <p:cNvPr id="4" name="Slide Number Placeholder 3"/>
          <p:cNvSpPr>
            <a:spLocks noGrp="1"/>
          </p:cNvSpPr>
          <p:nvPr>
            <p:ph type="sldNum" sz="quarter" idx="12"/>
          </p:nvPr>
        </p:nvSpPr>
        <p:spPr>
          <a:xfrm>
            <a:off x="8610600" y="6356352"/>
            <a:ext cx="2743200" cy="365125"/>
          </a:xfrm>
          <a:prstGeom prst="rect">
            <a:avLst/>
          </a:prstGeom>
        </p:spPr>
        <p:txBody>
          <a:bodyPr/>
          <a:lstStyle/>
          <a:p>
            <a:fld id="{7FC2D6BB-1F6A-4E98-B6E6-A890E76B17B8}" type="slidenum">
              <a:rPr lang="en-GB" smtClean="0"/>
              <a:t>‹#›</a:t>
            </a:fld>
            <a:endParaRPr lang="en-GB"/>
          </a:p>
        </p:txBody>
      </p:sp>
    </p:spTree>
    <p:extLst>
      <p:ext uri="{BB962C8B-B14F-4D97-AF65-F5344CB8AC3E}">
        <p14:creationId xmlns:p14="http://schemas.microsoft.com/office/powerpoint/2010/main" val="265940167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a:prstGeom prst="rect">
            <a:avLst/>
          </a:prstGeom>
        </p:spPr>
        <p:txBody>
          <a:bodyPr anchor="b"/>
          <a:lstStyle>
            <a:lvl1pPr>
              <a:defRPr sz="2400"/>
            </a:lvl1pPr>
          </a:lstStyle>
          <a:p>
            <a:r>
              <a:rPr lang="en-US" smtClean="0"/>
              <a:t>Click to edit Master title style</a:t>
            </a:r>
            <a:endParaRPr lang="en-GB"/>
          </a:p>
        </p:txBody>
      </p:sp>
      <p:sp>
        <p:nvSpPr>
          <p:cNvPr id="3" name="Content Placeholder 2"/>
          <p:cNvSpPr>
            <a:spLocks noGrp="1"/>
          </p:cNvSpPr>
          <p:nvPr>
            <p:ph idx="1"/>
          </p:nvPr>
        </p:nvSpPr>
        <p:spPr>
          <a:xfrm>
            <a:off x="5183188" y="987427"/>
            <a:ext cx="6172200" cy="4873625"/>
          </a:xfrm>
          <a:prstGeom prst="rect">
            <a:avLst/>
          </a:prstGeo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a:prstGeom prst="rect">
            <a:avLst/>
          </a:prstGeo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smtClean="0"/>
              <a:t>Click to edit Master text styles</a:t>
            </a:r>
          </a:p>
        </p:txBody>
      </p:sp>
      <p:sp>
        <p:nvSpPr>
          <p:cNvPr id="5" name="Date Placeholder 4"/>
          <p:cNvSpPr>
            <a:spLocks noGrp="1"/>
          </p:cNvSpPr>
          <p:nvPr>
            <p:ph type="dt" sz="half" idx="10"/>
          </p:nvPr>
        </p:nvSpPr>
        <p:spPr>
          <a:xfrm>
            <a:off x="838200" y="6356352"/>
            <a:ext cx="2743200" cy="365125"/>
          </a:xfrm>
          <a:prstGeom prst="rect">
            <a:avLst/>
          </a:prstGeom>
        </p:spPr>
        <p:txBody>
          <a:bodyPr/>
          <a:lstStyle/>
          <a:p>
            <a:fld id="{0EC6A7D4-33D7-4893-99C8-8BB7529A01B2}" type="datetimeFigureOut">
              <a:rPr lang="en-GB" smtClean="0"/>
              <a:t>06/07/2021</a:t>
            </a:fld>
            <a:endParaRPr lang="en-GB"/>
          </a:p>
        </p:txBody>
      </p:sp>
      <p:sp>
        <p:nvSpPr>
          <p:cNvPr id="6" name="Footer Placeholder 5"/>
          <p:cNvSpPr>
            <a:spLocks noGrp="1"/>
          </p:cNvSpPr>
          <p:nvPr>
            <p:ph type="ftr" sz="quarter" idx="11"/>
          </p:nvPr>
        </p:nvSpPr>
        <p:spPr>
          <a:xfrm>
            <a:off x="4038600" y="6356352"/>
            <a:ext cx="4114800" cy="365125"/>
          </a:xfrm>
          <a:prstGeom prst="rect">
            <a:avLst/>
          </a:prstGeom>
        </p:spPr>
        <p:txBody>
          <a:bodyPr/>
          <a:lstStyle/>
          <a:p>
            <a:endParaRPr lang="en-GB"/>
          </a:p>
        </p:txBody>
      </p:sp>
      <p:sp>
        <p:nvSpPr>
          <p:cNvPr id="7" name="Slide Number Placeholder 6"/>
          <p:cNvSpPr>
            <a:spLocks noGrp="1"/>
          </p:cNvSpPr>
          <p:nvPr>
            <p:ph type="sldNum" sz="quarter" idx="12"/>
          </p:nvPr>
        </p:nvSpPr>
        <p:spPr>
          <a:xfrm>
            <a:off x="8610600" y="6356352"/>
            <a:ext cx="2743200" cy="365125"/>
          </a:xfrm>
          <a:prstGeom prst="rect">
            <a:avLst/>
          </a:prstGeom>
        </p:spPr>
        <p:txBody>
          <a:bodyPr/>
          <a:lstStyle/>
          <a:p>
            <a:fld id="{7FC2D6BB-1F6A-4E98-B6E6-A890E76B17B8}" type="slidenum">
              <a:rPr lang="en-GB" smtClean="0"/>
              <a:t>‹#›</a:t>
            </a:fld>
            <a:endParaRPr lang="en-GB"/>
          </a:p>
        </p:txBody>
      </p:sp>
    </p:spTree>
    <p:extLst>
      <p:ext uri="{BB962C8B-B14F-4D97-AF65-F5344CB8AC3E}">
        <p14:creationId xmlns:p14="http://schemas.microsoft.com/office/powerpoint/2010/main" val="131953501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a:prstGeom prst="rect">
            <a:avLst/>
          </a:prstGeom>
        </p:spPr>
        <p:txBody>
          <a:bodyPr anchor="b"/>
          <a:lstStyle>
            <a:lvl1pPr>
              <a:defRPr sz="24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7"/>
            <a:ext cx="6172200" cy="4873625"/>
          </a:xfrm>
          <a:prstGeom prst="rect">
            <a:avLst/>
          </a:prstGeo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smtClean="0"/>
              <a:t>Click icon to add picture</a:t>
            </a:r>
            <a:endParaRPr lang="en-GB"/>
          </a:p>
        </p:txBody>
      </p:sp>
      <p:sp>
        <p:nvSpPr>
          <p:cNvPr id="4" name="Text Placeholder 3"/>
          <p:cNvSpPr>
            <a:spLocks noGrp="1"/>
          </p:cNvSpPr>
          <p:nvPr>
            <p:ph type="body" sz="half" idx="2"/>
          </p:nvPr>
        </p:nvSpPr>
        <p:spPr>
          <a:xfrm>
            <a:off x="839788" y="2057400"/>
            <a:ext cx="3932237" cy="3811588"/>
          </a:xfrm>
          <a:prstGeom prst="rect">
            <a:avLst/>
          </a:prstGeo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smtClean="0"/>
              <a:t>Click to edit Master text styles</a:t>
            </a:r>
          </a:p>
        </p:txBody>
      </p:sp>
      <p:sp>
        <p:nvSpPr>
          <p:cNvPr id="5" name="Date Placeholder 4"/>
          <p:cNvSpPr>
            <a:spLocks noGrp="1"/>
          </p:cNvSpPr>
          <p:nvPr>
            <p:ph type="dt" sz="half" idx="10"/>
          </p:nvPr>
        </p:nvSpPr>
        <p:spPr>
          <a:xfrm>
            <a:off x="838200" y="6356352"/>
            <a:ext cx="2743200" cy="365125"/>
          </a:xfrm>
          <a:prstGeom prst="rect">
            <a:avLst/>
          </a:prstGeom>
        </p:spPr>
        <p:txBody>
          <a:bodyPr/>
          <a:lstStyle/>
          <a:p>
            <a:fld id="{0EC6A7D4-33D7-4893-99C8-8BB7529A01B2}" type="datetimeFigureOut">
              <a:rPr lang="en-GB" smtClean="0"/>
              <a:t>06/07/2021</a:t>
            </a:fld>
            <a:endParaRPr lang="en-GB"/>
          </a:p>
        </p:txBody>
      </p:sp>
      <p:sp>
        <p:nvSpPr>
          <p:cNvPr id="6" name="Footer Placeholder 5"/>
          <p:cNvSpPr>
            <a:spLocks noGrp="1"/>
          </p:cNvSpPr>
          <p:nvPr>
            <p:ph type="ftr" sz="quarter" idx="11"/>
          </p:nvPr>
        </p:nvSpPr>
        <p:spPr>
          <a:xfrm>
            <a:off x="4038600" y="6356352"/>
            <a:ext cx="4114800" cy="365125"/>
          </a:xfrm>
          <a:prstGeom prst="rect">
            <a:avLst/>
          </a:prstGeom>
        </p:spPr>
        <p:txBody>
          <a:bodyPr/>
          <a:lstStyle/>
          <a:p>
            <a:endParaRPr lang="en-GB"/>
          </a:p>
        </p:txBody>
      </p:sp>
      <p:sp>
        <p:nvSpPr>
          <p:cNvPr id="7" name="Slide Number Placeholder 6"/>
          <p:cNvSpPr>
            <a:spLocks noGrp="1"/>
          </p:cNvSpPr>
          <p:nvPr>
            <p:ph type="sldNum" sz="quarter" idx="12"/>
          </p:nvPr>
        </p:nvSpPr>
        <p:spPr>
          <a:xfrm>
            <a:off x="8610600" y="6356352"/>
            <a:ext cx="2743200" cy="365125"/>
          </a:xfrm>
          <a:prstGeom prst="rect">
            <a:avLst/>
          </a:prstGeom>
        </p:spPr>
        <p:txBody>
          <a:bodyPr/>
          <a:lstStyle/>
          <a:p>
            <a:fld id="{7FC2D6BB-1F6A-4E98-B6E6-A890E76B17B8}" type="slidenum">
              <a:rPr lang="en-GB" smtClean="0"/>
              <a:t>‹#›</a:t>
            </a:fld>
            <a:endParaRPr lang="en-GB"/>
          </a:p>
        </p:txBody>
      </p:sp>
    </p:spTree>
    <p:extLst>
      <p:ext uri="{BB962C8B-B14F-4D97-AF65-F5344CB8AC3E}">
        <p14:creationId xmlns:p14="http://schemas.microsoft.com/office/powerpoint/2010/main" val="287796438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7"/>
            <a:ext cx="10515600" cy="1325563"/>
          </a:xfrm>
          <a:prstGeom prst="rect">
            <a:avLst/>
          </a:prstGeom>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1825625"/>
            <a:ext cx="10515600" cy="4351338"/>
          </a:xfrm>
          <a:prstGeom prst="rect">
            <a:avLst/>
          </a:prstGeo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a:xfrm>
            <a:off x="838200" y="6356352"/>
            <a:ext cx="2743200" cy="365125"/>
          </a:xfrm>
          <a:prstGeom prst="rect">
            <a:avLst/>
          </a:prstGeom>
        </p:spPr>
        <p:txBody>
          <a:bodyPr/>
          <a:lstStyle/>
          <a:p>
            <a:fld id="{0EC6A7D4-33D7-4893-99C8-8BB7529A01B2}" type="datetimeFigureOut">
              <a:rPr lang="en-GB" smtClean="0"/>
              <a:t>06/07/2021</a:t>
            </a:fld>
            <a:endParaRPr lang="en-GB"/>
          </a:p>
        </p:txBody>
      </p:sp>
      <p:sp>
        <p:nvSpPr>
          <p:cNvPr id="5" name="Footer Placeholder 4"/>
          <p:cNvSpPr>
            <a:spLocks noGrp="1"/>
          </p:cNvSpPr>
          <p:nvPr>
            <p:ph type="ftr" sz="quarter" idx="11"/>
          </p:nvPr>
        </p:nvSpPr>
        <p:spPr>
          <a:xfrm>
            <a:off x="4038600" y="6356352"/>
            <a:ext cx="4114800" cy="365125"/>
          </a:xfrm>
          <a:prstGeom prst="rect">
            <a:avLst/>
          </a:prstGeom>
        </p:spPr>
        <p:txBody>
          <a:bodyPr/>
          <a:lstStyle/>
          <a:p>
            <a:endParaRPr lang="en-GB"/>
          </a:p>
        </p:txBody>
      </p:sp>
      <p:sp>
        <p:nvSpPr>
          <p:cNvPr id="6" name="Slide Number Placeholder 5"/>
          <p:cNvSpPr>
            <a:spLocks noGrp="1"/>
          </p:cNvSpPr>
          <p:nvPr>
            <p:ph type="sldNum" sz="quarter" idx="12"/>
          </p:nvPr>
        </p:nvSpPr>
        <p:spPr>
          <a:xfrm>
            <a:off x="8610600" y="6356352"/>
            <a:ext cx="2743200" cy="365125"/>
          </a:xfrm>
          <a:prstGeom prst="rect">
            <a:avLst/>
          </a:prstGeom>
        </p:spPr>
        <p:txBody>
          <a:bodyPr/>
          <a:lstStyle/>
          <a:p>
            <a:fld id="{7FC2D6BB-1F6A-4E98-B6E6-A890E76B17B8}" type="slidenum">
              <a:rPr lang="en-GB" smtClean="0"/>
              <a:t>‹#›</a:t>
            </a:fld>
            <a:endParaRPr lang="en-GB"/>
          </a:p>
        </p:txBody>
      </p:sp>
    </p:spTree>
    <p:extLst>
      <p:ext uri="{BB962C8B-B14F-4D97-AF65-F5344CB8AC3E}">
        <p14:creationId xmlns:p14="http://schemas.microsoft.com/office/powerpoint/2010/main" val="23519603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365125"/>
            <a:ext cx="2628900" cy="5811838"/>
          </a:xfrm>
          <a:prstGeom prst="rect">
            <a:avLst/>
          </a:prstGeo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1" y="365125"/>
            <a:ext cx="7734300" cy="5811838"/>
          </a:xfrm>
          <a:prstGeom prst="rect">
            <a:avLst/>
          </a:prstGeo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a:xfrm>
            <a:off x="838200" y="6356352"/>
            <a:ext cx="2743200" cy="365125"/>
          </a:xfrm>
          <a:prstGeom prst="rect">
            <a:avLst/>
          </a:prstGeom>
        </p:spPr>
        <p:txBody>
          <a:bodyPr/>
          <a:lstStyle/>
          <a:p>
            <a:fld id="{0EC6A7D4-33D7-4893-99C8-8BB7529A01B2}" type="datetimeFigureOut">
              <a:rPr lang="en-GB" smtClean="0"/>
              <a:t>06/07/2021</a:t>
            </a:fld>
            <a:endParaRPr lang="en-GB"/>
          </a:p>
        </p:txBody>
      </p:sp>
      <p:sp>
        <p:nvSpPr>
          <p:cNvPr id="5" name="Footer Placeholder 4"/>
          <p:cNvSpPr>
            <a:spLocks noGrp="1"/>
          </p:cNvSpPr>
          <p:nvPr>
            <p:ph type="ftr" sz="quarter" idx="11"/>
          </p:nvPr>
        </p:nvSpPr>
        <p:spPr>
          <a:xfrm>
            <a:off x="4038600" y="6356352"/>
            <a:ext cx="4114800" cy="365125"/>
          </a:xfrm>
          <a:prstGeom prst="rect">
            <a:avLst/>
          </a:prstGeom>
        </p:spPr>
        <p:txBody>
          <a:bodyPr/>
          <a:lstStyle/>
          <a:p>
            <a:endParaRPr lang="en-GB"/>
          </a:p>
        </p:txBody>
      </p:sp>
      <p:sp>
        <p:nvSpPr>
          <p:cNvPr id="6" name="Slide Number Placeholder 5"/>
          <p:cNvSpPr>
            <a:spLocks noGrp="1"/>
          </p:cNvSpPr>
          <p:nvPr>
            <p:ph type="sldNum" sz="quarter" idx="12"/>
          </p:nvPr>
        </p:nvSpPr>
        <p:spPr>
          <a:xfrm>
            <a:off x="8610600" y="6356352"/>
            <a:ext cx="2743200" cy="365125"/>
          </a:xfrm>
          <a:prstGeom prst="rect">
            <a:avLst/>
          </a:prstGeom>
        </p:spPr>
        <p:txBody>
          <a:bodyPr/>
          <a:lstStyle/>
          <a:p>
            <a:fld id="{7FC2D6BB-1F6A-4E98-B6E6-A890E76B17B8}" type="slidenum">
              <a:rPr lang="en-GB" smtClean="0"/>
              <a:t>‹#›</a:t>
            </a:fld>
            <a:endParaRPr lang="en-GB"/>
          </a:p>
        </p:txBody>
      </p:sp>
    </p:spTree>
    <p:extLst>
      <p:ext uri="{BB962C8B-B14F-4D97-AF65-F5344CB8AC3E}">
        <p14:creationId xmlns:p14="http://schemas.microsoft.com/office/powerpoint/2010/main" val="347833835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0EC6A7D4-33D7-4893-99C8-8BB7529A01B2}" type="datetimeFigureOut">
              <a:rPr lang="en-GB" smtClean="0"/>
              <a:t>06/07/2021</a:t>
            </a:fld>
            <a:endParaRPr lang="en-GB"/>
          </a:p>
        </p:txBody>
      </p:sp>
      <p:sp>
        <p:nvSpPr>
          <p:cNvPr id="5" name="Footer Placeholder 4"/>
          <p:cNvSpPr>
            <a:spLocks noGrp="1"/>
          </p:cNvSpPr>
          <p:nvPr>
            <p:ph type="ftr" sz="quarter" idx="11"/>
          </p:nvPr>
        </p:nvSpPr>
        <p:spPr/>
        <p:txBody>
          <a:bodyPr/>
          <a:lstStyle/>
          <a:p>
            <a:r>
              <a:rPr lang="en-GB" smtClean="0">
                <a:solidFill>
                  <a:srgbClr val="FFFEFD"/>
                </a:solidFill>
                <a:latin typeface="Arial Narrow" pitchFamily="34" charset="0"/>
                <a:ea typeface="Verdana" panose="020B0604030504040204" pitchFamily="34" charset="0"/>
                <a:cs typeface="Verdana" panose="020B0604030504040204" pitchFamily="34" charset="0"/>
              </a:rPr>
              <a:t> </a:t>
            </a:r>
            <a:endParaRPr lang="en-GB" dirty="0"/>
          </a:p>
        </p:txBody>
      </p:sp>
      <p:sp>
        <p:nvSpPr>
          <p:cNvPr id="6" name="Slide Number Placeholder 5"/>
          <p:cNvSpPr>
            <a:spLocks noGrp="1"/>
          </p:cNvSpPr>
          <p:nvPr>
            <p:ph type="sldNum" sz="quarter" idx="12"/>
          </p:nvPr>
        </p:nvSpPr>
        <p:spPr/>
        <p:txBody>
          <a:bodyPr/>
          <a:lstStyle/>
          <a:p>
            <a:fld id="{7FC2D6BB-1F6A-4E98-B6E6-A890E76B17B8}" type="slidenum">
              <a:rPr lang="en-GB" smtClean="0"/>
              <a:t>‹#›</a:t>
            </a:fld>
            <a:endParaRPr lang="en-GB"/>
          </a:p>
        </p:txBody>
      </p:sp>
    </p:spTree>
    <p:extLst>
      <p:ext uri="{BB962C8B-B14F-4D97-AF65-F5344CB8AC3E}">
        <p14:creationId xmlns:p14="http://schemas.microsoft.com/office/powerpoint/2010/main" val="219219629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0EC6A7D4-33D7-4893-99C8-8BB7529A01B2}" type="datetimeFigureOut">
              <a:rPr lang="en-GB" smtClean="0"/>
              <a:t>06/07/2021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FC2D6BB-1F6A-4E98-B6E6-A890E76B17B8}" type="slidenum">
              <a:rPr lang="en-GB" smtClean="0"/>
              <a:t>‹#›</a:t>
            </a:fld>
            <a:endParaRPr lang="en-GB"/>
          </a:p>
        </p:txBody>
      </p:sp>
    </p:spTree>
    <p:extLst>
      <p:ext uri="{BB962C8B-B14F-4D97-AF65-F5344CB8AC3E}">
        <p14:creationId xmlns:p14="http://schemas.microsoft.com/office/powerpoint/2010/main" val="210797133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0EC6A7D4-33D7-4893-99C8-8BB7529A01B2}" type="datetimeFigureOut">
              <a:rPr lang="en-GB" smtClean="0"/>
              <a:t>06/07/2021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FC2D6BB-1F6A-4E98-B6E6-A890E76B17B8}" type="slidenum">
              <a:rPr lang="en-GB" smtClean="0"/>
              <a:t>‹#›</a:t>
            </a:fld>
            <a:endParaRPr lang="en-GB"/>
          </a:p>
        </p:txBody>
      </p:sp>
    </p:spTree>
    <p:extLst>
      <p:ext uri="{BB962C8B-B14F-4D97-AF65-F5344CB8AC3E}">
        <p14:creationId xmlns:p14="http://schemas.microsoft.com/office/powerpoint/2010/main" val="147918354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0EC6A7D4-33D7-4893-99C8-8BB7529A01B2}" type="datetimeFigureOut">
              <a:rPr lang="en-GB" smtClean="0"/>
              <a:t>06/07/2021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FC2D6BB-1F6A-4E98-B6E6-A890E76B17B8}" type="slidenum">
              <a:rPr lang="en-GB" smtClean="0"/>
              <a:t>‹#›</a:t>
            </a:fld>
            <a:endParaRPr lang="en-GB"/>
          </a:p>
        </p:txBody>
      </p:sp>
    </p:spTree>
    <p:extLst>
      <p:ext uri="{BB962C8B-B14F-4D97-AF65-F5344CB8AC3E}">
        <p14:creationId xmlns:p14="http://schemas.microsoft.com/office/powerpoint/2010/main" val="13671829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0EC6A7D4-33D7-4893-99C8-8BB7529A01B2}" type="datetimeFigureOut">
              <a:rPr lang="en-GB" smtClean="0"/>
              <a:t>06/07/2021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FC2D6BB-1F6A-4E98-B6E6-A890E76B17B8}" type="slidenum">
              <a:rPr lang="en-GB" smtClean="0"/>
              <a:t>‹#›</a:t>
            </a:fld>
            <a:endParaRPr lang="en-GB"/>
          </a:p>
        </p:txBody>
      </p:sp>
    </p:spTree>
    <p:extLst>
      <p:ext uri="{BB962C8B-B14F-4D97-AF65-F5344CB8AC3E}">
        <p14:creationId xmlns:p14="http://schemas.microsoft.com/office/powerpoint/2010/main" val="22942969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0EC6A7D4-33D7-4893-99C8-8BB7529A01B2}" type="datetimeFigureOut">
              <a:rPr lang="en-GB" smtClean="0"/>
              <a:t>06/07/2021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FC2D6BB-1F6A-4E98-B6E6-A890E76B17B8}" type="slidenum">
              <a:rPr lang="en-GB" smtClean="0"/>
              <a:t>‹#›</a:t>
            </a:fld>
            <a:endParaRPr lang="en-GB"/>
          </a:p>
        </p:txBody>
      </p:sp>
    </p:spTree>
    <p:extLst>
      <p:ext uri="{BB962C8B-B14F-4D97-AF65-F5344CB8AC3E}">
        <p14:creationId xmlns:p14="http://schemas.microsoft.com/office/powerpoint/2010/main" val="73916122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EC6A7D4-33D7-4893-99C8-8BB7529A01B2}" type="datetimeFigureOut">
              <a:rPr lang="en-GB" smtClean="0"/>
              <a:t>06/07/2021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FC2D6BB-1F6A-4E98-B6E6-A890E76B17B8}" type="slidenum">
              <a:rPr lang="en-GB" smtClean="0"/>
              <a:t>‹#›</a:t>
            </a:fld>
            <a:endParaRPr lang="en-GB"/>
          </a:p>
        </p:txBody>
      </p:sp>
    </p:spTree>
    <p:extLst>
      <p:ext uri="{BB962C8B-B14F-4D97-AF65-F5344CB8AC3E}">
        <p14:creationId xmlns:p14="http://schemas.microsoft.com/office/powerpoint/2010/main" val="357246054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0EC6A7D4-33D7-4893-99C8-8BB7529A01B2}" type="datetimeFigureOut">
              <a:rPr lang="en-GB" smtClean="0"/>
              <a:t>06/07/2021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FC2D6BB-1F6A-4E98-B6E6-A890E76B17B8}" type="slidenum">
              <a:rPr lang="en-GB" smtClean="0"/>
              <a:t>‹#›</a:t>
            </a:fld>
            <a:endParaRPr lang="en-GB"/>
          </a:p>
        </p:txBody>
      </p:sp>
    </p:spTree>
    <p:extLst>
      <p:ext uri="{BB962C8B-B14F-4D97-AF65-F5344CB8AC3E}">
        <p14:creationId xmlns:p14="http://schemas.microsoft.com/office/powerpoint/2010/main" val="272424097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0EC6A7D4-33D7-4893-99C8-8BB7529A01B2}" type="datetimeFigureOut">
              <a:rPr lang="en-GB" smtClean="0"/>
              <a:t>06/07/2021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FC2D6BB-1F6A-4E98-B6E6-A890E76B17B8}" type="slidenum">
              <a:rPr lang="en-GB" smtClean="0"/>
              <a:t>‹#›</a:t>
            </a:fld>
            <a:endParaRPr lang="en-GB"/>
          </a:p>
        </p:txBody>
      </p:sp>
    </p:spTree>
    <p:extLst>
      <p:ext uri="{BB962C8B-B14F-4D97-AF65-F5344CB8AC3E}">
        <p14:creationId xmlns:p14="http://schemas.microsoft.com/office/powerpoint/2010/main" val="3490991286"/>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0EC6A7D4-33D7-4893-99C8-8BB7529A01B2}" type="datetimeFigureOut">
              <a:rPr lang="en-GB" smtClean="0"/>
              <a:t>06/07/2021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FC2D6BB-1F6A-4E98-B6E6-A890E76B17B8}" type="slidenum">
              <a:rPr lang="en-GB" smtClean="0"/>
              <a:t>‹#›</a:t>
            </a:fld>
            <a:endParaRPr lang="en-GB"/>
          </a:p>
        </p:txBody>
      </p:sp>
    </p:spTree>
    <p:extLst>
      <p:ext uri="{BB962C8B-B14F-4D97-AF65-F5344CB8AC3E}">
        <p14:creationId xmlns:p14="http://schemas.microsoft.com/office/powerpoint/2010/main" val="2150592446"/>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0EC6A7D4-33D7-4893-99C8-8BB7529A01B2}" type="datetimeFigureOut">
              <a:rPr lang="en-GB" smtClean="0"/>
              <a:t>06/07/2021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FC2D6BB-1F6A-4E98-B6E6-A890E76B17B8}" type="slidenum">
              <a:rPr lang="en-GB" smtClean="0"/>
              <a:t>‹#›</a:t>
            </a:fld>
            <a:endParaRPr lang="en-GB"/>
          </a:p>
        </p:txBody>
      </p:sp>
    </p:spTree>
    <p:extLst>
      <p:ext uri="{BB962C8B-B14F-4D97-AF65-F5344CB8AC3E}">
        <p14:creationId xmlns:p14="http://schemas.microsoft.com/office/powerpoint/2010/main" val="227460863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196113952"/>
      </p:ext>
    </p:extLst>
  </p:cSld>
  <p:clrMapOvr>
    <a:masterClrMapping/>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3.png"/><Relationship Id="rId13" Type="http://schemas.openxmlformats.org/officeDocument/2006/relationships/image" Target="../media/image8.png"/><Relationship Id="rId18" Type="http://schemas.openxmlformats.org/officeDocument/2006/relationships/image" Target="../media/image13.png"/><Relationship Id="rId3" Type="http://schemas.openxmlformats.org/officeDocument/2006/relationships/slideLayout" Target="../slideLayouts/slideLayout3.xml"/><Relationship Id="rId7" Type="http://schemas.openxmlformats.org/officeDocument/2006/relationships/image" Target="../media/image2.tiff"/><Relationship Id="rId12" Type="http://schemas.openxmlformats.org/officeDocument/2006/relationships/image" Target="../media/image7.png"/><Relationship Id="rId17" Type="http://schemas.openxmlformats.org/officeDocument/2006/relationships/image" Target="../media/image12.png"/><Relationship Id="rId2" Type="http://schemas.openxmlformats.org/officeDocument/2006/relationships/slideLayout" Target="../slideLayouts/slideLayout2.xml"/><Relationship Id="rId16" Type="http://schemas.openxmlformats.org/officeDocument/2006/relationships/image" Target="../media/image11.png"/><Relationship Id="rId1" Type="http://schemas.openxmlformats.org/officeDocument/2006/relationships/slideLayout" Target="../slideLayouts/slideLayout1.xml"/><Relationship Id="rId6" Type="http://schemas.openxmlformats.org/officeDocument/2006/relationships/image" Target="../media/image1.png"/><Relationship Id="rId11" Type="http://schemas.openxmlformats.org/officeDocument/2006/relationships/image" Target="../media/image6.png"/><Relationship Id="rId5" Type="http://schemas.openxmlformats.org/officeDocument/2006/relationships/theme" Target="../theme/theme1.xml"/><Relationship Id="rId15" Type="http://schemas.openxmlformats.org/officeDocument/2006/relationships/image" Target="../media/image10.png"/><Relationship Id="rId10" Type="http://schemas.openxmlformats.org/officeDocument/2006/relationships/image" Target="../media/image5.png"/><Relationship Id="rId4" Type="http://schemas.openxmlformats.org/officeDocument/2006/relationships/slideLayout" Target="../slideLayouts/slideLayout4.xml"/><Relationship Id="rId9" Type="http://schemas.openxmlformats.org/officeDocument/2006/relationships/image" Target="../media/image4.png"/><Relationship Id="rId14" Type="http://schemas.openxmlformats.org/officeDocument/2006/relationships/image" Target="../media/image9.pn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2.xml"/><Relationship Id="rId13" Type="http://schemas.openxmlformats.org/officeDocument/2006/relationships/image" Target="../media/image14.tiff"/><Relationship Id="rId3" Type="http://schemas.openxmlformats.org/officeDocument/2006/relationships/slideLayout" Target="../slideLayouts/slideLayout7.xml"/><Relationship Id="rId7" Type="http://schemas.openxmlformats.org/officeDocument/2006/relationships/slideLayout" Target="../slideLayouts/slideLayout11.xml"/><Relationship Id="rId12" Type="http://schemas.openxmlformats.org/officeDocument/2006/relationships/theme" Target="../theme/theme2.xml"/><Relationship Id="rId2" Type="http://schemas.openxmlformats.org/officeDocument/2006/relationships/slideLayout" Target="../slideLayouts/slideLayout6.xml"/><Relationship Id="rId1" Type="http://schemas.openxmlformats.org/officeDocument/2006/relationships/slideLayout" Target="../slideLayouts/slideLayout5.xml"/><Relationship Id="rId6" Type="http://schemas.openxmlformats.org/officeDocument/2006/relationships/slideLayout" Target="../slideLayouts/slideLayout10.xml"/><Relationship Id="rId11" Type="http://schemas.openxmlformats.org/officeDocument/2006/relationships/slideLayout" Target="../slideLayouts/slideLayout15.xml"/><Relationship Id="rId5" Type="http://schemas.openxmlformats.org/officeDocument/2006/relationships/slideLayout" Target="../slideLayouts/slideLayout9.xml"/><Relationship Id="rId10" Type="http://schemas.openxmlformats.org/officeDocument/2006/relationships/slideLayout" Target="../slideLayouts/slideLayout14.xml"/><Relationship Id="rId4" Type="http://schemas.openxmlformats.org/officeDocument/2006/relationships/slideLayout" Target="../slideLayouts/slideLayout8.xml"/><Relationship Id="rId9" Type="http://schemas.openxmlformats.org/officeDocument/2006/relationships/slideLayout" Target="../slideLayouts/slideLayout13.xml"/><Relationship Id="rId14" Type="http://schemas.openxmlformats.org/officeDocument/2006/relationships/image" Target="../media/image15.png"/></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23.xml"/><Relationship Id="rId13" Type="http://schemas.openxmlformats.org/officeDocument/2006/relationships/theme" Target="../theme/theme3.xml"/><Relationship Id="rId3" Type="http://schemas.openxmlformats.org/officeDocument/2006/relationships/slideLayout" Target="../slideLayouts/slideLayout18.xml"/><Relationship Id="rId7" Type="http://schemas.openxmlformats.org/officeDocument/2006/relationships/slideLayout" Target="../slideLayouts/slideLayout22.xml"/><Relationship Id="rId12" Type="http://schemas.openxmlformats.org/officeDocument/2006/relationships/slideLayout" Target="../slideLayouts/slideLayout27.xml"/><Relationship Id="rId2" Type="http://schemas.openxmlformats.org/officeDocument/2006/relationships/slideLayout" Target="../slideLayouts/slideLayout17.xml"/><Relationship Id="rId1" Type="http://schemas.openxmlformats.org/officeDocument/2006/relationships/slideLayout" Target="../slideLayouts/slideLayout16.xml"/><Relationship Id="rId6" Type="http://schemas.openxmlformats.org/officeDocument/2006/relationships/slideLayout" Target="../slideLayouts/slideLayout21.xml"/><Relationship Id="rId11" Type="http://schemas.openxmlformats.org/officeDocument/2006/relationships/slideLayout" Target="../slideLayouts/slideLayout26.xml"/><Relationship Id="rId5" Type="http://schemas.openxmlformats.org/officeDocument/2006/relationships/slideLayout" Target="../slideLayouts/slideLayout20.xml"/><Relationship Id="rId10" Type="http://schemas.openxmlformats.org/officeDocument/2006/relationships/slideLayout" Target="../slideLayouts/slideLayout25.xml"/><Relationship Id="rId4" Type="http://schemas.openxmlformats.org/officeDocument/2006/relationships/slideLayout" Target="../slideLayouts/slideLayout19.xml"/><Relationship Id="rId9" Type="http://schemas.openxmlformats.org/officeDocument/2006/relationships/slideLayout" Target="../slideLayouts/slideLayout24.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tx1">
            <a:lumMod val="50000"/>
            <a:lumOff val="50000"/>
          </a:schemeClr>
        </a:solidFill>
        <a:effectLst/>
      </p:bgPr>
    </p:bg>
    <p:spTree>
      <p:nvGrpSpPr>
        <p:cNvPr id="1" name=""/>
        <p:cNvGrpSpPr/>
        <p:nvPr/>
      </p:nvGrpSpPr>
      <p:grpSpPr>
        <a:xfrm>
          <a:off x="0" y="0"/>
          <a:ext cx="0" cy="0"/>
          <a:chOff x="0" y="0"/>
          <a:chExt cx="0" cy="0"/>
        </a:xfrm>
      </p:grpSpPr>
      <p:grpSp>
        <p:nvGrpSpPr>
          <p:cNvPr id="32" name="Group 31"/>
          <p:cNvGrpSpPr/>
          <p:nvPr/>
        </p:nvGrpSpPr>
        <p:grpSpPr>
          <a:xfrm>
            <a:off x="0" y="51454"/>
            <a:ext cx="13040139" cy="6663694"/>
            <a:chOff x="0" y="51454"/>
            <a:chExt cx="9787864" cy="6663694"/>
          </a:xfrm>
        </p:grpSpPr>
        <p:pic>
          <p:nvPicPr>
            <p:cNvPr id="33" name="Picture 3"/>
            <p:cNvPicPr>
              <a:picLocks noChangeAspect="1" noChangeArrowheads="1"/>
            </p:cNvPicPr>
            <p:nvPr/>
          </p:nvPicPr>
          <p:blipFill>
            <a:blip r:embed="rId6" cstate="print"/>
            <a:srcRect/>
            <a:stretch>
              <a:fillRect/>
            </a:stretch>
          </p:blipFill>
          <p:spPr bwMode="auto">
            <a:xfrm>
              <a:off x="857224" y="1000108"/>
              <a:ext cx="928694" cy="928694"/>
            </a:xfrm>
            <a:prstGeom prst="rect">
              <a:avLst/>
            </a:prstGeom>
            <a:noFill/>
            <a:ln w="9525">
              <a:noFill/>
              <a:miter lim="800000"/>
              <a:headEnd/>
              <a:tailEnd/>
            </a:ln>
            <a:effectLst/>
          </p:spPr>
        </p:pic>
        <p:pic>
          <p:nvPicPr>
            <p:cNvPr id="34" name="Picture 33"/>
            <p:cNvPicPr>
              <a:picLocks noChangeAspect="1"/>
            </p:cNvPicPr>
            <p:nvPr/>
          </p:nvPicPr>
          <p:blipFill>
            <a:blip r:embed="rId7" cstate="email">
              <a:extLst>
                <a:ext uri="{28A0092B-C50C-407E-A947-70E740481C1C}">
                  <a14:useLocalDpi xmlns:a14="http://schemas.microsoft.com/office/drawing/2010/main" val="0"/>
                </a:ext>
              </a:extLst>
            </a:blip>
            <a:stretch>
              <a:fillRect/>
            </a:stretch>
          </p:blipFill>
          <p:spPr>
            <a:xfrm>
              <a:off x="427624" y="51454"/>
              <a:ext cx="644713" cy="877216"/>
            </a:xfrm>
            <a:prstGeom prst="rect">
              <a:avLst/>
            </a:prstGeom>
          </p:spPr>
        </p:pic>
        <p:sp>
          <p:nvSpPr>
            <p:cNvPr id="35" name="Rectangle 34"/>
            <p:cNvSpPr/>
            <p:nvPr/>
          </p:nvSpPr>
          <p:spPr>
            <a:xfrm>
              <a:off x="0" y="4429132"/>
              <a:ext cx="9144000" cy="1714512"/>
            </a:xfrm>
            <a:prstGeom prst="rect">
              <a:avLst/>
            </a:prstGeom>
            <a:solidFill>
              <a:srgbClr val="356F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763" indent="-4763" algn="ctr">
                <a:lnSpc>
                  <a:spcPct val="107000"/>
                </a:lnSpc>
                <a:spcAft>
                  <a:spcPts val="600"/>
                </a:spcAft>
              </a:pPr>
              <a:r>
                <a:rPr lang="en-GB" b="1" dirty="0" smtClean="0">
                  <a:solidFill>
                    <a:schemeClr val="bg1"/>
                  </a:solidFill>
                  <a:latin typeface="Arial Narrow" pitchFamily="34" charset="0"/>
                  <a:ea typeface="Verdana" panose="020B0604030504040204" pitchFamily="34" charset="0"/>
                  <a:cs typeface="Verdana" panose="020B0604030504040204" pitchFamily="34" charset="0"/>
                </a:rPr>
                <a:t> </a:t>
              </a:r>
              <a:endParaRPr lang="en-GB" b="1" dirty="0">
                <a:latin typeface="Arial Narrow" pitchFamily="34" charset="0"/>
              </a:endParaRPr>
            </a:p>
          </p:txBody>
        </p:sp>
        <p:sp>
          <p:nvSpPr>
            <p:cNvPr id="36" name="Rectangle 35"/>
            <p:cNvSpPr/>
            <p:nvPr/>
          </p:nvSpPr>
          <p:spPr>
            <a:xfrm>
              <a:off x="426825" y="6370809"/>
              <a:ext cx="9361039" cy="230059"/>
            </a:xfrm>
            <a:prstGeom prst="rect">
              <a:avLst/>
            </a:prstGeom>
            <a:ln>
              <a:noFill/>
            </a:ln>
          </p:spPr>
          <p:txBody>
            <a:bodyPr vert="horz" lIns="0" tIns="0" rIns="0" bIns="0" rtlCol="0">
              <a:noAutofit/>
            </a:bodyPr>
            <a:lstStyle/>
            <a:p>
              <a:pPr marL="4763" indent="-4763">
                <a:lnSpc>
                  <a:spcPct val="107000"/>
                </a:lnSpc>
                <a:spcAft>
                  <a:spcPts val="600"/>
                </a:spcAft>
              </a:pPr>
              <a:r>
                <a:rPr lang="en-GB" sz="1200" dirty="0" smtClean="0">
                  <a:solidFill>
                    <a:srgbClr val="FFFEFD"/>
                  </a:solidFill>
                  <a:effectLst/>
                  <a:latin typeface="Arial Narrow" pitchFamily="34" charset="0"/>
                  <a:ea typeface="Verdana" panose="020B0604030504040204" pitchFamily="34" charset="0"/>
                  <a:cs typeface="Verdana" panose="020B0604030504040204" pitchFamily="34" charset="0"/>
                </a:rPr>
                <a:t>    www.ambulance.wales.nhs.uk             	     		             </a:t>
              </a:r>
              <a:r>
                <a:rPr lang="en-GB" sz="1200" dirty="0" smtClean="0">
                  <a:solidFill>
                    <a:srgbClr val="FFFEFD"/>
                  </a:solidFill>
                  <a:latin typeface="Arial Narrow" pitchFamily="34" charset="0"/>
                  <a:ea typeface="Verdana" panose="020B0604030504040204" pitchFamily="34" charset="0"/>
                  <a:cs typeface="Verdana" panose="020B0604030504040204" pitchFamily="34" charset="0"/>
                </a:rPr>
                <a:t>                               </a:t>
              </a:r>
              <a:endParaRPr lang="en-GB" sz="1200" dirty="0">
                <a:solidFill>
                  <a:srgbClr val="181717"/>
                </a:solidFill>
                <a:effectLst/>
                <a:latin typeface="Arial Narrow" pitchFamily="34" charset="0"/>
                <a:ea typeface="Verdana" panose="020B0604030504040204" pitchFamily="34" charset="0"/>
                <a:cs typeface="Verdana" panose="020B0604030504040204" pitchFamily="34" charset="0"/>
              </a:endParaRPr>
            </a:p>
          </p:txBody>
        </p:sp>
        <p:pic>
          <p:nvPicPr>
            <p:cNvPr id="37" name="Picture 4"/>
            <p:cNvPicPr>
              <a:picLocks noChangeAspect="1" noChangeArrowheads="1"/>
            </p:cNvPicPr>
            <p:nvPr/>
          </p:nvPicPr>
          <p:blipFill>
            <a:blip r:embed="rId8" cstate="print"/>
            <a:srcRect/>
            <a:stretch>
              <a:fillRect/>
            </a:stretch>
          </p:blipFill>
          <p:spPr bwMode="auto">
            <a:xfrm>
              <a:off x="3076062" y="1000108"/>
              <a:ext cx="974085" cy="2071702"/>
            </a:xfrm>
            <a:prstGeom prst="rect">
              <a:avLst/>
            </a:prstGeom>
            <a:noFill/>
            <a:ln w="9525">
              <a:noFill/>
              <a:miter lim="800000"/>
              <a:headEnd/>
              <a:tailEnd/>
            </a:ln>
            <a:effectLst/>
          </p:spPr>
        </p:pic>
        <p:pic>
          <p:nvPicPr>
            <p:cNvPr id="38" name="Picture 5"/>
            <p:cNvPicPr>
              <a:picLocks noChangeAspect="1" noChangeArrowheads="1"/>
            </p:cNvPicPr>
            <p:nvPr/>
          </p:nvPicPr>
          <p:blipFill>
            <a:blip r:embed="rId9" cstate="print"/>
            <a:srcRect/>
            <a:stretch>
              <a:fillRect/>
            </a:stretch>
          </p:blipFill>
          <p:spPr bwMode="auto">
            <a:xfrm>
              <a:off x="857224" y="3143248"/>
              <a:ext cx="2094861" cy="1000132"/>
            </a:xfrm>
            <a:prstGeom prst="rect">
              <a:avLst/>
            </a:prstGeom>
            <a:noFill/>
            <a:ln w="9525">
              <a:noFill/>
              <a:miter lim="800000"/>
              <a:headEnd/>
              <a:tailEnd/>
            </a:ln>
            <a:effectLst/>
          </p:spPr>
        </p:pic>
        <p:pic>
          <p:nvPicPr>
            <p:cNvPr id="39" name="Picture 6"/>
            <p:cNvPicPr>
              <a:picLocks noChangeAspect="1" noChangeArrowheads="1"/>
            </p:cNvPicPr>
            <p:nvPr/>
          </p:nvPicPr>
          <p:blipFill>
            <a:blip r:embed="rId10" cstate="print"/>
            <a:srcRect/>
            <a:stretch>
              <a:fillRect/>
            </a:stretch>
          </p:blipFill>
          <p:spPr bwMode="auto">
            <a:xfrm>
              <a:off x="4214810" y="1000108"/>
              <a:ext cx="1000132" cy="1008590"/>
            </a:xfrm>
            <a:prstGeom prst="rect">
              <a:avLst/>
            </a:prstGeom>
            <a:noFill/>
            <a:ln w="9525">
              <a:noFill/>
              <a:miter lim="800000"/>
              <a:headEnd/>
              <a:tailEnd/>
            </a:ln>
            <a:effectLst/>
          </p:spPr>
        </p:pic>
        <p:pic>
          <p:nvPicPr>
            <p:cNvPr id="40" name="Picture 7"/>
            <p:cNvPicPr>
              <a:picLocks noChangeAspect="1" noChangeArrowheads="1"/>
            </p:cNvPicPr>
            <p:nvPr/>
          </p:nvPicPr>
          <p:blipFill>
            <a:blip r:embed="rId11" cstate="print"/>
            <a:srcRect/>
            <a:stretch>
              <a:fillRect/>
            </a:stretch>
          </p:blipFill>
          <p:spPr bwMode="auto">
            <a:xfrm>
              <a:off x="4214810" y="2143116"/>
              <a:ext cx="2000264" cy="940612"/>
            </a:xfrm>
            <a:prstGeom prst="rect">
              <a:avLst/>
            </a:prstGeom>
            <a:noFill/>
            <a:ln w="9525">
              <a:noFill/>
              <a:miter lim="800000"/>
              <a:headEnd/>
              <a:tailEnd/>
            </a:ln>
            <a:effectLst/>
          </p:spPr>
        </p:pic>
        <p:pic>
          <p:nvPicPr>
            <p:cNvPr id="41" name="Picture 8"/>
            <p:cNvPicPr>
              <a:picLocks noChangeAspect="1" noChangeArrowheads="1"/>
            </p:cNvPicPr>
            <p:nvPr/>
          </p:nvPicPr>
          <p:blipFill>
            <a:blip r:embed="rId12" cstate="print"/>
            <a:srcRect/>
            <a:stretch>
              <a:fillRect/>
            </a:stretch>
          </p:blipFill>
          <p:spPr bwMode="auto">
            <a:xfrm>
              <a:off x="6357950" y="989358"/>
              <a:ext cx="2000264" cy="1017823"/>
            </a:xfrm>
            <a:prstGeom prst="rect">
              <a:avLst/>
            </a:prstGeom>
            <a:noFill/>
            <a:ln w="9525">
              <a:noFill/>
              <a:miter lim="800000"/>
              <a:headEnd/>
              <a:tailEnd/>
            </a:ln>
            <a:effectLst/>
          </p:spPr>
        </p:pic>
        <p:pic>
          <p:nvPicPr>
            <p:cNvPr id="42" name="Picture 9"/>
            <p:cNvPicPr>
              <a:picLocks noChangeAspect="1" noChangeArrowheads="1"/>
            </p:cNvPicPr>
            <p:nvPr/>
          </p:nvPicPr>
          <p:blipFill>
            <a:blip r:embed="rId13" cstate="print"/>
            <a:srcRect/>
            <a:stretch>
              <a:fillRect/>
            </a:stretch>
          </p:blipFill>
          <p:spPr bwMode="auto">
            <a:xfrm>
              <a:off x="6383120" y="2143118"/>
              <a:ext cx="903524" cy="2000262"/>
            </a:xfrm>
            <a:prstGeom prst="rect">
              <a:avLst/>
            </a:prstGeom>
            <a:noFill/>
            <a:ln w="9525">
              <a:noFill/>
              <a:miter lim="800000"/>
              <a:headEnd/>
              <a:tailEnd/>
            </a:ln>
            <a:effectLst/>
          </p:spPr>
        </p:pic>
        <p:pic>
          <p:nvPicPr>
            <p:cNvPr id="43" name="Picture 10"/>
            <p:cNvPicPr>
              <a:picLocks noChangeAspect="1" noChangeArrowheads="1"/>
            </p:cNvPicPr>
            <p:nvPr/>
          </p:nvPicPr>
          <p:blipFill>
            <a:blip r:embed="rId14" cstate="print"/>
            <a:srcRect/>
            <a:stretch>
              <a:fillRect/>
            </a:stretch>
          </p:blipFill>
          <p:spPr bwMode="auto">
            <a:xfrm>
              <a:off x="5264646" y="3214686"/>
              <a:ext cx="950428" cy="928694"/>
            </a:xfrm>
            <a:prstGeom prst="rect">
              <a:avLst/>
            </a:prstGeom>
            <a:noFill/>
            <a:ln w="9525">
              <a:noFill/>
              <a:miter lim="800000"/>
              <a:headEnd/>
              <a:tailEnd/>
            </a:ln>
            <a:effectLst/>
          </p:spPr>
        </p:pic>
        <p:pic>
          <p:nvPicPr>
            <p:cNvPr id="44" name="Picture 11"/>
            <p:cNvPicPr>
              <a:picLocks noChangeAspect="1" noChangeArrowheads="1"/>
            </p:cNvPicPr>
            <p:nvPr/>
          </p:nvPicPr>
          <p:blipFill>
            <a:blip r:embed="rId15" cstate="print"/>
            <a:srcRect/>
            <a:stretch>
              <a:fillRect/>
            </a:stretch>
          </p:blipFill>
          <p:spPr bwMode="auto">
            <a:xfrm>
              <a:off x="2000232" y="2071678"/>
              <a:ext cx="928694" cy="928694"/>
            </a:xfrm>
            <a:prstGeom prst="rect">
              <a:avLst/>
            </a:prstGeom>
            <a:noFill/>
            <a:ln w="9525">
              <a:noFill/>
              <a:miter lim="800000"/>
              <a:headEnd/>
              <a:tailEnd/>
            </a:ln>
            <a:effectLst/>
          </p:spPr>
        </p:pic>
        <p:sp>
          <p:nvSpPr>
            <p:cNvPr id="45" name="Rectangle 44"/>
            <p:cNvSpPr/>
            <p:nvPr/>
          </p:nvSpPr>
          <p:spPr>
            <a:xfrm>
              <a:off x="2000232" y="1000108"/>
              <a:ext cx="928694" cy="928694"/>
            </a:xfrm>
            <a:prstGeom prst="rect">
              <a:avLst/>
            </a:prstGeom>
            <a:solidFill>
              <a:srgbClr val="F8F200">
                <a:alpha val="7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6" name="Rectangle 45"/>
            <p:cNvSpPr/>
            <p:nvPr/>
          </p:nvSpPr>
          <p:spPr>
            <a:xfrm>
              <a:off x="5286380" y="1000108"/>
              <a:ext cx="928694" cy="1000132"/>
            </a:xfrm>
            <a:prstGeom prst="rect">
              <a:avLst/>
            </a:prstGeom>
            <a:solidFill>
              <a:srgbClr val="356F40">
                <a:alpha val="7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7" name="Rectangle 46"/>
            <p:cNvSpPr/>
            <p:nvPr/>
          </p:nvSpPr>
          <p:spPr>
            <a:xfrm>
              <a:off x="4214810" y="3214686"/>
              <a:ext cx="928694" cy="928694"/>
            </a:xfrm>
            <a:prstGeom prst="rect">
              <a:avLst/>
            </a:prstGeom>
            <a:solidFill>
              <a:srgbClr val="F8F2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8" name="Rectangle 47"/>
            <p:cNvSpPr/>
            <p:nvPr/>
          </p:nvSpPr>
          <p:spPr>
            <a:xfrm>
              <a:off x="3071802" y="3214686"/>
              <a:ext cx="1000132" cy="928694"/>
            </a:xfrm>
            <a:prstGeom prst="rect">
              <a:avLst/>
            </a:prstGeom>
            <a:solidFill>
              <a:srgbClr val="356F40">
                <a:alpha val="7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9" name="Rectangle 48"/>
            <p:cNvSpPr/>
            <p:nvPr/>
          </p:nvSpPr>
          <p:spPr>
            <a:xfrm>
              <a:off x="857224" y="2071678"/>
              <a:ext cx="933797" cy="928694"/>
            </a:xfrm>
            <a:prstGeom prst="rect">
              <a:avLst/>
            </a:prstGeom>
            <a:solidFill>
              <a:srgbClr val="F8F2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0" name="Rectangle 49"/>
            <p:cNvSpPr/>
            <p:nvPr/>
          </p:nvSpPr>
          <p:spPr>
            <a:xfrm>
              <a:off x="7429520" y="2143116"/>
              <a:ext cx="928694" cy="945180"/>
            </a:xfrm>
            <a:prstGeom prst="rect">
              <a:avLst/>
            </a:prstGeom>
            <a:solidFill>
              <a:srgbClr val="F8F2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1" name="Rectangle 50"/>
            <p:cNvSpPr/>
            <p:nvPr/>
          </p:nvSpPr>
          <p:spPr>
            <a:xfrm>
              <a:off x="7429520" y="3214686"/>
              <a:ext cx="928694" cy="928694"/>
            </a:xfrm>
            <a:prstGeom prst="rect">
              <a:avLst/>
            </a:prstGeom>
            <a:solidFill>
              <a:srgbClr val="356F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52" name="Picture 2" descr="C:\Users\ra143592\AppData\Local\Microsoft\Windows\Temporary Internet Files\Content.Outlook\TW13V50X\_NHS_GIG__WAST_Banner_header_white (2).png"/>
            <p:cNvPicPr>
              <a:picLocks noChangeAspect="1" noChangeArrowheads="1"/>
            </p:cNvPicPr>
            <p:nvPr/>
          </p:nvPicPr>
          <p:blipFill>
            <a:blip r:embed="rId16" cstate="print"/>
            <a:srcRect/>
            <a:stretch>
              <a:fillRect/>
            </a:stretch>
          </p:blipFill>
          <p:spPr bwMode="auto">
            <a:xfrm>
              <a:off x="1142976" y="204301"/>
              <a:ext cx="3143240" cy="581493"/>
            </a:xfrm>
            <a:prstGeom prst="rect">
              <a:avLst/>
            </a:prstGeom>
            <a:noFill/>
          </p:spPr>
        </p:pic>
        <p:pic>
          <p:nvPicPr>
            <p:cNvPr id="53" name="Picture 52" descr="Facebook.png"/>
            <p:cNvPicPr>
              <a:picLocks noChangeAspect="1"/>
            </p:cNvPicPr>
            <p:nvPr/>
          </p:nvPicPr>
          <p:blipFill>
            <a:blip r:embed="rId17" cstate="print"/>
            <a:stretch>
              <a:fillRect/>
            </a:stretch>
          </p:blipFill>
          <p:spPr>
            <a:xfrm>
              <a:off x="3351284" y="6260119"/>
              <a:ext cx="428628" cy="428628"/>
            </a:xfrm>
            <a:prstGeom prst="rect">
              <a:avLst/>
            </a:prstGeom>
          </p:spPr>
        </p:pic>
        <p:pic>
          <p:nvPicPr>
            <p:cNvPr id="54" name="Picture 53" descr="Twitter.png"/>
            <p:cNvPicPr>
              <a:picLocks noChangeAspect="1"/>
            </p:cNvPicPr>
            <p:nvPr/>
          </p:nvPicPr>
          <p:blipFill>
            <a:blip r:embed="rId18" cstate="print"/>
            <a:stretch>
              <a:fillRect/>
            </a:stretch>
          </p:blipFill>
          <p:spPr>
            <a:xfrm>
              <a:off x="6231604" y="6286520"/>
              <a:ext cx="428628" cy="428628"/>
            </a:xfrm>
            <a:prstGeom prst="rect">
              <a:avLst/>
            </a:prstGeom>
          </p:spPr>
        </p:pic>
        <p:sp>
          <p:nvSpPr>
            <p:cNvPr id="55" name="TextBox 54"/>
            <p:cNvSpPr txBox="1"/>
            <p:nvPr/>
          </p:nvSpPr>
          <p:spPr>
            <a:xfrm>
              <a:off x="3828931" y="6305156"/>
              <a:ext cx="1143287" cy="276999"/>
            </a:xfrm>
            <a:prstGeom prst="rect">
              <a:avLst/>
            </a:prstGeom>
            <a:noFill/>
          </p:spPr>
          <p:txBody>
            <a:bodyPr wrap="none" rtlCol="0">
              <a:spAutoFit/>
            </a:bodyPr>
            <a:lstStyle/>
            <a:p>
              <a:r>
                <a:rPr lang="en-GB" sz="1200" dirty="0" err="1" smtClean="0">
                  <a:solidFill>
                    <a:schemeClr val="bg1"/>
                  </a:solidFill>
                  <a:latin typeface="Arial Narrow" pitchFamily="34" charset="0"/>
                </a:rPr>
                <a:t>welshambulanceservice</a:t>
              </a:r>
              <a:endParaRPr lang="en-GB" sz="1200" dirty="0">
                <a:solidFill>
                  <a:schemeClr val="bg1"/>
                </a:solidFill>
                <a:latin typeface="Arial Narrow" pitchFamily="34" charset="0"/>
              </a:endParaRPr>
            </a:p>
          </p:txBody>
        </p:sp>
        <p:sp>
          <p:nvSpPr>
            <p:cNvPr id="56" name="TextBox 55"/>
            <p:cNvSpPr txBox="1"/>
            <p:nvPr/>
          </p:nvSpPr>
          <p:spPr>
            <a:xfrm>
              <a:off x="6711489" y="6305156"/>
              <a:ext cx="941148" cy="276999"/>
            </a:xfrm>
            <a:prstGeom prst="rect">
              <a:avLst/>
            </a:prstGeom>
            <a:noFill/>
          </p:spPr>
          <p:txBody>
            <a:bodyPr wrap="none" rtlCol="0">
              <a:spAutoFit/>
            </a:bodyPr>
            <a:lstStyle/>
            <a:p>
              <a:r>
                <a:rPr lang="en-GB" sz="1200" dirty="0" smtClean="0">
                  <a:solidFill>
                    <a:schemeClr val="bg1"/>
                  </a:solidFill>
                  <a:latin typeface="Arial Narrow" pitchFamily="34" charset="0"/>
                </a:rPr>
                <a:t>@</a:t>
              </a:r>
              <a:r>
                <a:rPr lang="en-GB" sz="1200" dirty="0" err="1" smtClean="0">
                  <a:solidFill>
                    <a:schemeClr val="bg1"/>
                  </a:solidFill>
                  <a:latin typeface="Arial Narrow" pitchFamily="34" charset="0"/>
                </a:rPr>
                <a:t>welshambulance</a:t>
              </a:r>
              <a:endParaRPr lang="en-GB" sz="1200" dirty="0">
                <a:solidFill>
                  <a:schemeClr val="bg1"/>
                </a:solidFill>
                <a:latin typeface="Arial Narrow" pitchFamily="34" charset="0"/>
              </a:endParaRPr>
            </a:p>
          </p:txBody>
        </p:sp>
      </p:grpSp>
    </p:spTree>
    <p:extLst>
      <p:ext uri="{BB962C8B-B14F-4D97-AF65-F5344CB8AC3E}">
        <p14:creationId xmlns:p14="http://schemas.microsoft.com/office/powerpoint/2010/main" val="1259959510"/>
      </p:ext>
    </p:extLst>
  </p:cSld>
  <p:clrMap bg1="lt1" tx1="dk1" bg2="lt2" tx2="dk2" accent1="accent1" accent2="accent2" accent3="accent3" accent4="accent4" accent5="accent5" accent6="accent6" hlink="hlink" folHlink="folHlink"/>
  <p:sldLayoutIdLst>
    <p:sldLayoutId id="2147483704" r:id="rId1"/>
    <p:sldLayoutId id="2147483705" r:id="rId2"/>
    <p:sldLayoutId id="2147483706" r:id="rId3"/>
    <p:sldLayoutId id="2147483707" r:id="rId4"/>
  </p:sldLayoutIdLst>
  <p:transition>
    <p:fade/>
  </p:transition>
  <p:timing>
    <p:tnLst>
      <p:par>
        <p:cTn id="1" dur="indefinite" restart="never" nodeType="tmRoot"/>
      </p:par>
    </p:tnLst>
  </p:timing>
  <p:hf sldNum="0" hdr="0" ftr="0" dt="0"/>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8" name="Rectangle 7"/>
          <p:cNvSpPr/>
          <p:nvPr/>
        </p:nvSpPr>
        <p:spPr>
          <a:xfrm>
            <a:off x="0" y="1"/>
            <a:ext cx="12192000" cy="857232"/>
          </a:xfrm>
          <a:prstGeom prst="rect">
            <a:avLst/>
          </a:prstGeom>
          <a:solidFill>
            <a:srgbClr val="356F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9" name="Group 8"/>
          <p:cNvGrpSpPr/>
          <p:nvPr/>
        </p:nvGrpSpPr>
        <p:grpSpPr>
          <a:xfrm>
            <a:off x="0" y="51454"/>
            <a:ext cx="12351027" cy="6806546"/>
            <a:chOff x="0" y="51454"/>
            <a:chExt cx="9252520" cy="6806546"/>
          </a:xfrm>
        </p:grpSpPr>
        <p:sp>
          <p:nvSpPr>
            <p:cNvPr id="10" name="Rectangle 9"/>
            <p:cNvSpPr/>
            <p:nvPr/>
          </p:nvSpPr>
          <p:spPr>
            <a:xfrm>
              <a:off x="0" y="837248"/>
              <a:ext cx="9144000" cy="5443516"/>
            </a:xfrm>
            <a:prstGeom prst="rect">
              <a:avLst/>
            </a:prstGeom>
            <a:solidFill>
              <a:srgbClr val="ECECE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10"/>
            <p:cNvSpPr/>
            <p:nvPr/>
          </p:nvSpPr>
          <p:spPr>
            <a:xfrm>
              <a:off x="0" y="6286520"/>
              <a:ext cx="9144000" cy="571480"/>
            </a:xfrm>
            <a:prstGeom prst="rect">
              <a:avLst/>
            </a:prstGeom>
            <a:solidFill>
              <a:srgbClr val="356F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extBox 11"/>
            <p:cNvSpPr txBox="1"/>
            <p:nvPr/>
          </p:nvSpPr>
          <p:spPr>
            <a:xfrm>
              <a:off x="5148064" y="61034"/>
              <a:ext cx="3518728" cy="784830"/>
            </a:xfrm>
            <a:prstGeom prst="rect">
              <a:avLst/>
            </a:prstGeom>
            <a:noFill/>
          </p:spPr>
          <p:txBody>
            <a:bodyPr wrap="square" rtlCol="0">
              <a:spAutoFit/>
            </a:bodyPr>
            <a:lstStyle/>
            <a:p>
              <a:endParaRPr lang="en-GB" sz="2700" b="1" dirty="0" smtClean="0">
                <a:solidFill>
                  <a:schemeClr val="bg1"/>
                </a:solidFill>
                <a:latin typeface="Arial Narrow" pitchFamily="34" charset="0"/>
              </a:endParaRPr>
            </a:p>
            <a:p>
              <a:endParaRPr lang="en-GB" dirty="0"/>
            </a:p>
          </p:txBody>
        </p:sp>
        <p:pic>
          <p:nvPicPr>
            <p:cNvPr id="13" name="Picture 12"/>
            <p:cNvPicPr>
              <a:picLocks noChangeAspect="1"/>
            </p:cNvPicPr>
            <p:nvPr/>
          </p:nvPicPr>
          <p:blipFill>
            <a:blip r:embed="rId13" cstate="email">
              <a:extLst>
                <a:ext uri="{28A0092B-C50C-407E-A947-70E740481C1C}">
                  <a14:useLocalDpi xmlns:a14="http://schemas.microsoft.com/office/drawing/2010/main" val="0"/>
                </a:ext>
              </a:extLst>
            </a:blip>
            <a:stretch>
              <a:fillRect/>
            </a:stretch>
          </p:blipFill>
          <p:spPr>
            <a:xfrm>
              <a:off x="214282" y="51454"/>
              <a:ext cx="539706" cy="734340"/>
            </a:xfrm>
            <a:prstGeom prst="rect">
              <a:avLst/>
            </a:prstGeom>
          </p:spPr>
        </p:pic>
        <p:pic>
          <p:nvPicPr>
            <p:cNvPr id="14" name="Picture 2" descr="C:\Users\ra143592\AppData\Local\Microsoft\Windows\Temporary Internet Files\Content.Outlook\TW13V50X\_NHS_GIG__WAST_Banner_header_white (2).png"/>
            <p:cNvPicPr>
              <a:picLocks noChangeAspect="1" noChangeArrowheads="1"/>
            </p:cNvPicPr>
            <p:nvPr/>
          </p:nvPicPr>
          <p:blipFill>
            <a:blip r:embed="rId14" cstate="print"/>
            <a:srcRect/>
            <a:stretch>
              <a:fillRect/>
            </a:stretch>
          </p:blipFill>
          <p:spPr bwMode="auto">
            <a:xfrm>
              <a:off x="785786" y="169278"/>
              <a:ext cx="3000396" cy="555067"/>
            </a:xfrm>
            <a:prstGeom prst="rect">
              <a:avLst/>
            </a:prstGeom>
            <a:noFill/>
          </p:spPr>
        </p:pic>
        <p:sp>
          <p:nvSpPr>
            <p:cNvPr id="15" name="TextBox 14"/>
            <p:cNvSpPr txBox="1"/>
            <p:nvPr/>
          </p:nvSpPr>
          <p:spPr>
            <a:xfrm>
              <a:off x="216025" y="1185470"/>
              <a:ext cx="9036495" cy="646331"/>
            </a:xfrm>
            <a:prstGeom prst="rect">
              <a:avLst/>
            </a:prstGeom>
            <a:noFill/>
          </p:spPr>
          <p:txBody>
            <a:bodyPr wrap="square" rtlCol="0">
              <a:spAutoFit/>
            </a:bodyPr>
            <a:lstStyle/>
            <a:p>
              <a:pPr marL="214313" indent="-214313">
                <a:buFont typeface="Wingdings" panose="05000000000000000000" pitchFamily="2" charset="2"/>
                <a:buChar char="Ø"/>
              </a:pPr>
              <a:endParaRPr lang="en-GB" dirty="0">
                <a:latin typeface="Arial Narrow" panose="020B0606020202030204" pitchFamily="34" charset="0"/>
              </a:endParaRPr>
            </a:p>
            <a:p>
              <a:pPr marL="214313" indent="-214313">
                <a:buFont typeface="Wingdings" panose="05000000000000000000" pitchFamily="2" charset="2"/>
                <a:buChar char="Ø"/>
              </a:pPr>
              <a:endParaRPr lang="en-GB" dirty="0">
                <a:latin typeface="Arial Narrow" panose="020B0606020202030204" pitchFamily="34" charset="0"/>
              </a:endParaRPr>
            </a:p>
          </p:txBody>
        </p:sp>
      </p:grpSp>
      <p:sp>
        <p:nvSpPr>
          <p:cNvPr id="17" name="TextBox 16"/>
          <p:cNvSpPr txBox="1"/>
          <p:nvPr/>
        </p:nvSpPr>
        <p:spPr>
          <a:xfrm>
            <a:off x="4173615" y="6393667"/>
            <a:ext cx="3858936" cy="369332"/>
          </a:xfrm>
          <a:prstGeom prst="rect">
            <a:avLst/>
          </a:prstGeom>
          <a:noFill/>
        </p:spPr>
        <p:txBody>
          <a:bodyPr wrap="square" rtlCol="0">
            <a:spAutoFit/>
          </a:bodyPr>
          <a:lstStyle/>
          <a:p>
            <a:r>
              <a:rPr lang="en-GB" dirty="0" smtClean="0">
                <a:solidFill>
                  <a:srgbClr val="FFFEFD"/>
                </a:solidFill>
                <a:latin typeface="Arial Narrow" pitchFamily="34" charset="0"/>
                <a:ea typeface="Verdana" panose="020B0604030504040204" pitchFamily="34" charset="0"/>
                <a:cs typeface="Verdana" panose="020B0604030504040204" pitchFamily="34" charset="0"/>
              </a:rPr>
              <a:t>www.ambulance.wales.nhs.uk </a:t>
            </a:r>
            <a:endParaRPr lang="en-GB" dirty="0"/>
          </a:p>
        </p:txBody>
      </p:sp>
    </p:spTree>
    <p:extLst>
      <p:ext uri="{BB962C8B-B14F-4D97-AF65-F5344CB8AC3E}">
        <p14:creationId xmlns:p14="http://schemas.microsoft.com/office/powerpoint/2010/main" val="3144730365"/>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7/6/2021</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2744988577"/>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 id="2147483732" r:id="rId12"/>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20.png"/><Relationship Id="rId3" Type="http://schemas.openxmlformats.org/officeDocument/2006/relationships/image" Target="../media/image16.png"/><Relationship Id="rId7" Type="http://schemas.openxmlformats.org/officeDocument/2006/relationships/hyperlink" Target="https://twitter.com/WelshAmbulance" TargetMode="External"/><Relationship Id="rId12" Type="http://schemas.openxmlformats.org/officeDocument/2006/relationships/image" Target="../media/image22.png"/><Relationship Id="rId2" Type="http://schemas.openxmlformats.org/officeDocument/2006/relationships/notesSlide" Target="../notesSlides/notesSlide1.xml"/><Relationship Id="rId1" Type="http://schemas.openxmlformats.org/officeDocument/2006/relationships/slideLayout" Target="../slideLayouts/slideLayout16.xml"/><Relationship Id="rId6" Type="http://schemas.openxmlformats.org/officeDocument/2006/relationships/image" Target="../media/image19.tiff"/><Relationship Id="rId11" Type="http://schemas.openxmlformats.org/officeDocument/2006/relationships/hyperlink" Target="https://www.instagram.com/welshambulanceservice/?hl=en" TargetMode="External"/><Relationship Id="rId5" Type="http://schemas.openxmlformats.org/officeDocument/2006/relationships/image" Target="../media/image18.png"/><Relationship Id="rId10" Type="http://schemas.openxmlformats.org/officeDocument/2006/relationships/image" Target="../media/image21.png"/><Relationship Id="rId4" Type="http://schemas.openxmlformats.org/officeDocument/2006/relationships/image" Target="../media/image17.png"/><Relationship Id="rId9" Type="http://schemas.openxmlformats.org/officeDocument/2006/relationships/hyperlink" Target="https://www.facebook.com/welshambulanceservice/" TargetMode="External"/></Relationships>
</file>

<file path=ppt/slides/_rels/slide2.xml.rels><?xml version="1.0" encoding="UTF-8" standalone="yes"?>
<Relationships xmlns="http://schemas.openxmlformats.org/package/2006/relationships"><Relationship Id="rId8" Type="http://schemas.openxmlformats.org/officeDocument/2006/relationships/image" Target="../media/image20.png"/><Relationship Id="rId13" Type="http://schemas.openxmlformats.org/officeDocument/2006/relationships/image" Target="../media/image26.jpeg"/><Relationship Id="rId3" Type="http://schemas.openxmlformats.org/officeDocument/2006/relationships/image" Target="../media/image16.png"/><Relationship Id="rId7" Type="http://schemas.openxmlformats.org/officeDocument/2006/relationships/hyperlink" Target="https://twitter.com/WelshAmbulance" TargetMode="External"/><Relationship Id="rId12" Type="http://schemas.openxmlformats.org/officeDocument/2006/relationships/image" Target="../media/image22.png"/><Relationship Id="rId2" Type="http://schemas.openxmlformats.org/officeDocument/2006/relationships/notesSlide" Target="../notesSlides/notesSlide2.xml"/><Relationship Id="rId1" Type="http://schemas.openxmlformats.org/officeDocument/2006/relationships/slideLayout" Target="../slideLayouts/slideLayout27.xml"/><Relationship Id="rId6" Type="http://schemas.openxmlformats.org/officeDocument/2006/relationships/image" Target="../media/image25.tiff"/><Relationship Id="rId11" Type="http://schemas.openxmlformats.org/officeDocument/2006/relationships/hyperlink" Target="https://www.instagram.com/welshambulanceservice/?hl=en" TargetMode="External"/><Relationship Id="rId5" Type="http://schemas.openxmlformats.org/officeDocument/2006/relationships/image" Target="../media/image24.tiff"/><Relationship Id="rId10" Type="http://schemas.openxmlformats.org/officeDocument/2006/relationships/image" Target="../media/image21.png"/><Relationship Id="rId4" Type="http://schemas.openxmlformats.org/officeDocument/2006/relationships/image" Target="../media/image23.jpeg"/><Relationship Id="rId9" Type="http://schemas.openxmlformats.org/officeDocument/2006/relationships/hyperlink" Target="https://www.facebook.com/welshambulanceservice/" TargetMode="External"/></Relationships>
</file>

<file path=ppt/slides/_rels/slide3.xml.rels><?xml version="1.0" encoding="UTF-8" standalone="yes"?>
<Relationships xmlns="http://schemas.openxmlformats.org/package/2006/relationships"><Relationship Id="rId8" Type="http://schemas.openxmlformats.org/officeDocument/2006/relationships/image" Target="../media/image20.png"/><Relationship Id="rId3" Type="http://schemas.openxmlformats.org/officeDocument/2006/relationships/image" Target="../media/image15.png"/><Relationship Id="rId7" Type="http://schemas.openxmlformats.org/officeDocument/2006/relationships/hyperlink" Target="https://twitter.com/WelshAmbulance" TargetMode="External"/><Relationship Id="rId12" Type="http://schemas.openxmlformats.org/officeDocument/2006/relationships/image" Target="../media/image22.png"/><Relationship Id="rId2" Type="http://schemas.openxmlformats.org/officeDocument/2006/relationships/notesSlide" Target="../notesSlides/notesSlide3.xml"/><Relationship Id="rId1" Type="http://schemas.openxmlformats.org/officeDocument/2006/relationships/slideLayout" Target="../slideLayouts/slideLayout16.xml"/><Relationship Id="rId6" Type="http://schemas.openxmlformats.org/officeDocument/2006/relationships/image" Target="../media/image28.png"/><Relationship Id="rId11" Type="http://schemas.openxmlformats.org/officeDocument/2006/relationships/hyperlink" Target="https://www.instagram.com/welshambulanceservice/?hl=en" TargetMode="External"/><Relationship Id="rId5" Type="http://schemas.openxmlformats.org/officeDocument/2006/relationships/image" Target="../media/image19.tiff"/><Relationship Id="rId10" Type="http://schemas.openxmlformats.org/officeDocument/2006/relationships/image" Target="../media/image21.png"/><Relationship Id="rId4" Type="http://schemas.openxmlformats.org/officeDocument/2006/relationships/image" Target="../media/image27.png"/><Relationship Id="rId9" Type="http://schemas.openxmlformats.org/officeDocument/2006/relationships/hyperlink" Target="https://www.facebook.com/welshambulanceservice/" TargetMode="External"/></Relationships>
</file>

<file path=ppt/slides/_rels/slide4.xml.rels><?xml version="1.0" encoding="UTF-8" standalone="yes"?>
<Relationships xmlns="http://schemas.openxmlformats.org/package/2006/relationships"><Relationship Id="rId8" Type="http://schemas.openxmlformats.org/officeDocument/2006/relationships/hyperlink" Target="https://www.facebook.com/welshambulanceservice/" TargetMode="External"/><Relationship Id="rId3" Type="http://schemas.openxmlformats.org/officeDocument/2006/relationships/image" Target="../media/image15.png"/><Relationship Id="rId7" Type="http://schemas.openxmlformats.org/officeDocument/2006/relationships/image" Target="../media/image20.png"/><Relationship Id="rId2" Type="http://schemas.openxmlformats.org/officeDocument/2006/relationships/notesSlide" Target="../notesSlides/notesSlide4.xml"/><Relationship Id="rId1" Type="http://schemas.openxmlformats.org/officeDocument/2006/relationships/slideLayout" Target="../slideLayouts/slideLayout16.xml"/><Relationship Id="rId6" Type="http://schemas.openxmlformats.org/officeDocument/2006/relationships/hyperlink" Target="https://twitter.com/WelshAmbulance" TargetMode="External"/><Relationship Id="rId11" Type="http://schemas.openxmlformats.org/officeDocument/2006/relationships/image" Target="../media/image22.png"/><Relationship Id="rId5" Type="http://schemas.openxmlformats.org/officeDocument/2006/relationships/image" Target="../media/image28.png"/><Relationship Id="rId10" Type="http://schemas.openxmlformats.org/officeDocument/2006/relationships/hyperlink" Target="https://www.instagram.com/welshambulanceservice/?hl=en" TargetMode="External"/><Relationship Id="rId4" Type="http://schemas.openxmlformats.org/officeDocument/2006/relationships/image" Target="../media/image19.tiff"/><Relationship Id="rId9" Type="http://schemas.openxmlformats.org/officeDocument/2006/relationships/image" Target="../media/image21.png"/></Relationships>
</file>

<file path=ppt/slides/_rels/slide5.xml.rels><?xml version="1.0" encoding="UTF-8" standalone="yes"?>
<Relationships xmlns="http://schemas.openxmlformats.org/package/2006/relationships"><Relationship Id="rId8" Type="http://schemas.openxmlformats.org/officeDocument/2006/relationships/hyperlink" Target="https://www.instagram.com/welshambulanceservice/?hl=en" TargetMode="External"/><Relationship Id="rId3" Type="http://schemas.openxmlformats.org/officeDocument/2006/relationships/image" Target="../media/image28.png"/><Relationship Id="rId7" Type="http://schemas.openxmlformats.org/officeDocument/2006/relationships/image" Target="../media/image21.png"/><Relationship Id="rId2" Type="http://schemas.openxmlformats.org/officeDocument/2006/relationships/image" Target="../media/image19.tiff"/><Relationship Id="rId1" Type="http://schemas.openxmlformats.org/officeDocument/2006/relationships/slideLayout" Target="../slideLayouts/slideLayout27.xml"/><Relationship Id="rId6" Type="http://schemas.openxmlformats.org/officeDocument/2006/relationships/hyperlink" Target="https://www.facebook.com/welshambulanceservice/" TargetMode="External"/><Relationship Id="rId5" Type="http://schemas.openxmlformats.org/officeDocument/2006/relationships/image" Target="../media/image20.png"/><Relationship Id="rId4" Type="http://schemas.openxmlformats.org/officeDocument/2006/relationships/hyperlink" Target="https://twitter.com/WelshAmbulance" TargetMode="External"/><Relationship Id="rId9" Type="http://schemas.openxmlformats.org/officeDocument/2006/relationships/image" Target="../media/image22.png"/></Relationships>
</file>

<file path=ppt/slides/_rels/slide6.xml.rels><?xml version="1.0" encoding="UTF-8" standalone="yes"?>
<Relationships xmlns="http://schemas.openxmlformats.org/package/2006/relationships"><Relationship Id="rId8" Type="http://schemas.openxmlformats.org/officeDocument/2006/relationships/image" Target="../media/image28.png"/><Relationship Id="rId13" Type="http://schemas.openxmlformats.org/officeDocument/2006/relationships/hyperlink" Target="https://www.instagram.com/welshambulanceservice/?hl=en" TargetMode="External"/><Relationship Id="rId3" Type="http://schemas.openxmlformats.org/officeDocument/2006/relationships/diagramLayout" Target="../diagrams/layout1.xml"/><Relationship Id="rId7" Type="http://schemas.openxmlformats.org/officeDocument/2006/relationships/image" Target="../media/image19.tiff"/><Relationship Id="rId12" Type="http://schemas.openxmlformats.org/officeDocument/2006/relationships/image" Target="../media/image21.png"/><Relationship Id="rId2" Type="http://schemas.openxmlformats.org/officeDocument/2006/relationships/diagramData" Target="../diagrams/data1.xml"/><Relationship Id="rId1" Type="http://schemas.openxmlformats.org/officeDocument/2006/relationships/slideLayout" Target="../slideLayouts/slideLayout22.xml"/><Relationship Id="rId6" Type="http://schemas.microsoft.com/office/2007/relationships/diagramDrawing" Target="../diagrams/drawing1.xml"/><Relationship Id="rId11" Type="http://schemas.openxmlformats.org/officeDocument/2006/relationships/hyperlink" Target="https://www.facebook.com/welshambulanceservice/" TargetMode="External"/><Relationship Id="rId5" Type="http://schemas.openxmlformats.org/officeDocument/2006/relationships/diagramColors" Target="../diagrams/colors1.xml"/><Relationship Id="rId10" Type="http://schemas.openxmlformats.org/officeDocument/2006/relationships/image" Target="../media/image20.png"/><Relationship Id="rId4" Type="http://schemas.openxmlformats.org/officeDocument/2006/relationships/diagramQuickStyle" Target="../diagrams/quickStyle1.xml"/><Relationship Id="rId9" Type="http://schemas.openxmlformats.org/officeDocument/2006/relationships/hyperlink" Target="https://twitter.com/WelshAmbulance" TargetMode="External"/><Relationship Id="rId14" Type="http://schemas.openxmlformats.org/officeDocument/2006/relationships/image" Target="../media/image22.png"/></Relationships>
</file>

<file path=ppt/slides/_rels/slide7.xml.rels><?xml version="1.0" encoding="UTF-8" standalone="yes"?>
<Relationships xmlns="http://schemas.openxmlformats.org/package/2006/relationships"><Relationship Id="rId8" Type="http://schemas.openxmlformats.org/officeDocument/2006/relationships/image" Target="../media/image21.png"/><Relationship Id="rId3" Type="http://schemas.openxmlformats.org/officeDocument/2006/relationships/image" Target="../media/image19.tiff"/><Relationship Id="rId7" Type="http://schemas.openxmlformats.org/officeDocument/2006/relationships/hyperlink" Target="https://www.facebook.com/welshambulanceservice/" TargetMode="External"/><Relationship Id="rId2" Type="http://schemas.openxmlformats.org/officeDocument/2006/relationships/notesSlide" Target="../notesSlides/notesSlide5.xml"/><Relationship Id="rId1" Type="http://schemas.openxmlformats.org/officeDocument/2006/relationships/slideLayout" Target="../slideLayouts/slideLayout16.xml"/><Relationship Id="rId6" Type="http://schemas.openxmlformats.org/officeDocument/2006/relationships/image" Target="../media/image20.png"/><Relationship Id="rId5" Type="http://schemas.openxmlformats.org/officeDocument/2006/relationships/hyperlink" Target="https://twitter.com/WelshAmbulance" TargetMode="External"/><Relationship Id="rId10" Type="http://schemas.openxmlformats.org/officeDocument/2006/relationships/image" Target="../media/image22.png"/><Relationship Id="rId4" Type="http://schemas.openxmlformats.org/officeDocument/2006/relationships/image" Target="../media/image28.png"/><Relationship Id="rId9" Type="http://schemas.openxmlformats.org/officeDocument/2006/relationships/hyperlink" Target="https://www.instagram.com/welshambulanceservice/?hl=en" TargetMode="External"/></Relationships>
</file>

<file path=ppt/slides/_rels/slide8.xml.rels><?xml version="1.0" encoding="UTF-8" standalone="yes"?>
<Relationships xmlns="http://schemas.openxmlformats.org/package/2006/relationships"><Relationship Id="rId8" Type="http://schemas.openxmlformats.org/officeDocument/2006/relationships/hyperlink" Target="https://www.instagram.com/welshambulanceservice/?hl=en" TargetMode="External"/><Relationship Id="rId3" Type="http://schemas.openxmlformats.org/officeDocument/2006/relationships/image" Target="../media/image28.png"/><Relationship Id="rId7" Type="http://schemas.openxmlformats.org/officeDocument/2006/relationships/image" Target="../media/image21.png"/><Relationship Id="rId2" Type="http://schemas.openxmlformats.org/officeDocument/2006/relationships/image" Target="../media/image19.tiff"/><Relationship Id="rId1" Type="http://schemas.openxmlformats.org/officeDocument/2006/relationships/slideLayout" Target="../slideLayouts/slideLayout17.xml"/><Relationship Id="rId6" Type="http://schemas.openxmlformats.org/officeDocument/2006/relationships/hyperlink" Target="https://www.facebook.com/welshambulanceservice/" TargetMode="External"/><Relationship Id="rId5" Type="http://schemas.openxmlformats.org/officeDocument/2006/relationships/image" Target="../media/image20.png"/><Relationship Id="rId4" Type="http://schemas.openxmlformats.org/officeDocument/2006/relationships/hyperlink" Target="https://twitter.com/WelshAmbulance" TargetMode="External"/><Relationship Id="rId9" Type="http://schemas.openxmlformats.org/officeDocument/2006/relationships/image" Target="../media/image22.png"/></Relationships>
</file>

<file path=ppt/slides/_rels/slide9.xml.rels><?xml version="1.0" encoding="UTF-8" standalone="yes"?>
<Relationships xmlns="http://schemas.openxmlformats.org/package/2006/relationships"><Relationship Id="rId8" Type="http://schemas.openxmlformats.org/officeDocument/2006/relationships/image" Target="../media/image19.tiff"/><Relationship Id="rId13" Type="http://schemas.openxmlformats.org/officeDocument/2006/relationships/image" Target="../media/image21.png"/><Relationship Id="rId3" Type="http://schemas.openxmlformats.org/officeDocument/2006/relationships/diagramData" Target="../diagrams/data2.xml"/><Relationship Id="rId7" Type="http://schemas.microsoft.com/office/2007/relationships/diagramDrawing" Target="../diagrams/drawing2.xml"/><Relationship Id="rId12" Type="http://schemas.openxmlformats.org/officeDocument/2006/relationships/hyperlink" Target="https://www.facebook.com/welshambulanceservice/" TargetMode="External"/><Relationship Id="rId2" Type="http://schemas.openxmlformats.org/officeDocument/2006/relationships/notesSlide" Target="../notesSlides/notesSlide6.xml"/><Relationship Id="rId1" Type="http://schemas.openxmlformats.org/officeDocument/2006/relationships/slideLayout" Target="../slideLayouts/slideLayout16.xml"/><Relationship Id="rId6" Type="http://schemas.openxmlformats.org/officeDocument/2006/relationships/diagramColors" Target="../diagrams/colors2.xml"/><Relationship Id="rId11" Type="http://schemas.openxmlformats.org/officeDocument/2006/relationships/image" Target="../media/image20.png"/><Relationship Id="rId5" Type="http://schemas.openxmlformats.org/officeDocument/2006/relationships/diagramQuickStyle" Target="../diagrams/quickStyle2.xml"/><Relationship Id="rId15" Type="http://schemas.openxmlformats.org/officeDocument/2006/relationships/image" Target="../media/image22.png"/><Relationship Id="rId10" Type="http://schemas.openxmlformats.org/officeDocument/2006/relationships/hyperlink" Target="https://twitter.com/WelshAmbulance" TargetMode="External"/><Relationship Id="rId4" Type="http://schemas.openxmlformats.org/officeDocument/2006/relationships/diagramLayout" Target="../diagrams/layout2.xml"/><Relationship Id="rId9" Type="http://schemas.openxmlformats.org/officeDocument/2006/relationships/image" Target="../media/image28.png"/><Relationship Id="rId14" Type="http://schemas.openxmlformats.org/officeDocument/2006/relationships/hyperlink" Target="https://www.instagram.com/welshambulanceservice/?hl=en" TargetMode="External"/></Relationships>
</file>

<file path=ppt/slides/_rels/slide10.xml.rels><?xml version="1.0" encoding="UTF-8" standalone="yes"?>
<Relationships xmlns="http://schemas.openxmlformats.org/package/2006/relationships"><Relationship Id="rId8" Type="http://schemas.openxmlformats.org/officeDocument/2006/relationships/image" Target="../media/image19.tiff"/><Relationship Id="rId13" Type="http://schemas.openxmlformats.org/officeDocument/2006/relationships/image" Target="../media/image21.png"/><Relationship Id="rId3" Type="http://schemas.openxmlformats.org/officeDocument/2006/relationships/diagramData" Target="../diagrams/data3.xml"/><Relationship Id="rId7" Type="http://schemas.microsoft.com/office/2007/relationships/diagramDrawing" Target="../diagrams/drawing3.xml"/><Relationship Id="rId12" Type="http://schemas.openxmlformats.org/officeDocument/2006/relationships/hyperlink" Target="https://www.facebook.com/welshambulanceservice/" TargetMode="External"/><Relationship Id="rId2" Type="http://schemas.openxmlformats.org/officeDocument/2006/relationships/notesSlide" Target="../notesSlides/notesSlide7.xml"/><Relationship Id="rId1" Type="http://schemas.openxmlformats.org/officeDocument/2006/relationships/slideLayout" Target="../slideLayouts/slideLayout16.xml"/><Relationship Id="rId6" Type="http://schemas.openxmlformats.org/officeDocument/2006/relationships/diagramColors" Target="../diagrams/colors3.xml"/><Relationship Id="rId11" Type="http://schemas.openxmlformats.org/officeDocument/2006/relationships/image" Target="../media/image20.png"/><Relationship Id="rId5" Type="http://schemas.openxmlformats.org/officeDocument/2006/relationships/diagramQuickStyle" Target="../diagrams/quickStyle3.xml"/><Relationship Id="rId15" Type="http://schemas.openxmlformats.org/officeDocument/2006/relationships/image" Target="../media/image22.png"/><Relationship Id="rId10" Type="http://schemas.openxmlformats.org/officeDocument/2006/relationships/hyperlink" Target="https://twitter.com/WelshAmbulance" TargetMode="External"/><Relationship Id="rId4" Type="http://schemas.openxmlformats.org/officeDocument/2006/relationships/diagramLayout" Target="../diagrams/layout3.xml"/><Relationship Id="rId9" Type="http://schemas.openxmlformats.org/officeDocument/2006/relationships/image" Target="../media/image28.png"/><Relationship Id="rId14" Type="http://schemas.openxmlformats.org/officeDocument/2006/relationships/hyperlink" Target="https://www.instagram.com/welshambulanceservice/?hl=en" TargetMode="External"/></Relationships>
</file>

<file path=ppt/slides/_rels/slide11.xml.rels><?xml version="1.0" encoding="UTF-8" standalone="yes"?>
<Relationships xmlns="http://schemas.openxmlformats.org/package/2006/relationships"><Relationship Id="rId8" Type="http://schemas.openxmlformats.org/officeDocument/2006/relationships/image" Target="../media/image19.tiff"/><Relationship Id="rId13" Type="http://schemas.openxmlformats.org/officeDocument/2006/relationships/image" Target="../media/image21.png"/><Relationship Id="rId3" Type="http://schemas.openxmlformats.org/officeDocument/2006/relationships/diagramData" Target="../diagrams/data4.xml"/><Relationship Id="rId7" Type="http://schemas.microsoft.com/office/2007/relationships/diagramDrawing" Target="../diagrams/drawing4.xml"/><Relationship Id="rId12" Type="http://schemas.openxmlformats.org/officeDocument/2006/relationships/hyperlink" Target="https://www.facebook.com/welshambulanceservice/" TargetMode="External"/><Relationship Id="rId2" Type="http://schemas.openxmlformats.org/officeDocument/2006/relationships/notesSlide" Target="../notesSlides/notesSlide8.xml"/><Relationship Id="rId1" Type="http://schemas.openxmlformats.org/officeDocument/2006/relationships/slideLayout" Target="../slideLayouts/slideLayout17.xml"/><Relationship Id="rId6" Type="http://schemas.openxmlformats.org/officeDocument/2006/relationships/diagramColors" Target="../diagrams/colors4.xml"/><Relationship Id="rId11" Type="http://schemas.openxmlformats.org/officeDocument/2006/relationships/image" Target="../media/image20.png"/><Relationship Id="rId5" Type="http://schemas.openxmlformats.org/officeDocument/2006/relationships/diagramQuickStyle" Target="../diagrams/quickStyle4.xml"/><Relationship Id="rId15" Type="http://schemas.openxmlformats.org/officeDocument/2006/relationships/image" Target="../media/image22.png"/><Relationship Id="rId10" Type="http://schemas.openxmlformats.org/officeDocument/2006/relationships/hyperlink" Target="https://twitter.com/WelshAmbulance" TargetMode="External"/><Relationship Id="rId4" Type="http://schemas.openxmlformats.org/officeDocument/2006/relationships/diagramLayout" Target="../diagrams/layout4.xml"/><Relationship Id="rId9" Type="http://schemas.openxmlformats.org/officeDocument/2006/relationships/image" Target="../media/image28.png"/><Relationship Id="rId14" Type="http://schemas.openxmlformats.org/officeDocument/2006/relationships/hyperlink" Target="https://www.instagram.com/welshambulanceservice/?hl=en" TargetMode="External"/></Relationships>
</file>

<file path=ppt/slides/_rels/slide12.xml.rels><?xml version="1.0" encoding="UTF-8" standalone="yes"?>
<Relationships xmlns="http://schemas.openxmlformats.org/package/2006/relationships"><Relationship Id="rId8" Type="http://schemas.openxmlformats.org/officeDocument/2006/relationships/diagramData" Target="../diagrams/data6.xml"/><Relationship Id="rId13" Type="http://schemas.openxmlformats.org/officeDocument/2006/relationships/image" Target="../media/image19.tiff"/><Relationship Id="rId18" Type="http://schemas.openxmlformats.org/officeDocument/2006/relationships/image" Target="../media/image21.png"/><Relationship Id="rId3" Type="http://schemas.openxmlformats.org/officeDocument/2006/relationships/diagramData" Target="../diagrams/data5.xml"/><Relationship Id="rId7" Type="http://schemas.microsoft.com/office/2007/relationships/diagramDrawing" Target="../diagrams/drawing5.xml"/><Relationship Id="rId12" Type="http://schemas.microsoft.com/office/2007/relationships/diagramDrawing" Target="../diagrams/drawing6.xml"/><Relationship Id="rId17" Type="http://schemas.openxmlformats.org/officeDocument/2006/relationships/hyperlink" Target="https://www.facebook.com/welshambulanceservice/" TargetMode="External"/><Relationship Id="rId2" Type="http://schemas.openxmlformats.org/officeDocument/2006/relationships/notesSlide" Target="../notesSlides/notesSlide9.xml"/><Relationship Id="rId16" Type="http://schemas.openxmlformats.org/officeDocument/2006/relationships/image" Target="../media/image20.png"/><Relationship Id="rId20" Type="http://schemas.openxmlformats.org/officeDocument/2006/relationships/image" Target="../media/image22.png"/><Relationship Id="rId1" Type="http://schemas.openxmlformats.org/officeDocument/2006/relationships/slideLayout" Target="../slideLayouts/slideLayout21.xml"/><Relationship Id="rId6" Type="http://schemas.openxmlformats.org/officeDocument/2006/relationships/diagramColors" Target="../diagrams/colors5.xml"/><Relationship Id="rId11" Type="http://schemas.openxmlformats.org/officeDocument/2006/relationships/diagramColors" Target="../diagrams/colors6.xml"/><Relationship Id="rId5" Type="http://schemas.openxmlformats.org/officeDocument/2006/relationships/diagramQuickStyle" Target="../diagrams/quickStyle5.xml"/><Relationship Id="rId15" Type="http://schemas.openxmlformats.org/officeDocument/2006/relationships/hyperlink" Target="https://twitter.com/WelshAmbulance" TargetMode="External"/><Relationship Id="rId10" Type="http://schemas.openxmlformats.org/officeDocument/2006/relationships/diagramQuickStyle" Target="../diagrams/quickStyle6.xml"/><Relationship Id="rId19" Type="http://schemas.openxmlformats.org/officeDocument/2006/relationships/hyperlink" Target="https://www.instagram.com/welshambulanceservice/?hl=en" TargetMode="External"/><Relationship Id="rId4" Type="http://schemas.openxmlformats.org/officeDocument/2006/relationships/diagramLayout" Target="../diagrams/layout5.xml"/><Relationship Id="rId9" Type="http://schemas.openxmlformats.org/officeDocument/2006/relationships/diagramLayout" Target="../diagrams/layout6.xml"/><Relationship Id="rId14" Type="http://schemas.openxmlformats.org/officeDocument/2006/relationships/image" Target="../media/image28.png"/></Relationships>
</file>

<file path=ppt/slides/_rels/slide13.xml.rels><?xml version="1.0" encoding="UTF-8" standalone="yes"?>
<Relationships xmlns="http://schemas.openxmlformats.org/package/2006/relationships"><Relationship Id="rId8" Type="http://schemas.openxmlformats.org/officeDocument/2006/relationships/image" Target="../media/image21.png"/><Relationship Id="rId3" Type="http://schemas.openxmlformats.org/officeDocument/2006/relationships/image" Target="../media/image19.tiff"/><Relationship Id="rId7" Type="http://schemas.openxmlformats.org/officeDocument/2006/relationships/hyperlink" Target="https://www.facebook.com/welshambulanceservice/" TargetMode="External"/><Relationship Id="rId2" Type="http://schemas.openxmlformats.org/officeDocument/2006/relationships/notesSlide" Target="../notesSlides/notesSlide10.xml"/><Relationship Id="rId1" Type="http://schemas.openxmlformats.org/officeDocument/2006/relationships/slideLayout" Target="../slideLayouts/slideLayout17.xml"/><Relationship Id="rId6" Type="http://schemas.openxmlformats.org/officeDocument/2006/relationships/image" Target="../media/image20.png"/><Relationship Id="rId5" Type="http://schemas.openxmlformats.org/officeDocument/2006/relationships/hyperlink" Target="https://twitter.com/WelshAmbulance" TargetMode="External"/><Relationship Id="rId10" Type="http://schemas.openxmlformats.org/officeDocument/2006/relationships/image" Target="../media/image22.png"/><Relationship Id="rId4" Type="http://schemas.openxmlformats.org/officeDocument/2006/relationships/image" Target="../media/image28.png"/><Relationship Id="rId9" Type="http://schemas.openxmlformats.org/officeDocument/2006/relationships/hyperlink" Target="https://www.instagram.com/welshambulanceservice/?hl=en" TargetMode="External"/></Relationships>
</file>

<file path=ppt/slides/_rels/slide14.xml.rels><?xml version="1.0" encoding="UTF-8" standalone="yes"?>
<Relationships xmlns="http://schemas.openxmlformats.org/package/2006/relationships"><Relationship Id="rId8" Type="http://schemas.openxmlformats.org/officeDocument/2006/relationships/image" Target="../media/image19.tiff"/><Relationship Id="rId13" Type="http://schemas.openxmlformats.org/officeDocument/2006/relationships/image" Target="../media/image21.png"/><Relationship Id="rId3" Type="http://schemas.openxmlformats.org/officeDocument/2006/relationships/diagramData" Target="../diagrams/data7.xml"/><Relationship Id="rId7" Type="http://schemas.microsoft.com/office/2007/relationships/diagramDrawing" Target="../diagrams/drawing7.xml"/><Relationship Id="rId12" Type="http://schemas.openxmlformats.org/officeDocument/2006/relationships/hyperlink" Target="https://www.facebook.com/welshambulanceservice/" TargetMode="External"/><Relationship Id="rId2" Type="http://schemas.openxmlformats.org/officeDocument/2006/relationships/notesSlide" Target="../notesSlides/notesSlide11.xml"/><Relationship Id="rId1" Type="http://schemas.openxmlformats.org/officeDocument/2006/relationships/slideLayout" Target="../slideLayouts/slideLayout17.xml"/><Relationship Id="rId6" Type="http://schemas.openxmlformats.org/officeDocument/2006/relationships/diagramColors" Target="../diagrams/colors7.xml"/><Relationship Id="rId11" Type="http://schemas.openxmlformats.org/officeDocument/2006/relationships/image" Target="../media/image20.png"/><Relationship Id="rId5" Type="http://schemas.openxmlformats.org/officeDocument/2006/relationships/diagramQuickStyle" Target="../diagrams/quickStyle7.xml"/><Relationship Id="rId15" Type="http://schemas.openxmlformats.org/officeDocument/2006/relationships/image" Target="../media/image22.png"/><Relationship Id="rId10" Type="http://schemas.openxmlformats.org/officeDocument/2006/relationships/hyperlink" Target="https://twitter.com/WelshAmbulance" TargetMode="External"/><Relationship Id="rId4" Type="http://schemas.openxmlformats.org/officeDocument/2006/relationships/diagramLayout" Target="../diagrams/layout7.xml"/><Relationship Id="rId9" Type="http://schemas.openxmlformats.org/officeDocument/2006/relationships/image" Target="../media/image28.png"/><Relationship Id="rId14" Type="http://schemas.openxmlformats.org/officeDocument/2006/relationships/hyperlink" Target="https://www.instagram.com/welshambulanceservice/?hl=en" TargetMode="External"/></Relationships>
</file>

<file path=ppt/slides/_rels/slide15.xml.rels><?xml version="1.0" encoding="UTF-8" standalone="yes"?>
<Relationships xmlns="http://schemas.openxmlformats.org/package/2006/relationships"><Relationship Id="rId8" Type="http://schemas.openxmlformats.org/officeDocument/2006/relationships/image" Target="../media/image21.png"/><Relationship Id="rId3" Type="http://schemas.openxmlformats.org/officeDocument/2006/relationships/image" Target="../media/image19.tiff"/><Relationship Id="rId7" Type="http://schemas.openxmlformats.org/officeDocument/2006/relationships/hyperlink" Target="https://www.facebook.com/welshambulanceservice/" TargetMode="External"/><Relationship Id="rId2" Type="http://schemas.openxmlformats.org/officeDocument/2006/relationships/notesSlide" Target="../notesSlides/notesSlide12.xml"/><Relationship Id="rId1" Type="http://schemas.openxmlformats.org/officeDocument/2006/relationships/slideLayout" Target="../slideLayouts/slideLayout21.xml"/><Relationship Id="rId6" Type="http://schemas.openxmlformats.org/officeDocument/2006/relationships/image" Target="../media/image20.png"/><Relationship Id="rId5" Type="http://schemas.openxmlformats.org/officeDocument/2006/relationships/hyperlink" Target="https://twitter.com/WelshAmbulance" TargetMode="External"/><Relationship Id="rId10" Type="http://schemas.openxmlformats.org/officeDocument/2006/relationships/image" Target="../media/image22.png"/><Relationship Id="rId4" Type="http://schemas.openxmlformats.org/officeDocument/2006/relationships/image" Target="../media/image28.png"/><Relationship Id="rId9" Type="http://schemas.openxmlformats.org/officeDocument/2006/relationships/hyperlink" Target="https://www.instagram.com/welshambulanceservice/?hl=en" TargetMode="External"/></Relationships>
</file>

<file path=ppt/slides/_rels/slide16.xml.rels><?xml version="1.0" encoding="UTF-8" standalone="yes"?>
<Relationships xmlns="http://schemas.openxmlformats.org/package/2006/relationships"><Relationship Id="rId8" Type="http://schemas.openxmlformats.org/officeDocument/2006/relationships/diagramLayout" Target="../diagrams/layout9.xml"/><Relationship Id="rId13" Type="http://schemas.openxmlformats.org/officeDocument/2006/relationships/image" Target="../media/image28.png"/><Relationship Id="rId18" Type="http://schemas.openxmlformats.org/officeDocument/2006/relationships/hyperlink" Target="https://www.instagram.com/welshambulanceservice/?hl=en" TargetMode="External"/><Relationship Id="rId3" Type="http://schemas.openxmlformats.org/officeDocument/2006/relationships/diagramLayout" Target="../diagrams/layout8.xml"/><Relationship Id="rId7" Type="http://schemas.openxmlformats.org/officeDocument/2006/relationships/diagramData" Target="../diagrams/data9.xml"/><Relationship Id="rId12" Type="http://schemas.openxmlformats.org/officeDocument/2006/relationships/image" Target="../media/image19.tiff"/><Relationship Id="rId17" Type="http://schemas.openxmlformats.org/officeDocument/2006/relationships/image" Target="../media/image21.png"/><Relationship Id="rId2" Type="http://schemas.openxmlformats.org/officeDocument/2006/relationships/diagramData" Target="../diagrams/data8.xml"/><Relationship Id="rId16" Type="http://schemas.openxmlformats.org/officeDocument/2006/relationships/hyperlink" Target="https://www.facebook.com/welshambulanceservice/" TargetMode="External"/><Relationship Id="rId1" Type="http://schemas.openxmlformats.org/officeDocument/2006/relationships/slideLayout" Target="../slideLayouts/slideLayout16.xml"/><Relationship Id="rId6" Type="http://schemas.microsoft.com/office/2007/relationships/diagramDrawing" Target="../diagrams/drawing8.xml"/><Relationship Id="rId11" Type="http://schemas.microsoft.com/office/2007/relationships/diagramDrawing" Target="../diagrams/drawing9.xml"/><Relationship Id="rId5" Type="http://schemas.openxmlformats.org/officeDocument/2006/relationships/diagramColors" Target="../diagrams/colors8.xml"/><Relationship Id="rId15" Type="http://schemas.openxmlformats.org/officeDocument/2006/relationships/image" Target="../media/image20.png"/><Relationship Id="rId10" Type="http://schemas.openxmlformats.org/officeDocument/2006/relationships/diagramColors" Target="../diagrams/colors9.xml"/><Relationship Id="rId19" Type="http://schemas.openxmlformats.org/officeDocument/2006/relationships/image" Target="../media/image22.png"/><Relationship Id="rId4" Type="http://schemas.openxmlformats.org/officeDocument/2006/relationships/diagramQuickStyle" Target="../diagrams/quickStyle8.xml"/><Relationship Id="rId9" Type="http://schemas.openxmlformats.org/officeDocument/2006/relationships/diagramQuickStyle" Target="../diagrams/quickStyle9.xml"/><Relationship Id="rId14" Type="http://schemas.openxmlformats.org/officeDocument/2006/relationships/hyperlink" Target="https://twitter.com/WelshAmbulance" TargetMode="External"/></Relationships>
</file>

<file path=ppt/slides/_rels/slide17.xml.rels><?xml version="1.0" encoding="UTF-8" standalone="yes"?>
<Relationships xmlns="http://schemas.openxmlformats.org/package/2006/relationships"><Relationship Id="rId8" Type="http://schemas.openxmlformats.org/officeDocument/2006/relationships/image" Target="../media/image21.png"/><Relationship Id="rId3" Type="http://schemas.openxmlformats.org/officeDocument/2006/relationships/image" Target="../media/image19.tiff"/><Relationship Id="rId7" Type="http://schemas.openxmlformats.org/officeDocument/2006/relationships/hyperlink" Target="https://www.facebook.com/welshambulanceservice/" TargetMode="External"/><Relationship Id="rId2" Type="http://schemas.openxmlformats.org/officeDocument/2006/relationships/notesSlide" Target="../notesSlides/notesSlide13.xml"/><Relationship Id="rId1" Type="http://schemas.openxmlformats.org/officeDocument/2006/relationships/slideLayout" Target="../slideLayouts/slideLayout16.xml"/><Relationship Id="rId6" Type="http://schemas.openxmlformats.org/officeDocument/2006/relationships/image" Target="../media/image20.png"/><Relationship Id="rId5" Type="http://schemas.openxmlformats.org/officeDocument/2006/relationships/hyperlink" Target="https://twitter.com/WelshAmbulance" TargetMode="External"/><Relationship Id="rId10" Type="http://schemas.openxmlformats.org/officeDocument/2006/relationships/image" Target="../media/image22.png"/><Relationship Id="rId4" Type="http://schemas.openxmlformats.org/officeDocument/2006/relationships/image" Target="../media/image28.png"/><Relationship Id="rId9" Type="http://schemas.openxmlformats.org/officeDocument/2006/relationships/hyperlink" Target="https://www.instagram.com/welshambulanceservice/?hl=en" TargetMode="External"/></Relationships>
</file>

<file path=ppt/slides/_rels/slide18.xml.rels><?xml version="1.0" encoding="UTF-8" standalone="yes"?>
<Relationships xmlns="http://schemas.openxmlformats.org/package/2006/relationships"><Relationship Id="rId8" Type="http://schemas.openxmlformats.org/officeDocument/2006/relationships/hyperlink" Target="https://www.facebook.com/welshambulanceservice/" TargetMode="External"/><Relationship Id="rId3" Type="http://schemas.openxmlformats.org/officeDocument/2006/relationships/image" Target="../media/image29.png"/><Relationship Id="rId7" Type="http://schemas.openxmlformats.org/officeDocument/2006/relationships/image" Target="../media/image20.png"/><Relationship Id="rId2" Type="http://schemas.openxmlformats.org/officeDocument/2006/relationships/notesSlide" Target="../notesSlides/notesSlide14.xml"/><Relationship Id="rId1" Type="http://schemas.openxmlformats.org/officeDocument/2006/relationships/slideLayout" Target="../slideLayouts/slideLayout22.xml"/><Relationship Id="rId6" Type="http://schemas.openxmlformats.org/officeDocument/2006/relationships/hyperlink" Target="https://twitter.com/WelshAmbulance" TargetMode="External"/><Relationship Id="rId11" Type="http://schemas.openxmlformats.org/officeDocument/2006/relationships/image" Target="../media/image22.png"/><Relationship Id="rId5" Type="http://schemas.openxmlformats.org/officeDocument/2006/relationships/image" Target="../media/image28.png"/><Relationship Id="rId10" Type="http://schemas.openxmlformats.org/officeDocument/2006/relationships/hyperlink" Target="https://www.instagram.com/welshambulanceservice/?hl=en" TargetMode="External"/><Relationship Id="rId4" Type="http://schemas.openxmlformats.org/officeDocument/2006/relationships/image" Target="../media/image19.tiff"/><Relationship Id="rId9" Type="http://schemas.openxmlformats.org/officeDocument/2006/relationships/image" Target="../media/image21.png"/></Relationships>
</file>

<file path=ppt/slides/_rels/slide19.xml.rels><?xml version="1.0" encoding="UTF-8" standalone="yes"?>
<Relationships xmlns="http://schemas.openxmlformats.org/package/2006/relationships"><Relationship Id="rId8" Type="http://schemas.openxmlformats.org/officeDocument/2006/relationships/image" Target="../media/image21.png"/><Relationship Id="rId3" Type="http://schemas.openxmlformats.org/officeDocument/2006/relationships/image" Target="../media/image19.tiff"/><Relationship Id="rId7" Type="http://schemas.openxmlformats.org/officeDocument/2006/relationships/hyperlink" Target="https://www.facebook.com/welshambulanceservice/" TargetMode="External"/><Relationship Id="rId2" Type="http://schemas.openxmlformats.org/officeDocument/2006/relationships/image" Target="../media/image30.png"/><Relationship Id="rId1" Type="http://schemas.openxmlformats.org/officeDocument/2006/relationships/slideLayout" Target="../slideLayouts/slideLayout22.xml"/><Relationship Id="rId6" Type="http://schemas.openxmlformats.org/officeDocument/2006/relationships/image" Target="../media/image20.png"/><Relationship Id="rId5" Type="http://schemas.openxmlformats.org/officeDocument/2006/relationships/hyperlink" Target="https://twitter.com/WelshAmbulance" TargetMode="External"/><Relationship Id="rId10" Type="http://schemas.openxmlformats.org/officeDocument/2006/relationships/image" Target="../media/image22.png"/><Relationship Id="rId4" Type="http://schemas.openxmlformats.org/officeDocument/2006/relationships/image" Target="../media/image28.png"/><Relationship Id="rId9" Type="http://schemas.openxmlformats.org/officeDocument/2006/relationships/hyperlink" Target="https://www.instagram.com/welshambulanceservice/?hl=en" TargetMode="External"/></Relationships>
</file>

<file path=ppt/slides/_rels/slide20.xml.rels><?xml version="1.0" encoding="UTF-8" standalone="yes"?>
<Relationships xmlns="http://schemas.openxmlformats.org/package/2006/relationships"><Relationship Id="rId8" Type="http://schemas.openxmlformats.org/officeDocument/2006/relationships/image" Target="../media/image21.png"/><Relationship Id="rId3" Type="http://schemas.openxmlformats.org/officeDocument/2006/relationships/image" Target="../media/image19.tiff"/><Relationship Id="rId7" Type="http://schemas.openxmlformats.org/officeDocument/2006/relationships/hyperlink" Target="https://www.facebook.com/welshambulanceservice/" TargetMode="External"/><Relationship Id="rId2" Type="http://schemas.openxmlformats.org/officeDocument/2006/relationships/notesSlide" Target="../notesSlides/notesSlide15.xml"/><Relationship Id="rId1" Type="http://schemas.openxmlformats.org/officeDocument/2006/relationships/slideLayout" Target="../slideLayouts/slideLayout16.xml"/><Relationship Id="rId6" Type="http://schemas.openxmlformats.org/officeDocument/2006/relationships/image" Target="../media/image20.png"/><Relationship Id="rId5" Type="http://schemas.openxmlformats.org/officeDocument/2006/relationships/hyperlink" Target="https://twitter.com/WelshAmbulance" TargetMode="External"/><Relationship Id="rId10" Type="http://schemas.openxmlformats.org/officeDocument/2006/relationships/image" Target="../media/image22.png"/><Relationship Id="rId4" Type="http://schemas.openxmlformats.org/officeDocument/2006/relationships/image" Target="../media/image28.png"/><Relationship Id="rId9" Type="http://schemas.openxmlformats.org/officeDocument/2006/relationships/hyperlink" Target="https://www.instagram.com/welshambulanceservice/?hl=en" TargetMode="External"/></Relationships>
</file>

<file path=ppt/slides/_rels/slide21.xml.rels><?xml version="1.0" encoding="UTF-8" standalone="yes"?>
<Relationships xmlns="http://schemas.openxmlformats.org/package/2006/relationships"><Relationship Id="rId8" Type="http://schemas.openxmlformats.org/officeDocument/2006/relationships/image" Target="../media/image21.png"/><Relationship Id="rId3" Type="http://schemas.openxmlformats.org/officeDocument/2006/relationships/image" Target="../media/image19.tiff"/><Relationship Id="rId7" Type="http://schemas.openxmlformats.org/officeDocument/2006/relationships/hyperlink" Target="https://www.facebook.com/welshambulanceservice/" TargetMode="External"/><Relationship Id="rId2" Type="http://schemas.openxmlformats.org/officeDocument/2006/relationships/image" Target="../media/image31.jpg"/><Relationship Id="rId1" Type="http://schemas.openxmlformats.org/officeDocument/2006/relationships/slideLayout" Target="../slideLayouts/slideLayout17.xml"/><Relationship Id="rId6" Type="http://schemas.openxmlformats.org/officeDocument/2006/relationships/image" Target="../media/image20.png"/><Relationship Id="rId5" Type="http://schemas.openxmlformats.org/officeDocument/2006/relationships/hyperlink" Target="https://twitter.com/WelshAmbulance" TargetMode="External"/><Relationship Id="rId10" Type="http://schemas.openxmlformats.org/officeDocument/2006/relationships/image" Target="../media/image22.png"/><Relationship Id="rId4" Type="http://schemas.openxmlformats.org/officeDocument/2006/relationships/image" Target="../media/image28.png"/><Relationship Id="rId9" Type="http://schemas.openxmlformats.org/officeDocument/2006/relationships/hyperlink" Target="https://www.instagram.com/welshambulanceservice/?hl=en" TargetMode="External"/></Relationships>
</file>

<file path=ppt/slides/_rels/slide22.xml.rels><?xml version="1.0" encoding="UTF-8" standalone="yes"?>
<Relationships xmlns="http://schemas.openxmlformats.org/package/2006/relationships"><Relationship Id="rId8" Type="http://schemas.openxmlformats.org/officeDocument/2006/relationships/hyperlink" Target="https://www.instagram.com/welshambulanceservice/?hl=en" TargetMode="External"/><Relationship Id="rId3" Type="http://schemas.openxmlformats.org/officeDocument/2006/relationships/image" Target="../media/image28.png"/><Relationship Id="rId7" Type="http://schemas.openxmlformats.org/officeDocument/2006/relationships/image" Target="../media/image21.png"/><Relationship Id="rId2" Type="http://schemas.openxmlformats.org/officeDocument/2006/relationships/image" Target="../media/image19.tiff"/><Relationship Id="rId1" Type="http://schemas.openxmlformats.org/officeDocument/2006/relationships/slideLayout" Target="../slideLayouts/slideLayout17.xml"/><Relationship Id="rId6" Type="http://schemas.openxmlformats.org/officeDocument/2006/relationships/hyperlink" Target="https://www.facebook.com/welshambulanceservice/" TargetMode="External"/><Relationship Id="rId5" Type="http://schemas.openxmlformats.org/officeDocument/2006/relationships/image" Target="../media/image20.png"/><Relationship Id="rId4" Type="http://schemas.openxmlformats.org/officeDocument/2006/relationships/hyperlink" Target="https://twitter.com/WelshAmbulance" TargetMode="External"/><Relationship Id="rId9" Type="http://schemas.openxmlformats.org/officeDocument/2006/relationships/image" Target="../media/image22.png"/></Relationships>
</file>

<file path=ppt/slides/_rels/slide23.xml.rels><?xml version="1.0" encoding="UTF-8" standalone="yes"?>
<Relationships xmlns="http://schemas.openxmlformats.org/package/2006/relationships"><Relationship Id="rId8" Type="http://schemas.openxmlformats.org/officeDocument/2006/relationships/hyperlink" Target="https://www.facebook.com/welshambulanceservice/" TargetMode="External"/><Relationship Id="rId3" Type="http://schemas.openxmlformats.org/officeDocument/2006/relationships/image" Target="../media/image32.png"/><Relationship Id="rId7" Type="http://schemas.openxmlformats.org/officeDocument/2006/relationships/image" Target="../media/image20.png"/><Relationship Id="rId2" Type="http://schemas.openxmlformats.org/officeDocument/2006/relationships/notesSlide" Target="../notesSlides/notesSlide16.xml"/><Relationship Id="rId1" Type="http://schemas.openxmlformats.org/officeDocument/2006/relationships/slideLayout" Target="../slideLayouts/slideLayout17.xml"/><Relationship Id="rId6" Type="http://schemas.openxmlformats.org/officeDocument/2006/relationships/hyperlink" Target="https://twitter.com/WelshAmbulance" TargetMode="External"/><Relationship Id="rId11" Type="http://schemas.openxmlformats.org/officeDocument/2006/relationships/image" Target="../media/image22.png"/><Relationship Id="rId5" Type="http://schemas.openxmlformats.org/officeDocument/2006/relationships/image" Target="../media/image28.png"/><Relationship Id="rId10" Type="http://schemas.openxmlformats.org/officeDocument/2006/relationships/hyperlink" Target="https://www.instagram.com/welshambulanceservice/?hl=en" TargetMode="External"/><Relationship Id="rId4" Type="http://schemas.openxmlformats.org/officeDocument/2006/relationships/image" Target="../media/image19.tiff"/><Relationship Id="rId9" Type="http://schemas.openxmlformats.org/officeDocument/2006/relationships/image" Target="../media/image21.png"/></Relationships>
</file>

<file path=ppt/slides/_rels/slide24.xml.rels><?xml version="1.0" encoding="UTF-8" standalone="yes"?>
<Relationships xmlns="http://schemas.openxmlformats.org/package/2006/relationships"><Relationship Id="rId8" Type="http://schemas.openxmlformats.org/officeDocument/2006/relationships/image" Target="../media/image28.png"/><Relationship Id="rId13" Type="http://schemas.openxmlformats.org/officeDocument/2006/relationships/hyperlink" Target="https://www.instagram.com/welshambulanceservice/?hl=en" TargetMode="External"/><Relationship Id="rId3" Type="http://schemas.openxmlformats.org/officeDocument/2006/relationships/image" Target="../media/image33.png"/><Relationship Id="rId7" Type="http://schemas.openxmlformats.org/officeDocument/2006/relationships/image" Target="../media/image19.tiff"/><Relationship Id="rId12" Type="http://schemas.openxmlformats.org/officeDocument/2006/relationships/image" Target="../media/image21.png"/><Relationship Id="rId2" Type="http://schemas.openxmlformats.org/officeDocument/2006/relationships/notesSlide" Target="../notesSlides/notesSlide17.xml"/><Relationship Id="rId1" Type="http://schemas.openxmlformats.org/officeDocument/2006/relationships/slideLayout" Target="../slideLayouts/slideLayout17.xml"/><Relationship Id="rId6" Type="http://schemas.openxmlformats.org/officeDocument/2006/relationships/image" Target="../media/image36.png"/><Relationship Id="rId11" Type="http://schemas.openxmlformats.org/officeDocument/2006/relationships/hyperlink" Target="https://www.facebook.com/welshambulanceservice/" TargetMode="External"/><Relationship Id="rId5" Type="http://schemas.openxmlformats.org/officeDocument/2006/relationships/image" Target="../media/image35.jpeg"/><Relationship Id="rId10" Type="http://schemas.openxmlformats.org/officeDocument/2006/relationships/image" Target="../media/image20.png"/><Relationship Id="rId4" Type="http://schemas.openxmlformats.org/officeDocument/2006/relationships/image" Target="../media/image34.png"/><Relationship Id="rId9" Type="http://schemas.openxmlformats.org/officeDocument/2006/relationships/hyperlink" Target="https://twitter.com/WelshAmbulance" TargetMode="External"/><Relationship Id="rId14" Type="http://schemas.openxmlformats.org/officeDocument/2006/relationships/image" Target="../media/image22.png"/></Relationships>
</file>

<file path=ppt/slides/_rels/slide25.xml.rels><?xml version="1.0" encoding="UTF-8" standalone="yes"?>
<Relationships xmlns="http://schemas.openxmlformats.org/package/2006/relationships"><Relationship Id="rId8" Type="http://schemas.openxmlformats.org/officeDocument/2006/relationships/hyperlink" Target="https://www.facebook.com/welshambulanceservice/" TargetMode="External"/><Relationship Id="rId3" Type="http://schemas.openxmlformats.org/officeDocument/2006/relationships/image" Target="../media/image37.png"/><Relationship Id="rId7" Type="http://schemas.openxmlformats.org/officeDocument/2006/relationships/image" Target="../media/image20.png"/><Relationship Id="rId2" Type="http://schemas.openxmlformats.org/officeDocument/2006/relationships/notesSlide" Target="../notesSlides/notesSlide18.xml"/><Relationship Id="rId1" Type="http://schemas.openxmlformats.org/officeDocument/2006/relationships/slideLayout" Target="../slideLayouts/slideLayout17.xml"/><Relationship Id="rId6" Type="http://schemas.openxmlformats.org/officeDocument/2006/relationships/hyperlink" Target="https://twitter.com/WelshAmbulance" TargetMode="External"/><Relationship Id="rId11" Type="http://schemas.openxmlformats.org/officeDocument/2006/relationships/image" Target="../media/image22.png"/><Relationship Id="rId5" Type="http://schemas.openxmlformats.org/officeDocument/2006/relationships/image" Target="../media/image28.png"/><Relationship Id="rId10" Type="http://schemas.openxmlformats.org/officeDocument/2006/relationships/hyperlink" Target="https://www.instagram.com/welshambulanceservice/?hl=en" TargetMode="External"/><Relationship Id="rId4" Type="http://schemas.openxmlformats.org/officeDocument/2006/relationships/image" Target="../media/image19.tiff"/><Relationship Id="rId9" Type="http://schemas.openxmlformats.org/officeDocument/2006/relationships/image" Target="../media/image21.png"/></Relationships>
</file>

<file path=ppt/slides/_rels/slide26.xml.rels><?xml version="1.0" encoding="UTF-8" standalone="yes"?>
<Relationships xmlns="http://schemas.openxmlformats.org/package/2006/relationships"><Relationship Id="rId8" Type="http://schemas.openxmlformats.org/officeDocument/2006/relationships/hyperlink" Target="https://www.facebook.com/welshambulanceservice/" TargetMode="External"/><Relationship Id="rId3" Type="http://schemas.openxmlformats.org/officeDocument/2006/relationships/image" Target="../media/image36.png"/><Relationship Id="rId7" Type="http://schemas.openxmlformats.org/officeDocument/2006/relationships/image" Target="../media/image20.png"/><Relationship Id="rId12" Type="http://schemas.openxmlformats.org/officeDocument/2006/relationships/image" Target="../media/image32.png"/><Relationship Id="rId2" Type="http://schemas.openxmlformats.org/officeDocument/2006/relationships/notesSlide" Target="../notesSlides/notesSlide19.xml"/><Relationship Id="rId1" Type="http://schemas.openxmlformats.org/officeDocument/2006/relationships/slideLayout" Target="../slideLayouts/slideLayout17.xml"/><Relationship Id="rId6" Type="http://schemas.openxmlformats.org/officeDocument/2006/relationships/hyperlink" Target="https://twitter.com/WelshAmbulance" TargetMode="External"/><Relationship Id="rId11" Type="http://schemas.openxmlformats.org/officeDocument/2006/relationships/image" Target="../media/image22.png"/><Relationship Id="rId5" Type="http://schemas.openxmlformats.org/officeDocument/2006/relationships/image" Target="../media/image28.png"/><Relationship Id="rId10" Type="http://schemas.openxmlformats.org/officeDocument/2006/relationships/hyperlink" Target="https://www.instagram.com/welshambulanceservice/?hl=en" TargetMode="External"/><Relationship Id="rId4" Type="http://schemas.openxmlformats.org/officeDocument/2006/relationships/image" Target="../media/image19.tiff"/><Relationship Id="rId9" Type="http://schemas.openxmlformats.org/officeDocument/2006/relationships/image" Target="../media/image21.png"/></Relationships>
</file>

<file path=ppt/slides/_rels/slide27.xml.rels><?xml version="1.0" encoding="UTF-8" standalone="yes"?>
<Relationships xmlns="http://schemas.openxmlformats.org/package/2006/relationships"><Relationship Id="rId8" Type="http://schemas.openxmlformats.org/officeDocument/2006/relationships/image" Target="../media/image21.png"/><Relationship Id="rId3" Type="http://schemas.openxmlformats.org/officeDocument/2006/relationships/image" Target="../media/image19.tiff"/><Relationship Id="rId7" Type="http://schemas.openxmlformats.org/officeDocument/2006/relationships/hyperlink" Target="https://www.facebook.com/welshambulanceservice/" TargetMode="External"/><Relationship Id="rId12" Type="http://schemas.openxmlformats.org/officeDocument/2006/relationships/image" Target="../media/image32.png"/><Relationship Id="rId2" Type="http://schemas.openxmlformats.org/officeDocument/2006/relationships/notesSlide" Target="../notesSlides/notesSlide20.xml"/><Relationship Id="rId1" Type="http://schemas.openxmlformats.org/officeDocument/2006/relationships/slideLayout" Target="../slideLayouts/slideLayout17.xml"/><Relationship Id="rId6" Type="http://schemas.openxmlformats.org/officeDocument/2006/relationships/image" Target="../media/image20.png"/><Relationship Id="rId11" Type="http://schemas.openxmlformats.org/officeDocument/2006/relationships/image" Target="../media/image36.png"/><Relationship Id="rId5" Type="http://schemas.openxmlformats.org/officeDocument/2006/relationships/hyperlink" Target="https://twitter.com/WelshAmbulance" TargetMode="External"/><Relationship Id="rId10" Type="http://schemas.openxmlformats.org/officeDocument/2006/relationships/image" Target="../media/image22.png"/><Relationship Id="rId4" Type="http://schemas.openxmlformats.org/officeDocument/2006/relationships/image" Target="../media/image28.png"/><Relationship Id="rId9" Type="http://schemas.openxmlformats.org/officeDocument/2006/relationships/hyperlink" Target="https://www.instagram.com/welshambulanceservice/?hl=en" TargetMode="External"/></Relationships>
</file>

<file path=ppt/slides/_rels/slide28.xml.rels><?xml version="1.0" encoding="UTF-8" standalone="yes"?>
<Relationships xmlns="http://schemas.openxmlformats.org/package/2006/relationships"><Relationship Id="rId8" Type="http://schemas.openxmlformats.org/officeDocument/2006/relationships/image" Target="../media/image21.png"/><Relationship Id="rId3" Type="http://schemas.openxmlformats.org/officeDocument/2006/relationships/image" Target="../media/image19.tiff"/><Relationship Id="rId7" Type="http://schemas.openxmlformats.org/officeDocument/2006/relationships/hyperlink" Target="https://www.facebook.com/welshambulanceservice/" TargetMode="External"/><Relationship Id="rId12" Type="http://schemas.openxmlformats.org/officeDocument/2006/relationships/image" Target="../media/image32.png"/><Relationship Id="rId2" Type="http://schemas.openxmlformats.org/officeDocument/2006/relationships/notesSlide" Target="../notesSlides/notesSlide21.xml"/><Relationship Id="rId1" Type="http://schemas.openxmlformats.org/officeDocument/2006/relationships/slideLayout" Target="../slideLayouts/slideLayout22.xml"/><Relationship Id="rId6" Type="http://schemas.openxmlformats.org/officeDocument/2006/relationships/image" Target="../media/image20.png"/><Relationship Id="rId11" Type="http://schemas.openxmlformats.org/officeDocument/2006/relationships/image" Target="../media/image36.png"/><Relationship Id="rId5" Type="http://schemas.openxmlformats.org/officeDocument/2006/relationships/hyperlink" Target="https://twitter.com/WelshAmbulance" TargetMode="External"/><Relationship Id="rId10" Type="http://schemas.openxmlformats.org/officeDocument/2006/relationships/image" Target="../media/image22.png"/><Relationship Id="rId4" Type="http://schemas.openxmlformats.org/officeDocument/2006/relationships/image" Target="../media/image28.png"/><Relationship Id="rId9" Type="http://schemas.openxmlformats.org/officeDocument/2006/relationships/hyperlink" Target="https://www.instagram.com/welshambulanceservice/?hl=en" TargetMode="External"/></Relationships>
</file>

<file path=ppt/slides/_rels/slide29.xml.rels><?xml version="1.0" encoding="UTF-8" standalone="yes"?>
<Relationships xmlns="http://schemas.openxmlformats.org/package/2006/relationships"><Relationship Id="rId8" Type="http://schemas.openxmlformats.org/officeDocument/2006/relationships/image" Target="../media/image21.png"/><Relationship Id="rId3" Type="http://schemas.openxmlformats.org/officeDocument/2006/relationships/image" Target="../media/image19.tiff"/><Relationship Id="rId7" Type="http://schemas.openxmlformats.org/officeDocument/2006/relationships/hyperlink" Target="https://www.facebook.com/welshambulanceservice/" TargetMode="External"/><Relationship Id="rId2" Type="http://schemas.openxmlformats.org/officeDocument/2006/relationships/image" Target="../media/image30.png"/><Relationship Id="rId1" Type="http://schemas.openxmlformats.org/officeDocument/2006/relationships/slideLayout" Target="../slideLayouts/slideLayout22.xml"/><Relationship Id="rId6" Type="http://schemas.openxmlformats.org/officeDocument/2006/relationships/image" Target="../media/image20.png"/><Relationship Id="rId5" Type="http://schemas.openxmlformats.org/officeDocument/2006/relationships/hyperlink" Target="https://twitter.com/WelshAmbulance" TargetMode="External"/><Relationship Id="rId10" Type="http://schemas.openxmlformats.org/officeDocument/2006/relationships/image" Target="../media/image22.png"/><Relationship Id="rId4" Type="http://schemas.openxmlformats.org/officeDocument/2006/relationships/image" Target="../media/image28.png"/><Relationship Id="rId9" Type="http://schemas.openxmlformats.org/officeDocument/2006/relationships/hyperlink" Target="https://www.instagram.com/welshambulanceservice/?hl=en" TargetMode="External"/></Relationships>
</file>

<file path=ppt/slides/_rels/slide30.xml.rels><?xml version="1.0" encoding="UTF-8" standalone="yes"?>
<Relationships xmlns="http://schemas.openxmlformats.org/package/2006/relationships"><Relationship Id="rId8" Type="http://schemas.openxmlformats.org/officeDocument/2006/relationships/image" Target="../media/image21.png"/><Relationship Id="rId3" Type="http://schemas.openxmlformats.org/officeDocument/2006/relationships/image" Target="../media/image19.tiff"/><Relationship Id="rId7" Type="http://schemas.openxmlformats.org/officeDocument/2006/relationships/hyperlink" Target="https://www.facebook.com/welshambulanceservice/" TargetMode="External"/><Relationship Id="rId2" Type="http://schemas.openxmlformats.org/officeDocument/2006/relationships/image" Target="../media/image38.png"/><Relationship Id="rId1" Type="http://schemas.openxmlformats.org/officeDocument/2006/relationships/slideLayout" Target="../slideLayouts/slideLayout22.xml"/><Relationship Id="rId6" Type="http://schemas.openxmlformats.org/officeDocument/2006/relationships/image" Target="../media/image20.png"/><Relationship Id="rId5" Type="http://schemas.openxmlformats.org/officeDocument/2006/relationships/hyperlink" Target="https://twitter.com/WelshAmbulance" TargetMode="External"/><Relationship Id="rId10" Type="http://schemas.openxmlformats.org/officeDocument/2006/relationships/image" Target="../media/image22.png"/><Relationship Id="rId4" Type="http://schemas.openxmlformats.org/officeDocument/2006/relationships/image" Target="../media/image28.png"/><Relationship Id="rId9" Type="http://schemas.openxmlformats.org/officeDocument/2006/relationships/hyperlink" Target="https://www.instagram.com/welshambulanceservice/?hl=en" TargetMode="External"/></Relationships>
</file>

<file path=ppt/slides/_rels/slide31.xml.rels><?xml version="1.0" encoding="UTF-8" standalone="yes"?>
<Relationships xmlns="http://schemas.openxmlformats.org/package/2006/relationships"><Relationship Id="rId8" Type="http://schemas.openxmlformats.org/officeDocument/2006/relationships/image" Target="../media/image28.png"/><Relationship Id="rId13" Type="http://schemas.openxmlformats.org/officeDocument/2006/relationships/hyperlink" Target="https://www.instagram.com/welshambulanceservice/?hl=en" TargetMode="External"/><Relationship Id="rId3" Type="http://schemas.openxmlformats.org/officeDocument/2006/relationships/diagramLayout" Target="../diagrams/layout10.xml"/><Relationship Id="rId7" Type="http://schemas.openxmlformats.org/officeDocument/2006/relationships/image" Target="../media/image19.tiff"/><Relationship Id="rId12" Type="http://schemas.openxmlformats.org/officeDocument/2006/relationships/image" Target="../media/image21.png"/><Relationship Id="rId2" Type="http://schemas.openxmlformats.org/officeDocument/2006/relationships/diagramData" Target="../diagrams/data10.xml"/><Relationship Id="rId1" Type="http://schemas.openxmlformats.org/officeDocument/2006/relationships/slideLayout" Target="../slideLayouts/slideLayout22.xml"/><Relationship Id="rId6" Type="http://schemas.microsoft.com/office/2007/relationships/diagramDrawing" Target="../diagrams/drawing10.xml"/><Relationship Id="rId11" Type="http://schemas.openxmlformats.org/officeDocument/2006/relationships/hyperlink" Target="https://www.facebook.com/welshambulanceservice/" TargetMode="External"/><Relationship Id="rId5" Type="http://schemas.openxmlformats.org/officeDocument/2006/relationships/diagramColors" Target="../diagrams/colors10.xml"/><Relationship Id="rId10" Type="http://schemas.openxmlformats.org/officeDocument/2006/relationships/image" Target="../media/image20.png"/><Relationship Id="rId4" Type="http://schemas.openxmlformats.org/officeDocument/2006/relationships/diagramQuickStyle" Target="../diagrams/quickStyle10.xml"/><Relationship Id="rId9" Type="http://schemas.openxmlformats.org/officeDocument/2006/relationships/hyperlink" Target="https://twitter.com/WelshAmbulance" TargetMode="External"/><Relationship Id="rId14" Type="http://schemas.openxmlformats.org/officeDocument/2006/relationships/image" Target="../media/image22.png"/></Relationships>
</file>

<file path=ppt/slides/_rels/slide32.xml.rels><?xml version="1.0" encoding="UTF-8" standalone="yes"?>
<Relationships xmlns="http://schemas.openxmlformats.org/package/2006/relationships"><Relationship Id="rId8" Type="http://schemas.openxmlformats.org/officeDocument/2006/relationships/hyperlink" Target="https://www.instagram.com/welshambulanceservice/?hl=en" TargetMode="External"/><Relationship Id="rId3" Type="http://schemas.openxmlformats.org/officeDocument/2006/relationships/image" Target="../media/image28.png"/><Relationship Id="rId7" Type="http://schemas.openxmlformats.org/officeDocument/2006/relationships/image" Target="../media/image21.png"/><Relationship Id="rId2" Type="http://schemas.openxmlformats.org/officeDocument/2006/relationships/image" Target="../media/image19.tiff"/><Relationship Id="rId1" Type="http://schemas.openxmlformats.org/officeDocument/2006/relationships/slideLayout" Target="../slideLayouts/slideLayout17.xml"/><Relationship Id="rId6" Type="http://schemas.openxmlformats.org/officeDocument/2006/relationships/hyperlink" Target="https://www.facebook.com/welshambulanceservice/" TargetMode="External"/><Relationship Id="rId5" Type="http://schemas.openxmlformats.org/officeDocument/2006/relationships/image" Target="../media/image20.png"/><Relationship Id="rId4" Type="http://schemas.openxmlformats.org/officeDocument/2006/relationships/hyperlink" Target="https://twitter.com/WelshAmbulance" TargetMode="External"/><Relationship Id="rId9" Type="http://schemas.openxmlformats.org/officeDocument/2006/relationships/image" Target="../media/image22.png"/></Relationships>
</file>

<file path=ppt/slides/_rels/slide33.xml.rels><?xml version="1.0" encoding="UTF-8" standalone="yes"?>
<Relationships xmlns="http://schemas.openxmlformats.org/package/2006/relationships"><Relationship Id="rId8" Type="http://schemas.openxmlformats.org/officeDocument/2006/relationships/hyperlink" Target="https://www.instagram.com/welshambulanceservice/?hl=en" TargetMode="External"/><Relationship Id="rId3" Type="http://schemas.openxmlformats.org/officeDocument/2006/relationships/image" Target="../media/image28.png"/><Relationship Id="rId7" Type="http://schemas.openxmlformats.org/officeDocument/2006/relationships/image" Target="../media/image21.png"/><Relationship Id="rId2" Type="http://schemas.openxmlformats.org/officeDocument/2006/relationships/image" Target="../media/image19.tiff"/><Relationship Id="rId1" Type="http://schemas.openxmlformats.org/officeDocument/2006/relationships/slideLayout" Target="../slideLayouts/slideLayout17.xml"/><Relationship Id="rId6" Type="http://schemas.openxmlformats.org/officeDocument/2006/relationships/hyperlink" Target="https://www.facebook.com/welshambulanceservice/" TargetMode="External"/><Relationship Id="rId5" Type="http://schemas.openxmlformats.org/officeDocument/2006/relationships/image" Target="../media/image20.png"/><Relationship Id="rId4" Type="http://schemas.openxmlformats.org/officeDocument/2006/relationships/hyperlink" Target="https://twitter.com/WelshAmbulance" TargetMode="External"/><Relationship Id="rId9" Type="http://schemas.openxmlformats.org/officeDocument/2006/relationships/image" Target="../media/image22.png"/></Relationships>
</file>

<file path=ppt/slides/_rels/slide34.xml.rels><?xml version="1.0" encoding="UTF-8" standalone="yes"?>
<Relationships xmlns="http://schemas.openxmlformats.org/package/2006/relationships"><Relationship Id="rId8" Type="http://schemas.openxmlformats.org/officeDocument/2006/relationships/image" Target="../media/image21.png"/><Relationship Id="rId3" Type="http://schemas.openxmlformats.org/officeDocument/2006/relationships/image" Target="../media/image19.tiff"/><Relationship Id="rId7" Type="http://schemas.openxmlformats.org/officeDocument/2006/relationships/hyperlink" Target="https://www.facebook.com/welshambulanceservice/" TargetMode="External"/><Relationship Id="rId2" Type="http://schemas.openxmlformats.org/officeDocument/2006/relationships/image" Target="../media/image39.jpeg"/><Relationship Id="rId1" Type="http://schemas.openxmlformats.org/officeDocument/2006/relationships/slideLayout" Target="../slideLayouts/slideLayout22.xml"/><Relationship Id="rId6" Type="http://schemas.openxmlformats.org/officeDocument/2006/relationships/image" Target="../media/image20.png"/><Relationship Id="rId5" Type="http://schemas.openxmlformats.org/officeDocument/2006/relationships/hyperlink" Target="https://twitter.com/WelshAmbulance" TargetMode="External"/><Relationship Id="rId10" Type="http://schemas.openxmlformats.org/officeDocument/2006/relationships/image" Target="../media/image22.png"/><Relationship Id="rId4" Type="http://schemas.openxmlformats.org/officeDocument/2006/relationships/image" Target="../media/image28.png"/><Relationship Id="rId9" Type="http://schemas.openxmlformats.org/officeDocument/2006/relationships/hyperlink" Target="https://www.instagram.com/welshambulanceservice/?hl=en" TargetMode="External"/></Relationships>
</file>

<file path=ppt/slides/_rels/slide35.xml.rels><?xml version="1.0" encoding="UTF-8" standalone="yes"?>
<Relationships xmlns="http://schemas.openxmlformats.org/package/2006/relationships"><Relationship Id="rId8" Type="http://schemas.openxmlformats.org/officeDocument/2006/relationships/image" Target="../media/image21.png"/><Relationship Id="rId3" Type="http://schemas.openxmlformats.org/officeDocument/2006/relationships/image" Target="../media/image19.tiff"/><Relationship Id="rId7" Type="http://schemas.openxmlformats.org/officeDocument/2006/relationships/hyperlink" Target="https://www.facebook.com/welshambulanceservice/" TargetMode="External"/><Relationship Id="rId2" Type="http://schemas.openxmlformats.org/officeDocument/2006/relationships/image" Target="../media/image40.jpeg"/><Relationship Id="rId1" Type="http://schemas.openxmlformats.org/officeDocument/2006/relationships/slideLayout" Target="../slideLayouts/slideLayout17.xml"/><Relationship Id="rId6" Type="http://schemas.openxmlformats.org/officeDocument/2006/relationships/image" Target="../media/image20.png"/><Relationship Id="rId5" Type="http://schemas.openxmlformats.org/officeDocument/2006/relationships/hyperlink" Target="https://twitter.com/WelshAmbulance" TargetMode="External"/><Relationship Id="rId10" Type="http://schemas.openxmlformats.org/officeDocument/2006/relationships/image" Target="../media/image22.png"/><Relationship Id="rId4" Type="http://schemas.openxmlformats.org/officeDocument/2006/relationships/image" Target="../media/image28.png"/><Relationship Id="rId9" Type="http://schemas.openxmlformats.org/officeDocument/2006/relationships/hyperlink" Target="https://www.instagram.com/welshambulanceservice/?hl=en" TargetMode="External"/></Relationships>
</file>

<file path=ppt/slides/_rels/slide36.xml.rels><?xml version="1.0" encoding="UTF-8" standalone="yes"?>
<Relationships xmlns="http://schemas.openxmlformats.org/package/2006/relationships"><Relationship Id="rId8" Type="http://schemas.openxmlformats.org/officeDocument/2006/relationships/hyperlink" Target="https://www.facebook.com/welshambulanceservice/" TargetMode="External"/><Relationship Id="rId3" Type="http://schemas.openxmlformats.org/officeDocument/2006/relationships/image" Target="../media/image41.jpeg"/><Relationship Id="rId7" Type="http://schemas.openxmlformats.org/officeDocument/2006/relationships/image" Target="../media/image20.png"/><Relationship Id="rId2" Type="http://schemas.openxmlformats.org/officeDocument/2006/relationships/slideLayout" Target="../slideLayouts/slideLayout21.xml"/><Relationship Id="rId1" Type="http://schemas.openxmlformats.org/officeDocument/2006/relationships/tags" Target="../tags/tag1.xml"/><Relationship Id="rId6" Type="http://schemas.openxmlformats.org/officeDocument/2006/relationships/hyperlink" Target="https://twitter.com/WelshAmbulance" TargetMode="External"/><Relationship Id="rId11" Type="http://schemas.openxmlformats.org/officeDocument/2006/relationships/image" Target="../media/image22.png"/><Relationship Id="rId5" Type="http://schemas.openxmlformats.org/officeDocument/2006/relationships/image" Target="../media/image28.png"/><Relationship Id="rId10" Type="http://schemas.openxmlformats.org/officeDocument/2006/relationships/hyperlink" Target="https://www.instagram.com/welshambulanceservice/?hl=en" TargetMode="External"/><Relationship Id="rId4" Type="http://schemas.openxmlformats.org/officeDocument/2006/relationships/image" Target="../media/image19.tiff"/><Relationship Id="rId9" Type="http://schemas.openxmlformats.org/officeDocument/2006/relationships/image" Target="../media/image21.png"/></Relationships>
</file>

<file path=ppt/slides/_rels/slide37.xml.rels><?xml version="1.0" encoding="UTF-8" standalone="yes"?>
<Relationships xmlns="http://schemas.openxmlformats.org/package/2006/relationships"><Relationship Id="rId8" Type="http://schemas.openxmlformats.org/officeDocument/2006/relationships/hyperlink" Target="https://www.instagram.com/welshambulanceservice/?hl=en" TargetMode="External"/><Relationship Id="rId3" Type="http://schemas.openxmlformats.org/officeDocument/2006/relationships/image" Target="../media/image28.png"/><Relationship Id="rId7" Type="http://schemas.openxmlformats.org/officeDocument/2006/relationships/image" Target="../media/image21.png"/><Relationship Id="rId2" Type="http://schemas.openxmlformats.org/officeDocument/2006/relationships/image" Target="../media/image19.tiff"/><Relationship Id="rId1" Type="http://schemas.openxmlformats.org/officeDocument/2006/relationships/slideLayout" Target="../slideLayouts/slideLayout17.xml"/><Relationship Id="rId6" Type="http://schemas.openxmlformats.org/officeDocument/2006/relationships/hyperlink" Target="https://www.facebook.com/welshambulanceservice/" TargetMode="External"/><Relationship Id="rId5" Type="http://schemas.openxmlformats.org/officeDocument/2006/relationships/image" Target="../media/image20.png"/><Relationship Id="rId4" Type="http://schemas.openxmlformats.org/officeDocument/2006/relationships/hyperlink" Target="https://twitter.com/WelshAmbulance" TargetMode="External"/><Relationship Id="rId9" Type="http://schemas.openxmlformats.org/officeDocument/2006/relationships/image" Target="../media/image22.png"/></Relationships>
</file>

<file path=ppt/slides/_rels/slide38.xml.rels><?xml version="1.0" encoding="UTF-8" standalone="yes"?>
<Relationships xmlns="http://schemas.openxmlformats.org/package/2006/relationships"><Relationship Id="rId8" Type="http://schemas.openxmlformats.org/officeDocument/2006/relationships/hyperlink" Target="https://www.facebook.com/welshambulanceservice/" TargetMode="External"/><Relationship Id="rId3" Type="http://schemas.openxmlformats.org/officeDocument/2006/relationships/image" Target="../media/image42.png"/><Relationship Id="rId7" Type="http://schemas.openxmlformats.org/officeDocument/2006/relationships/image" Target="../media/image20.png"/><Relationship Id="rId2" Type="http://schemas.openxmlformats.org/officeDocument/2006/relationships/image" Target="../media/image38.png"/><Relationship Id="rId1" Type="http://schemas.openxmlformats.org/officeDocument/2006/relationships/slideLayout" Target="../slideLayouts/slideLayout22.xml"/><Relationship Id="rId6" Type="http://schemas.openxmlformats.org/officeDocument/2006/relationships/hyperlink" Target="https://twitter.com/WelshAmbulance" TargetMode="External"/><Relationship Id="rId11" Type="http://schemas.openxmlformats.org/officeDocument/2006/relationships/image" Target="../media/image22.png"/><Relationship Id="rId5" Type="http://schemas.openxmlformats.org/officeDocument/2006/relationships/image" Target="../media/image28.png"/><Relationship Id="rId10" Type="http://schemas.openxmlformats.org/officeDocument/2006/relationships/hyperlink" Target="https://www.instagram.com/welshambulanceservice/?hl=en" TargetMode="External"/><Relationship Id="rId4" Type="http://schemas.openxmlformats.org/officeDocument/2006/relationships/image" Target="../media/image19.tiff"/><Relationship Id="rId9" Type="http://schemas.openxmlformats.org/officeDocument/2006/relationships/image" Target="../media/image21.png"/></Relationships>
</file>

<file path=ppt/slides/_rels/slide39.xml.rels><?xml version="1.0" encoding="UTF-8" standalone="yes"?>
<Relationships xmlns="http://schemas.openxmlformats.org/package/2006/relationships"><Relationship Id="rId8" Type="http://schemas.openxmlformats.org/officeDocument/2006/relationships/image" Target="../media/image21.png"/><Relationship Id="rId3" Type="http://schemas.openxmlformats.org/officeDocument/2006/relationships/image" Target="../media/image19.tiff"/><Relationship Id="rId7" Type="http://schemas.openxmlformats.org/officeDocument/2006/relationships/hyperlink" Target="https://www.facebook.com/welshambulanceservice/" TargetMode="External"/><Relationship Id="rId2" Type="http://schemas.openxmlformats.org/officeDocument/2006/relationships/image" Target="../media/image30.png"/><Relationship Id="rId1" Type="http://schemas.openxmlformats.org/officeDocument/2006/relationships/slideLayout" Target="../slideLayouts/slideLayout22.xml"/><Relationship Id="rId6" Type="http://schemas.openxmlformats.org/officeDocument/2006/relationships/image" Target="../media/image20.png"/><Relationship Id="rId5" Type="http://schemas.openxmlformats.org/officeDocument/2006/relationships/hyperlink" Target="https://twitter.com/WelshAmbulance" TargetMode="External"/><Relationship Id="rId10" Type="http://schemas.openxmlformats.org/officeDocument/2006/relationships/image" Target="../media/image22.png"/><Relationship Id="rId4" Type="http://schemas.openxmlformats.org/officeDocument/2006/relationships/image" Target="../media/image28.png"/><Relationship Id="rId9" Type="http://schemas.openxmlformats.org/officeDocument/2006/relationships/hyperlink" Target="https://www.instagram.com/welshambulanceservice/?hl=en" TargetMode="External"/></Relationships>
</file>

<file path=ppt/slides/_rels/slide40.xml.rels><?xml version="1.0" encoding="UTF-8" standalone="yes"?>
<Relationships xmlns="http://schemas.openxmlformats.org/package/2006/relationships"><Relationship Id="rId8" Type="http://schemas.openxmlformats.org/officeDocument/2006/relationships/hyperlink" Target="https://twitter.com/WelshAmbulance" TargetMode="External"/><Relationship Id="rId13" Type="http://schemas.openxmlformats.org/officeDocument/2006/relationships/image" Target="../media/image22.png"/><Relationship Id="rId3" Type="http://schemas.openxmlformats.org/officeDocument/2006/relationships/slideLayout" Target="../slideLayouts/slideLayout22.xml"/><Relationship Id="rId7" Type="http://schemas.openxmlformats.org/officeDocument/2006/relationships/image" Target="../media/image28.png"/><Relationship Id="rId12" Type="http://schemas.openxmlformats.org/officeDocument/2006/relationships/hyperlink" Target="https://www.instagram.com/welshambulanceservice/?hl=en" TargetMode="External"/><Relationship Id="rId2" Type="http://schemas.openxmlformats.org/officeDocument/2006/relationships/audio" Target="../media/media1.mp3"/><Relationship Id="rId1" Type="http://schemas.microsoft.com/office/2007/relationships/media" Target="../media/media1.mp3"/><Relationship Id="rId6" Type="http://schemas.openxmlformats.org/officeDocument/2006/relationships/image" Target="../media/image19.tiff"/><Relationship Id="rId11" Type="http://schemas.openxmlformats.org/officeDocument/2006/relationships/image" Target="../media/image21.png"/><Relationship Id="rId5" Type="http://schemas.openxmlformats.org/officeDocument/2006/relationships/image" Target="../media/image44.png"/><Relationship Id="rId10" Type="http://schemas.openxmlformats.org/officeDocument/2006/relationships/hyperlink" Target="https://www.facebook.com/welshambulanceservice/" TargetMode="External"/><Relationship Id="rId4" Type="http://schemas.openxmlformats.org/officeDocument/2006/relationships/image" Target="../media/image43.jpeg"/><Relationship Id="rId9" Type="http://schemas.openxmlformats.org/officeDocument/2006/relationships/image" Target="../media/image20.png"/><Relationship Id="rId14" Type="http://schemas.openxmlformats.org/officeDocument/2006/relationships/image" Target="../media/image17.png"/></Relationships>
</file>

<file path=ppt/slides/_rels/slide41.xml.rels><?xml version="1.0" encoding="UTF-8" standalone="yes"?>
<Relationships xmlns="http://schemas.openxmlformats.org/package/2006/relationships"><Relationship Id="rId8" Type="http://schemas.openxmlformats.org/officeDocument/2006/relationships/image" Target="../media/image21.png"/><Relationship Id="rId3" Type="http://schemas.openxmlformats.org/officeDocument/2006/relationships/image" Target="../media/image19.tiff"/><Relationship Id="rId7" Type="http://schemas.openxmlformats.org/officeDocument/2006/relationships/hyperlink" Target="https://www.facebook.com/welshambulanceservice/" TargetMode="External"/><Relationship Id="rId2" Type="http://schemas.openxmlformats.org/officeDocument/2006/relationships/image" Target="../media/image38.png"/><Relationship Id="rId1" Type="http://schemas.openxmlformats.org/officeDocument/2006/relationships/slideLayout" Target="../slideLayouts/slideLayout22.xml"/><Relationship Id="rId6" Type="http://schemas.openxmlformats.org/officeDocument/2006/relationships/image" Target="../media/image20.png"/><Relationship Id="rId5" Type="http://schemas.openxmlformats.org/officeDocument/2006/relationships/hyperlink" Target="https://twitter.com/WelshAmbulance" TargetMode="External"/><Relationship Id="rId10" Type="http://schemas.openxmlformats.org/officeDocument/2006/relationships/image" Target="../media/image22.png"/><Relationship Id="rId4" Type="http://schemas.openxmlformats.org/officeDocument/2006/relationships/image" Target="../media/image28.png"/><Relationship Id="rId9" Type="http://schemas.openxmlformats.org/officeDocument/2006/relationships/hyperlink" Target="https://www.instagram.com/welshambulanceservice/?hl=en" TargetMode="External"/></Relationships>
</file>

<file path=ppt/slides/_rels/slide42.xml.rels><?xml version="1.0" encoding="UTF-8" standalone="yes"?>
<Relationships xmlns="http://schemas.openxmlformats.org/package/2006/relationships"><Relationship Id="rId8" Type="http://schemas.openxmlformats.org/officeDocument/2006/relationships/image" Target="../media/image21.png"/><Relationship Id="rId3" Type="http://schemas.openxmlformats.org/officeDocument/2006/relationships/image" Target="../media/image19.tiff"/><Relationship Id="rId7" Type="http://schemas.openxmlformats.org/officeDocument/2006/relationships/hyperlink" Target="https://www.facebook.com/welshambulanceservice/" TargetMode="External"/><Relationship Id="rId2" Type="http://schemas.openxmlformats.org/officeDocument/2006/relationships/image" Target="../media/image45.jpg"/><Relationship Id="rId1" Type="http://schemas.openxmlformats.org/officeDocument/2006/relationships/slideLayout" Target="../slideLayouts/slideLayout17.xml"/><Relationship Id="rId6" Type="http://schemas.openxmlformats.org/officeDocument/2006/relationships/image" Target="../media/image20.png"/><Relationship Id="rId5" Type="http://schemas.openxmlformats.org/officeDocument/2006/relationships/hyperlink" Target="https://twitter.com/WelshAmbulance" TargetMode="External"/><Relationship Id="rId10" Type="http://schemas.openxmlformats.org/officeDocument/2006/relationships/image" Target="../media/image22.png"/><Relationship Id="rId4" Type="http://schemas.openxmlformats.org/officeDocument/2006/relationships/image" Target="../media/image28.png"/><Relationship Id="rId9" Type="http://schemas.openxmlformats.org/officeDocument/2006/relationships/hyperlink" Target="https://www.instagram.com/welshambulanceservice/?hl=en" TargetMode="External"/></Relationships>
</file>

<file path=ppt/slides/_rels/slide43.xml.rels><?xml version="1.0" encoding="UTF-8" standalone="yes"?>
<Relationships xmlns="http://schemas.openxmlformats.org/package/2006/relationships"><Relationship Id="rId8" Type="http://schemas.openxmlformats.org/officeDocument/2006/relationships/image" Target="../media/image21.png"/><Relationship Id="rId3" Type="http://schemas.openxmlformats.org/officeDocument/2006/relationships/image" Target="../media/image19.tiff"/><Relationship Id="rId7" Type="http://schemas.openxmlformats.org/officeDocument/2006/relationships/hyperlink" Target="https://www.facebook.com/welshambulanceservice/" TargetMode="External"/><Relationship Id="rId2" Type="http://schemas.openxmlformats.org/officeDocument/2006/relationships/notesSlide" Target="../notesSlides/notesSlide22.xml"/><Relationship Id="rId1" Type="http://schemas.openxmlformats.org/officeDocument/2006/relationships/slideLayout" Target="../slideLayouts/slideLayout17.xml"/><Relationship Id="rId6" Type="http://schemas.openxmlformats.org/officeDocument/2006/relationships/image" Target="../media/image20.png"/><Relationship Id="rId11" Type="http://schemas.openxmlformats.org/officeDocument/2006/relationships/image" Target="../media/image46.jpeg"/><Relationship Id="rId5" Type="http://schemas.openxmlformats.org/officeDocument/2006/relationships/hyperlink" Target="https://twitter.com/WelshAmbulance" TargetMode="External"/><Relationship Id="rId10" Type="http://schemas.openxmlformats.org/officeDocument/2006/relationships/image" Target="../media/image22.png"/><Relationship Id="rId4" Type="http://schemas.openxmlformats.org/officeDocument/2006/relationships/image" Target="../media/image28.png"/><Relationship Id="rId9" Type="http://schemas.openxmlformats.org/officeDocument/2006/relationships/hyperlink" Target="https://www.instagram.com/welshambulanceservice/?hl=en" TargetMode="External"/></Relationships>
</file>

<file path=ppt/slides/_rels/slide44.xml.rels><?xml version="1.0" encoding="UTF-8" standalone="yes"?>
<Relationships xmlns="http://schemas.openxmlformats.org/package/2006/relationships"><Relationship Id="rId8" Type="http://schemas.openxmlformats.org/officeDocument/2006/relationships/image" Target="../media/image21.png"/><Relationship Id="rId3" Type="http://schemas.openxmlformats.org/officeDocument/2006/relationships/image" Target="../media/image19.tiff"/><Relationship Id="rId7" Type="http://schemas.openxmlformats.org/officeDocument/2006/relationships/hyperlink" Target="https://www.facebook.com/welshambulanceservice/" TargetMode="External"/><Relationship Id="rId2" Type="http://schemas.openxmlformats.org/officeDocument/2006/relationships/image" Target="../media/image47.jpeg"/><Relationship Id="rId1" Type="http://schemas.openxmlformats.org/officeDocument/2006/relationships/slideLayout" Target="../slideLayouts/slideLayout22.xml"/><Relationship Id="rId6" Type="http://schemas.openxmlformats.org/officeDocument/2006/relationships/image" Target="../media/image20.png"/><Relationship Id="rId5" Type="http://schemas.openxmlformats.org/officeDocument/2006/relationships/hyperlink" Target="https://twitter.com/WelshAmbulance" TargetMode="External"/><Relationship Id="rId10" Type="http://schemas.openxmlformats.org/officeDocument/2006/relationships/image" Target="../media/image22.png"/><Relationship Id="rId4" Type="http://schemas.openxmlformats.org/officeDocument/2006/relationships/image" Target="../media/image28.png"/><Relationship Id="rId9" Type="http://schemas.openxmlformats.org/officeDocument/2006/relationships/hyperlink" Target="https://www.instagram.com/welshambulanceservice/?hl=en" TargetMode="External"/></Relationships>
</file>

<file path=ppt/slides/_rels/slide45.xml.rels><?xml version="1.0" encoding="UTF-8" standalone="yes"?>
<Relationships xmlns="http://schemas.openxmlformats.org/package/2006/relationships"><Relationship Id="rId8" Type="http://schemas.openxmlformats.org/officeDocument/2006/relationships/image" Target="../media/image21.png"/><Relationship Id="rId3" Type="http://schemas.openxmlformats.org/officeDocument/2006/relationships/image" Target="../media/image19.tiff"/><Relationship Id="rId7" Type="http://schemas.openxmlformats.org/officeDocument/2006/relationships/hyperlink" Target="https://www.facebook.com/welshambulanceservice/" TargetMode="External"/><Relationship Id="rId2" Type="http://schemas.openxmlformats.org/officeDocument/2006/relationships/notesSlide" Target="../notesSlides/notesSlide23.xml"/><Relationship Id="rId1" Type="http://schemas.openxmlformats.org/officeDocument/2006/relationships/slideLayout" Target="../slideLayouts/slideLayout17.xml"/><Relationship Id="rId6" Type="http://schemas.openxmlformats.org/officeDocument/2006/relationships/image" Target="../media/image20.png"/><Relationship Id="rId11" Type="http://schemas.openxmlformats.org/officeDocument/2006/relationships/image" Target="../media/image48.jpeg"/><Relationship Id="rId5" Type="http://schemas.openxmlformats.org/officeDocument/2006/relationships/hyperlink" Target="https://twitter.com/WelshAmbulance" TargetMode="External"/><Relationship Id="rId10" Type="http://schemas.openxmlformats.org/officeDocument/2006/relationships/image" Target="../media/image22.png"/><Relationship Id="rId4" Type="http://schemas.openxmlformats.org/officeDocument/2006/relationships/image" Target="../media/image28.png"/><Relationship Id="rId9" Type="http://schemas.openxmlformats.org/officeDocument/2006/relationships/hyperlink" Target="https://www.instagram.com/welshambulanceservice/?hl=en" TargetMode="External"/></Relationships>
</file>

<file path=ppt/slides/_rels/slide46.xml.rels><?xml version="1.0" encoding="UTF-8" standalone="yes"?>
<Relationships xmlns="http://schemas.openxmlformats.org/package/2006/relationships"><Relationship Id="rId8" Type="http://schemas.openxmlformats.org/officeDocument/2006/relationships/image" Target="../media/image21.png"/><Relationship Id="rId3" Type="http://schemas.openxmlformats.org/officeDocument/2006/relationships/image" Target="../media/image19.tiff"/><Relationship Id="rId7" Type="http://schemas.openxmlformats.org/officeDocument/2006/relationships/hyperlink" Target="https://www.facebook.com/welshambulanceservice/" TargetMode="External"/><Relationship Id="rId2" Type="http://schemas.openxmlformats.org/officeDocument/2006/relationships/image" Target="../media/image49.gif"/><Relationship Id="rId1" Type="http://schemas.openxmlformats.org/officeDocument/2006/relationships/slideLayout" Target="../slideLayouts/slideLayout17.xml"/><Relationship Id="rId6" Type="http://schemas.openxmlformats.org/officeDocument/2006/relationships/image" Target="../media/image20.png"/><Relationship Id="rId5" Type="http://schemas.openxmlformats.org/officeDocument/2006/relationships/hyperlink" Target="https://twitter.com/WelshAmbulance" TargetMode="External"/><Relationship Id="rId10" Type="http://schemas.openxmlformats.org/officeDocument/2006/relationships/image" Target="../media/image22.png"/><Relationship Id="rId4" Type="http://schemas.openxmlformats.org/officeDocument/2006/relationships/image" Target="../media/image28.png"/><Relationship Id="rId9" Type="http://schemas.openxmlformats.org/officeDocument/2006/relationships/hyperlink" Target="https://www.instagram.com/welshambulanceservice/?hl=en" TargetMode="External"/></Relationships>
</file>

<file path=ppt/slides/_rels/slide47.xml.rels><?xml version="1.0" encoding="UTF-8" standalone="yes"?>
<Relationships xmlns="http://schemas.openxmlformats.org/package/2006/relationships"><Relationship Id="rId8" Type="http://schemas.openxmlformats.org/officeDocument/2006/relationships/image" Target="../media/image21.png"/><Relationship Id="rId3" Type="http://schemas.openxmlformats.org/officeDocument/2006/relationships/image" Target="../media/image19.tiff"/><Relationship Id="rId7" Type="http://schemas.openxmlformats.org/officeDocument/2006/relationships/hyperlink" Target="https://www.facebook.com/welshambulanceservice/" TargetMode="External"/><Relationship Id="rId2" Type="http://schemas.openxmlformats.org/officeDocument/2006/relationships/image" Target="../media/image50.jpeg"/><Relationship Id="rId1" Type="http://schemas.openxmlformats.org/officeDocument/2006/relationships/slideLayout" Target="../slideLayouts/slideLayout17.xml"/><Relationship Id="rId6" Type="http://schemas.openxmlformats.org/officeDocument/2006/relationships/image" Target="../media/image20.png"/><Relationship Id="rId5" Type="http://schemas.openxmlformats.org/officeDocument/2006/relationships/hyperlink" Target="https://twitter.com/WelshAmbulance" TargetMode="External"/><Relationship Id="rId10" Type="http://schemas.openxmlformats.org/officeDocument/2006/relationships/image" Target="../media/image22.png"/><Relationship Id="rId4" Type="http://schemas.openxmlformats.org/officeDocument/2006/relationships/image" Target="../media/image28.png"/><Relationship Id="rId9" Type="http://schemas.openxmlformats.org/officeDocument/2006/relationships/hyperlink" Target="https://www.instagram.com/welshambulanceservice/?hl=en" TargetMode="External"/></Relationships>
</file>

<file path=ppt/slides/_rels/slide48.xml.rels><?xml version="1.0" encoding="UTF-8" standalone="yes"?>
<Relationships xmlns="http://schemas.openxmlformats.org/package/2006/relationships"><Relationship Id="rId8" Type="http://schemas.openxmlformats.org/officeDocument/2006/relationships/hyperlink" Target="https://www.instagram.com/welshambulanceservice/?hl=en" TargetMode="External"/><Relationship Id="rId3" Type="http://schemas.openxmlformats.org/officeDocument/2006/relationships/image" Target="../media/image28.png"/><Relationship Id="rId7" Type="http://schemas.openxmlformats.org/officeDocument/2006/relationships/image" Target="../media/image21.png"/><Relationship Id="rId12" Type="http://schemas.openxmlformats.org/officeDocument/2006/relationships/image" Target="../media/image53.jpeg"/><Relationship Id="rId2" Type="http://schemas.openxmlformats.org/officeDocument/2006/relationships/image" Target="../media/image19.tiff"/><Relationship Id="rId1" Type="http://schemas.openxmlformats.org/officeDocument/2006/relationships/slideLayout" Target="../slideLayouts/slideLayout17.xml"/><Relationship Id="rId6" Type="http://schemas.openxmlformats.org/officeDocument/2006/relationships/hyperlink" Target="https://www.facebook.com/welshambulanceservice/" TargetMode="External"/><Relationship Id="rId11" Type="http://schemas.openxmlformats.org/officeDocument/2006/relationships/image" Target="../media/image52.png"/><Relationship Id="rId5" Type="http://schemas.openxmlformats.org/officeDocument/2006/relationships/image" Target="../media/image20.png"/><Relationship Id="rId10" Type="http://schemas.openxmlformats.org/officeDocument/2006/relationships/image" Target="../media/image51.jpeg"/><Relationship Id="rId4" Type="http://schemas.openxmlformats.org/officeDocument/2006/relationships/hyperlink" Target="https://twitter.com/WelshAmbulance" TargetMode="External"/><Relationship Id="rId9" Type="http://schemas.openxmlformats.org/officeDocument/2006/relationships/image" Target="../media/image22.png"/></Relationships>
</file>

<file path=ppt/slides/_rels/slide49.xml.rels><?xml version="1.0" encoding="UTF-8" standalone="yes"?>
<Relationships xmlns="http://schemas.openxmlformats.org/package/2006/relationships"><Relationship Id="rId8" Type="http://schemas.openxmlformats.org/officeDocument/2006/relationships/image" Target="../media/image21.png"/><Relationship Id="rId3" Type="http://schemas.openxmlformats.org/officeDocument/2006/relationships/image" Target="../media/image19.tiff"/><Relationship Id="rId7" Type="http://schemas.openxmlformats.org/officeDocument/2006/relationships/hyperlink" Target="https://www.facebook.com/welshambulanceservice/" TargetMode="External"/><Relationship Id="rId2" Type="http://schemas.openxmlformats.org/officeDocument/2006/relationships/image" Target="../media/image52.png"/><Relationship Id="rId1" Type="http://schemas.openxmlformats.org/officeDocument/2006/relationships/slideLayout" Target="../slideLayouts/slideLayout22.xml"/><Relationship Id="rId6" Type="http://schemas.openxmlformats.org/officeDocument/2006/relationships/image" Target="../media/image20.png"/><Relationship Id="rId5" Type="http://schemas.openxmlformats.org/officeDocument/2006/relationships/hyperlink" Target="https://twitter.com/WelshAmbulance" TargetMode="External"/><Relationship Id="rId10" Type="http://schemas.openxmlformats.org/officeDocument/2006/relationships/image" Target="../media/image22.png"/><Relationship Id="rId4" Type="http://schemas.openxmlformats.org/officeDocument/2006/relationships/image" Target="../media/image28.png"/><Relationship Id="rId9" Type="http://schemas.openxmlformats.org/officeDocument/2006/relationships/hyperlink" Target="https://www.instagram.com/welshambulanceservice/?hl=en" TargetMode="External"/></Relationships>
</file>

<file path=ppt/slides/_rels/slide50.xml.rels><?xml version="1.0" encoding="UTF-8" standalone="yes"?>
<Relationships xmlns="http://schemas.openxmlformats.org/package/2006/relationships"><Relationship Id="rId8" Type="http://schemas.openxmlformats.org/officeDocument/2006/relationships/hyperlink" Target="https://www.facebook.com/welshambulanceservice/" TargetMode="External"/><Relationship Id="rId3" Type="http://schemas.openxmlformats.org/officeDocument/2006/relationships/image" Target="../media/image52.png"/><Relationship Id="rId7" Type="http://schemas.openxmlformats.org/officeDocument/2006/relationships/image" Target="../media/image20.png"/><Relationship Id="rId2" Type="http://schemas.openxmlformats.org/officeDocument/2006/relationships/notesSlide" Target="../notesSlides/notesSlide24.xml"/><Relationship Id="rId1" Type="http://schemas.openxmlformats.org/officeDocument/2006/relationships/slideLayout" Target="../slideLayouts/slideLayout22.xml"/><Relationship Id="rId6" Type="http://schemas.openxmlformats.org/officeDocument/2006/relationships/hyperlink" Target="https://twitter.com/WelshAmbulance" TargetMode="External"/><Relationship Id="rId11" Type="http://schemas.openxmlformats.org/officeDocument/2006/relationships/image" Target="../media/image22.png"/><Relationship Id="rId5" Type="http://schemas.openxmlformats.org/officeDocument/2006/relationships/image" Target="../media/image28.png"/><Relationship Id="rId10" Type="http://schemas.openxmlformats.org/officeDocument/2006/relationships/hyperlink" Target="https://www.instagram.com/welshambulanceservice/?hl=en" TargetMode="External"/><Relationship Id="rId4" Type="http://schemas.openxmlformats.org/officeDocument/2006/relationships/image" Target="../media/image19.tiff"/><Relationship Id="rId9" Type="http://schemas.openxmlformats.org/officeDocument/2006/relationships/image" Target="../media/image21.png"/></Relationships>
</file>

<file path=ppt/slides/_rels/slide51.xml.rels><?xml version="1.0" encoding="UTF-8" standalone="yes"?>
<Relationships xmlns="http://schemas.openxmlformats.org/package/2006/relationships"><Relationship Id="rId8" Type="http://schemas.openxmlformats.org/officeDocument/2006/relationships/hyperlink" Target="https://www.facebook.com/welshambulanceservice/" TargetMode="External"/><Relationship Id="rId3" Type="http://schemas.openxmlformats.org/officeDocument/2006/relationships/image" Target="../media/image54.jpeg"/><Relationship Id="rId7" Type="http://schemas.openxmlformats.org/officeDocument/2006/relationships/image" Target="../media/image20.png"/><Relationship Id="rId2" Type="http://schemas.openxmlformats.org/officeDocument/2006/relationships/image" Target="../media/image52.png"/><Relationship Id="rId1" Type="http://schemas.openxmlformats.org/officeDocument/2006/relationships/slideLayout" Target="../slideLayouts/slideLayout22.xml"/><Relationship Id="rId6" Type="http://schemas.openxmlformats.org/officeDocument/2006/relationships/hyperlink" Target="https://twitter.com/WelshAmbulance" TargetMode="External"/><Relationship Id="rId11" Type="http://schemas.openxmlformats.org/officeDocument/2006/relationships/image" Target="../media/image22.png"/><Relationship Id="rId5" Type="http://schemas.openxmlformats.org/officeDocument/2006/relationships/image" Target="../media/image28.png"/><Relationship Id="rId10" Type="http://schemas.openxmlformats.org/officeDocument/2006/relationships/hyperlink" Target="https://www.instagram.com/welshambulanceservice/?hl=en" TargetMode="External"/><Relationship Id="rId4" Type="http://schemas.openxmlformats.org/officeDocument/2006/relationships/image" Target="../media/image19.tiff"/><Relationship Id="rId9" Type="http://schemas.openxmlformats.org/officeDocument/2006/relationships/image" Target="../media/image21.png"/></Relationships>
</file>

<file path=ppt/slides/_rels/slide52.xml.rels><?xml version="1.0" encoding="UTF-8" standalone="yes"?>
<Relationships xmlns="http://schemas.openxmlformats.org/package/2006/relationships"><Relationship Id="rId8" Type="http://schemas.openxmlformats.org/officeDocument/2006/relationships/hyperlink" Target="https://www.instagram.com/welshambulanceservice/?hl=en" TargetMode="External"/><Relationship Id="rId3" Type="http://schemas.openxmlformats.org/officeDocument/2006/relationships/image" Target="../media/image28.png"/><Relationship Id="rId7" Type="http://schemas.openxmlformats.org/officeDocument/2006/relationships/image" Target="../media/image21.png"/><Relationship Id="rId2" Type="http://schemas.openxmlformats.org/officeDocument/2006/relationships/image" Target="../media/image19.tiff"/><Relationship Id="rId1" Type="http://schemas.openxmlformats.org/officeDocument/2006/relationships/slideLayout" Target="../slideLayouts/slideLayout17.xml"/><Relationship Id="rId6" Type="http://schemas.openxmlformats.org/officeDocument/2006/relationships/hyperlink" Target="https://www.facebook.com/welshambulanceservice/" TargetMode="External"/><Relationship Id="rId5" Type="http://schemas.openxmlformats.org/officeDocument/2006/relationships/image" Target="../media/image20.png"/><Relationship Id="rId4" Type="http://schemas.openxmlformats.org/officeDocument/2006/relationships/hyperlink" Target="https://twitter.com/WelshAmbulance" TargetMode="External"/><Relationship Id="rId9" Type="http://schemas.openxmlformats.org/officeDocument/2006/relationships/image" Target="../media/image22.png"/></Relationships>
</file>

<file path=ppt/slides/_rels/slide53.xml.rels><?xml version="1.0" encoding="UTF-8" standalone="yes"?>
<Relationships xmlns="http://schemas.openxmlformats.org/package/2006/relationships"><Relationship Id="rId8" Type="http://schemas.openxmlformats.org/officeDocument/2006/relationships/hyperlink" Target="https://www.instagram.com/welshambulanceservice/?hl=en" TargetMode="External"/><Relationship Id="rId3" Type="http://schemas.openxmlformats.org/officeDocument/2006/relationships/image" Target="../media/image28.png"/><Relationship Id="rId7" Type="http://schemas.openxmlformats.org/officeDocument/2006/relationships/image" Target="../media/image21.png"/><Relationship Id="rId2" Type="http://schemas.openxmlformats.org/officeDocument/2006/relationships/image" Target="../media/image19.tiff"/><Relationship Id="rId1" Type="http://schemas.openxmlformats.org/officeDocument/2006/relationships/slideLayout" Target="../slideLayouts/slideLayout17.xml"/><Relationship Id="rId6" Type="http://schemas.openxmlformats.org/officeDocument/2006/relationships/hyperlink" Target="https://www.facebook.com/welshambulanceservice/" TargetMode="External"/><Relationship Id="rId5" Type="http://schemas.openxmlformats.org/officeDocument/2006/relationships/image" Target="../media/image20.png"/><Relationship Id="rId4" Type="http://schemas.openxmlformats.org/officeDocument/2006/relationships/hyperlink" Target="https://twitter.com/WelshAmbulance" TargetMode="External"/><Relationship Id="rId9" Type="http://schemas.openxmlformats.org/officeDocument/2006/relationships/image" Target="../media/image22.png"/></Relationships>
</file>

<file path=ppt/slides/_rels/slide54.xml.rels><?xml version="1.0" encoding="UTF-8" standalone="yes"?>
<Relationships xmlns="http://schemas.openxmlformats.org/package/2006/relationships"><Relationship Id="rId8" Type="http://schemas.openxmlformats.org/officeDocument/2006/relationships/image" Target="../media/image21.png"/><Relationship Id="rId3" Type="http://schemas.openxmlformats.org/officeDocument/2006/relationships/image" Target="../media/image19.tiff"/><Relationship Id="rId7" Type="http://schemas.openxmlformats.org/officeDocument/2006/relationships/hyperlink" Target="https://www.facebook.com/welshambulanceservice/" TargetMode="External"/><Relationship Id="rId2" Type="http://schemas.openxmlformats.org/officeDocument/2006/relationships/image" Target="../media/image55.jpeg"/><Relationship Id="rId1" Type="http://schemas.openxmlformats.org/officeDocument/2006/relationships/slideLayout" Target="../slideLayouts/slideLayout17.xml"/><Relationship Id="rId6" Type="http://schemas.openxmlformats.org/officeDocument/2006/relationships/image" Target="../media/image20.png"/><Relationship Id="rId5" Type="http://schemas.openxmlformats.org/officeDocument/2006/relationships/hyperlink" Target="https://twitter.com/WelshAmbulance" TargetMode="External"/><Relationship Id="rId10" Type="http://schemas.openxmlformats.org/officeDocument/2006/relationships/image" Target="../media/image22.png"/><Relationship Id="rId4" Type="http://schemas.openxmlformats.org/officeDocument/2006/relationships/image" Target="../media/image28.png"/><Relationship Id="rId9" Type="http://schemas.openxmlformats.org/officeDocument/2006/relationships/hyperlink" Target="https://www.instagram.com/welshambulanceservice/?hl=en" TargetMode="External"/></Relationships>
</file>

<file path=ppt/slides/_rels/slide55.xml.rels><?xml version="1.0" encoding="UTF-8" standalone="yes"?>
<Relationships xmlns="http://schemas.openxmlformats.org/package/2006/relationships"><Relationship Id="rId8" Type="http://schemas.openxmlformats.org/officeDocument/2006/relationships/image" Target="../media/image21.png"/><Relationship Id="rId3" Type="http://schemas.openxmlformats.org/officeDocument/2006/relationships/image" Target="../media/image19.tiff"/><Relationship Id="rId7" Type="http://schemas.openxmlformats.org/officeDocument/2006/relationships/hyperlink" Target="https://www.facebook.com/welshambulanceservice/" TargetMode="External"/><Relationship Id="rId2" Type="http://schemas.openxmlformats.org/officeDocument/2006/relationships/image" Target="../media/image56.jpeg"/><Relationship Id="rId1" Type="http://schemas.openxmlformats.org/officeDocument/2006/relationships/slideLayout" Target="../slideLayouts/slideLayout22.xml"/><Relationship Id="rId6" Type="http://schemas.openxmlformats.org/officeDocument/2006/relationships/image" Target="../media/image20.png"/><Relationship Id="rId5" Type="http://schemas.openxmlformats.org/officeDocument/2006/relationships/hyperlink" Target="https://twitter.com/WelshAmbulance" TargetMode="External"/><Relationship Id="rId10" Type="http://schemas.openxmlformats.org/officeDocument/2006/relationships/image" Target="../media/image22.png"/><Relationship Id="rId4" Type="http://schemas.openxmlformats.org/officeDocument/2006/relationships/image" Target="../media/image28.png"/><Relationship Id="rId9" Type="http://schemas.openxmlformats.org/officeDocument/2006/relationships/hyperlink" Target="https://www.instagram.com/welshambulanceservice/?hl=en" TargetMode="External"/></Relationships>
</file>

<file path=ppt/slides/_rels/slide56.xml.rels><?xml version="1.0" encoding="UTF-8" standalone="yes"?>
<Relationships xmlns="http://schemas.openxmlformats.org/package/2006/relationships"><Relationship Id="rId8" Type="http://schemas.openxmlformats.org/officeDocument/2006/relationships/image" Target="../media/image21.png"/><Relationship Id="rId3" Type="http://schemas.openxmlformats.org/officeDocument/2006/relationships/image" Target="../media/image19.tiff"/><Relationship Id="rId7" Type="http://schemas.openxmlformats.org/officeDocument/2006/relationships/hyperlink" Target="https://www.facebook.com/welshambulanceservice/" TargetMode="External"/><Relationship Id="rId2" Type="http://schemas.openxmlformats.org/officeDocument/2006/relationships/notesSlide" Target="../notesSlides/notesSlide25.xml"/><Relationship Id="rId1" Type="http://schemas.openxmlformats.org/officeDocument/2006/relationships/slideLayout" Target="../slideLayouts/slideLayout16.xml"/><Relationship Id="rId6" Type="http://schemas.openxmlformats.org/officeDocument/2006/relationships/image" Target="../media/image20.png"/><Relationship Id="rId5" Type="http://schemas.openxmlformats.org/officeDocument/2006/relationships/hyperlink" Target="https://twitter.com/WelshAmbulance" TargetMode="External"/><Relationship Id="rId10" Type="http://schemas.openxmlformats.org/officeDocument/2006/relationships/image" Target="../media/image22.png"/><Relationship Id="rId4" Type="http://schemas.openxmlformats.org/officeDocument/2006/relationships/image" Target="../media/image28.png"/><Relationship Id="rId9" Type="http://schemas.openxmlformats.org/officeDocument/2006/relationships/hyperlink" Target="https://www.instagram.com/welshambulanceservice/?hl=en" TargetMode="External"/></Relationships>
</file>

<file path=ppt/slides/_rels/slide57.xml.rels><?xml version="1.0" encoding="UTF-8" standalone="yes"?>
<Relationships xmlns="http://schemas.openxmlformats.org/package/2006/relationships"><Relationship Id="rId8" Type="http://schemas.openxmlformats.org/officeDocument/2006/relationships/image" Target="../media/image62.jpeg"/><Relationship Id="rId13" Type="http://schemas.openxmlformats.org/officeDocument/2006/relationships/hyperlink" Target="https://www.facebook.com/welshambulanceservice/" TargetMode="External"/><Relationship Id="rId3" Type="http://schemas.openxmlformats.org/officeDocument/2006/relationships/image" Target="../media/image57.png"/><Relationship Id="rId7" Type="http://schemas.openxmlformats.org/officeDocument/2006/relationships/image" Target="../media/image61.png"/><Relationship Id="rId12" Type="http://schemas.openxmlformats.org/officeDocument/2006/relationships/image" Target="../media/image20.png"/><Relationship Id="rId2" Type="http://schemas.openxmlformats.org/officeDocument/2006/relationships/notesSlide" Target="../notesSlides/notesSlide26.xml"/><Relationship Id="rId16" Type="http://schemas.openxmlformats.org/officeDocument/2006/relationships/image" Target="../media/image22.png"/><Relationship Id="rId1" Type="http://schemas.openxmlformats.org/officeDocument/2006/relationships/slideLayout" Target="../slideLayouts/slideLayout17.xml"/><Relationship Id="rId6" Type="http://schemas.openxmlformats.org/officeDocument/2006/relationships/image" Target="../media/image60.png"/><Relationship Id="rId11" Type="http://schemas.openxmlformats.org/officeDocument/2006/relationships/hyperlink" Target="https://twitter.com/WelshAmbulance" TargetMode="External"/><Relationship Id="rId5" Type="http://schemas.openxmlformats.org/officeDocument/2006/relationships/image" Target="../media/image59.png"/><Relationship Id="rId15" Type="http://schemas.openxmlformats.org/officeDocument/2006/relationships/hyperlink" Target="https://www.instagram.com/welshambulanceservice/?hl=en" TargetMode="External"/><Relationship Id="rId10" Type="http://schemas.openxmlformats.org/officeDocument/2006/relationships/image" Target="../media/image28.png"/><Relationship Id="rId4" Type="http://schemas.openxmlformats.org/officeDocument/2006/relationships/image" Target="../media/image58.png"/><Relationship Id="rId9" Type="http://schemas.openxmlformats.org/officeDocument/2006/relationships/image" Target="../media/image19.tiff"/><Relationship Id="rId14" Type="http://schemas.openxmlformats.org/officeDocument/2006/relationships/image" Target="../media/image21.png"/></Relationships>
</file>

<file path=ppt/slides/_rels/slide58.xml.rels><?xml version="1.0" encoding="UTF-8" standalone="yes"?>
<Relationships xmlns="http://schemas.openxmlformats.org/package/2006/relationships"><Relationship Id="rId8" Type="http://schemas.openxmlformats.org/officeDocument/2006/relationships/hyperlink" Target="https://www.facebook.com/welshambulanceservice/" TargetMode="External"/><Relationship Id="rId3" Type="http://schemas.openxmlformats.org/officeDocument/2006/relationships/image" Target="../media/image63.png"/><Relationship Id="rId7" Type="http://schemas.openxmlformats.org/officeDocument/2006/relationships/image" Target="../media/image20.png"/><Relationship Id="rId12" Type="http://schemas.openxmlformats.org/officeDocument/2006/relationships/image" Target="../media/image60.png"/><Relationship Id="rId2" Type="http://schemas.openxmlformats.org/officeDocument/2006/relationships/notesSlide" Target="../notesSlides/notesSlide27.xml"/><Relationship Id="rId1" Type="http://schemas.openxmlformats.org/officeDocument/2006/relationships/slideLayout" Target="../slideLayouts/slideLayout16.xml"/><Relationship Id="rId6" Type="http://schemas.openxmlformats.org/officeDocument/2006/relationships/hyperlink" Target="https://twitter.com/WelshAmbulance" TargetMode="External"/><Relationship Id="rId11" Type="http://schemas.openxmlformats.org/officeDocument/2006/relationships/image" Target="../media/image22.png"/><Relationship Id="rId5" Type="http://schemas.openxmlformats.org/officeDocument/2006/relationships/image" Target="../media/image28.png"/><Relationship Id="rId10" Type="http://schemas.openxmlformats.org/officeDocument/2006/relationships/hyperlink" Target="https://www.instagram.com/welshambulanceservice/?hl=en" TargetMode="External"/><Relationship Id="rId4" Type="http://schemas.openxmlformats.org/officeDocument/2006/relationships/image" Target="../media/image19.tiff"/><Relationship Id="rId9" Type="http://schemas.openxmlformats.org/officeDocument/2006/relationships/image" Target="../media/image21.png"/></Relationships>
</file>

<file path=ppt/slides/_rels/slide59.xml.rels><?xml version="1.0" encoding="UTF-8" standalone="yes"?>
<Relationships xmlns="http://schemas.openxmlformats.org/package/2006/relationships"><Relationship Id="rId8" Type="http://schemas.openxmlformats.org/officeDocument/2006/relationships/image" Target="../media/image28.png"/><Relationship Id="rId13" Type="http://schemas.openxmlformats.org/officeDocument/2006/relationships/hyperlink" Target="https://www.instagram.com/welshambulanceservice/?hl=en" TargetMode="External"/><Relationship Id="rId3" Type="http://schemas.openxmlformats.org/officeDocument/2006/relationships/image" Target="../media/image64.png"/><Relationship Id="rId7" Type="http://schemas.openxmlformats.org/officeDocument/2006/relationships/image" Target="../media/image19.tiff"/><Relationship Id="rId12" Type="http://schemas.openxmlformats.org/officeDocument/2006/relationships/image" Target="../media/image21.png"/><Relationship Id="rId2" Type="http://schemas.openxmlformats.org/officeDocument/2006/relationships/notesSlide" Target="../notesSlides/notesSlide28.xml"/><Relationship Id="rId1" Type="http://schemas.openxmlformats.org/officeDocument/2006/relationships/slideLayout" Target="../slideLayouts/slideLayout17.xml"/><Relationship Id="rId6" Type="http://schemas.openxmlformats.org/officeDocument/2006/relationships/image" Target="../media/image59.png"/><Relationship Id="rId11" Type="http://schemas.openxmlformats.org/officeDocument/2006/relationships/hyperlink" Target="https://www.facebook.com/welshambulanceservice/" TargetMode="External"/><Relationship Id="rId5" Type="http://schemas.openxmlformats.org/officeDocument/2006/relationships/image" Target="../media/image57.png"/><Relationship Id="rId10" Type="http://schemas.openxmlformats.org/officeDocument/2006/relationships/image" Target="../media/image20.png"/><Relationship Id="rId4" Type="http://schemas.openxmlformats.org/officeDocument/2006/relationships/image" Target="../media/image65.png"/><Relationship Id="rId9" Type="http://schemas.openxmlformats.org/officeDocument/2006/relationships/hyperlink" Target="https://twitter.com/WelshAmbulance" TargetMode="External"/><Relationship Id="rId14" Type="http://schemas.openxmlformats.org/officeDocument/2006/relationships/image" Target="../media/image22.png"/></Relationships>
</file>

<file path=ppt/slides/_rels/slide60.xml.rels><?xml version="1.0" encoding="UTF-8" standalone="yes"?>
<Relationships xmlns="http://schemas.openxmlformats.org/package/2006/relationships"><Relationship Id="rId8" Type="http://schemas.openxmlformats.org/officeDocument/2006/relationships/hyperlink" Target="https://www.facebook.com/welshambulanceservice/" TargetMode="External"/><Relationship Id="rId3" Type="http://schemas.openxmlformats.org/officeDocument/2006/relationships/image" Target="../media/image66.wmf"/><Relationship Id="rId7" Type="http://schemas.openxmlformats.org/officeDocument/2006/relationships/image" Target="../media/image20.png"/><Relationship Id="rId2" Type="http://schemas.openxmlformats.org/officeDocument/2006/relationships/notesSlide" Target="../notesSlides/notesSlide29.xml"/><Relationship Id="rId1" Type="http://schemas.openxmlformats.org/officeDocument/2006/relationships/slideLayout" Target="../slideLayouts/slideLayout16.xml"/><Relationship Id="rId6" Type="http://schemas.openxmlformats.org/officeDocument/2006/relationships/hyperlink" Target="https://twitter.com/WelshAmbulance" TargetMode="External"/><Relationship Id="rId11" Type="http://schemas.openxmlformats.org/officeDocument/2006/relationships/image" Target="../media/image22.png"/><Relationship Id="rId5" Type="http://schemas.openxmlformats.org/officeDocument/2006/relationships/image" Target="../media/image28.png"/><Relationship Id="rId10" Type="http://schemas.openxmlformats.org/officeDocument/2006/relationships/hyperlink" Target="https://www.instagram.com/welshambulanceservice/?hl=en" TargetMode="External"/><Relationship Id="rId4" Type="http://schemas.openxmlformats.org/officeDocument/2006/relationships/image" Target="../media/image19.tiff"/><Relationship Id="rId9" Type="http://schemas.openxmlformats.org/officeDocument/2006/relationships/image" Target="../media/image21.png"/></Relationships>
</file>

<file path=ppt/slides/_rels/slide61.xml.rels><?xml version="1.0" encoding="UTF-8" standalone="yes"?>
<Relationships xmlns="http://schemas.openxmlformats.org/package/2006/relationships"><Relationship Id="rId8" Type="http://schemas.openxmlformats.org/officeDocument/2006/relationships/image" Target="../media/image72.png"/><Relationship Id="rId13" Type="http://schemas.openxmlformats.org/officeDocument/2006/relationships/image" Target="../media/image20.png"/><Relationship Id="rId18" Type="http://schemas.openxmlformats.org/officeDocument/2006/relationships/image" Target="../media/image74.png"/><Relationship Id="rId3" Type="http://schemas.openxmlformats.org/officeDocument/2006/relationships/image" Target="../media/image67.png"/><Relationship Id="rId7" Type="http://schemas.openxmlformats.org/officeDocument/2006/relationships/image" Target="../media/image71.png"/><Relationship Id="rId12" Type="http://schemas.openxmlformats.org/officeDocument/2006/relationships/hyperlink" Target="https://twitter.com/WelshAmbulance" TargetMode="External"/><Relationship Id="rId17" Type="http://schemas.openxmlformats.org/officeDocument/2006/relationships/image" Target="../media/image22.png"/><Relationship Id="rId2" Type="http://schemas.openxmlformats.org/officeDocument/2006/relationships/notesSlide" Target="../notesSlides/notesSlide30.xml"/><Relationship Id="rId16" Type="http://schemas.openxmlformats.org/officeDocument/2006/relationships/hyperlink" Target="https://www.instagram.com/welshambulanceservice/?hl=en" TargetMode="External"/><Relationship Id="rId1" Type="http://schemas.openxmlformats.org/officeDocument/2006/relationships/slideLayout" Target="../slideLayouts/slideLayout16.xml"/><Relationship Id="rId6" Type="http://schemas.openxmlformats.org/officeDocument/2006/relationships/image" Target="../media/image70.png"/><Relationship Id="rId11" Type="http://schemas.openxmlformats.org/officeDocument/2006/relationships/image" Target="../media/image28.png"/><Relationship Id="rId5" Type="http://schemas.openxmlformats.org/officeDocument/2006/relationships/image" Target="../media/image69.png"/><Relationship Id="rId15" Type="http://schemas.openxmlformats.org/officeDocument/2006/relationships/image" Target="../media/image21.png"/><Relationship Id="rId10" Type="http://schemas.openxmlformats.org/officeDocument/2006/relationships/image" Target="../media/image19.tiff"/><Relationship Id="rId4" Type="http://schemas.openxmlformats.org/officeDocument/2006/relationships/image" Target="../media/image68.png"/><Relationship Id="rId9" Type="http://schemas.openxmlformats.org/officeDocument/2006/relationships/image" Target="../media/image73.png"/><Relationship Id="rId14" Type="http://schemas.openxmlformats.org/officeDocument/2006/relationships/hyperlink" Target="https://www.facebook.com/welshambulanceservice/" TargetMode="External"/></Relationships>
</file>

<file path=ppt/slides/_rels/slide62.xml.rels><?xml version="1.0" encoding="UTF-8" standalone="yes"?>
<Relationships xmlns="http://schemas.openxmlformats.org/package/2006/relationships"><Relationship Id="rId8" Type="http://schemas.openxmlformats.org/officeDocument/2006/relationships/hyperlink" Target="https://twitter.com/WelshAmbulance" TargetMode="External"/><Relationship Id="rId13" Type="http://schemas.openxmlformats.org/officeDocument/2006/relationships/image" Target="../media/image22.png"/><Relationship Id="rId3" Type="http://schemas.openxmlformats.org/officeDocument/2006/relationships/image" Target="../media/image75.png"/><Relationship Id="rId7" Type="http://schemas.openxmlformats.org/officeDocument/2006/relationships/image" Target="../media/image28.png"/><Relationship Id="rId12" Type="http://schemas.openxmlformats.org/officeDocument/2006/relationships/hyperlink" Target="https://www.instagram.com/welshambulanceservice/?hl=en" TargetMode="External"/><Relationship Id="rId2" Type="http://schemas.openxmlformats.org/officeDocument/2006/relationships/notesSlide" Target="../notesSlides/notesSlide31.xml"/><Relationship Id="rId1" Type="http://schemas.openxmlformats.org/officeDocument/2006/relationships/slideLayout" Target="../slideLayouts/slideLayout17.xml"/><Relationship Id="rId6" Type="http://schemas.openxmlformats.org/officeDocument/2006/relationships/image" Target="../media/image19.tiff"/><Relationship Id="rId11" Type="http://schemas.openxmlformats.org/officeDocument/2006/relationships/image" Target="../media/image21.png"/><Relationship Id="rId5" Type="http://schemas.openxmlformats.org/officeDocument/2006/relationships/image" Target="../media/image77.png"/><Relationship Id="rId10" Type="http://schemas.openxmlformats.org/officeDocument/2006/relationships/hyperlink" Target="https://www.facebook.com/welshambulanceservice/" TargetMode="External"/><Relationship Id="rId4" Type="http://schemas.openxmlformats.org/officeDocument/2006/relationships/image" Target="../media/image76.jpeg"/><Relationship Id="rId9" Type="http://schemas.openxmlformats.org/officeDocument/2006/relationships/image" Target="../media/image20.png"/></Relationships>
</file>

<file path=ppt/slides/_rels/slide63.xml.rels><?xml version="1.0" encoding="UTF-8" standalone="yes"?>
<Relationships xmlns="http://schemas.openxmlformats.org/package/2006/relationships"><Relationship Id="rId8" Type="http://schemas.openxmlformats.org/officeDocument/2006/relationships/hyperlink" Target="https://www.instagram.com/welshambulanceservice/?hl=en" TargetMode="External"/><Relationship Id="rId3" Type="http://schemas.openxmlformats.org/officeDocument/2006/relationships/image" Target="../media/image28.png"/><Relationship Id="rId7" Type="http://schemas.openxmlformats.org/officeDocument/2006/relationships/image" Target="../media/image21.png"/><Relationship Id="rId2" Type="http://schemas.openxmlformats.org/officeDocument/2006/relationships/image" Target="../media/image19.tiff"/><Relationship Id="rId1" Type="http://schemas.openxmlformats.org/officeDocument/2006/relationships/slideLayout" Target="../slideLayouts/slideLayout22.xml"/><Relationship Id="rId6" Type="http://schemas.openxmlformats.org/officeDocument/2006/relationships/hyperlink" Target="https://www.facebook.com/welshambulanceservice/" TargetMode="External"/><Relationship Id="rId5" Type="http://schemas.openxmlformats.org/officeDocument/2006/relationships/image" Target="../media/image20.png"/><Relationship Id="rId10" Type="http://schemas.openxmlformats.org/officeDocument/2006/relationships/image" Target="../media/image78.png"/><Relationship Id="rId4" Type="http://schemas.openxmlformats.org/officeDocument/2006/relationships/hyperlink" Target="https://twitter.com/WelshAmbulance" TargetMode="External"/><Relationship Id="rId9" Type="http://schemas.openxmlformats.org/officeDocument/2006/relationships/image" Target="../media/image22.png"/></Relationships>
</file>

<file path=ppt/slides/_rels/slide64.xml.rels><?xml version="1.0" encoding="UTF-8" standalone="yes"?>
<Relationships xmlns="http://schemas.openxmlformats.org/package/2006/relationships"><Relationship Id="rId8" Type="http://schemas.openxmlformats.org/officeDocument/2006/relationships/image" Target="../media/image21.png"/><Relationship Id="rId3" Type="http://schemas.openxmlformats.org/officeDocument/2006/relationships/image" Target="../media/image19.tiff"/><Relationship Id="rId7" Type="http://schemas.openxmlformats.org/officeDocument/2006/relationships/hyperlink" Target="https://www.facebook.com/welshambulanceservice/" TargetMode="External"/><Relationship Id="rId2" Type="http://schemas.openxmlformats.org/officeDocument/2006/relationships/notesSlide" Target="../notesSlides/notesSlide32.xml"/><Relationship Id="rId1" Type="http://schemas.openxmlformats.org/officeDocument/2006/relationships/slideLayout" Target="../slideLayouts/slideLayout17.xml"/><Relationship Id="rId6" Type="http://schemas.openxmlformats.org/officeDocument/2006/relationships/image" Target="../media/image20.png"/><Relationship Id="rId5" Type="http://schemas.openxmlformats.org/officeDocument/2006/relationships/hyperlink" Target="https://twitter.com/WelshAmbulance" TargetMode="External"/><Relationship Id="rId10" Type="http://schemas.openxmlformats.org/officeDocument/2006/relationships/image" Target="../media/image22.png"/><Relationship Id="rId4" Type="http://schemas.openxmlformats.org/officeDocument/2006/relationships/image" Target="../media/image28.png"/><Relationship Id="rId9" Type="http://schemas.openxmlformats.org/officeDocument/2006/relationships/hyperlink" Target="https://www.instagram.com/welshambulanceservice/?hl=en" TargetMode="External"/></Relationships>
</file>

<file path=ppt/slides/_rels/slide65.xml.rels><?xml version="1.0" encoding="UTF-8" standalone="yes"?>
<Relationships xmlns="http://schemas.openxmlformats.org/package/2006/relationships"><Relationship Id="rId8" Type="http://schemas.openxmlformats.org/officeDocument/2006/relationships/image" Target="../media/image21.png"/><Relationship Id="rId3" Type="http://schemas.openxmlformats.org/officeDocument/2006/relationships/image" Target="../media/image19.tiff"/><Relationship Id="rId7" Type="http://schemas.openxmlformats.org/officeDocument/2006/relationships/hyperlink" Target="https://www.facebook.com/welshambulanceservice/" TargetMode="External"/><Relationship Id="rId2" Type="http://schemas.openxmlformats.org/officeDocument/2006/relationships/notesSlide" Target="../notesSlides/notesSlide33.xml"/><Relationship Id="rId1" Type="http://schemas.openxmlformats.org/officeDocument/2006/relationships/slideLayout" Target="../slideLayouts/slideLayout17.xml"/><Relationship Id="rId6" Type="http://schemas.openxmlformats.org/officeDocument/2006/relationships/image" Target="../media/image20.png"/><Relationship Id="rId5" Type="http://schemas.openxmlformats.org/officeDocument/2006/relationships/hyperlink" Target="https://twitter.com/WelshAmbulance" TargetMode="External"/><Relationship Id="rId10" Type="http://schemas.openxmlformats.org/officeDocument/2006/relationships/image" Target="../media/image22.png"/><Relationship Id="rId4" Type="http://schemas.openxmlformats.org/officeDocument/2006/relationships/image" Target="../media/image28.png"/><Relationship Id="rId9" Type="http://schemas.openxmlformats.org/officeDocument/2006/relationships/hyperlink" Target="https://www.instagram.com/welshambulanceservice/?hl=en" TargetMode="External"/></Relationships>
</file>

<file path=ppt/slides/_rels/slide66.xml.rels><?xml version="1.0" encoding="UTF-8" standalone="yes"?>
<Relationships xmlns="http://schemas.openxmlformats.org/package/2006/relationships"><Relationship Id="rId8" Type="http://schemas.openxmlformats.org/officeDocument/2006/relationships/image" Target="../media/image21.png"/><Relationship Id="rId3" Type="http://schemas.openxmlformats.org/officeDocument/2006/relationships/image" Target="../media/image19.tiff"/><Relationship Id="rId7" Type="http://schemas.openxmlformats.org/officeDocument/2006/relationships/hyperlink" Target="https://www.facebook.com/welshambulanceservice/" TargetMode="External"/><Relationship Id="rId2" Type="http://schemas.openxmlformats.org/officeDocument/2006/relationships/notesSlide" Target="../notesSlides/notesSlide34.xml"/><Relationship Id="rId1" Type="http://schemas.openxmlformats.org/officeDocument/2006/relationships/slideLayout" Target="../slideLayouts/slideLayout17.xml"/><Relationship Id="rId6" Type="http://schemas.openxmlformats.org/officeDocument/2006/relationships/image" Target="../media/image20.png"/><Relationship Id="rId5" Type="http://schemas.openxmlformats.org/officeDocument/2006/relationships/hyperlink" Target="https://twitter.com/WelshAmbulance" TargetMode="External"/><Relationship Id="rId10" Type="http://schemas.openxmlformats.org/officeDocument/2006/relationships/image" Target="../media/image22.png"/><Relationship Id="rId4" Type="http://schemas.openxmlformats.org/officeDocument/2006/relationships/image" Target="../media/image28.png"/><Relationship Id="rId9" Type="http://schemas.openxmlformats.org/officeDocument/2006/relationships/hyperlink" Target="https://www.instagram.com/welshambulanceservice/?hl=en" TargetMode="External"/></Relationships>
</file>

<file path=ppt/slides/_rels/slide67.xml.rels><?xml version="1.0" encoding="UTF-8" standalone="yes"?>
<Relationships xmlns="http://schemas.openxmlformats.org/package/2006/relationships"><Relationship Id="rId8" Type="http://schemas.openxmlformats.org/officeDocument/2006/relationships/image" Target="../media/image21.png"/><Relationship Id="rId3" Type="http://schemas.openxmlformats.org/officeDocument/2006/relationships/image" Target="../media/image19.tiff"/><Relationship Id="rId7" Type="http://schemas.openxmlformats.org/officeDocument/2006/relationships/hyperlink" Target="https://www.facebook.com/welshambulanceservice/" TargetMode="External"/><Relationship Id="rId2" Type="http://schemas.openxmlformats.org/officeDocument/2006/relationships/image" Target="../media/image79.jpeg"/><Relationship Id="rId1" Type="http://schemas.openxmlformats.org/officeDocument/2006/relationships/slideLayout" Target="../slideLayouts/slideLayout17.xml"/><Relationship Id="rId6" Type="http://schemas.openxmlformats.org/officeDocument/2006/relationships/image" Target="../media/image20.png"/><Relationship Id="rId5" Type="http://schemas.openxmlformats.org/officeDocument/2006/relationships/hyperlink" Target="https://twitter.com/WelshAmbulance" TargetMode="External"/><Relationship Id="rId10" Type="http://schemas.openxmlformats.org/officeDocument/2006/relationships/image" Target="../media/image22.png"/><Relationship Id="rId4" Type="http://schemas.openxmlformats.org/officeDocument/2006/relationships/image" Target="../media/image28.png"/><Relationship Id="rId9" Type="http://schemas.openxmlformats.org/officeDocument/2006/relationships/hyperlink" Target="https://www.instagram.com/welshambulanceservice/?hl=en" TargetMode="External"/></Relationships>
</file>

<file path=ppt/slides/_rels/slide68.xml.rels><?xml version="1.0" encoding="UTF-8" standalone="yes"?>
<Relationships xmlns="http://schemas.openxmlformats.org/package/2006/relationships"><Relationship Id="rId8" Type="http://schemas.openxmlformats.org/officeDocument/2006/relationships/image" Target="../media/image21.png"/><Relationship Id="rId3" Type="http://schemas.openxmlformats.org/officeDocument/2006/relationships/image" Target="../media/image19.tiff"/><Relationship Id="rId7" Type="http://schemas.openxmlformats.org/officeDocument/2006/relationships/hyperlink" Target="https://www.facebook.com/welshambulanceservice/" TargetMode="External"/><Relationship Id="rId2" Type="http://schemas.openxmlformats.org/officeDocument/2006/relationships/image" Target="../media/image79.jpeg"/><Relationship Id="rId1" Type="http://schemas.openxmlformats.org/officeDocument/2006/relationships/slideLayout" Target="../slideLayouts/slideLayout17.xml"/><Relationship Id="rId6" Type="http://schemas.openxmlformats.org/officeDocument/2006/relationships/image" Target="../media/image20.png"/><Relationship Id="rId5" Type="http://schemas.openxmlformats.org/officeDocument/2006/relationships/hyperlink" Target="https://twitter.com/WelshAmbulance" TargetMode="External"/><Relationship Id="rId10" Type="http://schemas.openxmlformats.org/officeDocument/2006/relationships/image" Target="../media/image22.png"/><Relationship Id="rId4" Type="http://schemas.openxmlformats.org/officeDocument/2006/relationships/image" Target="../media/image28.png"/><Relationship Id="rId9" Type="http://schemas.openxmlformats.org/officeDocument/2006/relationships/hyperlink" Target="https://www.instagram.com/welshambulanceservice/?hl=en" TargetMode="External"/></Relationships>
</file>

<file path=ppt/slides/_rels/slide69.xml.rels><?xml version="1.0" encoding="UTF-8" standalone="yes"?>
<Relationships xmlns="http://schemas.openxmlformats.org/package/2006/relationships"><Relationship Id="rId8" Type="http://schemas.openxmlformats.org/officeDocument/2006/relationships/hyperlink" Target="https://www.facebook.com/welshambulanceservice/" TargetMode="External"/><Relationship Id="rId3" Type="http://schemas.openxmlformats.org/officeDocument/2006/relationships/image" Target="../media/image80.png"/><Relationship Id="rId7" Type="http://schemas.openxmlformats.org/officeDocument/2006/relationships/image" Target="../media/image20.png"/><Relationship Id="rId2" Type="http://schemas.openxmlformats.org/officeDocument/2006/relationships/notesSlide" Target="../notesSlides/notesSlide35.xml"/><Relationship Id="rId1" Type="http://schemas.openxmlformats.org/officeDocument/2006/relationships/slideLayout" Target="../slideLayouts/slideLayout17.xml"/><Relationship Id="rId6" Type="http://schemas.openxmlformats.org/officeDocument/2006/relationships/hyperlink" Target="https://twitter.com/WelshAmbulance" TargetMode="External"/><Relationship Id="rId11" Type="http://schemas.openxmlformats.org/officeDocument/2006/relationships/image" Target="../media/image22.png"/><Relationship Id="rId5" Type="http://schemas.openxmlformats.org/officeDocument/2006/relationships/image" Target="../media/image28.png"/><Relationship Id="rId10" Type="http://schemas.openxmlformats.org/officeDocument/2006/relationships/hyperlink" Target="https://www.instagram.com/welshambulanceservice/?hl=en" TargetMode="External"/><Relationship Id="rId4" Type="http://schemas.openxmlformats.org/officeDocument/2006/relationships/image" Target="../media/image19.tiff"/><Relationship Id="rId9" Type="http://schemas.openxmlformats.org/officeDocument/2006/relationships/image" Target="../media/image21.png"/></Relationships>
</file>

<file path=ppt/slides/_rels/slide70.xml.rels><?xml version="1.0" encoding="UTF-8" standalone="yes"?>
<Relationships xmlns="http://schemas.openxmlformats.org/package/2006/relationships"><Relationship Id="rId8" Type="http://schemas.openxmlformats.org/officeDocument/2006/relationships/image" Target="../media/image21.png"/><Relationship Id="rId3" Type="http://schemas.openxmlformats.org/officeDocument/2006/relationships/image" Target="../media/image19.tiff"/><Relationship Id="rId7" Type="http://schemas.openxmlformats.org/officeDocument/2006/relationships/hyperlink" Target="https://www.facebook.com/welshambulanceservice/" TargetMode="External"/><Relationship Id="rId2" Type="http://schemas.openxmlformats.org/officeDocument/2006/relationships/notesSlide" Target="../notesSlides/notesSlide36.xml"/><Relationship Id="rId1" Type="http://schemas.openxmlformats.org/officeDocument/2006/relationships/slideLayout" Target="../slideLayouts/slideLayout17.xml"/><Relationship Id="rId6" Type="http://schemas.openxmlformats.org/officeDocument/2006/relationships/image" Target="../media/image20.png"/><Relationship Id="rId11" Type="http://schemas.openxmlformats.org/officeDocument/2006/relationships/image" Target="../media/image81.jpeg"/><Relationship Id="rId5" Type="http://schemas.openxmlformats.org/officeDocument/2006/relationships/hyperlink" Target="https://twitter.com/WelshAmbulance" TargetMode="External"/><Relationship Id="rId10" Type="http://schemas.openxmlformats.org/officeDocument/2006/relationships/image" Target="../media/image22.png"/><Relationship Id="rId4" Type="http://schemas.openxmlformats.org/officeDocument/2006/relationships/image" Target="../media/image28.png"/><Relationship Id="rId9" Type="http://schemas.openxmlformats.org/officeDocument/2006/relationships/hyperlink" Target="https://www.instagram.com/welshambulanceservice/?hl=en" TargetMode="External"/></Relationships>
</file>

<file path=ppt/slides/_rels/slide71.xml.rels><?xml version="1.0" encoding="UTF-8" standalone="yes"?>
<Relationships xmlns="http://schemas.openxmlformats.org/package/2006/relationships"><Relationship Id="rId8" Type="http://schemas.openxmlformats.org/officeDocument/2006/relationships/image" Target="../media/image21.png"/><Relationship Id="rId3" Type="http://schemas.openxmlformats.org/officeDocument/2006/relationships/image" Target="../media/image19.tiff"/><Relationship Id="rId7" Type="http://schemas.openxmlformats.org/officeDocument/2006/relationships/hyperlink" Target="https://www.facebook.com/welshambulanceservice/" TargetMode="External"/><Relationship Id="rId2" Type="http://schemas.openxmlformats.org/officeDocument/2006/relationships/image" Target="../media/image38.png"/><Relationship Id="rId1" Type="http://schemas.openxmlformats.org/officeDocument/2006/relationships/slideLayout" Target="../slideLayouts/slideLayout17.xml"/><Relationship Id="rId6" Type="http://schemas.openxmlformats.org/officeDocument/2006/relationships/image" Target="../media/image20.png"/><Relationship Id="rId5" Type="http://schemas.openxmlformats.org/officeDocument/2006/relationships/hyperlink" Target="https://twitter.com/WelshAmbulance" TargetMode="External"/><Relationship Id="rId10" Type="http://schemas.openxmlformats.org/officeDocument/2006/relationships/image" Target="../media/image22.png"/><Relationship Id="rId4" Type="http://schemas.openxmlformats.org/officeDocument/2006/relationships/image" Target="../media/image28.png"/><Relationship Id="rId9" Type="http://schemas.openxmlformats.org/officeDocument/2006/relationships/hyperlink" Target="https://www.instagram.com/welshambulanceservice/?hl=en" TargetMode="External"/></Relationships>
</file>

<file path=ppt/slides/_rels/slide72.xml.rels><?xml version="1.0" encoding="UTF-8" standalone="yes"?>
<Relationships xmlns="http://schemas.openxmlformats.org/package/2006/relationships"><Relationship Id="rId8" Type="http://schemas.openxmlformats.org/officeDocument/2006/relationships/image" Target="../media/image21.png"/><Relationship Id="rId3" Type="http://schemas.openxmlformats.org/officeDocument/2006/relationships/image" Target="../media/image19.tiff"/><Relationship Id="rId7" Type="http://schemas.openxmlformats.org/officeDocument/2006/relationships/hyperlink" Target="https://www.facebook.com/welshambulanceservice/" TargetMode="External"/><Relationship Id="rId2" Type="http://schemas.openxmlformats.org/officeDocument/2006/relationships/image" Target="../media/image30.png"/><Relationship Id="rId1" Type="http://schemas.openxmlformats.org/officeDocument/2006/relationships/slideLayout" Target="../slideLayouts/slideLayout22.xml"/><Relationship Id="rId6" Type="http://schemas.openxmlformats.org/officeDocument/2006/relationships/image" Target="../media/image20.png"/><Relationship Id="rId5" Type="http://schemas.openxmlformats.org/officeDocument/2006/relationships/hyperlink" Target="https://twitter.com/WelshAmbulance" TargetMode="External"/><Relationship Id="rId10" Type="http://schemas.openxmlformats.org/officeDocument/2006/relationships/image" Target="../media/image22.png"/><Relationship Id="rId4" Type="http://schemas.openxmlformats.org/officeDocument/2006/relationships/image" Target="../media/image28.png"/><Relationship Id="rId9" Type="http://schemas.openxmlformats.org/officeDocument/2006/relationships/hyperlink" Target="https://www.instagram.com/welshambulanceservice/?hl=en" TargetMode="External"/></Relationships>
</file>

<file path=ppt/slides/_rels/slide73.xml.rels><?xml version="1.0" encoding="UTF-8" standalone="yes"?>
<Relationships xmlns="http://schemas.openxmlformats.org/package/2006/relationships"><Relationship Id="rId8" Type="http://schemas.openxmlformats.org/officeDocument/2006/relationships/image" Target="../media/image21.png"/><Relationship Id="rId3" Type="http://schemas.openxmlformats.org/officeDocument/2006/relationships/image" Target="../media/image19.tiff"/><Relationship Id="rId7" Type="http://schemas.openxmlformats.org/officeDocument/2006/relationships/hyperlink" Target="https://www.facebook.com/welshambulanceservice/" TargetMode="External"/><Relationship Id="rId2" Type="http://schemas.openxmlformats.org/officeDocument/2006/relationships/notesSlide" Target="../notesSlides/notesSlide37.xml"/><Relationship Id="rId1" Type="http://schemas.openxmlformats.org/officeDocument/2006/relationships/slideLayout" Target="../slideLayouts/slideLayout16.xml"/><Relationship Id="rId6" Type="http://schemas.openxmlformats.org/officeDocument/2006/relationships/image" Target="../media/image20.png"/><Relationship Id="rId5" Type="http://schemas.openxmlformats.org/officeDocument/2006/relationships/hyperlink" Target="https://twitter.com/WelshAmbulance" TargetMode="External"/><Relationship Id="rId10" Type="http://schemas.openxmlformats.org/officeDocument/2006/relationships/image" Target="../media/image22.png"/><Relationship Id="rId4" Type="http://schemas.openxmlformats.org/officeDocument/2006/relationships/image" Target="../media/image28.png"/><Relationship Id="rId9" Type="http://schemas.openxmlformats.org/officeDocument/2006/relationships/hyperlink" Target="https://www.instagram.com/welshambulanceservice/?hl=en" TargetMode="External"/></Relationships>
</file>

<file path=ppt/slides/_rels/slide74.xml.rels><?xml version="1.0" encoding="UTF-8" standalone="yes"?>
<Relationships xmlns="http://schemas.openxmlformats.org/package/2006/relationships"><Relationship Id="rId8" Type="http://schemas.openxmlformats.org/officeDocument/2006/relationships/image" Target="../media/image21.png"/><Relationship Id="rId3" Type="http://schemas.openxmlformats.org/officeDocument/2006/relationships/image" Target="../media/image19.tiff"/><Relationship Id="rId7" Type="http://schemas.openxmlformats.org/officeDocument/2006/relationships/hyperlink" Target="https://www.facebook.com/welshambulanceservice/" TargetMode="External"/><Relationship Id="rId2" Type="http://schemas.openxmlformats.org/officeDocument/2006/relationships/image" Target="../media/image31.jpg"/><Relationship Id="rId1" Type="http://schemas.openxmlformats.org/officeDocument/2006/relationships/slideLayout" Target="../slideLayouts/slideLayout17.xml"/><Relationship Id="rId6" Type="http://schemas.openxmlformats.org/officeDocument/2006/relationships/image" Target="../media/image20.png"/><Relationship Id="rId5" Type="http://schemas.openxmlformats.org/officeDocument/2006/relationships/hyperlink" Target="https://twitter.com/WelshAmbulance" TargetMode="External"/><Relationship Id="rId10" Type="http://schemas.openxmlformats.org/officeDocument/2006/relationships/image" Target="../media/image22.png"/><Relationship Id="rId4" Type="http://schemas.openxmlformats.org/officeDocument/2006/relationships/image" Target="../media/image28.png"/><Relationship Id="rId9" Type="http://schemas.openxmlformats.org/officeDocument/2006/relationships/hyperlink" Target="https://www.instagram.com/welshambulanceservice/?hl=en" TargetMode="External"/></Relationships>
</file>

<file path=ppt/slides/_rels/slide75.xml.rels><?xml version="1.0" encoding="UTF-8" standalone="yes"?>
<Relationships xmlns="http://schemas.openxmlformats.org/package/2006/relationships"><Relationship Id="rId8" Type="http://schemas.openxmlformats.org/officeDocument/2006/relationships/image" Target="../media/image21.png"/><Relationship Id="rId3" Type="http://schemas.openxmlformats.org/officeDocument/2006/relationships/image" Target="../media/image19.tiff"/><Relationship Id="rId7" Type="http://schemas.openxmlformats.org/officeDocument/2006/relationships/hyperlink" Target="https://www.facebook.com/welshambulanceservice/" TargetMode="External"/><Relationship Id="rId2" Type="http://schemas.openxmlformats.org/officeDocument/2006/relationships/notesSlide" Target="../notesSlides/notesSlide38.xml"/><Relationship Id="rId1" Type="http://schemas.openxmlformats.org/officeDocument/2006/relationships/slideLayout" Target="../slideLayouts/slideLayout17.xml"/><Relationship Id="rId6" Type="http://schemas.openxmlformats.org/officeDocument/2006/relationships/image" Target="../media/image20.png"/><Relationship Id="rId5" Type="http://schemas.openxmlformats.org/officeDocument/2006/relationships/hyperlink" Target="https://twitter.com/WelshAmbulance" TargetMode="External"/><Relationship Id="rId10" Type="http://schemas.openxmlformats.org/officeDocument/2006/relationships/image" Target="../media/image22.png"/><Relationship Id="rId4" Type="http://schemas.openxmlformats.org/officeDocument/2006/relationships/image" Target="../media/image28.png"/><Relationship Id="rId9" Type="http://schemas.openxmlformats.org/officeDocument/2006/relationships/hyperlink" Target="https://www.instagram.com/welshambulanceservice/?hl=en" TargetMode="External"/></Relationships>
</file>

<file path=ppt/slides/_rels/slide76.xml.rels><?xml version="1.0" encoding="UTF-8" standalone="yes"?>
<Relationships xmlns="http://schemas.openxmlformats.org/package/2006/relationships"><Relationship Id="rId8" Type="http://schemas.openxmlformats.org/officeDocument/2006/relationships/image" Target="../media/image21.png"/><Relationship Id="rId3" Type="http://schemas.openxmlformats.org/officeDocument/2006/relationships/image" Target="../media/image19.tiff"/><Relationship Id="rId7" Type="http://schemas.openxmlformats.org/officeDocument/2006/relationships/hyperlink" Target="https://www.facebook.com/welshambulanceservice/" TargetMode="External"/><Relationship Id="rId2" Type="http://schemas.openxmlformats.org/officeDocument/2006/relationships/notesSlide" Target="../notesSlides/notesSlide39.xml"/><Relationship Id="rId1" Type="http://schemas.openxmlformats.org/officeDocument/2006/relationships/slideLayout" Target="../slideLayouts/slideLayout22.xml"/><Relationship Id="rId6" Type="http://schemas.openxmlformats.org/officeDocument/2006/relationships/image" Target="../media/image20.png"/><Relationship Id="rId5" Type="http://schemas.openxmlformats.org/officeDocument/2006/relationships/hyperlink" Target="https://twitter.com/WelshAmbulance" TargetMode="External"/><Relationship Id="rId10" Type="http://schemas.openxmlformats.org/officeDocument/2006/relationships/image" Target="../media/image22.png"/><Relationship Id="rId4" Type="http://schemas.openxmlformats.org/officeDocument/2006/relationships/image" Target="../media/image28.png"/><Relationship Id="rId9" Type="http://schemas.openxmlformats.org/officeDocument/2006/relationships/hyperlink" Target="https://www.instagram.com/welshambulanceservice/?hl=en" TargetMode="External"/></Relationships>
</file>

<file path=ppt/slides/_rels/slide77.xml.rels><?xml version="1.0" encoding="UTF-8" standalone="yes"?>
<Relationships xmlns="http://schemas.openxmlformats.org/package/2006/relationships"><Relationship Id="rId8" Type="http://schemas.openxmlformats.org/officeDocument/2006/relationships/hyperlink" Target="https://www.facebook.com/welshambulanceservice/" TargetMode="External"/><Relationship Id="rId3" Type="http://schemas.openxmlformats.org/officeDocument/2006/relationships/image" Target="../media/image82.jpeg"/><Relationship Id="rId7" Type="http://schemas.openxmlformats.org/officeDocument/2006/relationships/image" Target="../media/image20.png"/><Relationship Id="rId2" Type="http://schemas.openxmlformats.org/officeDocument/2006/relationships/notesSlide" Target="../notesSlides/notesSlide40.xml"/><Relationship Id="rId1" Type="http://schemas.openxmlformats.org/officeDocument/2006/relationships/slideLayout" Target="../slideLayouts/slideLayout22.xml"/><Relationship Id="rId6" Type="http://schemas.openxmlformats.org/officeDocument/2006/relationships/hyperlink" Target="https://twitter.com/WelshAmbulance" TargetMode="External"/><Relationship Id="rId11" Type="http://schemas.openxmlformats.org/officeDocument/2006/relationships/image" Target="../media/image22.png"/><Relationship Id="rId5" Type="http://schemas.openxmlformats.org/officeDocument/2006/relationships/image" Target="../media/image28.png"/><Relationship Id="rId10" Type="http://schemas.openxmlformats.org/officeDocument/2006/relationships/hyperlink" Target="https://www.instagram.com/welshambulanceservice/?hl=en" TargetMode="External"/><Relationship Id="rId4" Type="http://schemas.openxmlformats.org/officeDocument/2006/relationships/image" Target="../media/image19.tiff"/><Relationship Id="rId9" Type="http://schemas.openxmlformats.org/officeDocument/2006/relationships/image" Target="../media/image21.png"/></Relationships>
</file>

<file path=ppt/slides/_rels/slide78.xml.rels><?xml version="1.0" encoding="UTF-8" standalone="yes"?>
<Relationships xmlns="http://schemas.openxmlformats.org/package/2006/relationships"><Relationship Id="rId8" Type="http://schemas.openxmlformats.org/officeDocument/2006/relationships/image" Target="../media/image21.png"/><Relationship Id="rId3" Type="http://schemas.openxmlformats.org/officeDocument/2006/relationships/image" Target="../media/image19.tiff"/><Relationship Id="rId7" Type="http://schemas.openxmlformats.org/officeDocument/2006/relationships/hyperlink" Target="https://www.facebook.com/welshambulanceservice/" TargetMode="External"/><Relationship Id="rId2" Type="http://schemas.openxmlformats.org/officeDocument/2006/relationships/notesSlide" Target="../notesSlides/notesSlide41.xml"/><Relationship Id="rId1" Type="http://schemas.openxmlformats.org/officeDocument/2006/relationships/slideLayout" Target="../slideLayouts/slideLayout22.xml"/><Relationship Id="rId6" Type="http://schemas.openxmlformats.org/officeDocument/2006/relationships/image" Target="../media/image20.png"/><Relationship Id="rId5" Type="http://schemas.openxmlformats.org/officeDocument/2006/relationships/hyperlink" Target="https://twitter.com/WelshAmbulance" TargetMode="External"/><Relationship Id="rId10" Type="http://schemas.openxmlformats.org/officeDocument/2006/relationships/image" Target="../media/image22.png"/><Relationship Id="rId4" Type="http://schemas.openxmlformats.org/officeDocument/2006/relationships/image" Target="../media/image28.png"/><Relationship Id="rId9" Type="http://schemas.openxmlformats.org/officeDocument/2006/relationships/hyperlink" Target="https://www.instagram.com/welshambulanceservice/?hl=en" TargetMode="External"/></Relationships>
</file>

<file path=ppt/slides/_rels/slide79.xml.rels><?xml version="1.0" encoding="UTF-8" standalone="yes"?>
<Relationships xmlns="http://schemas.openxmlformats.org/package/2006/relationships"><Relationship Id="rId8" Type="http://schemas.openxmlformats.org/officeDocument/2006/relationships/image" Target="../media/image21.png"/><Relationship Id="rId3" Type="http://schemas.openxmlformats.org/officeDocument/2006/relationships/image" Target="../media/image19.tiff"/><Relationship Id="rId7" Type="http://schemas.openxmlformats.org/officeDocument/2006/relationships/hyperlink" Target="https://www.facebook.com/welshambulanceservice/" TargetMode="External"/><Relationship Id="rId2" Type="http://schemas.openxmlformats.org/officeDocument/2006/relationships/notesSlide" Target="../notesSlides/notesSlide42.xml"/><Relationship Id="rId1" Type="http://schemas.openxmlformats.org/officeDocument/2006/relationships/slideLayout" Target="../slideLayouts/slideLayout22.xml"/><Relationship Id="rId6" Type="http://schemas.openxmlformats.org/officeDocument/2006/relationships/image" Target="../media/image20.png"/><Relationship Id="rId5" Type="http://schemas.openxmlformats.org/officeDocument/2006/relationships/hyperlink" Target="https://twitter.com/WelshAmbulance" TargetMode="External"/><Relationship Id="rId10" Type="http://schemas.openxmlformats.org/officeDocument/2006/relationships/image" Target="../media/image22.png"/><Relationship Id="rId4" Type="http://schemas.openxmlformats.org/officeDocument/2006/relationships/image" Target="../media/image28.png"/><Relationship Id="rId9" Type="http://schemas.openxmlformats.org/officeDocument/2006/relationships/hyperlink" Target="https://www.instagram.com/welshambulanceservice/?hl=en" TargetMode="External"/></Relationships>
</file>

<file path=ppt/slides/_rels/slide80.xml.rels><?xml version="1.0" encoding="UTF-8" standalone="yes"?>
<Relationships xmlns="http://schemas.openxmlformats.org/package/2006/relationships"><Relationship Id="rId8" Type="http://schemas.openxmlformats.org/officeDocument/2006/relationships/image" Target="../media/image21.png"/><Relationship Id="rId3" Type="http://schemas.openxmlformats.org/officeDocument/2006/relationships/image" Target="../media/image19.tiff"/><Relationship Id="rId7" Type="http://schemas.openxmlformats.org/officeDocument/2006/relationships/hyperlink" Target="https://www.facebook.com/welshambulanceservice/" TargetMode="External"/><Relationship Id="rId2" Type="http://schemas.openxmlformats.org/officeDocument/2006/relationships/notesSlide" Target="../notesSlides/notesSlide43.xml"/><Relationship Id="rId1" Type="http://schemas.openxmlformats.org/officeDocument/2006/relationships/slideLayout" Target="../slideLayouts/slideLayout17.xml"/><Relationship Id="rId6" Type="http://schemas.openxmlformats.org/officeDocument/2006/relationships/image" Target="../media/image20.png"/><Relationship Id="rId5" Type="http://schemas.openxmlformats.org/officeDocument/2006/relationships/hyperlink" Target="https://twitter.com/WelshAmbulance" TargetMode="External"/><Relationship Id="rId10" Type="http://schemas.openxmlformats.org/officeDocument/2006/relationships/image" Target="../media/image22.png"/><Relationship Id="rId4" Type="http://schemas.openxmlformats.org/officeDocument/2006/relationships/image" Target="../media/image28.png"/><Relationship Id="rId9" Type="http://schemas.openxmlformats.org/officeDocument/2006/relationships/hyperlink" Target="https://www.instagram.com/welshambulanceservice/?hl=en" TargetMode="External"/></Relationships>
</file>

<file path=ppt/slides/_rels/slide81.xml.rels><?xml version="1.0" encoding="UTF-8" standalone="yes"?>
<Relationships xmlns="http://schemas.openxmlformats.org/package/2006/relationships"><Relationship Id="rId8" Type="http://schemas.openxmlformats.org/officeDocument/2006/relationships/hyperlink" Target="https://www.instagram.com/welshambulanceservice/?hl=en" TargetMode="External"/><Relationship Id="rId3" Type="http://schemas.openxmlformats.org/officeDocument/2006/relationships/image" Target="../media/image28.png"/><Relationship Id="rId7" Type="http://schemas.openxmlformats.org/officeDocument/2006/relationships/image" Target="../media/image21.png"/><Relationship Id="rId2" Type="http://schemas.openxmlformats.org/officeDocument/2006/relationships/image" Target="../media/image19.tiff"/><Relationship Id="rId1" Type="http://schemas.openxmlformats.org/officeDocument/2006/relationships/slideLayout" Target="../slideLayouts/slideLayout17.xml"/><Relationship Id="rId6" Type="http://schemas.openxmlformats.org/officeDocument/2006/relationships/hyperlink" Target="https://www.facebook.com/welshambulanceservice/" TargetMode="External"/><Relationship Id="rId5" Type="http://schemas.openxmlformats.org/officeDocument/2006/relationships/image" Target="../media/image20.png"/><Relationship Id="rId4" Type="http://schemas.openxmlformats.org/officeDocument/2006/relationships/hyperlink" Target="https://twitter.com/WelshAmbulance" TargetMode="External"/><Relationship Id="rId9" Type="http://schemas.openxmlformats.org/officeDocument/2006/relationships/image" Target="../media/image22.png"/></Relationships>
</file>

<file path=ppt/slides/_rels/slide82.xml.rels><?xml version="1.0" encoding="UTF-8" standalone="yes"?>
<Relationships xmlns="http://schemas.openxmlformats.org/package/2006/relationships"><Relationship Id="rId8" Type="http://schemas.openxmlformats.org/officeDocument/2006/relationships/image" Target="../media/image21.png"/><Relationship Id="rId3" Type="http://schemas.openxmlformats.org/officeDocument/2006/relationships/image" Target="../media/image19.tiff"/><Relationship Id="rId7" Type="http://schemas.openxmlformats.org/officeDocument/2006/relationships/hyperlink" Target="https://www.facebook.com/welshambulanceservice/" TargetMode="External"/><Relationship Id="rId2" Type="http://schemas.openxmlformats.org/officeDocument/2006/relationships/image" Target="../media/image30.png"/><Relationship Id="rId1" Type="http://schemas.openxmlformats.org/officeDocument/2006/relationships/slideLayout" Target="../slideLayouts/slideLayout22.xml"/><Relationship Id="rId6" Type="http://schemas.openxmlformats.org/officeDocument/2006/relationships/image" Target="../media/image20.png"/><Relationship Id="rId5" Type="http://schemas.openxmlformats.org/officeDocument/2006/relationships/hyperlink" Target="https://twitter.com/WelshAmbulance" TargetMode="External"/><Relationship Id="rId10" Type="http://schemas.openxmlformats.org/officeDocument/2006/relationships/image" Target="../media/image22.png"/><Relationship Id="rId4" Type="http://schemas.openxmlformats.org/officeDocument/2006/relationships/image" Target="../media/image28.png"/><Relationship Id="rId9" Type="http://schemas.openxmlformats.org/officeDocument/2006/relationships/hyperlink" Target="https://www.instagram.com/welshambulanceservice/?hl=en" TargetMode="External"/></Relationships>
</file>

<file path=ppt/slides/_rels/slide83.xml.rels><?xml version="1.0" encoding="UTF-8" standalone="yes"?>
<Relationships xmlns="http://schemas.openxmlformats.org/package/2006/relationships"><Relationship Id="rId8" Type="http://schemas.openxmlformats.org/officeDocument/2006/relationships/image" Target="../media/image28.png"/><Relationship Id="rId13" Type="http://schemas.openxmlformats.org/officeDocument/2006/relationships/hyperlink" Target="https://www.instagram.com/welshambulanceservice/?hl=en" TargetMode="External"/><Relationship Id="rId3" Type="http://schemas.openxmlformats.org/officeDocument/2006/relationships/diagramLayout" Target="../diagrams/layout11.xml"/><Relationship Id="rId7" Type="http://schemas.openxmlformats.org/officeDocument/2006/relationships/image" Target="../media/image19.tiff"/><Relationship Id="rId12" Type="http://schemas.openxmlformats.org/officeDocument/2006/relationships/image" Target="../media/image21.png"/><Relationship Id="rId2" Type="http://schemas.openxmlformats.org/officeDocument/2006/relationships/diagramData" Target="../diagrams/data11.xml"/><Relationship Id="rId1" Type="http://schemas.openxmlformats.org/officeDocument/2006/relationships/slideLayout" Target="../slideLayouts/slideLayout22.xml"/><Relationship Id="rId6" Type="http://schemas.microsoft.com/office/2007/relationships/diagramDrawing" Target="../diagrams/drawing11.xml"/><Relationship Id="rId11" Type="http://schemas.openxmlformats.org/officeDocument/2006/relationships/hyperlink" Target="https://www.facebook.com/welshambulanceservice/" TargetMode="External"/><Relationship Id="rId5" Type="http://schemas.openxmlformats.org/officeDocument/2006/relationships/diagramColors" Target="../diagrams/colors11.xml"/><Relationship Id="rId10" Type="http://schemas.openxmlformats.org/officeDocument/2006/relationships/image" Target="../media/image20.png"/><Relationship Id="rId4" Type="http://schemas.openxmlformats.org/officeDocument/2006/relationships/diagramQuickStyle" Target="../diagrams/quickStyle11.xml"/><Relationship Id="rId9" Type="http://schemas.openxmlformats.org/officeDocument/2006/relationships/hyperlink" Target="https://twitter.com/WelshAmbulance" TargetMode="External"/><Relationship Id="rId14" Type="http://schemas.openxmlformats.org/officeDocument/2006/relationships/image" Target="../media/image22.png"/></Relationships>
</file>

<file path=ppt/slides/_rels/slide84.xml.rels><?xml version="1.0" encoding="UTF-8" standalone="yes"?>
<Relationships xmlns="http://schemas.openxmlformats.org/package/2006/relationships"><Relationship Id="rId8" Type="http://schemas.openxmlformats.org/officeDocument/2006/relationships/hyperlink" Target="https://www.instagram.com/welshambulanceservice/?hl=en" TargetMode="External"/><Relationship Id="rId3" Type="http://schemas.openxmlformats.org/officeDocument/2006/relationships/image" Target="../media/image28.png"/><Relationship Id="rId7" Type="http://schemas.openxmlformats.org/officeDocument/2006/relationships/image" Target="../media/image21.png"/><Relationship Id="rId2" Type="http://schemas.openxmlformats.org/officeDocument/2006/relationships/image" Target="../media/image19.tiff"/><Relationship Id="rId1" Type="http://schemas.openxmlformats.org/officeDocument/2006/relationships/slideLayout" Target="../slideLayouts/slideLayout22.xml"/><Relationship Id="rId6" Type="http://schemas.openxmlformats.org/officeDocument/2006/relationships/hyperlink" Target="https://www.facebook.com/welshambulanceservice/" TargetMode="External"/><Relationship Id="rId5" Type="http://schemas.openxmlformats.org/officeDocument/2006/relationships/image" Target="../media/image20.png"/><Relationship Id="rId4" Type="http://schemas.openxmlformats.org/officeDocument/2006/relationships/hyperlink" Target="https://twitter.com/WelshAmbulance" TargetMode="External"/><Relationship Id="rId9" Type="http://schemas.openxmlformats.org/officeDocument/2006/relationships/image" Target="../media/image22.png"/></Relationships>
</file>

<file path=ppt/slides/_rels/slide85.xml.rels><?xml version="1.0" encoding="UTF-8" standalone="yes"?>
<Relationships xmlns="http://schemas.openxmlformats.org/package/2006/relationships"><Relationship Id="rId8" Type="http://schemas.openxmlformats.org/officeDocument/2006/relationships/image" Target="../media/image20.png"/><Relationship Id="rId3" Type="http://schemas.openxmlformats.org/officeDocument/2006/relationships/image" Target="../media/image84.png"/><Relationship Id="rId7" Type="http://schemas.openxmlformats.org/officeDocument/2006/relationships/hyperlink" Target="https://twitter.com/WelshAmbulance" TargetMode="External"/><Relationship Id="rId12" Type="http://schemas.openxmlformats.org/officeDocument/2006/relationships/image" Target="../media/image22.png"/><Relationship Id="rId2" Type="http://schemas.openxmlformats.org/officeDocument/2006/relationships/image" Target="../media/image83.jpeg"/><Relationship Id="rId1" Type="http://schemas.openxmlformats.org/officeDocument/2006/relationships/slideLayout" Target="../slideLayouts/slideLayout22.xml"/><Relationship Id="rId6" Type="http://schemas.openxmlformats.org/officeDocument/2006/relationships/image" Target="../media/image28.png"/><Relationship Id="rId11" Type="http://schemas.openxmlformats.org/officeDocument/2006/relationships/hyperlink" Target="https://www.instagram.com/welshambulanceservice/?hl=en" TargetMode="External"/><Relationship Id="rId5" Type="http://schemas.openxmlformats.org/officeDocument/2006/relationships/image" Target="../media/image19.tiff"/><Relationship Id="rId10" Type="http://schemas.openxmlformats.org/officeDocument/2006/relationships/image" Target="../media/image21.png"/><Relationship Id="rId4" Type="http://schemas.openxmlformats.org/officeDocument/2006/relationships/image" Target="../media/image85.png"/><Relationship Id="rId9" Type="http://schemas.openxmlformats.org/officeDocument/2006/relationships/hyperlink" Target="https://www.facebook.com/welshambulanceservice/" TargetMode="External"/></Relationships>
</file>

<file path=ppt/slides/_rels/slide86.xml.rels><?xml version="1.0" encoding="UTF-8" standalone="yes"?>
<Relationships xmlns="http://schemas.openxmlformats.org/package/2006/relationships"><Relationship Id="rId8" Type="http://schemas.openxmlformats.org/officeDocument/2006/relationships/hyperlink" Target="https://www.instagram.com/welshambulanceservice/?hl=en" TargetMode="External"/><Relationship Id="rId3" Type="http://schemas.openxmlformats.org/officeDocument/2006/relationships/image" Target="../media/image28.png"/><Relationship Id="rId7" Type="http://schemas.openxmlformats.org/officeDocument/2006/relationships/image" Target="../media/image21.png"/><Relationship Id="rId2" Type="http://schemas.openxmlformats.org/officeDocument/2006/relationships/image" Target="../media/image19.tiff"/><Relationship Id="rId1" Type="http://schemas.openxmlformats.org/officeDocument/2006/relationships/slideLayout" Target="../slideLayouts/slideLayout22.xml"/><Relationship Id="rId6" Type="http://schemas.openxmlformats.org/officeDocument/2006/relationships/hyperlink" Target="https://www.facebook.com/welshambulanceservice/" TargetMode="External"/><Relationship Id="rId5" Type="http://schemas.openxmlformats.org/officeDocument/2006/relationships/image" Target="../media/image20.png"/><Relationship Id="rId4" Type="http://schemas.openxmlformats.org/officeDocument/2006/relationships/hyperlink" Target="https://twitter.com/WelshAmbulance" TargetMode="External"/><Relationship Id="rId9" Type="http://schemas.openxmlformats.org/officeDocument/2006/relationships/image" Target="../media/image22.png"/></Relationships>
</file>

<file path=ppt/slides/_rels/slide87.xml.rels><?xml version="1.0" encoding="UTF-8" standalone="yes"?>
<Relationships xmlns="http://schemas.openxmlformats.org/package/2006/relationships"><Relationship Id="rId8" Type="http://schemas.openxmlformats.org/officeDocument/2006/relationships/hyperlink" Target="https://www.instagram.com/welshambulanceservice/?hl=en" TargetMode="External"/><Relationship Id="rId3" Type="http://schemas.openxmlformats.org/officeDocument/2006/relationships/image" Target="../media/image28.png"/><Relationship Id="rId7" Type="http://schemas.openxmlformats.org/officeDocument/2006/relationships/image" Target="../media/image21.png"/><Relationship Id="rId2" Type="http://schemas.openxmlformats.org/officeDocument/2006/relationships/image" Target="../media/image19.tiff"/><Relationship Id="rId1" Type="http://schemas.openxmlformats.org/officeDocument/2006/relationships/slideLayout" Target="../slideLayouts/slideLayout22.xml"/><Relationship Id="rId6" Type="http://schemas.openxmlformats.org/officeDocument/2006/relationships/hyperlink" Target="https://www.facebook.com/welshambulanceservice/" TargetMode="External"/><Relationship Id="rId5" Type="http://schemas.openxmlformats.org/officeDocument/2006/relationships/image" Target="../media/image20.png"/><Relationship Id="rId4" Type="http://schemas.openxmlformats.org/officeDocument/2006/relationships/hyperlink" Target="https://twitter.com/WelshAmbulance" TargetMode="External"/><Relationship Id="rId9" Type="http://schemas.openxmlformats.org/officeDocument/2006/relationships/image" Target="../media/image22.png"/></Relationships>
</file>

<file path=ppt/slides/_rels/slide88.xml.rels><?xml version="1.0" encoding="UTF-8" standalone="yes"?>
<Relationships xmlns="http://schemas.openxmlformats.org/package/2006/relationships"><Relationship Id="rId8" Type="http://schemas.openxmlformats.org/officeDocument/2006/relationships/image" Target="../media/image21.png"/><Relationship Id="rId3" Type="http://schemas.openxmlformats.org/officeDocument/2006/relationships/image" Target="../media/image19.tiff"/><Relationship Id="rId7" Type="http://schemas.openxmlformats.org/officeDocument/2006/relationships/hyperlink" Target="https://www.facebook.com/welshambulanceservice/" TargetMode="External"/><Relationship Id="rId2" Type="http://schemas.openxmlformats.org/officeDocument/2006/relationships/image" Target="../media/image86.png"/><Relationship Id="rId1" Type="http://schemas.openxmlformats.org/officeDocument/2006/relationships/slideLayout" Target="../slideLayouts/slideLayout22.xml"/><Relationship Id="rId6" Type="http://schemas.openxmlformats.org/officeDocument/2006/relationships/image" Target="../media/image20.png"/><Relationship Id="rId11" Type="http://schemas.openxmlformats.org/officeDocument/2006/relationships/image" Target="../media/image87.jpeg"/><Relationship Id="rId5" Type="http://schemas.openxmlformats.org/officeDocument/2006/relationships/hyperlink" Target="https://twitter.com/WelshAmbulance" TargetMode="External"/><Relationship Id="rId10" Type="http://schemas.openxmlformats.org/officeDocument/2006/relationships/image" Target="../media/image22.png"/><Relationship Id="rId4" Type="http://schemas.openxmlformats.org/officeDocument/2006/relationships/image" Target="../media/image28.png"/><Relationship Id="rId9" Type="http://schemas.openxmlformats.org/officeDocument/2006/relationships/hyperlink" Target="https://www.instagram.com/welshambulanceservice/?hl=e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3" name="Picture 42"/>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4227744" y="-1073984"/>
            <a:ext cx="8132460" cy="8040139"/>
          </a:xfrm>
          <a:prstGeom prst="rect">
            <a:avLst/>
          </a:prstGeom>
          <a:noFill/>
        </p:spPr>
      </p:pic>
      <p:sp>
        <p:nvSpPr>
          <p:cNvPr id="32" name="TextBox 31"/>
          <p:cNvSpPr txBox="1"/>
          <p:nvPr/>
        </p:nvSpPr>
        <p:spPr>
          <a:xfrm>
            <a:off x="6672065" y="61034"/>
            <a:ext cx="3484224" cy="923330"/>
          </a:xfrm>
          <a:prstGeom prst="rect">
            <a:avLst/>
          </a:prstGeom>
          <a:noFill/>
        </p:spPr>
        <p:txBody>
          <a:bodyPr wrap="none" rtlCol="0">
            <a:spAutoFit/>
          </a:bodyPr>
          <a:lstStyle/>
          <a:p>
            <a:r>
              <a:rPr lang="en-GB" sz="3600" dirty="0">
                <a:latin typeface="+mn-lt"/>
              </a:rPr>
              <a:t>Virtual Classroom</a:t>
            </a:r>
          </a:p>
          <a:p>
            <a:endParaRPr lang="en-GB" dirty="0">
              <a:latin typeface="+mn-lt"/>
            </a:endParaRPr>
          </a:p>
        </p:txBody>
      </p:sp>
      <p:sp>
        <p:nvSpPr>
          <p:cNvPr id="2" name="TextBox 1"/>
          <p:cNvSpPr txBox="1"/>
          <p:nvPr/>
        </p:nvSpPr>
        <p:spPr>
          <a:xfrm>
            <a:off x="180299" y="1031022"/>
            <a:ext cx="9036495" cy="1446550"/>
          </a:xfrm>
          <a:prstGeom prst="rect">
            <a:avLst/>
          </a:prstGeom>
          <a:noFill/>
        </p:spPr>
        <p:txBody>
          <a:bodyPr wrap="square" rtlCol="0">
            <a:spAutoFit/>
          </a:bodyPr>
          <a:lstStyle/>
          <a:p>
            <a:endParaRPr lang="en-GB" sz="3200" dirty="0">
              <a:latin typeface="+mn-lt"/>
            </a:endParaRPr>
          </a:p>
          <a:p>
            <a:r>
              <a:rPr lang="en-GB" sz="2800" b="1" dirty="0">
                <a:solidFill>
                  <a:srgbClr val="6666FF"/>
                </a:solidFill>
                <a:latin typeface="+mn-lt"/>
                <a:cs typeface="Arial" panose="020B0604020202020204" pitchFamily="34" charset="0"/>
              </a:rPr>
              <a:t>While we wait for the session to </a:t>
            </a:r>
            <a:r>
              <a:rPr lang="en-GB" sz="2800" b="1" dirty="0" smtClean="0">
                <a:solidFill>
                  <a:srgbClr val="6666FF"/>
                </a:solidFill>
                <a:latin typeface="+mn-lt"/>
                <a:cs typeface="Arial" panose="020B0604020202020204" pitchFamily="34" charset="0"/>
              </a:rPr>
              <a:t>begin</a:t>
            </a:r>
            <a:r>
              <a:rPr lang="en-GB" sz="2800" dirty="0" smtClean="0">
                <a:solidFill>
                  <a:srgbClr val="6666FF"/>
                </a:solidFill>
                <a:latin typeface="+mn-lt"/>
                <a:cs typeface="Arial" panose="020B0604020202020204" pitchFamily="34" charset="0"/>
              </a:rPr>
              <a:t/>
            </a:r>
            <a:br>
              <a:rPr lang="en-GB" sz="2800" dirty="0" smtClean="0">
                <a:solidFill>
                  <a:srgbClr val="6666FF"/>
                </a:solidFill>
                <a:latin typeface="+mn-lt"/>
                <a:cs typeface="Arial" panose="020B0604020202020204" pitchFamily="34" charset="0"/>
              </a:rPr>
            </a:br>
            <a:r>
              <a:rPr lang="en-GB" sz="2400" dirty="0" smtClean="0">
                <a:latin typeface="+mn-lt"/>
                <a:cs typeface="Arial" panose="020B0604020202020204" pitchFamily="34" charset="0"/>
              </a:rPr>
              <a:t>Explore the functions of Microsoft Teams Virtual Classroom</a:t>
            </a:r>
            <a:r>
              <a:rPr lang="en-GB" sz="2800" dirty="0" smtClean="0">
                <a:solidFill>
                  <a:srgbClr val="6666FF"/>
                </a:solidFill>
                <a:latin typeface="+mn-lt"/>
                <a:cs typeface="Arial" panose="020B0604020202020204" pitchFamily="34" charset="0"/>
              </a:rPr>
              <a:t> </a:t>
            </a:r>
            <a:endParaRPr lang="en-GB" sz="2800" dirty="0">
              <a:solidFill>
                <a:srgbClr val="6666FF"/>
              </a:solidFill>
              <a:latin typeface="+mn-lt"/>
              <a:cs typeface="Arial" panose="020B0604020202020204" pitchFamily="34" charset="0"/>
            </a:endParaRPr>
          </a:p>
        </p:txBody>
      </p:sp>
      <p:sp>
        <p:nvSpPr>
          <p:cNvPr id="14" name="Rectangle 13"/>
          <p:cNvSpPr/>
          <p:nvPr/>
        </p:nvSpPr>
        <p:spPr>
          <a:xfrm>
            <a:off x="4799857" y="6439301"/>
            <a:ext cx="2520279" cy="262206"/>
          </a:xfrm>
          <a:prstGeom prst="rect">
            <a:avLst/>
          </a:prstGeom>
          <a:ln>
            <a:noFill/>
          </a:ln>
        </p:spPr>
        <p:txBody>
          <a:bodyPr vert="horz" lIns="0" tIns="0" rIns="0" bIns="0" rtlCol="0">
            <a:noAutofit/>
          </a:bodyPr>
          <a:lstStyle/>
          <a:p>
            <a:pPr marL="6350" indent="-6350">
              <a:lnSpc>
                <a:spcPct val="107000"/>
              </a:lnSpc>
              <a:spcAft>
                <a:spcPts val="800"/>
              </a:spcAft>
            </a:pPr>
            <a:r>
              <a:rPr lang="en-GB" sz="1600">
                <a:solidFill>
                  <a:srgbClr val="FFFEFD"/>
                </a:solidFill>
                <a:latin typeface="Arial Narrow" pitchFamily="34" charset="0"/>
                <a:ea typeface="Verdana" panose="020B0604030504040204" pitchFamily="34" charset="0"/>
                <a:cs typeface="Verdana" panose="020B0604030504040204" pitchFamily="34" charset="0"/>
              </a:rPr>
              <a:t>  </a:t>
            </a:r>
            <a:r>
              <a:rPr lang="en-GB" sz="1600">
                <a:solidFill>
                  <a:srgbClr val="FF0000"/>
                </a:solidFill>
                <a:latin typeface="Arial Narrow" pitchFamily="34" charset="0"/>
                <a:ea typeface="Verdana" panose="020B0604030504040204" pitchFamily="34" charset="0"/>
                <a:cs typeface="Verdana" panose="020B0604030504040204" pitchFamily="34" charset="0"/>
              </a:rPr>
              <a:t>This session may be recorded </a:t>
            </a:r>
            <a:r>
              <a:rPr lang="en-GB" sz="1600">
                <a:solidFill>
                  <a:srgbClr val="FFFEFD"/>
                </a:solidFill>
                <a:latin typeface="Arial Narrow" pitchFamily="34" charset="0"/>
                <a:ea typeface="Verdana" panose="020B0604030504040204" pitchFamily="34" charset="0"/>
                <a:cs typeface="Verdana" panose="020B0604030504040204" pitchFamily="34" charset="0"/>
              </a:rPr>
              <a:t>           	      		</a:t>
            </a:r>
            <a:endParaRPr lang="en-GB" sz="1600">
              <a:solidFill>
                <a:srgbClr val="181717"/>
              </a:solidFill>
              <a:latin typeface="Arial Narrow" pitchFamily="34" charset="0"/>
              <a:ea typeface="Verdana" panose="020B0604030504040204" pitchFamily="34" charset="0"/>
              <a:cs typeface="Verdana" panose="020B0604030504040204" pitchFamily="34" charset="0"/>
            </a:endParaRPr>
          </a:p>
        </p:txBody>
      </p:sp>
      <p:sp>
        <p:nvSpPr>
          <p:cNvPr id="4" name="AutoShape 2" descr="data:image/jpeg;base64,/9j/4AAQSkZJRgABAQEAYABgAAD/2wBDAAgGBgcGBQgHBwcJCQgKDBQNDAsLDBkSEw8UHRofHh0aHBwgJC4nICIsIxwcKDcpLDAxNDQ0Hyc5PTgyPC4zNDL/2wBDAQkJCQwLDBgNDRgyIRwhMjIyMjIyMjIyMjIyMjIyMjIyMjIyMjIyMjIyMjIyMjIyMjIyMjIyMjIyMjIyMjIyMjL/wAARCAEWAyADASIAAhEBAxEB/8QAHwAAAQUBAQEBAQEAAAAAAAAAAAECAwQFBgcICQoL/8QAtRAAAgEDAwIEAwUFBAQAAAF9AQIDAAQRBRIhMUEGE1FhByJxFDKBkaEII0KxwRVS0fAkM2JyggkKFhcYGRolJicoKSo0NTY3ODk6Q0RFRkdISUpTVFVWV1hZWmNkZWZnaGlqc3R1dnd4eXqDhIWGh4iJipKTlJWWl5iZmqKjpKWmp6ipqrKztLW2t7i5usLDxMXGx8jJytLT1NXW19jZ2uHi4+Tl5ufo6erx8vP09fb3+Pn6/8QAHwEAAwEBAQEBAQEBAQAAAAAAAAECAwQFBgcICQoL/8QAtREAAgECBAQDBAcFBAQAAQJ3AAECAxEEBSExBhJBUQdhcRMiMoEIFEKRobHBCSMzUvAVYnLRChYkNOEl8RcYGRomJygpKjU2Nzg5OkNERUZHSElKU1RVVldYWVpjZGVmZ2hpanN0dXZ3eHl6goOEhYaHiImKkpOUlZaXmJmaoqOkpaanqKmqsrO0tba3uLm6wsPExcbHyMnK0tPU1dbX2Nna4uPk5ebn6Onq8vP09fb3+Pn6/9oADAMBAAIRAxEAPwDJuJ5hcSDzX+8f4jUf2if/AJ6v/wB9UtwP9Jk/3jUfFSMk+0T/APPV/wDvqj7TP/z1f/vqo6TFAExuJ/8Anq//AH1TfPn/AOer/wDfVNFFAD/tE+P9a/8A31R9onz/AK1/++qZS0CH/aJv+er/APfVBuJv+er/APfVR4o696BD/tE3/PV/++qUXE3/AD1f/vqouacBQA8XE/8Az1f86X7RP/z1f86jIoFFhXH/AGib/nq//fVIJ5v+er/99U3HFGBTsBJ9om/56v8A99U1riYD/Wv/AN9U3tSMAVP0oAhvJ7gWjESvzj+I1kyXMyDL3DJ9XrZa1W8C2zEqHIGV61bg8PabbgH7OJW/vSfNWb3LWxzi3cptJGS5dh6hjUVtcXBjVjPJk/7Rq94gWO3uJY4kVECDCqMCs+EYiQf7NIZa+0z5/wBdJ/30aX7VP/z2k/76NQ0tMCYXM/8Az2k/76NLJc3IgZo53LDqCx6VBmliceZtb7rcGhaiY9JbmQkG4nYf7LVdiVgM7pM/7Tk1DZDETIR80blT9O1W8ccVtZGWrKz3dxBKQsztyMDPapIr25kL7nkA/hGTSnaGPTpTd+Qdo3YpisKst1lt078nj5jQd68+dIT3y5pmZGHOFoOwgBySwPakVYX7TMpwJXP/AAI01p7ljzK4H+8akCD+7j0pGX2pMZo2d9NcW2TK+5flPzUr3E2f9a/51n2hMN4qZwsox+Iq9IuDUtDuJ9om/wCer/8AfVL9om/56v8AnUYBp2KkZILib/nq/wCdO8+b/nq/51EBThQMlFxN/wA9X/OnC4m/56v+dRAU6mIkFzN/z0f86eLib/nq/wCdRAcUtAyYXE3/AD1b86cLibP+tf8AOoBTx2+tAjP025nOr3Z81+LeY/e9q5jV724l1hlE8mEjjThj2FdFpfN7qDelrKf5VyTfNqFyx6mQ03sOO5ft7m43D9/J/wB9GtKK6n3cyyf99GsWMncMVq2y7tvNclTc9KktDUgnnBx5r/8AfVa9nczFf9a351k20Zz6ntV2EtEelc0jsijo4JpcAb2/OtBJJAoO81iW8rnByBnpWtFuIHTPrUF2NKKWQAEMTVu3kleXJc8DNZ0e8kbSMr+tXovPU/dHzds1cWZyNZHZXAzuGMirKfQc+1YhmkhYZ52+hqVdTlZSiKoI961U0jFwbNlQ205IUmq1xIwXlgCOtZJmuJ5DvlIHsaikt2X5y+7jk5pSndFwpliSYlGO7ktj6VTdnK/eNNWMkEgE45OKj3Ybg8Vztm6SGzNIvR2PFUnmk6hzV2TpVORcHIqUx2MvU/MMTsshGR696bplxLNp6RSytuj+UNnkelWr2PdbuSueOtZVhuSR1BBG3O2u2jK552KiapuJTlWZhKPfqPWmmaXpvb86PMV4wRz6H0pjfKOtdJwDWnl/56N+dN86UDPmN+dIBu/CgryaBi+dKP8Alo351E88wB/eN+dOPFQvyaBjTcTf89G/OmPPLj/WP+dKeOlRsODSGRvNMP8Alq/51CbmbP8ArH/OntmoJBxQNDJLi4HIlfb/AL1QPcTHnzX/AO+jUh9DUDDnI6UirB9pnzjzn/76NRPcz5x5z/8AfRpXA9ahbFIYhuJ8/wCuk/76NN+0z/8APaT/AL6NN71G5weKAJGu5wDmaT/vo1SmnmuCB9pkGDnhzzTpstEwBwSOKw43kScYzkHmgEb/AJ84XaJpP++jR9quCP8AXSf99GolOVzSMwVSTTQM0NKu5vMwZpM7u7Gvd/Ccstz4PnjzkhW5rwDTsedn3r3z4dMJNDu4v89K6Y7HNPc4q11G5sbmXa27e5yDWwNecRgmLJ9jWHcRbNQlUdnIq0EXyBnrmoludlJQcdSW61m8mBWNhGp7r1rLYykkmV8n3q7sX0ppi9Kg6ISgtinibH+sb86DHLwfMb86uqgxjFOWMN8oHJ4HvSsbXVjH1CGWTSrtVd9xibGD7V5TNdXX9lq3ny5WbH3z3FfQ0OmRxWMiOA0kkbAk9sivnm4UCzvoiPuSgj8CRVWscdeSex1OgXs72cbGWQ8f3jXW6XcTPLuMjce9cH4bk/0LHpkV2ujSoqEllG3k5PQVPUzjsdvZTyYHzk1tW0zkrzXAzaj9qgsUsp1CXVwqB/YHJ/lXZWU6m4MG4u6AFiBxzWqMZKx5bcD/AEmT/eNRkc1YuP8Aj4k/3jUWaRAzFLTuaMUCGdqAKdijigBKTvTsc0Y9qBCUDvTsUYoCwzFLTvwpMc0CDrQBinY+lGKYCZoxRSimIbTW6VIaYw+WkwRZslDXsP8AvVqqhyR71m2I/wBNi+v9K1sBWOOp61lLctHDeI3El5Pj+9iqacKo9BTtWbfqM/PHnHNNpjJBTuKiBp2TQIdTW4ORSg80pHBoWgMtQPi6PpIgb8RVgw5G7ceT61St85t2/usV/OtDJwBitTMYIx6daQq2fl4FPz70FgFAoAasS4AbLc55qUgAdAKahyMmh/m4AzQAoyyg02Q7cY7mlTcFxiqN7cvG6hce+aYblmYkBJB1Rwa0pGyQfWuaa9mZGUlcEc8VL/alzgDKcD0pMaTN2lxWD/alz/sf980v9q3P+x/3zU2KN4Uornm1a6G3GzlgPu07+1rn/Y/75osM6Klrnf7WuvVP++aX+17r/Y/75osI6MUtc3/bF36p/wB80v8AbF36p/3zRYDpRSiuZ/tq79Y/++aX+27z1j/75osFjT0kZm1Q+lnJ/wChCuTK/wCl3Of+eprSt9RuLc3BQr++iMb5HYnNUDGDNJJk5dtx54oa0Kjox8a5cVowt5WKzV+U8VL5r+tc8qUmddOvGO50lpcJgHPPsau+aXOK5FbiRMbcDHtVhdVuV/uHHcisnhpM6I4ymjt7IZ2knp2rYhk7ZrzeHxBfQnKGLPutXE8X6ovTyP8Av3/9ep+rTL+u0z1ewWJo87vmPrV8AliRjAHavIh461hIyAtocDqYj/jUf/Cw9eHRrYfSI/41aw8kZvFQZ6lcZeXHTnirFvbALuZ1X1ya8hPj3WyxYm2JPrGf8acnj7WkfcBak+8RP9aX1eQfWoHsojhDjywZM9h0p0scu0gwxqo6DNeRL8TvEEa4VbJfpAf8aY3xL8QuTuNpz/0xP+NP6vIFi43PUGjYNwvtxVaSFlbpXm3/AAsbXh2tP+/J/wAaa3xE1xhgiz/79H/GoeGkX9cpnorc8Hiq8nHPWvPx461mSRVYWuCQOIj/AI1bbxPqLDBMP/fH/wBeoeGmjpozVZNw6HV3JzA9ZNsgF2GHG4FetYx8Q35BB8rnj7n/ANeqw1O5DAgrwc9K1p05R3JrYWc1odfsKvu9TyKR+a5yPXrx54w/llSwBwuDXRRHcgbHJrpueXWw86LSn1AL2FIQBUuMDFRMaDAifpjvTMcHPWpACxz6Uj59KCiEj+VRPUzE4xUJ4/GgaIH61XfqasPxVaSgZBJ04qDODU7AgE1XbmpKGn1qJ8HpT8kcGmtSGQGoGPPWpZTg1DTENPPWs91UyyMeAhxj1rRqF0QklgB6k0DRAZmHCrwBTT50pClTjI5qfzolzzyPSiV+Yxuxk5oAtWX+uYdK9z+F8mYLmMnqqmvB7KUeYGP8Q4r2r4Wy/wCluhP3os10R2Oee5lapH5WsXK46SkUxOYyKu+JE8vX7oY6yGqkI4NEy4vQaB0p44FOWGRxlI2YH0FTpp104yIHrKxSdir2B9au6bEHvFJH3RmnppF2wA8tV/3mq/YaXPbTl3dMEYwKqx1xqrksy0BlhnvXzhq0Hk6lrVueMSMR+DV9JFSsmPQ189eKYjF4z1dO7SP+ops55O6KGh3RjRo+xauosbG5uZLiNXP71ADJn7o7iuM0mdYZWLDJIAFdrYSznaGlCCSNwoXu2OKze44vQ6jTdBURwmW5xJD/AKoJwE/+vXSaQVtlVoZPMSQ7i+clz61wBl8uw0e5s5GZoZT5w3EkkjkGuy8KTLd6Au3H7qZ0GPTOatE3T0ZylwP9Jk/3jUePSprgf6TJ/vGo6s5xvOKKdigjFADaKcKMUgG0GnYNGKBDR1pe9Lij3oBjaKXFLiixIDrSEc07FFMY3FJT6TvTJY3FIakpjcMmB1YClYaLFuSt7H+P8q1gGllUKQMgk5rMhIW5QkZ4NXJJCLSSQHBCH+VZS3KPPLn57tTnq5J/Opqg63KD0XNT0yhe9OFJTsCgQd6eORTQMVIooAamQh54WRSK0GY9P5VQIxFJ9VP61oDBzjvWiM3owTOKQpuPNPA96OF5NMBURVGAKkxQBxwajMgB69KLCJCBisXUP9cPpWvuO7oetZF/zMPxoY47lSl2MFyVYAcEkU+CVoZ45UbayMCDjpW9cahaul2Y71XFzOWMUyuUVN2eAB1Pf2pFnPhH4wjHd0+U8/SkwQcEEH0Nbn2uFLO3hj1BDiTzH3eYAmAQFXA4Xnsc1n6rcR3WqTzxMWRyCGIxngUDKEn8H++KfTJP4P8AfFSIwWRGIyFYEj15oEbSeDvEzorpoOoFWGQRAeRWM8ckbOroysjbWBGNp9D719QQ+NvDDQRsNcsACoODMARxXiXifxDpGo+HJNOsoRHdpq01xJIoyLhGL4kz9CBigZxVFFFAHT+DfBV54yuLuO2uYrdLZAXeQE5LZwAB9DXP3lrLYX1xZzgCa3laJ8HI3KcH+Vek/DTXLXQEnlgs7i8+0wqs8VuQ0kcqFuSpI+RgwORwMHNcR4ne3l1eWaPb9pnkknuQj71RnckICOCVGASOM5oAxR3+lIQS2B1J4ozigEb1Y9ARmgDZm0CC2meC413TYpoztkQ+adrdxkJiobrSFgsXu4NRtLyON1SQQ78oWzj7yjjg12/hbQDrPjfVryCaxuYws5WHzVZmEiNscDpjJAPcE1ydzZrpGk6pYyXlpPL9qhjUwS7gxQNuI74GQM9M0gMSim5ozxQMXHNKK69PFHhpdas7tvCcRtYrMwS2/mDEkn9/+nPPNZV1q+lTeGINOh0ZIdQS4aR70PkshJwv6gfhQBjMfkb6VXJ4qVz+7b6VWEg6Uho04dFvJrWG5L2sUcwLR+dcpGWAJGcE5xkH8qbdaXc2Vus8hgeFn2CSGZZAGxnB2k4OK3NM1K2Wys2i1CGGWO1+zyRvcmBgRI7A52MGGGHcVBq9veQeG3nvJ47n7TfpIlzE+5JR5TDg4HIxgjtQBz1IWAqBpfSomcmgDYt9K1G7W3eGzlMVzKIYpSuEZycAZ+tM1Gwk02WJWnhnjmTfFNCSVcZKnqAeCCOnauqsXVbPTbEWk9y0tkHW4MeFl2o0qQhlOTtkxwMHIxWJ4iluL7T7DUr2yNvfTySo+d+WRdm04ck9Sw4oAyIWzPH/ALwrarn7Zv8ASYh/tj+ddAaiZ7OWfBIQkDqQKXIPSu0/4TDTNJ0G0tfD2lJDf8G5ubqJZCTjkAnrk/TFVfEniHRNc0i1aHRxbayCPPnjARGwOeB1yfUcVNkdqqTb1jocxFjzo8nA3DJ9Oa7WxeKa2EkMokUcZHY1w+3f8v8Ae4rpvDEckYmUA7ABmspyaasY4unGcdTYbjioSM8VNJyTjrTduBnvjmt1seA9GRcDpTG71I2cZxUTZPFAEJOTUT9anIwMcVA/WkFyvJVd6sNz1qu9BSIX6VXPFTv0NV2HNIoYwyM1EalbpUTUiivJ94Goz0qRzxURzQIQ1WnjaQ4DAKOuasnpVacYlVgT82VNMBBbpt69W3VKyKwBYD5arfvtg2A8VI6SNEqg4PekMdCwLoyjABxivX/hjcY1eBc/eQj9K8eRDEkaE5Ir1H4bzBdZtPd8V0UzCZ0PjKPy/EE3H3sGsmId/aug8eJs1dH/ALyCsC3IKjPcUSHCLex0+nYOnwbR2qO5d4ZsgyMGHTcAKitrgwaOkiDJUkYrn7/xJckhjBBuWbyjkZwPaktgs7m3CAzpuYEM2OZSTWyF7+lcX/bd2ArIyLkkcIO2f8KtrqNzJYtO0zZWVOh7EUx2N2a4VbtombDYBGa8N8eJ5XxAu+mHKnj3FevawubmJ/70INeO/EEMniYS5PzRI2al7nRyfu7nJ2/yXDD/AD1rttO3yC2mWEyFJM7c+orjYl26oMgYL9K7rS38rC9ATWUiIq6NrSdLm8uOGUxLDHN5qheWJz3rrdE0y30ezlht2YrJIZDuPQn0rFsGAP3uPWtuO5DbY0OR3NWmTy6nG3A/0mT/AHjUeKluP+PmT/eNMNaGA3FGMUuKXFBLG/hS0uKDTFcb3/ClpcUvagBmKKdRjigBuKdtoxRQAm3mginYpMUCG0mOafSUANxRtBZeOc07HNOQZlX60CJFU/aYz2wTS3zbLCTa3G0k/WrNlHHJqUSyttQ5BPpVPV18nTZ2btJ5YHrzWUtzRbHEooF4/sKs4qGEbrmZvQ4qwOlMYAUtAFOxQAnepFHNN708UANfPly/7o/nV0sFAAPUdaqSY2tnutTtcQKMGQZI7c1pHYzluTo+VB60u0sc9KrLckgLFC7Y7kYFSAXsvdI/oM0yblpV45NRSSW6D55EB+tQPbJjNzdMT3G7FOQ2Uf8Aq4GdvULQGo86hERtijkkPqFwKyLt5ZJcvF5foM5rb86YjEduiD1Y1n3FnPLJulcH6ChjinczceppaufYD6NTvsH+9UmhRoq//Z/+9R/Z/wDvUgM2T+D/AHxT6vHTQcZ3cHNL/Z/s1AGfgelLV/8As/8A3qX+zv8AeoC5n0Vo/wBm+zUf2aPRvzphcoxyyQuXidkYqVJU84IwR+IpnQVpf2YP9r86RtNARm+bgE9aAuZdFVJp5km2Kqn6in+bLjoPyqeZGnI7XLsM81tJ5lvNJDJgrujYqcHqMj1qLgVXaeQdh+VV3vJwfupj6UudBySNDNJVBLu5kOFRD+FK016rgGNcHvtNPmQcjL1LmqatfYy0aAD1XFDNeqMlY8fSjmQcki1If3TfSqyYI6VC1zckFSqYPB4rU0WwS9kIlLDH901LnFFxpSeiIAikfdqOSSUQi3MshgVi6xljtDHgkDpmu9tfBlpNblz9pyPRx/hVa68GQL9wz/iw/wAKj20S/q8zhMGkxzXZTeEI4wTul9hn/wCtVZvDKryqyEeuf/rVXtIk+xmc0Lm5SHyUuJViDbxGHIUN649fellubm5l8yeeWaTGN0jlj+Zrf/sOGN/3trcMD/ccD+lL/YKysRBBMi99zbj/ACo9rEPYTMKDLXMWezj+ddBWlZ+D4mVGJm80fNwRj+Vag8KnIz5mPrUSqRZ6WCkqMWp9TmaK6dvC6r/z1/P/AOtVSbQlj6eZ+dRzo7frNMx7f/j6h/31/nXf6fGFkum2gb4wePauSg0iZLzDAlVIIrvII8WkR/i2lT71nOSbViKslNXRm7fmz9aOlSONp6VG3T0PSuqOx8/Lcic9ahxwfXNSkZGSTUbDFUIgkNVm5qw/U1CwwKQ0V3qu/WrL1WepKIHqButTsKiYDNIpEJqNuakPBqNjSZRVl6ZqPqKnYA5quDgkUCCkIBpaSmBFIfLTK9ScUyKfzGZcY296n8vzWVACzE8KOpNWV0PU9p8nTpST7YpN2Gk2ZwcuuT/exXoPgKby9UtWzgCRc1zI8K6w6jFntHu4FdR4c0m+0y5jluFQbWBwrZrSFRIicG0ehfEFP39u/quM1yKXEMEQMsip6ZNdJ4j1aPWo4QkTIYxj5u9ce/hwyzvK93jJyAFziidSJ0YSnZ++dNps8V54dlaF8hZivIrm7zTrub7QscDFvPVlHrxzWxoqjRrSW3GJg778t2q//aZDZEEYNL20BVaLc3y7GINHvHXb5IXa+7OeMd/51oWulzDTpoWxlthGOxFXDrFxjAWMD/dph1W57OB9FpOvEj2Eh+qwO32JFUmQxlcD1Bryr4p6bLZX+nzyj/WQlSR0BB6V6W19OZA5lJYDAPoKrXBS7K+eqzY6eYucVm66N1B8vKeBSK/25GVGOSDwprvbCFpYRiN+nXaa7nyolPywRAD0QVNuGOg/AVm6yYRpNGDZWkpxuyFrpdPSGFl3kdepqv8AL6UbuRQq6Q3SbOXuB/pEn+8aixU9x/x8Sf7xqKu6x5lxMUCn4pMUxCY70Y706igTGUuKdigg0CGgUo6UoFFAxKSnY5ppHNABikpy8nFL5ZzQJjKSnEN6UnaixNxBUkQzKtMqW3XMw9hTC5Ygyt0D/dXP61F4r3jR0lYKvmT5VR16cmr1nCZb5olGSygfTmszxhKfs8CMdzq7KD2KgVk9zQ4u1+7KfVqsgVXsv+PfJ7sas8UFC96XFHanAUAIBUg60zFSKKQAREd3mEBSOhp0UlvH/qYSx+lLsUjJAJqeMdsVaZLVxnmXMn3Y0jHYml8iaT/WTsfZeKsc9KcBTuKxElrEnRQfrUwVR0FLSgUrjFHSnbQeopAKfQMQIvpS7F9KUUopCE2L6UoRfSlp1AxmxT2pfLX0p1LQIb5a+lKEX0opRTANi+lGxfSnCloAbsX0psqKLeXj+A1KBTJ/+PaU/wCwaBHA3mBdSGpYFDRA+tRagCtzJnuasWuDD9Kxe53L4UOaDK5xVZrclsYrXgjEhCnvVk6fukC5rJuzNOXQxYLBo/nVsGr6Ws7gdcdelXfIaAhXUFSeta0ES+X8uWz6VLmaRpox49NJO5wWzUsmkjYOBz0zW7FCTu44xTLtW8jBzjHGaSmU6Zxb2YzK2Oh4q9oZ8q6RRxk81HKQpZB61Po6btQTHY5pSd0VTilI9U0k+Zb4wOB3FW1gVwcgEimaOym1ZQACByasw/u3NYI65JER06OZMEAHscVSl0gx5LJlB3FbqHMgWrZthIMHuOfetUznkrHPQ6PbOOh/EdKdHpMMbthQTnnjFbTQssqKU+UnBx2p/k7G6/e707EXKENjHGQwTrVtbRD/AA/pVoqo4HOKQuEGTxSHqZ11DGFICjiufvkVWPAxW/cSglvesK6bfLyPwqTRIQpHlSAGcoOlWmIjt4xjBznBqSytCy+cyYcDii8AILE5J45ppamjklAzJOd3vUDjJ2/jUrHnA64qMjHFd0VZHhzd2Rk9R71DJ+tTSHAqBu5NUQQucCq5BHvU7jJxUT9KTGiq9V271ZcVA/FSy0V26VDIOKsOOKhbpSKRARzUTjFStUZ6c0hkBHNV5VJGRxirTcVGeRQBXRuOetOIprxHORSByGw1AE+lhl120kPCiZBmvUyRuPJ/OvLInMcqSL1Rgw+orXm8WagpXLRLn0Ssaqb2N6TXU7veM9acHz0Ga85m8UarsJS5wfZRUNvrWtXjnF7Jk+nFZqnNmvNFHphZv7po3EDJIA9zXGaroPiCz0WPU5LuR4XGcBjxXJfbrpwd8zt9WNDpSW4KcXseuNNGvLTRgf7wqFr61X713D/32K8o+1E4yT+dL56/jU8jK5kepNq2nKMNfQ/99VC2vaWv/L4h+gNeaecPQflS+fnvRyMOdHoreJdKUf8AHwx+iGom8U6WOhmP0SuA83jg0ecfWnyBzI7w+LrAD5Ypz9QKibxjbj7tpIfqwFcOZuKPNz3o5A5kdk3jEfw2J/GSoW8XybsC0QD3cmuT8z3o8zFHILnLNz4wnW7mH2KLhyPvn1qL/hMZwf8Ajyi/77NYF3/x+T/9dG/nUNemeUdL/wAJlP8A8+UX/fZo/wCEyn/58ov++zXNUUCsjpv+Eyn/AOfGL/vs0f8ACZT/APPjF/38NczRQFkdN/wmU/8Az4xf99mj/hM5/wDnxi/77NczRQFkdN/wmU//AD4xf99mj/hMp/8Anyi/77NczRQFkdN/wmU//PjF/wB9mj/hMp/+fGL/AL7NczRQFkdMPGc4OfsMX/fZp3/Caz/8+MP/AH8NcvRTuHKjp/8AhNLj/nxh/wC+zR/wmc3/AD4Q/wDfZrmKKLsXKjp/+Ezmz/x4Q/8Afw0q+NZ0bcLCHP8A10NcvRRdhyo7ax+JF1YyySppluzumzLStwPyrJ1fxZPq/k77WOLy1I+VydxPeufopDsjQj1V44wghU475NP/ALZf/ngn/fRrMoosM1P7ak/54J/30aX+3JP+fdP++jWVRSsBq/25J/z7p/30acNekH/Lun/fRrIoosgNn/hIZB/y7R/99GnL4klX/l1j/wC+zWJRRYDe/wCEom/59I/++zS/8JTMP+XSP/vs1gUUxWN//hKpv+fSL/vs0v8Awlc3/PnF/wB9mufoosM6H/hLJv8Anzi/77NL/wAJbP8A8+cX/fZrnaKAOi/4S6f/AJ84v++zSjxdOP8Alzi/77Nc5RRYDo/+Evn/AOfKL/vs0v8AwmE//PlF/wB9mubooFY6T/hMJ/8Anyi/77NH/CYT/wDPlF/32a5uigLHSf8ACYT/APPlF/32aX/hMZ/+fKL/AL7Nc1RQFjpf+Eyn/wCfKL/vs0v/AAmU/wDz5Rf99muZooCx0/8Awmc//PjF/wB9mmyeMZ5I2T7FENwxnea5qigLFu5vzcvuMSqfY0Q37QptEYb3JqpRS5UXzy2NSHWpIWDCFTj1Y1fXxbKoA+wxHj++a5yipdOL6FKtNdTo28XSMuPsEP8A32aF8XSxnKWMSnviQ81zlFL2UOw/b1O51sfjydBj+zoW+sjf4VHP43uJ12mwhGPSQ1y1FHsodh/WKnc0pdYeVy3kouT2Y1NZ+IJLOUSC2jcj1Yiseij2UOwlXqJ3ud3a/E68tV2ppdufrM3+FTr8Wb5Wz/ZNt/3+b/CvPaKXsKfYv63W/m/I9HX4v3ynP9jWp/7bN/hVpPjZqCDH9h2h/wC27f4V5dRTVGC6EvEVXuz1P/hd1/n/AJANn/3/AG/wpknxrv5FIOhWgz/03b/CvL6Kfs4difbVO56YPjPqAUD+xbXjv57f4U1/jHfyddGtf+/7f4V5rRS9lDsV9Yq9z0J/izeuMf2RbD/ts3+FVG+JV277jpkHXP8ArW/wriKKPYw7B9Zq9z0lfjDfqAP7GtSAMD983+FVZvipeTEk6RbDJzgTN/hXAUUeyh2B4iq1a52v/Cx7rdn+zLf/AL+t/hQfiPdE5/syD/v63+FcVRV2RidifiFcn/mGwf8Af1v8KafH9y3/ADD4f+/jVyFFFgOtPjy4P/MPh/7+GmHxxcH/AJcIf+/hrlaKLILnTHxnOf8Alxi/7+GmN4vnP/LlF/32a5yijlQ7s6A+K5j/AMukf/fZph8TzEf8esf/AH2awqKXKg5mbf8Awkcv/PrH/wB9GmnxDIf+XaP/AL6NY1FHKh8zNf8At6Q/8u6f99Gm/wBuSf8APun/AH0ayqKOSIc8jV/tt/8An3T/AL6NRtqzP1gT/vo1nUUcqDmZoLqsi9Il/OlOruesCHHT5jWdRRyRBTkjQbVXYf6lR+Jqay117J9y2yP7FiKyaKailsDnJ7no918Xru70AaQ+h2gjChRJ5zZ/LFcLLqJkdmEKqGOcA9KpUUNJ7iUmtix9qb+6Pzpftjf3R+dVqKn2cexXtJdyyb1iPuD86UXzD+AfnVWij2cewe0l3Lg1Bh/yzX86P7Qf/nmPzqnRR7OPYPaT7lv7e3/PMfnR9vb/AJ5j86qUUezj2D2s+5c+3t/zzH50n29v+eY/OqlFHs4dg9rPuTXf/H5P/wBdG/nUNTXf/H5P/wBdG/nUNWQFFFFABRRRQBfs7W1aynvL15xDHIkQSALuZmDHq3AACmpDa6dc2l1JZPerLbxiUrcBCrLuVTgr0PzCm2UlrJptxY3Nz9mLzRzJIY2dTtDAqQvI+9nPtUimxsLO9EWoLdS3EPkqiQOgX51YsSwH93oPWgAsfD97qWlm8slNw4uPI+zRoS/3C5b02gA96msPCetX1/8AZPsUtuVcxySTKVWMgZOfwx0z1FN03xFcaXpNxp8NtAyzs5aRy24b4zGQOcdCe3WrzeN7yS4tLiawspZ7MFbZzvHlgoFIwGwchc8+poAx00PVpHKJptyzBtpATodu/B9Pl5+lWNS8M6rpc10ktrI8drjzpUU7FJVWI59NwB9K0G8bXb2kltJp9k0c67br74M48sR8/N8vCj7uORTdQ8bajqVlPayQxQxybgogZ12KyqpXr8wIQdc0AZP9i6p9jW7/ALPuPs7KGWTZwVJwD9CSADVtPCOvMLgvpssP2eFp3ExCHauM4B6nnpWnovjM6cLUT2yFbOB0iCqXaYlcBWZm+VAcNgdxwKqL4xvBarA1paufJeF5X3F3DYz8xORyM4HGSeKAKcfhjXpX2R6PeM23fgR84zj+ZAx15qtLpGo299HZTWU0d1IAyRMuCwPcfkfyrem+IGrTzvM0cO55Y5mUs5XzEcPuAz8uSBnFZreI7iTUbC8mtbaU2UbRpG6kqwLM2Tz1Bc4PsKAKsuh6rC5SXTrlWCsxBjPRcbj9BuX8xV6XwhrMNlDPJaTCSbdst1iZpPlZV5xwMlhj8qvyfEDUZJXm+xWYn2MkUmHJiVggOBuwf9Wp5z3pYfiBqFo+6zsLGDLSOwAdgzSOrueW7lcewNAHNXljd6dMIby3kgkKhwrjqp6EeoqvV3UdSbUPsqCCO3gtYvJhijLEKu4seWJJyWJqlQAUUUUAFFFFABRRRQAUUUUAFFFFABRRRQAUUUUAFFFFABRRRQAUUUUAFFFFABRRRQAUUUUAFFFFABRRRQAUUUUAFFFFABRRRQAUUUUAFFFFABRRRQAUUUUAFFFFABRRRQAUUUUAFFFFABRRRQAUUUUAFFFFABRRRQAUUUUAFFFFABRRRQAUUUUAFFFFABRRRQAUUUUAFFFFABRRRQAUUUUATXf/AB+T/wDXRv51DU13/wAfk/8A10b+dQ0AFFFFABRRRQAUUUUAFFFFABRRRQAUUUUAFFFFABRRRQAUUUUAFFFFABRRRQAUUUUAFFFFABRRRQAUUUUAFFFFABRRRQAUUUUAFFFFABRRRQAUUUUAFFFFABRRRQAUUUUAFFFFABRRRQAUUUUAFFFFABRRRQAUUUUAFFFFABRRRQAUUUUAFFFFABRRRQAUUUUAFFFFABRRRQAUUUUAFFFFABRRRQAUUUUAFFFFABRRRQAUUUUAFFFFABRRRQAUUUUAFFFFAE13/wAfk/8A10b+dQ1Nd/8AH5P/ANdG/nUNABRRRQAUf40UUAeu6h4c0C+1GfT72PStKtZJ4F0y6tGRZJRszIDgnIzxlhwTUOmeBvDVvq0Ez3jTpDdRCSG7ljWIqwXK9MuQSf7vGD615OFUZwo568Umxf7o/KgD1FPBXhqUXdp9oYFb6EJffa48NC8bNlF6BSw2jOSCRnuKS2+Hmhzx+bJd3sa74UnQ3MP+hb0dmMjYw23aDhcHBrzDav8AdH5VMtzOti9isrC0eQStCPulwCA2PUAn86AI3AWRlVtyhiAw7j1pKKKACiiigAooooAKKKKACup8CWWmatq11pWp+RGt1b5huJSB5Towc4J6ZUMPxrlqQgEYIzQB61f6b4Tu4HfT4rGBdRtpb6MbU3W6qI0EYz907i7etVovAnhlbwywX9xdJBcvEbR7mENKEmVDJuIA2bSSR1PY15dtHoPXpRsX+6PyoA9Q1LwZ4X+2XV2+oPBaNOzeZbTReVGTPs8hU5bIX5s9MVheLPCmj+HtJhmtNWN5dvN5DRq6lVZQfMPHOM7cfjXGbVznaM/SgADoAKAFooooAKKKKACiiigAooooAKKKKACiiigAooooAKKKKACiiigAooooAKKKKACiiigAooooAKKKKACiiigAooooAKu6QkUut6fHOqtC9zGsgf7pUsM59sVSooA9Q1DSPCuv63eWtjGI5NPkMbpYiO1FwGmwCu8lSI16nq2ahk8B+FEsp7tPErSRRo8q4dMusZKvxjqW249ieteaFVIwQCB2xRtGc4H5UAek6p4H8M6VptzeDVp7p4IVkSNJows5LIAwOOnzH5eTx1q3rOl+FNX1q90uyhjS508vIq2Cx232hTsCxKzEqxXLMWxyOBXle1QchR+VG1SMEDHpigD1Gfwb4WS3hSTVDLHFN5CyWzxI8m648vLk5ztBzn29K5vxlo2l6Ta6QdMUtvikS4n89XEkiSMudo+6cAH0wR9a5Lav90flQAB0AFAC0UUUAFFFFABRRRQAUUUUAFFFFABRRRQAUUUUAFFFFABRRRQAUUUUAFFFFABRRRQAUUUUAd9oemaVeeCYvtMFus0zTK90wQGMiSML8xO4NgsFHQ85qFfC/h0maVry6SzilnSSfz4z5QjcKqkbclnBJGOOR1wa4baCc4GfXFG0ZzgZHTigD0KTwPoUE0EX9qy3MjyNCywSIcSKpZj0Pycx8gE8twcVka94c0vStFS5t72We5Zl5RhJFkswZNwAGVwOc888DiuU2rjG0flRtAOQBn1xQAtFFFABRRRQAUUUUATXf/H5P/10b+dQ1Nd/8fk//XRv51DQAUUUUAFFFFADghb7qs30GaXy2zjY+fTbW1ogdZpA2/iLoR0+btV+3t2u9V8s7hiPrj3qJTadilG6ucsImJA2sM9yKlW0kYA4PPbBrpbiB4bsRAE7eW78f0rRts7QM8+tT7QOU4xdPlZgOme5Bx/KpP7JnP8AHH+v+FegQ84GTg+9LqV3JZWZdFkd2OMIeQOpP4CmptuyQmkldnnElk8bEOyjBxnml/s+fbuCORjIwh5/StuO3nlKs0smFkMiKzZCk9+ev410fhe4aSK4t/tLzCMh2JGArHOQPbirbVm10ITd0n1PPDbzDrBMPrGasWmmy3cVzIGEfkR+Zh1OZD/dXA5b2r0HVXZQRuP51FoUl0be8S1iMsoeNgn/AH0Caz9odEaXM0k9zzxreRPvo6HOMMpHbNQ969T1S1a81WNI0Mk+I1dTztYrj8BXlzjEjg9mI/WrjK4qtP2bsNqzZWi3kxja6t7YBc77hiqn2yAearVJEcCQ7gDtOMjOfb2qjI1l0CAjP/CQaMPYzv8A/EUv/CPwf9DDov8A3/f/AOIrQvyqWsmAOI/6VINPMdhHNj5dowMVHtV2G4PuZg8OxN08Q6L/AN/3/wDiKX/hGo/+hg0X/wACG/8Aia0LJQcllXBPNa8MacfKvtxR7Vdhcr7nNDwurDI1/RPT/j5b/wCJpT4XUDJ1/RMf9fLf/E12cMSYzsXnr8orE169Lymyt9yOhUkhBtbuc/TjiqjNSdrEyXKr3MX/AIRqP/oYNF/8CG/+JpreHYlGW8Q6KP8Atu//AMRVlYriKRpvtCRPK4Lzug+T0xXbWzrdadDc7EBkQMcLTckldIIpt2Z5/wD8I/B/0MOi/wDf9/8A4ipG8MItuk51/RBE7FVb7S3JHXjbmt/UiPMxgdfStzSWwmlItvlZYV3zBc7MMVJ/SoVVdjohh5TdkzzbUNKjsYFkTVNPuyzY2W0rMw9zlRxWeBlgPU4rpfE0EcUCOgBy4AYDqOa5pP8AWJ/vD+dUnczlHldj1Q/AnWiFMWq2sisuc+Q4p5+A+shAf7Wti56qLd+Pxr267V/Ks2V1VfJIcFAc4AxySMYP86n06dVzbl0POVKlQPpjcTVaGep4QfgTrAiDHV7QPn7phf8AnSx/AfWHzv1e1QdiIHbNe/3ePIbIzyOv1FUbaWdnxES2w/6rzABj/vjPpS5le1h2Z4l/woXVf+g5a/8AgLJ/jR/woXVf+g3a/wDgLJ/jXv8AE0rJmWMRtnoG3U+noLU+ez8B9SBwdetBj1tn/wAaUfAbU2GRrtoR6i2f/GvdLsL5zEqM7f8AP8JqS14WRQAFxkAf/qFGgang4+A2qEZGuWpHtbP/AI03/hQ+rBsNrVoBngm3fmvebQkOEHC7c4Dd/wAhVtkV8blDYORkZwaNA1PnS4+CGr20byvqtt5SRNIzGFxyOduM9x3ry0HIB9a+z9b/AOQJe/8AXCT/ANANfGC/cH0oY0SRW15c3VvbWllPczXBIhSIZLkdQB7Vpjwn4qIBHhnVCD0Pkmuw8C+KhomiLAfDaaltnd/OMQY8heN20kYx6967Wbx3bwpEw8MW771DY8lhjplf9X25rT2M3ay3MvbRV7vY8Z/4RTxQenhnU/8AvyabL4Y8TQR75fDepouQMtCe9ewH4lWkasP+EZsCwOTwcn2x5dRw/EkEwn/hFrdsAliIh19/3fH4Vf1Wr2/FC+sU+/4M8X/s7Vf+gRd/98VYt9A8QXau1voF/KExuKRk4zXsy/EjcgY+EIRg8gxf/a6Q/FhLVXY+F4IQGwR93d/45T+q1O34oPrNLu/uPIB4V8UEgDw1qXPT90eaoy6dqsErRS6ReJIpwysmCDXuC/Fae5QPaeHFmVWwfJBcA+n3OKQ/EaRZmMnghZ9xJB8g/wA/LyaX1Wp2/FC+s0/6R4b9j1L/AKBd1/3zWd/aUYP+rb86+g/+FlqZNn/CApuxkjy+QPXHl0p8dWvJ/wCFfWh+luef/IVH1Wr2/FB9Zp9/wZ8+LqCMwVYnLE4AB61bQsy5ZGQ/3W617p/wn1rsDL8OrYknoLfkf+Q68w8c6ouseJnvE0ldLBhRfsqrtxjPOMDr9KidCcFeX5ouFaE3ZHN0UVLaw/aby3t87fNlWPOM43EDP61kakVFdhqXgG5s/tRtrtLiOO5KRTMAkbwhGZpGYn5dpQgjsRWdp3heW41a6sb64jthbWjXZdWDCRNoK7D0IORzQBgUV1lx4B1XzI0s4zK5DeasjKPLbzGRUyCQxO3PFY17oF/p97bWd0IUuLgKVTzQducY3Ht1oAzKK35/Bmt2xHmwQqhQuZDMoRVCq2ST0yGXGetWofA98Ibp7xhCIIDOsiMrow2MyjqDzsIzjigDlqK6eLwPqDWM8889rC6pG8G6ZRHKHkMeN56EEfj+tOu/AesQKrQQmUC3WSUNhSr7WZo1/vFQpoA5aijqM0UAFFFFABRRRQAUUUUAFFFFABRRRQAUUUUAFFFFABRRRQAUUUUAFFFFABRRRQAUUUUAFFFFABRRRQAUUUUAFFFFAE13/wAfk/8A10b+dQ1Nd/8AH5P/ANdG/nUNABRRRQAUUUd6AOh8Pn7RdSeZlsRd+3zdq3/sw7Fh9GNYXhICS9uAFxiEZOevzV1whpNXFcy5ClnFOWMjNMgTOM45BqGG4ZVBWPgepq/qkUg04qqn5pVzgdhk1Ts0bZgLnnPJqeVX1C+mhejaVwMyYU8jYMVneIIJ547e1tZHE0r53Fz0xz+ea14o9qjNZ+qSTLqNuIIFmkVMqCcd+59KmV4q6LppTkoy2JdJ+F2o3ETXV5qHkoB0jfc7H+VbOm6dNp1tNFcFGuA+1pFXbuUDCnH0rY0a+8Qaro6fYYrGK4SUwzLKC2AvdfUnNWr2zeIsZmjMwUCQx/dJ9hXPCpLms+p3VcPBQvHpqcVqg607wk073Oqx2s/kzG2HluMcMG/+vTtXB3Niq3heWGw1C5uriZVTyHVo9p3EcEtwOgxWy0Zzq7Wh02gaxczQ2+mX9u1tqjhnG75o5cNwS/UkcA+3SvF5P9bJn+8f516pqOv6Ld6ppl5HfYWzEmUSFhv3EHr+FeVyHMrn1Yn9aqm462FXvdDalgfy/MOcZUjpnNRU5SAr5z93jHr/AIVqYHd/Zg0YBZsYHBOR+tLJDK9uYTMfLIxtIq+sPyr9BS+T2qeUTZlXFzC1ypRtyqip8q9cDn9asQXJPypGCw5+Y9qpXQxqtxtUKqynCgcDFX4EywIU9etSoXQ3KxaRpnB/e7M84Rcfzrl7m01rVtXnj08TSQrIVUoBnPf9a6xBtU/Ss/w3rsWmX+WtJ5Ed/mI+6pY8ZNRNuC902o041JWkR/8ACFeINNs0ub4xTqfv20h3EKf4sjuOuK6WSFba0jt4uI40Cj6AV0b3ep3t49m+jOkCDBuWmBBHcj2rIvYBFF3Ixxkc4rOnUlL3WbVqEYWnH0OMv+HOa2bPVdRsvAltLaW/2hVmaOVEXLYLEjnsOeTWJqnO4etdL4WMVpoSpfPGhMjsitKFyCFIz+taRaW5KvdWMfx9dabeeG7N9N8kRx3W0okZVkJUna2e4P55zXnSf6xP94fzrs/HCr597NDNA1tPdo8SRShsfu8EkDpyK4xP9Yn+8P51pTtbQxrX5z7MZrZoIIppGVvJBAVcnBAGehqa0trdIlaMb+SVd1GR+gxVS6lVYLKEkbpISVHc4Ue49asWEMe3zgkgk+6SzHB+gLGrtYxTF1Lm1Xr/AK2Pp/vD3FZ8ab50jfztm4A8sP1D1f1QgWgJx/rY+v8AvD2NZpMKTI5kj4y2Pk5x/wAAzTH1NiG0ht2LRhwSMfM5b+ZqekQsyBmUAkcgHP60tICjdZ85vvfdHTP/AMUKkt+kvXp3z/iaiu8ec2do+Udcf4GpLbb+9IIPy9sf4UAQgHaPlk6ejf8AxVXYABEAARg96oDZtHzp0/2f/iavWxBhBGOT2oAzNSGNI1IYYfuJMZ/3W9zXxyv3B9K+w9SkX+x9RYsPmhk6Y7q3sK+PF+4PpQB698OfFln4Y8DzTXiLPGt2xMCvhznaMjt/+qnav46/tXXDLaXjWun3RRUtJCNxIABJI6DOe9eXxabdLpa6ubRprFZvJZlb+LHTA6fWpb+G40ya2hvUnt2EAlMY5YZyV+nbNFtLX1CT1ukemX8WqNJcRxtJAiAbPKi4f1Az1PB/SqGlahqFvczLfyNfxou0rHH8yE9M8ZBxn8aS6uNU1jTLdtMtpVS6i3RSSPlS+eSDnjnP15rRs4dYitb15txu5XCfPKFLDdxg/n7da8iOYVYRvNq/qrrW3n5+hkpbXNjwvetqerXaRGeC0so1DGTIMhJODz04BrB8Ww3Oo3MzWFnefZ/OJmkm/wBXvUYBHXjB/Wtrw74l02TxNd6BIjLfOGMzysCrsvO0evBY/hWfr/xBsZ0uNPsbF5Y2OPP3bQxHcAdenelWrVKkVN6Pp/XmejgKNSrNyo0+drvsvXYo+EL/AFGy16K2tpEtbgndtEpVJwOSPQ5x9a9ve+U3FjI7+WsiucM3Q4HH1rwDSrqSTxDp19PbmG2t5QSWPJycd/fFenf8LK8LfZZx9odltELCSSLajMAeFJ5JOOwq8t5rO/8ATHjaSpyi7JNrVJ3Sf4+TtfS5RtLSV/jJd6t/aEv2VULbSTz8gUL/ALvf8K9FF5CTxdxf9/R/jXDWj2mn+Ibm+vZ1is55IYbZmYbZWlGV2/hmusbTtO53Wdt/37WvSg7r7zmqKzS8kcv4v8e/8IfpFu8MQuLm7mm8rc+EUBzljjr1HFeBeKdXuNd1gajdbPPlhTfsfcMjP5fTtXpHxwt3lOhRWqokSJNkcAKMrXnHiq30q01hLfRpBJZxW8a7wPvPj5j78960k0rK2pkm7vUxKfFK8E0c0ZxJG4dTjoQcimUUijaj8Wa3FA0Avd0DzyXDRPGrKXkBD5BH3SCcr0qsdc1E3s9354E08H2d8IoAjwBtAxgDAAGKzqKANyXxfrc/mia6SVZQd6PCpU/MWzjHXLHn3qF/EmqNdWNx50avYkm3CQqqoT1O0DBzWTRQBut4x11mc/bQu9oWKrEoH7r/AFfGO3645zTn8aa8+7/TEUMgQqsKAbQGAHT0ZvzrAooA6CTxrrszEyz27ggfK1rGVyH8wHGOu45zUE/irWbq3eC5uxPG6gESRqcEAjIOODyeaxqKACiiigAooooAKKKKACiiigAooooAKKKKACiiigAooooAKKKKACiiigAooooAKKKKACiiigAooooAKKKKACiiigAooooAmu/+Pyf/AK6N/Ooamu/+Pyf/AK6N/OoaACiiigAo70UDrQB0Xg2aFNQu/MmjT90PvMB/FXZfaLVvkjuoWkbhQsgyTXnaF7LQ7W6ttNguZZ7idZZJIDIQF2bRx06mrVzql5L4XsohZG3W0u0AumXZMzsrkqCADs445OMe9NMlq56HdqYdPnbByIyP6VlWUX7leK4BtQvXUq95cMp6gykg00Xl0owtzMB7SGnJpijFpHdRy6oZCPsr7QG5WHdz2HXv61Su9Rvo40muLZocFSjPAVO7uOT0/nXMLq+pxrtTUbtV9BMw/rSvqc06bbpp7jnOXuG/lUNaFx0dzt9C1jxFaRStYwNPA0pcl4shSepHI57V1VjLrV/DJdajZNDHgAuIyFD+nU9sV43/AGjcoFFvNcQKByFnY5qUa7rCxNEurXwjb7yC4fB/DNZqnZ3Oh17wcXrc9F1OMtNgKfyqrYWv+mKjLxLFLGeOuY2rz06jfHreXB+sppPt96CCLucEdD5h4quTW5lz6WOl05LdoVVCGO3djGSB/kVybffb6mnJNLGcpI6kjBKsRTT1NOMbMJyUkhKQkBCScUtOjhW5ljgbO2SRVJHUZNWk27IhnpyXlmVX/S4Og/5aCrNq6XDMYpEkRe6HOD9ayX0GGGBrGweK4aaFJ2mu4trR5AO1dpPauZ/tvUNEvru1tfIRC4bbs3Yyo7muurhpUoqcjH4tEdZqUSf2pGqqB8u5sDqT60y5uFso0dkLbjjg4rkJfEupzXPnvJHvwBxGMcVIvivVFIJNu+OzRAiuR2uaJOx0n9uQiMMYwu8NjMgyMeo7Z7etUJNVRIZEtogsZKyKjNnABzj61Q/4THUHIDQaeAOh+yKSKpvqO+8NyblA5IJxbcflmonFSVrGlObg7p2PTrf4krLB9mezk3P8pIlXaDjqParTXP26xS52lQ68AnpjivNV8b6ynANo2BtBa3XpVm++Iuv6gQZvsKkDBMdsFz9azhT5ehvVrKcUt3c2bqPfI3GeagvLSJvDc8bYUx3sUgP+8rKf5CubPinUySS0HP8A0yFQ3HiDULm2kt5Hj8uQqzAJjlc4/nVKDuZc6LOs2qQWETKAGLgH8qxE/wBYn+8P51M95NLbCB2BQPvHHOT71FD/AK+P/fH86qCsrEzkm7o+ujrWkZt991pMhiiwGlukDox4IAPTgc1esdY024ZYIryw81j8kMNwrk9+AK4Xw/a6e3htXubK2md7+VCZYwxK7j361jaJZwWvxXjgt4vJhW4k2IvAUbCRj2rOFeM6jh1QnFpXPV9VGbBgFL/OmQOuNw9xVFRct1EgyOMeZ+vzVd1FFSzwW4MseS2D/EPWs2OHeWWO3idzwVTyuMevFbCv0LsNtcOFcSKoI+6zyA/lmp4LOQZ89yeQV8uV/wBcmpobWCLa6wRo4GchQCD36VPQIpXO/wA5sbsbR03f0NSW+7Emc9OM5/qahu9vnMSFztGSQv8AUVJalcS4x07Y/pQBEBLt/i/8f56e9XIN3lDd1z7/ANaoDZtHyJ0/2Ku22PJGMde2P6UAY+tFjol6WzzG3XPofU18fr90fSvr/Wgh0a+KhcBG6AejelfIC/dH0oA9C8K6s+m+B73yp445laWSNZCMOwAxwa4nU9XuNat4bm7mEt07NvckZx6fT2rtPB3h3T9bsdLS7gUiSacTPzuKKV4Hvzj8a3NSsdCGnXtmlrpdqtux+zxWu8sTnBWTI5+pPWpiuadorX+v6/MipWUFaW3kY+neLLaw8J6cgjeX7K5imAbhdwJUj8aov8RdclunjtdIjVwAvzBpNrL0b0OOa9t0PwX4Xm0LTp5PD9k0r2sZZihyTtFav/CIeG8Y/sK0C+gUgflXK8Dh27uN35+txqCvc+d7LSJhqMl/cTo80u4mRVy25urZ7dSOKntmu9MzE1r5qE5V0HT8a+g/+EU8Ojpolr/3yakTw5ocLbo9Jt0OMZXI4/OlWwcaq1O/D4qFKEqc4c0Zbrbbs0eGW1ve6rdRxQWckjqQ6woN7Nj1x0Fdnc/CXRbu2judVur9J7j95JFGVVUY8lQMHAHSvSrHTtO0wP8AYtPgg3/eKLgn8etXDIDj92vHTk0YXCOhFpS3OWUk5J20WyPN73wJpE0WjWzTXcqacFksysjFxgjCtnIb9MCtmbSFeKUPFcWs0nQB8jcecnnpn+ddh53GNg/M1We2tpAQ8Gc9cyN/jW8qb3TKlUurWPnX4m2N3posYpQ4iIk6uSCSR0z69fwrhLn/AFi85+Uc19cXXhbQNYhW11DSoLiFW8xUkywDeo596+efi3pNhovj2ay021jtbYW0TiKMYGTnJraLfLZmT1dzh6KKKBhRRRQAUUUUAFFFFABRRRQAUUUUAFFFFABRRRQAUUUUAFFFFABRRRQAUUUUAFFFFABRRRQAUUUUAFFFFABRRRQAUUUUAFFFFABRRRQAUUUUAFFFFAE13/x+T/8AXRv51DU13/x+T/8AXRv51DQAUUUUAFFFFAG5ourDQ7uSex1S6g3Kfk2bkyeDlTweO9SX+pWmt6ml3rOp31yAwLIi7QO3yr0Bqgui3TaTBqAMZS4lMUEQJMkjAgEAAYzz0znvimnQ9WAz/Zd7jnnyG7de3aocL9WNPyNL/ikcj/kKYwc8jrUjHwYX+VdWCY7spOcfT1rITRdVkAKaZetlPMGIGPy+vTpViy8Oahf6NNq0X2dLOGQRs8s6pySB0PYZFSqVnfmZXPpayNFB4JC/OdWJyPQcd/6VXA8KZ+ZtSx7AVkX1nLp2oXFlOUMtvIY3KHKkj0PcVXqZUOZJcz08xqpb7KN4jwr2fUvyFKR4T28PqWfoKwKKn6t/fl95Xtv7q+43seFv72o/kKYw8Nb/AJW1Dbj0GaxKKFh7P45feJ1b/ZX3Gzjw3tOHv92eMgVjnGTjpnikoraEOXq36kSlzdApsgYxkIcNkEHOMU6r+m6PeatHetaKrfY7c3MqlsEoCAdvqeelWSJYa/q+nWEtrAYCZAQJnyZFB64NZqmcs7zN5kjnJYtya3Lvwxq1mYFe2eSWeJJVihRnYKylhnAwDgcjORVQ6NqioXbTbwKqhyxgbAU9D06Vcqk5JKT0Qkkihl/7g/76oy/9wf8AfVakPh/V57lbdNNuhIZFiO6JgFZiAAxxx1HX1qzP4V1K11q20q68q3mujiCSQsI5Pm2jB256jHIqBmFl/wC4P++qMv8A3B/31WjJo1+spWG3luU8wxpLDE5R2GchSQM9D+RpP7E1byDP/Zd75IBJk+zttAHXnHagDPy/9wf99UZf+4P++qnuLa4tJfKuYJIZMZ2SKVOPoaioAbl/7g/76oy/9wf99U6igBATzkAfjmnxsFlRj0DAn86bQeBmgD0yLxxp9uhjt9XuI4/PM6qbInaTnI69Of0qxo/jrQrLxVDrd7qF1OysWkCWRBb5Coxzj0ripPCGo27uLqaztkS3iuGklkO0LI20DgHkNwR2qQeBtc+1Wds0MSvdrMykycJ5RIfcR06cdc5FQqcVLmS1C7tY9mvPjf4SuINiLqQO9Tzb44BBPRqrH40eGM4DaptyT9xv/iq8jvfA2sWKJI/2aSJhJ+8jkJClF3EHIBBIzj1wa5vtVgfQ1v8AGvwlHJ5srauXyflERK4+harf/C9vB/8Ac1T/AMBh/wDFV83UUAfRMvxu8JyOzL/agBGMeQR/JqdF8cPCMYbI1Q5/6YZ/m1fOlFAH0R/wu7wpjGdU4H/PE/8AxVTRfHPwikYVl1Qn/r3z/Nq+caKAPoDUfjN4UvNPuoF/tPdIjBc2/GcHH8XHUV8/AYUClooA6/Qtd0y00K3tLm8nt7iKWRjsty4IYqQQQRz8taV94tstQhMU+tTOjHLj7AV3kdCxB5/GuSt/D9/dWUN5EimCVZmDZPAiGWzxxx09aiXQ9Xdii6VfFgocqLd8hT0PTpwfypxk43s9yJU4Sacldo9k074seFrHT7W2b7W5hhWMt9mbBwAD/H7VZPxf8IH+C+9M/Z2zj/vuvDJtOvreKWWayuY44W2SM8TAI3ocjg8j860L7wvqdkEIjW53ZDC23OUIVWIYYHQOpyMjnrRdlcqPZB8YPCI3fJfcjn/R2/8Ai6fF8ZvCsIIjF6AeT/ozH+b14b/Yuq/u/wDiWXv7xd6fuG+ZeORxyOR+dU40eaZIY1LyuwVUHUknAH50XYWR9A/8Lt8Nf9Pn/gIf/iqX/hdnhnB5vfb/AEQ//FV4sfDFyFvGF9Yv9jIWfy3d9jEkbeF55B5HHHWlvPCt7Yata6dc3Fokly5jjfe20MG2kH5cjnvjB9aQz2xPjb4S2DzP7R3d9trx/wChU7/hdvg//qJ/+Ao/+Krwe40HUoZnSO1luURmUSwROyMVOG2kgZweDQNC1IspFpP5JYL5/kSbMkZxnbnP4UAe9x/HDwfG+7Gpn/t1H/xVeP8AxI8SWHizxjJqumiYWzQRxjzk2tlc54z71zV1Y3ll5f2u0nt/MGU82MpuHqM9ar0AFFFFABRRRQAUUUUAFFFFABRRRQAUUUUAFFFFABRRRQAUUUUAFFFFABRRRQAUUUUAFFFFABRRRQAUUUUAFFFFABRRRQAUUUUAFFFFABRRRQAUUUUAFFFFAE13/wAfk/8A10b+dQ1Nd/8AH5P/ANdG/nUNABRRRQAUUUUAbej+J7zQ7cxWcFsCzBndwxLgHOCN2PbIAODjNT23jPUbO2FrbRww26wiFEjaRSgDlwQwbdnLHv8AWudooA6mT4ga1JOJmMRffG5BLlSyHIIUthckcgYBrMi8R6lHpP8AZXnBtPM3mtbkYDHOcEjnHtmsmigC3qd+2qalPfSQxRSTtvdYs7dx6kZJP61UoooAKKKKACiiigAooooAK09E1280C4lnsvK3yKEbzF3DAYNjHvjB9iazKKAOml8c6pc281vcxWs0M6bJkZGG9eeMhgR17egqNPGepIdwit96geU2GBi/dCI7cN3QDrnnkYrnaKAOoPjvU/OWZbayWVMhHEbZAYqWz83zFigyTk9eazZvEF1PqNhftFALiyYGNgpw2HLgMM9iT0xxWTRQB0tr441S2gtofLt5EtwwRX34wSx6BgMgscNjI9aWfx3rFw0jOLf585AVgBkSDjn/AKat+lczRQBe1XVJdXvBdTxRJJsCExg5fH8TEklmPck5NUaKKACiiigAp8MnlTxy7FfY4ba4yGwc4PtTKKAOlfxvqVzFLHfW1jeLK5dvNhK9XD4+QjI3DPPqc5p8Xj/XYk2l7eQE5bdHyTuZj0PGd3OMcKvpXL0UAdPP471ad5v3dqkc1vJbvGqHaQ/fkn5h2Pua5jtRRQAUUUUAFFFFABRRRQAUUUUAbFj4m1LTra2t7aRVjt/O2rzhvMABLDODjHFX/wDhO9VVdsUVrEhlaYoitgu28seWzyXPHTgYrmKKAN/UvF+p6rpR065MYhIA/dl14+Xgjdhvug8g1NbeOdYttSe//cTSmNY41lVisIUD7nPGcDI6HvXNUUAdtc/EK4SzWGwj2ySs0l3KQ0ZeQ7MFdrkrjYOhAOegrkk1C8jWNUuZFWOXz0Xdwsmc7vrmq1FAGzP4kuZYrtIba2tPtjq9w1sGUyMGLf3jgEk5A49qNQ8S32p6ha39ysLXNtMZY32n+/vCHn7oOcDtk1jUUAdJZeNtTsZ45khtHeNXCF0Py75DISCDkcnHuODmnx+PNYjmWVVtsrGYgpQ4wSpzjPX5B+tcxRQBv3fiy61BSt9Y2NyPMaVfNjY7SQoOMN6KKxJ5BNO8qxRxBjkRxghV9hntUdFABRRRQAUUUUAFFFFABRRRQAUUUUAFFFFABRRRQAUUUUAFFFFABRRRQAUUUUAFFFFABRRRQAUUUUAFFFFABRRRQAUUUUAFFFFABRRRQAUUUUAFFFFABRRRQBNd/wDH5P8A9dG/nUNTXf8Ax+T/APXRv51DQAUUUUAFFFFABRRRQAUUUUAFFFFABRRRQAUUUUAFFFFABW54V0G38Raq9lc6mmnoIi4laIuGO4ALgEev6Vh16Z8DI9/jy4PHy2EjYx1+ZB/WmrX1E720NofAGTDE+Joxt6/6Gf8A4unf8M/Sbtv/AAk8e4jOPsR/+Lr3FWJjwWAHQ88igkDowbtgH/69IDw0fAB2BI8Tx4Ayf9CP/wAXR/woBwFP/CTx/N0/0I//ABde67GK9ccf571U+yTfa/M8z5Q+8dfTGOtAHjH/AAz1P/0Mif8AgGf/AIuj/hnqf/oZE/8AAM//ABdez/ZbgswMoG5ANwQ/41I9u5lDLgH1xQB4r/wz1P8A9DLH/wCAZ/8Ai6P+GeZ/+hlj/wDAM/8Axde0XNs1xDJES4DgA7eD+YIps1o8kc5LFmnjEbAZXHXng8dT0pqwm2eM/wDDPU//AEMsf/gGf/i6P+Gep/8AoZY//AM//F17jCCIVDLggYIp/wCFIZ8wePfhfJ4G0i3v31ZbwTXAh2CDZj5Sc53H0/WuAUbmVfUgV9C/H/8A5E/Tf+wgP/Rb189x/wCtj/3h/OgZ7CvwAvGBP/CRWwU/d/0ZuR7/ADcUp+AF0OviS1BPQG3P/wAVXtZdQsCGaRCUHCg4/TpU0yhs/KhcH5S4GOtAjxA/s+XiqS3iO3AHc2x/+Kpn/CgbjPPia0AzjPkH/wCKr3C6d/sbspjHy9ZiNn4+1ZSvdD7v9k7T/tnrQB5J/wAKBuOg8TWn/fg//FUo/Z/u2OF8SWp6/wDLuf8A4qvXJjcKcxrpUakZBdsnnv0pYZNSZ1MY0pn7lJGyfyFAHkv/AAz3e548RQf+Ax/+Kp6/s9XO0bvEkQPcC0J/9nr2W3fUfM/0lYBHjrEzZz+Iq1uP+3+dAHiP/DPM/wD0Msf/AIBn/wCLo/4Z5n/6GWP/AMAz/wDF17duP+3+dG4/7f50AeF3XwAntbSa4PiONvKjZ8fYyM4Gf79eMg5APrX2hqjH+yL373/HvJ1P+ya+L0+4v0oA7rwj8Mr3xfov9pwapZ2qee0ASZWyWAB7fWuni+A1w0SmXxAqSc5VbB2AwfXNdX8C4vM8BOfMZduoSnAA5+VPUV6T5FqZdmyXcD1BfHr16UXA8Qi+AMs2QniQcf3rBl/m1QWXwOi1GSdLTxZDK0DbZALJvlP/AH1Xvs7BYWwWBxwVGSKoWrSxTsZQcMMnZGfmbjr8opq1tQPEYPgclxqFxYx+KENxb48xTYsBz6HdzUi/AZyzA+ImBBI/5Bz849Pm6V7VAhXUXmG4LIck+UQzegJ29B9aklszlnXb1LAfP/Q0PyGeJ/8AChTjP/CSNj/sGv8A/FVHL8C1gjSSbxTHGrtsUvYsMnGe7V7nbw23mKyxyh1GctvA/WrEyGVcK209jtzSEeEw/ANrhd0PimBxgH5bQ/8AxdJJ8A3iID+Joxn/AKcjxzj+96kV7giNbxgTSNMxP3ljI/QUv2bzCH86Qc5UbR8v5jNAHh5+AUguVtz4mj8xl3AfYm6fXdivOvGnhdvB3iSTR3uxdMkSSeaI9md3bGTX115f7xX8x+Bgjsfevmf41nd8SrgjPNrD1HsaBnntFFFABRRRQAUUUUAFFFFABRRRQAUUUUAFFFFABRRRQAUUUUAFFFFABRRRQAUUUUAFFFFABRRRQAUUUUAFFFFABRRRQAUUUUAFFFFABRRRQAUUUUAFFFFAE13/AMfk/wD10b+dQ1Nd/wDH5P8A9dG/nUNABRRRQAUUUUAFFFFABRRRQAUUUUAFFFFABRRRQAUUUUAFenfAld/jy456WEh/8fSvMa9J+CNx9m8cXDlkXNg4y5IH309AaAPoxduGY427upxijzIeu6L8xVB7yN4thlt9h+biZs/h8tSKbBtoFzIWPZST/SnZk3RfD7hlTkeoNLk1WjNtE3Esx7YKsR/KpPtFuf4n/wC/Z/wosxkuTRk1F58GPvP/AN+z/hS+fBgne3HX5D/hRZgSZNGTUQuLc9Gfj/pmf8KPtFv/AHn/AO/Z/wAKLMCXJoyaj8+DON7/APfs/wCFJ58Az878f9Mz/hRZgeW/Hwk+D9Nz/wBBAf8Aot6+fo/9an+8P519A/Hoq3gzTHQkqdQGMjH8D18/R/61P94fzpDPtEafazIkkkSsxUcn6U+eDftH2eKbHeQ9P0qaEjyI+f4R/KobqNZHUm383A679uKBCTq32Er5MWegjJ+X+X9KoeU+CpsrQAjkEnr27VbkhH2BoxbjLHmN3yD+NZzWRL5/s2M8Yy0oz34oAmMcrKp+w2bHG3BbOB6fdqxbQxIBI0EUEqkgGNM8fXFOsY2httm1Lb5idi4b8c1YYsUYecDx029aAEWWN13LPuU8ZHIpd4/56t/3yay47djp0cbWa5EpPll8Ae+TWhbKYraNAyw7Vx5YGQvtmgCTcP8Anq3/AHyaaxm8vK5L9hnAPP09KVskrmTfhhxtxSvaW7/eXP8AwIigClf+c2j33mhl/wBHkwN2QflPtXxmn3F+lfZ+pW0MelXzovzfZ5BncT/Ca+ME+4v0oA+jfgau74c3S4zm+lGMf7K16DLCs4RZUYhTnhWHO3PY1558Ds/8K5utrbW+3S4Pp8q12Ut4lvcW9tNeok03+pQhckhO35/r6VUY32JlKxqQ2yQxFI1CqSTgg9x9atxhfLQAY+UD3ArI2zFWH2hTkeic/J/n/wDVWrb5EUYPUKM/lSaGmVb+ZrYLHHHNIZD1SUKRj/eP8qpT3rzFP3F2vmAEmO5QbcdR1/OtiWESSIxCEL/eXJ/D0qIWg4ysOQpHEf8AEe/0o0E+Yyo7mRrhPMjvVVQCXNymCB3IBrU+0JcxODlGUZwHGcevFVpnji89PLQtGiLnyx3P8varNv5byXAWNQVOwnaOeKclpoJN33M77dwpFvOcjOBOvUdutOTUyqgi0c5GfmnQ4H51fFkgI+SHAB4Efc96gu44rO0kmeOIqqBQFjHBPX8PauZqqldyHqRjUVljYPA0XY/vFzj1yDXzx8asf8LJuMdPskOPyNfQks9urTKYF+SSOI/uxzux79K+fPjYMfEu4A6C1h/kaqm5a8zuNHnlFFFalBRRRQAUUUUAFFFFABRRRQAUUUUAFFFFABRRRQAUUUUAFFFFABRRRQAUUUUAFFFFABRRRQAUUUUAFFFFABRRRQAUUUUAFFFFABRRRQAUUUUAFFFFAE13/wAfk/8A10b+dQ1Nd/8AH5P/ANdG/nUNABRRRQAUUUUAFFFFABRRRQAUUUUAFFFFABRRRQAUUUUAFd/8ILuKy8XXM813FaxrZODJL9376YFcBW74XvLO0vLj7dcGGGWJULDPI8xCegPYE/hTQmfSH/CTaUG48R6btA/vDP8AKrtjqYv43kstXtJ41+VnhXdg9ccD0rzWaf4UCKTyPEFw0oU7A7yhSccAnZ0qbwh428J6ImqW7660MLXRNvy/zJgAH7vt3qkybHpwmui23+0F+Y/3D0/KpVkkL/8AITJzkgCA1yA+J/g8HJ8Sufxf/wCIoHxO8HA4/wCEmfHc5f8A+Io0A63zH6f2scg8/uKd5sg66oOeB+4+tch/ws7wdjjxM/0y/wD8RSH4neDjn/ipn/N//iKNAOwV5APm1XqeP3NHmOUx/a3I4J8muQPxO8HY/wCRmf6fPz/45Qfib4NaTJ8TsFJ5x5n8tlO6CzOvLyZ/5CoBA5/c0bpCSBqvJ6fua5X/AIWV4Hxj/hLH/wC+JP8A4ipY/ih4EQYfxN5hzkFkl/otK6CzOd+PPmHwZppkkV86gpUqm3jy39zXz/H/AK6P/fH869k+MHjTw34k8MWFnouqJdzQ3YkZAjghdjDOWA7kV45EQs0bHgBwT+dQUj62k8T6bHtWHVNIIVQrLNNtYMOvSnWmvx3l0tvbX+i3Er/cSOU7jwSeK8k0fV/AM8d1NrGpsly1y+zar8xkgg/dPqanTXPAdj4q0a6sNZkS2jDm5kAkGw7fl/hz1pphY9xthM0bfaYYkcMQNhyCOxqbYv8AdH5V56PiJ4AG4/8ACUzZZNpJM3Pv93r70g+IfgADH/CVTnnPLTdc5/u0aC1PQ9i/3R+VGxf7o/KvP1+I3gBXRl8USDYAP+W3OPX5eetN/wCFh+AA2V8VTKueEBm2j8NtGganoWxP7q/lRsX+6PyrzpfiB8P0+74qnGCSBum4Jz/s+9Of4heAHjCHxTMBkN8pmHIGP7v40WQanoexf7o/KjYn9xfyrzz/AIWH4A3h/wDhKpt44BzN/wDE+1SW3xG+H1rcGePxGSxzwwmI5x22+1GganXa1Ep0q7I+XbbyHgdflNfGK/cH0r6h1P4qeCbjTrqKLXomd4HRR5MnJI4/hr5eXhQPakM9++DOs6ZpfgKSO/v7e2d76VlWVwuRhea7i48T+G3kil/tDSpZYySjPMoKepBxXzvoWpaXHpVlaXt55AWWVpcKSVU4Ix7nGK3YL7webS+D6xOLgDdakqQh+TOGwpO7d8vGAa6I0k6fPzK/YwlWaqcnK7dz6Ctr1Li3WbMOxhlWR9wZcZznHpVxJFVd7HCgZJrzbR/ib4RtdDsLebW4klit40ZTHKcEIBg4X1rVT4reCVTjX4NwXjMUuM/981zm52ouomnWJSSzpvHHGKlzz0PWvOr74neDZ/NkXX4CxtzGAscudxPb5aW6+KPguTR1hTXojLsUbRFJnjGf4auy01I5nrodtdWrMJ3V8GUrgEcDBqa3VEeVkZyZDuIbt24riF+KHgRDKya8oeQgsWikwcDt8tSw/FXwOpO7xBEMj/njJ/8AE0m+g0up3Weeh61Xvbc3lq8AYoWI+bHSvO7n4p+FI9Vuru11uJ826rHmKTBbIyMbfSpdP+KHg6PVb+abXYlSXyyh8qTBwOf4fWsXK/utDOums5GknxIg3zRyDIPAXGc/lXz38amD/Eq5Izj7LD1Hsa9gb4qeCC5I1+Lr/wA8ZP8A4mvEPihrWn+IPG81/pdytzatbxIJFUgEgcjBANVGKjsNI42iiiqGFFFFABRRRQAUUUUAFFFFABRRRQAUUUUAFFFFABRRRQAUUUUAFFFFABRRRQAUUUUAFFFFABRRRQAUUUUAFFFFABRRRQAUUUUAFFFFABRRRQAUUUUAe/TfCfwg8rObfUMsdx/01u/4VWk+FPhFeltf/wDga1FFeZUrTS0Z2QpxfQqSfDLwqvS2vf8AwNeqsvw48MhH2212CFJB+2OccUUV588VWv8AEzqjQp22NLwp8J/CutaEt9dxXoleWRcR3bAAK2B/KtK8+D3giyhMskOplR/dvGzRRXVDEVbRV+xwVYpOVvMztJ+GngXWhcm2tdWQW7hG8y8IySM8YzV8/BzwcP8AlhqH/ga1FFcGYYuvSrOMJNL/AIA8PCM6ackcTfeB9Bs2uVW3uH8ppAC1y/O2RlH6AV1tl8I/CMthbSSQ6g0jwo7EXjAElQTx+NFFdWFxFWUp3k+n6nVWpQUY2Q9vhH4PHS31D/wNaqo+FfhJ42kW3vwqnBzeNmiijGYqtToylGVmRClBySaKcnw28LKfltbz8bx6z7n4f+HVv9PgjgulS5nWJybpiQCyjI98E0UVhRxdefLzSetjplQppOyOpPwg8HYz9n1D/wADW/wrD1fwL4G0gHzbPVXI/u3h/wAaKK9L2s77nn1IxjG6RLJ8NPCqjK2t7yM83r1Ruvh74bjVCltdjMiqc3bng0UV588VWv8AEzvjQp22MweDtCwubWY5UH/j5f0+tKPB2g/8+k3/AIEv/jRRXmyxuJv8b+87I4ajb4UO/wCEM0H/AJ9Jv/Ap/wDGrmo/DzRdNuVglt5HYor5W5kxzRRUfXsTf4394nhqPMlyop/8IZoP/PpN/wCBT/41G/gzRGkCpbzJ8uf+Phz/AFooq1jsT/OzRYaj/Khp8E6P/cm/7/N/jUkPgDTJ7WS5RXEaHBzO2aKK2oYzETk1KbKhh6L+wvuRAPBekEA7Juf+mzf40Hwdo6YJhmYZGR57D+tFFZLHYlu3OyVQpN25V9yOs0H4W+FdQ0W3u7mC+Msu8nZeMAMOwAH4CrF38LPBlnEZHttSKj+7esaKK+hhVm0tTxZU43ehl6f4E8F6p9o+z2epr5DBW8y8bkkZ4xUz/DTwsvS1vP8AwMeiisMXXqQqNRka0KUJQTaMy78BeHoGk2W1yQsiAbrp+jLkj86h/wCEJ0D/AJ9Jv/Ap/wDGiivKr4zEKWk2dtLD0nHWKEPgvw+oybOb/wACn/xpD4M8PrIIzZzbiMjF0/8AjRRSji8Q4N87+8cqFJSS5UP/AOEJ0D/n0m/8Cn/xqfT/AAB4evNXsLR7a4WOecRuVunzjBPH5UUVWGxleVaEXN2uhVsPSVOTUVsdsfgp4MH/ACw1H/wNb/Copvg34LgheVrfUSqAk4vWzRRX0vPK+54/Kipa/CjwTeWwnitdSCk4w962ac3wi8Hj/l2v/wDwOeiisq9SUZtJmkIRa1Rymq+A/D1jqtxbRW1wY0K7d105PKg/zNU/+EP0H/n0m/8AAl/8aKK+dxGMxEaskpvfuetSw9JwTcUH/CH6F/z6Tf8AgS/+NJ/wh+hf8+k3/gS/+NFFY/XcT/O/vNPq1H+VCr4P0E/8uk3/AIEv/jUo8F6Af+XSb/wKf/Giij69if5394fVqP8AKhf+EK0D/n0m/wDAp/8AGl/4QnQP+fSb/wACn/xoop/XcT/O/vF9Wo/yoD4J0D/n0m/8Cn/xqM+DNBH/AC6Tf+BL/wCNFFJ47E/zv7xrDUf5UJ/whug/8+k3/gS/+NH/AAhug/8APpN/4Ev/AI0UUvr2J/nf3j+rUf5UL/whug/8+k3/AIEv/jR/whmg/wDPpN/4Ev8A40UUfXsT/O/vD6tR/lQw+DtCH/LpN/4Ev/jTf+EP0L/n0m/8CX/xoop/XcT/ADv7xfVqP8qD/hENC/59Jv8AwJf/ABpP+EQ0P/n0m/8AAl/8aKKf13E/zv7xfVqP8qD/AIRHQ/8An0m/8CX/AMakTwdoLdbOb/wKf/Giij67iP5394fVqP8AKib/AIQnQP8An0m/8Cn/AMaP+EJ0D/n0m/8AAp/8aKKPruJ/nf3h9Wo/yoP+EJ0D/n0m/wDAp/8AGk/4QnQP+fSb/wACn/xooo+u4n+d/eH1aj/Kg/4QrQP+fSb/AMCn/wAaY/gzQR0tJv8AwJf/ABooo+vYn+d/eH1aj/KiL/hEND/59Jv/AAJf/Gj/AIRDQv8An0m/8CX/AMaKKPruJ/nf3h9Wo/yoP+EQ0L/n0m/8CX/xo/4RDQv+fSb/AMCX/wAaKKPruJ/nf3h9Wo/yoX/hD9C/59Jv/Al/8aP+EP0L/n0m/wDAl/8AGiil9dxP87+8f1aj/Khf+EP0L/n0m/8AAl/8aP8AhD9B/wCfSb/wJf8Axooo+u4n+d/eH1aj/Kg/4Q/Qf+fSb/wJf/Gj/hD9B/59Jv8AwJf/ABooo+vYn+d/eH1aj/Kg/wCEP0H/AJ9Jv/Al/wDGj/hD9B/59Jv/AAJf/Giij69if5394fVqP8qD/hD9C/59Jv8AwJf/ABpR4O0E/wDLpN/4Ev8A40UUfXsT/O/vD6tR/lQ//hDNBx/x6Tf+BT/41C/hHQl/5c5f/Al/8aKKqONxD+2/vJeGo/yohbwvoi/8uUn/AIEyf41EfDmi/wDPi/8A4Eyf40UV0RxVd/bf3mToUv5UH/COaL/z4v8A+BMn+NH/AAjmi/8APi//AIEyf40UVf1qt/M/vJ9jT/lQv/COaL/z4v8A+BMn+NH/AAjmi/8APi//AIEyf40UUfWq38z+8PY0/wCVB/wjmi/8+L/+BMn+NH/COaL/AM+L/wDgTJ/jRRR9arfzP7w9jT/lQn/COaL/AM+L/wDgTJ/jSHw7o3/Pi/8A4Eyf40UUfWq38z+8PY0/5UNPh7Rv+fF//AmT/Gmnw/o//Pi//gTJ/jRRR9arfzP7w9jT/lQ06Do//Pk//gTJ/jQug6OTzYv/AOBMn+NFFH1mt/M/vD2NP+VEw8O6KR/x4v8A+BMn+NaMfhXw+LOKR9PkZ3BJ/wBJf1I9faiitqOIqtu8mZ1KVNJWR//Z"/>
          <p:cNvSpPr>
            <a:spLocks noChangeAspect="1" noChangeArrowheads="1"/>
          </p:cNvSpPr>
          <p:nvPr/>
        </p:nvSpPr>
        <p:spPr bwMode="auto">
          <a:xfrm>
            <a:off x="1679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5" name="AutoShape 4" descr="data:image/jpeg;base64,/9j/4AAQSkZJRgABAQEAYABgAAD/2wBDAAgGBgcGBQgHBwcJCQgKDBQNDAsLDBkSEw8UHRofHh0aHBwgJC4nICIsIxwcKDcpLDAxNDQ0Hyc5PTgyPC4zNDL/2wBDAQkJCQwLDBgNDRgyIRwhMjIyMjIyMjIyMjIyMjIyMjIyMjIyMjIyMjIyMjIyMjIyMjIyMjIyMjIyMjIyMjIyMjL/wAARCAEWAyADASIAAhEBAxEB/8QAHwAAAQUBAQEBAQEAAAAAAAAAAAECAwQFBgcICQoL/8QAtRAAAgEDAwIEAwUFBAQAAAF9AQIDAAQRBRIhMUEGE1FhByJxFDKBkaEII0KxwRVS0fAkM2JyggkKFhcYGRolJicoKSo0NTY3ODk6Q0RFRkdISUpTVFVWV1hZWmNkZWZnaGlqc3R1dnd4eXqDhIWGh4iJipKTlJWWl5iZmqKjpKWmp6ipqrKztLW2t7i5usLDxMXGx8jJytLT1NXW19jZ2uHi4+Tl5ufo6erx8vP09fb3+Pn6/8QAHwEAAwEBAQEBAQEBAQAAAAAAAAECAwQFBgcICQoL/8QAtREAAgECBAQDBAcFBAQAAQJ3AAECAxEEBSExBhJBUQdhcRMiMoEIFEKRobHBCSMzUvAVYnLRChYkNOEl8RcYGRomJygpKjU2Nzg5OkNERUZHSElKU1RVVldYWVpjZGVmZ2hpanN0dXZ3eHl6goOEhYaHiImKkpOUlZaXmJmaoqOkpaanqKmqsrO0tba3uLm6wsPExcbHyMnK0tPU1dbX2Nna4uPk5ebn6Onq8vP09fb3+Pn6/9oADAMBAAIRAxEAPwDJuJ5hcSDzX+8f4jUf2if/AJ6v/wB9UtwP9Jk/3jUfFSMk+0T/APPV/wDvqj7TP/z1f/vqo6TFAExuJ/8Anq//AH1TfPn/AOer/wDfVNFFAD/tE+P9a/8A31R9onz/AK1/++qZS0CH/aJv+er/APfVBuJv+er/APfVR4o696BD/tE3/PV/++qUXE3/AD1f/vqouacBQA8XE/8Az1f86X7RP/z1f86jIoFFhXH/AGib/nq//fVIJ5v+er/99U3HFGBTsBJ9om/56v8A99U1riYD/Wv/AN9U3tSMAVP0oAhvJ7gWjESvzj+I1kyXMyDL3DJ9XrZa1W8C2zEqHIGV61bg8PabbgH7OJW/vSfNWb3LWxzi3cptJGS5dh6hjUVtcXBjVjPJk/7Rq94gWO3uJY4kVECDCqMCs+EYiQf7NIZa+0z5/wBdJ/30aX7VP/z2k/76NQ0tMCYXM/8Az2k/76NLJc3IgZo53LDqCx6VBmliceZtb7rcGhaiY9JbmQkG4nYf7LVdiVgM7pM/7Tk1DZDETIR80blT9O1W8ccVtZGWrKz3dxBKQsztyMDPapIr25kL7nkA/hGTSnaGPTpTd+Qdo3YpisKst1lt078nj5jQd68+dIT3y5pmZGHOFoOwgBySwPakVYX7TMpwJXP/AAI01p7ljzK4H+8akCD+7j0pGX2pMZo2d9NcW2TK+5flPzUr3E2f9a/51n2hMN4qZwsox+Iq9IuDUtDuJ9om/wCer/8AfVL9om/56v8AnUYBp2KkZILib/nq/wCdO8+b/nq/51EBThQMlFxN/wA9X/OnC4m/56v+dRAU6mIkFzN/z0f86eLib/nq/wCdRAcUtAyYXE3/AD1b86cLibP+tf8AOoBTx2+tAjP025nOr3Z81+LeY/e9q5jV724l1hlE8mEjjThj2FdFpfN7qDelrKf5VyTfNqFyx6mQ03sOO5ft7m43D9/J/wB9GtKK6n3cyyf99GsWMncMVq2y7tvNclTc9KktDUgnnBx5r/8AfVa9nczFf9a351k20Zz6ntV2EtEelc0jsijo4JpcAb2/OtBJJAoO81iW8rnByBnpWtFuIHTPrUF2NKKWQAEMTVu3kleXJc8DNZ0e8kbSMr+tXovPU/dHzds1cWZyNZHZXAzuGMirKfQc+1YhmkhYZ52+hqVdTlZSiKoI961U0jFwbNlQ205IUmq1xIwXlgCOtZJmuJ5DvlIHsaikt2X5y+7jk5pSndFwpliSYlGO7ktj6VTdnK/eNNWMkEgE45OKj3Ybg8Vztm6SGzNIvR2PFUnmk6hzV2TpVORcHIqUx2MvU/MMTsshGR696bplxLNp6RSytuj+UNnkelWr2PdbuSueOtZVhuSR1BBG3O2u2jK552KiapuJTlWZhKPfqPWmmaXpvb86PMV4wRz6H0pjfKOtdJwDWnl/56N+dN86UDPmN+dIBu/CgryaBi+dKP8Alo351E88wB/eN+dOPFQvyaBjTcTf89G/OmPPLj/WP+dKeOlRsODSGRvNMP8Alq/51CbmbP8ArH/OntmoJBxQNDJLi4HIlfb/AL1QPcTHnzX/AO+jUh9DUDDnI6UirB9pnzjzn/76NRPcz5x5z/8AfRpXA9ahbFIYhuJ8/wCuk/76NN+0z/8APaT/AL6NN71G5weKAJGu5wDmaT/vo1SmnmuCB9pkGDnhzzTpstEwBwSOKw43kScYzkHmgEb/AJ84XaJpP++jR9quCP8AXSf99GolOVzSMwVSTTQM0NKu5vMwZpM7u7Gvd/Ccstz4PnjzkhW5rwDTsedn3r3z4dMJNDu4v89K6Y7HNPc4q11G5sbmXa27e5yDWwNecRgmLJ9jWHcRbNQlUdnIq0EXyBnrmoludlJQcdSW61m8mBWNhGp7r1rLYykkmV8n3q7sX0ppi9Kg6ISgtinibH+sb86DHLwfMb86uqgxjFOWMN8oHJ4HvSsbXVjH1CGWTSrtVd9xibGD7V5TNdXX9lq3ny5WbH3z3FfQ0OmRxWMiOA0kkbAk9sivnm4UCzvoiPuSgj8CRVWscdeSex1OgXs72cbGWQ8f3jXW6XcTPLuMjce9cH4bk/0LHpkV2ujSoqEllG3k5PQVPUzjsdvZTyYHzk1tW0zkrzXAzaj9qgsUsp1CXVwqB/YHJ/lXZWU6m4MG4u6AFiBxzWqMZKx5bcD/AEmT/eNRkc1YuP8Aj4k/3jUWaRAzFLTuaMUCGdqAKdijigBKTvTsc0Y9qBCUDvTsUYoCwzFLTvwpMc0CDrQBinY+lGKYCZoxRSimIbTW6VIaYw+WkwRZslDXsP8AvVqqhyR71m2I/wBNi+v9K1sBWOOp61lLctHDeI3El5Pj+9iqacKo9BTtWbfqM/PHnHNNpjJBTuKiBp2TQIdTW4ORSg80pHBoWgMtQPi6PpIgb8RVgw5G7ceT61St85t2/usV/OtDJwBitTMYIx6daQq2fl4FPz70FgFAoAasS4AbLc55qUgAdAKahyMmh/m4AzQAoyyg02Q7cY7mlTcFxiqN7cvG6hce+aYblmYkBJB1Rwa0pGyQfWuaa9mZGUlcEc8VL/alzgDKcD0pMaTN2lxWD/alz/sf980v9q3P+x/3zU2KN4Uornm1a6G3GzlgPu07+1rn/Y/75osM6Klrnf7WuvVP++aX+17r/Y/75osI6MUtc3/bF36p/wB80v8AbF36p/3zRYDpRSiuZ/tq79Y/++aX+27z1j/75osFjT0kZm1Q+lnJ/wChCuTK/wCl3Of+eprSt9RuLc3BQr++iMb5HYnNUDGDNJJk5dtx54oa0Kjox8a5cVowt5WKzV+U8VL5r+tc8qUmddOvGO50lpcJgHPPsau+aXOK5FbiRMbcDHtVhdVuV/uHHcisnhpM6I4ymjt7IZ2knp2rYhk7ZrzeHxBfQnKGLPutXE8X6ovTyP8Av3/9ep+rTL+u0z1ewWJo87vmPrV8AliRjAHavIh461hIyAtocDqYj/jUf/Cw9eHRrYfSI/41aw8kZvFQZ6lcZeXHTnirFvbALuZ1X1ya8hPj3WyxYm2JPrGf8acnj7WkfcBak+8RP9aX1eQfWoHsojhDjywZM9h0p0scu0gwxqo6DNeRL8TvEEa4VbJfpAf8aY3xL8QuTuNpz/0xP+NP6vIFi43PUGjYNwvtxVaSFlbpXm3/AAsbXh2tP+/J/wAaa3xE1xhgiz/79H/GoeGkX9cpnorc8Hiq8nHPWvPx461mSRVYWuCQOIj/AI1bbxPqLDBMP/fH/wBeoeGmjpozVZNw6HV3JzA9ZNsgF2GHG4FetYx8Q35BB8rnj7n/ANeqw1O5DAgrwc9K1p05R3JrYWc1odfsKvu9TyKR+a5yPXrx54w/llSwBwuDXRRHcgbHJrpueXWw86LSn1AL2FIQBUuMDFRMaDAifpjvTMcHPWpACxz6Uj59KCiEj+VRPUzE4xUJ4/GgaIH61XfqasPxVaSgZBJ04qDODU7AgE1XbmpKGn1qJ8HpT8kcGmtSGQGoGPPWpZTg1DTENPPWs91UyyMeAhxj1rRqF0QklgB6k0DRAZmHCrwBTT50pClTjI5qfzolzzyPSiV+Yxuxk5oAtWX+uYdK9z+F8mYLmMnqqmvB7KUeYGP8Q4r2r4Wy/wCluhP3os10R2Oee5lapH5WsXK46SkUxOYyKu+JE8vX7oY6yGqkI4NEy4vQaB0p44FOWGRxlI2YH0FTpp104yIHrKxSdir2B9au6bEHvFJH3RmnppF2wA8tV/3mq/YaXPbTl3dMEYwKqx1xqrksy0BlhnvXzhq0Hk6lrVueMSMR+DV9JFSsmPQ189eKYjF4z1dO7SP+ops55O6KGh3RjRo+xauosbG5uZLiNXP71ADJn7o7iuM0mdYZWLDJIAFdrYSznaGlCCSNwoXu2OKze44vQ6jTdBURwmW5xJD/AKoJwE/+vXSaQVtlVoZPMSQ7i+clz61wBl8uw0e5s5GZoZT5w3EkkjkGuy8KTLd6Au3H7qZ0GPTOatE3T0ZylwP9Jk/3jUePSprgf6TJ/vGo6s5xvOKKdigjFADaKcKMUgG0GnYNGKBDR1pe9Lij3oBjaKXFLiixIDrSEc07FFMY3FJT6TvTJY3FIakpjcMmB1YClYaLFuSt7H+P8q1gGllUKQMgk5rMhIW5QkZ4NXJJCLSSQHBCH+VZS3KPPLn57tTnq5J/Opqg63KD0XNT0yhe9OFJTsCgQd6eORTQMVIooAamQh54WRSK0GY9P5VQIxFJ9VP61oDBzjvWiM3owTOKQpuPNPA96OF5NMBURVGAKkxQBxwajMgB69KLCJCBisXUP9cPpWvuO7oetZF/zMPxoY47lSl2MFyVYAcEkU+CVoZ45UbayMCDjpW9cahaul2Y71XFzOWMUyuUVN2eAB1Pf2pFnPhH4wjHd0+U8/SkwQcEEH0Nbn2uFLO3hj1BDiTzH3eYAmAQFXA4Xnsc1n6rcR3WqTzxMWRyCGIxngUDKEn8H++KfTJP4P8AfFSIwWRGIyFYEj15oEbSeDvEzorpoOoFWGQRAeRWM8ckbOroysjbWBGNp9D719QQ+NvDDQRsNcsACoODMARxXiXifxDpGo+HJNOsoRHdpq01xJIoyLhGL4kz9CBigZxVFFFAHT+DfBV54yuLuO2uYrdLZAXeQE5LZwAB9DXP3lrLYX1xZzgCa3laJ8HI3KcH+Vek/DTXLXQEnlgs7i8+0wqs8VuQ0kcqFuSpI+RgwORwMHNcR4ne3l1eWaPb9pnkknuQj71RnckICOCVGASOM5oAxR3+lIQS2B1J4ozigEb1Y9ARmgDZm0CC2meC413TYpoztkQ+adrdxkJiobrSFgsXu4NRtLyON1SQQ78oWzj7yjjg12/hbQDrPjfVryCaxuYws5WHzVZmEiNscDpjJAPcE1ydzZrpGk6pYyXlpPL9qhjUwS7gxQNuI74GQM9M0gMSim5ozxQMXHNKK69PFHhpdas7tvCcRtYrMwS2/mDEkn9/+nPPNZV1q+lTeGINOh0ZIdQS4aR70PkshJwv6gfhQBjMfkb6VXJ4qVz+7b6VWEg6Uho04dFvJrWG5L2sUcwLR+dcpGWAJGcE5xkH8qbdaXc2Vus8hgeFn2CSGZZAGxnB2k4OK3NM1K2Wys2i1CGGWO1+zyRvcmBgRI7A52MGGGHcVBq9veQeG3nvJ47n7TfpIlzE+5JR5TDg4HIxgjtQBz1IWAqBpfSomcmgDYt9K1G7W3eGzlMVzKIYpSuEZycAZ+tM1Gwk02WJWnhnjmTfFNCSVcZKnqAeCCOnauqsXVbPTbEWk9y0tkHW4MeFl2o0qQhlOTtkxwMHIxWJ4iluL7T7DUr2yNvfTySo+d+WRdm04ck9Sw4oAyIWzPH/ALwrarn7Zv8ASYh/tj+ddAaiZ7OWfBIQkDqQKXIPSu0/4TDTNJ0G0tfD2lJDf8G5ubqJZCTjkAnrk/TFVfEniHRNc0i1aHRxbayCPPnjARGwOeB1yfUcVNkdqqTb1jocxFjzo8nA3DJ9Oa7WxeKa2EkMokUcZHY1w+3f8v8Ae4rpvDEckYmUA7ABmspyaasY4unGcdTYbjioSM8VNJyTjrTduBnvjmt1seA9GRcDpTG71I2cZxUTZPFAEJOTUT9anIwMcVA/WkFyvJVd6sNz1qu9BSIX6VXPFTv0NV2HNIoYwyM1EalbpUTUiivJ94Goz0qRzxURzQIQ1WnjaQ4DAKOuasnpVacYlVgT82VNMBBbpt69W3VKyKwBYD5arfvtg2A8VI6SNEqg4PekMdCwLoyjABxivX/hjcY1eBc/eQj9K8eRDEkaE5Ir1H4bzBdZtPd8V0UzCZ0PjKPy/EE3H3sGsmId/aug8eJs1dH/ALyCsC3IKjPcUSHCLex0+nYOnwbR2qO5d4ZsgyMGHTcAKitrgwaOkiDJUkYrn7/xJckhjBBuWbyjkZwPaktgs7m3CAzpuYEM2OZSTWyF7+lcX/bd2ArIyLkkcIO2f8KtrqNzJYtO0zZWVOh7EUx2N2a4VbtombDYBGa8N8eJ5XxAu+mHKnj3FevawubmJ/70INeO/EEMniYS5PzRI2al7nRyfu7nJ2/yXDD/AD1rttO3yC2mWEyFJM7c+orjYl26oMgYL9K7rS38rC9ATWUiIq6NrSdLm8uOGUxLDHN5qheWJz3rrdE0y30ezlht2YrJIZDuPQn0rFsGAP3uPWtuO5DbY0OR3NWmTy6nG3A/0mT/AHjUeKluP+PmT/eNMNaGA3FGMUuKXFBLG/hS0uKDTFcb3/ClpcUvagBmKKdRjigBuKdtoxRQAm3mginYpMUCG0mOafSUANxRtBZeOc07HNOQZlX60CJFU/aYz2wTS3zbLCTa3G0k/WrNlHHJqUSyttQ5BPpVPV18nTZ2btJ5YHrzWUtzRbHEooF4/sKs4qGEbrmZvQ4qwOlMYAUtAFOxQAnepFHNN708UANfPly/7o/nV0sFAAPUdaqSY2tnutTtcQKMGQZI7c1pHYzluTo+VB60u0sc9KrLckgLFC7Y7kYFSAXsvdI/oM0yblpV45NRSSW6D55EB+tQPbJjNzdMT3G7FOQ2Uf8Aq4GdvULQGo86hERtijkkPqFwKyLt5ZJcvF5foM5rb86YjEduiD1Y1n3FnPLJulcH6ChjinczceppaufYD6NTvsH+9UmhRoq//Z/+9R/Z/wDvUgM2T+D/AHxT6vHTQcZ3cHNL/Z/s1AGfgelLV/8As/8A3qX+zv8AeoC5n0Vo/wBm+zUf2aPRvzphcoxyyQuXidkYqVJU84IwR+IpnQVpf2YP9r86RtNARm+bgE9aAuZdFVJp5km2Kqn6in+bLjoPyqeZGnI7XLsM81tJ5lvNJDJgrujYqcHqMj1qLgVXaeQdh+VV3vJwfupj6UudBySNDNJVBLu5kOFRD+FK016rgGNcHvtNPmQcjL1LmqatfYy0aAD1XFDNeqMlY8fSjmQcki1If3TfSqyYI6VC1zckFSqYPB4rU0WwS9kIlLDH901LnFFxpSeiIAikfdqOSSUQi3MshgVi6xljtDHgkDpmu9tfBlpNblz9pyPRx/hVa68GQL9wz/iw/wAKj20S/q8zhMGkxzXZTeEI4wTul9hn/wCtVZvDKryqyEeuf/rVXtIk+xmc0Lm5SHyUuJViDbxGHIUN649fellubm5l8yeeWaTGN0jlj+Zrf/sOGN/3trcMD/ccD+lL/YKysRBBMi99zbj/ACo9rEPYTMKDLXMWezj+ddBWlZ+D4mVGJm80fNwRj+Vag8KnIz5mPrUSqRZ6WCkqMWp9TmaK6dvC6r/z1/P/AOtVSbQlj6eZ+dRzo7frNMx7f/j6h/31/nXf6fGFkum2gb4wePauSg0iZLzDAlVIIrvII8WkR/i2lT71nOSbViKslNXRm7fmz9aOlSONp6VG3T0PSuqOx8/Lcic9ahxwfXNSkZGSTUbDFUIgkNVm5qw/U1CwwKQ0V3qu/WrL1WepKIHqButTsKiYDNIpEJqNuakPBqNjSZRVl6ZqPqKnYA5quDgkUCCkIBpaSmBFIfLTK9ScUyKfzGZcY296n8vzWVACzE8KOpNWV0PU9p8nTpST7YpN2Gk2ZwcuuT/exXoPgKby9UtWzgCRc1zI8K6w6jFntHu4FdR4c0m+0y5jluFQbWBwrZrSFRIicG0ehfEFP39u/quM1yKXEMEQMsip6ZNdJ4j1aPWo4QkTIYxj5u9ce/hwyzvK93jJyAFziidSJ0YSnZ++dNps8V54dlaF8hZivIrm7zTrub7QscDFvPVlHrxzWxoqjRrSW3GJg778t2q//aZDZEEYNL20BVaLc3y7GINHvHXb5IXa+7OeMd/51oWulzDTpoWxlthGOxFXDrFxjAWMD/dph1W57OB9FpOvEj2Eh+qwO32JFUmQxlcD1Bryr4p6bLZX+nzyj/WQlSR0BB6V6W19OZA5lJYDAPoKrXBS7K+eqzY6eYucVm66N1B8vKeBSK/25GVGOSDwprvbCFpYRiN+nXaa7nyolPywRAD0QVNuGOg/AVm6yYRpNGDZWkpxuyFrpdPSGFl3kdepqv8AL6UbuRQq6Q3SbOXuB/pEn+8aixU9x/x8Sf7xqKu6x5lxMUCn4pMUxCY70Y706igTGUuKdigg0CGgUo6UoFFAxKSnY5ppHNABikpy8nFL5ZzQJjKSnEN6UnaixNxBUkQzKtMqW3XMw9hTC5Ygyt0D/dXP61F4r3jR0lYKvmT5VR16cmr1nCZb5olGSygfTmszxhKfs8CMdzq7KD2KgVk9zQ4u1+7KfVqsgVXsv+PfJ7sas8UFC96XFHanAUAIBUg60zFSKKQAREd3mEBSOhp0UlvH/qYSx+lLsUjJAJqeMdsVaZLVxnmXMn3Y0jHYml8iaT/WTsfZeKsc9KcBTuKxElrEnRQfrUwVR0FLSgUrjFHSnbQeopAKfQMQIvpS7F9KUUopCE2L6UoRfSlp1AxmxT2pfLX0p1LQIb5a+lKEX0opRTANi+lGxfSnCloAbsX0psqKLeXj+A1KBTJ/+PaU/wCwaBHA3mBdSGpYFDRA+tRagCtzJnuasWuDD9Kxe53L4UOaDK5xVZrclsYrXgjEhCnvVk6fukC5rJuzNOXQxYLBo/nVsGr6Ws7gdcdelXfIaAhXUFSeta0ES+X8uWz6VLmaRpox49NJO5wWzUsmkjYOBz0zW7FCTu44xTLtW8jBzjHGaSmU6Zxb2YzK2Oh4q9oZ8q6RRxk81HKQpZB61Po6btQTHY5pSd0VTilI9U0k+Zb4wOB3FW1gVwcgEimaOym1ZQACByasw/u3NYI65JER06OZMEAHscVSl0gx5LJlB3FbqHMgWrZthIMHuOfetUznkrHPQ6PbOOh/EdKdHpMMbthQTnnjFbTQssqKU+UnBx2p/k7G6/e707EXKENjHGQwTrVtbRD/AA/pVoqo4HOKQuEGTxSHqZ11DGFICjiufvkVWPAxW/cSglvesK6bfLyPwqTRIQpHlSAGcoOlWmIjt4xjBznBqSytCy+cyYcDii8AILE5J45ppamjklAzJOd3vUDjJ2/jUrHnA64qMjHFd0VZHhzd2Rk9R71DJ+tTSHAqBu5NUQQucCq5BHvU7jJxUT9KTGiq9V271ZcVA/FSy0V26VDIOKsOOKhbpSKRARzUTjFStUZ6c0hkBHNV5VJGRxirTcVGeRQBXRuOetOIprxHORSByGw1AE+lhl120kPCiZBmvUyRuPJ/OvLInMcqSL1Rgw+orXm8WagpXLRLn0Ssaqb2N6TXU7veM9acHz0Ga85m8UarsJS5wfZRUNvrWtXjnF7Jk+nFZqnNmvNFHphZv7po3EDJIA9zXGaroPiCz0WPU5LuR4XGcBjxXJfbrpwd8zt9WNDpSW4KcXseuNNGvLTRgf7wqFr61X713D/32K8o+1E4yT+dL56/jU8jK5kepNq2nKMNfQ/99VC2vaWv/L4h+gNeaecPQflS+fnvRyMOdHoreJdKUf8AHwx+iGom8U6WOhmP0SuA83jg0ecfWnyBzI7w+LrAD5Ypz9QKibxjbj7tpIfqwFcOZuKPNz3o5A5kdk3jEfw2J/GSoW8XybsC0QD3cmuT8z3o8zFHILnLNz4wnW7mH2KLhyPvn1qL/hMZwf8Ajyi/77NYF3/x+T/9dG/nUNemeUdL/wAJlP8A8+UX/fZo/wCEyn/58ov++zXNUUCsjpv+Eyn/AOfGL/vs0f8ACZT/APPjF/38NczRQFkdN/wmU/8Az4xf99mj/hM5/wDnxi/77NczRQFkdN/wmU//AD4xf99mj/hMp/8Anyi/77NczRQFkdN/wmU//PjF/wB9mj/hMp/+fGL/AL7NczRQFkdMPGc4OfsMX/fZp3/Caz/8+MP/AH8NcvRTuHKjp/8AhNLj/nxh/wC+zR/wmc3/AD4Q/wDfZrmKKLsXKjp/+Ezmz/x4Q/8Afw0q+NZ0bcLCHP8A10NcvRRdhyo7ax+JF1YyySppluzumzLStwPyrJ1fxZPq/k77WOLy1I+VydxPeufopDsjQj1V44wghU475NP/ALZf/ngn/fRrMoosM1P7ak/54J/30aX+3JP+fdP++jWVRSsBq/25J/z7p/30acNekH/Lun/fRrIoosgNn/hIZB/y7R/99GnL4klX/l1j/wC+zWJRRYDe/wCEom/59I/++zS/8JTMP+XSP/vs1gUUxWN//hKpv+fSL/vs0v8Awlc3/PnF/wB9mufoosM6H/hLJv8Anzi/77NL/wAJbP8A8+cX/fZrnaKAOi/4S6f/AJ84v++zSjxdOP8Alzi/77Nc5RRYDo/+Evn/AOfKL/vs0v8AwmE//PlF/wB9mubooFY6T/hMJ/8Anyi/77NH/CYT/wDPlF/32a5uigLHSf8ACYT/APPlF/32aX/hMZ/+fKL/AL7Nc1RQFjpf+Eyn/wCfKL/vs0v/AAmU/wDz5Rf99muZooCx0/8Awmc//PjF/wB9mmyeMZ5I2T7FENwxnea5qigLFu5vzcvuMSqfY0Q37QptEYb3JqpRS5UXzy2NSHWpIWDCFTj1Y1fXxbKoA+wxHj++a5yipdOL6FKtNdTo28XSMuPsEP8A32aF8XSxnKWMSnviQ81zlFL2UOw/b1O51sfjydBj+zoW+sjf4VHP43uJ12mwhGPSQ1y1FHsodh/WKnc0pdYeVy3kouT2Y1NZ+IJLOUSC2jcj1Yiseij2UOwlXqJ3ud3a/E68tV2ppdufrM3+FTr8Wb5Wz/ZNt/3+b/CvPaKXsKfYv63W/m/I9HX4v3ynP9jWp/7bN/hVpPjZqCDH9h2h/wC27f4V5dRTVGC6EvEVXuz1P/hd1/n/AJANn/3/AG/wpknxrv5FIOhWgz/03b/CvL6Kfs4difbVO56YPjPqAUD+xbXjv57f4U1/jHfyddGtf+/7f4V5rRS9lDsV9Yq9z0J/izeuMf2RbD/ts3+FVG+JV277jpkHXP8ArW/wriKKPYw7B9Zq9z0lfjDfqAP7GtSAMD983+FVZvipeTEk6RbDJzgTN/hXAUUeyh2B4iq1a52v/Cx7rdn+zLf/AL+t/hQfiPdE5/syD/v63+FcVRV2RidifiFcn/mGwf8Af1v8KafH9y3/ADD4f+/jVyFFFgOtPjy4P/MPh/7+GmHxxcH/AJcIf+/hrlaKLILnTHxnOf8Alxi/7+GmN4vnP/LlF/32a5yijlQ7s6A+K5j/AMukf/fZph8TzEf8esf/AH2awqKXKg5mbf8Awkcv/PrH/wB9GmnxDIf+XaP/AL6NY1FHKh8zNf8At6Q/8u6f99Gm/wBuSf8APun/AH0ayqKOSIc8jV/tt/8An3T/AL6NRtqzP1gT/vo1nUUcqDmZoLqsi9Il/OlOruesCHHT5jWdRRyRBTkjQbVXYf6lR+Jqay117J9y2yP7FiKyaKailsDnJ7no918Xru70AaQ+h2gjChRJ5zZ/LFcLLqJkdmEKqGOcA9KpUUNJ7iUmtix9qb+6Pzpftjf3R+dVqKn2cexXtJdyyb1iPuD86UXzD+AfnVWij2cewe0l3Lg1Bh/yzX86P7Qf/nmPzqnRR7OPYPaT7lv7e3/PMfnR9vb/AJ5j86qUUezj2D2s+5c+3t/zzH50n29v+eY/OqlFHs4dg9rPuTXf/H5P/wBdG/nUNTXf/H5P/wBdG/nUNWQFFFFABRRRQBfs7W1aynvL15xDHIkQSALuZmDHq3AACmpDa6dc2l1JZPerLbxiUrcBCrLuVTgr0PzCm2UlrJptxY3Nz9mLzRzJIY2dTtDAqQvI+9nPtUimxsLO9EWoLdS3EPkqiQOgX51YsSwH93oPWgAsfD97qWlm8slNw4uPI+zRoS/3C5b02gA96msPCetX1/8AZPsUtuVcxySTKVWMgZOfwx0z1FN03xFcaXpNxp8NtAyzs5aRy24b4zGQOcdCe3WrzeN7yS4tLiawspZ7MFbZzvHlgoFIwGwchc8+poAx00PVpHKJptyzBtpATodu/B9Pl5+lWNS8M6rpc10ktrI8drjzpUU7FJVWI59NwB9K0G8bXb2kltJp9k0c67br74M48sR8/N8vCj7uORTdQ8bajqVlPayQxQxybgogZ12KyqpXr8wIQdc0AZP9i6p9jW7/ALPuPs7KGWTZwVJwD9CSADVtPCOvMLgvpssP2eFp3ExCHauM4B6nnpWnovjM6cLUT2yFbOB0iCqXaYlcBWZm+VAcNgdxwKqL4xvBarA1paufJeF5X3F3DYz8xORyM4HGSeKAKcfhjXpX2R6PeM23fgR84zj+ZAx15qtLpGo299HZTWU0d1IAyRMuCwPcfkfyrem+IGrTzvM0cO55Y5mUs5XzEcPuAz8uSBnFZreI7iTUbC8mtbaU2UbRpG6kqwLM2Tz1Bc4PsKAKsuh6rC5SXTrlWCsxBjPRcbj9BuX8xV6XwhrMNlDPJaTCSbdst1iZpPlZV5xwMlhj8qvyfEDUZJXm+xWYn2MkUmHJiVggOBuwf9Wp5z3pYfiBqFo+6zsLGDLSOwAdgzSOrueW7lcewNAHNXljd6dMIby3kgkKhwrjqp6EeoqvV3UdSbUPsqCCO3gtYvJhijLEKu4seWJJyWJqlQAUUUUAFFFFABRRRQAUUUUAFFFFABRRRQAUUUUAFFFFABRRRQAUUUUAFFFFABRRRQAUUUUAFFFFABRRRQAUUUUAFFFFABRRRQAUUUUAFFFFABRRRQAUUUUAFFFFABRRRQAUUUUAFFFFABRRRQAUUUUAFFFFABRRRQAUUUUAFFFFABRRRQAUUUUAFFFFABRRRQAUUUUAFFFFABRRRQAUUUUATXf/AB+T/wDXRv51DU13/wAfk/8A10b+dQ0AFFFFABRRRQAUUUUAFFFFABRRRQAUUUUAFFFFABRRRQAUUUUAFFFFABRRRQAUUUUAFFFFABRRRQAUUUUAFFFFABRRRQAUUUUAFFFFABRRRQAUUUUAFFFFABRRRQAUUUUAFFFFABRRRQAUUUUAFFFFABRRRQAUUUUAFFFFABRRRQAUUUUAFFFFABRRRQAUUUUAFFFFABRRRQAUUUUAFFFFABRRRQAUUUUAFFFFABRRRQAUUUUAFFFFABRRRQAUUUUAFFFFAE13/wAfk/8A10b+dQ1Nd/8AH5P/ANdG/nUNABRRRQAUf40UUAeu6h4c0C+1GfT72PStKtZJ4F0y6tGRZJRszIDgnIzxlhwTUOmeBvDVvq0Ez3jTpDdRCSG7ljWIqwXK9MuQSf7vGD615OFUZwo568Umxf7o/KgD1FPBXhqUXdp9oYFb6EJffa48NC8bNlF6BSw2jOSCRnuKS2+Hmhzx+bJd3sa74UnQ3MP+hb0dmMjYw23aDhcHBrzDav8AdH5VMtzOti9isrC0eQStCPulwCA2PUAn86AI3AWRlVtyhiAw7j1pKKKACiiigAooooAKKKKACup8CWWmatq11pWp+RGt1b5huJSB5Towc4J6ZUMPxrlqQgEYIzQB61f6b4Tu4HfT4rGBdRtpb6MbU3W6qI0EYz907i7etVovAnhlbwywX9xdJBcvEbR7mENKEmVDJuIA2bSSR1PY15dtHoPXpRsX+6PyoA9Q1LwZ4X+2XV2+oPBaNOzeZbTReVGTPs8hU5bIX5s9MVheLPCmj+HtJhmtNWN5dvN5DRq6lVZQfMPHOM7cfjXGbVznaM/SgADoAKAFooooAKKKKACiiigAooooAKKKKACiiigAooooAKKKKACiiigAooooAKKKKACiiigAooooAKKKKACiiigAooooAKu6QkUut6fHOqtC9zGsgf7pUsM59sVSooA9Q1DSPCuv63eWtjGI5NPkMbpYiO1FwGmwCu8lSI16nq2ahk8B+FEsp7tPErSRRo8q4dMusZKvxjqW249ieteaFVIwQCB2xRtGc4H5UAek6p4H8M6VptzeDVp7p4IVkSNJows5LIAwOOnzH5eTx1q3rOl+FNX1q90uyhjS508vIq2Cx232hTsCxKzEqxXLMWxyOBXle1QchR+VG1SMEDHpigD1Gfwb4WS3hSTVDLHFN5CyWzxI8m648vLk5ztBzn29K5vxlo2l6Ta6QdMUtvikS4n89XEkiSMudo+6cAH0wR9a5Lav90flQAB0AFAC0UUUAFFFFABRRRQAUUUUAFFFFABRRRQAUUUUAFFFFABRRRQAUUUUAFFFFABRRRQAUUUUAd9oemaVeeCYvtMFus0zTK90wQGMiSML8xO4NgsFHQ85qFfC/h0maVry6SzilnSSfz4z5QjcKqkbclnBJGOOR1wa4baCc4GfXFG0ZzgZHTigD0KTwPoUE0EX9qy3MjyNCywSIcSKpZj0Pycx8gE8twcVka94c0vStFS5t72We5Zl5RhJFkswZNwAGVwOc888DiuU2rjG0flRtAOQBn1xQAtFFFABRRRQAUUUUATXf/H5P/10b+dQ1Nd/8fk//XRv51DQAUUUUAFFFFADghb7qs30GaXy2zjY+fTbW1ogdZpA2/iLoR0+btV+3t2u9V8s7hiPrj3qJTadilG6ucsImJA2sM9yKlW0kYA4PPbBrpbiB4bsRAE7eW78f0rRts7QM8+tT7QOU4xdPlZgOme5Bx/KpP7JnP8AHH+v+FegQ84GTg+9LqV3JZWZdFkd2OMIeQOpP4CmptuyQmkldnnElk8bEOyjBxnml/s+fbuCORjIwh5/StuO3nlKs0smFkMiKzZCk9+ev410fhe4aSK4t/tLzCMh2JGArHOQPbirbVm10ITd0n1PPDbzDrBMPrGasWmmy3cVzIGEfkR+Zh1OZD/dXA5b2r0HVXZQRuP51FoUl0be8S1iMsoeNgn/AH0Caz9odEaXM0k9zzxreRPvo6HOMMpHbNQ969T1S1a81WNI0Mk+I1dTztYrj8BXlzjEjg9mI/WrjK4qtP2bsNqzZWi3kxja6t7YBc77hiqn2yAearVJEcCQ7gDtOMjOfb2qjI1l0CAjP/CQaMPYzv8A/EUv/CPwf9DDov8A3/f/AOIrQvyqWsmAOI/6VINPMdhHNj5dowMVHtV2G4PuZg8OxN08Q6L/AN/3/wDiKX/hGo/+hg0X/wACG/8Aia0LJQcllXBPNa8MacfKvtxR7Vdhcr7nNDwurDI1/RPT/j5b/wCJpT4XUDJ1/RMf9fLf/E12cMSYzsXnr8orE169Lymyt9yOhUkhBtbuc/TjiqjNSdrEyXKr3MX/AIRqP/oYNF/8CG/+JpreHYlGW8Q6KP8Atu//AMRVlYriKRpvtCRPK4Lzug+T0xXbWzrdadDc7EBkQMcLTckldIIpt2Z5/wD8I/B/0MOi/wDf9/8A4ipG8MItuk51/RBE7FVb7S3JHXjbmt/UiPMxgdfStzSWwmlItvlZYV3zBc7MMVJ/SoVVdjohh5TdkzzbUNKjsYFkTVNPuyzY2W0rMw9zlRxWeBlgPU4rpfE0EcUCOgBy4AYDqOa5pP8AWJ/vD+dUnczlHldj1Q/AnWiFMWq2sisuc+Q4p5+A+shAf7Wti56qLd+Pxr267V/Ks2V1VfJIcFAc4AxySMYP86n06dVzbl0POVKlQPpjcTVaGep4QfgTrAiDHV7QPn7phf8AnSx/AfWHzv1e1QdiIHbNe/3ePIbIzyOv1FUbaWdnxES2w/6rzABj/vjPpS5le1h2Z4l/woXVf+g5a/8AgLJ/jR/woXVf+g3a/wDgLJ/jXv8AE0rJmWMRtnoG3U+noLU+ez8B9SBwdetBj1tn/wAaUfAbU2GRrtoR6i2f/GvdLsL5zEqM7f8AP8JqS14WRQAFxkAf/qFGgang4+A2qEZGuWpHtbP/AI03/hQ+rBsNrVoBngm3fmvebQkOEHC7c4Dd/wAhVtkV8blDYORkZwaNA1PnS4+CGr20byvqtt5SRNIzGFxyOduM9x3ry0HIB9a+z9b/AOQJe/8AXCT/ANANfGC/cH0oY0SRW15c3VvbWllPczXBIhSIZLkdQB7Vpjwn4qIBHhnVCD0Pkmuw8C+KhomiLAfDaaltnd/OMQY8heN20kYx6967Wbx3bwpEw8MW771DY8lhjplf9X25rT2M3ay3MvbRV7vY8Z/4RTxQenhnU/8AvyabL4Y8TQR75fDepouQMtCe9ewH4lWkasP+EZsCwOTwcn2x5dRw/EkEwn/hFrdsAliIh19/3fH4Vf1Wr2/FC+sU+/4M8X/s7Vf+gRd/98VYt9A8QXau1voF/KExuKRk4zXsy/EjcgY+EIRg8gxf/a6Q/FhLVXY+F4IQGwR93d/45T+q1O34oPrNLu/uPIB4V8UEgDw1qXPT90eaoy6dqsErRS6ReJIpwysmCDXuC/Fae5QPaeHFmVWwfJBcA+n3OKQ/EaRZmMnghZ9xJB8g/wA/LyaX1Wp2/FC+s0/6R4b9j1L/AKBd1/3zWd/aUYP+rb86+g/+FlqZNn/CApuxkjy+QPXHl0p8dWvJ/wCFfWh+luef/IVH1Wr2/FB9Zp9/wZ8+LqCMwVYnLE4AB61bQsy5ZGQ/3W617p/wn1rsDL8OrYknoLfkf+Q68w8c6ouseJnvE0ldLBhRfsqrtxjPOMDr9KidCcFeX5ouFaE3ZHN0UVLaw/aby3t87fNlWPOM43EDP61kakVFdhqXgG5s/tRtrtLiOO5KRTMAkbwhGZpGYn5dpQgjsRWdp3heW41a6sb64jthbWjXZdWDCRNoK7D0IORzQBgUV1lx4B1XzI0s4zK5DeasjKPLbzGRUyCQxO3PFY17oF/p97bWd0IUuLgKVTzQducY3Ht1oAzKK35/Bmt2xHmwQqhQuZDMoRVCq2ST0yGXGetWofA98Ibp7xhCIIDOsiMrow2MyjqDzsIzjigDlqK6eLwPqDWM8889rC6pG8G6ZRHKHkMeN56EEfj+tOu/AesQKrQQmUC3WSUNhSr7WZo1/vFQpoA5aijqM0UAFFFFABRRRQAUUUUAFFFFABRRRQAUUUUAFFFFABRRRQAUUUUAFFFFABRRRQAUUUUAFFFFABRRRQAUUUUAFFFFAE13/wAfk/8A10b+dQ1Nd/8AH5P/ANdG/nUNABRRRQAUUUd6AOh8Pn7RdSeZlsRd+3zdq3/sw7Fh9GNYXhICS9uAFxiEZOevzV1whpNXFcy5ClnFOWMjNMgTOM45BqGG4ZVBWPgepq/qkUg04qqn5pVzgdhk1Ts0bZgLnnPJqeVX1C+mhejaVwMyYU8jYMVneIIJ547e1tZHE0r53Fz0xz+ea14o9qjNZ+qSTLqNuIIFmkVMqCcd+59KmV4q6LppTkoy2JdJ+F2o3ETXV5qHkoB0jfc7H+VbOm6dNp1tNFcFGuA+1pFXbuUDCnH0rY0a+8Qaro6fYYrGK4SUwzLKC2AvdfUnNWr2zeIsZmjMwUCQx/dJ9hXPCpLms+p3VcPBQvHpqcVqg607wk073Oqx2s/kzG2HluMcMG/+vTtXB3Niq3heWGw1C5uriZVTyHVo9p3EcEtwOgxWy0Zzq7Wh02gaxczQ2+mX9u1tqjhnG75o5cNwS/UkcA+3SvF5P9bJn+8f516pqOv6Ld6ppl5HfYWzEmUSFhv3EHr+FeVyHMrn1Yn9aqm462FXvdDalgfy/MOcZUjpnNRU5SAr5z93jHr/AIVqYHd/Zg0YBZsYHBOR+tLJDK9uYTMfLIxtIq+sPyr9BS+T2qeUTZlXFzC1ypRtyqip8q9cDn9asQXJPypGCw5+Y9qpXQxqtxtUKqynCgcDFX4EywIU9etSoXQ3KxaRpnB/e7M84Rcfzrl7m01rVtXnj08TSQrIVUoBnPf9a6xBtU/Ss/w3rsWmX+WtJ5Ed/mI+6pY8ZNRNuC902o041JWkR/8ACFeINNs0ub4xTqfv20h3EKf4sjuOuK6WSFba0jt4uI40Cj6AV0b3ep3t49m+jOkCDBuWmBBHcj2rIvYBFF3Ixxkc4rOnUlL3WbVqEYWnH0OMv+HOa2bPVdRsvAltLaW/2hVmaOVEXLYLEjnsOeTWJqnO4etdL4WMVpoSpfPGhMjsitKFyCFIz+taRaW5KvdWMfx9dabeeG7N9N8kRx3W0okZVkJUna2e4P55zXnSf6xP94fzrs/HCr597NDNA1tPdo8SRShsfu8EkDpyK4xP9Yn+8P51pTtbQxrX5z7MZrZoIIppGVvJBAVcnBAGehqa0trdIlaMb+SVd1GR+gxVS6lVYLKEkbpISVHc4Ue49asWEMe3zgkgk+6SzHB+gLGrtYxTF1Lm1Xr/AK2Pp/vD3FZ8ab50jfztm4A8sP1D1f1QgWgJx/rY+v8AvD2NZpMKTI5kj4y2Pk5x/wAAzTH1NiG0ht2LRhwSMfM5b+ZqekQsyBmUAkcgHP60tICjdZ85vvfdHTP/AMUKkt+kvXp3z/iaiu8ec2do+Udcf4GpLbb+9IIPy9sf4UAQgHaPlk6ejf8AxVXYABEAARg96oDZtHzp0/2f/iavWxBhBGOT2oAzNSGNI1IYYfuJMZ/3W9zXxyv3B9K+w9SkX+x9RYsPmhk6Y7q3sK+PF+4PpQB698OfFln4Y8DzTXiLPGt2xMCvhznaMjt/+qnav46/tXXDLaXjWun3RRUtJCNxIABJI6DOe9eXxabdLpa6ubRprFZvJZlb+LHTA6fWpb+G40ya2hvUnt2EAlMY5YZyV+nbNFtLX1CT1ukemX8WqNJcRxtJAiAbPKi4f1Az1PB/SqGlahqFvczLfyNfxou0rHH8yE9M8ZBxn8aS6uNU1jTLdtMtpVS6i3RSSPlS+eSDnjnP15rRs4dYitb15txu5XCfPKFLDdxg/n7da8iOYVYRvNq/qrrW3n5+hkpbXNjwvetqerXaRGeC0so1DGTIMhJODz04BrB8Ww3Oo3MzWFnefZ/OJmkm/wBXvUYBHXjB/Wtrw74l02TxNd6BIjLfOGMzysCrsvO0evBY/hWfr/xBsZ0uNPsbF5Y2OPP3bQxHcAdenelWrVKkVN6Pp/XmejgKNSrNyo0+drvsvXYo+EL/AFGy16K2tpEtbgndtEpVJwOSPQ5x9a9ve+U3FjI7+WsiucM3Q4HH1rwDSrqSTxDp19PbmG2t5QSWPJycd/fFenf8LK8LfZZx9odltELCSSLajMAeFJ5JOOwq8t5rO/8ATHjaSpyi7JNrVJ3Sf4+TtfS5RtLSV/jJd6t/aEv2VULbSTz8gUL/ALvf8K9FF5CTxdxf9/R/jXDWj2mn+Ibm+vZ1is55IYbZmYbZWlGV2/hmusbTtO53Wdt/37WvSg7r7zmqKzS8kcv4v8e/8IfpFu8MQuLm7mm8rc+EUBzljjr1HFeBeKdXuNd1gajdbPPlhTfsfcMjP5fTtXpHxwt3lOhRWqokSJNkcAKMrXnHiq30q01hLfRpBJZxW8a7wPvPj5j78960k0rK2pkm7vUxKfFK8E0c0ZxJG4dTjoQcimUUijaj8Wa3FA0Avd0DzyXDRPGrKXkBD5BH3SCcr0qsdc1E3s9354E08H2d8IoAjwBtAxgDAAGKzqKANyXxfrc/mia6SVZQd6PCpU/MWzjHXLHn3qF/EmqNdWNx50avYkm3CQqqoT1O0DBzWTRQBut4x11mc/bQu9oWKrEoH7r/AFfGO3645zTn8aa8+7/TEUMgQqsKAbQGAHT0ZvzrAooA6CTxrrszEyz27ggfK1rGVyH8wHGOu45zUE/irWbq3eC5uxPG6gESRqcEAjIOODyeaxqKACiiigAooooAKKKKACiiigAooooAKKKKACiiigAooooAKKKKACiiigAooooAKKKKACiiigAooooAKKKKACiiigAooooAmu/+Pyf/AK6N/Ooamu/+Pyf/AK6N/OoaACiiigAo70UDrQB0Xg2aFNQu/MmjT90PvMB/FXZfaLVvkjuoWkbhQsgyTXnaF7LQ7W6ttNguZZ7idZZJIDIQF2bRx06mrVzql5L4XsohZG3W0u0AumXZMzsrkqCADs445OMe9NMlq56HdqYdPnbByIyP6VlWUX7leK4BtQvXUq95cMp6gykg00Xl0owtzMB7SGnJpijFpHdRy6oZCPsr7QG5WHdz2HXv61Su9Rvo40muLZocFSjPAVO7uOT0/nXMLq+pxrtTUbtV9BMw/rSvqc06bbpp7jnOXuG/lUNaFx0dzt9C1jxFaRStYwNPA0pcl4shSepHI57V1VjLrV/DJdajZNDHgAuIyFD+nU9sV43/AGjcoFFvNcQKByFnY5qUa7rCxNEurXwjb7yC4fB/DNZqnZ3Oh17wcXrc9F1OMtNgKfyqrYWv+mKjLxLFLGeOuY2rz06jfHreXB+sppPt96CCLucEdD5h4quTW5lz6WOl05LdoVVCGO3djGSB/kVybffb6mnJNLGcpI6kjBKsRTT1NOMbMJyUkhKQkBCScUtOjhW5ljgbO2SRVJHUZNWk27IhnpyXlmVX/S4Og/5aCrNq6XDMYpEkRe6HOD9ayX0GGGBrGweK4aaFJ2mu4trR5AO1dpPauZ/tvUNEvru1tfIRC4bbs3Yyo7muurhpUoqcjH4tEdZqUSf2pGqqB8u5sDqT60y5uFso0dkLbjjg4rkJfEupzXPnvJHvwBxGMcVIvivVFIJNu+OzRAiuR2uaJOx0n9uQiMMYwu8NjMgyMeo7Z7etUJNVRIZEtogsZKyKjNnABzj61Q/4THUHIDQaeAOh+yKSKpvqO+8NyblA5IJxbcflmonFSVrGlObg7p2PTrf4krLB9mezk3P8pIlXaDjqParTXP26xS52lQ68AnpjivNV8b6ynANo2BtBa3XpVm++Iuv6gQZvsKkDBMdsFz9azhT5ehvVrKcUt3c2bqPfI3GeagvLSJvDc8bYUx3sUgP+8rKf5CubPinUySS0HP8A0yFQ3HiDULm2kt5Hj8uQqzAJjlc4/nVKDuZc6LOs2qQWETKAGLgH8qxE/wBYn+8P51M95NLbCB2BQPvHHOT71FD/AK+P/fH86qCsrEzkm7o+ujrWkZt991pMhiiwGlukDox4IAPTgc1esdY024ZYIryw81j8kMNwrk9+AK4Xw/a6e3htXubK2md7+VCZYwxK7j361jaJZwWvxXjgt4vJhW4k2IvAUbCRj2rOFeM6jh1QnFpXPV9VGbBgFL/OmQOuNw9xVFRct1EgyOMeZ+vzVd1FFSzwW4MseS2D/EPWs2OHeWWO3idzwVTyuMevFbCv0LsNtcOFcSKoI+6zyA/lmp4LOQZ89yeQV8uV/wBcmpobWCLa6wRo4GchQCD36VPQIpXO/wA5sbsbR03f0NSW+7Emc9OM5/qahu9vnMSFztGSQv8AUVJalcS4x07Y/pQBEBLt/i/8f56e9XIN3lDd1z7/ANaoDZtHyJ0/2Ku22PJGMde2P6UAY+tFjol6WzzG3XPofU18fr90fSvr/Wgh0a+KhcBG6AejelfIC/dH0oA9C8K6s+m+B73yp445laWSNZCMOwAxwa4nU9XuNat4bm7mEt07NvckZx6fT2rtPB3h3T9bsdLS7gUiSacTPzuKKV4Hvzj8a3NSsdCGnXtmlrpdqtux+zxWu8sTnBWTI5+pPWpiuadorX+v6/MipWUFaW3kY+neLLaw8J6cgjeX7K5imAbhdwJUj8aov8RdclunjtdIjVwAvzBpNrL0b0OOa9t0PwX4Xm0LTp5PD9k0r2sZZihyTtFav/CIeG8Y/sK0C+gUgflXK8Dh27uN35+txqCvc+d7LSJhqMl/cTo80u4mRVy25urZ7dSOKntmu9MzE1r5qE5V0HT8a+g/+EU8Ojpolr/3yakTw5ocLbo9Jt0OMZXI4/OlWwcaq1O/D4qFKEqc4c0Zbrbbs0eGW1ve6rdRxQWckjqQ6woN7Nj1x0Fdnc/CXRbu2judVur9J7j95JFGVVUY8lQMHAHSvSrHTtO0wP8AYtPgg3/eKLgn8etXDIDj92vHTk0YXCOhFpS3OWUk5J20WyPN73wJpE0WjWzTXcqacFksysjFxgjCtnIb9MCtmbSFeKUPFcWs0nQB8jcecnnpn+ddh53GNg/M1We2tpAQ8Gc9cyN/jW8qb3TKlUurWPnX4m2N3posYpQ4iIk6uSCSR0z69fwrhLn/AFi85+Uc19cXXhbQNYhW11DSoLiFW8xUkywDeo596+efi3pNhovj2ay021jtbYW0TiKMYGTnJraLfLZmT1dzh6KKKBhRRRQAUUUUAFFFFABRRRQAUUUUAFFFFABRRRQAUUUUAFFFFABRRRQAUUUUAFFFFABRRRQAUUUUAFFFFABRRRQAUUUUAFFFFABRRRQAUUUUAFFFFAE13/x+T/8AXRv51DU13/x+T/8AXRv51DQAUUUUAFFFFAG5ourDQ7uSex1S6g3Kfk2bkyeDlTweO9SX+pWmt6ml3rOp31yAwLIi7QO3yr0Bqgui3TaTBqAMZS4lMUEQJMkjAgEAAYzz0znvimnQ9WAz/Zd7jnnyG7de3aocL9WNPyNL/ikcj/kKYwc8jrUjHwYX+VdWCY7spOcfT1rITRdVkAKaZetlPMGIGPy+vTpViy8Oahf6NNq0X2dLOGQRs8s6pySB0PYZFSqVnfmZXPpayNFB4JC/OdWJyPQcd/6VXA8KZ+ZtSx7AVkX1nLp2oXFlOUMtvIY3KHKkj0PcVXqZUOZJcz08xqpb7KN4jwr2fUvyFKR4T28PqWfoKwKKn6t/fl95Xtv7q+43seFv72o/kKYw8Nb/AJW1Dbj0GaxKKFh7P45feJ1b/ZX3Gzjw3tOHv92eMgVjnGTjpnikoraEOXq36kSlzdApsgYxkIcNkEHOMU6r+m6PeatHetaKrfY7c3MqlsEoCAdvqeelWSJYa/q+nWEtrAYCZAQJnyZFB64NZqmcs7zN5kjnJYtya3Lvwxq1mYFe2eSWeJJVihRnYKylhnAwDgcjORVQ6NqioXbTbwKqhyxgbAU9D06Vcqk5JKT0Qkkihl/7g/76oy/9wf8AfVakPh/V57lbdNNuhIZFiO6JgFZiAAxxx1HX1qzP4V1K11q20q68q3mujiCSQsI5Pm2jB256jHIqBmFl/wC4P++qMv8A3B/31WjJo1+spWG3luU8wxpLDE5R2GchSQM9D+RpP7E1byDP/Zd75IBJk+zttAHXnHagDPy/9wf99UZf+4P++qnuLa4tJfKuYJIZMZ2SKVOPoaioAbl/7g/76oy/9wf99U6igBATzkAfjmnxsFlRj0DAn86bQeBmgD0yLxxp9uhjt9XuI4/PM6qbInaTnI69Of0qxo/jrQrLxVDrd7qF1OysWkCWRBb5Coxzj0ripPCGo27uLqaztkS3iuGklkO0LI20DgHkNwR2qQeBtc+1Wds0MSvdrMykycJ5RIfcR06cdc5FQqcVLmS1C7tY9mvPjf4SuINiLqQO9Tzb44BBPRqrH40eGM4DaptyT9xv/iq8jvfA2sWKJI/2aSJhJ+8jkJClF3EHIBBIzj1wa5vtVgfQ1v8AGvwlHJ5srauXyflERK4+harf/C9vB/8Ac1T/AMBh/wDFV83UUAfRMvxu8JyOzL/agBGMeQR/JqdF8cPCMYbI1Q5/6YZ/m1fOlFAH0R/wu7wpjGdU4H/PE/8AxVTRfHPwikYVl1Qn/r3z/Nq+caKAPoDUfjN4UvNPuoF/tPdIjBc2/GcHH8XHUV8/AYUClooA6/Qtd0y00K3tLm8nt7iKWRjsty4IYqQQQRz8taV94tstQhMU+tTOjHLj7AV3kdCxB5/GuSt/D9/dWUN5EimCVZmDZPAiGWzxxx09aiXQ9Xdii6VfFgocqLd8hT0PTpwfypxk43s9yJU4Sacldo9k074seFrHT7W2b7W5hhWMt9mbBwAD/H7VZPxf8IH+C+9M/Z2zj/vuvDJtOvreKWWayuY44W2SM8TAI3ocjg8j860L7wvqdkEIjW53ZDC23OUIVWIYYHQOpyMjnrRdlcqPZB8YPCI3fJfcjn/R2/8Ai6fF8ZvCsIIjF6AeT/ozH+b14b/Yuq/u/wDiWXv7xd6fuG+ZeORxyOR+dU40eaZIY1LyuwVUHUknAH50XYWR9A/8Lt8Nf9Pn/gIf/iqX/hdnhnB5vfb/AEQ//FV4sfDFyFvGF9Yv9jIWfy3d9jEkbeF55B5HHHWlvPCt7Yata6dc3Fokly5jjfe20MG2kH5cjnvjB9aQz2xPjb4S2DzP7R3d9trx/wChU7/hdvg//qJ/+Ao/+Krwe40HUoZnSO1luURmUSwROyMVOG2kgZweDQNC1IspFpP5JYL5/kSbMkZxnbnP4UAe9x/HDwfG+7Gpn/t1H/xVeP8AxI8SWHizxjJqumiYWzQRxjzk2tlc54z71zV1Y3ll5f2u0nt/MGU82MpuHqM9ar0AFFFFABRRRQAUUUUAFFFFABRRRQAUUUUAFFFFABRRRQAUUUUAFFFFABRRRQAUUUUAFFFFABRRRQAUUUUAFFFFABRRRQAUUUUAFFFFABRRRQAUUUUAFFFFAE13/wAfk/8A10b+dQ1Nd/8AH5P/ANdG/nUNABRRRQAUUUUAbej+J7zQ7cxWcFsCzBndwxLgHOCN2PbIAODjNT23jPUbO2FrbRww26wiFEjaRSgDlwQwbdnLHv8AWudooA6mT4ga1JOJmMRffG5BLlSyHIIUthckcgYBrMi8R6lHpP8AZXnBtPM3mtbkYDHOcEjnHtmsmigC3qd+2qalPfSQxRSTtvdYs7dx6kZJP61UoooAKKKKACiiigAooooAK09E1280C4lnsvK3yKEbzF3DAYNjHvjB9iazKKAOml8c6pc281vcxWs0M6bJkZGG9eeMhgR17egqNPGepIdwit96geU2GBi/dCI7cN3QDrnnkYrnaKAOoPjvU/OWZbayWVMhHEbZAYqWz83zFigyTk9eazZvEF1PqNhftFALiyYGNgpw2HLgMM9iT0xxWTRQB0tr441S2gtofLt5EtwwRX34wSx6BgMgscNjI9aWfx3rFw0jOLf585AVgBkSDjn/AKat+lczRQBe1XVJdXvBdTxRJJsCExg5fH8TEklmPck5NUaKKACiiigAp8MnlTxy7FfY4ba4yGwc4PtTKKAOlfxvqVzFLHfW1jeLK5dvNhK9XD4+QjI3DPPqc5p8Xj/XYk2l7eQE5bdHyTuZj0PGd3OMcKvpXL0UAdPP471ad5v3dqkc1vJbvGqHaQ/fkn5h2Pua5jtRRQAUUUUAFFFFABRRRQAUUUUAbFj4m1LTra2t7aRVjt/O2rzhvMABLDODjHFX/wDhO9VVdsUVrEhlaYoitgu28seWzyXPHTgYrmKKAN/UvF+p6rpR065MYhIA/dl14+Xgjdhvug8g1NbeOdYttSe//cTSmNY41lVisIUD7nPGcDI6HvXNUUAdtc/EK4SzWGwj2ySs0l3KQ0ZeQ7MFdrkrjYOhAOegrkk1C8jWNUuZFWOXz0Xdwsmc7vrmq1FAGzP4kuZYrtIba2tPtjq9w1sGUyMGLf3jgEk5A49qNQ8S32p6ha39ysLXNtMZY32n+/vCHn7oOcDtk1jUUAdJZeNtTsZ45khtHeNXCF0Py75DISCDkcnHuODmnx+PNYjmWVVtsrGYgpQ4wSpzjPX5B+tcxRQBv3fiy61BSt9Y2NyPMaVfNjY7SQoOMN6KKxJ5BNO8qxRxBjkRxghV9hntUdFABRRRQAUUUUAFFFFABRRRQAUUUUAFFFFABRRRQAUUUUAFFFFABRRRQAUUUUAFFFFABRRRQAUUUUAFFFFABRRRQAUUUUAFFFFABRRRQAUUUUAFFFFABRRRQBNd/wDH5P8A9dG/nUNTXf8Ax+T/APXRv51DQAUUUUAFFFFABRRRQAUUUUAFFFFABRRRQAUUUUAFFFFABW54V0G38Raq9lc6mmnoIi4laIuGO4ALgEev6Vh16Z8DI9/jy4PHy2EjYx1+ZB/WmrX1E720NofAGTDE+Joxt6/6Gf8A4unf8M/Sbtv/AAk8e4jOPsR/+Lr3FWJjwWAHQ88igkDowbtgH/69IDw0fAB2BI8Tx4Ayf9CP/wAXR/woBwFP/CTx/N0/0I//ABde67GK9ccf571U+yTfa/M8z5Q+8dfTGOtAHjH/AAz1P/0Mif8AgGf/AIuj/hnqf/oZE/8AAM//ABdez/ZbgswMoG5ANwQ/41I9u5lDLgH1xQB4r/wz1P8A9DLH/wCAZ/8Ai6P+GeZ/+hlj/wDAM/8Axde0XNs1xDJES4DgA7eD+YIps1o8kc5LFmnjEbAZXHXng8dT0pqwm2eM/wDDPU//AEMsf/gGf/i6P+Gep/8AoZY//AM//F17jCCIVDLggYIp/wCFIZ8wePfhfJ4G0i3v31ZbwTXAh2CDZj5Sc53H0/WuAUbmVfUgV9C/H/8A5E/Tf+wgP/Rb189x/wCtj/3h/OgZ7CvwAvGBP/CRWwU/d/0ZuR7/ADcUp+AF0OviS1BPQG3P/wAVXtZdQsCGaRCUHCg4/TpU0yhs/KhcH5S4GOtAjxA/s+XiqS3iO3AHc2x/+Kpn/CgbjPPia0AzjPkH/wCKr3C6d/sbspjHy9ZiNn4+1ZSvdD7v9k7T/tnrQB5J/wAKBuOg8TWn/fg//FUo/Z/u2OF8SWp6/wDLuf8A4qvXJjcKcxrpUakZBdsnnv0pYZNSZ1MY0pn7lJGyfyFAHkv/AAz3e548RQf+Ax/+Kp6/s9XO0bvEkQPcC0J/9nr2W3fUfM/0lYBHjrEzZz+Iq1uP+3+dAHiP/DPM/wD0Msf/AIBn/wCLo/4Z5n/6GWP/AMAz/wDF17duP+3+dG4/7f50AeF3XwAntbSa4PiONvKjZ8fYyM4Gf79eMg5APrX2hqjH+yL373/HvJ1P+ya+L0+4v0oA7rwj8Mr3xfov9pwapZ2qee0ASZWyWAB7fWuni+A1w0SmXxAqSc5VbB2AwfXNdX8C4vM8BOfMZduoSnAA5+VPUV6T5FqZdmyXcD1BfHr16UXA8Qi+AMs2QniQcf3rBl/m1QWXwOi1GSdLTxZDK0DbZALJvlP/AH1Xvs7BYWwWBxwVGSKoWrSxTsZQcMMnZGfmbjr8opq1tQPEYPgclxqFxYx+KENxb48xTYsBz6HdzUi/AZyzA+ImBBI/5Bz849Pm6V7VAhXUXmG4LIck+UQzegJ29B9aklszlnXb1LAfP/Q0PyGeJ/8AChTjP/CSNj/sGv8A/FVHL8C1gjSSbxTHGrtsUvYsMnGe7V7nbw23mKyxyh1GctvA/WrEyGVcK209jtzSEeEw/ANrhd0PimBxgH5bQ/8AxdJJ8A3iID+Joxn/AKcjxzj+96kV7giNbxgTSNMxP3ljI/QUv2bzCH86Qc5UbR8v5jNAHh5+AUguVtz4mj8xl3AfYm6fXdivOvGnhdvB3iSTR3uxdMkSSeaI9md3bGTX115f7xX8x+Bgjsfevmf41nd8SrgjPNrD1HsaBnntFFFABRRRQAUUUUAFFFFABRRRQAUUUUAFFFFABRRRQAUUUUAFFFFABRRRQAUUUUAFFFFABRRRQAUUUUAFFFFABRRRQAUUUUAFFFFABRRRQAUUUUAFFFFAE13/AMfk/wD10b+dQ1Nd/wDH5P8A9dG/nUNABRRRQAUUUUAFFFFABRRRQAUUUUAFFFFABRRRQAUUUUAFenfAld/jy456WEh/8fSvMa9J+CNx9m8cXDlkXNg4y5IH309AaAPoxduGY427upxijzIeu6L8xVB7yN4thlt9h+biZs/h8tSKbBtoFzIWPZST/SnZk3RfD7hlTkeoNLk1WjNtE3Esx7YKsR/KpPtFuf4n/wC/Z/wosxkuTRk1F58GPvP/AN+z/hS+fBgne3HX5D/hRZgSZNGTUQuLc9Gfj/pmf8KPtFv/AHn/AO/Z/wAKLMCXJoyaj8+DON7/APfs/wCFJ58Az878f9Mz/hRZgeW/Hwk+D9Nz/wBBAf8Aot6+fo/9an+8P519A/Hoq3gzTHQkqdQGMjH8D18/R/61P94fzpDPtEafazIkkkSsxUcn6U+eDftH2eKbHeQ9P0qaEjyI+f4R/KobqNZHUm383A679uKBCTq32Er5MWegjJ+X+X9KoeU+CpsrQAjkEnr27VbkhH2BoxbjLHmN3yD+NZzWRL5/s2M8Yy0oz34oAmMcrKp+w2bHG3BbOB6fdqxbQxIBI0EUEqkgGNM8fXFOsY2httm1Lb5idi4b8c1YYsUYecDx029aAEWWN13LPuU8ZHIpd4/56t/3yay47djp0cbWa5EpPll8Ae+TWhbKYraNAyw7Vx5YGQvtmgCTcP8Anq3/AHyaaxm8vK5L9hnAPP09KVskrmTfhhxtxSvaW7/eXP8AwIigClf+c2j33mhl/wBHkwN2QflPtXxmn3F+lfZ+pW0MelXzovzfZ5BncT/Ca+ME+4v0oA+jfgau74c3S4zm+lGMf7K16DLCs4RZUYhTnhWHO3PY1558Ds/8K5utrbW+3S4Pp8q12Ut4lvcW9tNeok03+pQhckhO35/r6VUY32JlKxqQ2yQxFI1CqSTgg9x9atxhfLQAY+UD3ArI2zFWH2hTkeic/J/n/wDVWrb5EUYPUKM/lSaGmVb+ZrYLHHHNIZD1SUKRj/eP8qpT3rzFP3F2vmAEmO5QbcdR1/OtiWESSIxCEL/eXJ/D0qIWg4ysOQpHEf8AEe/0o0E+Yyo7mRrhPMjvVVQCXNymCB3IBrU+0JcxODlGUZwHGcevFVpnji89PLQtGiLnyx3P8varNv5byXAWNQVOwnaOeKclpoJN33M77dwpFvOcjOBOvUdutOTUyqgi0c5GfmnQ4H51fFkgI+SHAB4Efc96gu44rO0kmeOIqqBQFjHBPX8PauZqqldyHqRjUVljYPA0XY/vFzj1yDXzx8asf8LJuMdPskOPyNfQks9urTKYF+SSOI/uxzux79K+fPjYMfEu4A6C1h/kaqm5a8zuNHnlFFFalBRRRQAUUUUAFFFFABRRRQAUUUUAFFFFABRRRQAUUUUAFFFFABRRRQAUUUUAFFFFABRRRQAUUUUAFFFFABRRRQAUUUUAFFFFABRRRQAUUUUAFFFFAE13/wAfk/8A10b+dQ1Nd/8AH5P/ANdG/nUNABRRRQAUUUUAFFFFABRRRQAUUUUAFFFFABRRRQAUUUUAFd/8ILuKy8XXM813FaxrZODJL9376YFcBW74XvLO0vLj7dcGGGWJULDPI8xCegPYE/hTQmfSH/CTaUG48R6btA/vDP8AKrtjqYv43kstXtJ41+VnhXdg9ccD0rzWaf4UCKTyPEFw0oU7A7yhSccAnZ0qbwh428J6ImqW7660MLXRNvy/zJgAH7vt3qkybHpwmui23+0F+Y/3D0/KpVkkL/8AITJzkgCA1yA+J/g8HJ8Sufxf/wCIoHxO8HA4/wCEmfHc5f8A+Io0A63zH6f2scg8/uKd5sg66oOeB+4+tch/ws7wdjjxM/0y/wD8RSH4neDjn/ipn/N//iKNAOwV5APm1XqeP3NHmOUx/a3I4J8muQPxO8HY/wCRmf6fPz/45Qfib4NaTJ8TsFJ5x5n8tlO6CzOvLyZ/5CoBA5/c0bpCSBqvJ6fua5X/AIWV4Hxj/hLH/wC+JP8A4ipY/ih4EQYfxN5hzkFkl/otK6CzOd+PPmHwZppkkV86gpUqm3jy39zXz/H/AK6P/fH869k+MHjTw34k8MWFnouqJdzQ3YkZAjghdjDOWA7kV45EQs0bHgBwT+dQUj62k8T6bHtWHVNIIVQrLNNtYMOvSnWmvx3l0tvbX+i3Er/cSOU7jwSeK8k0fV/AM8d1NrGpsly1y+zar8xkgg/dPqanTXPAdj4q0a6sNZkS2jDm5kAkGw7fl/hz1pphY9xthM0bfaYYkcMQNhyCOxqbYv8AdH5V56PiJ4AG4/8ACUzZZNpJM3Pv93r70g+IfgADH/CVTnnPLTdc5/u0aC1PQ9i/3R+VGxf7o/KvP1+I3gBXRl8USDYAP+W3OPX5eetN/wCFh+AA2V8VTKueEBm2j8NtGganoWxP7q/lRsX+6PyrzpfiB8P0+74qnGCSBum4Jz/s+9Of4heAHjCHxTMBkN8pmHIGP7v40WQanoexf7o/KjYn9xfyrzz/AIWH4A3h/wDhKpt44BzN/wDE+1SW3xG+H1rcGePxGSxzwwmI5x22+1GganXa1Ep0q7I+XbbyHgdflNfGK/cH0r6h1P4qeCbjTrqKLXomd4HRR5MnJI4/hr5eXhQPakM9++DOs6ZpfgKSO/v7e2d76VlWVwuRhea7i48T+G3kil/tDSpZYySjPMoKepBxXzvoWpaXHpVlaXt55AWWVpcKSVU4Ix7nGK3YL7webS+D6xOLgDdakqQh+TOGwpO7d8vGAa6I0k6fPzK/YwlWaqcnK7dz6Ctr1Li3WbMOxhlWR9wZcZznHpVxJFVd7HCgZJrzbR/ib4RtdDsLebW4klit40ZTHKcEIBg4X1rVT4reCVTjX4NwXjMUuM/981zm52ouomnWJSSzpvHHGKlzz0PWvOr74neDZ/NkXX4CxtzGAscudxPb5aW6+KPguTR1hTXojLsUbRFJnjGf4auy01I5nrodtdWrMJ3V8GUrgEcDBqa3VEeVkZyZDuIbt24riF+KHgRDKya8oeQgsWikwcDt8tSw/FXwOpO7xBEMj/njJ/8AE0m+g0up3Weeh61Xvbc3lq8AYoWI+bHSvO7n4p+FI9Vuru11uJ826rHmKTBbIyMbfSpdP+KHg6PVb+abXYlSXyyh8qTBwOf4fWsXK/utDOums5GknxIg3zRyDIPAXGc/lXz38amD/Eq5Izj7LD1Hsa9gb4qeCC5I1+Lr/wA8ZP8A4mvEPihrWn+IPG81/pdytzatbxIJFUgEgcjBANVGKjsNI42iiiqGFFFFABRRRQAUUUUAFFFFABRRRQAUUUUAFFFFABRRRQAUUUUAFFFFABRRRQAUUUUAFFFFABRRRQAUUUUAFFFFABRRRQAUUUUAFFFFABRRRQAUUUUAe/TfCfwg8rObfUMsdx/01u/4VWk+FPhFeltf/wDga1FFeZUrTS0Z2QpxfQqSfDLwqvS2vf8AwNeqsvw48MhH2212CFJB+2OccUUV588VWv8AEzqjQp22NLwp8J/CutaEt9dxXoleWRcR3bAAK2B/KtK8+D3giyhMskOplR/dvGzRRXVDEVbRV+xwVYpOVvMztJ+GngXWhcm2tdWQW7hG8y8IySM8YzV8/BzwcP8AlhqH/ga1FFcGYYuvSrOMJNL/AIA8PCM6ackcTfeB9Bs2uVW3uH8ppAC1y/O2RlH6AV1tl8I/CMthbSSQ6g0jwo7EXjAElQTx+NFFdWFxFWUp3k+n6nVWpQUY2Q9vhH4PHS31D/wNaqo+FfhJ42kW3vwqnBzeNmiijGYqtToylGVmRClBySaKcnw28LKfltbz8bx6z7n4f+HVv9PgjgulS5nWJybpiQCyjI98E0UVhRxdefLzSetjplQppOyOpPwg8HYz9n1D/wADW/wrD1fwL4G0gHzbPVXI/u3h/wAaKK9L2s77nn1IxjG6RLJ8NPCqjK2t7yM83r1Ruvh74bjVCltdjMiqc3bng0UV588VWv8AEzvjQp22MweDtCwubWY5UH/j5f0+tKPB2g/8+k3/AIEv/jRRXmyxuJv8b+87I4ajb4UO/wCEM0H/AJ9Jv/Ap/wDGrmo/DzRdNuVglt5HYor5W5kxzRRUfXsTf4394nhqPMlyop/8IZoP/PpN/wCBT/41G/gzRGkCpbzJ8uf+Phz/AFooq1jsT/OzRYaj/Khp8E6P/cm/7/N/jUkPgDTJ7WS5RXEaHBzO2aKK2oYzETk1KbKhh6L+wvuRAPBekEA7Juf+mzf40Hwdo6YJhmYZGR57D+tFFZLHYlu3OyVQpN25V9yOs0H4W+FdQ0W3u7mC+Msu8nZeMAMOwAH4CrF38LPBlnEZHttSKj+7esaKK+hhVm0tTxZU43ehl6f4E8F6p9o+z2epr5DBW8y8bkkZ4xUz/DTwsvS1vP8AwMeiisMXXqQqNRka0KUJQTaMy78BeHoGk2W1yQsiAbrp+jLkj86h/wCEJ0D/AJ9Jv/Ap/wDGiivKr4zEKWk2dtLD0nHWKEPgvw+oybOb/wACn/xpD4M8PrIIzZzbiMjF0/8AjRRSji8Q4N87+8cqFJSS5UP/AOEJ0D/n0m/8Cn/xqfT/AAB4evNXsLR7a4WOecRuVunzjBPH5UUVWGxleVaEXN2uhVsPSVOTUVsdsfgp4MH/ACw1H/wNb/Copvg34LgheVrfUSqAk4vWzRRX0vPK+54/Kipa/CjwTeWwnitdSCk4w962ac3wi8Hj/l2v/wDwOeiisq9SUZtJmkIRa1Rymq+A/D1jqtxbRW1wY0K7d105PKg/zNU/+EP0H/n0m/8AAl/8aKK+dxGMxEaskpvfuetSw9JwTcUH/CH6F/z6Tf8AgS/+NJ/wh+hf8+k3/gS/+NFFY/XcT/O/vNPq1H+VCr4P0E/8uk3/AIEv/jUo8F6Af+XSb/wKf/Giij69if5394fVqP8AKhf+EK0D/n0m/wDAp/8AGl/4QnQP+fSb/wACn/xoop/XcT/O/vF9Wo/yoD4J0D/n0m/8Cn/xqM+DNBH/AC6Tf+BL/wCNFFJ47E/zv7xrDUf5UJ/whug/8+k3/gS/+NH/AAhug/8APpN/4Ev/AI0UUvr2J/nf3j+rUf5UL/whug/8+k3/AIEv/jR/whmg/wDPpN/4Ev8A40UUfXsT/O/vD6tR/lQw+DtCH/LpN/4Ev/jTf+EP0L/n0m/8CX/xoop/XcT/ADv7xfVqP8qD/hENC/59Jv8AwJf/ABpP+EQ0P/n0m/8AAl/8aKKf13E/zv7xfVqP8qD/AIRHQ/8An0m/8CX/AMakTwdoLdbOb/wKf/Giij67iP5394fVqP8AKib/AIQnQP8An0m/8Cn/AMaP+EJ0D/n0m/8AAp/8aKKPruJ/nf3h9Wo/yoP+EJ0D/n0m/wDAp/8AGk/4QnQP+fSb/wACn/xooo+u4n+d/eH1aj/Kg/4QrQP+fSb/AMCn/wAaY/gzQR0tJv8AwJf/ABooo+vYn+d/eH1aj/KiL/hEND/59Jv/AAJf/Gj/AIRDQv8An0m/8CX/AMaKKPruJ/nf3h9Wo/yoP+EQ0L/n0m/8CX/xo/4RDQv+fSb/AMCX/wAaKKPruJ/nf3h9Wo/yoX/hD9C/59Jv/Al/8aP+EP0L/n0m/wDAl/8AGiil9dxP87+8f1aj/Khf+EP0L/n0m/8AAl/8aP8AhD9B/wCfSb/wJf8Axooo+u4n+d/eH1aj/Kg/4Q/Qf+fSb/wJf/Gj/hD9B/59Jv8AwJf/ABooo+vYn+d/eH1aj/Kg/wCEP0H/AJ9Jv/Al/wDGj/hD9B/59Jv/AAJf/Giij69if5394fVqP8qD/hD9C/59Jv8AwJf/ABpR4O0E/wDLpN/4Ev8A40UUfXsT/O/vD6tR/lQ//hDNBx/x6Tf+BT/41C/hHQl/5c5f/Al/8aKKqONxD+2/vJeGo/yohbwvoi/8uUn/AIEyf41EfDmi/wDPi/8A4Eyf40UV0RxVd/bf3mToUv5UH/COaL/z4v8A+BMn+NH/AAjmi/8APi//AIEyf40UVf1qt/M/vJ9jT/lQv/COaL/z4v8A+BMn+NH/AAjmi/8APi//AIEyf40UUfWq38z+8PY0/wCVB/wjmi/8+L/+BMn+NH/COaL/AM+L/wDgTJ/jRRR9arfzP7w9jT/lQn/COaL/AM+L/wDgTJ/jSHw7o3/Pi/8A4Eyf40UUfWq38z+8PY0/5UNPh7Rv+fF//AmT/Gmnw/o//Pi//gTJ/jRRR9arfzP7w9jT/lQ06Do//Pk//gTJ/jQug6OTzYv/AOBMn+NFFH1mt/M/vD2NP+VEw8O6KR/x4v8A+BMn+NaMfhXw+LOKR9PkZ3BJ/wBJf1I9faiitqOIqtu8mZ1KVNJWR//Z"/>
          <p:cNvSpPr>
            <a:spLocks noChangeAspect="1" noChangeArrowheads="1"/>
          </p:cNvSpPr>
          <p:nvPr/>
        </p:nvSpPr>
        <p:spPr bwMode="auto">
          <a:xfrm>
            <a:off x="1831975" y="7938"/>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7" name="Picture 6"/>
          <p:cNvPicPr>
            <a:picLocks noChangeAspect="1"/>
          </p:cNvPicPr>
          <p:nvPr/>
        </p:nvPicPr>
        <p:blipFill rotWithShape="1">
          <a:blip r:embed="rId4"/>
          <a:srcRect l="34971" t="76625" r="29620" b="16673"/>
          <a:stretch/>
        </p:blipFill>
        <p:spPr>
          <a:xfrm>
            <a:off x="180299" y="5270329"/>
            <a:ext cx="9033369" cy="912358"/>
          </a:xfrm>
          <a:prstGeom prst="rect">
            <a:avLst/>
          </a:prstGeom>
        </p:spPr>
      </p:pic>
      <p:sp>
        <p:nvSpPr>
          <p:cNvPr id="8" name="TextBox 7"/>
          <p:cNvSpPr txBox="1"/>
          <p:nvPr/>
        </p:nvSpPr>
        <p:spPr>
          <a:xfrm>
            <a:off x="2421908" y="3581089"/>
            <a:ext cx="1850793" cy="1323439"/>
          </a:xfrm>
          <a:prstGeom prst="rect">
            <a:avLst/>
          </a:prstGeom>
          <a:solidFill>
            <a:srgbClr val="FF99FF"/>
          </a:solidFill>
          <a:ln w="38100">
            <a:solidFill>
              <a:srgbClr val="FF0000"/>
            </a:solidFill>
          </a:ln>
        </p:spPr>
        <p:txBody>
          <a:bodyPr wrap="square" rtlCol="0">
            <a:spAutoFit/>
          </a:bodyPr>
          <a:lstStyle/>
          <a:p>
            <a:r>
              <a:rPr lang="en-GB" sz="1600" dirty="0">
                <a:latin typeface="+mn-lt"/>
              </a:rPr>
              <a:t>Please </a:t>
            </a:r>
            <a:r>
              <a:rPr lang="en-GB" sz="1600" b="1" dirty="0">
                <a:latin typeface="+mn-lt"/>
              </a:rPr>
              <a:t>Mute</a:t>
            </a:r>
            <a:r>
              <a:rPr lang="en-GB" sz="1600" dirty="0">
                <a:latin typeface="+mn-lt"/>
              </a:rPr>
              <a:t> </a:t>
            </a:r>
          </a:p>
          <a:p>
            <a:r>
              <a:rPr lang="en-GB" sz="1600" dirty="0">
                <a:latin typeface="+mn-lt"/>
              </a:rPr>
              <a:t>your </a:t>
            </a:r>
            <a:r>
              <a:rPr lang="en-GB" sz="1600" b="1" i="1" dirty="0">
                <a:latin typeface="+mn-lt"/>
              </a:rPr>
              <a:t>mic </a:t>
            </a:r>
          </a:p>
          <a:p>
            <a:r>
              <a:rPr lang="en-GB" sz="1600" dirty="0">
                <a:latin typeface="+mn-lt"/>
              </a:rPr>
              <a:t>by hovering cursor over</a:t>
            </a:r>
          </a:p>
          <a:p>
            <a:r>
              <a:rPr lang="en-GB" sz="1600" dirty="0">
                <a:latin typeface="+mn-lt"/>
              </a:rPr>
              <a:t> symbol and clicking</a:t>
            </a:r>
          </a:p>
        </p:txBody>
      </p:sp>
      <p:sp>
        <p:nvSpPr>
          <p:cNvPr id="9" name="Down Arrow 8"/>
          <p:cNvSpPr/>
          <p:nvPr/>
        </p:nvSpPr>
        <p:spPr>
          <a:xfrm flipH="1">
            <a:off x="2571425" y="4948096"/>
            <a:ext cx="602353" cy="419507"/>
          </a:xfrm>
          <a:prstGeom prst="downArrow">
            <a:avLst/>
          </a:prstGeom>
          <a:solidFill>
            <a:srgbClr val="FF0000"/>
          </a:solidFill>
          <a:ln w="762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latin typeface="Bahnschrift SemiCondensed" panose="020B0502040204020203" pitchFamily="34" charset="0"/>
            </a:endParaRPr>
          </a:p>
        </p:txBody>
      </p:sp>
      <p:sp>
        <p:nvSpPr>
          <p:cNvPr id="10" name="TextBox 9"/>
          <p:cNvSpPr txBox="1"/>
          <p:nvPr/>
        </p:nvSpPr>
        <p:spPr>
          <a:xfrm>
            <a:off x="6591173" y="3520369"/>
            <a:ext cx="2622495" cy="1446550"/>
          </a:xfrm>
          <a:prstGeom prst="rect">
            <a:avLst/>
          </a:prstGeom>
          <a:solidFill>
            <a:srgbClr val="99CCFF"/>
          </a:solidFill>
          <a:ln w="38100">
            <a:solidFill>
              <a:srgbClr val="92D050"/>
            </a:solidFill>
          </a:ln>
        </p:spPr>
        <p:txBody>
          <a:bodyPr wrap="square" rtlCol="0">
            <a:spAutoFit/>
          </a:bodyPr>
          <a:lstStyle/>
          <a:p>
            <a:r>
              <a:rPr lang="en-GB" sz="1600" dirty="0">
                <a:latin typeface="+mn-lt"/>
              </a:rPr>
              <a:t>Please </a:t>
            </a:r>
            <a:r>
              <a:rPr lang="en-GB" sz="1600" b="1" dirty="0">
                <a:latin typeface="+mn-lt"/>
              </a:rPr>
              <a:t>open</a:t>
            </a:r>
            <a:r>
              <a:rPr lang="en-GB" sz="1600" dirty="0">
                <a:latin typeface="+mn-lt"/>
              </a:rPr>
              <a:t> the </a:t>
            </a:r>
            <a:r>
              <a:rPr lang="en-GB" sz="1600" b="1" i="1" dirty="0" smtClean="0">
                <a:latin typeface="+mn-lt"/>
              </a:rPr>
              <a:t>meeting</a:t>
            </a:r>
            <a:br>
              <a:rPr lang="en-GB" sz="1600" b="1" i="1" dirty="0" smtClean="0">
                <a:latin typeface="+mn-lt"/>
              </a:rPr>
            </a:br>
            <a:r>
              <a:rPr lang="en-GB" sz="1600" b="1" i="1" dirty="0" smtClean="0">
                <a:latin typeface="+mn-lt"/>
              </a:rPr>
              <a:t> </a:t>
            </a:r>
            <a:r>
              <a:rPr lang="en-GB" sz="1600" b="1" i="1" dirty="0">
                <a:latin typeface="+mn-lt"/>
              </a:rPr>
              <a:t>chat </a:t>
            </a:r>
            <a:r>
              <a:rPr lang="en-GB" sz="1600" dirty="0">
                <a:latin typeface="+mn-lt"/>
              </a:rPr>
              <a:t>by hovering </a:t>
            </a:r>
            <a:r>
              <a:rPr lang="en-GB" sz="1600" dirty="0" smtClean="0">
                <a:latin typeface="+mn-lt"/>
              </a:rPr>
              <a:t>cursor</a:t>
            </a:r>
            <a:br>
              <a:rPr lang="en-GB" sz="1600" dirty="0" smtClean="0">
                <a:latin typeface="+mn-lt"/>
              </a:rPr>
            </a:br>
            <a:r>
              <a:rPr lang="en-GB" sz="1600" dirty="0" smtClean="0">
                <a:latin typeface="+mn-lt"/>
              </a:rPr>
              <a:t> </a:t>
            </a:r>
            <a:r>
              <a:rPr lang="en-GB" sz="1600" dirty="0">
                <a:latin typeface="+mn-lt"/>
              </a:rPr>
              <a:t>over symbol and clicking</a:t>
            </a:r>
          </a:p>
          <a:p>
            <a:r>
              <a:rPr lang="en-GB" sz="1600" b="1" i="1" dirty="0">
                <a:latin typeface="+mn-lt"/>
              </a:rPr>
              <a:t>Show conversation</a:t>
            </a:r>
          </a:p>
          <a:p>
            <a:r>
              <a:rPr lang="en-GB" sz="1200" dirty="0">
                <a:solidFill>
                  <a:srgbClr val="FF0000"/>
                </a:solidFill>
                <a:latin typeface="+mn-lt"/>
              </a:rPr>
              <a:t>(This may show on a different</a:t>
            </a:r>
          </a:p>
          <a:p>
            <a:r>
              <a:rPr lang="en-GB" sz="1200" dirty="0">
                <a:solidFill>
                  <a:srgbClr val="FF0000"/>
                </a:solidFill>
                <a:latin typeface="+mn-lt"/>
              </a:rPr>
              <a:t>       page if not using a laptop)</a:t>
            </a:r>
          </a:p>
        </p:txBody>
      </p:sp>
      <p:sp>
        <p:nvSpPr>
          <p:cNvPr id="29" name="Down Arrow 28"/>
          <p:cNvSpPr/>
          <p:nvPr/>
        </p:nvSpPr>
        <p:spPr>
          <a:xfrm flipH="1">
            <a:off x="6464092" y="5023178"/>
            <a:ext cx="602353" cy="375139"/>
          </a:xfrm>
          <a:prstGeom prst="downArrow">
            <a:avLst/>
          </a:prstGeom>
          <a:solidFill>
            <a:srgbClr val="92D050"/>
          </a:solidFill>
          <a:ln w="76200">
            <a:solidFill>
              <a:srgbClr val="92D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latin typeface="Bahnschrift SemiCondensed" panose="020B0502040204020203" pitchFamily="34" charset="0"/>
            </a:endParaRPr>
          </a:p>
        </p:txBody>
      </p:sp>
      <p:sp>
        <p:nvSpPr>
          <p:cNvPr id="11" name="TextBox 10"/>
          <p:cNvSpPr txBox="1"/>
          <p:nvPr/>
        </p:nvSpPr>
        <p:spPr>
          <a:xfrm>
            <a:off x="4477049" y="3282189"/>
            <a:ext cx="1987045" cy="1569660"/>
          </a:xfrm>
          <a:prstGeom prst="rect">
            <a:avLst/>
          </a:prstGeom>
          <a:solidFill>
            <a:srgbClr val="FFC000"/>
          </a:solidFill>
          <a:ln w="57150">
            <a:solidFill>
              <a:srgbClr val="00B0F0"/>
            </a:solidFill>
          </a:ln>
        </p:spPr>
        <p:txBody>
          <a:bodyPr wrap="square" rtlCol="0">
            <a:spAutoFit/>
          </a:bodyPr>
          <a:lstStyle/>
          <a:p>
            <a:r>
              <a:rPr lang="en-GB" sz="1600" dirty="0">
                <a:latin typeface="+mn-lt"/>
              </a:rPr>
              <a:t>You can Raise</a:t>
            </a:r>
          </a:p>
          <a:p>
            <a:r>
              <a:rPr lang="en-GB" sz="1600" dirty="0">
                <a:latin typeface="+mn-lt"/>
              </a:rPr>
              <a:t> your </a:t>
            </a:r>
            <a:br>
              <a:rPr lang="en-GB" sz="1600" dirty="0">
                <a:latin typeface="+mn-lt"/>
              </a:rPr>
            </a:br>
            <a:r>
              <a:rPr lang="en-GB" sz="1600" dirty="0">
                <a:latin typeface="+mn-lt"/>
              </a:rPr>
              <a:t>‘</a:t>
            </a:r>
            <a:r>
              <a:rPr lang="en-GB" sz="1600" b="1" i="1" dirty="0">
                <a:latin typeface="+mn-lt"/>
              </a:rPr>
              <a:t>Virtual’ hand</a:t>
            </a:r>
            <a:r>
              <a:rPr lang="en-GB" sz="1600" dirty="0">
                <a:latin typeface="+mn-lt"/>
              </a:rPr>
              <a:t> if you want us to stop and discuss (don’t forget to lower it)</a:t>
            </a:r>
          </a:p>
        </p:txBody>
      </p:sp>
      <p:sp>
        <p:nvSpPr>
          <p:cNvPr id="30" name="Down Arrow 29"/>
          <p:cNvSpPr/>
          <p:nvPr/>
        </p:nvSpPr>
        <p:spPr>
          <a:xfrm flipH="1">
            <a:off x="5471834" y="4904528"/>
            <a:ext cx="602353" cy="492932"/>
          </a:xfrm>
          <a:prstGeom prst="downArrow">
            <a:avLst/>
          </a:prstGeom>
          <a:solidFill>
            <a:srgbClr val="00B0F0"/>
          </a:solidFill>
          <a:ln w="76200">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latin typeface="Bahnschrift SemiCondensed" panose="020B0502040204020203" pitchFamily="34" charset="0"/>
            </a:endParaRPr>
          </a:p>
        </p:txBody>
      </p:sp>
      <p:sp>
        <p:nvSpPr>
          <p:cNvPr id="15" name="TextBox 14"/>
          <p:cNvSpPr txBox="1"/>
          <p:nvPr/>
        </p:nvSpPr>
        <p:spPr>
          <a:xfrm>
            <a:off x="1679575" y="341583"/>
            <a:ext cx="4123982" cy="830997"/>
          </a:xfrm>
          <a:prstGeom prst="rect">
            <a:avLst/>
          </a:prstGeom>
          <a:noFill/>
          <a:ln w="57150">
            <a:solidFill>
              <a:srgbClr val="FF99FF"/>
            </a:solidFill>
          </a:ln>
        </p:spPr>
        <p:txBody>
          <a:bodyPr wrap="square" rtlCol="0">
            <a:spAutoFit/>
          </a:bodyPr>
          <a:lstStyle/>
          <a:p>
            <a:r>
              <a:rPr lang="en-GB" sz="1600" dirty="0"/>
              <a:t>Sessions due to start at: </a:t>
            </a:r>
            <a:r>
              <a:rPr lang="en-GB" sz="1600" b="1" dirty="0" smtClean="0"/>
              <a:t>18:00</a:t>
            </a:r>
            <a:r>
              <a:rPr lang="en-GB" sz="1600" dirty="0"/>
              <a:t/>
            </a:r>
            <a:br>
              <a:rPr lang="en-GB" sz="1600" dirty="0"/>
            </a:br>
            <a:r>
              <a:rPr lang="en-GB" sz="1600" dirty="0"/>
              <a:t>Trainers will be: </a:t>
            </a:r>
            <a:br>
              <a:rPr lang="en-GB" sz="1600" dirty="0"/>
            </a:br>
            <a:r>
              <a:rPr lang="en-GB" sz="1600" b="1"/>
              <a:t>Jon </a:t>
            </a:r>
            <a:r>
              <a:rPr lang="en-GB" sz="1600" b="1" smtClean="0"/>
              <a:t>Johnston</a:t>
            </a:r>
            <a:endParaRPr lang="en-GB" sz="1600" dirty="0"/>
          </a:p>
        </p:txBody>
      </p:sp>
      <p:sp>
        <p:nvSpPr>
          <p:cNvPr id="17" name="TextBox 16"/>
          <p:cNvSpPr txBox="1"/>
          <p:nvPr/>
        </p:nvSpPr>
        <p:spPr>
          <a:xfrm>
            <a:off x="268726" y="2551971"/>
            <a:ext cx="6403339" cy="584775"/>
          </a:xfrm>
          <a:prstGeom prst="rect">
            <a:avLst/>
          </a:prstGeom>
          <a:solidFill>
            <a:srgbClr val="EEDF00"/>
          </a:solidFill>
          <a:ln w="57150">
            <a:solidFill>
              <a:srgbClr val="92D050"/>
            </a:solidFill>
          </a:ln>
        </p:spPr>
        <p:txBody>
          <a:bodyPr wrap="square" rtlCol="0">
            <a:spAutoFit/>
          </a:bodyPr>
          <a:lstStyle/>
          <a:p>
            <a:r>
              <a:rPr lang="en-GB" sz="1600" dirty="0">
                <a:latin typeface="+mn-lt"/>
              </a:rPr>
              <a:t>Please use the </a:t>
            </a:r>
            <a:r>
              <a:rPr lang="en-GB" sz="1600" b="1" i="1" dirty="0">
                <a:latin typeface="+mn-lt"/>
              </a:rPr>
              <a:t>meeting chat </a:t>
            </a:r>
            <a:r>
              <a:rPr lang="en-GB" sz="1600" dirty="0">
                <a:latin typeface="+mn-lt"/>
              </a:rPr>
              <a:t>to ‘Text’ any questions as we go along.</a:t>
            </a:r>
          </a:p>
          <a:p>
            <a:r>
              <a:rPr lang="en-GB" sz="1600" dirty="0">
                <a:latin typeface="+mn-lt"/>
              </a:rPr>
              <a:t>You will be asked to text answers to some of my questions as well </a:t>
            </a:r>
            <a:r>
              <a:rPr lang="en-GB" sz="1600" dirty="0">
                <a:latin typeface="+mn-lt"/>
                <a:sym typeface="Wingdings" panose="05000000000000000000" pitchFamily="2" charset="2"/>
              </a:rPr>
              <a:t></a:t>
            </a:r>
            <a:endParaRPr lang="en-GB" sz="1600" dirty="0">
              <a:latin typeface="+mn-lt"/>
            </a:endParaRPr>
          </a:p>
        </p:txBody>
      </p:sp>
      <p:sp>
        <p:nvSpPr>
          <p:cNvPr id="26" name="TextBox 25"/>
          <p:cNvSpPr txBox="1"/>
          <p:nvPr/>
        </p:nvSpPr>
        <p:spPr>
          <a:xfrm>
            <a:off x="401880" y="3273312"/>
            <a:ext cx="1804534" cy="1569660"/>
          </a:xfrm>
          <a:prstGeom prst="rect">
            <a:avLst/>
          </a:prstGeom>
          <a:solidFill>
            <a:srgbClr val="F8F200"/>
          </a:solidFill>
          <a:ln w="38100">
            <a:solidFill>
              <a:srgbClr val="FF0000"/>
            </a:solidFill>
          </a:ln>
        </p:spPr>
        <p:txBody>
          <a:bodyPr wrap="square" rtlCol="0">
            <a:spAutoFit/>
          </a:bodyPr>
          <a:lstStyle/>
          <a:p>
            <a:r>
              <a:rPr lang="en-GB" sz="1600" dirty="0">
                <a:latin typeface="+mn-lt"/>
              </a:rPr>
              <a:t>Please </a:t>
            </a:r>
            <a:r>
              <a:rPr lang="en-GB" sz="1600" b="1" dirty="0">
                <a:latin typeface="+mn-lt"/>
              </a:rPr>
              <a:t>Turn</a:t>
            </a:r>
            <a:r>
              <a:rPr lang="en-GB" sz="1600" dirty="0">
                <a:latin typeface="+mn-lt"/>
              </a:rPr>
              <a:t> </a:t>
            </a:r>
          </a:p>
          <a:p>
            <a:r>
              <a:rPr lang="en-GB" sz="1600" b="1" i="1" dirty="0">
                <a:latin typeface="+mn-lt"/>
              </a:rPr>
              <a:t>camera</a:t>
            </a:r>
            <a:r>
              <a:rPr lang="en-GB" sz="1600" dirty="0">
                <a:latin typeface="+mn-lt"/>
              </a:rPr>
              <a:t> </a:t>
            </a:r>
            <a:r>
              <a:rPr lang="en-GB" sz="1600" b="1" dirty="0" smtClean="0">
                <a:latin typeface="+mn-lt"/>
              </a:rPr>
              <a:t>on</a:t>
            </a:r>
            <a:endParaRPr lang="en-GB" sz="1600" b="1" dirty="0">
              <a:latin typeface="+mn-lt"/>
            </a:endParaRPr>
          </a:p>
          <a:p>
            <a:r>
              <a:rPr lang="en-GB" sz="1600" dirty="0">
                <a:latin typeface="+mn-lt"/>
              </a:rPr>
              <a:t>by hovering cursor over</a:t>
            </a:r>
          </a:p>
          <a:p>
            <a:r>
              <a:rPr lang="en-GB" sz="1600" dirty="0">
                <a:latin typeface="+mn-lt"/>
              </a:rPr>
              <a:t> symbol and clicking</a:t>
            </a:r>
          </a:p>
        </p:txBody>
      </p:sp>
      <p:sp>
        <p:nvSpPr>
          <p:cNvPr id="31" name="Down Arrow 30"/>
          <p:cNvSpPr/>
          <p:nvPr/>
        </p:nvSpPr>
        <p:spPr>
          <a:xfrm flipH="1">
            <a:off x="1560313" y="4851849"/>
            <a:ext cx="602353" cy="504816"/>
          </a:xfrm>
          <a:prstGeom prst="downArrow">
            <a:avLst/>
          </a:prstGeom>
          <a:solidFill>
            <a:srgbClr val="F8F200"/>
          </a:solidFill>
          <a:ln w="76200">
            <a:solidFill>
              <a:srgbClr val="F8F2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latin typeface="Bahnschrift SemiCondensed" panose="020B0502040204020203" pitchFamily="34" charset="0"/>
            </a:endParaRPr>
          </a:p>
        </p:txBody>
      </p:sp>
      <p:pic>
        <p:nvPicPr>
          <p:cNvPr id="22" name="Picture 21"/>
          <p:cNvPicPr>
            <a:picLocks noChangeAspect="1"/>
          </p:cNvPicPr>
          <p:nvPr/>
        </p:nvPicPr>
        <p:blipFill rotWithShape="1">
          <a:blip r:embed="rId4"/>
          <a:srcRect l="43614" t="76625" r="52152" b="16673"/>
          <a:stretch/>
        </p:blipFill>
        <p:spPr>
          <a:xfrm>
            <a:off x="3708952" y="3296664"/>
            <a:ext cx="541459" cy="481870"/>
          </a:xfrm>
          <a:prstGeom prst="rect">
            <a:avLst/>
          </a:prstGeom>
        </p:spPr>
      </p:pic>
      <p:pic>
        <p:nvPicPr>
          <p:cNvPr id="21" name="Picture 20"/>
          <p:cNvPicPr>
            <a:picLocks noChangeAspect="1"/>
          </p:cNvPicPr>
          <p:nvPr/>
        </p:nvPicPr>
        <p:blipFill rotWithShape="1">
          <a:blip r:embed="rId4"/>
          <a:srcRect l="58629" t="76625" r="37419" b="16673"/>
          <a:stretch/>
        </p:blipFill>
        <p:spPr>
          <a:xfrm>
            <a:off x="8709747" y="3297864"/>
            <a:ext cx="504102" cy="480669"/>
          </a:xfrm>
          <a:prstGeom prst="rect">
            <a:avLst/>
          </a:prstGeom>
        </p:spPr>
      </p:pic>
      <p:pic>
        <p:nvPicPr>
          <p:cNvPr id="33" name="Picture 32"/>
          <p:cNvPicPr>
            <a:picLocks noChangeAspect="1"/>
          </p:cNvPicPr>
          <p:nvPr/>
        </p:nvPicPr>
        <p:blipFill rotWithShape="1">
          <a:blip r:embed="rId4"/>
          <a:srcRect l="39614" t="76625" r="55588" b="16673"/>
          <a:stretch/>
        </p:blipFill>
        <p:spPr>
          <a:xfrm>
            <a:off x="1699893" y="3296582"/>
            <a:ext cx="492324" cy="386596"/>
          </a:xfrm>
          <a:prstGeom prst="rect">
            <a:avLst/>
          </a:prstGeom>
        </p:spPr>
      </p:pic>
      <p:pic>
        <p:nvPicPr>
          <p:cNvPr id="3" name="Picture 2"/>
          <p:cNvPicPr>
            <a:picLocks noChangeAspect="1"/>
          </p:cNvPicPr>
          <p:nvPr/>
        </p:nvPicPr>
        <p:blipFill rotWithShape="1">
          <a:blip r:embed="rId5"/>
          <a:srcRect l="54725" t="71010" r="41338" b="21987"/>
          <a:stretch/>
        </p:blipFill>
        <p:spPr>
          <a:xfrm>
            <a:off x="5989217" y="3297863"/>
            <a:ext cx="445011" cy="445012"/>
          </a:xfrm>
          <a:prstGeom prst="rect">
            <a:avLst/>
          </a:prstGeom>
        </p:spPr>
      </p:pic>
      <p:pic>
        <p:nvPicPr>
          <p:cNvPr id="35" name="Picture 34"/>
          <p:cNvPicPr>
            <a:picLocks noChangeAspect="1"/>
          </p:cNvPicPr>
          <p:nvPr/>
        </p:nvPicPr>
        <p:blipFill>
          <a:blip r:embed="rId6" cstate="email">
            <a:extLst>
              <a:ext uri="{28A0092B-C50C-407E-A947-70E740481C1C}">
                <a14:useLocalDpi xmlns:a14="http://schemas.microsoft.com/office/drawing/2010/main" val="0"/>
              </a:ext>
            </a:extLst>
          </a:blip>
          <a:stretch>
            <a:fillRect/>
          </a:stretch>
        </p:blipFill>
        <p:spPr>
          <a:xfrm>
            <a:off x="270873" y="170087"/>
            <a:ext cx="932776" cy="1269164"/>
          </a:xfrm>
          <a:prstGeom prst="rect">
            <a:avLst/>
          </a:prstGeom>
        </p:spPr>
      </p:pic>
      <p:sp>
        <p:nvSpPr>
          <p:cNvPr id="37" name="Rectangle 36"/>
          <p:cNvSpPr/>
          <p:nvPr/>
        </p:nvSpPr>
        <p:spPr>
          <a:xfrm>
            <a:off x="0" y="6298163"/>
            <a:ext cx="12192000" cy="559837"/>
          </a:xfrm>
          <a:prstGeom prst="rect">
            <a:avLst/>
          </a:prstGeom>
          <a:solidFill>
            <a:srgbClr val="10A03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9" name="TextBox 38">
            <a:extLst>
              <a:ext uri="{FF2B5EF4-FFF2-40B4-BE49-F238E27FC236}">
                <a16:creationId xmlns:a16="http://schemas.microsoft.com/office/drawing/2014/main" xmlns="" id="{58F17405-0CCD-427E-8DC1-67BB508A6295}"/>
              </a:ext>
            </a:extLst>
          </p:cNvPr>
          <p:cNvSpPr txBox="1"/>
          <p:nvPr/>
        </p:nvSpPr>
        <p:spPr>
          <a:xfrm>
            <a:off x="9213668" y="6445764"/>
            <a:ext cx="2569028" cy="261610"/>
          </a:xfrm>
          <a:prstGeom prst="rect">
            <a:avLst/>
          </a:prstGeom>
          <a:noFill/>
          <a:ln>
            <a:noFill/>
          </a:ln>
        </p:spPr>
        <p:txBody>
          <a:bodyPr wrap="square" rtlCol="0">
            <a:spAutoFit/>
          </a:bodyPr>
          <a:lstStyle/>
          <a:p>
            <a:r>
              <a:rPr lang="en-GB" sz="1100" dirty="0">
                <a:solidFill>
                  <a:schemeClr val="bg1"/>
                </a:solidFill>
                <a:latin typeface="Bahnschrift Light" panose="020B0502040204020203" pitchFamily="34" charset="0"/>
              </a:rPr>
              <a:t>Welsh Ambulance Services NHS Trust</a:t>
            </a:r>
          </a:p>
        </p:txBody>
      </p:sp>
      <p:pic>
        <p:nvPicPr>
          <p:cNvPr id="40" name="Picture 39">
            <a:hlinkClick r:id="rId7"/>
            <a:extLst>
              <a:ext uri="{FF2B5EF4-FFF2-40B4-BE49-F238E27FC236}">
                <a16:creationId xmlns:a16="http://schemas.microsoft.com/office/drawing/2014/main" xmlns="" id="{9F4E6EA8-FE61-4C31-B92D-D0B67B138749}"/>
              </a:ext>
            </a:extLst>
          </p:cNvPr>
          <p:cNvPicPr>
            <a:picLocks noChangeAspect="1"/>
          </p:cNvPicPr>
          <p:nvPr/>
        </p:nvPicPr>
        <p:blipFill>
          <a:blip r:embed="rId8" cstate="email">
            <a:extLst>
              <a:ext uri="{28A0092B-C50C-407E-A947-70E740481C1C}">
                <a14:useLocalDpi xmlns:a14="http://schemas.microsoft.com/office/drawing/2010/main" val="0"/>
              </a:ext>
            </a:extLst>
          </a:blip>
          <a:stretch>
            <a:fillRect/>
          </a:stretch>
        </p:blipFill>
        <p:spPr>
          <a:xfrm>
            <a:off x="275134" y="6440957"/>
            <a:ext cx="271224" cy="271224"/>
          </a:xfrm>
          <a:prstGeom prst="rect">
            <a:avLst/>
          </a:prstGeom>
        </p:spPr>
      </p:pic>
      <p:pic>
        <p:nvPicPr>
          <p:cNvPr id="41" name="Picture 40">
            <a:hlinkClick r:id="rId9"/>
            <a:extLst>
              <a:ext uri="{FF2B5EF4-FFF2-40B4-BE49-F238E27FC236}">
                <a16:creationId xmlns:a16="http://schemas.microsoft.com/office/drawing/2014/main" xmlns="" id="{8B00DA9A-76A5-4B84-BB25-5D0C4EB3F9AF}"/>
              </a:ext>
            </a:extLst>
          </p:cNvPr>
          <p:cNvPicPr>
            <a:picLocks noChangeAspect="1"/>
          </p:cNvPicPr>
          <p:nvPr/>
        </p:nvPicPr>
        <p:blipFill>
          <a:blip r:embed="rId10" cstate="email">
            <a:extLst>
              <a:ext uri="{28A0092B-C50C-407E-A947-70E740481C1C}">
                <a14:useLocalDpi xmlns:a14="http://schemas.microsoft.com/office/drawing/2010/main" val="0"/>
              </a:ext>
            </a:extLst>
          </a:blip>
          <a:stretch>
            <a:fillRect/>
          </a:stretch>
        </p:blipFill>
        <p:spPr>
          <a:xfrm>
            <a:off x="690680" y="6422354"/>
            <a:ext cx="444934" cy="311454"/>
          </a:xfrm>
          <a:prstGeom prst="rect">
            <a:avLst/>
          </a:prstGeom>
        </p:spPr>
      </p:pic>
      <p:pic>
        <p:nvPicPr>
          <p:cNvPr id="42" name="Picture 41">
            <a:hlinkClick r:id="rId11"/>
            <a:extLst>
              <a:ext uri="{FF2B5EF4-FFF2-40B4-BE49-F238E27FC236}">
                <a16:creationId xmlns:a16="http://schemas.microsoft.com/office/drawing/2014/main" xmlns="" id="{FE06037E-7EC3-4FD2-BD0E-408689441007}"/>
              </a:ext>
            </a:extLst>
          </p:cNvPr>
          <p:cNvPicPr>
            <a:picLocks noChangeAspect="1"/>
          </p:cNvPicPr>
          <p:nvPr/>
        </p:nvPicPr>
        <p:blipFill>
          <a:blip r:embed="rId12" cstate="email">
            <a:extLst>
              <a:ext uri="{28A0092B-C50C-407E-A947-70E740481C1C}">
                <a14:useLocalDpi xmlns:a14="http://schemas.microsoft.com/office/drawing/2010/main" val="0"/>
              </a:ext>
            </a:extLst>
          </a:blip>
          <a:stretch>
            <a:fillRect/>
          </a:stretch>
        </p:blipFill>
        <p:spPr>
          <a:xfrm>
            <a:off x="1284816" y="6440957"/>
            <a:ext cx="271224" cy="271224"/>
          </a:xfrm>
          <a:prstGeom prst="rect">
            <a:avLst/>
          </a:prstGeom>
        </p:spPr>
      </p:pic>
    </p:spTree>
    <p:extLst>
      <p:ext uri="{BB962C8B-B14F-4D97-AF65-F5344CB8AC3E}">
        <p14:creationId xmlns:p14="http://schemas.microsoft.com/office/powerpoint/2010/main" val="307202312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4242228" y="-1008616"/>
            <a:ext cx="8132460" cy="8040139"/>
          </a:xfrm>
          <a:prstGeom prst="rect">
            <a:avLst/>
          </a:prstGeom>
        </p:spPr>
      </p:pic>
      <p:sp>
        <p:nvSpPr>
          <p:cNvPr id="2" name="Rectangle 3"/>
          <p:cNvSpPr txBox="1">
            <a:spLocks noChangeArrowheads="1"/>
          </p:cNvSpPr>
          <p:nvPr/>
        </p:nvSpPr>
        <p:spPr>
          <a:xfrm>
            <a:off x="3180802" y="4719006"/>
            <a:ext cx="5914468" cy="1142855"/>
          </a:xfrm>
          <a:prstGeom prst="rect">
            <a:avLst/>
          </a:prstGeom>
        </p:spPr>
        <p:txBody>
          <a:bodyPr>
            <a:normAutofit/>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indent="0" algn="ctr" fontAlgn="auto">
              <a:lnSpc>
                <a:spcPct val="80000"/>
              </a:lnSpc>
              <a:spcAft>
                <a:spcPts val="0"/>
              </a:spcAft>
              <a:buNone/>
            </a:pPr>
            <a:r>
              <a:rPr lang="en-GB" altLang="en-US" sz="4000" dirty="0">
                <a:solidFill>
                  <a:schemeClr val="bg1"/>
                </a:solidFill>
                <a:latin typeface="Arial Narrow" panose="020B0606020202030204" pitchFamily="34" charset="0"/>
                <a:cs typeface="Arial" panose="020B0604020202020204" pitchFamily="34" charset="0"/>
              </a:rPr>
              <a:t>First Responders CPD </a:t>
            </a:r>
            <a:br>
              <a:rPr lang="en-GB" altLang="en-US" sz="4000" dirty="0">
                <a:solidFill>
                  <a:schemeClr val="bg1"/>
                </a:solidFill>
                <a:latin typeface="Arial Narrow" panose="020B0606020202030204" pitchFamily="34" charset="0"/>
                <a:cs typeface="Arial" panose="020B0604020202020204" pitchFamily="34" charset="0"/>
              </a:rPr>
            </a:br>
            <a:r>
              <a:rPr lang="en-GB" altLang="en-US" sz="4000" dirty="0">
                <a:solidFill>
                  <a:schemeClr val="bg1"/>
                </a:solidFill>
                <a:latin typeface="Arial Narrow" panose="020B0606020202030204" pitchFamily="34" charset="0"/>
                <a:cs typeface="Arial" panose="020B0604020202020204" pitchFamily="34" charset="0"/>
              </a:rPr>
              <a:t>2021-2022</a:t>
            </a:r>
          </a:p>
          <a:p>
            <a:pPr marL="0" indent="0" algn="ctr" fontAlgn="auto">
              <a:lnSpc>
                <a:spcPct val="80000"/>
              </a:lnSpc>
              <a:spcAft>
                <a:spcPts val="0"/>
              </a:spcAft>
              <a:buNone/>
            </a:pPr>
            <a:endParaRPr lang="en-GB" altLang="en-US" sz="8600" dirty="0">
              <a:solidFill>
                <a:schemeClr val="bg1"/>
              </a:solidFill>
              <a:cs typeface="Arial" panose="020B0604020202020204" pitchFamily="34" charset="0"/>
            </a:endParaRPr>
          </a:p>
          <a:p>
            <a:pPr marL="0" indent="0" algn="ctr" fontAlgn="auto">
              <a:lnSpc>
                <a:spcPct val="80000"/>
              </a:lnSpc>
              <a:spcAft>
                <a:spcPts val="0"/>
              </a:spcAft>
              <a:buNone/>
            </a:pPr>
            <a:endParaRPr lang="en-GB" altLang="en-US" sz="8600" dirty="0">
              <a:solidFill>
                <a:schemeClr val="bg1"/>
              </a:solidFill>
              <a:cs typeface="Arial" panose="020B0604020202020204" pitchFamily="34" charset="0"/>
            </a:endParaRPr>
          </a:p>
          <a:p>
            <a:pPr marL="0" indent="0" fontAlgn="auto">
              <a:lnSpc>
                <a:spcPct val="80000"/>
              </a:lnSpc>
              <a:spcAft>
                <a:spcPts val="0"/>
              </a:spcAft>
              <a:buNone/>
            </a:pPr>
            <a:endParaRPr lang="en-GB" altLang="en-US" sz="5000" dirty="0">
              <a:solidFill>
                <a:schemeClr val="bg1"/>
              </a:solidFill>
              <a:cs typeface="Arial" panose="020B0604020202020204" pitchFamily="34" charset="0"/>
            </a:endParaRPr>
          </a:p>
        </p:txBody>
      </p:sp>
      <p:pic>
        <p:nvPicPr>
          <p:cNvPr id="3" name="Picture 8" descr="See the source image"/>
          <p:cNvPicPr>
            <a:picLocks noChangeAspect="1" noChangeArrowheads="1"/>
          </p:cNvPicPr>
          <p:nvPr/>
        </p:nvPicPr>
        <p:blipFill rotWithShape="1">
          <a:blip r:embed="rId4" cstate="email">
            <a:extLst>
              <a:ext uri="{28A0092B-C50C-407E-A947-70E740481C1C}">
                <a14:useLocalDpi xmlns:a14="http://schemas.microsoft.com/office/drawing/2010/main" val="0"/>
              </a:ext>
            </a:extLst>
          </a:blip>
          <a:srcRect t="14647" b="13636"/>
          <a:stretch/>
        </p:blipFill>
        <p:spPr bwMode="auto">
          <a:xfrm rot="21184203">
            <a:off x="6614311" y="4286927"/>
            <a:ext cx="2500313" cy="1793147"/>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p:cNvPicPr>
            <a:picLocks noChangeAspect="1"/>
          </p:cNvPicPr>
          <p:nvPr/>
        </p:nvPicPr>
        <p:blipFill>
          <a:blip r:embed="rId5" cstate="email">
            <a:extLst>
              <a:ext uri="{28A0092B-C50C-407E-A947-70E740481C1C}">
                <a14:useLocalDpi xmlns:a14="http://schemas.microsoft.com/office/drawing/2010/main" val="0"/>
              </a:ext>
            </a:extLst>
          </a:blip>
          <a:stretch>
            <a:fillRect/>
          </a:stretch>
        </p:blipFill>
        <p:spPr>
          <a:xfrm>
            <a:off x="354849" y="230660"/>
            <a:ext cx="1065579" cy="1449859"/>
          </a:xfrm>
          <a:prstGeom prst="rect">
            <a:avLst/>
          </a:prstGeom>
        </p:spPr>
      </p:pic>
      <p:pic>
        <p:nvPicPr>
          <p:cNvPr id="6" name="Picture 5"/>
          <p:cNvPicPr>
            <a:picLocks noChangeAspect="1"/>
          </p:cNvPicPr>
          <p:nvPr/>
        </p:nvPicPr>
        <p:blipFill>
          <a:blip r:embed="rId6" cstate="email">
            <a:extLst>
              <a:ext uri="{28A0092B-C50C-407E-A947-70E740481C1C}">
                <a14:useLocalDpi xmlns:a14="http://schemas.microsoft.com/office/drawing/2010/main" val="0"/>
              </a:ext>
            </a:extLst>
          </a:blip>
          <a:stretch>
            <a:fillRect/>
          </a:stretch>
        </p:blipFill>
        <p:spPr>
          <a:xfrm>
            <a:off x="1503342" y="571307"/>
            <a:ext cx="5198076" cy="961633"/>
          </a:xfrm>
          <a:prstGeom prst="rect">
            <a:avLst/>
          </a:prstGeom>
        </p:spPr>
      </p:pic>
      <p:sp>
        <p:nvSpPr>
          <p:cNvPr id="7" name="Rectangle 6"/>
          <p:cNvSpPr/>
          <p:nvPr/>
        </p:nvSpPr>
        <p:spPr>
          <a:xfrm>
            <a:off x="0" y="6298163"/>
            <a:ext cx="12192000" cy="559837"/>
          </a:xfrm>
          <a:prstGeom prst="rect">
            <a:avLst/>
          </a:prstGeom>
          <a:solidFill>
            <a:srgbClr val="10A03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8" name="Picture 7">
            <a:hlinkClick r:id="rId7"/>
          </p:cNvPr>
          <p:cNvPicPr>
            <a:picLocks noChangeAspect="1"/>
          </p:cNvPicPr>
          <p:nvPr/>
        </p:nvPicPr>
        <p:blipFill>
          <a:blip r:embed="rId8" cstate="email">
            <a:extLst>
              <a:ext uri="{28A0092B-C50C-407E-A947-70E740481C1C}">
                <a14:useLocalDpi xmlns:a14="http://schemas.microsoft.com/office/drawing/2010/main" val="0"/>
              </a:ext>
            </a:extLst>
          </a:blip>
          <a:stretch>
            <a:fillRect/>
          </a:stretch>
        </p:blipFill>
        <p:spPr>
          <a:xfrm>
            <a:off x="275134" y="6440957"/>
            <a:ext cx="271224" cy="271224"/>
          </a:xfrm>
          <a:prstGeom prst="rect">
            <a:avLst/>
          </a:prstGeom>
        </p:spPr>
      </p:pic>
      <p:pic>
        <p:nvPicPr>
          <p:cNvPr id="9" name="Picture 8">
            <a:hlinkClick r:id="rId9"/>
          </p:cNvPr>
          <p:cNvPicPr>
            <a:picLocks noChangeAspect="1"/>
          </p:cNvPicPr>
          <p:nvPr/>
        </p:nvPicPr>
        <p:blipFill>
          <a:blip r:embed="rId10" cstate="email">
            <a:extLst>
              <a:ext uri="{28A0092B-C50C-407E-A947-70E740481C1C}">
                <a14:useLocalDpi xmlns:a14="http://schemas.microsoft.com/office/drawing/2010/main" val="0"/>
              </a:ext>
            </a:extLst>
          </a:blip>
          <a:stretch>
            <a:fillRect/>
          </a:stretch>
        </p:blipFill>
        <p:spPr>
          <a:xfrm>
            <a:off x="690680" y="6422354"/>
            <a:ext cx="444934" cy="311454"/>
          </a:xfrm>
          <a:prstGeom prst="rect">
            <a:avLst/>
          </a:prstGeom>
        </p:spPr>
      </p:pic>
      <p:pic>
        <p:nvPicPr>
          <p:cNvPr id="10" name="Picture 9">
            <a:hlinkClick r:id="rId11"/>
          </p:cNvPr>
          <p:cNvPicPr>
            <a:picLocks noChangeAspect="1"/>
          </p:cNvPicPr>
          <p:nvPr/>
        </p:nvPicPr>
        <p:blipFill>
          <a:blip r:embed="rId12" cstate="email">
            <a:extLst>
              <a:ext uri="{28A0092B-C50C-407E-A947-70E740481C1C}">
                <a14:useLocalDpi xmlns:a14="http://schemas.microsoft.com/office/drawing/2010/main" val="0"/>
              </a:ext>
            </a:extLst>
          </a:blip>
          <a:stretch>
            <a:fillRect/>
          </a:stretch>
        </p:blipFill>
        <p:spPr>
          <a:xfrm>
            <a:off x="1284816" y="6440957"/>
            <a:ext cx="271224" cy="271224"/>
          </a:xfrm>
          <a:prstGeom prst="rect">
            <a:avLst/>
          </a:prstGeom>
        </p:spPr>
      </p:pic>
      <p:sp>
        <p:nvSpPr>
          <p:cNvPr id="11" name="TextBox 10">
            <a:extLst>
              <a:ext uri="{FF2B5EF4-FFF2-40B4-BE49-F238E27FC236}">
                <a16:creationId xmlns:a16="http://schemas.microsoft.com/office/drawing/2014/main" xmlns="" id="{9E540904-7097-4020-8ED5-1698FE81F573}"/>
              </a:ext>
            </a:extLst>
          </p:cNvPr>
          <p:cNvSpPr txBox="1"/>
          <p:nvPr/>
        </p:nvSpPr>
        <p:spPr>
          <a:xfrm>
            <a:off x="9213668" y="6445764"/>
            <a:ext cx="2569028" cy="261610"/>
          </a:xfrm>
          <a:prstGeom prst="rect">
            <a:avLst/>
          </a:prstGeom>
          <a:noFill/>
          <a:ln>
            <a:noFill/>
          </a:ln>
        </p:spPr>
        <p:txBody>
          <a:bodyPr wrap="square" rtlCol="0">
            <a:spAutoFit/>
          </a:bodyPr>
          <a:lstStyle/>
          <a:p>
            <a:r>
              <a:rPr lang="en-GB" sz="1100" dirty="0">
                <a:solidFill>
                  <a:schemeClr val="bg1"/>
                </a:solidFill>
                <a:latin typeface="Bahnschrift Light" panose="020B0502040204020203" pitchFamily="34" charset="0"/>
              </a:rPr>
              <a:t>Welsh Ambulance Services NHS Trust</a:t>
            </a:r>
          </a:p>
        </p:txBody>
      </p:sp>
      <p:sp>
        <p:nvSpPr>
          <p:cNvPr id="12" name="TextBox 11"/>
          <p:cNvSpPr txBox="1"/>
          <p:nvPr/>
        </p:nvSpPr>
        <p:spPr>
          <a:xfrm>
            <a:off x="887638" y="2451875"/>
            <a:ext cx="5344540" cy="1323439"/>
          </a:xfrm>
          <a:prstGeom prst="rect">
            <a:avLst/>
          </a:prstGeom>
          <a:noFill/>
        </p:spPr>
        <p:txBody>
          <a:bodyPr wrap="none" rtlCol="0">
            <a:spAutoFit/>
          </a:bodyPr>
          <a:lstStyle/>
          <a:p>
            <a:r>
              <a:rPr lang="en-GB" sz="3200" dirty="0" smtClean="0">
                <a:latin typeface="+mn-lt"/>
              </a:rPr>
              <a:t>CPD 2021/2022</a:t>
            </a:r>
            <a:endParaRPr lang="en-GB" sz="3200" dirty="0">
              <a:latin typeface="+mn-lt"/>
            </a:endParaRPr>
          </a:p>
          <a:p>
            <a:r>
              <a:rPr lang="en-GB" sz="3200" dirty="0" smtClean="0">
                <a:latin typeface="+mn-lt"/>
              </a:rPr>
              <a:t>Community First Responders    </a:t>
            </a:r>
            <a:endParaRPr lang="en-GB" sz="3200" dirty="0">
              <a:latin typeface="+mn-lt"/>
            </a:endParaRPr>
          </a:p>
          <a:p>
            <a:endParaRPr lang="en-GB" sz="1600" dirty="0">
              <a:latin typeface="+mn-lt"/>
            </a:endParaRPr>
          </a:p>
        </p:txBody>
      </p:sp>
      <p:pic>
        <p:nvPicPr>
          <p:cNvPr id="13" name="Picture 12"/>
          <p:cNvPicPr>
            <a:picLocks noChangeAspect="1"/>
          </p:cNvPicPr>
          <p:nvPr/>
        </p:nvPicPr>
        <p:blipFill>
          <a:blip r:embed="rId13" cstate="email">
            <a:extLst>
              <a:ext uri="{28A0092B-C50C-407E-A947-70E740481C1C}">
                <a14:useLocalDpi xmlns:a14="http://schemas.microsoft.com/office/drawing/2010/main" val="0"/>
              </a:ext>
            </a:extLst>
          </a:blip>
          <a:stretch>
            <a:fillRect/>
          </a:stretch>
        </p:blipFill>
        <p:spPr>
          <a:xfrm rot="21200526">
            <a:off x="9355620" y="4648401"/>
            <a:ext cx="672688" cy="1284063"/>
          </a:xfrm>
          <a:prstGeom prst="rect">
            <a:avLst/>
          </a:prstGeom>
        </p:spPr>
      </p:pic>
    </p:spTree>
    <p:extLst>
      <p:ext uri="{BB962C8B-B14F-4D97-AF65-F5344CB8AC3E}">
        <p14:creationId xmlns:p14="http://schemas.microsoft.com/office/powerpoint/2010/main" val="24270820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2" descr="C:\Users\ra143592\AppData\Local\Microsoft\Windows\Temporary Internet Files\Content.Outlook\TW13V50X\_NHS_GIG__WAST_Banner_header_white (2).png"/>
          <p:cNvPicPr>
            <a:picLocks noChangeAspect="1" noChangeArrowheads="1"/>
          </p:cNvPicPr>
          <p:nvPr/>
        </p:nvPicPr>
        <p:blipFill>
          <a:blip r:embed="rId3" cstate="print"/>
          <a:srcRect/>
          <a:stretch>
            <a:fillRect/>
          </a:stretch>
        </p:blipFill>
        <p:spPr bwMode="auto">
          <a:xfrm>
            <a:off x="2309786" y="169279"/>
            <a:ext cx="3000396" cy="555067"/>
          </a:xfrm>
          <a:prstGeom prst="rect">
            <a:avLst/>
          </a:prstGeom>
          <a:noFill/>
        </p:spPr>
      </p:pic>
      <p:sp>
        <p:nvSpPr>
          <p:cNvPr id="2" name="TextBox 1"/>
          <p:cNvSpPr txBox="1"/>
          <p:nvPr/>
        </p:nvSpPr>
        <p:spPr>
          <a:xfrm>
            <a:off x="1740026" y="1185471"/>
            <a:ext cx="9036495" cy="646331"/>
          </a:xfrm>
          <a:prstGeom prst="rect">
            <a:avLst/>
          </a:prstGeom>
          <a:noFill/>
        </p:spPr>
        <p:txBody>
          <a:bodyPr wrap="square" rtlCol="0">
            <a:spAutoFit/>
          </a:bodyPr>
          <a:lstStyle/>
          <a:p>
            <a:pPr marL="285750" indent="-285750">
              <a:buFont typeface="Wingdings" panose="05000000000000000000" pitchFamily="2" charset="2"/>
              <a:buChar char="Ø"/>
            </a:pPr>
            <a:endParaRPr lang="en-GB">
              <a:latin typeface="Arial Narrow" panose="020B0606020202030204" pitchFamily="34" charset="0"/>
            </a:endParaRPr>
          </a:p>
          <a:p>
            <a:pPr marL="285750" indent="-285750">
              <a:buFont typeface="Wingdings" panose="05000000000000000000" pitchFamily="2" charset="2"/>
              <a:buChar char="Ø"/>
            </a:pPr>
            <a:endParaRPr lang="en-GB">
              <a:latin typeface="Arial Narrow" panose="020B0606020202030204" pitchFamily="34" charset="0"/>
            </a:endParaRPr>
          </a:p>
        </p:txBody>
      </p:sp>
      <p:pic>
        <p:nvPicPr>
          <p:cNvPr id="10" name="Content Placeholder 3"/>
          <p:cNvPicPr>
            <a:picLocks noChangeAspect="1"/>
          </p:cNvPicPr>
          <p:nvPr/>
        </p:nvPicPr>
        <p:blipFill>
          <a:blip r:embed="rId4" cstate="email">
            <a:extLst>
              <a:ext uri="{28A0092B-C50C-407E-A947-70E740481C1C}">
                <a14:useLocalDpi xmlns:a14="http://schemas.microsoft.com/office/drawing/2010/main" val="0"/>
              </a:ext>
            </a:extLst>
          </a:blip>
          <a:stretch>
            <a:fillRect/>
          </a:stretch>
        </p:blipFill>
        <p:spPr>
          <a:xfrm>
            <a:off x="2148664" y="857234"/>
            <a:ext cx="8051793" cy="5423531"/>
          </a:xfrm>
          <a:prstGeom prst="rect">
            <a:avLst/>
          </a:prstGeom>
        </p:spPr>
      </p:pic>
      <p:sp>
        <p:nvSpPr>
          <p:cNvPr id="9" name="Rectangle 3"/>
          <p:cNvSpPr txBox="1">
            <a:spLocks noChangeArrowheads="1"/>
          </p:cNvSpPr>
          <p:nvPr/>
        </p:nvSpPr>
        <p:spPr>
          <a:xfrm>
            <a:off x="6927587" y="59495"/>
            <a:ext cx="5914468" cy="1142855"/>
          </a:xfrm>
          <a:prstGeom prst="rect">
            <a:avLst/>
          </a:prstGeom>
        </p:spPr>
        <p:txBody>
          <a:bodyPr>
            <a:normAutofit/>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indent="0" algn="ctr" fontAlgn="auto">
              <a:lnSpc>
                <a:spcPct val="80000"/>
              </a:lnSpc>
              <a:spcAft>
                <a:spcPts val="0"/>
              </a:spcAft>
              <a:buNone/>
            </a:pPr>
            <a:r>
              <a:rPr lang="en-GB" altLang="en-US" sz="2800" dirty="0">
                <a:cs typeface="Arial" panose="020B0604020202020204" pitchFamily="34" charset="0"/>
              </a:rPr>
              <a:t>Learners Agreement </a:t>
            </a:r>
          </a:p>
          <a:p>
            <a:pPr marL="0" indent="0" algn="ctr" fontAlgn="auto">
              <a:lnSpc>
                <a:spcPct val="80000"/>
              </a:lnSpc>
              <a:spcAft>
                <a:spcPts val="0"/>
              </a:spcAft>
              <a:buNone/>
            </a:pPr>
            <a:endParaRPr lang="en-GB" altLang="en-US" sz="2800" dirty="0">
              <a:cs typeface="Arial" panose="020B0604020202020204" pitchFamily="34" charset="0"/>
            </a:endParaRPr>
          </a:p>
          <a:p>
            <a:pPr marL="0" indent="0" algn="ctr" fontAlgn="auto">
              <a:lnSpc>
                <a:spcPct val="80000"/>
              </a:lnSpc>
              <a:spcAft>
                <a:spcPts val="0"/>
              </a:spcAft>
              <a:buNone/>
            </a:pPr>
            <a:endParaRPr lang="en-GB" altLang="en-US" sz="2800" dirty="0">
              <a:cs typeface="Arial" panose="020B0604020202020204" pitchFamily="34" charset="0"/>
            </a:endParaRPr>
          </a:p>
          <a:p>
            <a:pPr marL="0" indent="0" fontAlgn="auto">
              <a:lnSpc>
                <a:spcPct val="80000"/>
              </a:lnSpc>
              <a:spcAft>
                <a:spcPts val="0"/>
              </a:spcAft>
              <a:buNone/>
            </a:pPr>
            <a:endParaRPr lang="en-GB" altLang="en-US" sz="2800" dirty="0">
              <a:cs typeface="Arial" panose="020B0604020202020204" pitchFamily="34" charset="0"/>
            </a:endParaRPr>
          </a:p>
        </p:txBody>
      </p:sp>
      <p:pic>
        <p:nvPicPr>
          <p:cNvPr id="11" name="Picture 10"/>
          <p:cNvPicPr>
            <a:picLocks noChangeAspect="1"/>
          </p:cNvPicPr>
          <p:nvPr/>
        </p:nvPicPr>
        <p:blipFill>
          <a:blip r:embed="rId5" cstate="email">
            <a:extLst>
              <a:ext uri="{28A0092B-C50C-407E-A947-70E740481C1C}">
                <a14:useLocalDpi xmlns:a14="http://schemas.microsoft.com/office/drawing/2010/main" val="0"/>
              </a:ext>
            </a:extLst>
          </a:blip>
          <a:stretch>
            <a:fillRect/>
          </a:stretch>
        </p:blipFill>
        <p:spPr>
          <a:xfrm>
            <a:off x="270873" y="170087"/>
            <a:ext cx="932776" cy="1269164"/>
          </a:xfrm>
          <a:prstGeom prst="rect">
            <a:avLst/>
          </a:prstGeom>
        </p:spPr>
      </p:pic>
      <p:sp>
        <p:nvSpPr>
          <p:cNvPr id="13" name="Rectangle 12"/>
          <p:cNvSpPr/>
          <p:nvPr/>
        </p:nvSpPr>
        <p:spPr>
          <a:xfrm>
            <a:off x="0" y="6298163"/>
            <a:ext cx="12192000" cy="559837"/>
          </a:xfrm>
          <a:prstGeom prst="rect">
            <a:avLst/>
          </a:prstGeom>
          <a:solidFill>
            <a:srgbClr val="10A03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5" name="Picture 14"/>
          <p:cNvPicPr>
            <a:picLocks noChangeAspect="1"/>
          </p:cNvPicPr>
          <p:nvPr/>
        </p:nvPicPr>
        <p:blipFill>
          <a:blip r:embed="rId6" cstate="email">
            <a:extLst>
              <a:ext uri="{28A0092B-C50C-407E-A947-70E740481C1C}">
                <a14:useLocalDpi xmlns:a14="http://schemas.microsoft.com/office/drawing/2010/main" val="0"/>
              </a:ext>
            </a:extLst>
          </a:blip>
          <a:stretch>
            <a:fillRect/>
          </a:stretch>
        </p:blipFill>
        <p:spPr>
          <a:xfrm>
            <a:off x="10441202" y="-108300"/>
            <a:ext cx="1853188" cy="2036068"/>
          </a:xfrm>
          <a:prstGeom prst="rect">
            <a:avLst/>
          </a:prstGeom>
        </p:spPr>
      </p:pic>
      <p:sp>
        <p:nvSpPr>
          <p:cNvPr id="16" name="TextBox 15">
            <a:extLst>
              <a:ext uri="{FF2B5EF4-FFF2-40B4-BE49-F238E27FC236}">
                <a16:creationId xmlns:a16="http://schemas.microsoft.com/office/drawing/2014/main" xmlns="" id="{58F17405-0CCD-427E-8DC1-67BB508A6295}"/>
              </a:ext>
            </a:extLst>
          </p:cNvPr>
          <p:cNvSpPr txBox="1"/>
          <p:nvPr/>
        </p:nvSpPr>
        <p:spPr>
          <a:xfrm>
            <a:off x="9213668" y="6445764"/>
            <a:ext cx="2569028" cy="261610"/>
          </a:xfrm>
          <a:prstGeom prst="rect">
            <a:avLst/>
          </a:prstGeom>
          <a:noFill/>
          <a:ln>
            <a:noFill/>
          </a:ln>
        </p:spPr>
        <p:txBody>
          <a:bodyPr wrap="square" rtlCol="0">
            <a:spAutoFit/>
          </a:bodyPr>
          <a:lstStyle/>
          <a:p>
            <a:r>
              <a:rPr lang="en-GB" sz="1100" dirty="0">
                <a:solidFill>
                  <a:schemeClr val="bg1"/>
                </a:solidFill>
                <a:latin typeface="Bahnschrift Light" panose="020B0502040204020203" pitchFamily="34" charset="0"/>
              </a:rPr>
              <a:t>Welsh Ambulance Services NHS Trust</a:t>
            </a:r>
          </a:p>
        </p:txBody>
      </p:sp>
      <p:pic>
        <p:nvPicPr>
          <p:cNvPr id="17" name="Picture 16">
            <a:hlinkClick r:id="rId7"/>
            <a:extLst>
              <a:ext uri="{FF2B5EF4-FFF2-40B4-BE49-F238E27FC236}">
                <a16:creationId xmlns:a16="http://schemas.microsoft.com/office/drawing/2014/main" xmlns="" id="{9F4E6EA8-FE61-4C31-B92D-D0B67B138749}"/>
              </a:ext>
            </a:extLst>
          </p:cNvPr>
          <p:cNvPicPr>
            <a:picLocks noChangeAspect="1"/>
          </p:cNvPicPr>
          <p:nvPr/>
        </p:nvPicPr>
        <p:blipFill>
          <a:blip r:embed="rId8" cstate="email">
            <a:extLst>
              <a:ext uri="{28A0092B-C50C-407E-A947-70E740481C1C}">
                <a14:useLocalDpi xmlns:a14="http://schemas.microsoft.com/office/drawing/2010/main" val="0"/>
              </a:ext>
            </a:extLst>
          </a:blip>
          <a:stretch>
            <a:fillRect/>
          </a:stretch>
        </p:blipFill>
        <p:spPr>
          <a:xfrm>
            <a:off x="275134" y="6440957"/>
            <a:ext cx="271224" cy="271224"/>
          </a:xfrm>
          <a:prstGeom prst="rect">
            <a:avLst/>
          </a:prstGeom>
        </p:spPr>
      </p:pic>
      <p:pic>
        <p:nvPicPr>
          <p:cNvPr id="18" name="Picture 17">
            <a:hlinkClick r:id="rId9"/>
            <a:extLst>
              <a:ext uri="{FF2B5EF4-FFF2-40B4-BE49-F238E27FC236}">
                <a16:creationId xmlns:a16="http://schemas.microsoft.com/office/drawing/2014/main" xmlns="" id="{8B00DA9A-76A5-4B84-BB25-5D0C4EB3F9AF}"/>
              </a:ext>
            </a:extLst>
          </p:cNvPr>
          <p:cNvPicPr>
            <a:picLocks noChangeAspect="1"/>
          </p:cNvPicPr>
          <p:nvPr/>
        </p:nvPicPr>
        <p:blipFill>
          <a:blip r:embed="rId10" cstate="email">
            <a:extLst>
              <a:ext uri="{28A0092B-C50C-407E-A947-70E740481C1C}">
                <a14:useLocalDpi xmlns:a14="http://schemas.microsoft.com/office/drawing/2010/main" val="0"/>
              </a:ext>
            </a:extLst>
          </a:blip>
          <a:stretch>
            <a:fillRect/>
          </a:stretch>
        </p:blipFill>
        <p:spPr>
          <a:xfrm>
            <a:off x="690680" y="6422354"/>
            <a:ext cx="444934" cy="311454"/>
          </a:xfrm>
          <a:prstGeom prst="rect">
            <a:avLst/>
          </a:prstGeom>
        </p:spPr>
      </p:pic>
      <p:pic>
        <p:nvPicPr>
          <p:cNvPr id="19" name="Picture 18">
            <a:hlinkClick r:id="rId11"/>
            <a:extLst>
              <a:ext uri="{FF2B5EF4-FFF2-40B4-BE49-F238E27FC236}">
                <a16:creationId xmlns:a16="http://schemas.microsoft.com/office/drawing/2014/main" xmlns="" id="{FE06037E-7EC3-4FD2-BD0E-408689441007}"/>
              </a:ext>
            </a:extLst>
          </p:cNvPr>
          <p:cNvPicPr>
            <a:picLocks noChangeAspect="1"/>
          </p:cNvPicPr>
          <p:nvPr/>
        </p:nvPicPr>
        <p:blipFill>
          <a:blip r:embed="rId12" cstate="email">
            <a:extLst>
              <a:ext uri="{28A0092B-C50C-407E-A947-70E740481C1C}">
                <a14:useLocalDpi xmlns:a14="http://schemas.microsoft.com/office/drawing/2010/main" val="0"/>
              </a:ext>
            </a:extLst>
          </a:blip>
          <a:stretch>
            <a:fillRect/>
          </a:stretch>
        </p:blipFill>
        <p:spPr>
          <a:xfrm>
            <a:off x="1284816" y="6440957"/>
            <a:ext cx="271224" cy="271224"/>
          </a:xfrm>
          <a:prstGeom prst="rect">
            <a:avLst/>
          </a:prstGeom>
        </p:spPr>
      </p:pic>
    </p:spTree>
    <p:extLst>
      <p:ext uri="{BB962C8B-B14F-4D97-AF65-F5344CB8AC3E}">
        <p14:creationId xmlns:p14="http://schemas.microsoft.com/office/powerpoint/2010/main" val="4038564772"/>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 name="Rectangle 26"/>
          <p:cNvSpPr/>
          <p:nvPr/>
        </p:nvSpPr>
        <p:spPr>
          <a:xfrm>
            <a:off x="1524000" y="6286520"/>
            <a:ext cx="9144000" cy="571480"/>
          </a:xfrm>
          <a:prstGeom prst="rect">
            <a:avLst/>
          </a:prstGeom>
          <a:solidFill>
            <a:srgbClr val="356F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latin typeface="+mj-lt"/>
            </a:endParaRPr>
          </a:p>
        </p:txBody>
      </p:sp>
      <p:sp>
        <p:nvSpPr>
          <p:cNvPr id="32" name="TextBox 31"/>
          <p:cNvSpPr txBox="1"/>
          <p:nvPr/>
        </p:nvSpPr>
        <p:spPr>
          <a:xfrm>
            <a:off x="6672065" y="61034"/>
            <a:ext cx="184731" cy="1477328"/>
          </a:xfrm>
          <a:prstGeom prst="rect">
            <a:avLst/>
          </a:prstGeom>
          <a:noFill/>
        </p:spPr>
        <p:txBody>
          <a:bodyPr wrap="none" rtlCol="0">
            <a:spAutoFit/>
          </a:bodyPr>
          <a:lstStyle/>
          <a:p>
            <a:endParaRPr lang="en-GB" sz="3600" b="1">
              <a:solidFill>
                <a:schemeClr val="bg1"/>
              </a:solidFill>
              <a:latin typeface="Arial Narrow" pitchFamily="34" charset="0"/>
            </a:endParaRPr>
          </a:p>
          <a:p>
            <a:endParaRPr lang="en-GB" sz="3600" b="1">
              <a:solidFill>
                <a:schemeClr val="bg1"/>
              </a:solidFill>
              <a:latin typeface="Arial Narrow" pitchFamily="34" charset="0"/>
            </a:endParaRPr>
          </a:p>
          <a:p>
            <a:endParaRPr lang="en-GB"/>
          </a:p>
        </p:txBody>
      </p:sp>
      <p:pic>
        <p:nvPicPr>
          <p:cNvPr id="12" name="Picture 2" descr="C:\Users\ra143592\AppData\Local\Microsoft\Windows\Temporary Internet Files\Content.Outlook\TW13V50X\_NHS_GIG__WAST_Banner_header_white (2).png"/>
          <p:cNvPicPr>
            <a:picLocks noChangeAspect="1" noChangeArrowheads="1"/>
          </p:cNvPicPr>
          <p:nvPr/>
        </p:nvPicPr>
        <p:blipFill>
          <a:blip r:embed="rId3" cstate="print"/>
          <a:srcRect/>
          <a:stretch>
            <a:fillRect/>
          </a:stretch>
        </p:blipFill>
        <p:spPr bwMode="auto">
          <a:xfrm>
            <a:off x="2309786" y="169279"/>
            <a:ext cx="3000396" cy="555067"/>
          </a:xfrm>
          <a:prstGeom prst="rect">
            <a:avLst/>
          </a:prstGeom>
          <a:noFill/>
        </p:spPr>
      </p:pic>
      <p:sp>
        <p:nvSpPr>
          <p:cNvPr id="2" name="TextBox 1"/>
          <p:cNvSpPr txBox="1"/>
          <p:nvPr/>
        </p:nvSpPr>
        <p:spPr>
          <a:xfrm>
            <a:off x="1740026" y="1185471"/>
            <a:ext cx="9036495" cy="646331"/>
          </a:xfrm>
          <a:prstGeom prst="rect">
            <a:avLst/>
          </a:prstGeom>
          <a:noFill/>
        </p:spPr>
        <p:txBody>
          <a:bodyPr wrap="square" rtlCol="0">
            <a:spAutoFit/>
          </a:bodyPr>
          <a:lstStyle/>
          <a:p>
            <a:pPr marL="285750" indent="-285750">
              <a:buFont typeface="Wingdings" panose="05000000000000000000" pitchFamily="2" charset="2"/>
              <a:buChar char="Ø"/>
            </a:pPr>
            <a:endParaRPr lang="en-GB">
              <a:latin typeface="+mj-lt"/>
            </a:endParaRPr>
          </a:p>
          <a:p>
            <a:pPr marL="285750" indent="-285750">
              <a:buFont typeface="Wingdings" panose="05000000000000000000" pitchFamily="2" charset="2"/>
              <a:buChar char="Ø"/>
            </a:pPr>
            <a:endParaRPr lang="en-GB">
              <a:latin typeface="+mj-lt"/>
            </a:endParaRPr>
          </a:p>
        </p:txBody>
      </p:sp>
      <p:sp>
        <p:nvSpPr>
          <p:cNvPr id="14" name="Rectangle 13"/>
          <p:cNvSpPr/>
          <p:nvPr/>
        </p:nvSpPr>
        <p:spPr>
          <a:xfrm>
            <a:off x="4799857" y="6439302"/>
            <a:ext cx="9361039" cy="230059"/>
          </a:xfrm>
          <a:prstGeom prst="rect">
            <a:avLst/>
          </a:prstGeom>
          <a:ln>
            <a:noFill/>
          </a:ln>
        </p:spPr>
        <p:txBody>
          <a:bodyPr vert="horz" lIns="0" tIns="0" rIns="0" bIns="0" rtlCol="0">
            <a:noAutofit/>
          </a:bodyPr>
          <a:lstStyle/>
          <a:p>
            <a:pPr marL="6350" indent="-6350">
              <a:lnSpc>
                <a:spcPct val="107000"/>
              </a:lnSpc>
              <a:spcAft>
                <a:spcPts val="800"/>
              </a:spcAft>
            </a:pPr>
            <a:r>
              <a:rPr lang="en-GB" sz="1600" dirty="0">
                <a:solidFill>
                  <a:srgbClr val="FFFEFD"/>
                </a:solidFill>
                <a:latin typeface="Arial Narrow" pitchFamily="34" charset="0"/>
                <a:ea typeface="Verdana" panose="020B0604030504040204" pitchFamily="34" charset="0"/>
                <a:cs typeface="Verdana" panose="020B0604030504040204" pitchFamily="34" charset="0"/>
              </a:rPr>
              <a:t>    www.ambulance.wales.nhs.uk             	      		</a:t>
            </a:r>
            <a:endParaRPr lang="en-GB" sz="1600" dirty="0">
              <a:solidFill>
                <a:srgbClr val="181717"/>
              </a:solidFill>
              <a:latin typeface="Arial Narrow" pitchFamily="34" charset="0"/>
              <a:ea typeface="Verdana" panose="020B0604030504040204" pitchFamily="34" charset="0"/>
              <a:cs typeface="Verdana" panose="020B0604030504040204" pitchFamily="34" charset="0"/>
            </a:endParaRPr>
          </a:p>
        </p:txBody>
      </p:sp>
      <p:sp>
        <p:nvSpPr>
          <p:cNvPr id="10" name="Rectangle 9"/>
          <p:cNvSpPr/>
          <p:nvPr/>
        </p:nvSpPr>
        <p:spPr>
          <a:xfrm>
            <a:off x="1397851" y="306467"/>
            <a:ext cx="9144000" cy="6247864"/>
          </a:xfrm>
          <a:prstGeom prst="rect">
            <a:avLst/>
          </a:prstGeom>
        </p:spPr>
        <p:txBody>
          <a:bodyPr wrap="square">
            <a:spAutoFit/>
          </a:bodyPr>
          <a:lstStyle/>
          <a:p>
            <a:pPr lvl="0"/>
            <a:r>
              <a:rPr lang="en-GB" sz="2000" b="1" dirty="0">
                <a:latin typeface="+mn-lt"/>
                <a:cs typeface="Arial" panose="020B0604020202020204" pitchFamily="34" charset="0"/>
              </a:rPr>
              <a:t>To ensure a varied approach to subject matter WAST </a:t>
            </a:r>
            <a:r>
              <a:rPr lang="en-GB" sz="2000" b="1" dirty="0" smtClean="0">
                <a:latin typeface="+mn-lt"/>
                <a:cs typeface="Arial" panose="020B0604020202020204" pitchFamily="34" charset="0"/>
              </a:rPr>
              <a:t>CPD </a:t>
            </a:r>
            <a:r>
              <a:rPr lang="en-GB" sz="2000" b="1" dirty="0">
                <a:latin typeface="+mn-lt"/>
                <a:cs typeface="Arial" panose="020B0604020202020204" pitchFamily="34" charset="0"/>
              </a:rPr>
              <a:t>has been following the ‘Primary Survey’ format over the past couple of years</a:t>
            </a:r>
            <a:r>
              <a:rPr lang="en-GB" sz="2000" b="1" dirty="0" smtClean="0">
                <a:latin typeface="+mn-lt"/>
                <a:cs typeface="Arial" panose="020B0604020202020204" pitchFamily="34" charset="0"/>
              </a:rPr>
              <a:t>. This year, aligned with the Trust’s Volunteer Strategy and recent successful funding, we will be introducing ‘Enhanced Skills’ training for all volunteers. </a:t>
            </a:r>
            <a:endParaRPr lang="en-GB" sz="2000" dirty="0">
              <a:latin typeface="+mn-lt"/>
              <a:cs typeface="Arial" panose="020B0604020202020204" pitchFamily="34" charset="0"/>
            </a:endParaRPr>
          </a:p>
          <a:p>
            <a:pPr marL="342900" indent="-342900">
              <a:buFont typeface="Arial" panose="020B0604020202020204" pitchFamily="34" charset="0"/>
              <a:buChar char="•"/>
            </a:pPr>
            <a:r>
              <a:rPr lang="en-GB" sz="2000" dirty="0">
                <a:latin typeface="+mn-lt"/>
                <a:cs typeface="Arial" panose="020B0604020202020204" pitchFamily="34" charset="0"/>
              </a:rPr>
              <a:t>2017-2018 </a:t>
            </a:r>
            <a:r>
              <a:rPr lang="en-GB" sz="2000" dirty="0" smtClean="0">
                <a:latin typeface="+mn-lt"/>
                <a:cs typeface="Arial" panose="020B0604020202020204" pitchFamily="34" charset="0"/>
              </a:rPr>
              <a:t>- Catastrophic </a:t>
            </a:r>
            <a:r>
              <a:rPr lang="en-GB" sz="2000" dirty="0">
                <a:latin typeface="+mn-lt"/>
                <a:cs typeface="Arial" panose="020B0604020202020204" pitchFamily="34" charset="0"/>
              </a:rPr>
              <a:t>Haemorrhage</a:t>
            </a:r>
          </a:p>
          <a:p>
            <a:pPr marL="342900" indent="-342900">
              <a:buFont typeface="Arial" panose="020B0604020202020204" pitchFamily="34" charset="0"/>
              <a:buChar char="•"/>
            </a:pPr>
            <a:r>
              <a:rPr lang="en-GB" sz="2000" dirty="0">
                <a:latin typeface="+mn-lt"/>
                <a:cs typeface="Arial" panose="020B0604020202020204" pitchFamily="34" charset="0"/>
              </a:rPr>
              <a:t>2018-2019 </a:t>
            </a:r>
            <a:r>
              <a:rPr lang="en-GB" sz="2000" dirty="0" smtClean="0">
                <a:latin typeface="+mn-lt"/>
                <a:cs typeface="Arial" panose="020B0604020202020204" pitchFamily="34" charset="0"/>
              </a:rPr>
              <a:t>- Airway </a:t>
            </a:r>
            <a:r>
              <a:rPr lang="en-GB" sz="2000" dirty="0">
                <a:latin typeface="+mn-lt"/>
                <a:cs typeface="Arial" panose="020B0604020202020204" pitchFamily="34" charset="0"/>
              </a:rPr>
              <a:t>and Breathing</a:t>
            </a:r>
          </a:p>
          <a:p>
            <a:pPr marL="342900" indent="-342900">
              <a:buFont typeface="Arial" panose="020B0604020202020204" pitchFamily="34" charset="0"/>
              <a:buChar char="•"/>
            </a:pPr>
            <a:r>
              <a:rPr lang="en-GB" sz="2000" dirty="0">
                <a:latin typeface="+mn-lt"/>
                <a:cs typeface="Arial" panose="020B0604020202020204" pitchFamily="34" charset="0"/>
              </a:rPr>
              <a:t>2019-2020 </a:t>
            </a:r>
            <a:r>
              <a:rPr lang="en-GB" sz="2000" dirty="0" smtClean="0">
                <a:latin typeface="+mn-lt"/>
                <a:cs typeface="Arial" panose="020B0604020202020204" pitchFamily="34" charset="0"/>
              </a:rPr>
              <a:t>- Circulation </a:t>
            </a:r>
            <a:r>
              <a:rPr lang="en-GB" sz="2000" dirty="0">
                <a:latin typeface="+mn-lt"/>
                <a:cs typeface="Arial" panose="020B0604020202020204" pitchFamily="34" charset="0"/>
              </a:rPr>
              <a:t>and Disability</a:t>
            </a:r>
          </a:p>
          <a:p>
            <a:pPr marL="342900" indent="-342900">
              <a:buFont typeface="Arial" panose="020B0604020202020204" pitchFamily="34" charset="0"/>
              <a:buChar char="•"/>
            </a:pPr>
            <a:r>
              <a:rPr lang="en-GB" sz="2000" dirty="0">
                <a:latin typeface="+mn-lt"/>
                <a:cs typeface="Arial" panose="020B0604020202020204" pitchFamily="34" charset="0"/>
              </a:rPr>
              <a:t>2020-2021 - </a:t>
            </a:r>
            <a:r>
              <a:rPr lang="en-GB" sz="2000" dirty="0" smtClean="0">
                <a:latin typeface="+mn-lt"/>
                <a:cs typeface="Arial" panose="020B0604020202020204" pitchFamily="34" charset="0"/>
              </a:rPr>
              <a:t>Haemorrhage Control and </a:t>
            </a:r>
            <a:r>
              <a:rPr lang="en-GB" sz="2000" dirty="0">
                <a:latin typeface="+mn-lt"/>
                <a:cs typeface="Arial" panose="020B0604020202020204" pitchFamily="34" charset="0"/>
              </a:rPr>
              <a:t>Airway Management </a:t>
            </a:r>
            <a:r>
              <a:rPr lang="en-GB" sz="2000" dirty="0" smtClean="0">
                <a:latin typeface="+mn-lt"/>
                <a:cs typeface="Arial" panose="020B0604020202020204" pitchFamily="34" charset="0"/>
              </a:rPr>
              <a:t>Updates</a:t>
            </a:r>
          </a:p>
          <a:p>
            <a:pPr marL="342900" indent="-342900">
              <a:buFont typeface="Arial" panose="020B0604020202020204" pitchFamily="34" charset="0"/>
              <a:buChar char="•"/>
            </a:pPr>
            <a:r>
              <a:rPr lang="en-GB" sz="2000" b="1" dirty="0" smtClean="0">
                <a:latin typeface="+mn-lt"/>
                <a:cs typeface="Arial" panose="020B0604020202020204" pitchFamily="34" charset="0"/>
              </a:rPr>
              <a:t>2021-2022  - Patient Assessment and Enhanced Skills  </a:t>
            </a:r>
            <a:endParaRPr lang="en-GB" sz="2000" b="1" dirty="0">
              <a:latin typeface="+mn-lt"/>
              <a:cs typeface="Arial" panose="020B0604020202020204" pitchFamily="34" charset="0"/>
            </a:endParaRPr>
          </a:p>
          <a:p>
            <a:r>
              <a:rPr lang="en-GB" sz="2000" b="1" dirty="0">
                <a:latin typeface="+mn-lt"/>
                <a:cs typeface="Arial" panose="020B0604020202020204" pitchFamily="34" charset="0"/>
              </a:rPr>
              <a:t> </a:t>
            </a:r>
          </a:p>
          <a:p>
            <a:r>
              <a:rPr lang="en-GB" sz="2000" b="1" dirty="0">
                <a:latin typeface="+mn-lt"/>
                <a:cs typeface="Arial" panose="020B0604020202020204" pitchFamily="34" charset="0"/>
              </a:rPr>
              <a:t>2020-2021 WAST FR CPD</a:t>
            </a:r>
          </a:p>
          <a:p>
            <a:r>
              <a:rPr lang="en-GB" sz="2000" b="1" dirty="0">
                <a:latin typeface="+mn-lt"/>
                <a:cs typeface="Arial" panose="020B0604020202020204" pitchFamily="34" charset="0"/>
              </a:rPr>
              <a:t>Theory </a:t>
            </a:r>
            <a:r>
              <a:rPr lang="en-GB" sz="2000" b="1" dirty="0" smtClean="0">
                <a:latin typeface="+mn-lt"/>
                <a:cs typeface="Arial" panose="020B0604020202020204" pitchFamily="34" charset="0"/>
              </a:rPr>
              <a:t>Session:</a:t>
            </a:r>
            <a:br>
              <a:rPr lang="en-GB" sz="2000" b="1" dirty="0" smtClean="0">
                <a:latin typeface="+mn-lt"/>
                <a:cs typeface="Arial" panose="020B0604020202020204" pitchFamily="34" charset="0"/>
              </a:rPr>
            </a:br>
            <a:r>
              <a:rPr lang="en-GB" sz="2000" dirty="0" smtClean="0">
                <a:latin typeface="+mn-lt"/>
                <a:cs typeface="Arial" panose="020B0604020202020204" pitchFamily="34" charset="0"/>
              </a:rPr>
              <a:t>Conflict resolution training. </a:t>
            </a:r>
            <a:r>
              <a:rPr lang="en-GB" sz="2000" b="1" dirty="0" smtClean="0">
                <a:latin typeface="+mn-lt"/>
                <a:cs typeface="Arial" panose="020B0604020202020204" pitchFamily="34" charset="0"/>
              </a:rPr>
              <a:t/>
            </a:r>
            <a:br>
              <a:rPr lang="en-GB" sz="2000" b="1" dirty="0" smtClean="0">
                <a:latin typeface="+mn-lt"/>
                <a:cs typeface="Arial" panose="020B0604020202020204" pitchFamily="34" charset="0"/>
              </a:rPr>
            </a:br>
            <a:r>
              <a:rPr lang="en-GB" sz="2000" dirty="0" smtClean="0">
                <a:latin typeface="+mn-lt"/>
                <a:cs typeface="Arial" panose="020B0604020202020204" pitchFamily="34" charset="0"/>
              </a:rPr>
              <a:t>Patients assessment and enhances </a:t>
            </a:r>
            <a:r>
              <a:rPr lang="en-GB" sz="2000" dirty="0">
                <a:latin typeface="+mn-lt"/>
                <a:cs typeface="Arial" panose="020B0604020202020204" pitchFamily="34" charset="0"/>
              </a:rPr>
              <a:t>s</a:t>
            </a:r>
            <a:r>
              <a:rPr lang="en-GB" sz="2000" dirty="0" smtClean="0">
                <a:latin typeface="+mn-lt"/>
                <a:cs typeface="Arial" panose="020B0604020202020204" pitchFamily="34" charset="0"/>
              </a:rPr>
              <a:t>kills training. </a:t>
            </a:r>
            <a:br>
              <a:rPr lang="en-GB" sz="2000" dirty="0" smtClean="0">
                <a:latin typeface="+mn-lt"/>
                <a:cs typeface="Arial" panose="020B0604020202020204" pitchFamily="34" charset="0"/>
              </a:rPr>
            </a:br>
            <a:r>
              <a:rPr lang="en-GB" sz="2000" dirty="0" smtClean="0">
                <a:latin typeface="+mn-lt"/>
                <a:cs typeface="Arial" panose="020B0604020202020204" pitchFamily="34" charset="0"/>
              </a:rPr>
              <a:t>Epilepsy – Seizure disorders.</a:t>
            </a:r>
            <a:br>
              <a:rPr lang="en-GB" sz="2000" dirty="0" smtClean="0">
                <a:latin typeface="+mn-lt"/>
                <a:cs typeface="Arial" panose="020B0604020202020204" pitchFamily="34" charset="0"/>
              </a:rPr>
            </a:br>
            <a:r>
              <a:rPr lang="en-GB" sz="2000" dirty="0" smtClean="0">
                <a:latin typeface="+mn-lt"/>
                <a:cs typeface="Arial" panose="020B0604020202020204" pitchFamily="34" charset="0"/>
              </a:rPr>
              <a:t>  </a:t>
            </a:r>
            <a:endParaRPr lang="en-GB" sz="2000" dirty="0">
              <a:latin typeface="+mn-lt"/>
              <a:cs typeface="Arial" panose="020B0604020202020204" pitchFamily="34" charset="0"/>
            </a:endParaRPr>
          </a:p>
          <a:p>
            <a:r>
              <a:rPr lang="en-GB" sz="2000" b="1" dirty="0">
                <a:latin typeface="+mn-lt"/>
                <a:cs typeface="Arial" panose="020B0604020202020204" pitchFamily="34" charset="0"/>
              </a:rPr>
              <a:t>Practical </a:t>
            </a:r>
            <a:r>
              <a:rPr lang="en-GB" sz="2000" b="1" dirty="0" smtClean="0">
                <a:latin typeface="+mn-lt"/>
                <a:cs typeface="Arial" panose="020B0604020202020204" pitchFamily="34" charset="0"/>
              </a:rPr>
              <a:t>Session:</a:t>
            </a:r>
            <a:endParaRPr lang="en-GB" sz="2000" b="1" dirty="0">
              <a:latin typeface="+mn-lt"/>
              <a:cs typeface="Arial" panose="020B0604020202020204" pitchFamily="34" charset="0"/>
            </a:endParaRPr>
          </a:p>
          <a:p>
            <a:r>
              <a:rPr lang="en-GB" sz="2000" dirty="0">
                <a:latin typeface="+mn-lt"/>
                <a:cs typeface="Arial" panose="020B0604020202020204" pitchFamily="34" charset="0"/>
              </a:rPr>
              <a:t>Adult CPR &amp; </a:t>
            </a:r>
            <a:r>
              <a:rPr lang="en-GB" sz="2000" dirty="0" smtClean="0">
                <a:latin typeface="+mn-lt"/>
                <a:cs typeface="Arial" panose="020B0604020202020204" pitchFamily="34" charset="0"/>
              </a:rPr>
              <a:t>Scenarios.  </a:t>
            </a:r>
            <a:endParaRPr lang="en-GB" sz="2000" dirty="0">
              <a:latin typeface="+mn-lt"/>
              <a:cs typeface="Arial" panose="020B0604020202020204" pitchFamily="34" charset="0"/>
            </a:endParaRPr>
          </a:p>
          <a:p>
            <a:r>
              <a:rPr lang="en-GB" sz="2000" dirty="0" smtClean="0">
                <a:latin typeface="+mn-lt"/>
              </a:rPr>
              <a:t>Clinical </a:t>
            </a:r>
            <a:r>
              <a:rPr lang="en-GB" sz="2000" dirty="0">
                <a:latin typeface="+mn-lt"/>
              </a:rPr>
              <a:t>Observations (assessment of competency). </a:t>
            </a:r>
            <a:endParaRPr lang="en-GB" sz="2000" dirty="0">
              <a:latin typeface="+mn-lt"/>
              <a:cs typeface="Arial" panose="020B0604020202020204" pitchFamily="34" charset="0"/>
            </a:endParaRPr>
          </a:p>
          <a:p>
            <a:endParaRPr lang="en-GB" sz="2000" dirty="0">
              <a:latin typeface="+mn-lt"/>
              <a:cs typeface="Arial" panose="020B0604020202020204" pitchFamily="34" charset="0"/>
            </a:endParaRPr>
          </a:p>
        </p:txBody>
      </p:sp>
      <p:pic>
        <p:nvPicPr>
          <p:cNvPr id="11" name="Picture 10"/>
          <p:cNvPicPr>
            <a:picLocks noChangeAspect="1"/>
          </p:cNvPicPr>
          <p:nvPr/>
        </p:nvPicPr>
        <p:blipFill>
          <a:blip r:embed="rId4" cstate="email">
            <a:extLst>
              <a:ext uri="{28A0092B-C50C-407E-A947-70E740481C1C}">
                <a14:useLocalDpi xmlns:a14="http://schemas.microsoft.com/office/drawing/2010/main" val="0"/>
              </a:ext>
            </a:extLst>
          </a:blip>
          <a:stretch>
            <a:fillRect/>
          </a:stretch>
        </p:blipFill>
        <p:spPr>
          <a:xfrm>
            <a:off x="270873" y="170087"/>
            <a:ext cx="932776" cy="1269164"/>
          </a:xfrm>
          <a:prstGeom prst="rect">
            <a:avLst/>
          </a:prstGeom>
        </p:spPr>
      </p:pic>
      <p:sp>
        <p:nvSpPr>
          <p:cNvPr id="13" name="Rectangle 12"/>
          <p:cNvSpPr/>
          <p:nvPr/>
        </p:nvSpPr>
        <p:spPr>
          <a:xfrm>
            <a:off x="0" y="6298163"/>
            <a:ext cx="12192000" cy="559837"/>
          </a:xfrm>
          <a:prstGeom prst="rect">
            <a:avLst/>
          </a:prstGeom>
          <a:solidFill>
            <a:srgbClr val="10A03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5" name="Picture 14"/>
          <p:cNvPicPr>
            <a:picLocks noChangeAspect="1"/>
          </p:cNvPicPr>
          <p:nvPr/>
        </p:nvPicPr>
        <p:blipFill>
          <a:blip r:embed="rId5" cstate="email">
            <a:extLst>
              <a:ext uri="{28A0092B-C50C-407E-A947-70E740481C1C}">
                <a14:useLocalDpi xmlns:a14="http://schemas.microsoft.com/office/drawing/2010/main" val="0"/>
              </a:ext>
            </a:extLst>
          </a:blip>
          <a:stretch>
            <a:fillRect/>
          </a:stretch>
        </p:blipFill>
        <p:spPr>
          <a:xfrm>
            <a:off x="10441202" y="-108300"/>
            <a:ext cx="1853188" cy="2036068"/>
          </a:xfrm>
          <a:prstGeom prst="rect">
            <a:avLst/>
          </a:prstGeom>
        </p:spPr>
      </p:pic>
      <p:sp>
        <p:nvSpPr>
          <p:cNvPr id="16" name="TextBox 15">
            <a:extLst>
              <a:ext uri="{FF2B5EF4-FFF2-40B4-BE49-F238E27FC236}">
                <a16:creationId xmlns:a16="http://schemas.microsoft.com/office/drawing/2014/main" xmlns="" id="{58F17405-0CCD-427E-8DC1-67BB508A6295}"/>
              </a:ext>
            </a:extLst>
          </p:cNvPr>
          <p:cNvSpPr txBox="1"/>
          <p:nvPr/>
        </p:nvSpPr>
        <p:spPr>
          <a:xfrm>
            <a:off x="9213668" y="6445764"/>
            <a:ext cx="2569028" cy="261610"/>
          </a:xfrm>
          <a:prstGeom prst="rect">
            <a:avLst/>
          </a:prstGeom>
          <a:noFill/>
          <a:ln>
            <a:noFill/>
          </a:ln>
        </p:spPr>
        <p:txBody>
          <a:bodyPr wrap="square" rtlCol="0">
            <a:spAutoFit/>
          </a:bodyPr>
          <a:lstStyle/>
          <a:p>
            <a:r>
              <a:rPr lang="en-GB" sz="1100" dirty="0">
                <a:solidFill>
                  <a:schemeClr val="bg1"/>
                </a:solidFill>
                <a:latin typeface="Bahnschrift Light" panose="020B0502040204020203" pitchFamily="34" charset="0"/>
              </a:rPr>
              <a:t>Welsh Ambulance Services NHS Trust</a:t>
            </a:r>
          </a:p>
        </p:txBody>
      </p:sp>
      <p:pic>
        <p:nvPicPr>
          <p:cNvPr id="17" name="Picture 16">
            <a:hlinkClick r:id="rId6"/>
            <a:extLst>
              <a:ext uri="{FF2B5EF4-FFF2-40B4-BE49-F238E27FC236}">
                <a16:creationId xmlns:a16="http://schemas.microsoft.com/office/drawing/2014/main" xmlns="" id="{9F4E6EA8-FE61-4C31-B92D-D0B67B138749}"/>
              </a:ext>
            </a:extLst>
          </p:cNvPr>
          <p:cNvPicPr>
            <a:picLocks noChangeAspect="1"/>
          </p:cNvPicPr>
          <p:nvPr/>
        </p:nvPicPr>
        <p:blipFill>
          <a:blip r:embed="rId7" cstate="email">
            <a:extLst>
              <a:ext uri="{28A0092B-C50C-407E-A947-70E740481C1C}">
                <a14:useLocalDpi xmlns:a14="http://schemas.microsoft.com/office/drawing/2010/main" val="0"/>
              </a:ext>
            </a:extLst>
          </a:blip>
          <a:stretch>
            <a:fillRect/>
          </a:stretch>
        </p:blipFill>
        <p:spPr>
          <a:xfrm>
            <a:off x="275134" y="6440957"/>
            <a:ext cx="271224" cy="271224"/>
          </a:xfrm>
          <a:prstGeom prst="rect">
            <a:avLst/>
          </a:prstGeom>
        </p:spPr>
      </p:pic>
      <p:pic>
        <p:nvPicPr>
          <p:cNvPr id="18" name="Picture 17">
            <a:hlinkClick r:id="rId8"/>
            <a:extLst>
              <a:ext uri="{FF2B5EF4-FFF2-40B4-BE49-F238E27FC236}">
                <a16:creationId xmlns:a16="http://schemas.microsoft.com/office/drawing/2014/main" xmlns="" id="{8B00DA9A-76A5-4B84-BB25-5D0C4EB3F9AF}"/>
              </a:ext>
            </a:extLst>
          </p:cNvPr>
          <p:cNvPicPr>
            <a:picLocks noChangeAspect="1"/>
          </p:cNvPicPr>
          <p:nvPr/>
        </p:nvPicPr>
        <p:blipFill>
          <a:blip r:embed="rId9" cstate="email">
            <a:extLst>
              <a:ext uri="{28A0092B-C50C-407E-A947-70E740481C1C}">
                <a14:useLocalDpi xmlns:a14="http://schemas.microsoft.com/office/drawing/2010/main" val="0"/>
              </a:ext>
            </a:extLst>
          </a:blip>
          <a:stretch>
            <a:fillRect/>
          </a:stretch>
        </p:blipFill>
        <p:spPr>
          <a:xfrm>
            <a:off x="690680" y="6422354"/>
            <a:ext cx="444934" cy="311454"/>
          </a:xfrm>
          <a:prstGeom prst="rect">
            <a:avLst/>
          </a:prstGeom>
        </p:spPr>
      </p:pic>
      <p:pic>
        <p:nvPicPr>
          <p:cNvPr id="19" name="Picture 18">
            <a:hlinkClick r:id="rId10"/>
            <a:extLst>
              <a:ext uri="{FF2B5EF4-FFF2-40B4-BE49-F238E27FC236}">
                <a16:creationId xmlns:a16="http://schemas.microsoft.com/office/drawing/2014/main" xmlns="" id="{FE06037E-7EC3-4FD2-BD0E-408689441007}"/>
              </a:ext>
            </a:extLst>
          </p:cNvPr>
          <p:cNvPicPr>
            <a:picLocks noChangeAspect="1"/>
          </p:cNvPicPr>
          <p:nvPr/>
        </p:nvPicPr>
        <p:blipFill>
          <a:blip r:embed="rId11" cstate="email">
            <a:extLst>
              <a:ext uri="{28A0092B-C50C-407E-A947-70E740481C1C}">
                <a14:useLocalDpi xmlns:a14="http://schemas.microsoft.com/office/drawing/2010/main" val="0"/>
              </a:ext>
            </a:extLst>
          </a:blip>
          <a:stretch>
            <a:fillRect/>
          </a:stretch>
        </p:blipFill>
        <p:spPr>
          <a:xfrm>
            <a:off x="1284816" y="6440957"/>
            <a:ext cx="271224" cy="271224"/>
          </a:xfrm>
          <a:prstGeom prst="rect">
            <a:avLst/>
          </a:prstGeom>
        </p:spPr>
      </p:pic>
    </p:spTree>
    <p:extLst>
      <p:ext uri="{BB962C8B-B14F-4D97-AF65-F5344CB8AC3E}">
        <p14:creationId xmlns:p14="http://schemas.microsoft.com/office/powerpoint/2010/main" val="23228410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0">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10">
                                            <p:txEl>
                                              <p:pRg st="3" end="3"/>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0">
                                            <p:txEl>
                                              <p:pRg st="4" end="4"/>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42" presetClass="entr" presetSubtype="0" fill="hold" nodeType="clickEffect">
                                  <p:stCondLst>
                                    <p:cond delay="0"/>
                                  </p:stCondLst>
                                  <p:childTnLst>
                                    <p:set>
                                      <p:cBhvr>
                                        <p:cTn id="16" dur="1" fill="hold">
                                          <p:stCondLst>
                                            <p:cond delay="0"/>
                                          </p:stCondLst>
                                        </p:cTn>
                                        <p:tgtEl>
                                          <p:spTgt spid="10">
                                            <p:txEl>
                                              <p:pRg st="5" end="5"/>
                                            </p:txEl>
                                          </p:spTgt>
                                        </p:tgtEl>
                                        <p:attrNameLst>
                                          <p:attrName>style.visibility</p:attrName>
                                        </p:attrNameLst>
                                      </p:cBhvr>
                                      <p:to>
                                        <p:strVal val="visible"/>
                                      </p:to>
                                    </p:set>
                                    <p:animEffect transition="in" filter="fade">
                                      <p:cBhvr>
                                        <p:cTn id="17" dur="1000"/>
                                        <p:tgtEl>
                                          <p:spTgt spid="10">
                                            <p:txEl>
                                              <p:pRg st="5" end="5"/>
                                            </p:txEl>
                                          </p:spTgt>
                                        </p:tgtEl>
                                      </p:cBhvr>
                                    </p:animEffect>
                                    <p:anim calcmode="lin" valueType="num">
                                      <p:cBhvr>
                                        <p:cTn id="18" dur="1000" fill="hold"/>
                                        <p:tgtEl>
                                          <p:spTgt spid="10">
                                            <p:txEl>
                                              <p:pRg st="5" end="5"/>
                                            </p:txEl>
                                          </p:spTgt>
                                        </p:tgtEl>
                                        <p:attrNameLst>
                                          <p:attrName>ppt_x</p:attrName>
                                        </p:attrNameLst>
                                      </p:cBhvr>
                                      <p:tavLst>
                                        <p:tav tm="0">
                                          <p:val>
                                            <p:strVal val="#ppt_x"/>
                                          </p:val>
                                        </p:tav>
                                        <p:tav tm="100000">
                                          <p:val>
                                            <p:strVal val="#ppt_x"/>
                                          </p:val>
                                        </p:tav>
                                      </p:tavLst>
                                    </p:anim>
                                    <p:anim calcmode="lin" valueType="num">
                                      <p:cBhvr>
                                        <p:cTn id="19" dur="1000" fill="hold"/>
                                        <p:tgtEl>
                                          <p:spTgt spid="10">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42" presetClass="entr" presetSubtype="0" fill="hold" nodeType="clickEffect">
                                  <p:stCondLst>
                                    <p:cond delay="0"/>
                                  </p:stCondLst>
                                  <p:childTnLst>
                                    <p:set>
                                      <p:cBhvr>
                                        <p:cTn id="23" dur="1" fill="hold">
                                          <p:stCondLst>
                                            <p:cond delay="0"/>
                                          </p:stCondLst>
                                        </p:cTn>
                                        <p:tgtEl>
                                          <p:spTgt spid="10">
                                            <p:txEl>
                                              <p:pRg st="7" end="7"/>
                                            </p:txEl>
                                          </p:spTgt>
                                        </p:tgtEl>
                                        <p:attrNameLst>
                                          <p:attrName>style.visibility</p:attrName>
                                        </p:attrNameLst>
                                      </p:cBhvr>
                                      <p:to>
                                        <p:strVal val="visible"/>
                                      </p:to>
                                    </p:set>
                                    <p:animEffect transition="in" filter="fade">
                                      <p:cBhvr>
                                        <p:cTn id="24" dur="1000"/>
                                        <p:tgtEl>
                                          <p:spTgt spid="10">
                                            <p:txEl>
                                              <p:pRg st="7" end="7"/>
                                            </p:txEl>
                                          </p:spTgt>
                                        </p:tgtEl>
                                      </p:cBhvr>
                                    </p:animEffect>
                                    <p:anim calcmode="lin" valueType="num">
                                      <p:cBhvr>
                                        <p:cTn id="25" dur="1000" fill="hold"/>
                                        <p:tgtEl>
                                          <p:spTgt spid="10">
                                            <p:txEl>
                                              <p:pRg st="7" end="7"/>
                                            </p:txEl>
                                          </p:spTgt>
                                        </p:tgtEl>
                                        <p:attrNameLst>
                                          <p:attrName>ppt_x</p:attrName>
                                        </p:attrNameLst>
                                      </p:cBhvr>
                                      <p:tavLst>
                                        <p:tav tm="0">
                                          <p:val>
                                            <p:strVal val="#ppt_x"/>
                                          </p:val>
                                        </p:tav>
                                        <p:tav tm="100000">
                                          <p:val>
                                            <p:strVal val="#ppt_x"/>
                                          </p:val>
                                        </p:tav>
                                      </p:tavLst>
                                    </p:anim>
                                    <p:anim calcmode="lin" valueType="num">
                                      <p:cBhvr>
                                        <p:cTn id="26" dur="1000" fill="hold"/>
                                        <p:tgtEl>
                                          <p:spTgt spid="10">
                                            <p:txEl>
                                              <p:pRg st="7" end="7"/>
                                            </p:txEl>
                                          </p:spTgt>
                                        </p:tgtEl>
                                        <p:attrNameLst>
                                          <p:attrName>ppt_y</p:attrName>
                                        </p:attrNameLst>
                                      </p:cBhvr>
                                      <p:tavLst>
                                        <p:tav tm="0">
                                          <p:val>
                                            <p:strVal val="#ppt_y+.1"/>
                                          </p:val>
                                        </p:tav>
                                        <p:tav tm="100000">
                                          <p:val>
                                            <p:strVal val="#ppt_y"/>
                                          </p:val>
                                        </p:tav>
                                      </p:tavLst>
                                    </p:anim>
                                  </p:childTnLst>
                                </p:cTn>
                              </p:par>
                              <p:par>
                                <p:cTn id="27" presetID="42" presetClass="entr" presetSubtype="0" fill="hold" nodeType="withEffect">
                                  <p:stCondLst>
                                    <p:cond delay="0"/>
                                  </p:stCondLst>
                                  <p:childTnLst>
                                    <p:set>
                                      <p:cBhvr>
                                        <p:cTn id="28" dur="1" fill="hold">
                                          <p:stCondLst>
                                            <p:cond delay="0"/>
                                          </p:stCondLst>
                                        </p:cTn>
                                        <p:tgtEl>
                                          <p:spTgt spid="10">
                                            <p:txEl>
                                              <p:pRg st="8" end="8"/>
                                            </p:txEl>
                                          </p:spTgt>
                                        </p:tgtEl>
                                        <p:attrNameLst>
                                          <p:attrName>style.visibility</p:attrName>
                                        </p:attrNameLst>
                                      </p:cBhvr>
                                      <p:to>
                                        <p:strVal val="visible"/>
                                      </p:to>
                                    </p:set>
                                    <p:animEffect transition="in" filter="fade">
                                      <p:cBhvr>
                                        <p:cTn id="29" dur="1000"/>
                                        <p:tgtEl>
                                          <p:spTgt spid="10">
                                            <p:txEl>
                                              <p:pRg st="8" end="8"/>
                                            </p:txEl>
                                          </p:spTgt>
                                        </p:tgtEl>
                                      </p:cBhvr>
                                    </p:animEffect>
                                    <p:anim calcmode="lin" valueType="num">
                                      <p:cBhvr>
                                        <p:cTn id="30" dur="1000" fill="hold"/>
                                        <p:tgtEl>
                                          <p:spTgt spid="10">
                                            <p:txEl>
                                              <p:pRg st="8" end="8"/>
                                            </p:txEl>
                                          </p:spTgt>
                                        </p:tgtEl>
                                        <p:attrNameLst>
                                          <p:attrName>ppt_x</p:attrName>
                                        </p:attrNameLst>
                                      </p:cBhvr>
                                      <p:tavLst>
                                        <p:tav tm="0">
                                          <p:val>
                                            <p:strVal val="#ppt_x"/>
                                          </p:val>
                                        </p:tav>
                                        <p:tav tm="100000">
                                          <p:val>
                                            <p:strVal val="#ppt_x"/>
                                          </p:val>
                                        </p:tav>
                                      </p:tavLst>
                                    </p:anim>
                                    <p:anim calcmode="lin" valueType="num">
                                      <p:cBhvr>
                                        <p:cTn id="31" dur="1000" fill="hold"/>
                                        <p:tgtEl>
                                          <p:spTgt spid="10">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42" presetClass="entr" presetSubtype="0" fill="hold" nodeType="clickEffect">
                                  <p:stCondLst>
                                    <p:cond delay="0"/>
                                  </p:stCondLst>
                                  <p:childTnLst>
                                    <p:set>
                                      <p:cBhvr>
                                        <p:cTn id="35" dur="1" fill="hold">
                                          <p:stCondLst>
                                            <p:cond delay="0"/>
                                          </p:stCondLst>
                                        </p:cTn>
                                        <p:tgtEl>
                                          <p:spTgt spid="10">
                                            <p:txEl>
                                              <p:pRg st="9" end="9"/>
                                            </p:txEl>
                                          </p:spTgt>
                                        </p:tgtEl>
                                        <p:attrNameLst>
                                          <p:attrName>style.visibility</p:attrName>
                                        </p:attrNameLst>
                                      </p:cBhvr>
                                      <p:to>
                                        <p:strVal val="visible"/>
                                      </p:to>
                                    </p:set>
                                    <p:animEffect transition="in" filter="fade">
                                      <p:cBhvr>
                                        <p:cTn id="36" dur="1000"/>
                                        <p:tgtEl>
                                          <p:spTgt spid="10">
                                            <p:txEl>
                                              <p:pRg st="9" end="9"/>
                                            </p:txEl>
                                          </p:spTgt>
                                        </p:tgtEl>
                                      </p:cBhvr>
                                    </p:animEffect>
                                    <p:anim calcmode="lin" valueType="num">
                                      <p:cBhvr>
                                        <p:cTn id="37" dur="1000" fill="hold"/>
                                        <p:tgtEl>
                                          <p:spTgt spid="10">
                                            <p:txEl>
                                              <p:pRg st="9" end="9"/>
                                            </p:txEl>
                                          </p:spTgt>
                                        </p:tgtEl>
                                        <p:attrNameLst>
                                          <p:attrName>ppt_x</p:attrName>
                                        </p:attrNameLst>
                                      </p:cBhvr>
                                      <p:tavLst>
                                        <p:tav tm="0">
                                          <p:val>
                                            <p:strVal val="#ppt_x"/>
                                          </p:val>
                                        </p:tav>
                                        <p:tav tm="100000">
                                          <p:val>
                                            <p:strVal val="#ppt_x"/>
                                          </p:val>
                                        </p:tav>
                                      </p:tavLst>
                                    </p:anim>
                                    <p:anim calcmode="lin" valueType="num">
                                      <p:cBhvr>
                                        <p:cTn id="38" dur="1000" fill="hold"/>
                                        <p:tgtEl>
                                          <p:spTgt spid="10">
                                            <p:txEl>
                                              <p:pRg st="9" end="9"/>
                                            </p:txEl>
                                          </p:spTgt>
                                        </p:tgtEl>
                                        <p:attrNameLst>
                                          <p:attrName>ppt_y</p:attrName>
                                        </p:attrNameLst>
                                      </p:cBhvr>
                                      <p:tavLst>
                                        <p:tav tm="0">
                                          <p:val>
                                            <p:strVal val="#ppt_y+.1"/>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42" presetClass="entr" presetSubtype="0" fill="hold" nodeType="clickEffect">
                                  <p:stCondLst>
                                    <p:cond delay="0"/>
                                  </p:stCondLst>
                                  <p:childTnLst>
                                    <p:set>
                                      <p:cBhvr>
                                        <p:cTn id="42" dur="1" fill="hold">
                                          <p:stCondLst>
                                            <p:cond delay="0"/>
                                          </p:stCondLst>
                                        </p:cTn>
                                        <p:tgtEl>
                                          <p:spTgt spid="10">
                                            <p:txEl>
                                              <p:pRg st="10" end="10"/>
                                            </p:txEl>
                                          </p:spTgt>
                                        </p:tgtEl>
                                        <p:attrNameLst>
                                          <p:attrName>style.visibility</p:attrName>
                                        </p:attrNameLst>
                                      </p:cBhvr>
                                      <p:to>
                                        <p:strVal val="visible"/>
                                      </p:to>
                                    </p:set>
                                    <p:animEffect transition="in" filter="fade">
                                      <p:cBhvr>
                                        <p:cTn id="43" dur="1000"/>
                                        <p:tgtEl>
                                          <p:spTgt spid="10">
                                            <p:txEl>
                                              <p:pRg st="10" end="10"/>
                                            </p:txEl>
                                          </p:spTgt>
                                        </p:tgtEl>
                                      </p:cBhvr>
                                    </p:animEffect>
                                    <p:anim calcmode="lin" valueType="num">
                                      <p:cBhvr>
                                        <p:cTn id="44" dur="1000" fill="hold"/>
                                        <p:tgtEl>
                                          <p:spTgt spid="10">
                                            <p:txEl>
                                              <p:pRg st="10" end="10"/>
                                            </p:txEl>
                                          </p:spTgt>
                                        </p:tgtEl>
                                        <p:attrNameLst>
                                          <p:attrName>ppt_x</p:attrName>
                                        </p:attrNameLst>
                                      </p:cBhvr>
                                      <p:tavLst>
                                        <p:tav tm="0">
                                          <p:val>
                                            <p:strVal val="#ppt_x"/>
                                          </p:val>
                                        </p:tav>
                                        <p:tav tm="100000">
                                          <p:val>
                                            <p:strVal val="#ppt_x"/>
                                          </p:val>
                                        </p:tav>
                                      </p:tavLst>
                                    </p:anim>
                                    <p:anim calcmode="lin" valueType="num">
                                      <p:cBhvr>
                                        <p:cTn id="45" dur="1000" fill="hold"/>
                                        <p:tgtEl>
                                          <p:spTgt spid="10">
                                            <p:txEl>
                                              <p:pRg st="10" end="10"/>
                                            </p:txEl>
                                          </p:spTgt>
                                        </p:tgtEl>
                                        <p:attrNameLst>
                                          <p:attrName>ppt_y</p:attrName>
                                        </p:attrNameLst>
                                      </p:cBhvr>
                                      <p:tavLst>
                                        <p:tav tm="0">
                                          <p:val>
                                            <p:strVal val="#ppt_y+.1"/>
                                          </p:val>
                                        </p:tav>
                                        <p:tav tm="100000">
                                          <p:val>
                                            <p:strVal val="#ppt_y"/>
                                          </p:val>
                                        </p:tav>
                                      </p:tavLst>
                                    </p:anim>
                                  </p:childTnLst>
                                </p:cTn>
                              </p:par>
                              <p:par>
                                <p:cTn id="46" presetID="42" presetClass="entr" presetSubtype="0" fill="hold" nodeType="withEffect">
                                  <p:stCondLst>
                                    <p:cond delay="0"/>
                                  </p:stCondLst>
                                  <p:childTnLst>
                                    <p:set>
                                      <p:cBhvr>
                                        <p:cTn id="47" dur="1" fill="hold">
                                          <p:stCondLst>
                                            <p:cond delay="0"/>
                                          </p:stCondLst>
                                        </p:cTn>
                                        <p:tgtEl>
                                          <p:spTgt spid="10">
                                            <p:txEl>
                                              <p:pRg st="11" end="11"/>
                                            </p:txEl>
                                          </p:spTgt>
                                        </p:tgtEl>
                                        <p:attrNameLst>
                                          <p:attrName>style.visibility</p:attrName>
                                        </p:attrNameLst>
                                      </p:cBhvr>
                                      <p:to>
                                        <p:strVal val="visible"/>
                                      </p:to>
                                    </p:set>
                                    <p:animEffect transition="in" filter="fade">
                                      <p:cBhvr>
                                        <p:cTn id="48" dur="1000"/>
                                        <p:tgtEl>
                                          <p:spTgt spid="10">
                                            <p:txEl>
                                              <p:pRg st="11" end="11"/>
                                            </p:txEl>
                                          </p:spTgt>
                                        </p:tgtEl>
                                      </p:cBhvr>
                                    </p:animEffect>
                                    <p:anim calcmode="lin" valueType="num">
                                      <p:cBhvr>
                                        <p:cTn id="49" dur="1000" fill="hold"/>
                                        <p:tgtEl>
                                          <p:spTgt spid="10">
                                            <p:txEl>
                                              <p:pRg st="11" end="11"/>
                                            </p:txEl>
                                          </p:spTgt>
                                        </p:tgtEl>
                                        <p:attrNameLst>
                                          <p:attrName>ppt_x</p:attrName>
                                        </p:attrNameLst>
                                      </p:cBhvr>
                                      <p:tavLst>
                                        <p:tav tm="0">
                                          <p:val>
                                            <p:strVal val="#ppt_x"/>
                                          </p:val>
                                        </p:tav>
                                        <p:tav tm="100000">
                                          <p:val>
                                            <p:strVal val="#ppt_x"/>
                                          </p:val>
                                        </p:tav>
                                      </p:tavLst>
                                    </p:anim>
                                    <p:anim calcmode="lin" valueType="num">
                                      <p:cBhvr>
                                        <p:cTn id="50" dur="1000" fill="hold"/>
                                        <p:tgtEl>
                                          <p:spTgt spid="10">
                                            <p:txEl>
                                              <p:pRg st="11" end="1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0505109" y="31542"/>
            <a:ext cx="1085745" cy="523220"/>
          </a:xfrm>
          <a:prstGeom prst="rect">
            <a:avLst/>
          </a:prstGeom>
          <a:noFill/>
        </p:spPr>
        <p:txBody>
          <a:bodyPr wrap="square" rtlCol="0">
            <a:spAutoFit/>
          </a:bodyPr>
          <a:lstStyle/>
          <a:p>
            <a:r>
              <a:rPr lang="en-GB" sz="2800" dirty="0" smtClean="0">
                <a:latin typeface="+mn-lt"/>
              </a:rPr>
              <a:t>Aim </a:t>
            </a:r>
            <a:endParaRPr lang="en-GB" sz="2800" dirty="0">
              <a:latin typeface="+mn-lt"/>
              <a:cs typeface="Arial" panose="020B0604020202020204" pitchFamily="34" charset="0"/>
            </a:endParaRPr>
          </a:p>
        </p:txBody>
      </p:sp>
      <p:pic>
        <p:nvPicPr>
          <p:cNvPr id="3" name="Picture 2"/>
          <p:cNvPicPr>
            <a:picLocks noChangeAspect="1"/>
          </p:cNvPicPr>
          <p:nvPr/>
        </p:nvPicPr>
        <p:blipFill>
          <a:blip r:embed="rId2" cstate="email">
            <a:extLst>
              <a:ext uri="{28A0092B-C50C-407E-A947-70E740481C1C}">
                <a14:useLocalDpi xmlns:a14="http://schemas.microsoft.com/office/drawing/2010/main" val="0"/>
              </a:ext>
            </a:extLst>
          </a:blip>
          <a:stretch>
            <a:fillRect/>
          </a:stretch>
        </p:blipFill>
        <p:spPr>
          <a:xfrm>
            <a:off x="270873" y="170087"/>
            <a:ext cx="932776" cy="1269164"/>
          </a:xfrm>
          <a:prstGeom prst="rect">
            <a:avLst/>
          </a:prstGeom>
        </p:spPr>
      </p:pic>
      <p:sp>
        <p:nvSpPr>
          <p:cNvPr id="4" name="Rectangle 3"/>
          <p:cNvSpPr/>
          <p:nvPr/>
        </p:nvSpPr>
        <p:spPr>
          <a:xfrm>
            <a:off x="0" y="6298163"/>
            <a:ext cx="12192000" cy="559837"/>
          </a:xfrm>
          <a:prstGeom prst="rect">
            <a:avLst/>
          </a:prstGeom>
          <a:solidFill>
            <a:srgbClr val="10A03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5" name="Picture 4"/>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10441202" y="-108300"/>
            <a:ext cx="1853188" cy="2036068"/>
          </a:xfrm>
          <a:prstGeom prst="rect">
            <a:avLst/>
          </a:prstGeom>
        </p:spPr>
      </p:pic>
      <p:sp>
        <p:nvSpPr>
          <p:cNvPr id="6" name="TextBox 5">
            <a:extLst>
              <a:ext uri="{FF2B5EF4-FFF2-40B4-BE49-F238E27FC236}">
                <a16:creationId xmlns:a16="http://schemas.microsoft.com/office/drawing/2014/main" xmlns="" id="{58F17405-0CCD-427E-8DC1-67BB508A6295}"/>
              </a:ext>
            </a:extLst>
          </p:cNvPr>
          <p:cNvSpPr txBox="1"/>
          <p:nvPr/>
        </p:nvSpPr>
        <p:spPr>
          <a:xfrm>
            <a:off x="9213668" y="6445764"/>
            <a:ext cx="2569028" cy="261610"/>
          </a:xfrm>
          <a:prstGeom prst="rect">
            <a:avLst/>
          </a:prstGeom>
          <a:noFill/>
          <a:ln>
            <a:noFill/>
          </a:ln>
        </p:spPr>
        <p:txBody>
          <a:bodyPr wrap="square" rtlCol="0">
            <a:spAutoFit/>
          </a:bodyPr>
          <a:lstStyle/>
          <a:p>
            <a:r>
              <a:rPr lang="en-GB" sz="1100" dirty="0">
                <a:solidFill>
                  <a:schemeClr val="bg1"/>
                </a:solidFill>
                <a:latin typeface="Bahnschrift SemiCondensed" panose="020B0502040204020203" pitchFamily="34" charset="0"/>
              </a:rPr>
              <a:t>Welsh Ambulance Services NHS Trust</a:t>
            </a:r>
          </a:p>
        </p:txBody>
      </p:sp>
      <p:pic>
        <p:nvPicPr>
          <p:cNvPr id="7" name="Picture 6">
            <a:hlinkClick r:id="rId4"/>
            <a:extLst>
              <a:ext uri="{FF2B5EF4-FFF2-40B4-BE49-F238E27FC236}">
                <a16:creationId xmlns:a16="http://schemas.microsoft.com/office/drawing/2014/main" xmlns="" id="{9F4E6EA8-FE61-4C31-B92D-D0B67B138749}"/>
              </a:ext>
            </a:extLst>
          </p:cNvPr>
          <p:cNvPicPr>
            <a:picLocks noChangeAspect="1"/>
          </p:cNvPicPr>
          <p:nvPr/>
        </p:nvPicPr>
        <p:blipFill>
          <a:blip r:embed="rId5" cstate="email">
            <a:extLst>
              <a:ext uri="{28A0092B-C50C-407E-A947-70E740481C1C}">
                <a14:useLocalDpi xmlns:a14="http://schemas.microsoft.com/office/drawing/2010/main" val="0"/>
              </a:ext>
            </a:extLst>
          </a:blip>
          <a:stretch>
            <a:fillRect/>
          </a:stretch>
        </p:blipFill>
        <p:spPr>
          <a:xfrm>
            <a:off x="275134" y="6440957"/>
            <a:ext cx="271224" cy="271224"/>
          </a:xfrm>
          <a:prstGeom prst="rect">
            <a:avLst/>
          </a:prstGeom>
        </p:spPr>
      </p:pic>
      <p:pic>
        <p:nvPicPr>
          <p:cNvPr id="8" name="Picture 7">
            <a:hlinkClick r:id="rId6"/>
            <a:extLst>
              <a:ext uri="{FF2B5EF4-FFF2-40B4-BE49-F238E27FC236}">
                <a16:creationId xmlns:a16="http://schemas.microsoft.com/office/drawing/2014/main" xmlns="" id="{8B00DA9A-76A5-4B84-BB25-5D0C4EB3F9AF}"/>
              </a:ext>
            </a:extLst>
          </p:cNvPr>
          <p:cNvPicPr>
            <a:picLocks noChangeAspect="1"/>
          </p:cNvPicPr>
          <p:nvPr/>
        </p:nvPicPr>
        <p:blipFill>
          <a:blip r:embed="rId7" cstate="email">
            <a:extLst>
              <a:ext uri="{28A0092B-C50C-407E-A947-70E740481C1C}">
                <a14:useLocalDpi xmlns:a14="http://schemas.microsoft.com/office/drawing/2010/main" val="0"/>
              </a:ext>
            </a:extLst>
          </a:blip>
          <a:stretch>
            <a:fillRect/>
          </a:stretch>
        </p:blipFill>
        <p:spPr>
          <a:xfrm>
            <a:off x="690680" y="6422354"/>
            <a:ext cx="444934" cy="311454"/>
          </a:xfrm>
          <a:prstGeom prst="rect">
            <a:avLst/>
          </a:prstGeom>
        </p:spPr>
      </p:pic>
      <p:pic>
        <p:nvPicPr>
          <p:cNvPr id="9" name="Picture 8">
            <a:hlinkClick r:id="rId8"/>
            <a:extLst>
              <a:ext uri="{FF2B5EF4-FFF2-40B4-BE49-F238E27FC236}">
                <a16:creationId xmlns:a16="http://schemas.microsoft.com/office/drawing/2014/main" xmlns="" id="{FE06037E-7EC3-4FD2-BD0E-408689441007}"/>
              </a:ext>
            </a:extLst>
          </p:cNvPr>
          <p:cNvPicPr>
            <a:picLocks noChangeAspect="1"/>
          </p:cNvPicPr>
          <p:nvPr/>
        </p:nvPicPr>
        <p:blipFill>
          <a:blip r:embed="rId9" cstate="email">
            <a:extLst>
              <a:ext uri="{28A0092B-C50C-407E-A947-70E740481C1C}">
                <a14:useLocalDpi xmlns:a14="http://schemas.microsoft.com/office/drawing/2010/main" val="0"/>
              </a:ext>
            </a:extLst>
          </a:blip>
          <a:stretch>
            <a:fillRect/>
          </a:stretch>
        </p:blipFill>
        <p:spPr>
          <a:xfrm>
            <a:off x="1284816" y="6440957"/>
            <a:ext cx="271224" cy="271224"/>
          </a:xfrm>
          <a:prstGeom prst="rect">
            <a:avLst/>
          </a:prstGeom>
        </p:spPr>
      </p:pic>
      <p:sp>
        <p:nvSpPr>
          <p:cNvPr id="10" name="Rectangle 9"/>
          <p:cNvSpPr/>
          <p:nvPr/>
        </p:nvSpPr>
        <p:spPr>
          <a:xfrm>
            <a:off x="1561528" y="2058952"/>
            <a:ext cx="9068943" cy="1938992"/>
          </a:xfrm>
          <a:prstGeom prst="rect">
            <a:avLst/>
          </a:prstGeom>
        </p:spPr>
        <p:txBody>
          <a:bodyPr wrap="square">
            <a:spAutoFit/>
          </a:bodyPr>
          <a:lstStyle/>
          <a:p>
            <a:pPr algn="ctr"/>
            <a:r>
              <a:rPr lang="en-US" sz="2400" dirty="0">
                <a:latin typeface="+mn-lt"/>
              </a:rPr>
              <a:t>To increase </a:t>
            </a:r>
            <a:r>
              <a:rPr lang="en-US" sz="2400" dirty="0" smtClean="0">
                <a:latin typeface="+mn-lt"/>
              </a:rPr>
              <a:t>confidence </a:t>
            </a:r>
            <a:r>
              <a:rPr lang="en-US" sz="2400" dirty="0">
                <a:latin typeface="+mn-lt"/>
              </a:rPr>
              <a:t>in </a:t>
            </a:r>
            <a:r>
              <a:rPr lang="en-US" sz="2400" dirty="0" smtClean="0">
                <a:latin typeface="+mn-lt"/>
              </a:rPr>
              <a:t>your clinical scope of </a:t>
            </a:r>
            <a:r>
              <a:rPr lang="en-US" sz="2400" dirty="0">
                <a:latin typeface="+mn-lt"/>
              </a:rPr>
              <a:t>practice and </a:t>
            </a:r>
            <a:r>
              <a:rPr lang="en-US" sz="2400" dirty="0" smtClean="0">
                <a:latin typeface="+mn-lt"/>
              </a:rPr>
              <a:t>your self-confidence </a:t>
            </a:r>
            <a:r>
              <a:rPr lang="en-US" sz="2400" dirty="0">
                <a:latin typeface="+mn-lt"/>
              </a:rPr>
              <a:t>to </a:t>
            </a:r>
            <a:r>
              <a:rPr lang="en-US" sz="2400" dirty="0" smtClean="0">
                <a:latin typeface="+mn-lt"/>
              </a:rPr>
              <a:t>discharge duties on behalf of the Welsh Ambulance Service NHS Trust.</a:t>
            </a:r>
            <a:endParaRPr lang="en-US" sz="2400" dirty="0">
              <a:latin typeface="+mn-lt"/>
            </a:endParaRPr>
          </a:p>
          <a:p>
            <a:pPr lvl="0" algn="ctr"/>
            <a:r>
              <a:rPr lang="en-US" sz="2400" dirty="0" smtClean="0">
                <a:latin typeface="+mn-lt"/>
              </a:rPr>
              <a:t> </a:t>
            </a:r>
          </a:p>
          <a:p>
            <a:pPr lvl="0" algn="ctr"/>
            <a:endParaRPr lang="en-GB" sz="2400" dirty="0">
              <a:latin typeface="+mn-lt"/>
            </a:endParaRPr>
          </a:p>
        </p:txBody>
      </p:sp>
    </p:spTree>
    <p:extLst>
      <p:ext uri="{BB962C8B-B14F-4D97-AF65-F5344CB8AC3E}">
        <p14:creationId xmlns:p14="http://schemas.microsoft.com/office/powerpoint/2010/main" val="2331364458"/>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8425400" y="0"/>
            <a:ext cx="4031604" cy="523220"/>
          </a:xfrm>
          <a:prstGeom prst="rect">
            <a:avLst/>
          </a:prstGeom>
          <a:noFill/>
        </p:spPr>
        <p:txBody>
          <a:bodyPr wrap="square" rtlCol="0">
            <a:spAutoFit/>
          </a:bodyPr>
          <a:lstStyle/>
          <a:p>
            <a:r>
              <a:rPr lang="en-GB" sz="2800" dirty="0">
                <a:latin typeface="+mn-lt"/>
              </a:rPr>
              <a:t>Learning Outcomes</a:t>
            </a:r>
            <a:endParaRPr lang="en-GB" sz="2800" dirty="0">
              <a:latin typeface="+mn-lt"/>
              <a:cs typeface="Arial" panose="020B0604020202020204" pitchFamily="34" charset="0"/>
            </a:endParaRPr>
          </a:p>
        </p:txBody>
      </p:sp>
      <p:graphicFrame>
        <p:nvGraphicFramePr>
          <p:cNvPr id="4" name="Diagram 3">
            <a:extLst>
              <a:ext uri="{FF2B5EF4-FFF2-40B4-BE49-F238E27FC236}">
                <a16:creationId xmlns="" xmlns:a16="http://schemas.microsoft.com/office/drawing/2014/main" id="{F79F1EE7-738E-411C-92A7-85353725DACB}"/>
              </a:ext>
            </a:extLst>
          </p:cNvPr>
          <p:cNvGraphicFramePr/>
          <p:nvPr>
            <p:extLst>
              <p:ext uri="{D42A27DB-BD31-4B8C-83A1-F6EECF244321}">
                <p14:modId xmlns:p14="http://schemas.microsoft.com/office/powerpoint/2010/main" val="2173676730"/>
              </p:ext>
            </p:extLst>
          </p:nvPr>
        </p:nvGraphicFramePr>
        <p:xfrm>
          <a:off x="1883532" y="996778"/>
          <a:ext cx="8424936" cy="524053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5" name="Picture 4"/>
          <p:cNvPicPr>
            <a:picLocks noChangeAspect="1"/>
          </p:cNvPicPr>
          <p:nvPr/>
        </p:nvPicPr>
        <p:blipFill>
          <a:blip r:embed="rId7" cstate="email">
            <a:extLst>
              <a:ext uri="{28A0092B-C50C-407E-A947-70E740481C1C}">
                <a14:useLocalDpi xmlns:a14="http://schemas.microsoft.com/office/drawing/2010/main" val="0"/>
              </a:ext>
            </a:extLst>
          </a:blip>
          <a:stretch>
            <a:fillRect/>
          </a:stretch>
        </p:blipFill>
        <p:spPr>
          <a:xfrm>
            <a:off x="270873" y="170087"/>
            <a:ext cx="932776" cy="1269164"/>
          </a:xfrm>
          <a:prstGeom prst="rect">
            <a:avLst/>
          </a:prstGeom>
        </p:spPr>
      </p:pic>
      <p:sp>
        <p:nvSpPr>
          <p:cNvPr id="6" name="Rectangle 5"/>
          <p:cNvSpPr/>
          <p:nvPr/>
        </p:nvSpPr>
        <p:spPr>
          <a:xfrm>
            <a:off x="0" y="6298163"/>
            <a:ext cx="12192000" cy="559837"/>
          </a:xfrm>
          <a:prstGeom prst="rect">
            <a:avLst/>
          </a:prstGeom>
          <a:solidFill>
            <a:srgbClr val="10A03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 name="Picture 6"/>
          <p:cNvPicPr>
            <a:picLocks noChangeAspect="1"/>
          </p:cNvPicPr>
          <p:nvPr/>
        </p:nvPicPr>
        <p:blipFill>
          <a:blip r:embed="rId8" cstate="email">
            <a:extLst>
              <a:ext uri="{28A0092B-C50C-407E-A947-70E740481C1C}">
                <a14:useLocalDpi xmlns:a14="http://schemas.microsoft.com/office/drawing/2010/main" val="0"/>
              </a:ext>
            </a:extLst>
          </a:blip>
          <a:stretch>
            <a:fillRect/>
          </a:stretch>
        </p:blipFill>
        <p:spPr>
          <a:xfrm>
            <a:off x="10441202" y="-108300"/>
            <a:ext cx="1853188" cy="2036068"/>
          </a:xfrm>
          <a:prstGeom prst="rect">
            <a:avLst/>
          </a:prstGeom>
        </p:spPr>
      </p:pic>
      <p:sp>
        <p:nvSpPr>
          <p:cNvPr id="8" name="TextBox 7">
            <a:extLst>
              <a:ext uri="{FF2B5EF4-FFF2-40B4-BE49-F238E27FC236}">
                <a16:creationId xmlns:a16="http://schemas.microsoft.com/office/drawing/2014/main" xmlns="" id="{58F17405-0CCD-427E-8DC1-67BB508A6295}"/>
              </a:ext>
            </a:extLst>
          </p:cNvPr>
          <p:cNvSpPr txBox="1"/>
          <p:nvPr/>
        </p:nvSpPr>
        <p:spPr>
          <a:xfrm>
            <a:off x="9213668" y="6445764"/>
            <a:ext cx="2569028" cy="261610"/>
          </a:xfrm>
          <a:prstGeom prst="rect">
            <a:avLst/>
          </a:prstGeom>
          <a:noFill/>
          <a:ln>
            <a:noFill/>
          </a:ln>
        </p:spPr>
        <p:txBody>
          <a:bodyPr wrap="square" rtlCol="0">
            <a:spAutoFit/>
          </a:bodyPr>
          <a:lstStyle/>
          <a:p>
            <a:r>
              <a:rPr lang="en-GB" sz="1100" dirty="0">
                <a:solidFill>
                  <a:schemeClr val="bg1"/>
                </a:solidFill>
                <a:latin typeface="Bahnschrift SemiCondensed" panose="020B0502040204020203" pitchFamily="34" charset="0"/>
              </a:rPr>
              <a:t>Welsh Ambulance Services NHS Trust</a:t>
            </a:r>
          </a:p>
        </p:txBody>
      </p:sp>
      <p:pic>
        <p:nvPicPr>
          <p:cNvPr id="9" name="Picture 8">
            <a:hlinkClick r:id="rId9"/>
            <a:extLst>
              <a:ext uri="{FF2B5EF4-FFF2-40B4-BE49-F238E27FC236}">
                <a16:creationId xmlns:a16="http://schemas.microsoft.com/office/drawing/2014/main" xmlns="" id="{9F4E6EA8-FE61-4C31-B92D-D0B67B138749}"/>
              </a:ext>
            </a:extLst>
          </p:cNvPr>
          <p:cNvPicPr>
            <a:picLocks noChangeAspect="1"/>
          </p:cNvPicPr>
          <p:nvPr/>
        </p:nvPicPr>
        <p:blipFill>
          <a:blip r:embed="rId10" cstate="email">
            <a:extLst>
              <a:ext uri="{28A0092B-C50C-407E-A947-70E740481C1C}">
                <a14:useLocalDpi xmlns:a14="http://schemas.microsoft.com/office/drawing/2010/main" val="0"/>
              </a:ext>
            </a:extLst>
          </a:blip>
          <a:stretch>
            <a:fillRect/>
          </a:stretch>
        </p:blipFill>
        <p:spPr>
          <a:xfrm>
            <a:off x="275134" y="6440957"/>
            <a:ext cx="271224" cy="271224"/>
          </a:xfrm>
          <a:prstGeom prst="rect">
            <a:avLst/>
          </a:prstGeom>
        </p:spPr>
      </p:pic>
      <p:pic>
        <p:nvPicPr>
          <p:cNvPr id="10" name="Picture 9">
            <a:hlinkClick r:id="rId11"/>
            <a:extLst>
              <a:ext uri="{FF2B5EF4-FFF2-40B4-BE49-F238E27FC236}">
                <a16:creationId xmlns:a16="http://schemas.microsoft.com/office/drawing/2014/main" xmlns="" id="{8B00DA9A-76A5-4B84-BB25-5D0C4EB3F9AF}"/>
              </a:ext>
            </a:extLst>
          </p:cNvPr>
          <p:cNvPicPr>
            <a:picLocks noChangeAspect="1"/>
          </p:cNvPicPr>
          <p:nvPr/>
        </p:nvPicPr>
        <p:blipFill>
          <a:blip r:embed="rId12" cstate="email">
            <a:extLst>
              <a:ext uri="{28A0092B-C50C-407E-A947-70E740481C1C}">
                <a14:useLocalDpi xmlns:a14="http://schemas.microsoft.com/office/drawing/2010/main" val="0"/>
              </a:ext>
            </a:extLst>
          </a:blip>
          <a:stretch>
            <a:fillRect/>
          </a:stretch>
        </p:blipFill>
        <p:spPr>
          <a:xfrm>
            <a:off x="690680" y="6422354"/>
            <a:ext cx="444934" cy="311454"/>
          </a:xfrm>
          <a:prstGeom prst="rect">
            <a:avLst/>
          </a:prstGeom>
        </p:spPr>
      </p:pic>
      <p:pic>
        <p:nvPicPr>
          <p:cNvPr id="11" name="Picture 10">
            <a:hlinkClick r:id="rId13"/>
            <a:extLst>
              <a:ext uri="{FF2B5EF4-FFF2-40B4-BE49-F238E27FC236}">
                <a16:creationId xmlns:a16="http://schemas.microsoft.com/office/drawing/2014/main" xmlns="" id="{FE06037E-7EC3-4FD2-BD0E-408689441007}"/>
              </a:ext>
            </a:extLst>
          </p:cNvPr>
          <p:cNvPicPr>
            <a:picLocks noChangeAspect="1"/>
          </p:cNvPicPr>
          <p:nvPr/>
        </p:nvPicPr>
        <p:blipFill>
          <a:blip r:embed="rId14" cstate="email">
            <a:extLst>
              <a:ext uri="{28A0092B-C50C-407E-A947-70E740481C1C}">
                <a14:useLocalDpi xmlns:a14="http://schemas.microsoft.com/office/drawing/2010/main" val="0"/>
              </a:ext>
            </a:extLst>
          </a:blip>
          <a:stretch>
            <a:fillRect/>
          </a:stretch>
        </p:blipFill>
        <p:spPr>
          <a:xfrm>
            <a:off x="1284816" y="6440957"/>
            <a:ext cx="271224" cy="271224"/>
          </a:xfrm>
          <a:prstGeom prst="rect">
            <a:avLst/>
          </a:prstGeom>
        </p:spPr>
      </p:pic>
    </p:spTree>
    <p:extLst>
      <p:ext uri="{BB962C8B-B14F-4D97-AF65-F5344CB8AC3E}">
        <p14:creationId xmlns:p14="http://schemas.microsoft.com/office/powerpoint/2010/main" val="2814518217"/>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0" y="2422517"/>
            <a:ext cx="12192000" cy="1690448"/>
          </a:xfrm>
          <a:prstGeom prst="rect">
            <a:avLst/>
          </a:prstGeom>
          <a:solidFill>
            <a:srgbClr val="10A03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6100" b="1" dirty="0">
                <a:solidFill>
                  <a:schemeClr val="bg1"/>
                </a:solidFill>
                <a:ea typeface="Verdana" panose="020B0604030504040204" pitchFamily="34" charset="0"/>
                <a:cs typeface="Verdana" panose="020B0604030504040204" pitchFamily="34" charset="0"/>
              </a:rPr>
              <a:t>Conflict Resolution </a:t>
            </a:r>
            <a:br>
              <a:rPr lang="en-GB" sz="6100" b="1" dirty="0">
                <a:solidFill>
                  <a:schemeClr val="bg1"/>
                </a:solidFill>
                <a:ea typeface="Verdana" panose="020B0604030504040204" pitchFamily="34" charset="0"/>
                <a:cs typeface="Verdana" panose="020B0604030504040204" pitchFamily="34" charset="0"/>
              </a:rPr>
            </a:br>
            <a:r>
              <a:rPr lang="en-GB" sz="1600" b="1" dirty="0">
                <a:solidFill>
                  <a:schemeClr val="bg1"/>
                </a:solidFill>
                <a:ea typeface="Verdana" panose="020B0604030504040204" pitchFamily="34" charset="0"/>
                <a:cs typeface="Verdana" panose="020B0604030504040204" pitchFamily="34" charset="0"/>
              </a:rPr>
              <a:t>Two yearly refresher training.</a:t>
            </a:r>
            <a:endParaRPr lang="en-GB" sz="6100" b="1" dirty="0">
              <a:solidFill>
                <a:schemeClr val="bg1"/>
              </a:solidFill>
              <a:ea typeface="Verdana" panose="020B0604030504040204" pitchFamily="34" charset="0"/>
              <a:cs typeface="Verdana" panose="020B0604030504040204" pitchFamily="34" charset="0"/>
            </a:endParaRPr>
          </a:p>
        </p:txBody>
      </p:sp>
      <p:pic>
        <p:nvPicPr>
          <p:cNvPr id="11" name="Picture 10"/>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270873" y="170087"/>
            <a:ext cx="932776" cy="1269164"/>
          </a:xfrm>
          <a:prstGeom prst="rect">
            <a:avLst/>
          </a:prstGeom>
        </p:spPr>
      </p:pic>
      <p:sp>
        <p:nvSpPr>
          <p:cNvPr id="12" name="Rectangle 11"/>
          <p:cNvSpPr/>
          <p:nvPr/>
        </p:nvSpPr>
        <p:spPr>
          <a:xfrm>
            <a:off x="0" y="6298163"/>
            <a:ext cx="12192000" cy="559837"/>
          </a:xfrm>
          <a:prstGeom prst="rect">
            <a:avLst/>
          </a:prstGeom>
          <a:solidFill>
            <a:srgbClr val="10A03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3" name="Picture 12"/>
          <p:cNvPicPr>
            <a:picLocks noChangeAspect="1"/>
          </p:cNvPicPr>
          <p:nvPr/>
        </p:nvPicPr>
        <p:blipFill>
          <a:blip r:embed="rId4" cstate="email">
            <a:extLst>
              <a:ext uri="{28A0092B-C50C-407E-A947-70E740481C1C}">
                <a14:useLocalDpi xmlns:a14="http://schemas.microsoft.com/office/drawing/2010/main" val="0"/>
              </a:ext>
            </a:extLst>
          </a:blip>
          <a:stretch>
            <a:fillRect/>
          </a:stretch>
        </p:blipFill>
        <p:spPr>
          <a:xfrm>
            <a:off x="10441202" y="-108300"/>
            <a:ext cx="1853188" cy="2036068"/>
          </a:xfrm>
          <a:prstGeom prst="rect">
            <a:avLst/>
          </a:prstGeom>
        </p:spPr>
      </p:pic>
      <p:sp>
        <p:nvSpPr>
          <p:cNvPr id="14" name="TextBox 13">
            <a:extLst>
              <a:ext uri="{FF2B5EF4-FFF2-40B4-BE49-F238E27FC236}">
                <a16:creationId xmlns:a16="http://schemas.microsoft.com/office/drawing/2014/main" xmlns="" id="{58F17405-0CCD-427E-8DC1-67BB508A6295}"/>
              </a:ext>
            </a:extLst>
          </p:cNvPr>
          <p:cNvSpPr txBox="1"/>
          <p:nvPr/>
        </p:nvSpPr>
        <p:spPr>
          <a:xfrm>
            <a:off x="9213668" y="6445764"/>
            <a:ext cx="2569028" cy="261610"/>
          </a:xfrm>
          <a:prstGeom prst="rect">
            <a:avLst/>
          </a:prstGeom>
          <a:noFill/>
          <a:ln>
            <a:noFill/>
          </a:ln>
        </p:spPr>
        <p:txBody>
          <a:bodyPr wrap="square" rtlCol="0">
            <a:spAutoFit/>
          </a:bodyPr>
          <a:lstStyle/>
          <a:p>
            <a:r>
              <a:rPr lang="en-GB" sz="1100" dirty="0">
                <a:solidFill>
                  <a:schemeClr val="bg1"/>
                </a:solidFill>
                <a:latin typeface="Bahnschrift Light" panose="020B0502040204020203" pitchFamily="34" charset="0"/>
              </a:rPr>
              <a:t>Welsh Ambulance Services NHS Trust</a:t>
            </a:r>
          </a:p>
        </p:txBody>
      </p:sp>
      <p:pic>
        <p:nvPicPr>
          <p:cNvPr id="15" name="Picture 14">
            <a:hlinkClick r:id="rId5"/>
            <a:extLst>
              <a:ext uri="{FF2B5EF4-FFF2-40B4-BE49-F238E27FC236}">
                <a16:creationId xmlns:a16="http://schemas.microsoft.com/office/drawing/2014/main" xmlns="" id="{9F4E6EA8-FE61-4C31-B92D-D0B67B138749}"/>
              </a:ext>
            </a:extLst>
          </p:cNvPr>
          <p:cNvPicPr>
            <a:picLocks noChangeAspect="1"/>
          </p:cNvPicPr>
          <p:nvPr/>
        </p:nvPicPr>
        <p:blipFill>
          <a:blip r:embed="rId6" cstate="email">
            <a:extLst>
              <a:ext uri="{28A0092B-C50C-407E-A947-70E740481C1C}">
                <a14:useLocalDpi xmlns:a14="http://schemas.microsoft.com/office/drawing/2010/main" val="0"/>
              </a:ext>
            </a:extLst>
          </a:blip>
          <a:stretch>
            <a:fillRect/>
          </a:stretch>
        </p:blipFill>
        <p:spPr>
          <a:xfrm>
            <a:off x="275134" y="6440957"/>
            <a:ext cx="271224" cy="271224"/>
          </a:xfrm>
          <a:prstGeom prst="rect">
            <a:avLst/>
          </a:prstGeom>
        </p:spPr>
      </p:pic>
      <p:pic>
        <p:nvPicPr>
          <p:cNvPr id="16" name="Picture 15">
            <a:hlinkClick r:id="rId7"/>
            <a:extLst>
              <a:ext uri="{FF2B5EF4-FFF2-40B4-BE49-F238E27FC236}">
                <a16:creationId xmlns:a16="http://schemas.microsoft.com/office/drawing/2014/main" xmlns="" id="{8B00DA9A-76A5-4B84-BB25-5D0C4EB3F9AF}"/>
              </a:ext>
            </a:extLst>
          </p:cNvPr>
          <p:cNvPicPr>
            <a:picLocks noChangeAspect="1"/>
          </p:cNvPicPr>
          <p:nvPr/>
        </p:nvPicPr>
        <p:blipFill>
          <a:blip r:embed="rId8" cstate="email">
            <a:extLst>
              <a:ext uri="{28A0092B-C50C-407E-A947-70E740481C1C}">
                <a14:useLocalDpi xmlns:a14="http://schemas.microsoft.com/office/drawing/2010/main" val="0"/>
              </a:ext>
            </a:extLst>
          </a:blip>
          <a:stretch>
            <a:fillRect/>
          </a:stretch>
        </p:blipFill>
        <p:spPr>
          <a:xfrm>
            <a:off x="690680" y="6422354"/>
            <a:ext cx="444934" cy="311454"/>
          </a:xfrm>
          <a:prstGeom prst="rect">
            <a:avLst/>
          </a:prstGeom>
        </p:spPr>
      </p:pic>
      <p:pic>
        <p:nvPicPr>
          <p:cNvPr id="17" name="Picture 16">
            <a:hlinkClick r:id="rId9"/>
            <a:extLst>
              <a:ext uri="{FF2B5EF4-FFF2-40B4-BE49-F238E27FC236}">
                <a16:creationId xmlns:a16="http://schemas.microsoft.com/office/drawing/2014/main" xmlns="" id="{FE06037E-7EC3-4FD2-BD0E-408689441007}"/>
              </a:ext>
            </a:extLst>
          </p:cNvPr>
          <p:cNvPicPr>
            <a:picLocks noChangeAspect="1"/>
          </p:cNvPicPr>
          <p:nvPr/>
        </p:nvPicPr>
        <p:blipFill>
          <a:blip r:embed="rId10" cstate="email">
            <a:extLst>
              <a:ext uri="{28A0092B-C50C-407E-A947-70E740481C1C}">
                <a14:useLocalDpi xmlns:a14="http://schemas.microsoft.com/office/drawing/2010/main" val="0"/>
              </a:ext>
            </a:extLst>
          </a:blip>
          <a:stretch>
            <a:fillRect/>
          </a:stretch>
        </p:blipFill>
        <p:spPr>
          <a:xfrm>
            <a:off x="1284816" y="6440957"/>
            <a:ext cx="271224" cy="271224"/>
          </a:xfrm>
          <a:prstGeom prst="rect">
            <a:avLst/>
          </a:prstGeom>
        </p:spPr>
      </p:pic>
    </p:spTree>
    <p:extLst>
      <p:ext uri="{BB962C8B-B14F-4D97-AF65-F5344CB8AC3E}">
        <p14:creationId xmlns:p14="http://schemas.microsoft.com/office/powerpoint/2010/main" val="2562962802"/>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935890" y="1262666"/>
            <a:ext cx="8163699" cy="3880773"/>
          </a:xfrm>
        </p:spPr>
        <p:txBody>
          <a:bodyPr>
            <a:normAutofit/>
          </a:bodyPr>
          <a:lstStyle/>
          <a:p>
            <a:pPr marL="0" indent="0">
              <a:buNone/>
            </a:pPr>
            <a:r>
              <a:rPr lang="en-GB" sz="2000" dirty="0"/>
              <a:t>During these training sessions we aim to discuss how to ensure the safety of all employees and volunteers, </a:t>
            </a:r>
            <a:r>
              <a:rPr lang="en-US" sz="2000" dirty="0"/>
              <a:t>making sure the environment as far is reasonably practicable, is free from violence and aggression. </a:t>
            </a:r>
          </a:p>
          <a:p>
            <a:pPr marL="0" indent="0">
              <a:buNone/>
            </a:pPr>
            <a:endParaRPr lang="en-GB" dirty="0" smtClean="0"/>
          </a:p>
        </p:txBody>
      </p:sp>
      <p:sp>
        <p:nvSpPr>
          <p:cNvPr id="4" name="Content Placeholder 2"/>
          <p:cNvSpPr txBox="1">
            <a:spLocks/>
          </p:cNvSpPr>
          <p:nvPr/>
        </p:nvSpPr>
        <p:spPr>
          <a:xfrm>
            <a:off x="1762895" y="2316733"/>
            <a:ext cx="8130748" cy="4796677"/>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fontAlgn="auto">
              <a:buClr>
                <a:schemeClr val="accent6">
                  <a:lumMod val="75000"/>
                </a:schemeClr>
              </a:buClr>
            </a:pPr>
            <a:r>
              <a:rPr lang="en-GB" sz="2000" b="1" dirty="0"/>
              <a:t>By the end of this session, you will be able to deal with violent or potential violent situations, in line with the All Wales NHS Violence and Aggression Training Passport Scheme. </a:t>
            </a:r>
            <a:br>
              <a:rPr lang="en-GB" sz="2000" b="1" dirty="0"/>
            </a:br>
            <a:r>
              <a:rPr lang="en-GB" sz="2000" b="1" dirty="0"/>
              <a:t>You will be able to:</a:t>
            </a:r>
          </a:p>
          <a:p>
            <a:pPr>
              <a:buClrTx/>
              <a:buFont typeface="Wingdings" panose="05000000000000000000" pitchFamily="2" charset="2"/>
              <a:buChar char="ü"/>
            </a:pPr>
            <a:r>
              <a:rPr lang="en-GB" sz="2000" dirty="0"/>
              <a:t>Recognise and assess potentially threats or dangerous situations.</a:t>
            </a:r>
          </a:p>
          <a:p>
            <a:pPr>
              <a:buClrTx/>
              <a:buFont typeface="Wingdings" panose="05000000000000000000" pitchFamily="2" charset="2"/>
              <a:buChar char="ü"/>
            </a:pPr>
            <a:r>
              <a:rPr lang="en-GB" sz="2000" dirty="0"/>
              <a:t>Recognise and apply methods to reduce risk and enable safe conflict resolution.</a:t>
            </a:r>
          </a:p>
          <a:p>
            <a:pPr>
              <a:buClrTx/>
              <a:buFont typeface="Wingdings" panose="05000000000000000000" pitchFamily="2" charset="2"/>
              <a:buChar char="ü"/>
            </a:pPr>
            <a:r>
              <a:rPr lang="en-GB" sz="2000" dirty="0"/>
              <a:t>Understand </a:t>
            </a:r>
            <a:r>
              <a:rPr lang="en-GB" sz="2000" dirty="0" smtClean="0"/>
              <a:t>effectively </a:t>
            </a:r>
            <a:r>
              <a:rPr lang="en-GB" sz="2000" dirty="0"/>
              <a:t>communication and some challenges </a:t>
            </a:r>
            <a:r>
              <a:rPr lang="en-GB" sz="2000" dirty="0" smtClean="0"/>
              <a:t>you </a:t>
            </a:r>
            <a:r>
              <a:rPr lang="en-GB" sz="2000" dirty="0"/>
              <a:t>may face with some service users.</a:t>
            </a:r>
          </a:p>
          <a:p>
            <a:pPr>
              <a:buClrTx/>
              <a:buFont typeface="Wingdings" panose="05000000000000000000" pitchFamily="2" charset="2"/>
              <a:buChar char="ü"/>
            </a:pPr>
            <a:r>
              <a:rPr lang="en-US" sz="2000" dirty="0"/>
              <a:t>Be able to report violent incidents and support victims. </a:t>
            </a:r>
          </a:p>
          <a:p>
            <a:pPr marL="0" indent="0">
              <a:buNone/>
            </a:pPr>
            <a:endParaRPr lang="en-GB" sz="2000" dirty="0"/>
          </a:p>
          <a:p>
            <a:pPr marL="624078" indent="-514350" fontAlgn="auto">
              <a:buFont typeface="+mj-lt"/>
              <a:buAutoNum type="arabicPeriod"/>
            </a:pPr>
            <a:endParaRPr lang="en-GB" sz="2000" b="1" dirty="0"/>
          </a:p>
          <a:p>
            <a:pPr marL="822960" lvl="1" indent="-457200" fontAlgn="auto">
              <a:buFont typeface="+mj-lt"/>
              <a:buAutoNum type="arabicPeriod"/>
            </a:pPr>
            <a:endParaRPr lang="en-GB" sz="2000" b="1" dirty="0"/>
          </a:p>
          <a:p>
            <a:pPr fontAlgn="auto"/>
            <a:endParaRPr lang="en-GB" sz="2000" dirty="0"/>
          </a:p>
        </p:txBody>
      </p:sp>
      <p:sp>
        <p:nvSpPr>
          <p:cNvPr id="5" name="Rectangle 4"/>
          <p:cNvSpPr/>
          <p:nvPr/>
        </p:nvSpPr>
        <p:spPr>
          <a:xfrm>
            <a:off x="7056186" y="144805"/>
            <a:ext cx="3359381" cy="584775"/>
          </a:xfrm>
          <a:prstGeom prst="rect">
            <a:avLst/>
          </a:prstGeom>
        </p:spPr>
        <p:txBody>
          <a:bodyPr wrap="none">
            <a:spAutoFit/>
          </a:bodyPr>
          <a:lstStyle/>
          <a:p>
            <a:r>
              <a:rPr lang="en-GB" sz="3200" dirty="0">
                <a:solidFill>
                  <a:schemeClr val="bg1"/>
                </a:solidFill>
                <a:latin typeface="+mj-lt"/>
              </a:rPr>
              <a:t>Aim and Objectives</a:t>
            </a:r>
          </a:p>
        </p:txBody>
      </p:sp>
      <p:pic>
        <p:nvPicPr>
          <p:cNvPr id="6" name="Picture 5"/>
          <p:cNvPicPr>
            <a:picLocks noChangeAspect="1"/>
          </p:cNvPicPr>
          <p:nvPr/>
        </p:nvPicPr>
        <p:blipFill>
          <a:blip r:embed="rId2" cstate="email">
            <a:extLst>
              <a:ext uri="{28A0092B-C50C-407E-A947-70E740481C1C}">
                <a14:useLocalDpi xmlns:a14="http://schemas.microsoft.com/office/drawing/2010/main" val="0"/>
              </a:ext>
            </a:extLst>
          </a:blip>
          <a:stretch>
            <a:fillRect/>
          </a:stretch>
        </p:blipFill>
        <p:spPr>
          <a:xfrm>
            <a:off x="270873" y="170087"/>
            <a:ext cx="932776" cy="1269164"/>
          </a:xfrm>
          <a:prstGeom prst="rect">
            <a:avLst/>
          </a:prstGeom>
        </p:spPr>
      </p:pic>
      <p:sp>
        <p:nvSpPr>
          <p:cNvPr id="7" name="Rectangle 6"/>
          <p:cNvSpPr/>
          <p:nvPr/>
        </p:nvSpPr>
        <p:spPr>
          <a:xfrm>
            <a:off x="0" y="6298163"/>
            <a:ext cx="12192000" cy="559837"/>
          </a:xfrm>
          <a:prstGeom prst="rect">
            <a:avLst/>
          </a:prstGeom>
          <a:solidFill>
            <a:srgbClr val="10A03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8" name="Picture 7"/>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10441202" y="-108300"/>
            <a:ext cx="1853188" cy="2036068"/>
          </a:xfrm>
          <a:prstGeom prst="rect">
            <a:avLst/>
          </a:prstGeom>
        </p:spPr>
      </p:pic>
      <p:sp>
        <p:nvSpPr>
          <p:cNvPr id="9" name="TextBox 8">
            <a:extLst>
              <a:ext uri="{FF2B5EF4-FFF2-40B4-BE49-F238E27FC236}">
                <a16:creationId xmlns:a16="http://schemas.microsoft.com/office/drawing/2014/main" xmlns="" id="{58F17405-0CCD-427E-8DC1-67BB508A6295}"/>
              </a:ext>
            </a:extLst>
          </p:cNvPr>
          <p:cNvSpPr txBox="1"/>
          <p:nvPr/>
        </p:nvSpPr>
        <p:spPr>
          <a:xfrm>
            <a:off x="9213668" y="6445764"/>
            <a:ext cx="2569028" cy="261610"/>
          </a:xfrm>
          <a:prstGeom prst="rect">
            <a:avLst/>
          </a:prstGeom>
          <a:noFill/>
          <a:ln>
            <a:noFill/>
          </a:ln>
        </p:spPr>
        <p:txBody>
          <a:bodyPr wrap="square" rtlCol="0">
            <a:spAutoFit/>
          </a:bodyPr>
          <a:lstStyle/>
          <a:p>
            <a:r>
              <a:rPr lang="en-GB" sz="1100" dirty="0">
                <a:solidFill>
                  <a:schemeClr val="bg1"/>
                </a:solidFill>
                <a:latin typeface="Bahnschrift Light" panose="020B0502040204020203" pitchFamily="34" charset="0"/>
              </a:rPr>
              <a:t>Welsh Ambulance Services NHS Trust</a:t>
            </a:r>
          </a:p>
        </p:txBody>
      </p:sp>
      <p:pic>
        <p:nvPicPr>
          <p:cNvPr id="10" name="Picture 9">
            <a:hlinkClick r:id="rId4"/>
            <a:extLst>
              <a:ext uri="{FF2B5EF4-FFF2-40B4-BE49-F238E27FC236}">
                <a16:creationId xmlns:a16="http://schemas.microsoft.com/office/drawing/2014/main" xmlns="" id="{9F4E6EA8-FE61-4C31-B92D-D0B67B138749}"/>
              </a:ext>
            </a:extLst>
          </p:cNvPr>
          <p:cNvPicPr>
            <a:picLocks noChangeAspect="1"/>
          </p:cNvPicPr>
          <p:nvPr/>
        </p:nvPicPr>
        <p:blipFill>
          <a:blip r:embed="rId5" cstate="email">
            <a:extLst>
              <a:ext uri="{28A0092B-C50C-407E-A947-70E740481C1C}">
                <a14:useLocalDpi xmlns:a14="http://schemas.microsoft.com/office/drawing/2010/main" val="0"/>
              </a:ext>
            </a:extLst>
          </a:blip>
          <a:stretch>
            <a:fillRect/>
          </a:stretch>
        </p:blipFill>
        <p:spPr>
          <a:xfrm>
            <a:off x="275134" y="6440957"/>
            <a:ext cx="271224" cy="271224"/>
          </a:xfrm>
          <a:prstGeom prst="rect">
            <a:avLst/>
          </a:prstGeom>
        </p:spPr>
      </p:pic>
      <p:pic>
        <p:nvPicPr>
          <p:cNvPr id="11" name="Picture 10">
            <a:hlinkClick r:id="rId6"/>
            <a:extLst>
              <a:ext uri="{FF2B5EF4-FFF2-40B4-BE49-F238E27FC236}">
                <a16:creationId xmlns:a16="http://schemas.microsoft.com/office/drawing/2014/main" xmlns="" id="{8B00DA9A-76A5-4B84-BB25-5D0C4EB3F9AF}"/>
              </a:ext>
            </a:extLst>
          </p:cNvPr>
          <p:cNvPicPr>
            <a:picLocks noChangeAspect="1"/>
          </p:cNvPicPr>
          <p:nvPr/>
        </p:nvPicPr>
        <p:blipFill>
          <a:blip r:embed="rId7" cstate="email">
            <a:extLst>
              <a:ext uri="{28A0092B-C50C-407E-A947-70E740481C1C}">
                <a14:useLocalDpi xmlns:a14="http://schemas.microsoft.com/office/drawing/2010/main" val="0"/>
              </a:ext>
            </a:extLst>
          </a:blip>
          <a:stretch>
            <a:fillRect/>
          </a:stretch>
        </p:blipFill>
        <p:spPr>
          <a:xfrm>
            <a:off x="690680" y="6422354"/>
            <a:ext cx="444934" cy="311454"/>
          </a:xfrm>
          <a:prstGeom prst="rect">
            <a:avLst/>
          </a:prstGeom>
        </p:spPr>
      </p:pic>
      <p:pic>
        <p:nvPicPr>
          <p:cNvPr id="12" name="Picture 11">
            <a:hlinkClick r:id="rId8"/>
            <a:extLst>
              <a:ext uri="{FF2B5EF4-FFF2-40B4-BE49-F238E27FC236}">
                <a16:creationId xmlns:a16="http://schemas.microsoft.com/office/drawing/2014/main" xmlns="" id="{FE06037E-7EC3-4FD2-BD0E-408689441007}"/>
              </a:ext>
            </a:extLst>
          </p:cNvPr>
          <p:cNvPicPr>
            <a:picLocks noChangeAspect="1"/>
          </p:cNvPicPr>
          <p:nvPr/>
        </p:nvPicPr>
        <p:blipFill>
          <a:blip r:embed="rId9" cstate="email">
            <a:extLst>
              <a:ext uri="{28A0092B-C50C-407E-A947-70E740481C1C}">
                <a14:useLocalDpi xmlns:a14="http://schemas.microsoft.com/office/drawing/2010/main" val="0"/>
              </a:ext>
            </a:extLst>
          </a:blip>
          <a:stretch>
            <a:fillRect/>
          </a:stretch>
        </p:blipFill>
        <p:spPr>
          <a:xfrm>
            <a:off x="1284816" y="6440957"/>
            <a:ext cx="271224" cy="271224"/>
          </a:xfrm>
          <a:prstGeom prst="rect">
            <a:avLst/>
          </a:prstGeom>
        </p:spPr>
      </p:pic>
      <p:sp>
        <p:nvSpPr>
          <p:cNvPr id="13" name="Rectangle 12"/>
          <p:cNvSpPr/>
          <p:nvPr/>
        </p:nvSpPr>
        <p:spPr>
          <a:xfrm>
            <a:off x="6575968" y="0"/>
            <a:ext cx="5055615" cy="523220"/>
          </a:xfrm>
          <a:prstGeom prst="rect">
            <a:avLst/>
          </a:prstGeom>
        </p:spPr>
        <p:txBody>
          <a:bodyPr wrap="none">
            <a:spAutoFit/>
          </a:bodyPr>
          <a:lstStyle/>
          <a:p>
            <a:r>
              <a:rPr lang="en-GB" sz="2800" dirty="0">
                <a:latin typeface="+mn-lt"/>
              </a:rPr>
              <a:t>Violence and Aggression Training </a:t>
            </a:r>
          </a:p>
        </p:txBody>
      </p:sp>
    </p:spTree>
    <p:extLst>
      <p:ext uri="{BB962C8B-B14F-4D97-AF65-F5344CB8AC3E}">
        <p14:creationId xmlns:p14="http://schemas.microsoft.com/office/powerpoint/2010/main" val="42750155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204977" y="1101924"/>
            <a:ext cx="6858000" cy="725091"/>
          </a:xfrm>
        </p:spPr>
        <p:txBody>
          <a:bodyPr>
            <a:normAutofit fontScale="90000"/>
          </a:bodyPr>
          <a:lstStyle/>
          <a:p>
            <a:r>
              <a:rPr lang="en-GB" dirty="0" smtClean="0">
                <a:latin typeface="+mn-lt"/>
              </a:rPr>
              <a:t>Assessing the Threat</a:t>
            </a:r>
            <a:endParaRPr lang="en-GB" dirty="0">
              <a:latin typeface="+mn-lt"/>
            </a:endParaRPr>
          </a:p>
        </p:txBody>
      </p:sp>
      <p:sp>
        <p:nvSpPr>
          <p:cNvPr id="3" name="Subtitle 2"/>
          <p:cNvSpPr>
            <a:spLocks noGrp="1"/>
          </p:cNvSpPr>
          <p:nvPr>
            <p:ph type="subTitle" idx="1"/>
          </p:nvPr>
        </p:nvSpPr>
        <p:spPr>
          <a:xfrm>
            <a:off x="2720502" y="2136109"/>
            <a:ext cx="2645924" cy="348093"/>
          </a:xfrm>
        </p:spPr>
        <p:txBody>
          <a:bodyPr>
            <a:normAutofit fontScale="70000" lnSpcReduction="20000"/>
          </a:bodyPr>
          <a:lstStyle/>
          <a:p>
            <a:r>
              <a:rPr lang="en-GB" dirty="0" smtClean="0"/>
              <a:t>What do I need to know?</a:t>
            </a:r>
            <a:endParaRPr lang="en-GB" dirty="0"/>
          </a:p>
        </p:txBody>
      </p:sp>
      <p:graphicFrame>
        <p:nvGraphicFramePr>
          <p:cNvPr id="4" name="Diagram 3"/>
          <p:cNvGraphicFramePr/>
          <p:nvPr>
            <p:extLst>
              <p:ext uri="{D42A27DB-BD31-4B8C-83A1-F6EECF244321}">
                <p14:modId xmlns:p14="http://schemas.microsoft.com/office/powerpoint/2010/main" val="2856834112"/>
              </p:ext>
            </p:extLst>
          </p:nvPr>
        </p:nvGraphicFramePr>
        <p:xfrm>
          <a:off x="2289243" y="2593638"/>
          <a:ext cx="6530502" cy="277251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Rectangle 4"/>
          <p:cNvSpPr/>
          <p:nvPr/>
        </p:nvSpPr>
        <p:spPr>
          <a:xfrm>
            <a:off x="5675423" y="195391"/>
            <a:ext cx="4910319" cy="523220"/>
          </a:xfrm>
          <a:prstGeom prst="rect">
            <a:avLst/>
          </a:prstGeom>
        </p:spPr>
        <p:txBody>
          <a:bodyPr wrap="none">
            <a:spAutoFit/>
          </a:bodyPr>
          <a:lstStyle/>
          <a:p>
            <a:r>
              <a:rPr lang="en-GB" sz="2800" dirty="0">
                <a:solidFill>
                  <a:schemeClr val="bg1"/>
                </a:solidFill>
                <a:latin typeface="Bahnschrift SemiCondensed" panose="020B0502040204020203" pitchFamily="34" charset="0"/>
              </a:rPr>
              <a:t>Violence and Aggression Training </a:t>
            </a:r>
          </a:p>
        </p:txBody>
      </p:sp>
      <p:pic>
        <p:nvPicPr>
          <p:cNvPr id="6" name="Picture 5"/>
          <p:cNvPicPr>
            <a:picLocks noChangeAspect="1"/>
          </p:cNvPicPr>
          <p:nvPr/>
        </p:nvPicPr>
        <p:blipFill>
          <a:blip r:embed="rId8" cstate="email">
            <a:extLst>
              <a:ext uri="{28A0092B-C50C-407E-A947-70E740481C1C}">
                <a14:useLocalDpi xmlns:a14="http://schemas.microsoft.com/office/drawing/2010/main" val="0"/>
              </a:ext>
            </a:extLst>
          </a:blip>
          <a:stretch>
            <a:fillRect/>
          </a:stretch>
        </p:blipFill>
        <p:spPr>
          <a:xfrm>
            <a:off x="270873" y="170087"/>
            <a:ext cx="932776" cy="1269164"/>
          </a:xfrm>
          <a:prstGeom prst="rect">
            <a:avLst/>
          </a:prstGeom>
        </p:spPr>
      </p:pic>
      <p:sp>
        <p:nvSpPr>
          <p:cNvPr id="7" name="Rectangle 6"/>
          <p:cNvSpPr/>
          <p:nvPr/>
        </p:nvSpPr>
        <p:spPr>
          <a:xfrm>
            <a:off x="0" y="6298163"/>
            <a:ext cx="12192000" cy="559837"/>
          </a:xfrm>
          <a:prstGeom prst="rect">
            <a:avLst/>
          </a:prstGeom>
          <a:solidFill>
            <a:srgbClr val="10A03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8" name="Picture 7"/>
          <p:cNvPicPr>
            <a:picLocks noChangeAspect="1"/>
          </p:cNvPicPr>
          <p:nvPr/>
        </p:nvPicPr>
        <p:blipFill>
          <a:blip r:embed="rId9" cstate="email">
            <a:extLst>
              <a:ext uri="{28A0092B-C50C-407E-A947-70E740481C1C}">
                <a14:useLocalDpi xmlns:a14="http://schemas.microsoft.com/office/drawing/2010/main" val="0"/>
              </a:ext>
            </a:extLst>
          </a:blip>
          <a:stretch>
            <a:fillRect/>
          </a:stretch>
        </p:blipFill>
        <p:spPr>
          <a:xfrm>
            <a:off x="10441202" y="-108300"/>
            <a:ext cx="1853188" cy="2036068"/>
          </a:xfrm>
          <a:prstGeom prst="rect">
            <a:avLst/>
          </a:prstGeom>
        </p:spPr>
      </p:pic>
      <p:sp>
        <p:nvSpPr>
          <p:cNvPr id="9" name="TextBox 8">
            <a:extLst>
              <a:ext uri="{FF2B5EF4-FFF2-40B4-BE49-F238E27FC236}">
                <a16:creationId xmlns:a16="http://schemas.microsoft.com/office/drawing/2014/main" xmlns="" id="{58F17405-0CCD-427E-8DC1-67BB508A6295}"/>
              </a:ext>
            </a:extLst>
          </p:cNvPr>
          <p:cNvSpPr txBox="1"/>
          <p:nvPr/>
        </p:nvSpPr>
        <p:spPr>
          <a:xfrm>
            <a:off x="9213668" y="6445764"/>
            <a:ext cx="2569028" cy="261610"/>
          </a:xfrm>
          <a:prstGeom prst="rect">
            <a:avLst/>
          </a:prstGeom>
          <a:noFill/>
          <a:ln>
            <a:noFill/>
          </a:ln>
        </p:spPr>
        <p:txBody>
          <a:bodyPr wrap="square" rtlCol="0">
            <a:spAutoFit/>
          </a:bodyPr>
          <a:lstStyle/>
          <a:p>
            <a:r>
              <a:rPr lang="en-GB" sz="1100" dirty="0">
                <a:solidFill>
                  <a:schemeClr val="bg1"/>
                </a:solidFill>
                <a:latin typeface="Bahnschrift SemiCondensed" panose="020B0502040204020203" pitchFamily="34" charset="0"/>
              </a:rPr>
              <a:t>Welsh Ambulance Services NHS Trust</a:t>
            </a:r>
          </a:p>
        </p:txBody>
      </p:sp>
      <p:pic>
        <p:nvPicPr>
          <p:cNvPr id="10" name="Picture 9">
            <a:hlinkClick r:id="rId10"/>
            <a:extLst>
              <a:ext uri="{FF2B5EF4-FFF2-40B4-BE49-F238E27FC236}">
                <a16:creationId xmlns:a16="http://schemas.microsoft.com/office/drawing/2014/main" xmlns="" id="{9F4E6EA8-FE61-4C31-B92D-D0B67B138749}"/>
              </a:ext>
            </a:extLst>
          </p:cNvPr>
          <p:cNvPicPr>
            <a:picLocks noChangeAspect="1"/>
          </p:cNvPicPr>
          <p:nvPr/>
        </p:nvPicPr>
        <p:blipFill>
          <a:blip r:embed="rId11" cstate="email">
            <a:extLst>
              <a:ext uri="{28A0092B-C50C-407E-A947-70E740481C1C}">
                <a14:useLocalDpi xmlns:a14="http://schemas.microsoft.com/office/drawing/2010/main" val="0"/>
              </a:ext>
            </a:extLst>
          </a:blip>
          <a:stretch>
            <a:fillRect/>
          </a:stretch>
        </p:blipFill>
        <p:spPr>
          <a:xfrm>
            <a:off x="275134" y="6440957"/>
            <a:ext cx="271224" cy="271224"/>
          </a:xfrm>
          <a:prstGeom prst="rect">
            <a:avLst/>
          </a:prstGeom>
        </p:spPr>
      </p:pic>
      <p:pic>
        <p:nvPicPr>
          <p:cNvPr id="11" name="Picture 10">
            <a:hlinkClick r:id="rId12"/>
            <a:extLst>
              <a:ext uri="{FF2B5EF4-FFF2-40B4-BE49-F238E27FC236}">
                <a16:creationId xmlns:a16="http://schemas.microsoft.com/office/drawing/2014/main" xmlns="" id="{8B00DA9A-76A5-4B84-BB25-5D0C4EB3F9AF}"/>
              </a:ext>
            </a:extLst>
          </p:cNvPr>
          <p:cNvPicPr>
            <a:picLocks noChangeAspect="1"/>
          </p:cNvPicPr>
          <p:nvPr/>
        </p:nvPicPr>
        <p:blipFill>
          <a:blip r:embed="rId13" cstate="email">
            <a:extLst>
              <a:ext uri="{28A0092B-C50C-407E-A947-70E740481C1C}">
                <a14:useLocalDpi xmlns:a14="http://schemas.microsoft.com/office/drawing/2010/main" val="0"/>
              </a:ext>
            </a:extLst>
          </a:blip>
          <a:stretch>
            <a:fillRect/>
          </a:stretch>
        </p:blipFill>
        <p:spPr>
          <a:xfrm>
            <a:off x="690680" y="6422354"/>
            <a:ext cx="444934" cy="311454"/>
          </a:xfrm>
          <a:prstGeom prst="rect">
            <a:avLst/>
          </a:prstGeom>
        </p:spPr>
      </p:pic>
      <p:pic>
        <p:nvPicPr>
          <p:cNvPr id="12" name="Picture 11">
            <a:hlinkClick r:id="rId14"/>
            <a:extLst>
              <a:ext uri="{FF2B5EF4-FFF2-40B4-BE49-F238E27FC236}">
                <a16:creationId xmlns:a16="http://schemas.microsoft.com/office/drawing/2014/main" xmlns="" id="{FE06037E-7EC3-4FD2-BD0E-408689441007}"/>
              </a:ext>
            </a:extLst>
          </p:cNvPr>
          <p:cNvPicPr>
            <a:picLocks noChangeAspect="1"/>
          </p:cNvPicPr>
          <p:nvPr/>
        </p:nvPicPr>
        <p:blipFill>
          <a:blip r:embed="rId15" cstate="email">
            <a:extLst>
              <a:ext uri="{28A0092B-C50C-407E-A947-70E740481C1C}">
                <a14:useLocalDpi xmlns:a14="http://schemas.microsoft.com/office/drawing/2010/main" val="0"/>
              </a:ext>
            </a:extLst>
          </a:blip>
          <a:stretch>
            <a:fillRect/>
          </a:stretch>
        </p:blipFill>
        <p:spPr>
          <a:xfrm>
            <a:off x="1284816" y="6440957"/>
            <a:ext cx="271224" cy="271224"/>
          </a:xfrm>
          <a:prstGeom prst="rect">
            <a:avLst/>
          </a:prstGeom>
        </p:spPr>
      </p:pic>
      <p:sp>
        <p:nvSpPr>
          <p:cNvPr id="13" name="Rectangle 12"/>
          <p:cNvSpPr/>
          <p:nvPr/>
        </p:nvSpPr>
        <p:spPr>
          <a:xfrm>
            <a:off x="6575968" y="0"/>
            <a:ext cx="5055615" cy="523220"/>
          </a:xfrm>
          <a:prstGeom prst="rect">
            <a:avLst/>
          </a:prstGeom>
        </p:spPr>
        <p:txBody>
          <a:bodyPr wrap="none">
            <a:spAutoFit/>
          </a:bodyPr>
          <a:lstStyle/>
          <a:p>
            <a:r>
              <a:rPr lang="en-GB" sz="2800" dirty="0">
                <a:latin typeface="+mn-lt"/>
              </a:rPr>
              <a:t>Violence and Aggression Training </a:t>
            </a:r>
          </a:p>
        </p:txBody>
      </p:sp>
    </p:spTree>
    <p:extLst>
      <p:ext uri="{BB962C8B-B14F-4D97-AF65-F5344CB8AC3E}">
        <p14:creationId xmlns:p14="http://schemas.microsoft.com/office/powerpoint/2010/main" val="14404438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graphicEl>
                                              <a:dgm id="{0C6052E8-66A8-453C-8B54-3DC69399F260}"/>
                                            </p:graphic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graphicEl>
                                              <a:dgm id="{53C03FB5-3826-4EEF-82A2-5DC5A6E2F609}"/>
                                            </p:graphic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graphicEl>
                                              <a:dgm id="{9989D59C-793A-4ACF-9275-C7CC493D006A}"/>
                                            </p:graphic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graphicEl>
                                              <a:dgm id="{E47680C8-B809-4370-90F7-DE3E13D40D44}"/>
                                            </p:graphic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graphicEl>
                                              <a:dgm id="{AA4CF9E2-946D-430C-9D8C-14E4F2838A37}"/>
                                            </p:graphic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4">
                                            <p:graphicEl>
                                              <a:dgm id="{2A8FAD1A-E202-49D2-8E07-6961B704A48D}"/>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Graphic spid="4" grpId="0">
        <p:bldSub>
          <a:bldDgm bld="one"/>
        </p:bldSub>
      </p:bldGraphic>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09879" y="598098"/>
            <a:ext cx="6858000" cy="725091"/>
          </a:xfrm>
        </p:spPr>
        <p:txBody>
          <a:bodyPr/>
          <a:lstStyle/>
          <a:p>
            <a:r>
              <a:rPr lang="en-GB" sz="4050" dirty="0">
                <a:latin typeface="+mn-lt"/>
              </a:rPr>
              <a:t>Warning Signs </a:t>
            </a:r>
          </a:p>
        </p:txBody>
      </p:sp>
      <p:graphicFrame>
        <p:nvGraphicFramePr>
          <p:cNvPr id="3" name="Diagram 2"/>
          <p:cNvGraphicFramePr/>
          <p:nvPr>
            <p:extLst>
              <p:ext uri="{D42A27DB-BD31-4B8C-83A1-F6EECF244321}">
                <p14:modId xmlns:p14="http://schemas.microsoft.com/office/powerpoint/2010/main" val="2495045980"/>
              </p:ext>
            </p:extLst>
          </p:nvPr>
        </p:nvGraphicFramePr>
        <p:xfrm>
          <a:off x="2780266" y="1548718"/>
          <a:ext cx="7040446" cy="436557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Rectangle 3"/>
          <p:cNvSpPr/>
          <p:nvPr/>
        </p:nvSpPr>
        <p:spPr>
          <a:xfrm>
            <a:off x="5675423" y="195391"/>
            <a:ext cx="5173083" cy="523220"/>
          </a:xfrm>
          <a:prstGeom prst="rect">
            <a:avLst/>
          </a:prstGeom>
        </p:spPr>
        <p:txBody>
          <a:bodyPr wrap="none">
            <a:spAutoFit/>
          </a:bodyPr>
          <a:lstStyle/>
          <a:p>
            <a:r>
              <a:rPr lang="en-GB" sz="2800" dirty="0">
                <a:solidFill>
                  <a:schemeClr val="bg1"/>
                </a:solidFill>
                <a:latin typeface="+mn-lt"/>
              </a:rPr>
              <a:t>Violence and Aggression Training </a:t>
            </a:r>
          </a:p>
        </p:txBody>
      </p:sp>
      <p:pic>
        <p:nvPicPr>
          <p:cNvPr id="5" name="Picture 4"/>
          <p:cNvPicPr>
            <a:picLocks noChangeAspect="1"/>
          </p:cNvPicPr>
          <p:nvPr/>
        </p:nvPicPr>
        <p:blipFill>
          <a:blip r:embed="rId8" cstate="email">
            <a:extLst>
              <a:ext uri="{28A0092B-C50C-407E-A947-70E740481C1C}">
                <a14:useLocalDpi xmlns:a14="http://schemas.microsoft.com/office/drawing/2010/main" val="0"/>
              </a:ext>
            </a:extLst>
          </a:blip>
          <a:stretch>
            <a:fillRect/>
          </a:stretch>
        </p:blipFill>
        <p:spPr>
          <a:xfrm>
            <a:off x="270873" y="170087"/>
            <a:ext cx="932776" cy="1269164"/>
          </a:xfrm>
          <a:prstGeom prst="rect">
            <a:avLst/>
          </a:prstGeom>
        </p:spPr>
      </p:pic>
      <p:sp>
        <p:nvSpPr>
          <p:cNvPr id="6" name="Rectangle 5"/>
          <p:cNvSpPr/>
          <p:nvPr/>
        </p:nvSpPr>
        <p:spPr>
          <a:xfrm>
            <a:off x="0" y="6298163"/>
            <a:ext cx="12192000" cy="559837"/>
          </a:xfrm>
          <a:prstGeom prst="rect">
            <a:avLst/>
          </a:prstGeom>
          <a:solidFill>
            <a:srgbClr val="10A03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 name="Picture 6"/>
          <p:cNvPicPr>
            <a:picLocks noChangeAspect="1"/>
          </p:cNvPicPr>
          <p:nvPr/>
        </p:nvPicPr>
        <p:blipFill>
          <a:blip r:embed="rId9" cstate="email">
            <a:extLst>
              <a:ext uri="{28A0092B-C50C-407E-A947-70E740481C1C}">
                <a14:useLocalDpi xmlns:a14="http://schemas.microsoft.com/office/drawing/2010/main" val="0"/>
              </a:ext>
            </a:extLst>
          </a:blip>
          <a:stretch>
            <a:fillRect/>
          </a:stretch>
        </p:blipFill>
        <p:spPr>
          <a:xfrm>
            <a:off x="10441202" y="-108300"/>
            <a:ext cx="1853188" cy="2036068"/>
          </a:xfrm>
          <a:prstGeom prst="rect">
            <a:avLst/>
          </a:prstGeom>
        </p:spPr>
      </p:pic>
      <p:sp>
        <p:nvSpPr>
          <p:cNvPr id="8" name="TextBox 7">
            <a:extLst>
              <a:ext uri="{FF2B5EF4-FFF2-40B4-BE49-F238E27FC236}">
                <a16:creationId xmlns:a16="http://schemas.microsoft.com/office/drawing/2014/main" xmlns="" id="{58F17405-0CCD-427E-8DC1-67BB508A6295}"/>
              </a:ext>
            </a:extLst>
          </p:cNvPr>
          <p:cNvSpPr txBox="1"/>
          <p:nvPr/>
        </p:nvSpPr>
        <p:spPr>
          <a:xfrm>
            <a:off x="9213668" y="6445764"/>
            <a:ext cx="2569028" cy="261610"/>
          </a:xfrm>
          <a:prstGeom prst="rect">
            <a:avLst/>
          </a:prstGeom>
          <a:noFill/>
          <a:ln>
            <a:noFill/>
          </a:ln>
        </p:spPr>
        <p:txBody>
          <a:bodyPr wrap="square" rtlCol="0">
            <a:spAutoFit/>
          </a:bodyPr>
          <a:lstStyle/>
          <a:p>
            <a:r>
              <a:rPr lang="en-GB" sz="1100" dirty="0">
                <a:solidFill>
                  <a:schemeClr val="bg1"/>
                </a:solidFill>
                <a:latin typeface="Bahnschrift Light" panose="020B0502040204020203" pitchFamily="34" charset="0"/>
              </a:rPr>
              <a:t>Welsh Ambulance Services NHS Trust</a:t>
            </a:r>
          </a:p>
        </p:txBody>
      </p:sp>
      <p:pic>
        <p:nvPicPr>
          <p:cNvPr id="9" name="Picture 8">
            <a:hlinkClick r:id="rId10"/>
            <a:extLst>
              <a:ext uri="{FF2B5EF4-FFF2-40B4-BE49-F238E27FC236}">
                <a16:creationId xmlns:a16="http://schemas.microsoft.com/office/drawing/2014/main" xmlns="" id="{9F4E6EA8-FE61-4C31-B92D-D0B67B138749}"/>
              </a:ext>
            </a:extLst>
          </p:cNvPr>
          <p:cNvPicPr>
            <a:picLocks noChangeAspect="1"/>
          </p:cNvPicPr>
          <p:nvPr/>
        </p:nvPicPr>
        <p:blipFill>
          <a:blip r:embed="rId11" cstate="email">
            <a:extLst>
              <a:ext uri="{28A0092B-C50C-407E-A947-70E740481C1C}">
                <a14:useLocalDpi xmlns:a14="http://schemas.microsoft.com/office/drawing/2010/main" val="0"/>
              </a:ext>
            </a:extLst>
          </a:blip>
          <a:stretch>
            <a:fillRect/>
          </a:stretch>
        </p:blipFill>
        <p:spPr>
          <a:xfrm>
            <a:off x="275134" y="6440957"/>
            <a:ext cx="271224" cy="271224"/>
          </a:xfrm>
          <a:prstGeom prst="rect">
            <a:avLst/>
          </a:prstGeom>
        </p:spPr>
      </p:pic>
      <p:pic>
        <p:nvPicPr>
          <p:cNvPr id="10" name="Picture 9">
            <a:hlinkClick r:id="rId12"/>
            <a:extLst>
              <a:ext uri="{FF2B5EF4-FFF2-40B4-BE49-F238E27FC236}">
                <a16:creationId xmlns:a16="http://schemas.microsoft.com/office/drawing/2014/main" xmlns="" id="{8B00DA9A-76A5-4B84-BB25-5D0C4EB3F9AF}"/>
              </a:ext>
            </a:extLst>
          </p:cNvPr>
          <p:cNvPicPr>
            <a:picLocks noChangeAspect="1"/>
          </p:cNvPicPr>
          <p:nvPr/>
        </p:nvPicPr>
        <p:blipFill>
          <a:blip r:embed="rId13" cstate="email">
            <a:extLst>
              <a:ext uri="{28A0092B-C50C-407E-A947-70E740481C1C}">
                <a14:useLocalDpi xmlns:a14="http://schemas.microsoft.com/office/drawing/2010/main" val="0"/>
              </a:ext>
            </a:extLst>
          </a:blip>
          <a:stretch>
            <a:fillRect/>
          </a:stretch>
        </p:blipFill>
        <p:spPr>
          <a:xfrm>
            <a:off x="690680" y="6422354"/>
            <a:ext cx="444934" cy="311454"/>
          </a:xfrm>
          <a:prstGeom prst="rect">
            <a:avLst/>
          </a:prstGeom>
        </p:spPr>
      </p:pic>
      <p:pic>
        <p:nvPicPr>
          <p:cNvPr id="11" name="Picture 10">
            <a:hlinkClick r:id="rId14"/>
            <a:extLst>
              <a:ext uri="{FF2B5EF4-FFF2-40B4-BE49-F238E27FC236}">
                <a16:creationId xmlns:a16="http://schemas.microsoft.com/office/drawing/2014/main" xmlns="" id="{FE06037E-7EC3-4FD2-BD0E-408689441007}"/>
              </a:ext>
            </a:extLst>
          </p:cNvPr>
          <p:cNvPicPr>
            <a:picLocks noChangeAspect="1"/>
          </p:cNvPicPr>
          <p:nvPr/>
        </p:nvPicPr>
        <p:blipFill>
          <a:blip r:embed="rId15" cstate="email">
            <a:extLst>
              <a:ext uri="{28A0092B-C50C-407E-A947-70E740481C1C}">
                <a14:useLocalDpi xmlns:a14="http://schemas.microsoft.com/office/drawing/2010/main" val="0"/>
              </a:ext>
            </a:extLst>
          </a:blip>
          <a:stretch>
            <a:fillRect/>
          </a:stretch>
        </p:blipFill>
        <p:spPr>
          <a:xfrm>
            <a:off x="1284816" y="6440957"/>
            <a:ext cx="271224" cy="271224"/>
          </a:xfrm>
          <a:prstGeom prst="rect">
            <a:avLst/>
          </a:prstGeom>
        </p:spPr>
      </p:pic>
      <p:sp>
        <p:nvSpPr>
          <p:cNvPr id="12" name="Rectangle 11"/>
          <p:cNvSpPr/>
          <p:nvPr/>
        </p:nvSpPr>
        <p:spPr>
          <a:xfrm>
            <a:off x="6575968" y="0"/>
            <a:ext cx="5055615" cy="523220"/>
          </a:xfrm>
          <a:prstGeom prst="rect">
            <a:avLst/>
          </a:prstGeom>
        </p:spPr>
        <p:txBody>
          <a:bodyPr wrap="none">
            <a:spAutoFit/>
          </a:bodyPr>
          <a:lstStyle/>
          <a:p>
            <a:r>
              <a:rPr lang="en-GB" sz="2800" dirty="0">
                <a:latin typeface="+mn-lt"/>
              </a:rPr>
              <a:t>Violence and Aggression Training </a:t>
            </a:r>
          </a:p>
        </p:txBody>
      </p:sp>
    </p:spTree>
    <p:extLst>
      <p:ext uri="{BB962C8B-B14F-4D97-AF65-F5344CB8AC3E}">
        <p14:creationId xmlns:p14="http://schemas.microsoft.com/office/powerpoint/2010/main" val="29100343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graphicEl>
                                              <a:dgm id="{5C9FF50F-EF63-4459-A44C-DEC698B8D0BC}"/>
                                            </p:graphic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graphicEl>
                                              <a:dgm id="{E1D3E267-1BC4-47D9-BDA2-F110D0292433}"/>
                                            </p:graphic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graphicEl>
                                              <a:dgm id="{73DFB68E-6D15-4169-A413-25653485958B}"/>
                                            </p:graphic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graphicEl>
                                              <a:dgm id="{3A56101D-A90B-43D8-AE0F-3FCE77F16755}"/>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p:bldSub>
      </p:bldGraphic>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60850" y="1082043"/>
            <a:ext cx="7886700" cy="1325563"/>
          </a:xfrm>
        </p:spPr>
        <p:txBody>
          <a:bodyPr/>
          <a:lstStyle/>
          <a:p>
            <a:r>
              <a:rPr lang="en-GB" dirty="0" smtClean="0">
                <a:latin typeface="Bahnschrift SemiCondensed" panose="020B0502040204020203" pitchFamily="34" charset="0"/>
              </a:rPr>
              <a:t>Patterns of Behaviour</a:t>
            </a:r>
            <a:endParaRPr lang="en-US" dirty="0">
              <a:latin typeface="Bahnschrift SemiCondensed" panose="020B0502040204020203" pitchFamily="34" charset="0"/>
            </a:endParaRP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936376754"/>
              </p:ext>
            </p:extLst>
          </p:nvPr>
        </p:nvGraphicFramePr>
        <p:xfrm>
          <a:off x="1981200" y="1481138"/>
          <a:ext cx="5829312" cy="45259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171" name="AutoShape 3"/>
          <p:cNvSpPr>
            <a:spLocks noChangeArrowheads="1"/>
          </p:cNvSpPr>
          <p:nvPr/>
        </p:nvSpPr>
        <p:spPr bwMode="auto">
          <a:xfrm rot="19600037">
            <a:off x="7834461" y="624294"/>
            <a:ext cx="3426178" cy="3854551"/>
          </a:xfrm>
          <a:prstGeom prst="irregularSeal1">
            <a:avLst/>
          </a:prstGeom>
          <a:gradFill rotWithShape="1">
            <a:gsLst>
              <a:gs pos="0">
                <a:srgbClr val="FF0000"/>
              </a:gs>
              <a:gs pos="100000">
                <a:srgbClr val="FF0000">
                  <a:gamma/>
                  <a:shade val="46275"/>
                  <a:invGamma/>
                </a:srgbClr>
              </a:gs>
            </a:gsLst>
            <a:lin ang="5400000" scaled="1"/>
          </a:gradFill>
          <a:ln w="9525">
            <a:solidFill>
              <a:srgbClr val="000000"/>
            </a:solidFill>
            <a:miter lim="800000"/>
            <a:headEnd/>
            <a:tailEnd/>
          </a:ln>
          <a:scene3d>
            <a:camera prst="orthographicFront"/>
            <a:lightRig rig="threePt" dir="t"/>
          </a:scene3d>
          <a:sp3d>
            <a:bevelT w="152400" h="50800" prst="softRound"/>
          </a:sp3d>
        </p:spPr>
        <p:txBody>
          <a:bodyPr vert="horz" wrap="square" lIns="91440" tIns="45720" rIns="91440" bIns="45720" numCol="1" anchor="ctr" anchorCtr="0" compatLnSpc="1">
            <a:prstTxWarp prst="textNoShape">
              <a:avLst/>
            </a:prstTxWarp>
          </a:bodyPr>
          <a:lstStyle/>
          <a:p>
            <a:pPr algn="ctr">
              <a:spcAft>
                <a:spcPts val="1000"/>
              </a:spcAft>
            </a:pPr>
            <a:r>
              <a:rPr lang="en-GB" sz="2800" b="1" dirty="0">
                <a:solidFill>
                  <a:srgbClr val="FFFFFF"/>
                </a:solidFill>
                <a:latin typeface="+mn-lt"/>
              </a:rPr>
              <a:t>Serious or Aggravated Resistance</a:t>
            </a:r>
            <a:endParaRPr lang="en-US" sz="4400" dirty="0">
              <a:latin typeface="+mn-lt"/>
            </a:endParaRPr>
          </a:p>
        </p:txBody>
      </p:sp>
      <p:sp>
        <p:nvSpPr>
          <p:cNvPr id="5" name="Rectangle 4"/>
          <p:cNvSpPr/>
          <p:nvPr/>
        </p:nvSpPr>
        <p:spPr>
          <a:xfrm>
            <a:off x="5675423" y="195391"/>
            <a:ext cx="5173083" cy="523220"/>
          </a:xfrm>
          <a:prstGeom prst="rect">
            <a:avLst/>
          </a:prstGeom>
        </p:spPr>
        <p:txBody>
          <a:bodyPr wrap="none">
            <a:spAutoFit/>
          </a:bodyPr>
          <a:lstStyle/>
          <a:p>
            <a:r>
              <a:rPr lang="en-GB" sz="2800" dirty="0">
                <a:solidFill>
                  <a:schemeClr val="bg1"/>
                </a:solidFill>
                <a:latin typeface="+mn-lt"/>
              </a:rPr>
              <a:t>Violence and Aggression Training </a:t>
            </a:r>
          </a:p>
        </p:txBody>
      </p:sp>
      <p:pic>
        <p:nvPicPr>
          <p:cNvPr id="6" name="Picture 5"/>
          <p:cNvPicPr>
            <a:picLocks noChangeAspect="1"/>
          </p:cNvPicPr>
          <p:nvPr/>
        </p:nvPicPr>
        <p:blipFill>
          <a:blip r:embed="rId8" cstate="email">
            <a:extLst>
              <a:ext uri="{28A0092B-C50C-407E-A947-70E740481C1C}">
                <a14:useLocalDpi xmlns:a14="http://schemas.microsoft.com/office/drawing/2010/main" val="0"/>
              </a:ext>
            </a:extLst>
          </a:blip>
          <a:stretch>
            <a:fillRect/>
          </a:stretch>
        </p:blipFill>
        <p:spPr>
          <a:xfrm>
            <a:off x="270873" y="170087"/>
            <a:ext cx="932776" cy="1269164"/>
          </a:xfrm>
          <a:prstGeom prst="rect">
            <a:avLst/>
          </a:prstGeom>
        </p:spPr>
      </p:pic>
      <p:sp>
        <p:nvSpPr>
          <p:cNvPr id="7" name="Rectangle 6"/>
          <p:cNvSpPr/>
          <p:nvPr/>
        </p:nvSpPr>
        <p:spPr>
          <a:xfrm>
            <a:off x="0" y="6298163"/>
            <a:ext cx="12192000" cy="559837"/>
          </a:xfrm>
          <a:prstGeom prst="rect">
            <a:avLst/>
          </a:prstGeom>
          <a:solidFill>
            <a:srgbClr val="10A03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8" name="Picture 7"/>
          <p:cNvPicPr>
            <a:picLocks noChangeAspect="1"/>
          </p:cNvPicPr>
          <p:nvPr/>
        </p:nvPicPr>
        <p:blipFill>
          <a:blip r:embed="rId9" cstate="email">
            <a:extLst>
              <a:ext uri="{28A0092B-C50C-407E-A947-70E740481C1C}">
                <a14:useLocalDpi xmlns:a14="http://schemas.microsoft.com/office/drawing/2010/main" val="0"/>
              </a:ext>
            </a:extLst>
          </a:blip>
          <a:stretch>
            <a:fillRect/>
          </a:stretch>
        </p:blipFill>
        <p:spPr>
          <a:xfrm>
            <a:off x="10441202" y="-108300"/>
            <a:ext cx="1853188" cy="2036068"/>
          </a:xfrm>
          <a:prstGeom prst="rect">
            <a:avLst/>
          </a:prstGeom>
        </p:spPr>
      </p:pic>
      <p:sp>
        <p:nvSpPr>
          <p:cNvPr id="9" name="TextBox 8">
            <a:extLst>
              <a:ext uri="{FF2B5EF4-FFF2-40B4-BE49-F238E27FC236}">
                <a16:creationId xmlns:a16="http://schemas.microsoft.com/office/drawing/2014/main" xmlns="" id="{58F17405-0CCD-427E-8DC1-67BB508A6295}"/>
              </a:ext>
            </a:extLst>
          </p:cNvPr>
          <p:cNvSpPr txBox="1"/>
          <p:nvPr/>
        </p:nvSpPr>
        <p:spPr>
          <a:xfrm>
            <a:off x="9213668" y="6445764"/>
            <a:ext cx="2569028" cy="261610"/>
          </a:xfrm>
          <a:prstGeom prst="rect">
            <a:avLst/>
          </a:prstGeom>
          <a:noFill/>
          <a:ln>
            <a:noFill/>
          </a:ln>
        </p:spPr>
        <p:txBody>
          <a:bodyPr wrap="square" rtlCol="0">
            <a:spAutoFit/>
          </a:bodyPr>
          <a:lstStyle/>
          <a:p>
            <a:r>
              <a:rPr lang="en-GB" sz="1100" dirty="0">
                <a:solidFill>
                  <a:schemeClr val="bg1"/>
                </a:solidFill>
                <a:latin typeface="Bahnschrift Light" panose="020B0502040204020203" pitchFamily="34" charset="0"/>
              </a:rPr>
              <a:t>Welsh Ambulance Services NHS Trust</a:t>
            </a:r>
          </a:p>
        </p:txBody>
      </p:sp>
      <p:pic>
        <p:nvPicPr>
          <p:cNvPr id="10" name="Picture 9">
            <a:hlinkClick r:id="rId10"/>
            <a:extLst>
              <a:ext uri="{FF2B5EF4-FFF2-40B4-BE49-F238E27FC236}">
                <a16:creationId xmlns:a16="http://schemas.microsoft.com/office/drawing/2014/main" xmlns="" id="{9F4E6EA8-FE61-4C31-B92D-D0B67B138749}"/>
              </a:ext>
            </a:extLst>
          </p:cNvPr>
          <p:cNvPicPr>
            <a:picLocks noChangeAspect="1"/>
          </p:cNvPicPr>
          <p:nvPr/>
        </p:nvPicPr>
        <p:blipFill>
          <a:blip r:embed="rId11" cstate="email">
            <a:extLst>
              <a:ext uri="{28A0092B-C50C-407E-A947-70E740481C1C}">
                <a14:useLocalDpi xmlns:a14="http://schemas.microsoft.com/office/drawing/2010/main" val="0"/>
              </a:ext>
            </a:extLst>
          </a:blip>
          <a:stretch>
            <a:fillRect/>
          </a:stretch>
        </p:blipFill>
        <p:spPr>
          <a:xfrm>
            <a:off x="275134" y="6440957"/>
            <a:ext cx="271224" cy="271224"/>
          </a:xfrm>
          <a:prstGeom prst="rect">
            <a:avLst/>
          </a:prstGeom>
        </p:spPr>
      </p:pic>
      <p:pic>
        <p:nvPicPr>
          <p:cNvPr id="11" name="Picture 10">
            <a:hlinkClick r:id="rId12"/>
            <a:extLst>
              <a:ext uri="{FF2B5EF4-FFF2-40B4-BE49-F238E27FC236}">
                <a16:creationId xmlns:a16="http://schemas.microsoft.com/office/drawing/2014/main" xmlns="" id="{8B00DA9A-76A5-4B84-BB25-5D0C4EB3F9AF}"/>
              </a:ext>
            </a:extLst>
          </p:cNvPr>
          <p:cNvPicPr>
            <a:picLocks noChangeAspect="1"/>
          </p:cNvPicPr>
          <p:nvPr/>
        </p:nvPicPr>
        <p:blipFill>
          <a:blip r:embed="rId13" cstate="email">
            <a:extLst>
              <a:ext uri="{28A0092B-C50C-407E-A947-70E740481C1C}">
                <a14:useLocalDpi xmlns:a14="http://schemas.microsoft.com/office/drawing/2010/main" val="0"/>
              </a:ext>
            </a:extLst>
          </a:blip>
          <a:stretch>
            <a:fillRect/>
          </a:stretch>
        </p:blipFill>
        <p:spPr>
          <a:xfrm>
            <a:off x="690680" y="6422354"/>
            <a:ext cx="444934" cy="311454"/>
          </a:xfrm>
          <a:prstGeom prst="rect">
            <a:avLst/>
          </a:prstGeom>
        </p:spPr>
      </p:pic>
      <p:pic>
        <p:nvPicPr>
          <p:cNvPr id="12" name="Picture 11">
            <a:hlinkClick r:id="rId14"/>
            <a:extLst>
              <a:ext uri="{FF2B5EF4-FFF2-40B4-BE49-F238E27FC236}">
                <a16:creationId xmlns:a16="http://schemas.microsoft.com/office/drawing/2014/main" xmlns="" id="{FE06037E-7EC3-4FD2-BD0E-408689441007}"/>
              </a:ext>
            </a:extLst>
          </p:cNvPr>
          <p:cNvPicPr>
            <a:picLocks noChangeAspect="1"/>
          </p:cNvPicPr>
          <p:nvPr/>
        </p:nvPicPr>
        <p:blipFill>
          <a:blip r:embed="rId15" cstate="email">
            <a:extLst>
              <a:ext uri="{28A0092B-C50C-407E-A947-70E740481C1C}">
                <a14:useLocalDpi xmlns:a14="http://schemas.microsoft.com/office/drawing/2010/main" val="0"/>
              </a:ext>
            </a:extLst>
          </a:blip>
          <a:stretch>
            <a:fillRect/>
          </a:stretch>
        </p:blipFill>
        <p:spPr>
          <a:xfrm>
            <a:off x="1284816" y="6440957"/>
            <a:ext cx="271224" cy="271224"/>
          </a:xfrm>
          <a:prstGeom prst="rect">
            <a:avLst/>
          </a:prstGeom>
        </p:spPr>
      </p:pic>
      <p:sp>
        <p:nvSpPr>
          <p:cNvPr id="13" name="Rectangle 12"/>
          <p:cNvSpPr/>
          <p:nvPr/>
        </p:nvSpPr>
        <p:spPr>
          <a:xfrm>
            <a:off x="6575968" y="0"/>
            <a:ext cx="5055615" cy="523220"/>
          </a:xfrm>
          <a:prstGeom prst="rect">
            <a:avLst/>
          </a:prstGeom>
        </p:spPr>
        <p:txBody>
          <a:bodyPr wrap="none">
            <a:spAutoFit/>
          </a:bodyPr>
          <a:lstStyle/>
          <a:p>
            <a:r>
              <a:rPr lang="en-GB" sz="2800" dirty="0">
                <a:latin typeface="+mn-lt"/>
              </a:rPr>
              <a:t>Violence and Aggression Training </a:t>
            </a:r>
          </a:p>
        </p:txBody>
      </p:sp>
    </p:spTree>
    <p:extLst>
      <p:ext uri="{BB962C8B-B14F-4D97-AF65-F5344CB8AC3E}">
        <p14:creationId xmlns:p14="http://schemas.microsoft.com/office/powerpoint/2010/main" val="26599946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graphicEl>
                                              <a:dgm id="{377DDB93-66D5-49AD-BF09-0B1879ECB84F}"/>
                                            </p:graphic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graphicEl>
                                              <a:dgm id="{58A4AFF1-1D1C-4953-8B17-5B3111D03081}"/>
                                            </p:graphic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4">
                                            <p:graphicEl>
                                              <a:dgm id="{FDB48597-ED87-4BE1-85FD-F7DCFC53221B}"/>
                                            </p:graphic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4">
                                            <p:graphicEl>
                                              <a:dgm id="{4D232FF8-EF08-4DBB-9FF7-A7BA3F74BEA6}"/>
                                            </p:graphic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4">
                                            <p:graphicEl>
                                              <a:dgm id="{DBDE397D-3364-4065-B2BA-95B61A3D1ADD}"/>
                                            </p:graphic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graphicEl>
                                              <a:dgm id="{58A17E2F-59EA-487B-8D93-F2CAA9BD2DD0}"/>
                                            </p:graphic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4">
                                            <p:graphicEl>
                                              <a:dgm id="{3554AAC6-7455-4B26-81F4-86B473722FD8}"/>
                                            </p:graphic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4">
                                            <p:graphicEl>
                                              <a:dgm id="{9B31CA02-2409-48DD-9DC7-5F2F0FB96CE4}"/>
                                            </p:graphicEl>
                                          </p:spTgt>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4">
                                            <p:graphicEl>
                                              <a:dgm id="{7C49C339-29E6-498A-95EC-FE8D83F729E6}"/>
                                            </p:graphic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4">
                                            <p:graphicEl>
                                              <a:dgm id="{0EEF728D-E1FA-44D2-91AA-CBB932E22A63}"/>
                                            </p:graphicEl>
                                          </p:spTgt>
                                        </p:tgtEl>
                                        <p:attrNameLst>
                                          <p:attrName>style.visibility</p:attrName>
                                        </p:attrNameLst>
                                      </p:cBhvr>
                                      <p:to>
                                        <p:strVal val="visible"/>
                                      </p:to>
                                    </p:set>
                                  </p:childTnLst>
                                </p:cTn>
                              </p:par>
                              <p:par>
                                <p:cTn id="35" presetID="1" presetClass="entr" presetSubtype="0" fill="hold" grpId="0" nodeType="withEffect">
                                  <p:stCondLst>
                                    <p:cond delay="0"/>
                                  </p:stCondLst>
                                  <p:childTnLst>
                                    <p:set>
                                      <p:cBhvr>
                                        <p:cTn id="36" dur="1" fill="hold">
                                          <p:stCondLst>
                                            <p:cond delay="0"/>
                                          </p:stCondLst>
                                        </p:cTn>
                                        <p:tgtEl>
                                          <p:spTgt spid="4">
                                            <p:graphicEl>
                                              <a:dgm id="{F9C8321F-5E11-4EE9-B727-FBDAF8F6861A}"/>
                                            </p:graphicEl>
                                          </p:spTgt>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grpId="0" nodeType="clickEffect">
                                  <p:stCondLst>
                                    <p:cond delay="0"/>
                                  </p:stCondLst>
                                  <p:childTnLst>
                                    <p:set>
                                      <p:cBhvr>
                                        <p:cTn id="40" dur="1" fill="hold">
                                          <p:stCondLst>
                                            <p:cond delay="0"/>
                                          </p:stCondLst>
                                        </p:cTn>
                                        <p:tgtEl>
                                          <p:spTgt spid="717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P spid="7171"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15222" y="718611"/>
            <a:ext cx="7886700" cy="476250"/>
          </a:xfrm>
        </p:spPr>
        <p:txBody>
          <a:bodyPr>
            <a:normAutofit fontScale="90000"/>
          </a:bodyPr>
          <a:lstStyle/>
          <a:p>
            <a:r>
              <a:rPr lang="en-GB" dirty="0" smtClean="0">
                <a:latin typeface="+mn-lt"/>
              </a:rPr>
              <a:t>TACTIC Model.</a:t>
            </a:r>
            <a:endParaRPr lang="en-GB" dirty="0">
              <a:latin typeface="+mn-lt"/>
            </a:endParaRPr>
          </a:p>
        </p:txBody>
      </p:sp>
      <p:graphicFrame>
        <p:nvGraphicFramePr>
          <p:cNvPr id="4" name="Diagram 3"/>
          <p:cNvGraphicFramePr/>
          <p:nvPr>
            <p:extLst>
              <p:ext uri="{D42A27DB-BD31-4B8C-83A1-F6EECF244321}">
                <p14:modId xmlns:p14="http://schemas.microsoft.com/office/powerpoint/2010/main" val="2824827902"/>
              </p:ext>
            </p:extLst>
          </p:nvPr>
        </p:nvGraphicFramePr>
        <p:xfrm>
          <a:off x="3234605" y="1691890"/>
          <a:ext cx="5407819" cy="185499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8" name="Diagram 7"/>
          <p:cNvGraphicFramePr/>
          <p:nvPr>
            <p:extLst>
              <p:ext uri="{D42A27DB-BD31-4B8C-83A1-F6EECF244321}">
                <p14:modId xmlns:p14="http://schemas.microsoft.com/office/powerpoint/2010/main" val="1675838151"/>
              </p:ext>
            </p:extLst>
          </p:nvPr>
        </p:nvGraphicFramePr>
        <p:xfrm>
          <a:off x="3234605" y="3573074"/>
          <a:ext cx="5407819" cy="1957388"/>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
        <p:nvSpPr>
          <p:cNvPr id="5" name="Rectangle 4"/>
          <p:cNvSpPr/>
          <p:nvPr/>
        </p:nvSpPr>
        <p:spPr>
          <a:xfrm>
            <a:off x="5675423" y="195391"/>
            <a:ext cx="5173083" cy="523220"/>
          </a:xfrm>
          <a:prstGeom prst="rect">
            <a:avLst/>
          </a:prstGeom>
        </p:spPr>
        <p:txBody>
          <a:bodyPr wrap="none">
            <a:spAutoFit/>
          </a:bodyPr>
          <a:lstStyle/>
          <a:p>
            <a:r>
              <a:rPr lang="en-GB" sz="2800" dirty="0">
                <a:solidFill>
                  <a:schemeClr val="bg1"/>
                </a:solidFill>
                <a:latin typeface="+mn-lt"/>
              </a:rPr>
              <a:t>Violence and Aggression Training </a:t>
            </a:r>
          </a:p>
        </p:txBody>
      </p:sp>
      <p:pic>
        <p:nvPicPr>
          <p:cNvPr id="6" name="Picture 5"/>
          <p:cNvPicPr>
            <a:picLocks noChangeAspect="1"/>
          </p:cNvPicPr>
          <p:nvPr/>
        </p:nvPicPr>
        <p:blipFill>
          <a:blip r:embed="rId13" cstate="email">
            <a:extLst>
              <a:ext uri="{28A0092B-C50C-407E-A947-70E740481C1C}">
                <a14:useLocalDpi xmlns:a14="http://schemas.microsoft.com/office/drawing/2010/main" val="0"/>
              </a:ext>
            </a:extLst>
          </a:blip>
          <a:stretch>
            <a:fillRect/>
          </a:stretch>
        </p:blipFill>
        <p:spPr>
          <a:xfrm>
            <a:off x="270873" y="170087"/>
            <a:ext cx="932776" cy="1269164"/>
          </a:xfrm>
          <a:prstGeom prst="rect">
            <a:avLst/>
          </a:prstGeom>
        </p:spPr>
      </p:pic>
      <p:sp>
        <p:nvSpPr>
          <p:cNvPr id="7" name="Rectangle 6"/>
          <p:cNvSpPr/>
          <p:nvPr/>
        </p:nvSpPr>
        <p:spPr>
          <a:xfrm>
            <a:off x="0" y="6298163"/>
            <a:ext cx="12192000" cy="559837"/>
          </a:xfrm>
          <a:prstGeom prst="rect">
            <a:avLst/>
          </a:prstGeom>
          <a:solidFill>
            <a:srgbClr val="10A03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Picture 8"/>
          <p:cNvPicPr>
            <a:picLocks noChangeAspect="1"/>
          </p:cNvPicPr>
          <p:nvPr/>
        </p:nvPicPr>
        <p:blipFill>
          <a:blip r:embed="rId14" cstate="email">
            <a:extLst>
              <a:ext uri="{28A0092B-C50C-407E-A947-70E740481C1C}">
                <a14:useLocalDpi xmlns:a14="http://schemas.microsoft.com/office/drawing/2010/main" val="0"/>
              </a:ext>
            </a:extLst>
          </a:blip>
          <a:stretch>
            <a:fillRect/>
          </a:stretch>
        </p:blipFill>
        <p:spPr>
          <a:xfrm>
            <a:off x="10441202" y="-108300"/>
            <a:ext cx="1853188" cy="2036068"/>
          </a:xfrm>
          <a:prstGeom prst="rect">
            <a:avLst/>
          </a:prstGeom>
        </p:spPr>
      </p:pic>
      <p:sp>
        <p:nvSpPr>
          <p:cNvPr id="10" name="TextBox 9">
            <a:extLst>
              <a:ext uri="{FF2B5EF4-FFF2-40B4-BE49-F238E27FC236}">
                <a16:creationId xmlns:a16="http://schemas.microsoft.com/office/drawing/2014/main" xmlns="" id="{58F17405-0CCD-427E-8DC1-67BB508A6295}"/>
              </a:ext>
            </a:extLst>
          </p:cNvPr>
          <p:cNvSpPr txBox="1"/>
          <p:nvPr/>
        </p:nvSpPr>
        <p:spPr>
          <a:xfrm>
            <a:off x="9213668" y="6445764"/>
            <a:ext cx="2569028" cy="261610"/>
          </a:xfrm>
          <a:prstGeom prst="rect">
            <a:avLst/>
          </a:prstGeom>
          <a:noFill/>
          <a:ln>
            <a:noFill/>
          </a:ln>
        </p:spPr>
        <p:txBody>
          <a:bodyPr wrap="square" rtlCol="0">
            <a:spAutoFit/>
          </a:bodyPr>
          <a:lstStyle/>
          <a:p>
            <a:r>
              <a:rPr lang="en-GB" sz="1100" dirty="0">
                <a:solidFill>
                  <a:schemeClr val="bg1"/>
                </a:solidFill>
                <a:latin typeface="Bahnschrift Light" panose="020B0502040204020203" pitchFamily="34" charset="0"/>
              </a:rPr>
              <a:t>Welsh Ambulance Services NHS Trust</a:t>
            </a:r>
          </a:p>
        </p:txBody>
      </p:sp>
      <p:pic>
        <p:nvPicPr>
          <p:cNvPr id="11" name="Picture 10">
            <a:hlinkClick r:id="rId15"/>
            <a:extLst>
              <a:ext uri="{FF2B5EF4-FFF2-40B4-BE49-F238E27FC236}">
                <a16:creationId xmlns:a16="http://schemas.microsoft.com/office/drawing/2014/main" xmlns="" id="{9F4E6EA8-FE61-4C31-B92D-D0B67B138749}"/>
              </a:ext>
            </a:extLst>
          </p:cNvPr>
          <p:cNvPicPr>
            <a:picLocks noChangeAspect="1"/>
          </p:cNvPicPr>
          <p:nvPr/>
        </p:nvPicPr>
        <p:blipFill>
          <a:blip r:embed="rId16" cstate="email">
            <a:extLst>
              <a:ext uri="{28A0092B-C50C-407E-A947-70E740481C1C}">
                <a14:useLocalDpi xmlns:a14="http://schemas.microsoft.com/office/drawing/2010/main" val="0"/>
              </a:ext>
            </a:extLst>
          </a:blip>
          <a:stretch>
            <a:fillRect/>
          </a:stretch>
        </p:blipFill>
        <p:spPr>
          <a:xfrm>
            <a:off x="275134" y="6440957"/>
            <a:ext cx="271224" cy="271224"/>
          </a:xfrm>
          <a:prstGeom prst="rect">
            <a:avLst/>
          </a:prstGeom>
        </p:spPr>
      </p:pic>
      <p:pic>
        <p:nvPicPr>
          <p:cNvPr id="12" name="Picture 11">
            <a:hlinkClick r:id="rId17"/>
            <a:extLst>
              <a:ext uri="{FF2B5EF4-FFF2-40B4-BE49-F238E27FC236}">
                <a16:creationId xmlns:a16="http://schemas.microsoft.com/office/drawing/2014/main" xmlns="" id="{8B00DA9A-76A5-4B84-BB25-5D0C4EB3F9AF}"/>
              </a:ext>
            </a:extLst>
          </p:cNvPr>
          <p:cNvPicPr>
            <a:picLocks noChangeAspect="1"/>
          </p:cNvPicPr>
          <p:nvPr/>
        </p:nvPicPr>
        <p:blipFill>
          <a:blip r:embed="rId18" cstate="email">
            <a:extLst>
              <a:ext uri="{28A0092B-C50C-407E-A947-70E740481C1C}">
                <a14:useLocalDpi xmlns:a14="http://schemas.microsoft.com/office/drawing/2010/main" val="0"/>
              </a:ext>
            </a:extLst>
          </a:blip>
          <a:stretch>
            <a:fillRect/>
          </a:stretch>
        </p:blipFill>
        <p:spPr>
          <a:xfrm>
            <a:off x="690680" y="6422354"/>
            <a:ext cx="444934" cy="311454"/>
          </a:xfrm>
          <a:prstGeom prst="rect">
            <a:avLst/>
          </a:prstGeom>
        </p:spPr>
      </p:pic>
      <p:pic>
        <p:nvPicPr>
          <p:cNvPr id="13" name="Picture 12">
            <a:hlinkClick r:id="rId19"/>
            <a:extLst>
              <a:ext uri="{FF2B5EF4-FFF2-40B4-BE49-F238E27FC236}">
                <a16:creationId xmlns:a16="http://schemas.microsoft.com/office/drawing/2014/main" xmlns="" id="{FE06037E-7EC3-4FD2-BD0E-408689441007}"/>
              </a:ext>
            </a:extLst>
          </p:cNvPr>
          <p:cNvPicPr>
            <a:picLocks noChangeAspect="1"/>
          </p:cNvPicPr>
          <p:nvPr/>
        </p:nvPicPr>
        <p:blipFill>
          <a:blip r:embed="rId20" cstate="email">
            <a:extLst>
              <a:ext uri="{28A0092B-C50C-407E-A947-70E740481C1C}">
                <a14:useLocalDpi xmlns:a14="http://schemas.microsoft.com/office/drawing/2010/main" val="0"/>
              </a:ext>
            </a:extLst>
          </a:blip>
          <a:stretch>
            <a:fillRect/>
          </a:stretch>
        </p:blipFill>
        <p:spPr>
          <a:xfrm>
            <a:off x="1284816" y="6440957"/>
            <a:ext cx="271224" cy="271224"/>
          </a:xfrm>
          <a:prstGeom prst="rect">
            <a:avLst/>
          </a:prstGeom>
        </p:spPr>
      </p:pic>
      <p:sp>
        <p:nvSpPr>
          <p:cNvPr id="14" name="Rectangle 13"/>
          <p:cNvSpPr/>
          <p:nvPr/>
        </p:nvSpPr>
        <p:spPr>
          <a:xfrm>
            <a:off x="6575968" y="0"/>
            <a:ext cx="5055615" cy="523220"/>
          </a:xfrm>
          <a:prstGeom prst="rect">
            <a:avLst/>
          </a:prstGeom>
        </p:spPr>
        <p:txBody>
          <a:bodyPr wrap="none">
            <a:spAutoFit/>
          </a:bodyPr>
          <a:lstStyle/>
          <a:p>
            <a:r>
              <a:rPr lang="en-GB" sz="2800" dirty="0">
                <a:latin typeface="+mn-lt"/>
              </a:rPr>
              <a:t>Violence and Aggression Training </a:t>
            </a:r>
          </a:p>
        </p:txBody>
      </p:sp>
    </p:spTree>
    <p:extLst>
      <p:ext uri="{BB962C8B-B14F-4D97-AF65-F5344CB8AC3E}">
        <p14:creationId xmlns:p14="http://schemas.microsoft.com/office/powerpoint/2010/main" val="35737850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graphicEl>
                                              <a:dgm id="{F09330BA-99C8-45EB-B956-25A6E9119700}"/>
                                            </p:graphic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graphicEl>
                                              <a:dgm id="{AF676902-0F68-4689-B7C2-0F63926C65B4}"/>
                                            </p:graphic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graphicEl>
                                              <a:dgm id="{84D8FF54-3F1A-438B-BFE4-902E7B1ED420}"/>
                                            </p:graphic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graphicEl>
                                              <a:dgm id="{4A176A5B-D499-48E3-BAD7-53D1BDF02D4E}"/>
                                            </p:graphic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graphicEl>
                                              <a:dgm id="{55CA2FB9-DFB2-4370-A310-7B240D5EBA40}"/>
                                            </p:graphic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graphicEl>
                                              <a:dgm id="{32022100-6ECE-4C3F-8544-78408C1A6E39}"/>
                                            </p:graphic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8">
                                            <p:graphicEl>
                                              <a:dgm id="{F09330BA-99C8-45EB-B956-25A6E9119700}"/>
                                            </p:graphic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8">
                                            <p:graphicEl>
                                              <a:dgm id="{AF676902-0F68-4689-B7C2-0F63926C65B4}"/>
                                            </p:graphic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8">
                                            <p:graphicEl>
                                              <a:dgm id="{84D8FF54-3F1A-438B-BFE4-902E7B1ED420}"/>
                                            </p:graphic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8">
                                            <p:graphicEl>
                                              <a:dgm id="{4A176A5B-D499-48E3-BAD7-53D1BDF02D4E}"/>
                                            </p:graphic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8">
                                            <p:graphicEl>
                                              <a:dgm id="{55CA2FB9-DFB2-4370-A310-7B240D5EBA40}"/>
                                            </p:graphic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8">
                                            <p:graphicEl>
                                              <a:dgm id="{32022100-6ECE-4C3F-8544-78408C1A6E39}"/>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Graphic spid="8" grpId="0">
        <p:bldSub>
          <a:bldDgm bld="one"/>
        </p:bldSub>
      </p:bldGraphic>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93182" y="1246182"/>
            <a:ext cx="7886700" cy="1325563"/>
          </a:xfrm>
        </p:spPr>
        <p:txBody>
          <a:bodyPr/>
          <a:lstStyle/>
          <a:p>
            <a:r>
              <a:rPr lang="en-GB" dirty="0" smtClean="0">
                <a:latin typeface="+mn-lt"/>
              </a:rPr>
              <a:t>Breakdown In Communication</a:t>
            </a:r>
            <a:endParaRPr lang="en-US" dirty="0">
              <a:latin typeface="+mn-lt"/>
            </a:endParaRPr>
          </a:p>
        </p:txBody>
      </p:sp>
      <p:sp>
        <p:nvSpPr>
          <p:cNvPr id="5" name="AutoShape 2"/>
          <p:cNvSpPr>
            <a:spLocks noGrp="1" noChangeArrowheads="1"/>
          </p:cNvSpPr>
          <p:nvPr>
            <p:ph idx="1"/>
          </p:nvPr>
        </p:nvSpPr>
        <p:spPr bwMode="auto">
          <a:xfrm>
            <a:off x="7310446" y="3214686"/>
            <a:ext cx="2857520" cy="1285884"/>
          </a:xfrm>
          <a:prstGeom prst="flowChartAlternateProcess">
            <a:avLst/>
          </a:prstGeom>
          <a:solidFill>
            <a:schemeClr val="accent6">
              <a:lumMod val="40000"/>
              <a:lumOff val="60000"/>
            </a:schemeClr>
          </a:solidFill>
          <a:ln w="9525">
            <a:solidFill>
              <a:srgbClr val="000000"/>
            </a:solidFill>
            <a:miter lim="800000"/>
            <a:headEnd/>
            <a:tailEnd/>
          </a:ln>
          <a:scene3d>
            <a:camera prst="orthographicFront"/>
            <a:lightRig rig="threePt" dir="t"/>
          </a:scene3d>
          <a:sp3d>
            <a:bevelT w="152400" h="50800" prst="softRound"/>
          </a:sp3d>
        </p:spPr>
        <p:txBody>
          <a:bodyPr vert="horz" wrap="square" lIns="91440" tIns="45720" rIns="91440" bIns="45720" numCol="1" anchor="ctr" anchorCtr="0" compatLnSpc="1">
            <a:prstTxWarp prst="textNoShape">
              <a:avLst/>
            </a:prstTxWarp>
            <a:normAutofit/>
          </a:bodyPr>
          <a:lstStyle/>
          <a:p>
            <a:pPr marL="0" indent="0" algn="ctr" defTabSz="914400" fontAlgn="base">
              <a:lnSpc>
                <a:spcPct val="100000"/>
              </a:lnSpc>
              <a:spcBef>
                <a:spcPct val="0"/>
              </a:spcBef>
              <a:spcAft>
                <a:spcPts val="1000"/>
              </a:spcAft>
              <a:buNone/>
            </a:pPr>
            <a:r>
              <a:rPr lang="en-GB" sz="3600" b="1" dirty="0"/>
              <a:t>Receiver</a:t>
            </a:r>
            <a:endParaRPr lang="en-US" sz="5400" dirty="0"/>
          </a:p>
        </p:txBody>
      </p:sp>
      <p:sp>
        <p:nvSpPr>
          <p:cNvPr id="6" name="AutoShape 2"/>
          <p:cNvSpPr txBox="1">
            <a:spLocks noChangeArrowheads="1"/>
          </p:cNvSpPr>
          <p:nvPr/>
        </p:nvSpPr>
        <p:spPr bwMode="auto">
          <a:xfrm>
            <a:off x="1952596" y="3214686"/>
            <a:ext cx="2714644" cy="1285884"/>
          </a:xfrm>
          <a:prstGeom prst="flowChartAlternateProcess">
            <a:avLst/>
          </a:prstGeom>
          <a:solidFill>
            <a:srgbClr val="356F40"/>
          </a:solidFill>
          <a:ln w="9525">
            <a:solidFill>
              <a:srgbClr val="000000"/>
            </a:solidFill>
            <a:miter lim="800000"/>
            <a:headEnd/>
            <a:tailEnd/>
          </a:ln>
          <a:scene3d>
            <a:camera prst="orthographicFront"/>
            <a:lightRig rig="threePt" dir="t"/>
          </a:scene3d>
          <a:sp3d>
            <a:bevelT w="152400" h="50800" prst="softRound"/>
          </a:sp3d>
        </p:spPr>
        <p:txBody>
          <a:bodyPr vert="horz" wrap="square" lIns="91440" tIns="45720" rIns="91440" bIns="45720" numCol="1" anchor="ctr" anchorCtr="0" compatLnSpc="1">
            <a:prstTxWarp prst="textNoShape">
              <a:avLst/>
            </a:prstTxWarp>
            <a:normAutofit/>
          </a:bodyPr>
          <a:lstStyle/>
          <a:p>
            <a:pPr algn="ctr">
              <a:spcAft>
                <a:spcPts val="1000"/>
              </a:spcAft>
              <a:defRPr/>
            </a:pPr>
            <a:r>
              <a:rPr lang="en-GB" sz="3600" b="1" dirty="0">
                <a:latin typeface="+mn-lt"/>
              </a:rPr>
              <a:t>Transmitter</a:t>
            </a:r>
            <a:endParaRPr lang="en-US" sz="5400" dirty="0">
              <a:latin typeface="+mn-lt"/>
            </a:endParaRPr>
          </a:p>
        </p:txBody>
      </p:sp>
      <p:sp>
        <p:nvSpPr>
          <p:cNvPr id="11" name="Left-Right Arrow 10"/>
          <p:cNvSpPr/>
          <p:nvPr/>
        </p:nvSpPr>
        <p:spPr>
          <a:xfrm>
            <a:off x="4667240" y="3357562"/>
            <a:ext cx="2643206" cy="1000132"/>
          </a:xfrm>
          <a:prstGeom prst="leftRightArrow">
            <a:avLst/>
          </a:prstGeom>
          <a:scene3d>
            <a:camera prst="orthographicFront"/>
            <a:lightRig rig="threePt" dir="t"/>
          </a:scene3d>
          <a:sp3d>
            <a:bevelT w="152400" h="50800" prst="softRound"/>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t>Message</a:t>
            </a:r>
            <a:endParaRPr lang="en-US" sz="2400" dirty="0"/>
          </a:p>
        </p:txBody>
      </p:sp>
      <p:sp>
        <p:nvSpPr>
          <p:cNvPr id="30723" name="Firewall"/>
          <p:cNvSpPr>
            <a:spLocks noEditPoints="1" noChangeArrowheads="1"/>
          </p:cNvSpPr>
          <p:nvPr/>
        </p:nvSpPr>
        <p:spPr bwMode="auto">
          <a:xfrm>
            <a:off x="4881554" y="3357562"/>
            <a:ext cx="2286016" cy="1000132"/>
          </a:xfrm>
          <a:custGeom>
            <a:avLst/>
            <a:gdLst>
              <a:gd name="T0" fmla="*/ 0 w 21600"/>
              <a:gd name="T1" fmla="*/ 0 h 21600"/>
              <a:gd name="T2" fmla="*/ 10800 w 21600"/>
              <a:gd name="T3" fmla="*/ 0 h 21600"/>
              <a:gd name="T4" fmla="*/ 21600 w 21600"/>
              <a:gd name="T5" fmla="*/ 0 h 21600"/>
              <a:gd name="T6" fmla="*/ 21060 w 21600"/>
              <a:gd name="T7" fmla="*/ 10800 h 21600"/>
              <a:gd name="T8" fmla="*/ 21060 w 21600"/>
              <a:gd name="T9" fmla="*/ 21600 h 21600"/>
              <a:gd name="T10" fmla="*/ 10800 w 21600"/>
              <a:gd name="T11" fmla="*/ 21600 h 21600"/>
              <a:gd name="T12" fmla="*/ 540 w 21600"/>
              <a:gd name="T13" fmla="*/ 21600 h 21600"/>
              <a:gd name="T14" fmla="*/ 540 w 21600"/>
              <a:gd name="T15" fmla="*/ 10800 h 21600"/>
              <a:gd name="T16" fmla="*/ 761 w 21600"/>
              <a:gd name="T17" fmla="*/ 22454 h 21600"/>
              <a:gd name="T18" fmla="*/ 21069 w 21600"/>
              <a:gd name="T19" fmla="*/ 32282 h 21600"/>
            </a:gdLst>
            <a:ahLst/>
            <a:cxnLst>
              <a:cxn ang="0">
                <a:pos x="T0" y="T1"/>
              </a:cxn>
              <a:cxn ang="0">
                <a:pos x="T2" y="T3"/>
              </a:cxn>
              <a:cxn ang="0">
                <a:pos x="T4" y="T5"/>
              </a:cxn>
              <a:cxn ang="0">
                <a:pos x="T6" y="T7"/>
              </a:cxn>
              <a:cxn ang="0">
                <a:pos x="T8" y="T9"/>
              </a:cxn>
              <a:cxn ang="0">
                <a:pos x="T10" y="T11"/>
              </a:cxn>
              <a:cxn ang="0">
                <a:pos x="T12" y="T13"/>
              </a:cxn>
              <a:cxn ang="0">
                <a:pos x="T14" y="T15"/>
              </a:cxn>
            </a:cxnLst>
            <a:rect l="T16" t="T17" r="T18" b="T19"/>
            <a:pathLst>
              <a:path w="21600" h="21600" extrusionOk="0">
                <a:moveTo>
                  <a:pt x="540" y="4628"/>
                </a:moveTo>
                <a:lnTo>
                  <a:pt x="0" y="4628"/>
                </a:lnTo>
                <a:lnTo>
                  <a:pt x="0" y="0"/>
                </a:lnTo>
                <a:lnTo>
                  <a:pt x="21600" y="0"/>
                </a:lnTo>
                <a:lnTo>
                  <a:pt x="21600" y="4628"/>
                </a:lnTo>
                <a:lnTo>
                  <a:pt x="21060" y="4628"/>
                </a:lnTo>
                <a:lnTo>
                  <a:pt x="21060" y="21600"/>
                </a:lnTo>
                <a:lnTo>
                  <a:pt x="540" y="21600"/>
                </a:lnTo>
                <a:lnTo>
                  <a:pt x="540" y="4628"/>
                </a:lnTo>
                <a:close/>
              </a:path>
              <a:path w="21600" h="21600" extrusionOk="0">
                <a:moveTo>
                  <a:pt x="540" y="4628"/>
                </a:moveTo>
                <a:lnTo>
                  <a:pt x="540" y="6171"/>
                </a:lnTo>
                <a:lnTo>
                  <a:pt x="2700" y="6171"/>
                </a:lnTo>
                <a:lnTo>
                  <a:pt x="2700" y="4628"/>
                </a:lnTo>
                <a:lnTo>
                  <a:pt x="540" y="4628"/>
                </a:lnTo>
                <a:close/>
              </a:path>
              <a:path w="21600" h="21600" extrusionOk="0">
                <a:moveTo>
                  <a:pt x="2700" y="4628"/>
                </a:moveTo>
                <a:lnTo>
                  <a:pt x="2700" y="6171"/>
                </a:lnTo>
                <a:lnTo>
                  <a:pt x="4860" y="6171"/>
                </a:lnTo>
                <a:lnTo>
                  <a:pt x="4860" y="4628"/>
                </a:lnTo>
                <a:lnTo>
                  <a:pt x="2700" y="4628"/>
                </a:lnTo>
                <a:close/>
              </a:path>
              <a:path w="21600" h="21600" extrusionOk="0">
                <a:moveTo>
                  <a:pt x="4860" y="4628"/>
                </a:moveTo>
                <a:lnTo>
                  <a:pt x="4860" y="6171"/>
                </a:lnTo>
                <a:lnTo>
                  <a:pt x="7020" y="6171"/>
                </a:lnTo>
                <a:lnTo>
                  <a:pt x="7020" y="4628"/>
                </a:lnTo>
                <a:lnTo>
                  <a:pt x="4860" y="4628"/>
                </a:lnTo>
                <a:close/>
              </a:path>
              <a:path w="21600" h="21600" extrusionOk="0">
                <a:moveTo>
                  <a:pt x="7020" y="4628"/>
                </a:moveTo>
                <a:lnTo>
                  <a:pt x="7020" y="6171"/>
                </a:lnTo>
                <a:lnTo>
                  <a:pt x="9180" y="6171"/>
                </a:lnTo>
                <a:lnTo>
                  <a:pt x="9180" y="4628"/>
                </a:lnTo>
                <a:lnTo>
                  <a:pt x="7020" y="4628"/>
                </a:lnTo>
                <a:close/>
              </a:path>
              <a:path w="21600" h="21600" extrusionOk="0">
                <a:moveTo>
                  <a:pt x="9180" y="4628"/>
                </a:moveTo>
                <a:lnTo>
                  <a:pt x="9180" y="6171"/>
                </a:lnTo>
                <a:lnTo>
                  <a:pt x="11340" y="6171"/>
                </a:lnTo>
                <a:lnTo>
                  <a:pt x="11340" y="4628"/>
                </a:lnTo>
                <a:lnTo>
                  <a:pt x="9180" y="4628"/>
                </a:lnTo>
                <a:close/>
              </a:path>
              <a:path w="21600" h="21600" extrusionOk="0">
                <a:moveTo>
                  <a:pt x="11340" y="4628"/>
                </a:moveTo>
                <a:lnTo>
                  <a:pt x="11340" y="6171"/>
                </a:lnTo>
                <a:lnTo>
                  <a:pt x="13500" y="6171"/>
                </a:lnTo>
                <a:lnTo>
                  <a:pt x="13500" y="4628"/>
                </a:lnTo>
                <a:lnTo>
                  <a:pt x="11340" y="4628"/>
                </a:lnTo>
                <a:close/>
              </a:path>
              <a:path w="21600" h="21600" extrusionOk="0">
                <a:moveTo>
                  <a:pt x="13500" y="4628"/>
                </a:moveTo>
                <a:lnTo>
                  <a:pt x="13500" y="6171"/>
                </a:lnTo>
                <a:lnTo>
                  <a:pt x="15660" y="6171"/>
                </a:lnTo>
                <a:lnTo>
                  <a:pt x="15660" y="4628"/>
                </a:lnTo>
                <a:lnTo>
                  <a:pt x="13500" y="4628"/>
                </a:lnTo>
                <a:close/>
              </a:path>
              <a:path w="21600" h="21600" extrusionOk="0">
                <a:moveTo>
                  <a:pt x="15660" y="4628"/>
                </a:moveTo>
                <a:lnTo>
                  <a:pt x="15660" y="6171"/>
                </a:lnTo>
                <a:lnTo>
                  <a:pt x="17820" y="6171"/>
                </a:lnTo>
                <a:lnTo>
                  <a:pt x="17820" y="4628"/>
                </a:lnTo>
                <a:lnTo>
                  <a:pt x="15660" y="4628"/>
                </a:lnTo>
                <a:close/>
              </a:path>
              <a:path w="21600" h="21600" extrusionOk="0">
                <a:moveTo>
                  <a:pt x="17820" y="4628"/>
                </a:moveTo>
                <a:lnTo>
                  <a:pt x="17820" y="6171"/>
                </a:lnTo>
                <a:lnTo>
                  <a:pt x="19980" y="6171"/>
                </a:lnTo>
                <a:lnTo>
                  <a:pt x="19980" y="4628"/>
                </a:lnTo>
                <a:lnTo>
                  <a:pt x="17820" y="4628"/>
                </a:lnTo>
                <a:close/>
              </a:path>
              <a:path w="21600" h="21600" extrusionOk="0">
                <a:moveTo>
                  <a:pt x="1620" y="6171"/>
                </a:moveTo>
                <a:lnTo>
                  <a:pt x="1620" y="7714"/>
                </a:lnTo>
                <a:lnTo>
                  <a:pt x="3779" y="7714"/>
                </a:lnTo>
                <a:lnTo>
                  <a:pt x="3779" y="6171"/>
                </a:lnTo>
                <a:lnTo>
                  <a:pt x="1620" y="6171"/>
                </a:lnTo>
                <a:close/>
              </a:path>
              <a:path w="21600" h="21600" extrusionOk="0">
                <a:moveTo>
                  <a:pt x="3779" y="6171"/>
                </a:moveTo>
                <a:lnTo>
                  <a:pt x="3779" y="7714"/>
                </a:lnTo>
                <a:lnTo>
                  <a:pt x="5940" y="7714"/>
                </a:lnTo>
                <a:lnTo>
                  <a:pt x="5940" y="6171"/>
                </a:lnTo>
                <a:lnTo>
                  <a:pt x="3779" y="6171"/>
                </a:lnTo>
                <a:close/>
              </a:path>
              <a:path w="21600" h="21600" extrusionOk="0">
                <a:moveTo>
                  <a:pt x="5940" y="6171"/>
                </a:moveTo>
                <a:lnTo>
                  <a:pt x="5940" y="7714"/>
                </a:lnTo>
                <a:lnTo>
                  <a:pt x="8100" y="7714"/>
                </a:lnTo>
                <a:lnTo>
                  <a:pt x="8100" y="6171"/>
                </a:lnTo>
                <a:lnTo>
                  <a:pt x="5940" y="6171"/>
                </a:lnTo>
                <a:close/>
              </a:path>
              <a:path w="21600" h="21600" extrusionOk="0">
                <a:moveTo>
                  <a:pt x="8100" y="6171"/>
                </a:moveTo>
                <a:lnTo>
                  <a:pt x="8100" y="7714"/>
                </a:lnTo>
                <a:lnTo>
                  <a:pt x="10260" y="7714"/>
                </a:lnTo>
                <a:lnTo>
                  <a:pt x="10260" y="6171"/>
                </a:lnTo>
                <a:lnTo>
                  <a:pt x="8100" y="6171"/>
                </a:lnTo>
                <a:close/>
              </a:path>
              <a:path w="21600" h="21600" extrusionOk="0">
                <a:moveTo>
                  <a:pt x="10260" y="6171"/>
                </a:moveTo>
                <a:lnTo>
                  <a:pt x="10260" y="7714"/>
                </a:lnTo>
                <a:lnTo>
                  <a:pt x="12419" y="7714"/>
                </a:lnTo>
                <a:lnTo>
                  <a:pt x="12419" y="6171"/>
                </a:lnTo>
                <a:lnTo>
                  <a:pt x="10260" y="6171"/>
                </a:lnTo>
                <a:close/>
              </a:path>
              <a:path w="21600" h="21600" extrusionOk="0">
                <a:moveTo>
                  <a:pt x="12419" y="6171"/>
                </a:moveTo>
                <a:lnTo>
                  <a:pt x="12419" y="7714"/>
                </a:lnTo>
                <a:lnTo>
                  <a:pt x="14580" y="7714"/>
                </a:lnTo>
                <a:lnTo>
                  <a:pt x="14580" y="6171"/>
                </a:lnTo>
                <a:lnTo>
                  <a:pt x="12419" y="6171"/>
                </a:lnTo>
                <a:close/>
              </a:path>
              <a:path w="21600" h="21600" extrusionOk="0">
                <a:moveTo>
                  <a:pt x="14580" y="6171"/>
                </a:moveTo>
                <a:lnTo>
                  <a:pt x="14580" y="7714"/>
                </a:lnTo>
                <a:lnTo>
                  <a:pt x="16740" y="7714"/>
                </a:lnTo>
                <a:lnTo>
                  <a:pt x="16740" y="6171"/>
                </a:lnTo>
                <a:lnTo>
                  <a:pt x="14580" y="6171"/>
                </a:lnTo>
                <a:close/>
              </a:path>
              <a:path w="21600" h="21600" extrusionOk="0">
                <a:moveTo>
                  <a:pt x="16740" y="6171"/>
                </a:moveTo>
                <a:lnTo>
                  <a:pt x="16740" y="7714"/>
                </a:lnTo>
                <a:lnTo>
                  <a:pt x="18900" y="7714"/>
                </a:lnTo>
                <a:lnTo>
                  <a:pt x="18900" y="6171"/>
                </a:lnTo>
                <a:lnTo>
                  <a:pt x="16740" y="6171"/>
                </a:lnTo>
                <a:close/>
              </a:path>
              <a:path w="21600" h="21600" extrusionOk="0">
                <a:moveTo>
                  <a:pt x="18900" y="6171"/>
                </a:moveTo>
                <a:lnTo>
                  <a:pt x="18900" y="7714"/>
                </a:lnTo>
                <a:lnTo>
                  <a:pt x="21060" y="7714"/>
                </a:lnTo>
                <a:lnTo>
                  <a:pt x="21060" y="6171"/>
                </a:lnTo>
                <a:lnTo>
                  <a:pt x="18900" y="6171"/>
                </a:lnTo>
                <a:close/>
              </a:path>
              <a:path w="21600" h="21600" extrusionOk="0">
                <a:moveTo>
                  <a:pt x="540" y="7714"/>
                </a:moveTo>
                <a:lnTo>
                  <a:pt x="540" y="9257"/>
                </a:lnTo>
                <a:lnTo>
                  <a:pt x="2700" y="9257"/>
                </a:lnTo>
                <a:lnTo>
                  <a:pt x="2700" y="7714"/>
                </a:lnTo>
                <a:lnTo>
                  <a:pt x="540" y="7714"/>
                </a:lnTo>
                <a:close/>
              </a:path>
              <a:path w="21600" h="21600" extrusionOk="0">
                <a:moveTo>
                  <a:pt x="2700" y="7714"/>
                </a:moveTo>
                <a:lnTo>
                  <a:pt x="2700" y="9257"/>
                </a:lnTo>
                <a:lnTo>
                  <a:pt x="4860" y="9257"/>
                </a:lnTo>
                <a:lnTo>
                  <a:pt x="4860" y="7714"/>
                </a:lnTo>
                <a:lnTo>
                  <a:pt x="2700" y="7714"/>
                </a:lnTo>
                <a:close/>
              </a:path>
              <a:path w="21600" h="21600" extrusionOk="0">
                <a:moveTo>
                  <a:pt x="4860" y="7714"/>
                </a:moveTo>
                <a:lnTo>
                  <a:pt x="4860" y="9257"/>
                </a:lnTo>
                <a:lnTo>
                  <a:pt x="7020" y="9257"/>
                </a:lnTo>
                <a:lnTo>
                  <a:pt x="7020" y="7714"/>
                </a:lnTo>
                <a:lnTo>
                  <a:pt x="4860" y="7714"/>
                </a:lnTo>
                <a:close/>
              </a:path>
              <a:path w="21600" h="21600" extrusionOk="0">
                <a:moveTo>
                  <a:pt x="7020" y="7714"/>
                </a:moveTo>
                <a:lnTo>
                  <a:pt x="7020" y="9257"/>
                </a:lnTo>
                <a:lnTo>
                  <a:pt x="9180" y="9257"/>
                </a:lnTo>
                <a:lnTo>
                  <a:pt x="9180" y="7714"/>
                </a:lnTo>
                <a:lnTo>
                  <a:pt x="7020" y="7714"/>
                </a:lnTo>
                <a:close/>
              </a:path>
              <a:path w="21600" h="21600" extrusionOk="0">
                <a:moveTo>
                  <a:pt x="9180" y="7714"/>
                </a:moveTo>
                <a:lnTo>
                  <a:pt x="9180" y="9257"/>
                </a:lnTo>
                <a:lnTo>
                  <a:pt x="11340" y="9257"/>
                </a:lnTo>
                <a:lnTo>
                  <a:pt x="11340" y="7714"/>
                </a:lnTo>
                <a:lnTo>
                  <a:pt x="9180" y="7714"/>
                </a:lnTo>
                <a:close/>
              </a:path>
              <a:path w="21600" h="21600" extrusionOk="0">
                <a:moveTo>
                  <a:pt x="11340" y="7714"/>
                </a:moveTo>
                <a:lnTo>
                  <a:pt x="11340" y="9257"/>
                </a:lnTo>
                <a:lnTo>
                  <a:pt x="13500" y="9257"/>
                </a:lnTo>
                <a:lnTo>
                  <a:pt x="13500" y="7714"/>
                </a:lnTo>
                <a:lnTo>
                  <a:pt x="11340" y="7714"/>
                </a:lnTo>
                <a:close/>
              </a:path>
              <a:path w="21600" h="21600" extrusionOk="0">
                <a:moveTo>
                  <a:pt x="13500" y="7714"/>
                </a:moveTo>
                <a:lnTo>
                  <a:pt x="13500" y="9257"/>
                </a:lnTo>
                <a:lnTo>
                  <a:pt x="15660" y="9257"/>
                </a:lnTo>
                <a:lnTo>
                  <a:pt x="15660" y="7714"/>
                </a:lnTo>
                <a:lnTo>
                  <a:pt x="13500" y="7714"/>
                </a:lnTo>
                <a:close/>
              </a:path>
              <a:path w="21600" h="21600" extrusionOk="0">
                <a:moveTo>
                  <a:pt x="15660" y="7714"/>
                </a:moveTo>
                <a:lnTo>
                  <a:pt x="15660" y="9257"/>
                </a:lnTo>
                <a:lnTo>
                  <a:pt x="17820" y="9257"/>
                </a:lnTo>
                <a:lnTo>
                  <a:pt x="17820" y="7714"/>
                </a:lnTo>
                <a:lnTo>
                  <a:pt x="15660" y="7714"/>
                </a:lnTo>
                <a:close/>
              </a:path>
              <a:path w="21600" h="21600" extrusionOk="0">
                <a:moveTo>
                  <a:pt x="17820" y="7714"/>
                </a:moveTo>
                <a:lnTo>
                  <a:pt x="17820" y="9257"/>
                </a:lnTo>
                <a:lnTo>
                  <a:pt x="19980" y="9257"/>
                </a:lnTo>
                <a:lnTo>
                  <a:pt x="19980" y="7714"/>
                </a:lnTo>
                <a:lnTo>
                  <a:pt x="17820" y="7714"/>
                </a:lnTo>
                <a:close/>
              </a:path>
              <a:path w="21600" h="21600" extrusionOk="0">
                <a:moveTo>
                  <a:pt x="1620" y="9257"/>
                </a:moveTo>
                <a:lnTo>
                  <a:pt x="1620" y="10800"/>
                </a:lnTo>
                <a:lnTo>
                  <a:pt x="3779" y="10800"/>
                </a:lnTo>
                <a:lnTo>
                  <a:pt x="3779" y="9257"/>
                </a:lnTo>
                <a:lnTo>
                  <a:pt x="1620" y="9257"/>
                </a:lnTo>
                <a:close/>
              </a:path>
              <a:path w="21600" h="21600" extrusionOk="0">
                <a:moveTo>
                  <a:pt x="3779" y="9257"/>
                </a:moveTo>
                <a:lnTo>
                  <a:pt x="3779" y="10800"/>
                </a:lnTo>
                <a:lnTo>
                  <a:pt x="5940" y="10800"/>
                </a:lnTo>
                <a:lnTo>
                  <a:pt x="5940" y="9257"/>
                </a:lnTo>
                <a:lnTo>
                  <a:pt x="3779" y="9257"/>
                </a:lnTo>
                <a:close/>
              </a:path>
              <a:path w="21600" h="21600" extrusionOk="0">
                <a:moveTo>
                  <a:pt x="5940" y="9257"/>
                </a:moveTo>
                <a:lnTo>
                  <a:pt x="5940" y="10800"/>
                </a:lnTo>
                <a:lnTo>
                  <a:pt x="8100" y="10800"/>
                </a:lnTo>
                <a:lnTo>
                  <a:pt x="8100" y="9257"/>
                </a:lnTo>
                <a:lnTo>
                  <a:pt x="5940" y="9257"/>
                </a:lnTo>
                <a:close/>
              </a:path>
              <a:path w="21600" h="21600" extrusionOk="0">
                <a:moveTo>
                  <a:pt x="8100" y="9257"/>
                </a:moveTo>
                <a:lnTo>
                  <a:pt x="8100" y="10800"/>
                </a:lnTo>
                <a:lnTo>
                  <a:pt x="10260" y="10800"/>
                </a:lnTo>
                <a:lnTo>
                  <a:pt x="10260" y="9257"/>
                </a:lnTo>
                <a:lnTo>
                  <a:pt x="8100" y="9257"/>
                </a:lnTo>
                <a:close/>
              </a:path>
              <a:path w="21600" h="21600" extrusionOk="0">
                <a:moveTo>
                  <a:pt x="10260" y="9257"/>
                </a:moveTo>
                <a:lnTo>
                  <a:pt x="10260" y="10800"/>
                </a:lnTo>
                <a:lnTo>
                  <a:pt x="12419" y="10800"/>
                </a:lnTo>
                <a:lnTo>
                  <a:pt x="12419" y="9257"/>
                </a:lnTo>
                <a:lnTo>
                  <a:pt x="10260" y="9257"/>
                </a:lnTo>
                <a:close/>
              </a:path>
              <a:path w="21600" h="21600" extrusionOk="0">
                <a:moveTo>
                  <a:pt x="12419" y="9257"/>
                </a:moveTo>
                <a:lnTo>
                  <a:pt x="12419" y="10800"/>
                </a:lnTo>
                <a:lnTo>
                  <a:pt x="14580" y="10800"/>
                </a:lnTo>
                <a:lnTo>
                  <a:pt x="14580" y="9257"/>
                </a:lnTo>
                <a:lnTo>
                  <a:pt x="12419" y="9257"/>
                </a:lnTo>
                <a:close/>
              </a:path>
              <a:path w="21600" h="21600" extrusionOk="0">
                <a:moveTo>
                  <a:pt x="14580" y="9257"/>
                </a:moveTo>
                <a:lnTo>
                  <a:pt x="14580" y="10800"/>
                </a:lnTo>
                <a:lnTo>
                  <a:pt x="16740" y="10800"/>
                </a:lnTo>
                <a:lnTo>
                  <a:pt x="16740" y="9257"/>
                </a:lnTo>
                <a:lnTo>
                  <a:pt x="14580" y="9257"/>
                </a:lnTo>
                <a:close/>
              </a:path>
              <a:path w="21600" h="21600" extrusionOk="0">
                <a:moveTo>
                  <a:pt x="16740" y="9257"/>
                </a:moveTo>
                <a:lnTo>
                  <a:pt x="16740" y="10800"/>
                </a:lnTo>
                <a:lnTo>
                  <a:pt x="18900" y="10800"/>
                </a:lnTo>
                <a:lnTo>
                  <a:pt x="18900" y="9257"/>
                </a:lnTo>
                <a:lnTo>
                  <a:pt x="16740" y="9257"/>
                </a:lnTo>
                <a:close/>
              </a:path>
              <a:path w="21600" h="21600" extrusionOk="0">
                <a:moveTo>
                  <a:pt x="18900" y="9257"/>
                </a:moveTo>
                <a:lnTo>
                  <a:pt x="18900" y="10800"/>
                </a:lnTo>
                <a:lnTo>
                  <a:pt x="21060" y="10800"/>
                </a:lnTo>
                <a:lnTo>
                  <a:pt x="21060" y="9257"/>
                </a:lnTo>
                <a:lnTo>
                  <a:pt x="18900" y="9257"/>
                </a:lnTo>
                <a:close/>
              </a:path>
              <a:path w="21600" h="21600" extrusionOk="0">
                <a:moveTo>
                  <a:pt x="540" y="10800"/>
                </a:moveTo>
                <a:lnTo>
                  <a:pt x="540" y="12342"/>
                </a:lnTo>
                <a:lnTo>
                  <a:pt x="2700" y="12342"/>
                </a:lnTo>
                <a:lnTo>
                  <a:pt x="2700" y="10800"/>
                </a:lnTo>
                <a:lnTo>
                  <a:pt x="540" y="10800"/>
                </a:lnTo>
                <a:close/>
              </a:path>
              <a:path w="21600" h="21600" extrusionOk="0">
                <a:moveTo>
                  <a:pt x="2700" y="10800"/>
                </a:moveTo>
                <a:lnTo>
                  <a:pt x="2700" y="12342"/>
                </a:lnTo>
                <a:lnTo>
                  <a:pt x="4860" y="12342"/>
                </a:lnTo>
                <a:lnTo>
                  <a:pt x="4860" y="10800"/>
                </a:lnTo>
                <a:lnTo>
                  <a:pt x="2700" y="10800"/>
                </a:lnTo>
                <a:close/>
              </a:path>
              <a:path w="21600" h="21600" extrusionOk="0">
                <a:moveTo>
                  <a:pt x="4860" y="10800"/>
                </a:moveTo>
                <a:lnTo>
                  <a:pt x="4860" y="12342"/>
                </a:lnTo>
                <a:lnTo>
                  <a:pt x="7020" y="12342"/>
                </a:lnTo>
                <a:lnTo>
                  <a:pt x="7020" y="10800"/>
                </a:lnTo>
                <a:lnTo>
                  <a:pt x="4860" y="10800"/>
                </a:lnTo>
                <a:close/>
              </a:path>
              <a:path w="21600" h="21600" extrusionOk="0">
                <a:moveTo>
                  <a:pt x="7020" y="10800"/>
                </a:moveTo>
                <a:lnTo>
                  <a:pt x="7020" y="12342"/>
                </a:lnTo>
                <a:lnTo>
                  <a:pt x="9180" y="12342"/>
                </a:lnTo>
                <a:lnTo>
                  <a:pt x="9180" y="10800"/>
                </a:lnTo>
                <a:lnTo>
                  <a:pt x="7020" y="10800"/>
                </a:lnTo>
                <a:close/>
              </a:path>
              <a:path w="21600" h="21600" extrusionOk="0">
                <a:moveTo>
                  <a:pt x="9180" y="10800"/>
                </a:moveTo>
                <a:lnTo>
                  <a:pt x="9180" y="12342"/>
                </a:lnTo>
                <a:lnTo>
                  <a:pt x="11340" y="12342"/>
                </a:lnTo>
                <a:lnTo>
                  <a:pt x="11340" y="10800"/>
                </a:lnTo>
                <a:lnTo>
                  <a:pt x="9180" y="10800"/>
                </a:lnTo>
                <a:close/>
              </a:path>
              <a:path w="21600" h="21600" extrusionOk="0">
                <a:moveTo>
                  <a:pt x="11340" y="10800"/>
                </a:moveTo>
                <a:lnTo>
                  <a:pt x="11340" y="12342"/>
                </a:lnTo>
                <a:lnTo>
                  <a:pt x="13500" y="12342"/>
                </a:lnTo>
                <a:lnTo>
                  <a:pt x="13500" y="10800"/>
                </a:lnTo>
                <a:lnTo>
                  <a:pt x="11340" y="10800"/>
                </a:lnTo>
                <a:close/>
              </a:path>
              <a:path w="21600" h="21600" extrusionOk="0">
                <a:moveTo>
                  <a:pt x="13500" y="10800"/>
                </a:moveTo>
                <a:lnTo>
                  <a:pt x="13500" y="12342"/>
                </a:lnTo>
                <a:lnTo>
                  <a:pt x="15660" y="12342"/>
                </a:lnTo>
                <a:lnTo>
                  <a:pt x="15660" y="10800"/>
                </a:lnTo>
                <a:lnTo>
                  <a:pt x="13500" y="10800"/>
                </a:lnTo>
                <a:close/>
              </a:path>
              <a:path w="21600" h="21600" extrusionOk="0">
                <a:moveTo>
                  <a:pt x="15660" y="10800"/>
                </a:moveTo>
                <a:lnTo>
                  <a:pt x="15660" y="12342"/>
                </a:lnTo>
                <a:lnTo>
                  <a:pt x="17820" y="12342"/>
                </a:lnTo>
                <a:lnTo>
                  <a:pt x="17820" y="10800"/>
                </a:lnTo>
                <a:lnTo>
                  <a:pt x="15660" y="10800"/>
                </a:lnTo>
                <a:close/>
              </a:path>
              <a:path w="21600" h="21600" extrusionOk="0">
                <a:moveTo>
                  <a:pt x="17820" y="10800"/>
                </a:moveTo>
                <a:lnTo>
                  <a:pt x="17820" y="12342"/>
                </a:lnTo>
                <a:lnTo>
                  <a:pt x="19980" y="12342"/>
                </a:lnTo>
                <a:lnTo>
                  <a:pt x="19980" y="10800"/>
                </a:lnTo>
                <a:lnTo>
                  <a:pt x="17820" y="10800"/>
                </a:lnTo>
                <a:close/>
              </a:path>
              <a:path w="21600" h="21600" extrusionOk="0">
                <a:moveTo>
                  <a:pt x="1620" y="12342"/>
                </a:moveTo>
                <a:lnTo>
                  <a:pt x="1620" y="13885"/>
                </a:lnTo>
                <a:lnTo>
                  <a:pt x="3779" y="13885"/>
                </a:lnTo>
                <a:lnTo>
                  <a:pt x="3779" y="12342"/>
                </a:lnTo>
                <a:lnTo>
                  <a:pt x="1620" y="12342"/>
                </a:lnTo>
                <a:close/>
              </a:path>
              <a:path w="21600" h="21600" extrusionOk="0">
                <a:moveTo>
                  <a:pt x="3779" y="12342"/>
                </a:moveTo>
                <a:lnTo>
                  <a:pt x="3779" y="13885"/>
                </a:lnTo>
                <a:lnTo>
                  <a:pt x="5940" y="13885"/>
                </a:lnTo>
                <a:lnTo>
                  <a:pt x="5940" y="12342"/>
                </a:lnTo>
                <a:lnTo>
                  <a:pt x="3779" y="12342"/>
                </a:lnTo>
                <a:close/>
              </a:path>
              <a:path w="21600" h="21600" extrusionOk="0">
                <a:moveTo>
                  <a:pt x="5940" y="12342"/>
                </a:moveTo>
                <a:lnTo>
                  <a:pt x="5940" y="13885"/>
                </a:lnTo>
                <a:lnTo>
                  <a:pt x="8100" y="13885"/>
                </a:lnTo>
                <a:lnTo>
                  <a:pt x="8100" y="12342"/>
                </a:lnTo>
                <a:lnTo>
                  <a:pt x="5940" y="12342"/>
                </a:lnTo>
                <a:close/>
              </a:path>
              <a:path w="21600" h="21600" extrusionOk="0">
                <a:moveTo>
                  <a:pt x="8100" y="12342"/>
                </a:moveTo>
                <a:lnTo>
                  <a:pt x="8100" y="13885"/>
                </a:lnTo>
                <a:lnTo>
                  <a:pt x="10260" y="13885"/>
                </a:lnTo>
                <a:lnTo>
                  <a:pt x="10260" y="12342"/>
                </a:lnTo>
                <a:lnTo>
                  <a:pt x="8100" y="12342"/>
                </a:lnTo>
                <a:close/>
              </a:path>
              <a:path w="21600" h="21600" extrusionOk="0">
                <a:moveTo>
                  <a:pt x="10260" y="12342"/>
                </a:moveTo>
                <a:lnTo>
                  <a:pt x="10260" y="13885"/>
                </a:lnTo>
                <a:lnTo>
                  <a:pt x="12419" y="13885"/>
                </a:lnTo>
                <a:lnTo>
                  <a:pt x="12419" y="12342"/>
                </a:lnTo>
                <a:lnTo>
                  <a:pt x="10260" y="12342"/>
                </a:lnTo>
                <a:close/>
              </a:path>
              <a:path w="21600" h="21600" extrusionOk="0">
                <a:moveTo>
                  <a:pt x="12419" y="12342"/>
                </a:moveTo>
                <a:lnTo>
                  <a:pt x="12419" y="13885"/>
                </a:lnTo>
                <a:lnTo>
                  <a:pt x="14580" y="13885"/>
                </a:lnTo>
                <a:lnTo>
                  <a:pt x="14580" y="12342"/>
                </a:lnTo>
                <a:lnTo>
                  <a:pt x="12419" y="12342"/>
                </a:lnTo>
                <a:close/>
              </a:path>
              <a:path w="21600" h="21600" extrusionOk="0">
                <a:moveTo>
                  <a:pt x="14580" y="12342"/>
                </a:moveTo>
                <a:lnTo>
                  <a:pt x="14580" y="13885"/>
                </a:lnTo>
                <a:lnTo>
                  <a:pt x="16740" y="13885"/>
                </a:lnTo>
                <a:lnTo>
                  <a:pt x="16740" y="12342"/>
                </a:lnTo>
                <a:lnTo>
                  <a:pt x="14580" y="12342"/>
                </a:lnTo>
                <a:close/>
              </a:path>
              <a:path w="21600" h="21600" extrusionOk="0">
                <a:moveTo>
                  <a:pt x="16740" y="12342"/>
                </a:moveTo>
                <a:lnTo>
                  <a:pt x="16740" y="13885"/>
                </a:lnTo>
                <a:lnTo>
                  <a:pt x="18900" y="13885"/>
                </a:lnTo>
                <a:lnTo>
                  <a:pt x="18900" y="12342"/>
                </a:lnTo>
                <a:lnTo>
                  <a:pt x="16740" y="12342"/>
                </a:lnTo>
                <a:close/>
              </a:path>
              <a:path w="21600" h="21600" extrusionOk="0">
                <a:moveTo>
                  <a:pt x="18900" y="12342"/>
                </a:moveTo>
                <a:lnTo>
                  <a:pt x="18900" y="13885"/>
                </a:lnTo>
                <a:lnTo>
                  <a:pt x="21060" y="13885"/>
                </a:lnTo>
                <a:lnTo>
                  <a:pt x="21060" y="12342"/>
                </a:lnTo>
                <a:lnTo>
                  <a:pt x="18900" y="12342"/>
                </a:lnTo>
                <a:close/>
              </a:path>
              <a:path w="21600" h="21600" extrusionOk="0">
                <a:moveTo>
                  <a:pt x="540" y="13885"/>
                </a:moveTo>
                <a:lnTo>
                  <a:pt x="540" y="15428"/>
                </a:lnTo>
                <a:lnTo>
                  <a:pt x="2700" y="15428"/>
                </a:lnTo>
                <a:lnTo>
                  <a:pt x="2700" y="13885"/>
                </a:lnTo>
                <a:lnTo>
                  <a:pt x="540" y="13885"/>
                </a:lnTo>
                <a:close/>
              </a:path>
              <a:path w="21600" h="21600" extrusionOk="0">
                <a:moveTo>
                  <a:pt x="2700" y="13885"/>
                </a:moveTo>
                <a:lnTo>
                  <a:pt x="2700" y="15428"/>
                </a:lnTo>
                <a:lnTo>
                  <a:pt x="4860" y="15428"/>
                </a:lnTo>
                <a:lnTo>
                  <a:pt x="4860" y="13885"/>
                </a:lnTo>
                <a:lnTo>
                  <a:pt x="2700" y="13885"/>
                </a:lnTo>
                <a:close/>
              </a:path>
              <a:path w="21600" h="21600" extrusionOk="0">
                <a:moveTo>
                  <a:pt x="4860" y="13885"/>
                </a:moveTo>
                <a:lnTo>
                  <a:pt x="4860" y="15428"/>
                </a:lnTo>
                <a:lnTo>
                  <a:pt x="7020" y="15428"/>
                </a:lnTo>
                <a:lnTo>
                  <a:pt x="7020" y="13885"/>
                </a:lnTo>
                <a:lnTo>
                  <a:pt x="4860" y="13885"/>
                </a:lnTo>
                <a:close/>
              </a:path>
              <a:path w="21600" h="21600" extrusionOk="0">
                <a:moveTo>
                  <a:pt x="7020" y="13885"/>
                </a:moveTo>
                <a:lnTo>
                  <a:pt x="7020" y="15428"/>
                </a:lnTo>
                <a:lnTo>
                  <a:pt x="9180" y="15428"/>
                </a:lnTo>
                <a:lnTo>
                  <a:pt x="9180" y="13885"/>
                </a:lnTo>
                <a:lnTo>
                  <a:pt x="7020" y="13885"/>
                </a:lnTo>
                <a:close/>
              </a:path>
              <a:path w="21600" h="21600" extrusionOk="0">
                <a:moveTo>
                  <a:pt x="9180" y="13885"/>
                </a:moveTo>
                <a:lnTo>
                  <a:pt x="9180" y="15428"/>
                </a:lnTo>
                <a:lnTo>
                  <a:pt x="11340" y="15428"/>
                </a:lnTo>
                <a:lnTo>
                  <a:pt x="11340" y="13885"/>
                </a:lnTo>
                <a:lnTo>
                  <a:pt x="9180" y="13885"/>
                </a:lnTo>
                <a:close/>
              </a:path>
              <a:path w="21600" h="21600" extrusionOk="0">
                <a:moveTo>
                  <a:pt x="11340" y="13885"/>
                </a:moveTo>
                <a:lnTo>
                  <a:pt x="11340" y="15428"/>
                </a:lnTo>
                <a:lnTo>
                  <a:pt x="13500" y="15428"/>
                </a:lnTo>
                <a:lnTo>
                  <a:pt x="13500" y="13885"/>
                </a:lnTo>
                <a:lnTo>
                  <a:pt x="11340" y="13885"/>
                </a:lnTo>
                <a:close/>
              </a:path>
              <a:path w="21600" h="21600" extrusionOk="0">
                <a:moveTo>
                  <a:pt x="13500" y="13885"/>
                </a:moveTo>
                <a:lnTo>
                  <a:pt x="13500" y="15428"/>
                </a:lnTo>
                <a:lnTo>
                  <a:pt x="15660" y="15428"/>
                </a:lnTo>
                <a:lnTo>
                  <a:pt x="15660" y="13885"/>
                </a:lnTo>
                <a:lnTo>
                  <a:pt x="13500" y="13885"/>
                </a:lnTo>
                <a:close/>
              </a:path>
              <a:path w="21600" h="21600" extrusionOk="0">
                <a:moveTo>
                  <a:pt x="15660" y="13885"/>
                </a:moveTo>
                <a:lnTo>
                  <a:pt x="15660" y="15428"/>
                </a:lnTo>
                <a:lnTo>
                  <a:pt x="17820" y="15428"/>
                </a:lnTo>
                <a:lnTo>
                  <a:pt x="17820" y="13885"/>
                </a:lnTo>
                <a:lnTo>
                  <a:pt x="15660" y="13885"/>
                </a:lnTo>
                <a:close/>
              </a:path>
              <a:path w="21600" h="21600" extrusionOk="0">
                <a:moveTo>
                  <a:pt x="17820" y="13885"/>
                </a:moveTo>
                <a:lnTo>
                  <a:pt x="17820" y="15428"/>
                </a:lnTo>
                <a:lnTo>
                  <a:pt x="19980" y="15428"/>
                </a:lnTo>
                <a:lnTo>
                  <a:pt x="19980" y="13885"/>
                </a:lnTo>
                <a:lnTo>
                  <a:pt x="17820" y="13885"/>
                </a:lnTo>
                <a:close/>
              </a:path>
              <a:path w="21600" h="21600" extrusionOk="0">
                <a:moveTo>
                  <a:pt x="1620" y="15428"/>
                </a:moveTo>
                <a:lnTo>
                  <a:pt x="1620" y="16971"/>
                </a:lnTo>
                <a:lnTo>
                  <a:pt x="3779" y="16971"/>
                </a:lnTo>
                <a:lnTo>
                  <a:pt x="3779" y="15428"/>
                </a:lnTo>
                <a:lnTo>
                  <a:pt x="1620" y="15428"/>
                </a:lnTo>
                <a:close/>
              </a:path>
              <a:path w="21600" h="21600" extrusionOk="0">
                <a:moveTo>
                  <a:pt x="3779" y="15428"/>
                </a:moveTo>
                <a:lnTo>
                  <a:pt x="3779" y="16971"/>
                </a:lnTo>
                <a:lnTo>
                  <a:pt x="5940" y="16971"/>
                </a:lnTo>
                <a:lnTo>
                  <a:pt x="5940" y="15428"/>
                </a:lnTo>
                <a:lnTo>
                  <a:pt x="3779" y="15428"/>
                </a:lnTo>
                <a:close/>
              </a:path>
              <a:path w="21600" h="21600" extrusionOk="0">
                <a:moveTo>
                  <a:pt x="5940" y="15428"/>
                </a:moveTo>
                <a:lnTo>
                  <a:pt x="5940" y="16971"/>
                </a:lnTo>
                <a:lnTo>
                  <a:pt x="8100" y="16971"/>
                </a:lnTo>
                <a:lnTo>
                  <a:pt x="8100" y="15428"/>
                </a:lnTo>
                <a:lnTo>
                  <a:pt x="5940" y="15428"/>
                </a:lnTo>
                <a:close/>
              </a:path>
              <a:path w="21600" h="21600" extrusionOk="0">
                <a:moveTo>
                  <a:pt x="8100" y="15428"/>
                </a:moveTo>
                <a:lnTo>
                  <a:pt x="8100" y="16971"/>
                </a:lnTo>
                <a:lnTo>
                  <a:pt x="10260" y="16971"/>
                </a:lnTo>
                <a:lnTo>
                  <a:pt x="10260" y="15428"/>
                </a:lnTo>
                <a:lnTo>
                  <a:pt x="8100" y="15428"/>
                </a:lnTo>
                <a:close/>
              </a:path>
              <a:path w="21600" h="21600" extrusionOk="0">
                <a:moveTo>
                  <a:pt x="10260" y="15428"/>
                </a:moveTo>
                <a:lnTo>
                  <a:pt x="10260" y="16971"/>
                </a:lnTo>
                <a:lnTo>
                  <a:pt x="12419" y="16971"/>
                </a:lnTo>
                <a:lnTo>
                  <a:pt x="12419" y="15428"/>
                </a:lnTo>
                <a:lnTo>
                  <a:pt x="10260" y="15428"/>
                </a:lnTo>
                <a:close/>
              </a:path>
              <a:path w="21600" h="21600" extrusionOk="0">
                <a:moveTo>
                  <a:pt x="12419" y="15428"/>
                </a:moveTo>
                <a:lnTo>
                  <a:pt x="12419" y="16971"/>
                </a:lnTo>
                <a:lnTo>
                  <a:pt x="14580" y="16971"/>
                </a:lnTo>
                <a:lnTo>
                  <a:pt x="14580" y="15428"/>
                </a:lnTo>
                <a:lnTo>
                  <a:pt x="12419" y="15428"/>
                </a:lnTo>
                <a:close/>
              </a:path>
              <a:path w="21600" h="21600" extrusionOk="0">
                <a:moveTo>
                  <a:pt x="14580" y="15428"/>
                </a:moveTo>
                <a:lnTo>
                  <a:pt x="14580" y="16971"/>
                </a:lnTo>
                <a:lnTo>
                  <a:pt x="16740" y="16971"/>
                </a:lnTo>
                <a:lnTo>
                  <a:pt x="16740" y="15428"/>
                </a:lnTo>
                <a:lnTo>
                  <a:pt x="14580" y="15428"/>
                </a:lnTo>
                <a:close/>
              </a:path>
              <a:path w="21600" h="21600" extrusionOk="0">
                <a:moveTo>
                  <a:pt x="16740" y="15428"/>
                </a:moveTo>
                <a:lnTo>
                  <a:pt x="16740" y="16971"/>
                </a:lnTo>
                <a:lnTo>
                  <a:pt x="18900" y="16971"/>
                </a:lnTo>
                <a:lnTo>
                  <a:pt x="18900" y="15428"/>
                </a:lnTo>
                <a:lnTo>
                  <a:pt x="16740" y="15428"/>
                </a:lnTo>
                <a:close/>
              </a:path>
              <a:path w="21600" h="21600" extrusionOk="0">
                <a:moveTo>
                  <a:pt x="18900" y="15428"/>
                </a:moveTo>
                <a:lnTo>
                  <a:pt x="18900" y="16971"/>
                </a:lnTo>
                <a:lnTo>
                  <a:pt x="21060" y="16971"/>
                </a:lnTo>
                <a:lnTo>
                  <a:pt x="21060" y="15428"/>
                </a:lnTo>
                <a:lnTo>
                  <a:pt x="18900" y="15428"/>
                </a:lnTo>
                <a:close/>
              </a:path>
              <a:path w="21600" h="21600" extrusionOk="0">
                <a:moveTo>
                  <a:pt x="540" y="16971"/>
                </a:moveTo>
                <a:lnTo>
                  <a:pt x="540" y="18514"/>
                </a:lnTo>
                <a:lnTo>
                  <a:pt x="2700" y="18514"/>
                </a:lnTo>
                <a:lnTo>
                  <a:pt x="2700" y="16971"/>
                </a:lnTo>
                <a:lnTo>
                  <a:pt x="540" y="16971"/>
                </a:lnTo>
                <a:close/>
              </a:path>
              <a:path w="21600" h="21600" extrusionOk="0">
                <a:moveTo>
                  <a:pt x="2700" y="16971"/>
                </a:moveTo>
                <a:lnTo>
                  <a:pt x="2700" y="18514"/>
                </a:lnTo>
                <a:lnTo>
                  <a:pt x="4860" y="18514"/>
                </a:lnTo>
                <a:lnTo>
                  <a:pt x="4860" y="16971"/>
                </a:lnTo>
                <a:lnTo>
                  <a:pt x="2700" y="16971"/>
                </a:lnTo>
                <a:close/>
              </a:path>
              <a:path w="21600" h="21600" extrusionOk="0">
                <a:moveTo>
                  <a:pt x="4860" y="16971"/>
                </a:moveTo>
                <a:lnTo>
                  <a:pt x="4860" y="18514"/>
                </a:lnTo>
                <a:lnTo>
                  <a:pt x="7020" y="18514"/>
                </a:lnTo>
                <a:lnTo>
                  <a:pt x="7020" y="16971"/>
                </a:lnTo>
                <a:lnTo>
                  <a:pt x="4860" y="16971"/>
                </a:lnTo>
                <a:close/>
              </a:path>
              <a:path w="21600" h="21600" extrusionOk="0">
                <a:moveTo>
                  <a:pt x="7020" y="16971"/>
                </a:moveTo>
                <a:lnTo>
                  <a:pt x="7020" y="18514"/>
                </a:lnTo>
                <a:lnTo>
                  <a:pt x="9180" y="18514"/>
                </a:lnTo>
                <a:lnTo>
                  <a:pt x="9180" y="16971"/>
                </a:lnTo>
                <a:lnTo>
                  <a:pt x="7020" y="16971"/>
                </a:lnTo>
                <a:close/>
              </a:path>
              <a:path w="21600" h="21600" extrusionOk="0">
                <a:moveTo>
                  <a:pt x="9180" y="16971"/>
                </a:moveTo>
                <a:lnTo>
                  <a:pt x="9180" y="18514"/>
                </a:lnTo>
                <a:lnTo>
                  <a:pt x="11340" y="18514"/>
                </a:lnTo>
                <a:lnTo>
                  <a:pt x="11340" y="16971"/>
                </a:lnTo>
                <a:lnTo>
                  <a:pt x="9180" y="16971"/>
                </a:lnTo>
                <a:close/>
              </a:path>
              <a:path w="21600" h="21600" extrusionOk="0">
                <a:moveTo>
                  <a:pt x="11340" y="16971"/>
                </a:moveTo>
                <a:lnTo>
                  <a:pt x="11340" y="18514"/>
                </a:lnTo>
                <a:lnTo>
                  <a:pt x="13500" y="18514"/>
                </a:lnTo>
                <a:lnTo>
                  <a:pt x="13500" y="16971"/>
                </a:lnTo>
                <a:lnTo>
                  <a:pt x="11340" y="16971"/>
                </a:lnTo>
                <a:close/>
              </a:path>
              <a:path w="21600" h="21600" extrusionOk="0">
                <a:moveTo>
                  <a:pt x="13500" y="16971"/>
                </a:moveTo>
                <a:lnTo>
                  <a:pt x="13500" y="18514"/>
                </a:lnTo>
                <a:lnTo>
                  <a:pt x="15660" y="18514"/>
                </a:lnTo>
                <a:lnTo>
                  <a:pt x="15660" y="16971"/>
                </a:lnTo>
                <a:lnTo>
                  <a:pt x="13500" y="16971"/>
                </a:lnTo>
                <a:close/>
              </a:path>
              <a:path w="21600" h="21600" extrusionOk="0">
                <a:moveTo>
                  <a:pt x="15660" y="16971"/>
                </a:moveTo>
                <a:lnTo>
                  <a:pt x="15660" y="18514"/>
                </a:lnTo>
                <a:lnTo>
                  <a:pt x="17820" y="18514"/>
                </a:lnTo>
                <a:lnTo>
                  <a:pt x="17820" y="16971"/>
                </a:lnTo>
                <a:lnTo>
                  <a:pt x="15660" y="16971"/>
                </a:lnTo>
                <a:close/>
              </a:path>
              <a:path w="21600" h="21600" extrusionOk="0">
                <a:moveTo>
                  <a:pt x="17820" y="16971"/>
                </a:moveTo>
                <a:lnTo>
                  <a:pt x="17820" y="18514"/>
                </a:lnTo>
                <a:lnTo>
                  <a:pt x="19980" y="18514"/>
                </a:lnTo>
                <a:lnTo>
                  <a:pt x="19980" y="16971"/>
                </a:lnTo>
                <a:lnTo>
                  <a:pt x="17820" y="16971"/>
                </a:lnTo>
                <a:close/>
              </a:path>
              <a:path w="21600" h="21600" extrusionOk="0">
                <a:moveTo>
                  <a:pt x="1620" y="18514"/>
                </a:moveTo>
                <a:lnTo>
                  <a:pt x="1620" y="20057"/>
                </a:lnTo>
                <a:lnTo>
                  <a:pt x="3779" y="20057"/>
                </a:lnTo>
                <a:lnTo>
                  <a:pt x="3779" y="18514"/>
                </a:lnTo>
                <a:lnTo>
                  <a:pt x="1620" y="18514"/>
                </a:lnTo>
                <a:close/>
              </a:path>
              <a:path w="21600" h="21600" extrusionOk="0">
                <a:moveTo>
                  <a:pt x="3779" y="18514"/>
                </a:moveTo>
                <a:lnTo>
                  <a:pt x="3779" y="20057"/>
                </a:lnTo>
                <a:lnTo>
                  <a:pt x="5940" y="20057"/>
                </a:lnTo>
                <a:lnTo>
                  <a:pt x="5940" y="18514"/>
                </a:lnTo>
                <a:lnTo>
                  <a:pt x="3779" y="18514"/>
                </a:lnTo>
                <a:close/>
              </a:path>
              <a:path w="21600" h="21600" extrusionOk="0">
                <a:moveTo>
                  <a:pt x="5940" y="18514"/>
                </a:moveTo>
                <a:lnTo>
                  <a:pt x="5940" y="20057"/>
                </a:lnTo>
                <a:lnTo>
                  <a:pt x="8100" y="20057"/>
                </a:lnTo>
                <a:lnTo>
                  <a:pt x="8100" y="18514"/>
                </a:lnTo>
                <a:lnTo>
                  <a:pt x="5940" y="18514"/>
                </a:lnTo>
                <a:close/>
              </a:path>
              <a:path w="21600" h="21600" extrusionOk="0">
                <a:moveTo>
                  <a:pt x="8100" y="18514"/>
                </a:moveTo>
                <a:lnTo>
                  <a:pt x="8100" y="20057"/>
                </a:lnTo>
                <a:lnTo>
                  <a:pt x="10260" y="20057"/>
                </a:lnTo>
                <a:lnTo>
                  <a:pt x="10260" y="18514"/>
                </a:lnTo>
                <a:lnTo>
                  <a:pt x="8100" y="18514"/>
                </a:lnTo>
                <a:close/>
              </a:path>
              <a:path w="21600" h="21600" extrusionOk="0">
                <a:moveTo>
                  <a:pt x="10260" y="18514"/>
                </a:moveTo>
                <a:lnTo>
                  <a:pt x="10260" y="20057"/>
                </a:lnTo>
                <a:lnTo>
                  <a:pt x="12419" y="20057"/>
                </a:lnTo>
                <a:lnTo>
                  <a:pt x="12419" y="18514"/>
                </a:lnTo>
                <a:lnTo>
                  <a:pt x="10260" y="18514"/>
                </a:lnTo>
                <a:close/>
              </a:path>
              <a:path w="21600" h="21600" extrusionOk="0">
                <a:moveTo>
                  <a:pt x="12419" y="18514"/>
                </a:moveTo>
                <a:lnTo>
                  <a:pt x="12419" y="20057"/>
                </a:lnTo>
                <a:lnTo>
                  <a:pt x="14580" y="20057"/>
                </a:lnTo>
                <a:lnTo>
                  <a:pt x="14580" y="18514"/>
                </a:lnTo>
                <a:lnTo>
                  <a:pt x="12419" y="18514"/>
                </a:lnTo>
                <a:close/>
              </a:path>
              <a:path w="21600" h="21600" extrusionOk="0">
                <a:moveTo>
                  <a:pt x="14580" y="18514"/>
                </a:moveTo>
                <a:lnTo>
                  <a:pt x="14580" y="20057"/>
                </a:lnTo>
                <a:lnTo>
                  <a:pt x="16740" y="20057"/>
                </a:lnTo>
                <a:lnTo>
                  <a:pt x="16740" y="18514"/>
                </a:lnTo>
                <a:lnTo>
                  <a:pt x="14580" y="18514"/>
                </a:lnTo>
                <a:close/>
              </a:path>
              <a:path w="21600" h="21600" extrusionOk="0">
                <a:moveTo>
                  <a:pt x="16740" y="18514"/>
                </a:moveTo>
                <a:lnTo>
                  <a:pt x="16740" y="20057"/>
                </a:lnTo>
                <a:lnTo>
                  <a:pt x="18900" y="20057"/>
                </a:lnTo>
                <a:lnTo>
                  <a:pt x="18900" y="18514"/>
                </a:lnTo>
                <a:lnTo>
                  <a:pt x="16740" y="18514"/>
                </a:lnTo>
                <a:close/>
              </a:path>
              <a:path w="21600" h="21600" extrusionOk="0">
                <a:moveTo>
                  <a:pt x="18900" y="18514"/>
                </a:moveTo>
                <a:lnTo>
                  <a:pt x="18900" y="20057"/>
                </a:lnTo>
                <a:lnTo>
                  <a:pt x="21060" y="20057"/>
                </a:lnTo>
                <a:lnTo>
                  <a:pt x="21060" y="18514"/>
                </a:lnTo>
                <a:lnTo>
                  <a:pt x="18900" y="18514"/>
                </a:lnTo>
                <a:close/>
              </a:path>
              <a:path w="21600" h="21600" extrusionOk="0">
                <a:moveTo>
                  <a:pt x="540" y="20057"/>
                </a:moveTo>
                <a:lnTo>
                  <a:pt x="540" y="21600"/>
                </a:lnTo>
                <a:lnTo>
                  <a:pt x="2700" y="21600"/>
                </a:lnTo>
                <a:lnTo>
                  <a:pt x="2700" y="20057"/>
                </a:lnTo>
                <a:lnTo>
                  <a:pt x="540" y="20057"/>
                </a:lnTo>
                <a:close/>
              </a:path>
              <a:path w="21600" h="21600" extrusionOk="0">
                <a:moveTo>
                  <a:pt x="2700" y="20057"/>
                </a:moveTo>
                <a:lnTo>
                  <a:pt x="2700" y="21600"/>
                </a:lnTo>
                <a:lnTo>
                  <a:pt x="4860" y="21600"/>
                </a:lnTo>
                <a:lnTo>
                  <a:pt x="4860" y="20057"/>
                </a:lnTo>
                <a:lnTo>
                  <a:pt x="2700" y="20057"/>
                </a:lnTo>
                <a:close/>
              </a:path>
              <a:path w="21600" h="21600" extrusionOk="0">
                <a:moveTo>
                  <a:pt x="4860" y="20057"/>
                </a:moveTo>
                <a:lnTo>
                  <a:pt x="4860" y="21600"/>
                </a:lnTo>
                <a:lnTo>
                  <a:pt x="7020" y="21600"/>
                </a:lnTo>
                <a:lnTo>
                  <a:pt x="7020" y="20057"/>
                </a:lnTo>
                <a:lnTo>
                  <a:pt x="4860" y="20057"/>
                </a:lnTo>
                <a:close/>
              </a:path>
              <a:path w="21600" h="21600" extrusionOk="0">
                <a:moveTo>
                  <a:pt x="7020" y="20057"/>
                </a:moveTo>
                <a:lnTo>
                  <a:pt x="7020" y="21600"/>
                </a:lnTo>
                <a:lnTo>
                  <a:pt x="9180" y="21600"/>
                </a:lnTo>
                <a:lnTo>
                  <a:pt x="9180" y="20057"/>
                </a:lnTo>
                <a:lnTo>
                  <a:pt x="7020" y="20057"/>
                </a:lnTo>
                <a:close/>
              </a:path>
              <a:path w="21600" h="21600" extrusionOk="0">
                <a:moveTo>
                  <a:pt x="9180" y="20057"/>
                </a:moveTo>
                <a:lnTo>
                  <a:pt x="9180" y="21600"/>
                </a:lnTo>
                <a:lnTo>
                  <a:pt x="11340" y="21600"/>
                </a:lnTo>
                <a:lnTo>
                  <a:pt x="11340" y="20057"/>
                </a:lnTo>
                <a:lnTo>
                  <a:pt x="9180" y="20057"/>
                </a:lnTo>
                <a:close/>
              </a:path>
              <a:path w="21600" h="21600" extrusionOk="0">
                <a:moveTo>
                  <a:pt x="11340" y="20057"/>
                </a:moveTo>
                <a:lnTo>
                  <a:pt x="11340" y="21600"/>
                </a:lnTo>
                <a:lnTo>
                  <a:pt x="13500" y="21600"/>
                </a:lnTo>
                <a:lnTo>
                  <a:pt x="13500" y="20057"/>
                </a:lnTo>
                <a:lnTo>
                  <a:pt x="11340" y="20057"/>
                </a:lnTo>
                <a:close/>
              </a:path>
              <a:path w="21600" h="21600" extrusionOk="0">
                <a:moveTo>
                  <a:pt x="13500" y="20057"/>
                </a:moveTo>
                <a:lnTo>
                  <a:pt x="13500" y="21600"/>
                </a:lnTo>
                <a:lnTo>
                  <a:pt x="15660" y="21600"/>
                </a:lnTo>
                <a:lnTo>
                  <a:pt x="15660" y="20057"/>
                </a:lnTo>
                <a:lnTo>
                  <a:pt x="13500" y="20057"/>
                </a:lnTo>
                <a:close/>
              </a:path>
              <a:path w="21600" h="21600" extrusionOk="0">
                <a:moveTo>
                  <a:pt x="15660" y="20057"/>
                </a:moveTo>
                <a:lnTo>
                  <a:pt x="15660" y="21600"/>
                </a:lnTo>
                <a:lnTo>
                  <a:pt x="17820" y="21600"/>
                </a:lnTo>
                <a:lnTo>
                  <a:pt x="17820" y="20057"/>
                </a:lnTo>
                <a:lnTo>
                  <a:pt x="15660" y="20057"/>
                </a:lnTo>
                <a:close/>
              </a:path>
              <a:path w="21600" h="21600" extrusionOk="0">
                <a:moveTo>
                  <a:pt x="17820" y="20057"/>
                </a:moveTo>
                <a:lnTo>
                  <a:pt x="17820" y="21600"/>
                </a:lnTo>
                <a:lnTo>
                  <a:pt x="19980" y="21600"/>
                </a:lnTo>
                <a:lnTo>
                  <a:pt x="19980" y="20057"/>
                </a:lnTo>
                <a:lnTo>
                  <a:pt x="17820" y="20057"/>
                </a:lnTo>
                <a:close/>
              </a:path>
              <a:path w="21600" h="21600" extrusionOk="0">
                <a:moveTo>
                  <a:pt x="19980" y="4628"/>
                </a:moveTo>
                <a:lnTo>
                  <a:pt x="21060" y="4628"/>
                </a:lnTo>
                <a:lnTo>
                  <a:pt x="21060" y="6171"/>
                </a:lnTo>
                <a:lnTo>
                  <a:pt x="19980" y="6171"/>
                </a:lnTo>
                <a:lnTo>
                  <a:pt x="19980" y="4628"/>
                </a:lnTo>
                <a:close/>
              </a:path>
            </a:pathLst>
          </a:custGeom>
          <a:solidFill>
            <a:srgbClr val="996633"/>
          </a:solidFill>
          <a:ln w="9525">
            <a:solidFill>
              <a:srgbClr val="000000"/>
            </a:solidFill>
            <a:miter lim="800000"/>
            <a:headEnd/>
            <a:tailEnd/>
          </a:ln>
          <a:effectLst/>
        </p:spPr>
        <p:txBody>
          <a:bodyPr vert="horz" wrap="square" lIns="91440" tIns="45720" rIns="91440" bIns="45720" numCol="1" anchor="t" anchorCtr="0" compatLnSpc="1">
            <a:prstTxWarp prst="textNoShape">
              <a:avLst/>
            </a:prstTxWarp>
          </a:bodyPr>
          <a:lstStyle/>
          <a:p>
            <a:endParaRPr lang="en-US" dirty="0">
              <a:latin typeface="+mn-lt"/>
            </a:endParaRPr>
          </a:p>
        </p:txBody>
      </p:sp>
      <p:sp>
        <p:nvSpPr>
          <p:cNvPr id="9" name="Rectangle 8"/>
          <p:cNvSpPr/>
          <p:nvPr/>
        </p:nvSpPr>
        <p:spPr>
          <a:xfrm>
            <a:off x="5675423" y="195391"/>
            <a:ext cx="5173083" cy="523220"/>
          </a:xfrm>
          <a:prstGeom prst="rect">
            <a:avLst/>
          </a:prstGeom>
        </p:spPr>
        <p:txBody>
          <a:bodyPr wrap="none">
            <a:spAutoFit/>
          </a:bodyPr>
          <a:lstStyle/>
          <a:p>
            <a:r>
              <a:rPr lang="en-GB" sz="2800" dirty="0">
                <a:solidFill>
                  <a:schemeClr val="bg1"/>
                </a:solidFill>
                <a:latin typeface="+mn-lt"/>
              </a:rPr>
              <a:t>Violence and Aggression Training </a:t>
            </a:r>
          </a:p>
        </p:txBody>
      </p:sp>
      <p:pic>
        <p:nvPicPr>
          <p:cNvPr id="8" name="Picture 7"/>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270873" y="170087"/>
            <a:ext cx="932776" cy="1269164"/>
          </a:xfrm>
          <a:prstGeom prst="rect">
            <a:avLst/>
          </a:prstGeom>
        </p:spPr>
      </p:pic>
      <p:sp>
        <p:nvSpPr>
          <p:cNvPr id="10" name="Rectangle 9"/>
          <p:cNvSpPr/>
          <p:nvPr/>
        </p:nvSpPr>
        <p:spPr>
          <a:xfrm>
            <a:off x="0" y="6298163"/>
            <a:ext cx="12192000" cy="559837"/>
          </a:xfrm>
          <a:prstGeom prst="rect">
            <a:avLst/>
          </a:prstGeom>
          <a:solidFill>
            <a:srgbClr val="10A03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2" name="Picture 11"/>
          <p:cNvPicPr>
            <a:picLocks noChangeAspect="1"/>
          </p:cNvPicPr>
          <p:nvPr/>
        </p:nvPicPr>
        <p:blipFill>
          <a:blip r:embed="rId4" cstate="email">
            <a:extLst>
              <a:ext uri="{28A0092B-C50C-407E-A947-70E740481C1C}">
                <a14:useLocalDpi xmlns:a14="http://schemas.microsoft.com/office/drawing/2010/main" val="0"/>
              </a:ext>
            </a:extLst>
          </a:blip>
          <a:stretch>
            <a:fillRect/>
          </a:stretch>
        </p:blipFill>
        <p:spPr>
          <a:xfrm>
            <a:off x="10441202" y="-108300"/>
            <a:ext cx="1853188" cy="2036068"/>
          </a:xfrm>
          <a:prstGeom prst="rect">
            <a:avLst/>
          </a:prstGeom>
        </p:spPr>
      </p:pic>
      <p:sp>
        <p:nvSpPr>
          <p:cNvPr id="13" name="TextBox 12">
            <a:extLst>
              <a:ext uri="{FF2B5EF4-FFF2-40B4-BE49-F238E27FC236}">
                <a16:creationId xmlns:a16="http://schemas.microsoft.com/office/drawing/2014/main" xmlns="" id="{58F17405-0CCD-427E-8DC1-67BB508A6295}"/>
              </a:ext>
            </a:extLst>
          </p:cNvPr>
          <p:cNvSpPr txBox="1"/>
          <p:nvPr/>
        </p:nvSpPr>
        <p:spPr>
          <a:xfrm>
            <a:off x="9213668" y="6445764"/>
            <a:ext cx="2569028" cy="261610"/>
          </a:xfrm>
          <a:prstGeom prst="rect">
            <a:avLst/>
          </a:prstGeom>
          <a:noFill/>
          <a:ln>
            <a:noFill/>
          </a:ln>
        </p:spPr>
        <p:txBody>
          <a:bodyPr wrap="square" rtlCol="0">
            <a:spAutoFit/>
          </a:bodyPr>
          <a:lstStyle/>
          <a:p>
            <a:r>
              <a:rPr lang="en-GB" sz="1100" dirty="0">
                <a:solidFill>
                  <a:schemeClr val="bg1"/>
                </a:solidFill>
                <a:latin typeface="Bahnschrift Light" panose="020B0502040204020203" pitchFamily="34" charset="0"/>
              </a:rPr>
              <a:t>Welsh Ambulance Services NHS Trust</a:t>
            </a:r>
          </a:p>
        </p:txBody>
      </p:sp>
      <p:pic>
        <p:nvPicPr>
          <p:cNvPr id="14" name="Picture 13">
            <a:hlinkClick r:id="rId5"/>
            <a:extLst>
              <a:ext uri="{FF2B5EF4-FFF2-40B4-BE49-F238E27FC236}">
                <a16:creationId xmlns:a16="http://schemas.microsoft.com/office/drawing/2014/main" xmlns="" id="{9F4E6EA8-FE61-4C31-B92D-D0B67B138749}"/>
              </a:ext>
            </a:extLst>
          </p:cNvPr>
          <p:cNvPicPr>
            <a:picLocks noChangeAspect="1"/>
          </p:cNvPicPr>
          <p:nvPr/>
        </p:nvPicPr>
        <p:blipFill>
          <a:blip r:embed="rId6" cstate="email">
            <a:extLst>
              <a:ext uri="{28A0092B-C50C-407E-A947-70E740481C1C}">
                <a14:useLocalDpi xmlns:a14="http://schemas.microsoft.com/office/drawing/2010/main" val="0"/>
              </a:ext>
            </a:extLst>
          </a:blip>
          <a:stretch>
            <a:fillRect/>
          </a:stretch>
        </p:blipFill>
        <p:spPr>
          <a:xfrm>
            <a:off x="275134" y="6440957"/>
            <a:ext cx="271224" cy="271224"/>
          </a:xfrm>
          <a:prstGeom prst="rect">
            <a:avLst/>
          </a:prstGeom>
        </p:spPr>
      </p:pic>
      <p:pic>
        <p:nvPicPr>
          <p:cNvPr id="15" name="Picture 14">
            <a:hlinkClick r:id="rId7"/>
            <a:extLst>
              <a:ext uri="{FF2B5EF4-FFF2-40B4-BE49-F238E27FC236}">
                <a16:creationId xmlns:a16="http://schemas.microsoft.com/office/drawing/2014/main" xmlns="" id="{8B00DA9A-76A5-4B84-BB25-5D0C4EB3F9AF}"/>
              </a:ext>
            </a:extLst>
          </p:cNvPr>
          <p:cNvPicPr>
            <a:picLocks noChangeAspect="1"/>
          </p:cNvPicPr>
          <p:nvPr/>
        </p:nvPicPr>
        <p:blipFill>
          <a:blip r:embed="rId8" cstate="email">
            <a:extLst>
              <a:ext uri="{28A0092B-C50C-407E-A947-70E740481C1C}">
                <a14:useLocalDpi xmlns:a14="http://schemas.microsoft.com/office/drawing/2010/main" val="0"/>
              </a:ext>
            </a:extLst>
          </a:blip>
          <a:stretch>
            <a:fillRect/>
          </a:stretch>
        </p:blipFill>
        <p:spPr>
          <a:xfrm>
            <a:off x="690680" y="6422354"/>
            <a:ext cx="444934" cy="311454"/>
          </a:xfrm>
          <a:prstGeom prst="rect">
            <a:avLst/>
          </a:prstGeom>
        </p:spPr>
      </p:pic>
      <p:pic>
        <p:nvPicPr>
          <p:cNvPr id="16" name="Picture 15">
            <a:hlinkClick r:id="rId9"/>
            <a:extLst>
              <a:ext uri="{FF2B5EF4-FFF2-40B4-BE49-F238E27FC236}">
                <a16:creationId xmlns:a16="http://schemas.microsoft.com/office/drawing/2014/main" xmlns="" id="{FE06037E-7EC3-4FD2-BD0E-408689441007}"/>
              </a:ext>
            </a:extLst>
          </p:cNvPr>
          <p:cNvPicPr>
            <a:picLocks noChangeAspect="1"/>
          </p:cNvPicPr>
          <p:nvPr/>
        </p:nvPicPr>
        <p:blipFill>
          <a:blip r:embed="rId10" cstate="email">
            <a:extLst>
              <a:ext uri="{28A0092B-C50C-407E-A947-70E740481C1C}">
                <a14:useLocalDpi xmlns:a14="http://schemas.microsoft.com/office/drawing/2010/main" val="0"/>
              </a:ext>
            </a:extLst>
          </a:blip>
          <a:stretch>
            <a:fillRect/>
          </a:stretch>
        </p:blipFill>
        <p:spPr>
          <a:xfrm>
            <a:off x="1284816" y="6440957"/>
            <a:ext cx="271224" cy="271224"/>
          </a:xfrm>
          <a:prstGeom prst="rect">
            <a:avLst/>
          </a:prstGeom>
        </p:spPr>
      </p:pic>
      <p:sp>
        <p:nvSpPr>
          <p:cNvPr id="17" name="Rectangle 16"/>
          <p:cNvSpPr/>
          <p:nvPr/>
        </p:nvSpPr>
        <p:spPr>
          <a:xfrm>
            <a:off x="6575968" y="0"/>
            <a:ext cx="5055615" cy="523220"/>
          </a:xfrm>
          <a:prstGeom prst="rect">
            <a:avLst/>
          </a:prstGeom>
        </p:spPr>
        <p:txBody>
          <a:bodyPr wrap="none">
            <a:spAutoFit/>
          </a:bodyPr>
          <a:lstStyle/>
          <a:p>
            <a:r>
              <a:rPr lang="en-GB" sz="2800" dirty="0">
                <a:latin typeface="+mn-lt"/>
              </a:rPr>
              <a:t>Violence and Aggression Training </a:t>
            </a:r>
          </a:p>
        </p:txBody>
      </p:sp>
    </p:spTree>
    <p:extLst>
      <p:ext uri="{BB962C8B-B14F-4D97-AF65-F5344CB8AC3E}">
        <p14:creationId xmlns:p14="http://schemas.microsoft.com/office/powerpoint/2010/main" val="9233446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072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723"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856510" y="794103"/>
            <a:ext cx="5915025" cy="994172"/>
          </a:xfrm>
        </p:spPr>
        <p:txBody>
          <a:bodyPr/>
          <a:lstStyle/>
          <a:p>
            <a:r>
              <a:rPr lang="en-GB" sz="4500" dirty="0" err="1">
                <a:latin typeface="+mn-lt"/>
              </a:rPr>
              <a:t>Betaris</a:t>
            </a:r>
            <a:r>
              <a:rPr lang="en-GB" sz="4500" dirty="0">
                <a:latin typeface="+mn-lt"/>
              </a:rPr>
              <a:t> Box</a:t>
            </a:r>
          </a:p>
        </p:txBody>
      </p:sp>
      <p:graphicFrame>
        <p:nvGraphicFramePr>
          <p:cNvPr id="4" name="Diagram 3"/>
          <p:cNvGraphicFramePr/>
          <p:nvPr>
            <p:extLst>
              <p:ext uri="{D42A27DB-BD31-4B8C-83A1-F6EECF244321}">
                <p14:modId xmlns:p14="http://schemas.microsoft.com/office/powerpoint/2010/main" val="3135260151"/>
              </p:ext>
            </p:extLst>
          </p:nvPr>
        </p:nvGraphicFramePr>
        <p:xfrm>
          <a:off x="3524232" y="1660910"/>
          <a:ext cx="5072082" cy="391123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Rectangle 4"/>
          <p:cNvSpPr/>
          <p:nvPr/>
        </p:nvSpPr>
        <p:spPr>
          <a:xfrm>
            <a:off x="5675423" y="195391"/>
            <a:ext cx="5173083" cy="523220"/>
          </a:xfrm>
          <a:prstGeom prst="rect">
            <a:avLst/>
          </a:prstGeom>
        </p:spPr>
        <p:txBody>
          <a:bodyPr wrap="none">
            <a:spAutoFit/>
          </a:bodyPr>
          <a:lstStyle/>
          <a:p>
            <a:r>
              <a:rPr lang="en-GB" sz="2800" dirty="0">
                <a:solidFill>
                  <a:schemeClr val="bg1"/>
                </a:solidFill>
                <a:latin typeface="+mn-lt"/>
              </a:rPr>
              <a:t>Violence and Aggression Training </a:t>
            </a:r>
          </a:p>
        </p:txBody>
      </p:sp>
      <p:pic>
        <p:nvPicPr>
          <p:cNvPr id="6" name="Picture 5"/>
          <p:cNvPicPr>
            <a:picLocks noChangeAspect="1"/>
          </p:cNvPicPr>
          <p:nvPr/>
        </p:nvPicPr>
        <p:blipFill>
          <a:blip r:embed="rId8" cstate="email">
            <a:extLst>
              <a:ext uri="{28A0092B-C50C-407E-A947-70E740481C1C}">
                <a14:useLocalDpi xmlns:a14="http://schemas.microsoft.com/office/drawing/2010/main" val="0"/>
              </a:ext>
            </a:extLst>
          </a:blip>
          <a:stretch>
            <a:fillRect/>
          </a:stretch>
        </p:blipFill>
        <p:spPr>
          <a:xfrm>
            <a:off x="270873" y="170087"/>
            <a:ext cx="932776" cy="1269164"/>
          </a:xfrm>
          <a:prstGeom prst="rect">
            <a:avLst/>
          </a:prstGeom>
        </p:spPr>
      </p:pic>
      <p:sp>
        <p:nvSpPr>
          <p:cNvPr id="7" name="Rectangle 6"/>
          <p:cNvSpPr/>
          <p:nvPr/>
        </p:nvSpPr>
        <p:spPr>
          <a:xfrm>
            <a:off x="0" y="6298163"/>
            <a:ext cx="12192000" cy="559837"/>
          </a:xfrm>
          <a:prstGeom prst="rect">
            <a:avLst/>
          </a:prstGeom>
          <a:solidFill>
            <a:srgbClr val="10A03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8" name="Picture 7"/>
          <p:cNvPicPr>
            <a:picLocks noChangeAspect="1"/>
          </p:cNvPicPr>
          <p:nvPr/>
        </p:nvPicPr>
        <p:blipFill>
          <a:blip r:embed="rId9" cstate="email">
            <a:extLst>
              <a:ext uri="{28A0092B-C50C-407E-A947-70E740481C1C}">
                <a14:useLocalDpi xmlns:a14="http://schemas.microsoft.com/office/drawing/2010/main" val="0"/>
              </a:ext>
            </a:extLst>
          </a:blip>
          <a:stretch>
            <a:fillRect/>
          </a:stretch>
        </p:blipFill>
        <p:spPr>
          <a:xfrm>
            <a:off x="10441202" y="-108300"/>
            <a:ext cx="1853188" cy="2036068"/>
          </a:xfrm>
          <a:prstGeom prst="rect">
            <a:avLst/>
          </a:prstGeom>
        </p:spPr>
      </p:pic>
      <p:sp>
        <p:nvSpPr>
          <p:cNvPr id="9" name="TextBox 8">
            <a:extLst>
              <a:ext uri="{FF2B5EF4-FFF2-40B4-BE49-F238E27FC236}">
                <a16:creationId xmlns:a16="http://schemas.microsoft.com/office/drawing/2014/main" xmlns="" id="{58F17405-0CCD-427E-8DC1-67BB508A6295}"/>
              </a:ext>
            </a:extLst>
          </p:cNvPr>
          <p:cNvSpPr txBox="1"/>
          <p:nvPr/>
        </p:nvSpPr>
        <p:spPr>
          <a:xfrm>
            <a:off x="9213668" y="6445764"/>
            <a:ext cx="2569028" cy="261610"/>
          </a:xfrm>
          <a:prstGeom prst="rect">
            <a:avLst/>
          </a:prstGeom>
          <a:noFill/>
          <a:ln>
            <a:noFill/>
          </a:ln>
        </p:spPr>
        <p:txBody>
          <a:bodyPr wrap="square" rtlCol="0">
            <a:spAutoFit/>
          </a:bodyPr>
          <a:lstStyle/>
          <a:p>
            <a:r>
              <a:rPr lang="en-GB" sz="1100" dirty="0">
                <a:solidFill>
                  <a:schemeClr val="bg1"/>
                </a:solidFill>
                <a:latin typeface="Bahnschrift Light" panose="020B0502040204020203" pitchFamily="34" charset="0"/>
              </a:rPr>
              <a:t>Welsh Ambulance Services NHS Trust</a:t>
            </a:r>
          </a:p>
        </p:txBody>
      </p:sp>
      <p:pic>
        <p:nvPicPr>
          <p:cNvPr id="10" name="Picture 9">
            <a:hlinkClick r:id="rId10"/>
            <a:extLst>
              <a:ext uri="{FF2B5EF4-FFF2-40B4-BE49-F238E27FC236}">
                <a16:creationId xmlns:a16="http://schemas.microsoft.com/office/drawing/2014/main" xmlns="" id="{9F4E6EA8-FE61-4C31-B92D-D0B67B138749}"/>
              </a:ext>
            </a:extLst>
          </p:cNvPr>
          <p:cNvPicPr>
            <a:picLocks noChangeAspect="1"/>
          </p:cNvPicPr>
          <p:nvPr/>
        </p:nvPicPr>
        <p:blipFill>
          <a:blip r:embed="rId11" cstate="email">
            <a:extLst>
              <a:ext uri="{28A0092B-C50C-407E-A947-70E740481C1C}">
                <a14:useLocalDpi xmlns:a14="http://schemas.microsoft.com/office/drawing/2010/main" val="0"/>
              </a:ext>
            </a:extLst>
          </a:blip>
          <a:stretch>
            <a:fillRect/>
          </a:stretch>
        </p:blipFill>
        <p:spPr>
          <a:xfrm>
            <a:off x="275134" y="6440957"/>
            <a:ext cx="271224" cy="271224"/>
          </a:xfrm>
          <a:prstGeom prst="rect">
            <a:avLst/>
          </a:prstGeom>
        </p:spPr>
      </p:pic>
      <p:pic>
        <p:nvPicPr>
          <p:cNvPr id="11" name="Picture 10">
            <a:hlinkClick r:id="rId12"/>
            <a:extLst>
              <a:ext uri="{FF2B5EF4-FFF2-40B4-BE49-F238E27FC236}">
                <a16:creationId xmlns:a16="http://schemas.microsoft.com/office/drawing/2014/main" xmlns="" id="{8B00DA9A-76A5-4B84-BB25-5D0C4EB3F9AF}"/>
              </a:ext>
            </a:extLst>
          </p:cNvPr>
          <p:cNvPicPr>
            <a:picLocks noChangeAspect="1"/>
          </p:cNvPicPr>
          <p:nvPr/>
        </p:nvPicPr>
        <p:blipFill>
          <a:blip r:embed="rId13" cstate="email">
            <a:extLst>
              <a:ext uri="{28A0092B-C50C-407E-A947-70E740481C1C}">
                <a14:useLocalDpi xmlns:a14="http://schemas.microsoft.com/office/drawing/2010/main" val="0"/>
              </a:ext>
            </a:extLst>
          </a:blip>
          <a:stretch>
            <a:fillRect/>
          </a:stretch>
        </p:blipFill>
        <p:spPr>
          <a:xfrm>
            <a:off x="690680" y="6422354"/>
            <a:ext cx="444934" cy="311454"/>
          </a:xfrm>
          <a:prstGeom prst="rect">
            <a:avLst/>
          </a:prstGeom>
        </p:spPr>
      </p:pic>
      <p:pic>
        <p:nvPicPr>
          <p:cNvPr id="12" name="Picture 11">
            <a:hlinkClick r:id="rId14"/>
            <a:extLst>
              <a:ext uri="{FF2B5EF4-FFF2-40B4-BE49-F238E27FC236}">
                <a16:creationId xmlns:a16="http://schemas.microsoft.com/office/drawing/2014/main" xmlns="" id="{FE06037E-7EC3-4FD2-BD0E-408689441007}"/>
              </a:ext>
            </a:extLst>
          </p:cNvPr>
          <p:cNvPicPr>
            <a:picLocks noChangeAspect="1"/>
          </p:cNvPicPr>
          <p:nvPr/>
        </p:nvPicPr>
        <p:blipFill>
          <a:blip r:embed="rId15" cstate="email">
            <a:extLst>
              <a:ext uri="{28A0092B-C50C-407E-A947-70E740481C1C}">
                <a14:useLocalDpi xmlns:a14="http://schemas.microsoft.com/office/drawing/2010/main" val="0"/>
              </a:ext>
            </a:extLst>
          </a:blip>
          <a:stretch>
            <a:fillRect/>
          </a:stretch>
        </p:blipFill>
        <p:spPr>
          <a:xfrm>
            <a:off x="1284816" y="6440957"/>
            <a:ext cx="271224" cy="271224"/>
          </a:xfrm>
          <a:prstGeom prst="rect">
            <a:avLst/>
          </a:prstGeom>
        </p:spPr>
      </p:pic>
      <p:sp>
        <p:nvSpPr>
          <p:cNvPr id="13" name="Rectangle 12"/>
          <p:cNvSpPr/>
          <p:nvPr/>
        </p:nvSpPr>
        <p:spPr>
          <a:xfrm>
            <a:off x="6575968" y="0"/>
            <a:ext cx="5055615" cy="523220"/>
          </a:xfrm>
          <a:prstGeom prst="rect">
            <a:avLst/>
          </a:prstGeom>
        </p:spPr>
        <p:txBody>
          <a:bodyPr wrap="none">
            <a:spAutoFit/>
          </a:bodyPr>
          <a:lstStyle/>
          <a:p>
            <a:r>
              <a:rPr lang="en-GB" sz="2800" dirty="0">
                <a:latin typeface="+mn-lt"/>
              </a:rPr>
              <a:t>Violence and Aggression Training </a:t>
            </a:r>
          </a:p>
        </p:txBody>
      </p:sp>
    </p:spTree>
    <p:extLst>
      <p:ext uri="{BB962C8B-B14F-4D97-AF65-F5344CB8AC3E}">
        <p14:creationId xmlns:p14="http://schemas.microsoft.com/office/powerpoint/2010/main" val="6557612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graphicEl>
                                              <a:dgm id="{70C28BA3-102D-4C47-B125-E103EEEDB004}"/>
                                            </p:graphic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graphicEl>
                                              <a:dgm id="{9A125C2A-76DD-4B71-8479-EA6BF4093E75}"/>
                                            </p:graphic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4">
                                            <p:graphicEl>
                                              <a:dgm id="{176DC6E8-0BEF-44F7-BCDD-2F966E443A32}"/>
                                            </p:graphic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4">
                                            <p:graphicEl>
                                              <a:dgm id="{04E27131-6E32-46EC-8C03-22B6ADBBE2C0}"/>
                                            </p:graphic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4">
                                            <p:graphicEl>
                                              <a:dgm id="{34A9AF4B-1A84-42CC-910E-3B0E131F0451}"/>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56040" y="592825"/>
            <a:ext cx="4579144" cy="994172"/>
          </a:xfrm>
        </p:spPr>
        <p:txBody>
          <a:bodyPr/>
          <a:lstStyle/>
          <a:p>
            <a:r>
              <a:rPr lang="en-GB" sz="4500" dirty="0">
                <a:latin typeface="+mn-lt"/>
              </a:rPr>
              <a:t>Communication</a:t>
            </a:r>
            <a:endParaRPr lang="en-GB" dirty="0">
              <a:latin typeface="+mn-lt"/>
            </a:endParaRPr>
          </a:p>
        </p:txBody>
      </p:sp>
      <p:sp>
        <p:nvSpPr>
          <p:cNvPr id="3" name="Subtitle 2"/>
          <p:cNvSpPr txBox="1">
            <a:spLocks/>
          </p:cNvSpPr>
          <p:nvPr/>
        </p:nvSpPr>
        <p:spPr>
          <a:xfrm>
            <a:off x="1981200" y="1823013"/>
            <a:ext cx="9576486" cy="348093"/>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2400" dirty="0"/>
              <a:t>Understanding Challenging Behaviour</a:t>
            </a:r>
          </a:p>
        </p:txBody>
      </p:sp>
      <p:sp>
        <p:nvSpPr>
          <p:cNvPr id="4" name="Subtitle 2"/>
          <p:cNvSpPr txBox="1">
            <a:spLocks/>
          </p:cNvSpPr>
          <p:nvPr/>
        </p:nvSpPr>
        <p:spPr>
          <a:xfrm>
            <a:off x="2263379" y="2643138"/>
            <a:ext cx="8593931" cy="348093"/>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400" dirty="0"/>
              <a:t>Autistic Spectrum Disorder.</a:t>
            </a:r>
          </a:p>
          <a:p>
            <a:r>
              <a:rPr lang="en-GB" sz="2400" dirty="0"/>
              <a:t>Asperger’s Syndrome.</a:t>
            </a:r>
          </a:p>
          <a:p>
            <a:r>
              <a:rPr lang="en-GB" sz="2400" dirty="0"/>
              <a:t>Pathological Demand Avoidance (PDA).</a:t>
            </a:r>
          </a:p>
          <a:p>
            <a:r>
              <a:rPr lang="en-GB" sz="2400" dirty="0"/>
              <a:t>Learning Disabilities.</a:t>
            </a:r>
          </a:p>
          <a:p>
            <a:r>
              <a:rPr lang="en-GB" sz="2400" dirty="0"/>
              <a:t>Dementia. </a:t>
            </a:r>
          </a:p>
          <a:p>
            <a:r>
              <a:rPr lang="en-GB" sz="2400" dirty="0"/>
              <a:t>Mental Health Problems.</a:t>
            </a:r>
          </a:p>
          <a:p>
            <a:r>
              <a:rPr lang="en-GB" sz="2400" dirty="0"/>
              <a:t>Drug and Alcohol Problems.</a:t>
            </a:r>
          </a:p>
        </p:txBody>
      </p:sp>
      <p:sp>
        <p:nvSpPr>
          <p:cNvPr id="5" name="Rectangle 4"/>
          <p:cNvSpPr/>
          <p:nvPr/>
        </p:nvSpPr>
        <p:spPr>
          <a:xfrm>
            <a:off x="5675423" y="195391"/>
            <a:ext cx="5173083" cy="523220"/>
          </a:xfrm>
          <a:prstGeom prst="rect">
            <a:avLst/>
          </a:prstGeom>
        </p:spPr>
        <p:txBody>
          <a:bodyPr wrap="none">
            <a:spAutoFit/>
          </a:bodyPr>
          <a:lstStyle/>
          <a:p>
            <a:r>
              <a:rPr lang="en-GB" sz="2800" dirty="0">
                <a:solidFill>
                  <a:schemeClr val="bg1"/>
                </a:solidFill>
                <a:latin typeface="+mn-lt"/>
              </a:rPr>
              <a:t>Violence and Aggression Training </a:t>
            </a:r>
          </a:p>
        </p:txBody>
      </p:sp>
      <p:pic>
        <p:nvPicPr>
          <p:cNvPr id="6" name="Picture 5"/>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270873" y="170087"/>
            <a:ext cx="932776" cy="1269164"/>
          </a:xfrm>
          <a:prstGeom prst="rect">
            <a:avLst/>
          </a:prstGeom>
        </p:spPr>
      </p:pic>
      <p:sp>
        <p:nvSpPr>
          <p:cNvPr id="7" name="Rectangle 6"/>
          <p:cNvSpPr/>
          <p:nvPr/>
        </p:nvSpPr>
        <p:spPr>
          <a:xfrm>
            <a:off x="0" y="6298163"/>
            <a:ext cx="12192000" cy="559837"/>
          </a:xfrm>
          <a:prstGeom prst="rect">
            <a:avLst/>
          </a:prstGeom>
          <a:solidFill>
            <a:srgbClr val="10A03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8" name="Picture 7"/>
          <p:cNvPicPr>
            <a:picLocks noChangeAspect="1"/>
          </p:cNvPicPr>
          <p:nvPr/>
        </p:nvPicPr>
        <p:blipFill>
          <a:blip r:embed="rId4" cstate="email">
            <a:extLst>
              <a:ext uri="{28A0092B-C50C-407E-A947-70E740481C1C}">
                <a14:useLocalDpi xmlns:a14="http://schemas.microsoft.com/office/drawing/2010/main" val="0"/>
              </a:ext>
            </a:extLst>
          </a:blip>
          <a:stretch>
            <a:fillRect/>
          </a:stretch>
        </p:blipFill>
        <p:spPr>
          <a:xfrm>
            <a:off x="10441202" y="-108300"/>
            <a:ext cx="1853188" cy="2036068"/>
          </a:xfrm>
          <a:prstGeom prst="rect">
            <a:avLst/>
          </a:prstGeom>
        </p:spPr>
      </p:pic>
      <p:sp>
        <p:nvSpPr>
          <p:cNvPr id="9" name="TextBox 8">
            <a:extLst>
              <a:ext uri="{FF2B5EF4-FFF2-40B4-BE49-F238E27FC236}">
                <a16:creationId xmlns:a16="http://schemas.microsoft.com/office/drawing/2014/main" xmlns="" id="{58F17405-0CCD-427E-8DC1-67BB508A6295}"/>
              </a:ext>
            </a:extLst>
          </p:cNvPr>
          <p:cNvSpPr txBox="1"/>
          <p:nvPr/>
        </p:nvSpPr>
        <p:spPr>
          <a:xfrm>
            <a:off x="9213668" y="6445764"/>
            <a:ext cx="2569028" cy="261610"/>
          </a:xfrm>
          <a:prstGeom prst="rect">
            <a:avLst/>
          </a:prstGeom>
          <a:noFill/>
          <a:ln>
            <a:noFill/>
          </a:ln>
        </p:spPr>
        <p:txBody>
          <a:bodyPr wrap="square" rtlCol="0">
            <a:spAutoFit/>
          </a:bodyPr>
          <a:lstStyle/>
          <a:p>
            <a:r>
              <a:rPr lang="en-GB" sz="1100" dirty="0">
                <a:solidFill>
                  <a:schemeClr val="bg1"/>
                </a:solidFill>
                <a:latin typeface="Bahnschrift Light" panose="020B0502040204020203" pitchFamily="34" charset="0"/>
              </a:rPr>
              <a:t>Welsh Ambulance Services NHS Trust</a:t>
            </a:r>
          </a:p>
        </p:txBody>
      </p:sp>
      <p:pic>
        <p:nvPicPr>
          <p:cNvPr id="10" name="Picture 9">
            <a:hlinkClick r:id="rId5"/>
            <a:extLst>
              <a:ext uri="{FF2B5EF4-FFF2-40B4-BE49-F238E27FC236}">
                <a16:creationId xmlns:a16="http://schemas.microsoft.com/office/drawing/2014/main" xmlns="" id="{9F4E6EA8-FE61-4C31-B92D-D0B67B138749}"/>
              </a:ext>
            </a:extLst>
          </p:cNvPr>
          <p:cNvPicPr>
            <a:picLocks noChangeAspect="1"/>
          </p:cNvPicPr>
          <p:nvPr/>
        </p:nvPicPr>
        <p:blipFill>
          <a:blip r:embed="rId6" cstate="email">
            <a:extLst>
              <a:ext uri="{28A0092B-C50C-407E-A947-70E740481C1C}">
                <a14:useLocalDpi xmlns:a14="http://schemas.microsoft.com/office/drawing/2010/main" val="0"/>
              </a:ext>
            </a:extLst>
          </a:blip>
          <a:stretch>
            <a:fillRect/>
          </a:stretch>
        </p:blipFill>
        <p:spPr>
          <a:xfrm>
            <a:off x="275134" y="6440957"/>
            <a:ext cx="271224" cy="271224"/>
          </a:xfrm>
          <a:prstGeom prst="rect">
            <a:avLst/>
          </a:prstGeom>
        </p:spPr>
      </p:pic>
      <p:pic>
        <p:nvPicPr>
          <p:cNvPr id="11" name="Picture 10">
            <a:hlinkClick r:id="rId7"/>
            <a:extLst>
              <a:ext uri="{FF2B5EF4-FFF2-40B4-BE49-F238E27FC236}">
                <a16:creationId xmlns:a16="http://schemas.microsoft.com/office/drawing/2014/main" xmlns="" id="{8B00DA9A-76A5-4B84-BB25-5D0C4EB3F9AF}"/>
              </a:ext>
            </a:extLst>
          </p:cNvPr>
          <p:cNvPicPr>
            <a:picLocks noChangeAspect="1"/>
          </p:cNvPicPr>
          <p:nvPr/>
        </p:nvPicPr>
        <p:blipFill>
          <a:blip r:embed="rId8" cstate="email">
            <a:extLst>
              <a:ext uri="{28A0092B-C50C-407E-A947-70E740481C1C}">
                <a14:useLocalDpi xmlns:a14="http://schemas.microsoft.com/office/drawing/2010/main" val="0"/>
              </a:ext>
            </a:extLst>
          </a:blip>
          <a:stretch>
            <a:fillRect/>
          </a:stretch>
        </p:blipFill>
        <p:spPr>
          <a:xfrm>
            <a:off x="690680" y="6422354"/>
            <a:ext cx="444934" cy="311454"/>
          </a:xfrm>
          <a:prstGeom prst="rect">
            <a:avLst/>
          </a:prstGeom>
        </p:spPr>
      </p:pic>
      <p:pic>
        <p:nvPicPr>
          <p:cNvPr id="12" name="Picture 11">
            <a:hlinkClick r:id="rId9"/>
            <a:extLst>
              <a:ext uri="{FF2B5EF4-FFF2-40B4-BE49-F238E27FC236}">
                <a16:creationId xmlns:a16="http://schemas.microsoft.com/office/drawing/2014/main" xmlns="" id="{FE06037E-7EC3-4FD2-BD0E-408689441007}"/>
              </a:ext>
            </a:extLst>
          </p:cNvPr>
          <p:cNvPicPr>
            <a:picLocks noChangeAspect="1"/>
          </p:cNvPicPr>
          <p:nvPr/>
        </p:nvPicPr>
        <p:blipFill>
          <a:blip r:embed="rId10" cstate="email">
            <a:extLst>
              <a:ext uri="{28A0092B-C50C-407E-A947-70E740481C1C}">
                <a14:useLocalDpi xmlns:a14="http://schemas.microsoft.com/office/drawing/2010/main" val="0"/>
              </a:ext>
            </a:extLst>
          </a:blip>
          <a:stretch>
            <a:fillRect/>
          </a:stretch>
        </p:blipFill>
        <p:spPr>
          <a:xfrm>
            <a:off x="1284816" y="6440957"/>
            <a:ext cx="271224" cy="271224"/>
          </a:xfrm>
          <a:prstGeom prst="rect">
            <a:avLst/>
          </a:prstGeom>
        </p:spPr>
      </p:pic>
      <p:sp>
        <p:nvSpPr>
          <p:cNvPr id="13" name="Rectangle 12"/>
          <p:cNvSpPr/>
          <p:nvPr/>
        </p:nvSpPr>
        <p:spPr>
          <a:xfrm>
            <a:off x="6575968" y="0"/>
            <a:ext cx="5055615" cy="523220"/>
          </a:xfrm>
          <a:prstGeom prst="rect">
            <a:avLst/>
          </a:prstGeom>
        </p:spPr>
        <p:txBody>
          <a:bodyPr wrap="none">
            <a:spAutoFit/>
          </a:bodyPr>
          <a:lstStyle/>
          <a:p>
            <a:r>
              <a:rPr lang="en-GB" sz="2800" dirty="0">
                <a:latin typeface="+mn-lt"/>
              </a:rPr>
              <a:t>Violence and Aggression Training </a:t>
            </a:r>
          </a:p>
        </p:txBody>
      </p:sp>
    </p:spTree>
    <p:extLst>
      <p:ext uri="{BB962C8B-B14F-4D97-AF65-F5344CB8AC3E}">
        <p14:creationId xmlns:p14="http://schemas.microsoft.com/office/powerpoint/2010/main" val="33926099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fade">
                                      <p:cBhvr>
                                        <p:cTn id="17" dur="500"/>
                                        <p:tgtEl>
                                          <p:spTgt spid="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4">
                                            <p:txEl>
                                              <p:pRg st="3" end="3"/>
                                            </p:txEl>
                                          </p:spTgt>
                                        </p:tgtEl>
                                        <p:attrNameLst>
                                          <p:attrName>style.visibility</p:attrName>
                                        </p:attrNameLst>
                                      </p:cBhvr>
                                      <p:to>
                                        <p:strVal val="visible"/>
                                      </p:to>
                                    </p:set>
                                    <p:animEffect transition="in" filter="fade">
                                      <p:cBhvr>
                                        <p:cTn id="22" dur="500"/>
                                        <p:tgtEl>
                                          <p:spTgt spid="4">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4">
                                            <p:txEl>
                                              <p:pRg st="4" end="4"/>
                                            </p:txEl>
                                          </p:spTgt>
                                        </p:tgtEl>
                                        <p:attrNameLst>
                                          <p:attrName>style.visibility</p:attrName>
                                        </p:attrNameLst>
                                      </p:cBhvr>
                                      <p:to>
                                        <p:strVal val="visible"/>
                                      </p:to>
                                    </p:set>
                                    <p:animEffect transition="in" filter="fade">
                                      <p:cBhvr>
                                        <p:cTn id="27" dur="500"/>
                                        <p:tgtEl>
                                          <p:spTgt spid="4">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4">
                                            <p:txEl>
                                              <p:pRg st="5" end="5"/>
                                            </p:txEl>
                                          </p:spTgt>
                                        </p:tgtEl>
                                        <p:attrNameLst>
                                          <p:attrName>style.visibility</p:attrName>
                                        </p:attrNameLst>
                                      </p:cBhvr>
                                      <p:to>
                                        <p:strVal val="visible"/>
                                      </p:to>
                                    </p:set>
                                    <p:animEffect transition="in" filter="fade">
                                      <p:cBhvr>
                                        <p:cTn id="32" dur="500"/>
                                        <p:tgtEl>
                                          <p:spTgt spid="4">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4">
                                            <p:txEl>
                                              <p:pRg st="6" end="6"/>
                                            </p:txEl>
                                          </p:spTgt>
                                        </p:tgtEl>
                                        <p:attrNameLst>
                                          <p:attrName>style.visibility</p:attrName>
                                        </p:attrNameLst>
                                      </p:cBhvr>
                                      <p:to>
                                        <p:strVal val="visible"/>
                                      </p:to>
                                    </p:set>
                                    <p:animEffect transition="in" filter="fade">
                                      <p:cBhvr>
                                        <p:cTn id="37" dur="500"/>
                                        <p:tgtEl>
                                          <p:spTgt spid="4">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0180" y="890739"/>
            <a:ext cx="6858000" cy="725091"/>
          </a:xfrm>
        </p:spPr>
        <p:txBody>
          <a:bodyPr/>
          <a:lstStyle/>
          <a:p>
            <a:r>
              <a:rPr lang="en-GB" sz="4050" dirty="0">
                <a:latin typeface="+mn-lt"/>
              </a:rPr>
              <a:t>LEAPS Model</a:t>
            </a:r>
          </a:p>
        </p:txBody>
      </p:sp>
      <p:graphicFrame>
        <p:nvGraphicFramePr>
          <p:cNvPr id="4" name="Diagram 3"/>
          <p:cNvGraphicFramePr/>
          <p:nvPr>
            <p:extLst>
              <p:ext uri="{D42A27DB-BD31-4B8C-83A1-F6EECF244321}">
                <p14:modId xmlns:p14="http://schemas.microsoft.com/office/powerpoint/2010/main" val="3820464372"/>
              </p:ext>
            </p:extLst>
          </p:nvPr>
        </p:nvGraphicFramePr>
        <p:xfrm>
          <a:off x="2408949" y="1911542"/>
          <a:ext cx="6757422" cy="221804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9" name="Diagram 8"/>
          <p:cNvGraphicFramePr/>
          <p:nvPr>
            <p:extLst>
              <p:ext uri="{D42A27DB-BD31-4B8C-83A1-F6EECF244321}">
                <p14:modId xmlns:p14="http://schemas.microsoft.com/office/powerpoint/2010/main" val="2871448983"/>
              </p:ext>
            </p:extLst>
          </p:nvPr>
        </p:nvGraphicFramePr>
        <p:xfrm>
          <a:off x="2408949" y="4164272"/>
          <a:ext cx="6757422" cy="1492952"/>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5" name="Rectangle 4"/>
          <p:cNvSpPr/>
          <p:nvPr/>
        </p:nvSpPr>
        <p:spPr>
          <a:xfrm>
            <a:off x="5675423" y="195391"/>
            <a:ext cx="5173083" cy="523220"/>
          </a:xfrm>
          <a:prstGeom prst="rect">
            <a:avLst/>
          </a:prstGeom>
        </p:spPr>
        <p:txBody>
          <a:bodyPr wrap="none">
            <a:spAutoFit/>
          </a:bodyPr>
          <a:lstStyle/>
          <a:p>
            <a:r>
              <a:rPr lang="en-GB" sz="2800" dirty="0">
                <a:solidFill>
                  <a:schemeClr val="bg1"/>
                </a:solidFill>
                <a:latin typeface="+mn-lt"/>
              </a:rPr>
              <a:t>Violence and Aggression Training </a:t>
            </a:r>
          </a:p>
        </p:txBody>
      </p:sp>
      <p:pic>
        <p:nvPicPr>
          <p:cNvPr id="6" name="Picture 5"/>
          <p:cNvPicPr>
            <a:picLocks noChangeAspect="1"/>
          </p:cNvPicPr>
          <p:nvPr/>
        </p:nvPicPr>
        <p:blipFill>
          <a:blip r:embed="rId12" cstate="email">
            <a:extLst>
              <a:ext uri="{28A0092B-C50C-407E-A947-70E740481C1C}">
                <a14:useLocalDpi xmlns:a14="http://schemas.microsoft.com/office/drawing/2010/main" val="0"/>
              </a:ext>
            </a:extLst>
          </a:blip>
          <a:stretch>
            <a:fillRect/>
          </a:stretch>
        </p:blipFill>
        <p:spPr>
          <a:xfrm>
            <a:off x="270873" y="170087"/>
            <a:ext cx="932776" cy="1269164"/>
          </a:xfrm>
          <a:prstGeom prst="rect">
            <a:avLst/>
          </a:prstGeom>
        </p:spPr>
      </p:pic>
      <p:sp>
        <p:nvSpPr>
          <p:cNvPr id="7" name="Rectangle 6"/>
          <p:cNvSpPr/>
          <p:nvPr/>
        </p:nvSpPr>
        <p:spPr>
          <a:xfrm>
            <a:off x="0" y="6298163"/>
            <a:ext cx="12192000" cy="559837"/>
          </a:xfrm>
          <a:prstGeom prst="rect">
            <a:avLst/>
          </a:prstGeom>
          <a:solidFill>
            <a:srgbClr val="10A03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8" name="Picture 7"/>
          <p:cNvPicPr>
            <a:picLocks noChangeAspect="1"/>
          </p:cNvPicPr>
          <p:nvPr/>
        </p:nvPicPr>
        <p:blipFill>
          <a:blip r:embed="rId13" cstate="email">
            <a:extLst>
              <a:ext uri="{28A0092B-C50C-407E-A947-70E740481C1C}">
                <a14:useLocalDpi xmlns:a14="http://schemas.microsoft.com/office/drawing/2010/main" val="0"/>
              </a:ext>
            </a:extLst>
          </a:blip>
          <a:stretch>
            <a:fillRect/>
          </a:stretch>
        </p:blipFill>
        <p:spPr>
          <a:xfrm>
            <a:off x="10441202" y="-108300"/>
            <a:ext cx="1853188" cy="2036068"/>
          </a:xfrm>
          <a:prstGeom prst="rect">
            <a:avLst/>
          </a:prstGeom>
        </p:spPr>
      </p:pic>
      <p:sp>
        <p:nvSpPr>
          <p:cNvPr id="10" name="TextBox 9">
            <a:extLst>
              <a:ext uri="{FF2B5EF4-FFF2-40B4-BE49-F238E27FC236}">
                <a16:creationId xmlns:a16="http://schemas.microsoft.com/office/drawing/2014/main" xmlns="" id="{58F17405-0CCD-427E-8DC1-67BB508A6295}"/>
              </a:ext>
            </a:extLst>
          </p:cNvPr>
          <p:cNvSpPr txBox="1"/>
          <p:nvPr/>
        </p:nvSpPr>
        <p:spPr>
          <a:xfrm>
            <a:off x="9213668" y="6445764"/>
            <a:ext cx="2569028" cy="261610"/>
          </a:xfrm>
          <a:prstGeom prst="rect">
            <a:avLst/>
          </a:prstGeom>
          <a:noFill/>
          <a:ln>
            <a:noFill/>
          </a:ln>
        </p:spPr>
        <p:txBody>
          <a:bodyPr wrap="square" rtlCol="0">
            <a:spAutoFit/>
          </a:bodyPr>
          <a:lstStyle/>
          <a:p>
            <a:r>
              <a:rPr lang="en-GB" sz="1100" dirty="0">
                <a:solidFill>
                  <a:schemeClr val="bg1"/>
                </a:solidFill>
                <a:latin typeface="Bahnschrift Light" panose="020B0502040204020203" pitchFamily="34" charset="0"/>
              </a:rPr>
              <a:t>Welsh Ambulance Services NHS Trust</a:t>
            </a:r>
          </a:p>
        </p:txBody>
      </p:sp>
      <p:pic>
        <p:nvPicPr>
          <p:cNvPr id="11" name="Picture 10">
            <a:hlinkClick r:id="rId14"/>
            <a:extLst>
              <a:ext uri="{FF2B5EF4-FFF2-40B4-BE49-F238E27FC236}">
                <a16:creationId xmlns:a16="http://schemas.microsoft.com/office/drawing/2014/main" xmlns="" id="{9F4E6EA8-FE61-4C31-B92D-D0B67B138749}"/>
              </a:ext>
            </a:extLst>
          </p:cNvPr>
          <p:cNvPicPr>
            <a:picLocks noChangeAspect="1"/>
          </p:cNvPicPr>
          <p:nvPr/>
        </p:nvPicPr>
        <p:blipFill>
          <a:blip r:embed="rId15" cstate="email">
            <a:extLst>
              <a:ext uri="{28A0092B-C50C-407E-A947-70E740481C1C}">
                <a14:useLocalDpi xmlns:a14="http://schemas.microsoft.com/office/drawing/2010/main" val="0"/>
              </a:ext>
            </a:extLst>
          </a:blip>
          <a:stretch>
            <a:fillRect/>
          </a:stretch>
        </p:blipFill>
        <p:spPr>
          <a:xfrm>
            <a:off x="275134" y="6440957"/>
            <a:ext cx="271224" cy="271224"/>
          </a:xfrm>
          <a:prstGeom prst="rect">
            <a:avLst/>
          </a:prstGeom>
        </p:spPr>
      </p:pic>
      <p:pic>
        <p:nvPicPr>
          <p:cNvPr id="12" name="Picture 11">
            <a:hlinkClick r:id="rId16"/>
            <a:extLst>
              <a:ext uri="{FF2B5EF4-FFF2-40B4-BE49-F238E27FC236}">
                <a16:creationId xmlns:a16="http://schemas.microsoft.com/office/drawing/2014/main" xmlns="" id="{8B00DA9A-76A5-4B84-BB25-5D0C4EB3F9AF}"/>
              </a:ext>
            </a:extLst>
          </p:cNvPr>
          <p:cNvPicPr>
            <a:picLocks noChangeAspect="1"/>
          </p:cNvPicPr>
          <p:nvPr/>
        </p:nvPicPr>
        <p:blipFill>
          <a:blip r:embed="rId17" cstate="email">
            <a:extLst>
              <a:ext uri="{28A0092B-C50C-407E-A947-70E740481C1C}">
                <a14:useLocalDpi xmlns:a14="http://schemas.microsoft.com/office/drawing/2010/main" val="0"/>
              </a:ext>
            </a:extLst>
          </a:blip>
          <a:stretch>
            <a:fillRect/>
          </a:stretch>
        </p:blipFill>
        <p:spPr>
          <a:xfrm>
            <a:off x="690680" y="6422354"/>
            <a:ext cx="444934" cy="311454"/>
          </a:xfrm>
          <a:prstGeom prst="rect">
            <a:avLst/>
          </a:prstGeom>
        </p:spPr>
      </p:pic>
      <p:pic>
        <p:nvPicPr>
          <p:cNvPr id="13" name="Picture 12">
            <a:hlinkClick r:id="rId18"/>
            <a:extLst>
              <a:ext uri="{FF2B5EF4-FFF2-40B4-BE49-F238E27FC236}">
                <a16:creationId xmlns:a16="http://schemas.microsoft.com/office/drawing/2014/main" xmlns="" id="{FE06037E-7EC3-4FD2-BD0E-408689441007}"/>
              </a:ext>
            </a:extLst>
          </p:cNvPr>
          <p:cNvPicPr>
            <a:picLocks noChangeAspect="1"/>
          </p:cNvPicPr>
          <p:nvPr/>
        </p:nvPicPr>
        <p:blipFill>
          <a:blip r:embed="rId19" cstate="email">
            <a:extLst>
              <a:ext uri="{28A0092B-C50C-407E-A947-70E740481C1C}">
                <a14:useLocalDpi xmlns:a14="http://schemas.microsoft.com/office/drawing/2010/main" val="0"/>
              </a:ext>
            </a:extLst>
          </a:blip>
          <a:stretch>
            <a:fillRect/>
          </a:stretch>
        </p:blipFill>
        <p:spPr>
          <a:xfrm>
            <a:off x="1284816" y="6440957"/>
            <a:ext cx="271224" cy="271224"/>
          </a:xfrm>
          <a:prstGeom prst="rect">
            <a:avLst/>
          </a:prstGeom>
        </p:spPr>
      </p:pic>
      <p:sp>
        <p:nvSpPr>
          <p:cNvPr id="14" name="Rectangle 13"/>
          <p:cNvSpPr/>
          <p:nvPr/>
        </p:nvSpPr>
        <p:spPr>
          <a:xfrm>
            <a:off x="6575968" y="0"/>
            <a:ext cx="5055615" cy="523220"/>
          </a:xfrm>
          <a:prstGeom prst="rect">
            <a:avLst/>
          </a:prstGeom>
        </p:spPr>
        <p:txBody>
          <a:bodyPr wrap="none">
            <a:spAutoFit/>
          </a:bodyPr>
          <a:lstStyle/>
          <a:p>
            <a:r>
              <a:rPr lang="en-GB" sz="2800" dirty="0">
                <a:latin typeface="+mn-lt"/>
              </a:rPr>
              <a:t>Violence and Aggression Training </a:t>
            </a:r>
          </a:p>
        </p:txBody>
      </p:sp>
    </p:spTree>
    <p:extLst>
      <p:ext uri="{BB962C8B-B14F-4D97-AF65-F5344CB8AC3E}">
        <p14:creationId xmlns:p14="http://schemas.microsoft.com/office/powerpoint/2010/main" val="17671044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graphicEl>
                                              <a:dgm id="{0C6052E8-66A8-453C-8B54-3DC69399F260}"/>
                                            </p:graphic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graphicEl>
                                              <a:dgm id="{53C03FB5-3826-4EEF-82A2-5DC5A6E2F609}"/>
                                            </p:graphic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graphicEl>
                                              <a:dgm id="{9989D59C-793A-4ACF-9275-C7CC493D006A}"/>
                                            </p:graphic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graphicEl>
                                              <a:dgm id="{E47680C8-B809-4370-90F7-DE3E13D40D44}"/>
                                            </p:graphic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graphicEl>
                                              <a:dgm id="{AA4CF9E2-946D-430C-9D8C-14E4F2838A37}"/>
                                            </p:graphic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graphicEl>
                                              <a:dgm id="{2A8FAD1A-E202-49D2-8E07-6961B704A48D}"/>
                                            </p:graphic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Graphic spid="9" grpId="0">
        <p:bldAsOne/>
      </p:bldGraphic>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90676" y="989626"/>
            <a:ext cx="3985778" cy="758428"/>
          </a:xfrm>
        </p:spPr>
        <p:txBody>
          <a:bodyPr>
            <a:normAutofit fontScale="90000"/>
          </a:bodyPr>
          <a:lstStyle/>
          <a:p>
            <a:r>
              <a:rPr lang="en-GB" dirty="0" smtClean="0">
                <a:latin typeface="+mn-lt"/>
              </a:rPr>
              <a:t>De-escalate</a:t>
            </a:r>
            <a:endParaRPr lang="en-GB" dirty="0">
              <a:latin typeface="+mn-lt"/>
            </a:endParaRPr>
          </a:p>
        </p:txBody>
      </p:sp>
      <p:sp>
        <p:nvSpPr>
          <p:cNvPr id="3" name="Subtitle 2"/>
          <p:cNvSpPr>
            <a:spLocks noGrp="1"/>
          </p:cNvSpPr>
          <p:nvPr>
            <p:ph type="subTitle" idx="1"/>
          </p:nvPr>
        </p:nvSpPr>
        <p:spPr>
          <a:xfrm>
            <a:off x="1766889" y="2244604"/>
            <a:ext cx="8372475" cy="1241822"/>
          </a:xfrm>
        </p:spPr>
        <p:txBody>
          <a:bodyPr>
            <a:normAutofit fontScale="85000" lnSpcReduction="20000"/>
          </a:bodyPr>
          <a:lstStyle/>
          <a:p>
            <a:pPr marL="257175" indent="-257175" algn="l">
              <a:buFont typeface="Arial" panose="020B0604020202020204" pitchFamily="34" charset="0"/>
              <a:buChar char="•"/>
            </a:pPr>
            <a:r>
              <a:rPr lang="en-GB" dirty="0" smtClean="0"/>
              <a:t>Reasoning logically with a very angry person is not possible.</a:t>
            </a:r>
          </a:p>
          <a:p>
            <a:pPr marL="257175" indent="-257175" algn="l">
              <a:buFont typeface="Arial" panose="020B0604020202020204" pitchFamily="34" charset="0"/>
              <a:buChar char="•"/>
            </a:pPr>
            <a:r>
              <a:rPr lang="en-GB" dirty="0" smtClean="0"/>
              <a:t>De-escalation techniques do not come naturally. </a:t>
            </a:r>
          </a:p>
          <a:p>
            <a:pPr marL="257175" indent="-257175" algn="l">
              <a:buFont typeface="Arial" panose="020B0604020202020204" pitchFamily="34" charset="0"/>
              <a:buChar char="•"/>
            </a:pPr>
            <a:r>
              <a:rPr lang="en-GB" b="1" dirty="0" smtClean="0"/>
              <a:t>Safety is your first priority, if de-escalation is not possible, withdraw to safety. </a:t>
            </a:r>
          </a:p>
        </p:txBody>
      </p:sp>
      <p:sp>
        <p:nvSpPr>
          <p:cNvPr id="4" name="Rectangle 3"/>
          <p:cNvSpPr/>
          <p:nvPr/>
        </p:nvSpPr>
        <p:spPr>
          <a:xfrm>
            <a:off x="5675423" y="195391"/>
            <a:ext cx="5173083" cy="523220"/>
          </a:xfrm>
          <a:prstGeom prst="rect">
            <a:avLst/>
          </a:prstGeom>
        </p:spPr>
        <p:txBody>
          <a:bodyPr wrap="none">
            <a:spAutoFit/>
          </a:bodyPr>
          <a:lstStyle/>
          <a:p>
            <a:r>
              <a:rPr lang="en-GB" sz="2800" dirty="0">
                <a:solidFill>
                  <a:schemeClr val="bg1"/>
                </a:solidFill>
                <a:latin typeface="+mn-lt"/>
              </a:rPr>
              <a:t>Violence and Aggression Training </a:t>
            </a:r>
          </a:p>
        </p:txBody>
      </p:sp>
      <p:pic>
        <p:nvPicPr>
          <p:cNvPr id="5" name="Picture 4"/>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270873" y="170087"/>
            <a:ext cx="932776" cy="1269164"/>
          </a:xfrm>
          <a:prstGeom prst="rect">
            <a:avLst/>
          </a:prstGeom>
        </p:spPr>
      </p:pic>
      <p:sp>
        <p:nvSpPr>
          <p:cNvPr id="6" name="Rectangle 5"/>
          <p:cNvSpPr/>
          <p:nvPr/>
        </p:nvSpPr>
        <p:spPr>
          <a:xfrm>
            <a:off x="0" y="6298163"/>
            <a:ext cx="12192000" cy="559837"/>
          </a:xfrm>
          <a:prstGeom prst="rect">
            <a:avLst/>
          </a:prstGeom>
          <a:solidFill>
            <a:srgbClr val="10A03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 name="Picture 6"/>
          <p:cNvPicPr>
            <a:picLocks noChangeAspect="1"/>
          </p:cNvPicPr>
          <p:nvPr/>
        </p:nvPicPr>
        <p:blipFill>
          <a:blip r:embed="rId4" cstate="email">
            <a:extLst>
              <a:ext uri="{28A0092B-C50C-407E-A947-70E740481C1C}">
                <a14:useLocalDpi xmlns:a14="http://schemas.microsoft.com/office/drawing/2010/main" val="0"/>
              </a:ext>
            </a:extLst>
          </a:blip>
          <a:stretch>
            <a:fillRect/>
          </a:stretch>
        </p:blipFill>
        <p:spPr>
          <a:xfrm>
            <a:off x="10441202" y="-108300"/>
            <a:ext cx="1853188" cy="2036068"/>
          </a:xfrm>
          <a:prstGeom prst="rect">
            <a:avLst/>
          </a:prstGeom>
        </p:spPr>
      </p:pic>
      <p:sp>
        <p:nvSpPr>
          <p:cNvPr id="8" name="TextBox 7">
            <a:extLst>
              <a:ext uri="{FF2B5EF4-FFF2-40B4-BE49-F238E27FC236}">
                <a16:creationId xmlns:a16="http://schemas.microsoft.com/office/drawing/2014/main" xmlns="" id="{58F17405-0CCD-427E-8DC1-67BB508A6295}"/>
              </a:ext>
            </a:extLst>
          </p:cNvPr>
          <p:cNvSpPr txBox="1"/>
          <p:nvPr/>
        </p:nvSpPr>
        <p:spPr>
          <a:xfrm>
            <a:off x="9213668" y="6445764"/>
            <a:ext cx="2569028" cy="261610"/>
          </a:xfrm>
          <a:prstGeom prst="rect">
            <a:avLst/>
          </a:prstGeom>
          <a:noFill/>
          <a:ln>
            <a:noFill/>
          </a:ln>
        </p:spPr>
        <p:txBody>
          <a:bodyPr wrap="square" rtlCol="0">
            <a:spAutoFit/>
          </a:bodyPr>
          <a:lstStyle/>
          <a:p>
            <a:r>
              <a:rPr lang="en-GB" sz="1100" dirty="0">
                <a:solidFill>
                  <a:schemeClr val="bg1"/>
                </a:solidFill>
                <a:latin typeface="Bahnschrift Light" panose="020B0502040204020203" pitchFamily="34" charset="0"/>
              </a:rPr>
              <a:t>Welsh Ambulance Services NHS Trust</a:t>
            </a:r>
          </a:p>
        </p:txBody>
      </p:sp>
      <p:pic>
        <p:nvPicPr>
          <p:cNvPr id="9" name="Picture 8">
            <a:hlinkClick r:id="rId5"/>
            <a:extLst>
              <a:ext uri="{FF2B5EF4-FFF2-40B4-BE49-F238E27FC236}">
                <a16:creationId xmlns:a16="http://schemas.microsoft.com/office/drawing/2014/main" xmlns="" id="{9F4E6EA8-FE61-4C31-B92D-D0B67B138749}"/>
              </a:ext>
            </a:extLst>
          </p:cNvPr>
          <p:cNvPicPr>
            <a:picLocks noChangeAspect="1"/>
          </p:cNvPicPr>
          <p:nvPr/>
        </p:nvPicPr>
        <p:blipFill>
          <a:blip r:embed="rId6" cstate="email">
            <a:extLst>
              <a:ext uri="{28A0092B-C50C-407E-A947-70E740481C1C}">
                <a14:useLocalDpi xmlns:a14="http://schemas.microsoft.com/office/drawing/2010/main" val="0"/>
              </a:ext>
            </a:extLst>
          </a:blip>
          <a:stretch>
            <a:fillRect/>
          </a:stretch>
        </p:blipFill>
        <p:spPr>
          <a:xfrm>
            <a:off x="275134" y="6440957"/>
            <a:ext cx="271224" cy="271224"/>
          </a:xfrm>
          <a:prstGeom prst="rect">
            <a:avLst/>
          </a:prstGeom>
        </p:spPr>
      </p:pic>
      <p:pic>
        <p:nvPicPr>
          <p:cNvPr id="10" name="Picture 9">
            <a:hlinkClick r:id="rId7"/>
            <a:extLst>
              <a:ext uri="{FF2B5EF4-FFF2-40B4-BE49-F238E27FC236}">
                <a16:creationId xmlns:a16="http://schemas.microsoft.com/office/drawing/2014/main" xmlns="" id="{8B00DA9A-76A5-4B84-BB25-5D0C4EB3F9AF}"/>
              </a:ext>
            </a:extLst>
          </p:cNvPr>
          <p:cNvPicPr>
            <a:picLocks noChangeAspect="1"/>
          </p:cNvPicPr>
          <p:nvPr/>
        </p:nvPicPr>
        <p:blipFill>
          <a:blip r:embed="rId8" cstate="email">
            <a:extLst>
              <a:ext uri="{28A0092B-C50C-407E-A947-70E740481C1C}">
                <a14:useLocalDpi xmlns:a14="http://schemas.microsoft.com/office/drawing/2010/main" val="0"/>
              </a:ext>
            </a:extLst>
          </a:blip>
          <a:stretch>
            <a:fillRect/>
          </a:stretch>
        </p:blipFill>
        <p:spPr>
          <a:xfrm>
            <a:off x="690680" y="6422354"/>
            <a:ext cx="444934" cy="311454"/>
          </a:xfrm>
          <a:prstGeom prst="rect">
            <a:avLst/>
          </a:prstGeom>
        </p:spPr>
      </p:pic>
      <p:pic>
        <p:nvPicPr>
          <p:cNvPr id="11" name="Picture 10">
            <a:hlinkClick r:id="rId9"/>
            <a:extLst>
              <a:ext uri="{FF2B5EF4-FFF2-40B4-BE49-F238E27FC236}">
                <a16:creationId xmlns:a16="http://schemas.microsoft.com/office/drawing/2014/main" xmlns="" id="{FE06037E-7EC3-4FD2-BD0E-408689441007}"/>
              </a:ext>
            </a:extLst>
          </p:cNvPr>
          <p:cNvPicPr>
            <a:picLocks noChangeAspect="1"/>
          </p:cNvPicPr>
          <p:nvPr/>
        </p:nvPicPr>
        <p:blipFill>
          <a:blip r:embed="rId10" cstate="email">
            <a:extLst>
              <a:ext uri="{28A0092B-C50C-407E-A947-70E740481C1C}">
                <a14:useLocalDpi xmlns:a14="http://schemas.microsoft.com/office/drawing/2010/main" val="0"/>
              </a:ext>
            </a:extLst>
          </a:blip>
          <a:stretch>
            <a:fillRect/>
          </a:stretch>
        </p:blipFill>
        <p:spPr>
          <a:xfrm>
            <a:off x="1284816" y="6440957"/>
            <a:ext cx="271224" cy="271224"/>
          </a:xfrm>
          <a:prstGeom prst="rect">
            <a:avLst/>
          </a:prstGeom>
        </p:spPr>
      </p:pic>
      <p:sp>
        <p:nvSpPr>
          <p:cNvPr id="12" name="Rectangle 11"/>
          <p:cNvSpPr/>
          <p:nvPr/>
        </p:nvSpPr>
        <p:spPr>
          <a:xfrm>
            <a:off x="6575968" y="0"/>
            <a:ext cx="5055615" cy="523220"/>
          </a:xfrm>
          <a:prstGeom prst="rect">
            <a:avLst/>
          </a:prstGeom>
        </p:spPr>
        <p:txBody>
          <a:bodyPr wrap="none">
            <a:spAutoFit/>
          </a:bodyPr>
          <a:lstStyle/>
          <a:p>
            <a:r>
              <a:rPr lang="en-GB" sz="2800" dirty="0">
                <a:latin typeface="+mn-lt"/>
              </a:rPr>
              <a:t>Violence and Aggression Training </a:t>
            </a:r>
          </a:p>
        </p:txBody>
      </p:sp>
    </p:spTree>
    <p:extLst>
      <p:ext uri="{BB962C8B-B14F-4D97-AF65-F5344CB8AC3E}">
        <p14:creationId xmlns:p14="http://schemas.microsoft.com/office/powerpoint/2010/main" val="28797956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rotWithShape="1">
          <a:blip r:embed="rId3"/>
          <a:srcRect t="1681"/>
          <a:stretch/>
        </p:blipFill>
        <p:spPr>
          <a:xfrm>
            <a:off x="5916873" y="1111407"/>
            <a:ext cx="4623550" cy="3077163"/>
          </a:xfrm>
          <a:prstGeom prst="rect">
            <a:avLst/>
          </a:prstGeom>
        </p:spPr>
      </p:pic>
      <p:sp>
        <p:nvSpPr>
          <p:cNvPr id="4" name="Rectangle 3"/>
          <p:cNvSpPr/>
          <p:nvPr/>
        </p:nvSpPr>
        <p:spPr>
          <a:xfrm>
            <a:off x="6096000" y="4281505"/>
            <a:ext cx="4572000" cy="1077218"/>
          </a:xfrm>
          <a:prstGeom prst="rect">
            <a:avLst/>
          </a:prstGeom>
        </p:spPr>
        <p:txBody>
          <a:bodyPr>
            <a:spAutoFit/>
          </a:bodyPr>
          <a:lstStyle/>
          <a:p>
            <a:r>
              <a:rPr lang="en-GB" sz="3200" dirty="0">
                <a:solidFill>
                  <a:srgbClr val="323130"/>
                </a:solidFill>
                <a:latin typeface="+mn-lt"/>
              </a:rPr>
              <a:t>#WithUsNotAgainstUs #GydaNiNidYnEinHerbyn.</a:t>
            </a:r>
            <a:endParaRPr lang="en-GB" sz="3200" dirty="0">
              <a:latin typeface="+mn-lt"/>
            </a:endParaRPr>
          </a:p>
        </p:txBody>
      </p:sp>
      <p:sp>
        <p:nvSpPr>
          <p:cNvPr id="5" name="Rectangle 4"/>
          <p:cNvSpPr/>
          <p:nvPr/>
        </p:nvSpPr>
        <p:spPr>
          <a:xfrm>
            <a:off x="1632449" y="1126795"/>
            <a:ext cx="3855623" cy="4708981"/>
          </a:xfrm>
          <a:prstGeom prst="rect">
            <a:avLst/>
          </a:prstGeom>
        </p:spPr>
        <p:txBody>
          <a:bodyPr wrap="square">
            <a:spAutoFit/>
          </a:bodyPr>
          <a:lstStyle/>
          <a:p>
            <a:pPr>
              <a:buNone/>
            </a:pPr>
            <a:r>
              <a:rPr lang="en-GB" sz="2000" dirty="0">
                <a:latin typeface="+mn-lt"/>
              </a:rPr>
              <a:t>Violence </a:t>
            </a:r>
            <a:r>
              <a:rPr lang="en-GB" sz="2000" b="1" dirty="0">
                <a:solidFill>
                  <a:srgbClr val="FF0000"/>
                </a:solidFill>
                <a:latin typeface="+mn-lt"/>
              </a:rPr>
              <a:t>does not </a:t>
            </a:r>
            <a:r>
              <a:rPr lang="en-GB" sz="2000" dirty="0">
                <a:latin typeface="+mn-lt"/>
              </a:rPr>
              <a:t>go with the job.</a:t>
            </a:r>
          </a:p>
          <a:p>
            <a:pPr>
              <a:buNone/>
            </a:pPr>
            <a:endParaRPr lang="en-GB" sz="2000" dirty="0">
              <a:latin typeface="+mn-lt"/>
            </a:endParaRPr>
          </a:p>
          <a:p>
            <a:pPr>
              <a:buNone/>
            </a:pPr>
            <a:r>
              <a:rPr lang="en-GB" sz="2000" dirty="0">
                <a:latin typeface="+mn-lt"/>
              </a:rPr>
              <a:t>In order to make life safer for employees who work within WAST we need </a:t>
            </a:r>
            <a:r>
              <a:rPr lang="en-GB" sz="2000" dirty="0" smtClean="0">
                <a:latin typeface="+mn-lt"/>
              </a:rPr>
              <a:t>to:</a:t>
            </a:r>
            <a:endParaRPr lang="en-GB" sz="2000" dirty="0">
              <a:latin typeface="+mn-lt"/>
            </a:endParaRPr>
          </a:p>
          <a:p>
            <a:pPr>
              <a:buNone/>
            </a:pPr>
            <a:endParaRPr lang="en-GB" sz="2000" dirty="0">
              <a:latin typeface="+mn-lt"/>
            </a:endParaRPr>
          </a:p>
          <a:p>
            <a:r>
              <a:rPr lang="en-GB" sz="2000" dirty="0">
                <a:latin typeface="+mn-lt"/>
              </a:rPr>
              <a:t>Make public aware that violence and aggression against staff is unacceptable.</a:t>
            </a:r>
          </a:p>
          <a:p>
            <a:endParaRPr lang="en-GB" sz="1000" dirty="0">
              <a:latin typeface="+mn-lt"/>
            </a:endParaRPr>
          </a:p>
          <a:p>
            <a:r>
              <a:rPr lang="en-GB" sz="2000" dirty="0">
                <a:latin typeface="+mn-lt"/>
              </a:rPr>
              <a:t>Eradicate violence and aggression against employees.</a:t>
            </a:r>
          </a:p>
          <a:p>
            <a:endParaRPr lang="en-GB" sz="1000" dirty="0">
              <a:latin typeface="+mn-lt"/>
            </a:endParaRPr>
          </a:p>
          <a:p>
            <a:r>
              <a:rPr lang="en-GB" sz="2000" dirty="0">
                <a:latin typeface="+mn-lt"/>
              </a:rPr>
              <a:t>Reassure employees that violence and aggression is unacceptable and being tackled.</a:t>
            </a:r>
            <a:endParaRPr lang="en-US" sz="2000" dirty="0">
              <a:latin typeface="+mn-lt"/>
            </a:endParaRPr>
          </a:p>
        </p:txBody>
      </p:sp>
      <p:sp>
        <p:nvSpPr>
          <p:cNvPr id="6" name="Rectangle 5"/>
          <p:cNvSpPr/>
          <p:nvPr/>
        </p:nvSpPr>
        <p:spPr>
          <a:xfrm>
            <a:off x="6575968" y="0"/>
            <a:ext cx="5055615" cy="523220"/>
          </a:xfrm>
          <a:prstGeom prst="rect">
            <a:avLst/>
          </a:prstGeom>
        </p:spPr>
        <p:txBody>
          <a:bodyPr wrap="none">
            <a:spAutoFit/>
          </a:bodyPr>
          <a:lstStyle/>
          <a:p>
            <a:r>
              <a:rPr lang="en-GB" sz="2800" dirty="0">
                <a:latin typeface="+mn-lt"/>
              </a:rPr>
              <a:t>Violence and Aggression Training </a:t>
            </a:r>
          </a:p>
        </p:txBody>
      </p:sp>
      <p:pic>
        <p:nvPicPr>
          <p:cNvPr id="7" name="Picture 6"/>
          <p:cNvPicPr>
            <a:picLocks noChangeAspect="1"/>
          </p:cNvPicPr>
          <p:nvPr/>
        </p:nvPicPr>
        <p:blipFill>
          <a:blip r:embed="rId4" cstate="email">
            <a:extLst>
              <a:ext uri="{28A0092B-C50C-407E-A947-70E740481C1C}">
                <a14:useLocalDpi xmlns:a14="http://schemas.microsoft.com/office/drawing/2010/main" val="0"/>
              </a:ext>
            </a:extLst>
          </a:blip>
          <a:stretch>
            <a:fillRect/>
          </a:stretch>
        </p:blipFill>
        <p:spPr>
          <a:xfrm>
            <a:off x="270873" y="170087"/>
            <a:ext cx="932776" cy="1269164"/>
          </a:xfrm>
          <a:prstGeom prst="rect">
            <a:avLst/>
          </a:prstGeom>
        </p:spPr>
      </p:pic>
      <p:sp>
        <p:nvSpPr>
          <p:cNvPr id="8" name="Rectangle 7"/>
          <p:cNvSpPr/>
          <p:nvPr/>
        </p:nvSpPr>
        <p:spPr>
          <a:xfrm>
            <a:off x="0" y="6298163"/>
            <a:ext cx="12192000" cy="559837"/>
          </a:xfrm>
          <a:prstGeom prst="rect">
            <a:avLst/>
          </a:prstGeom>
          <a:solidFill>
            <a:srgbClr val="10A03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Picture 8"/>
          <p:cNvPicPr>
            <a:picLocks noChangeAspect="1"/>
          </p:cNvPicPr>
          <p:nvPr/>
        </p:nvPicPr>
        <p:blipFill>
          <a:blip r:embed="rId5" cstate="email">
            <a:extLst>
              <a:ext uri="{28A0092B-C50C-407E-A947-70E740481C1C}">
                <a14:useLocalDpi xmlns:a14="http://schemas.microsoft.com/office/drawing/2010/main" val="0"/>
              </a:ext>
            </a:extLst>
          </a:blip>
          <a:stretch>
            <a:fillRect/>
          </a:stretch>
        </p:blipFill>
        <p:spPr>
          <a:xfrm>
            <a:off x="10441202" y="-108300"/>
            <a:ext cx="1853188" cy="2036068"/>
          </a:xfrm>
          <a:prstGeom prst="rect">
            <a:avLst/>
          </a:prstGeom>
        </p:spPr>
      </p:pic>
      <p:sp>
        <p:nvSpPr>
          <p:cNvPr id="10" name="TextBox 9">
            <a:extLst>
              <a:ext uri="{FF2B5EF4-FFF2-40B4-BE49-F238E27FC236}">
                <a16:creationId xmlns:a16="http://schemas.microsoft.com/office/drawing/2014/main" xmlns="" id="{58F17405-0CCD-427E-8DC1-67BB508A6295}"/>
              </a:ext>
            </a:extLst>
          </p:cNvPr>
          <p:cNvSpPr txBox="1"/>
          <p:nvPr/>
        </p:nvSpPr>
        <p:spPr>
          <a:xfrm>
            <a:off x="9213668" y="6445764"/>
            <a:ext cx="2569028" cy="261610"/>
          </a:xfrm>
          <a:prstGeom prst="rect">
            <a:avLst/>
          </a:prstGeom>
          <a:noFill/>
          <a:ln>
            <a:noFill/>
          </a:ln>
        </p:spPr>
        <p:txBody>
          <a:bodyPr wrap="square" rtlCol="0">
            <a:spAutoFit/>
          </a:bodyPr>
          <a:lstStyle/>
          <a:p>
            <a:r>
              <a:rPr lang="en-GB" sz="1100" dirty="0">
                <a:solidFill>
                  <a:schemeClr val="bg1"/>
                </a:solidFill>
                <a:latin typeface="Bahnschrift Light" panose="020B0502040204020203" pitchFamily="34" charset="0"/>
              </a:rPr>
              <a:t>Welsh Ambulance Services NHS Trust</a:t>
            </a:r>
          </a:p>
        </p:txBody>
      </p:sp>
      <p:pic>
        <p:nvPicPr>
          <p:cNvPr id="11" name="Picture 10">
            <a:hlinkClick r:id="rId6"/>
            <a:extLst>
              <a:ext uri="{FF2B5EF4-FFF2-40B4-BE49-F238E27FC236}">
                <a16:creationId xmlns:a16="http://schemas.microsoft.com/office/drawing/2014/main" xmlns="" id="{9F4E6EA8-FE61-4C31-B92D-D0B67B138749}"/>
              </a:ext>
            </a:extLst>
          </p:cNvPr>
          <p:cNvPicPr>
            <a:picLocks noChangeAspect="1"/>
          </p:cNvPicPr>
          <p:nvPr/>
        </p:nvPicPr>
        <p:blipFill>
          <a:blip r:embed="rId7" cstate="email">
            <a:extLst>
              <a:ext uri="{28A0092B-C50C-407E-A947-70E740481C1C}">
                <a14:useLocalDpi xmlns:a14="http://schemas.microsoft.com/office/drawing/2010/main" val="0"/>
              </a:ext>
            </a:extLst>
          </a:blip>
          <a:stretch>
            <a:fillRect/>
          </a:stretch>
        </p:blipFill>
        <p:spPr>
          <a:xfrm>
            <a:off x="275134" y="6440957"/>
            <a:ext cx="271224" cy="271224"/>
          </a:xfrm>
          <a:prstGeom prst="rect">
            <a:avLst/>
          </a:prstGeom>
        </p:spPr>
      </p:pic>
      <p:pic>
        <p:nvPicPr>
          <p:cNvPr id="12" name="Picture 11">
            <a:hlinkClick r:id="rId8"/>
            <a:extLst>
              <a:ext uri="{FF2B5EF4-FFF2-40B4-BE49-F238E27FC236}">
                <a16:creationId xmlns:a16="http://schemas.microsoft.com/office/drawing/2014/main" xmlns="" id="{8B00DA9A-76A5-4B84-BB25-5D0C4EB3F9AF}"/>
              </a:ext>
            </a:extLst>
          </p:cNvPr>
          <p:cNvPicPr>
            <a:picLocks noChangeAspect="1"/>
          </p:cNvPicPr>
          <p:nvPr/>
        </p:nvPicPr>
        <p:blipFill>
          <a:blip r:embed="rId9" cstate="email">
            <a:extLst>
              <a:ext uri="{28A0092B-C50C-407E-A947-70E740481C1C}">
                <a14:useLocalDpi xmlns:a14="http://schemas.microsoft.com/office/drawing/2010/main" val="0"/>
              </a:ext>
            </a:extLst>
          </a:blip>
          <a:stretch>
            <a:fillRect/>
          </a:stretch>
        </p:blipFill>
        <p:spPr>
          <a:xfrm>
            <a:off x="690680" y="6422354"/>
            <a:ext cx="444934" cy="311454"/>
          </a:xfrm>
          <a:prstGeom prst="rect">
            <a:avLst/>
          </a:prstGeom>
        </p:spPr>
      </p:pic>
      <p:pic>
        <p:nvPicPr>
          <p:cNvPr id="13" name="Picture 12">
            <a:hlinkClick r:id="rId10"/>
            <a:extLst>
              <a:ext uri="{FF2B5EF4-FFF2-40B4-BE49-F238E27FC236}">
                <a16:creationId xmlns:a16="http://schemas.microsoft.com/office/drawing/2014/main" xmlns="" id="{FE06037E-7EC3-4FD2-BD0E-408689441007}"/>
              </a:ext>
            </a:extLst>
          </p:cNvPr>
          <p:cNvPicPr>
            <a:picLocks noChangeAspect="1"/>
          </p:cNvPicPr>
          <p:nvPr/>
        </p:nvPicPr>
        <p:blipFill>
          <a:blip r:embed="rId11" cstate="email">
            <a:extLst>
              <a:ext uri="{28A0092B-C50C-407E-A947-70E740481C1C}">
                <a14:useLocalDpi xmlns:a14="http://schemas.microsoft.com/office/drawing/2010/main" val="0"/>
              </a:ext>
            </a:extLst>
          </a:blip>
          <a:stretch>
            <a:fillRect/>
          </a:stretch>
        </p:blipFill>
        <p:spPr>
          <a:xfrm>
            <a:off x="1284816" y="6440957"/>
            <a:ext cx="271224" cy="271224"/>
          </a:xfrm>
          <a:prstGeom prst="rect">
            <a:avLst/>
          </a:prstGeom>
        </p:spPr>
      </p:pic>
    </p:spTree>
    <p:extLst>
      <p:ext uri="{BB962C8B-B14F-4D97-AF65-F5344CB8AC3E}">
        <p14:creationId xmlns:p14="http://schemas.microsoft.com/office/powerpoint/2010/main" val="4211734452"/>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Content Placeholder 4"/>
          <p:cNvPicPr>
            <a:picLocks noChangeAspect="1"/>
          </p:cNvPicPr>
          <p:nvPr/>
        </p:nvPicPr>
        <p:blipFill>
          <a:blip r:embed="rId2" cstate="email">
            <a:extLst>
              <a:ext uri="{28A0092B-C50C-407E-A947-70E740481C1C}">
                <a14:useLocalDpi xmlns:a14="http://schemas.microsoft.com/office/drawing/2010/main" val="0"/>
              </a:ext>
            </a:extLst>
          </a:blip>
          <a:stretch>
            <a:fillRect/>
          </a:stretch>
        </p:blipFill>
        <p:spPr>
          <a:xfrm>
            <a:off x="4080456" y="1519428"/>
            <a:ext cx="4572000" cy="4191000"/>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
        <p:nvSpPr>
          <p:cNvPr id="3" name="Rectangle 2"/>
          <p:cNvSpPr/>
          <p:nvPr/>
        </p:nvSpPr>
        <p:spPr>
          <a:xfrm>
            <a:off x="8543655" y="96107"/>
            <a:ext cx="1967826" cy="584775"/>
          </a:xfrm>
          <a:prstGeom prst="rect">
            <a:avLst/>
          </a:prstGeom>
        </p:spPr>
        <p:txBody>
          <a:bodyPr wrap="square">
            <a:spAutoFit/>
          </a:bodyPr>
          <a:lstStyle/>
          <a:p>
            <a:r>
              <a:rPr lang="en-US" sz="3200" dirty="0">
                <a:solidFill>
                  <a:schemeClr val="bg1"/>
                </a:solidFill>
                <a:latin typeface="+mn-lt"/>
              </a:rPr>
              <a:t>Questions </a:t>
            </a:r>
          </a:p>
        </p:txBody>
      </p:sp>
      <p:pic>
        <p:nvPicPr>
          <p:cNvPr id="4" name="Picture 3"/>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270873" y="170087"/>
            <a:ext cx="932776" cy="1269164"/>
          </a:xfrm>
          <a:prstGeom prst="rect">
            <a:avLst/>
          </a:prstGeom>
        </p:spPr>
      </p:pic>
      <p:sp>
        <p:nvSpPr>
          <p:cNvPr id="5" name="Rectangle 4"/>
          <p:cNvSpPr/>
          <p:nvPr/>
        </p:nvSpPr>
        <p:spPr>
          <a:xfrm>
            <a:off x="0" y="6298163"/>
            <a:ext cx="12192000" cy="559837"/>
          </a:xfrm>
          <a:prstGeom prst="rect">
            <a:avLst/>
          </a:prstGeom>
          <a:solidFill>
            <a:srgbClr val="10A03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6" name="Picture 5"/>
          <p:cNvPicPr>
            <a:picLocks noChangeAspect="1"/>
          </p:cNvPicPr>
          <p:nvPr/>
        </p:nvPicPr>
        <p:blipFill>
          <a:blip r:embed="rId4" cstate="email">
            <a:extLst>
              <a:ext uri="{28A0092B-C50C-407E-A947-70E740481C1C}">
                <a14:useLocalDpi xmlns:a14="http://schemas.microsoft.com/office/drawing/2010/main" val="0"/>
              </a:ext>
            </a:extLst>
          </a:blip>
          <a:stretch>
            <a:fillRect/>
          </a:stretch>
        </p:blipFill>
        <p:spPr>
          <a:xfrm>
            <a:off x="10441202" y="-108300"/>
            <a:ext cx="1853188" cy="2036068"/>
          </a:xfrm>
          <a:prstGeom prst="rect">
            <a:avLst/>
          </a:prstGeom>
        </p:spPr>
      </p:pic>
      <p:sp>
        <p:nvSpPr>
          <p:cNvPr id="7" name="TextBox 6">
            <a:extLst>
              <a:ext uri="{FF2B5EF4-FFF2-40B4-BE49-F238E27FC236}">
                <a16:creationId xmlns:a16="http://schemas.microsoft.com/office/drawing/2014/main" xmlns="" id="{58F17405-0CCD-427E-8DC1-67BB508A6295}"/>
              </a:ext>
            </a:extLst>
          </p:cNvPr>
          <p:cNvSpPr txBox="1"/>
          <p:nvPr/>
        </p:nvSpPr>
        <p:spPr>
          <a:xfrm>
            <a:off x="9213668" y="6445764"/>
            <a:ext cx="2569028" cy="261610"/>
          </a:xfrm>
          <a:prstGeom prst="rect">
            <a:avLst/>
          </a:prstGeom>
          <a:noFill/>
          <a:ln>
            <a:noFill/>
          </a:ln>
        </p:spPr>
        <p:txBody>
          <a:bodyPr wrap="square" rtlCol="0">
            <a:spAutoFit/>
          </a:bodyPr>
          <a:lstStyle/>
          <a:p>
            <a:r>
              <a:rPr lang="en-GB" sz="1100" dirty="0">
                <a:solidFill>
                  <a:schemeClr val="bg1"/>
                </a:solidFill>
                <a:latin typeface="Bahnschrift Light" panose="020B0502040204020203" pitchFamily="34" charset="0"/>
              </a:rPr>
              <a:t>Welsh Ambulance Services NHS Trust</a:t>
            </a:r>
          </a:p>
        </p:txBody>
      </p:sp>
      <p:pic>
        <p:nvPicPr>
          <p:cNvPr id="8" name="Picture 7">
            <a:hlinkClick r:id="rId5"/>
            <a:extLst>
              <a:ext uri="{FF2B5EF4-FFF2-40B4-BE49-F238E27FC236}">
                <a16:creationId xmlns:a16="http://schemas.microsoft.com/office/drawing/2014/main" xmlns="" id="{9F4E6EA8-FE61-4C31-B92D-D0B67B138749}"/>
              </a:ext>
            </a:extLst>
          </p:cNvPr>
          <p:cNvPicPr>
            <a:picLocks noChangeAspect="1"/>
          </p:cNvPicPr>
          <p:nvPr/>
        </p:nvPicPr>
        <p:blipFill>
          <a:blip r:embed="rId6" cstate="email">
            <a:extLst>
              <a:ext uri="{28A0092B-C50C-407E-A947-70E740481C1C}">
                <a14:useLocalDpi xmlns:a14="http://schemas.microsoft.com/office/drawing/2010/main" val="0"/>
              </a:ext>
            </a:extLst>
          </a:blip>
          <a:stretch>
            <a:fillRect/>
          </a:stretch>
        </p:blipFill>
        <p:spPr>
          <a:xfrm>
            <a:off x="275134" y="6440957"/>
            <a:ext cx="271224" cy="271224"/>
          </a:xfrm>
          <a:prstGeom prst="rect">
            <a:avLst/>
          </a:prstGeom>
        </p:spPr>
      </p:pic>
      <p:pic>
        <p:nvPicPr>
          <p:cNvPr id="9" name="Picture 8">
            <a:hlinkClick r:id="rId7"/>
            <a:extLst>
              <a:ext uri="{FF2B5EF4-FFF2-40B4-BE49-F238E27FC236}">
                <a16:creationId xmlns:a16="http://schemas.microsoft.com/office/drawing/2014/main" xmlns="" id="{8B00DA9A-76A5-4B84-BB25-5D0C4EB3F9AF}"/>
              </a:ext>
            </a:extLst>
          </p:cNvPr>
          <p:cNvPicPr>
            <a:picLocks noChangeAspect="1"/>
          </p:cNvPicPr>
          <p:nvPr/>
        </p:nvPicPr>
        <p:blipFill>
          <a:blip r:embed="rId8" cstate="email">
            <a:extLst>
              <a:ext uri="{28A0092B-C50C-407E-A947-70E740481C1C}">
                <a14:useLocalDpi xmlns:a14="http://schemas.microsoft.com/office/drawing/2010/main" val="0"/>
              </a:ext>
            </a:extLst>
          </a:blip>
          <a:stretch>
            <a:fillRect/>
          </a:stretch>
        </p:blipFill>
        <p:spPr>
          <a:xfrm>
            <a:off x="690680" y="6422354"/>
            <a:ext cx="444934" cy="311454"/>
          </a:xfrm>
          <a:prstGeom prst="rect">
            <a:avLst/>
          </a:prstGeom>
        </p:spPr>
      </p:pic>
      <p:pic>
        <p:nvPicPr>
          <p:cNvPr id="10" name="Picture 9">
            <a:hlinkClick r:id="rId9"/>
            <a:extLst>
              <a:ext uri="{FF2B5EF4-FFF2-40B4-BE49-F238E27FC236}">
                <a16:creationId xmlns:a16="http://schemas.microsoft.com/office/drawing/2014/main" xmlns="" id="{FE06037E-7EC3-4FD2-BD0E-408689441007}"/>
              </a:ext>
            </a:extLst>
          </p:cNvPr>
          <p:cNvPicPr>
            <a:picLocks noChangeAspect="1"/>
          </p:cNvPicPr>
          <p:nvPr/>
        </p:nvPicPr>
        <p:blipFill>
          <a:blip r:embed="rId10" cstate="email">
            <a:extLst>
              <a:ext uri="{28A0092B-C50C-407E-A947-70E740481C1C}">
                <a14:useLocalDpi xmlns:a14="http://schemas.microsoft.com/office/drawing/2010/main" val="0"/>
              </a:ext>
            </a:extLst>
          </a:blip>
          <a:stretch>
            <a:fillRect/>
          </a:stretch>
        </p:blipFill>
        <p:spPr>
          <a:xfrm>
            <a:off x="1284816" y="6440957"/>
            <a:ext cx="271224" cy="271224"/>
          </a:xfrm>
          <a:prstGeom prst="rect">
            <a:avLst/>
          </a:prstGeom>
        </p:spPr>
      </p:pic>
    </p:spTree>
    <p:extLst>
      <p:ext uri="{BB962C8B-B14F-4D97-AF65-F5344CB8AC3E}">
        <p14:creationId xmlns:p14="http://schemas.microsoft.com/office/powerpoint/2010/main" val="2658436828"/>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0" y="2358725"/>
            <a:ext cx="12192000" cy="2386457"/>
          </a:xfrm>
          <a:prstGeom prst="rect">
            <a:avLst/>
          </a:prstGeom>
          <a:solidFill>
            <a:srgbClr val="10A03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80000"/>
              </a:lnSpc>
              <a:spcBef>
                <a:spcPts val="400"/>
              </a:spcBef>
              <a:buClr>
                <a:srgbClr val="7FD13B"/>
              </a:buClr>
              <a:buSzPct val="68000"/>
              <a:defRPr/>
            </a:pPr>
            <a:r>
              <a:rPr lang="en-GB" altLang="en-US" sz="6100" b="1" dirty="0">
                <a:solidFill>
                  <a:schemeClr val="bg1"/>
                </a:solidFill>
                <a:cs typeface="Arial" panose="020B0604020202020204" pitchFamily="34" charset="0"/>
              </a:rPr>
              <a:t>Patient Assessment</a:t>
            </a:r>
            <a:br>
              <a:rPr lang="en-GB" altLang="en-US" sz="6100" b="1" dirty="0">
                <a:solidFill>
                  <a:schemeClr val="bg1"/>
                </a:solidFill>
                <a:cs typeface="Arial" panose="020B0604020202020204" pitchFamily="34" charset="0"/>
              </a:rPr>
            </a:br>
            <a:r>
              <a:rPr lang="en-GB" altLang="en-US" sz="1600" b="1" dirty="0">
                <a:solidFill>
                  <a:schemeClr val="bg1"/>
                </a:solidFill>
                <a:cs typeface="Arial" panose="020B0604020202020204" pitchFamily="34" charset="0"/>
              </a:rPr>
              <a:t>Enhanced Skills Training  </a:t>
            </a:r>
            <a:endParaRPr lang="en-GB" altLang="en-US" sz="6100" b="1" dirty="0">
              <a:solidFill>
                <a:schemeClr val="bg1"/>
              </a:solidFill>
              <a:cs typeface="Arial" panose="020B0604020202020204" pitchFamily="34" charset="0"/>
            </a:endParaRPr>
          </a:p>
        </p:txBody>
      </p:sp>
      <p:pic>
        <p:nvPicPr>
          <p:cNvPr id="3" name="Picture 2"/>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270873" y="170087"/>
            <a:ext cx="932776" cy="1269164"/>
          </a:xfrm>
          <a:prstGeom prst="rect">
            <a:avLst/>
          </a:prstGeom>
        </p:spPr>
      </p:pic>
      <p:sp>
        <p:nvSpPr>
          <p:cNvPr id="4" name="Rectangle 3"/>
          <p:cNvSpPr/>
          <p:nvPr/>
        </p:nvSpPr>
        <p:spPr>
          <a:xfrm>
            <a:off x="0" y="6298163"/>
            <a:ext cx="12192000" cy="559837"/>
          </a:xfrm>
          <a:prstGeom prst="rect">
            <a:avLst/>
          </a:prstGeom>
          <a:solidFill>
            <a:srgbClr val="10A03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5" name="Picture 4"/>
          <p:cNvPicPr>
            <a:picLocks noChangeAspect="1"/>
          </p:cNvPicPr>
          <p:nvPr/>
        </p:nvPicPr>
        <p:blipFill>
          <a:blip r:embed="rId4" cstate="email">
            <a:extLst>
              <a:ext uri="{28A0092B-C50C-407E-A947-70E740481C1C}">
                <a14:useLocalDpi xmlns:a14="http://schemas.microsoft.com/office/drawing/2010/main" val="0"/>
              </a:ext>
            </a:extLst>
          </a:blip>
          <a:stretch>
            <a:fillRect/>
          </a:stretch>
        </p:blipFill>
        <p:spPr>
          <a:xfrm>
            <a:off x="10441202" y="-108300"/>
            <a:ext cx="1853188" cy="2036068"/>
          </a:xfrm>
          <a:prstGeom prst="rect">
            <a:avLst/>
          </a:prstGeom>
        </p:spPr>
      </p:pic>
      <p:sp>
        <p:nvSpPr>
          <p:cNvPr id="6" name="TextBox 5">
            <a:extLst>
              <a:ext uri="{FF2B5EF4-FFF2-40B4-BE49-F238E27FC236}">
                <a16:creationId xmlns:a16="http://schemas.microsoft.com/office/drawing/2014/main" xmlns="" id="{58F17405-0CCD-427E-8DC1-67BB508A6295}"/>
              </a:ext>
            </a:extLst>
          </p:cNvPr>
          <p:cNvSpPr txBox="1"/>
          <p:nvPr/>
        </p:nvSpPr>
        <p:spPr>
          <a:xfrm>
            <a:off x="9213668" y="6445764"/>
            <a:ext cx="2569028" cy="261610"/>
          </a:xfrm>
          <a:prstGeom prst="rect">
            <a:avLst/>
          </a:prstGeom>
          <a:noFill/>
          <a:ln>
            <a:noFill/>
          </a:ln>
        </p:spPr>
        <p:txBody>
          <a:bodyPr wrap="square" rtlCol="0">
            <a:spAutoFit/>
          </a:bodyPr>
          <a:lstStyle/>
          <a:p>
            <a:r>
              <a:rPr lang="en-GB" sz="1100" dirty="0">
                <a:solidFill>
                  <a:schemeClr val="bg1"/>
                </a:solidFill>
                <a:latin typeface="Bahnschrift Light" panose="020B0502040204020203" pitchFamily="34" charset="0"/>
              </a:rPr>
              <a:t>Welsh Ambulance Services NHS Trust</a:t>
            </a:r>
          </a:p>
        </p:txBody>
      </p:sp>
      <p:pic>
        <p:nvPicPr>
          <p:cNvPr id="7" name="Picture 6">
            <a:hlinkClick r:id="rId5"/>
            <a:extLst>
              <a:ext uri="{FF2B5EF4-FFF2-40B4-BE49-F238E27FC236}">
                <a16:creationId xmlns:a16="http://schemas.microsoft.com/office/drawing/2014/main" xmlns="" id="{9F4E6EA8-FE61-4C31-B92D-D0B67B138749}"/>
              </a:ext>
            </a:extLst>
          </p:cNvPr>
          <p:cNvPicPr>
            <a:picLocks noChangeAspect="1"/>
          </p:cNvPicPr>
          <p:nvPr/>
        </p:nvPicPr>
        <p:blipFill>
          <a:blip r:embed="rId6" cstate="email">
            <a:extLst>
              <a:ext uri="{28A0092B-C50C-407E-A947-70E740481C1C}">
                <a14:useLocalDpi xmlns:a14="http://schemas.microsoft.com/office/drawing/2010/main" val="0"/>
              </a:ext>
            </a:extLst>
          </a:blip>
          <a:stretch>
            <a:fillRect/>
          </a:stretch>
        </p:blipFill>
        <p:spPr>
          <a:xfrm>
            <a:off x="275134" y="6440957"/>
            <a:ext cx="271224" cy="271224"/>
          </a:xfrm>
          <a:prstGeom prst="rect">
            <a:avLst/>
          </a:prstGeom>
        </p:spPr>
      </p:pic>
      <p:pic>
        <p:nvPicPr>
          <p:cNvPr id="8" name="Picture 7">
            <a:hlinkClick r:id="rId7"/>
            <a:extLst>
              <a:ext uri="{FF2B5EF4-FFF2-40B4-BE49-F238E27FC236}">
                <a16:creationId xmlns:a16="http://schemas.microsoft.com/office/drawing/2014/main" xmlns="" id="{8B00DA9A-76A5-4B84-BB25-5D0C4EB3F9AF}"/>
              </a:ext>
            </a:extLst>
          </p:cNvPr>
          <p:cNvPicPr>
            <a:picLocks noChangeAspect="1"/>
          </p:cNvPicPr>
          <p:nvPr/>
        </p:nvPicPr>
        <p:blipFill>
          <a:blip r:embed="rId8" cstate="email">
            <a:extLst>
              <a:ext uri="{28A0092B-C50C-407E-A947-70E740481C1C}">
                <a14:useLocalDpi xmlns:a14="http://schemas.microsoft.com/office/drawing/2010/main" val="0"/>
              </a:ext>
            </a:extLst>
          </a:blip>
          <a:stretch>
            <a:fillRect/>
          </a:stretch>
        </p:blipFill>
        <p:spPr>
          <a:xfrm>
            <a:off x="690680" y="6422354"/>
            <a:ext cx="444934" cy="311454"/>
          </a:xfrm>
          <a:prstGeom prst="rect">
            <a:avLst/>
          </a:prstGeom>
        </p:spPr>
      </p:pic>
      <p:pic>
        <p:nvPicPr>
          <p:cNvPr id="10" name="Picture 9">
            <a:hlinkClick r:id="rId9"/>
            <a:extLst>
              <a:ext uri="{FF2B5EF4-FFF2-40B4-BE49-F238E27FC236}">
                <a16:creationId xmlns:a16="http://schemas.microsoft.com/office/drawing/2014/main" xmlns="" id="{FE06037E-7EC3-4FD2-BD0E-408689441007}"/>
              </a:ext>
            </a:extLst>
          </p:cNvPr>
          <p:cNvPicPr>
            <a:picLocks noChangeAspect="1"/>
          </p:cNvPicPr>
          <p:nvPr/>
        </p:nvPicPr>
        <p:blipFill>
          <a:blip r:embed="rId10" cstate="email">
            <a:extLst>
              <a:ext uri="{28A0092B-C50C-407E-A947-70E740481C1C}">
                <a14:useLocalDpi xmlns:a14="http://schemas.microsoft.com/office/drawing/2010/main" val="0"/>
              </a:ext>
            </a:extLst>
          </a:blip>
          <a:stretch>
            <a:fillRect/>
          </a:stretch>
        </p:blipFill>
        <p:spPr>
          <a:xfrm>
            <a:off x="1284816" y="6440957"/>
            <a:ext cx="271224" cy="271224"/>
          </a:xfrm>
          <a:prstGeom prst="rect">
            <a:avLst/>
          </a:prstGeom>
        </p:spPr>
      </p:pic>
    </p:spTree>
    <p:extLst>
      <p:ext uri="{BB962C8B-B14F-4D97-AF65-F5344CB8AC3E}">
        <p14:creationId xmlns:p14="http://schemas.microsoft.com/office/powerpoint/2010/main" val="3882864901"/>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802821" y="1029184"/>
            <a:ext cx="8163699" cy="3880773"/>
          </a:xfrm>
        </p:spPr>
        <p:txBody>
          <a:bodyPr>
            <a:normAutofit/>
          </a:bodyPr>
          <a:lstStyle/>
          <a:p>
            <a:pPr marL="0" indent="0">
              <a:buNone/>
            </a:pPr>
            <a:r>
              <a:rPr lang="en-GB" sz="2000" dirty="0"/>
              <a:t>During these training sessions we aim to discuss and </a:t>
            </a:r>
            <a:r>
              <a:rPr lang="en-GB" sz="2000" dirty="0" smtClean="0"/>
              <a:t>practise </a:t>
            </a:r>
            <a:r>
              <a:rPr lang="en-GB" sz="2000" dirty="0"/>
              <a:t>the clinical observations to be undertaken by Community First Responders.</a:t>
            </a:r>
            <a:endParaRPr lang="en-GB" dirty="0" smtClean="0"/>
          </a:p>
        </p:txBody>
      </p:sp>
      <p:sp>
        <p:nvSpPr>
          <p:cNvPr id="4" name="Content Placeholder 2"/>
          <p:cNvSpPr txBox="1">
            <a:spLocks/>
          </p:cNvSpPr>
          <p:nvPr/>
        </p:nvSpPr>
        <p:spPr>
          <a:xfrm>
            <a:off x="1802820" y="1885542"/>
            <a:ext cx="8130748" cy="4796677"/>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fontAlgn="auto">
              <a:buClr>
                <a:schemeClr val="accent6">
                  <a:lumMod val="75000"/>
                </a:schemeClr>
              </a:buClr>
            </a:pPr>
            <a:r>
              <a:rPr lang="en-GB" sz="2000" b="1" dirty="0"/>
              <a:t>By the end of this session you will be able to </a:t>
            </a:r>
            <a:r>
              <a:rPr lang="en-GB" sz="2000" b="1" dirty="0" smtClean="0"/>
              <a:t>formulate </a:t>
            </a:r>
            <a:r>
              <a:rPr lang="en-GB" sz="2000" b="1" dirty="0"/>
              <a:t>a full patient assessment, utilising the CABCDE approach, and </a:t>
            </a:r>
            <a:r>
              <a:rPr lang="en-GB" sz="2000" b="1" dirty="0" smtClean="0"/>
              <a:t>understand </a:t>
            </a:r>
            <a:r>
              <a:rPr lang="en-GB" sz="2000" b="1" dirty="0"/>
              <a:t>the correct techniques and procedures for undertaking and recording:</a:t>
            </a:r>
          </a:p>
          <a:p>
            <a:pPr fontAlgn="auto">
              <a:buClr>
                <a:schemeClr val="accent6">
                  <a:lumMod val="75000"/>
                </a:schemeClr>
              </a:buClr>
            </a:pPr>
            <a:endParaRPr lang="en-GB" sz="2000" b="1" dirty="0"/>
          </a:p>
          <a:p>
            <a:pPr marL="624078" indent="-514350" fontAlgn="auto">
              <a:buClr>
                <a:schemeClr val="accent6">
                  <a:lumMod val="75000"/>
                </a:schemeClr>
              </a:buClr>
              <a:buFont typeface="+mj-lt"/>
              <a:buAutoNum type="arabicPeriod"/>
            </a:pPr>
            <a:r>
              <a:rPr lang="en-GB" sz="2000" dirty="0"/>
              <a:t>Oxygen saturation reading</a:t>
            </a:r>
          </a:p>
          <a:p>
            <a:pPr marL="624078" indent="-514350" fontAlgn="auto">
              <a:buClr>
                <a:schemeClr val="accent6">
                  <a:lumMod val="75000"/>
                </a:schemeClr>
              </a:buClr>
              <a:buFont typeface="+mj-lt"/>
              <a:buAutoNum type="arabicPeriod"/>
            </a:pPr>
            <a:r>
              <a:rPr lang="en-GB" sz="2000" dirty="0"/>
              <a:t>Automatic blood pressure</a:t>
            </a:r>
          </a:p>
          <a:p>
            <a:pPr marL="624078" indent="-514350" fontAlgn="auto">
              <a:buClr>
                <a:schemeClr val="accent6">
                  <a:lumMod val="75000"/>
                </a:schemeClr>
              </a:buClr>
              <a:buFont typeface="+mj-lt"/>
              <a:buAutoNum type="arabicPeriod"/>
            </a:pPr>
            <a:r>
              <a:rPr lang="en-GB" sz="2000" dirty="0"/>
              <a:t>Blood sugar level </a:t>
            </a:r>
          </a:p>
          <a:p>
            <a:pPr marL="624078" indent="-514350" fontAlgn="auto">
              <a:buClr>
                <a:schemeClr val="accent6">
                  <a:lumMod val="75000"/>
                </a:schemeClr>
              </a:buClr>
              <a:buFont typeface="+mj-lt"/>
              <a:buAutoNum type="arabicPeriod"/>
            </a:pPr>
            <a:r>
              <a:rPr lang="en-GB" sz="2000" dirty="0"/>
              <a:t>Tympanic thermometer </a:t>
            </a:r>
          </a:p>
          <a:p>
            <a:pPr marL="624078" indent="-514350" fontAlgn="auto">
              <a:buFont typeface="+mj-lt"/>
              <a:buAutoNum type="arabicPeriod"/>
            </a:pPr>
            <a:endParaRPr lang="en-GB" sz="2000" b="1" dirty="0"/>
          </a:p>
          <a:p>
            <a:pPr marL="822960" lvl="1" indent="-457200" fontAlgn="auto">
              <a:buFont typeface="+mj-lt"/>
              <a:buAutoNum type="arabicPeriod"/>
            </a:pPr>
            <a:endParaRPr lang="en-GB" sz="2000" b="1" dirty="0"/>
          </a:p>
          <a:p>
            <a:pPr fontAlgn="auto"/>
            <a:endParaRPr lang="en-GB" sz="2000" dirty="0"/>
          </a:p>
        </p:txBody>
      </p:sp>
      <p:sp>
        <p:nvSpPr>
          <p:cNvPr id="5" name="Rectangle 4"/>
          <p:cNvSpPr/>
          <p:nvPr/>
        </p:nvSpPr>
        <p:spPr>
          <a:xfrm>
            <a:off x="7609079" y="109081"/>
            <a:ext cx="3402663" cy="584775"/>
          </a:xfrm>
          <a:prstGeom prst="rect">
            <a:avLst/>
          </a:prstGeom>
        </p:spPr>
        <p:txBody>
          <a:bodyPr wrap="none">
            <a:spAutoFit/>
          </a:bodyPr>
          <a:lstStyle/>
          <a:p>
            <a:r>
              <a:rPr lang="en-GB" sz="3200" dirty="0">
                <a:latin typeface="+mn-lt"/>
              </a:rPr>
              <a:t>Aim and Objectives</a:t>
            </a:r>
          </a:p>
        </p:txBody>
      </p:sp>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923117" y="2969569"/>
            <a:ext cx="2177089" cy="2829110"/>
          </a:xfrm>
          <a:prstGeom prst="rect">
            <a:avLst/>
          </a:prstGeom>
        </p:spPr>
      </p:pic>
      <p:pic>
        <p:nvPicPr>
          <p:cNvPr id="7" name="Picture 6"/>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270873" y="170087"/>
            <a:ext cx="932776" cy="1269164"/>
          </a:xfrm>
          <a:prstGeom prst="rect">
            <a:avLst/>
          </a:prstGeom>
        </p:spPr>
      </p:pic>
      <p:sp>
        <p:nvSpPr>
          <p:cNvPr id="8" name="Rectangle 7"/>
          <p:cNvSpPr/>
          <p:nvPr/>
        </p:nvSpPr>
        <p:spPr>
          <a:xfrm>
            <a:off x="0" y="6298163"/>
            <a:ext cx="12192000" cy="559837"/>
          </a:xfrm>
          <a:prstGeom prst="rect">
            <a:avLst/>
          </a:prstGeom>
          <a:solidFill>
            <a:srgbClr val="10A03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Picture 8"/>
          <p:cNvPicPr>
            <a:picLocks noChangeAspect="1"/>
          </p:cNvPicPr>
          <p:nvPr/>
        </p:nvPicPr>
        <p:blipFill>
          <a:blip r:embed="rId4" cstate="email">
            <a:extLst>
              <a:ext uri="{28A0092B-C50C-407E-A947-70E740481C1C}">
                <a14:useLocalDpi xmlns:a14="http://schemas.microsoft.com/office/drawing/2010/main" val="0"/>
              </a:ext>
            </a:extLst>
          </a:blip>
          <a:stretch>
            <a:fillRect/>
          </a:stretch>
        </p:blipFill>
        <p:spPr>
          <a:xfrm>
            <a:off x="10441202" y="-108300"/>
            <a:ext cx="1853188" cy="2036068"/>
          </a:xfrm>
          <a:prstGeom prst="rect">
            <a:avLst/>
          </a:prstGeom>
        </p:spPr>
      </p:pic>
      <p:sp>
        <p:nvSpPr>
          <p:cNvPr id="10" name="TextBox 9">
            <a:extLst>
              <a:ext uri="{FF2B5EF4-FFF2-40B4-BE49-F238E27FC236}">
                <a16:creationId xmlns:a16="http://schemas.microsoft.com/office/drawing/2014/main" xmlns="" id="{58F17405-0CCD-427E-8DC1-67BB508A6295}"/>
              </a:ext>
            </a:extLst>
          </p:cNvPr>
          <p:cNvSpPr txBox="1"/>
          <p:nvPr/>
        </p:nvSpPr>
        <p:spPr>
          <a:xfrm>
            <a:off x="9080599" y="6212282"/>
            <a:ext cx="2569028" cy="261610"/>
          </a:xfrm>
          <a:prstGeom prst="rect">
            <a:avLst/>
          </a:prstGeom>
          <a:noFill/>
          <a:ln>
            <a:noFill/>
          </a:ln>
        </p:spPr>
        <p:txBody>
          <a:bodyPr wrap="square" rtlCol="0">
            <a:spAutoFit/>
          </a:bodyPr>
          <a:lstStyle/>
          <a:p>
            <a:r>
              <a:rPr lang="en-GB" sz="1100" dirty="0">
                <a:solidFill>
                  <a:schemeClr val="bg1"/>
                </a:solidFill>
                <a:latin typeface="Bahnschrift Light" panose="020B0502040204020203" pitchFamily="34" charset="0"/>
              </a:rPr>
              <a:t>Welsh Ambulance Services NHS Trust</a:t>
            </a:r>
          </a:p>
        </p:txBody>
      </p:sp>
      <p:pic>
        <p:nvPicPr>
          <p:cNvPr id="11" name="Picture 10">
            <a:hlinkClick r:id="rId5"/>
            <a:extLst>
              <a:ext uri="{FF2B5EF4-FFF2-40B4-BE49-F238E27FC236}">
                <a16:creationId xmlns:a16="http://schemas.microsoft.com/office/drawing/2014/main" xmlns="" id="{9F4E6EA8-FE61-4C31-B92D-D0B67B138749}"/>
              </a:ext>
            </a:extLst>
          </p:cNvPr>
          <p:cNvPicPr>
            <a:picLocks noChangeAspect="1"/>
          </p:cNvPicPr>
          <p:nvPr/>
        </p:nvPicPr>
        <p:blipFill>
          <a:blip r:embed="rId6" cstate="email">
            <a:extLst>
              <a:ext uri="{28A0092B-C50C-407E-A947-70E740481C1C}">
                <a14:useLocalDpi xmlns:a14="http://schemas.microsoft.com/office/drawing/2010/main" val="0"/>
              </a:ext>
            </a:extLst>
          </a:blip>
          <a:stretch>
            <a:fillRect/>
          </a:stretch>
        </p:blipFill>
        <p:spPr>
          <a:xfrm>
            <a:off x="275134" y="6440957"/>
            <a:ext cx="271224" cy="271224"/>
          </a:xfrm>
          <a:prstGeom prst="rect">
            <a:avLst/>
          </a:prstGeom>
        </p:spPr>
      </p:pic>
      <p:pic>
        <p:nvPicPr>
          <p:cNvPr id="12" name="Picture 11">
            <a:hlinkClick r:id="rId7"/>
            <a:extLst>
              <a:ext uri="{FF2B5EF4-FFF2-40B4-BE49-F238E27FC236}">
                <a16:creationId xmlns:a16="http://schemas.microsoft.com/office/drawing/2014/main" xmlns="" id="{8B00DA9A-76A5-4B84-BB25-5D0C4EB3F9AF}"/>
              </a:ext>
            </a:extLst>
          </p:cNvPr>
          <p:cNvPicPr>
            <a:picLocks noChangeAspect="1"/>
          </p:cNvPicPr>
          <p:nvPr/>
        </p:nvPicPr>
        <p:blipFill>
          <a:blip r:embed="rId8" cstate="email">
            <a:extLst>
              <a:ext uri="{28A0092B-C50C-407E-A947-70E740481C1C}">
                <a14:useLocalDpi xmlns:a14="http://schemas.microsoft.com/office/drawing/2010/main" val="0"/>
              </a:ext>
            </a:extLst>
          </a:blip>
          <a:stretch>
            <a:fillRect/>
          </a:stretch>
        </p:blipFill>
        <p:spPr>
          <a:xfrm>
            <a:off x="690680" y="6422354"/>
            <a:ext cx="444934" cy="311454"/>
          </a:xfrm>
          <a:prstGeom prst="rect">
            <a:avLst/>
          </a:prstGeom>
        </p:spPr>
      </p:pic>
      <p:pic>
        <p:nvPicPr>
          <p:cNvPr id="13" name="Picture 12">
            <a:hlinkClick r:id="rId9"/>
            <a:extLst>
              <a:ext uri="{FF2B5EF4-FFF2-40B4-BE49-F238E27FC236}">
                <a16:creationId xmlns:a16="http://schemas.microsoft.com/office/drawing/2014/main" xmlns="" id="{FE06037E-7EC3-4FD2-BD0E-408689441007}"/>
              </a:ext>
            </a:extLst>
          </p:cNvPr>
          <p:cNvPicPr>
            <a:picLocks noChangeAspect="1"/>
          </p:cNvPicPr>
          <p:nvPr/>
        </p:nvPicPr>
        <p:blipFill>
          <a:blip r:embed="rId10" cstate="email">
            <a:extLst>
              <a:ext uri="{28A0092B-C50C-407E-A947-70E740481C1C}">
                <a14:useLocalDpi xmlns:a14="http://schemas.microsoft.com/office/drawing/2010/main" val="0"/>
              </a:ext>
            </a:extLst>
          </a:blip>
          <a:stretch>
            <a:fillRect/>
          </a:stretch>
        </p:blipFill>
        <p:spPr>
          <a:xfrm>
            <a:off x="1284816" y="6440957"/>
            <a:ext cx="271224" cy="271224"/>
          </a:xfrm>
          <a:prstGeom prst="rect">
            <a:avLst/>
          </a:prstGeom>
        </p:spPr>
      </p:pic>
    </p:spTree>
    <p:extLst>
      <p:ext uri="{BB962C8B-B14F-4D97-AF65-F5344CB8AC3E}">
        <p14:creationId xmlns:p14="http://schemas.microsoft.com/office/powerpoint/2010/main" val="38120634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4">
                                            <p:txEl>
                                              <p:pRg st="2" end="2"/>
                                            </p:txEl>
                                          </p:spTgt>
                                        </p:tgtEl>
                                        <p:attrNameLst>
                                          <p:attrName>style.visibility</p:attrName>
                                        </p:attrNameLst>
                                      </p:cBhvr>
                                      <p:to>
                                        <p:strVal val="visible"/>
                                      </p:to>
                                    </p:set>
                                    <p:animEffect transition="in" filter="fade">
                                      <p:cBhvr>
                                        <p:cTn id="14" dur="1000"/>
                                        <p:tgtEl>
                                          <p:spTgt spid="4">
                                            <p:txEl>
                                              <p:pRg st="2" end="2"/>
                                            </p:txEl>
                                          </p:spTgt>
                                        </p:tgtEl>
                                      </p:cBhvr>
                                    </p:animEffect>
                                    <p:anim calcmode="lin" valueType="num">
                                      <p:cBhvr>
                                        <p:cTn id="15"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4">
                                            <p:txEl>
                                              <p:pRg st="3" end="3"/>
                                            </p:txEl>
                                          </p:spTgt>
                                        </p:tgtEl>
                                        <p:attrNameLst>
                                          <p:attrName>style.visibility</p:attrName>
                                        </p:attrNameLst>
                                      </p:cBhvr>
                                      <p:to>
                                        <p:strVal val="visible"/>
                                      </p:to>
                                    </p:set>
                                    <p:animEffect transition="in" filter="fade">
                                      <p:cBhvr>
                                        <p:cTn id="21" dur="1000"/>
                                        <p:tgtEl>
                                          <p:spTgt spid="4">
                                            <p:txEl>
                                              <p:pRg st="3" end="3"/>
                                            </p:txEl>
                                          </p:spTgt>
                                        </p:tgtEl>
                                      </p:cBhvr>
                                    </p:animEffect>
                                    <p:anim calcmode="lin" valueType="num">
                                      <p:cBhvr>
                                        <p:cTn id="22"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4">
                                            <p:txEl>
                                              <p:pRg st="4" end="4"/>
                                            </p:txEl>
                                          </p:spTgt>
                                        </p:tgtEl>
                                        <p:attrNameLst>
                                          <p:attrName>style.visibility</p:attrName>
                                        </p:attrNameLst>
                                      </p:cBhvr>
                                      <p:to>
                                        <p:strVal val="visible"/>
                                      </p:to>
                                    </p:set>
                                    <p:animEffect transition="in" filter="fade">
                                      <p:cBhvr>
                                        <p:cTn id="28" dur="1000"/>
                                        <p:tgtEl>
                                          <p:spTgt spid="4">
                                            <p:txEl>
                                              <p:pRg st="4" end="4"/>
                                            </p:txEl>
                                          </p:spTgt>
                                        </p:tgtEl>
                                      </p:cBhvr>
                                    </p:animEffect>
                                    <p:anim calcmode="lin" valueType="num">
                                      <p:cBhvr>
                                        <p:cTn id="29"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30" dur="1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4">
                                            <p:txEl>
                                              <p:pRg st="5" end="5"/>
                                            </p:txEl>
                                          </p:spTgt>
                                        </p:tgtEl>
                                        <p:attrNameLst>
                                          <p:attrName>style.visibility</p:attrName>
                                        </p:attrNameLst>
                                      </p:cBhvr>
                                      <p:to>
                                        <p:strVal val="visible"/>
                                      </p:to>
                                    </p:set>
                                    <p:animEffect transition="in" filter="fade">
                                      <p:cBhvr>
                                        <p:cTn id="35" dur="1000"/>
                                        <p:tgtEl>
                                          <p:spTgt spid="4">
                                            <p:txEl>
                                              <p:pRg st="5" end="5"/>
                                            </p:txEl>
                                          </p:spTgt>
                                        </p:tgtEl>
                                      </p:cBhvr>
                                    </p:animEffect>
                                    <p:anim calcmode="lin" valueType="num">
                                      <p:cBhvr>
                                        <p:cTn id="36" dur="1000" fill="hold"/>
                                        <p:tgtEl>
                                          <p:spTgt spid="4">
                                            <p:txEl>
                                              <p:pRg st="5" end="5"/>
                                            </p:txEl>
                                          </p:spTgt>
                                        </p:tgtEl>
                                        <p:attrNameLst>
                                          <p:attrName>ppt_x</p:attrName>
                                        </p:attrNameLst>
                                      </p:cBhvr>
                                      <p:tavLst>
                                        <p:tav tm="0">
                                          <p:val>
                                            <p:strVal val="#ppt_x"/>
                                          </p:val>
                                        </p:tav>
                                        <p:tav tm="100000">
                                          <p:val>
                                            <p:strVal val="#ppt_x"/>
                                          </p:val>
                                        </p:tav>
                                      </p:tavLst>
                                    </p:anim>
                                    <p:anim calcmode="lin" valueType="num">
                                      <p:cBhvr>
                                        <p:cTn id="37" dur="1000" fill="hold"/>
                                        <p:tgtEl>
                                          <p:spTgt spid="4">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1" presetClass="entr" presetSubtype="0" fill="hold" nodeType="clickEffect">
                                  <p:stCondLst>
                                    <p:cond delay="0"/>
                                  </p:stCondLst>
                                  <p:childTnLst>
                                    <p:set>
                                      <p:cBhvr>
                                        <p:cTn id="41"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23861" y="681545"/>
            <a:ext cx="7886700" cy="1325563"/>
          </a:xfrm>
        </p:spPr>
        <p:txBody>
          <a:bodyPr/>
          <a:lstStyle/>
          <a:p>
            <a:r>
              <a:rPr lang="en-GB" dirty="0" smtClean="0">
                <a:latin typeface="+mn-lt"/>
              </a:rPr>
              <a:t>WHY?</a:t>
            </a:r>
            <a:endParaRPr lang="en-GB" dirty="0">
              <a:latin typeface="+mn-lt"/>
            </a:endParaRPr>
          </a:p>
        </p:txBody>
      </p:sp>
      <p:sp>
        <p:nvSpPr>
          <p:cNvPr id="3" name="Content Placeholder 2"/>
          <p:cNvSpPr>
            <a:spLocks noGrp="1"/>
          </p:cNvSpPr>
          <p:nvPr>
            <p:ph idx="1"/>
          </p:nvPr>
        </p:nvSpPr>
        <p:spPr>
          <a:xfrm>
            <a:off x="2023861" y="1977979"/>
            <a:ext cx="10515600" cy="4351338"/>
          </a:xfrm>
        </p:spPr>
        <p:txBody>
          <a:bodyPr/>
          <a:lstStyle/>
          <a:p>
            <a:pPr marL="0" indent="0">
              <a:buNone/>
            </a:pPr>
            <a:r>
              <a:rPr lang="en-GB" sz="2400" dirty="0"/>
              <a:t>Why take clinical observations?</a:t>
            </a:r>
          </a:p>
        </p:txBody>
      </p:sp>
      <p:sp>
        <p:nvSpPr>
          <p:cNvPr id="4" name="TextBox 3"/>
          <p:cNvSpPr txBox="1"/>
          <p:nvPr/>
        </p:nvSpPr>
        <p:spPr>
          <a:xfrm>
            <a:off x="9490078" y="6360470"/>
            <a:ext cx="1293253" cy="646331"/>
          </a:xfrm>
          <a:prstGeom prst="rect">
            <a:avLst/>
          </a:prstGeom>
          <a:noFill/>
        </p:spPr>
        <p:txBody>
          <a:bodyPr wrap="square" rtlCol="0">
            <a:spAutoFit/>
          </a:bodyPr>
          <a:lstStyle/>
          <a:p>
            <a:r>
              <a:rPr lang="en-GB" sz="2400" b="1" dirty="0">
                <a:solidFill>
                  <a:schemeClr val="bg1"/>
                </a:solidFill>
                <a:latin typeface="Arial Narrow" pitchFamily="34" charset="0"/>
              </a:rPr>
              <a:t>Video…</a:t>
            </a:r>
          </a:p>
          <a:p>
            <a:endParaRPr lang="en-GB" sz="1200" dirty="0"/>
          </a:p>
        </p:txBody>
      </p:sp>
      <p:pic>
        <p:nvPicPr>
          <p:cNvPr id="5" name="Picture 4"/>
          <p:cNvPicPr>
            <a:picLocks noChangeAspect="1"/>
          </p:cNvPicPr>
          <p:nvPr/>
        </p:nvPicPr>
        <p:blipFill>
          <a:blip r:embed="rId2" cstate="email">
            <a:extLst>
              <a:ext uri="{28A0092B-C50C-407E-A947-70E740481C1C}">
                <a14:useLocalDpi xmlns:a14="http://schemas.microsoft.com/office/drawing/2010/main" val="0"/>
              </a:ext>
            </a:extLst>
          </a:blip>
          <a:stretch>
            <a:fillRect/>
          </a:stretch>
        </p:blipFill>
        <p:spPr>
          <a:xfrm>
            <a:off x="270873" y="170087"/>
            <a:ext cx="932776" cy="1269164"/>
          </a:xfrm>
          <a:prstGeom prst="rect">
            <a:avLst/>
          </a:prstGeom>
        </p:spPr>
      </p:pic>
      <p:sp>
        <p:nvSpPr>
          <p:cNvPr id="6" name="Rectangle 5"/>
          <p:cNvSpPr/>
          <p:nvPr/>
        </p:nvSpPr>
        <p:spPr>
          <a:xfrm>
            <a:off x="0" y="6298163"/>
            <a:ext cx="12192000" cy="559837"/>
          </a:xfrm>
          <a:prstGeom prst="rect">
            <a:avLst/>
          </a:prstGeom>
          <a:solidFill>
            <a:srgbClr val="10A03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 name="Picture 6"/>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10441202" y="-108300"/>
            <a:ext cx="1853188" cy="2036068"/>
          </a:xfrm>
          <a:prstGeom prst="rect">
            <a:avLst/>
          </a:prstGeom>
        </p:spPr>
      </p:pic>
      <p:sp>
        <p:nvSpPr>
          <p:cNvPr id="8" name="TextBox 7">
            <a:extLst>
              <a:ext uri="{FF2B5EF4-FFF2-40B4-BE49-F238E27FC236}">
                <a16:creationId xmlns:a16="http://schemas.microsoft.com/office/drawing/2014/main" xmlns="" id="{58F17405-0CCD-427E-8DC1-67BB508A6295}"/>
              </a:ext>
            </a:extLst>
          </p:cNvPr>
          <p:cNvSpPr txBox="1"/>
          <p:nvPr/>
        </p:nvSpPr>
        <p:spPr>
          <a:xfrm>
            <a:off x="9213668" y="6445764"/>
            <a:ext cx="2569028" cy="261610"/>
          </a:xfrm>
          <a:prstGeom prst="rect">
            <a:avLst/>
          </a:prstGeom>
          <a:noFill/>
          <a:ln>
            <a:noFill/>
          </a:ln>
        </p:spPr>
        <p:txBody>
          <a:bodyPr wrap="square" rtlCol="0">
            <a:spAutoFit/>
          </a:bodyPr>
          <a:lstStyle/>
          <a:p>
            <a:r>
              <a:rPr lang="en-GB" sz="1100" dirty="0">
                <a:solidFill>
                  <a:schemeClr val="bg1"/>
                </a:solidFill>
                <a:latin typeface="Bahnschrift Light" panose="020B0502040204020203" pitchFamily="34" charset="0"/>
              </a:rPr>
              <a:t>Welsh Ambulance Services NHS Trust</a:t>
            </a:r>
          </a:p>
        </p:txBody>
      </p:sp>
      <p:pic>
        <p:nvPicPr>
          <p:cNvPr id="9" name="Picture 8">
            <a:hlinkClick r:id="rId4"/>
            <a:extLst>
              <a:ext uri="{FF2B5EF4-FFF2-40B4-BE49-F238E27FC236}">
                <a16:creationId xmlns:a16="http://schemas.microsoft.com/office/drawing/2014/main" xmlns="" id="{9F4E6EA8-FE61-4C31-B92D-D0B67B138749}"/>
              </a:ext>
            </a:extLst>
          </p:cNvPr>
          <p:cNvPicPr>
            <a:picLocks noChangeAspect="1"/>
          </p:cNvPicPr>
          <p:nvPr/>
        </p:nvPicPr>
        <p:blipFill>
          <a:blip r:embed="rId5" cstate="email">
            <a:extLst>
              <a:ext uri="{28A0092B-C50C-407E-A947-70E740481C1C}">
                <a14:useLocalDpi xmlns:a14="http://schemas.microsoft.com/office/drawing/2010/main" val="0"/>
              </a:ext>
            </a:extLst>
          </a:blip>
          <a:stretch>
            <a:fillRect/>
          </a:stretch>
        </p:blipFill>
        <p:spPr>
          <a:xfrm>
            <a:off x="275134" y="6440957"/>
            <a:ext cx="271224" cy="271224"/>
          </a:xfrm>
          <a:prstGeom prst="rect">
            <a:avLst/>
          </a:prstGeom>
        </p:spPr>
      </p:pic>
      <p:pic>
        <p:nvPicPr>
          <p:cNvPr id="10" name="Picture 9">
            <a:hlinkClick r:id="rId6"/>
            <a:extLst>
              <a:ext uri="{FF2B5EF4-FFF2-40B4-BE49-F238E27FC236}">
                <a16:creationId xmlns:a16="http://schemas.microsoft.com/office/drawing/2014/main" xmlns="" id="{8B00DA9A-76A5-4B84-BB25-5D0C4EB3F9AF}"/>
              </a:ext>
            </a:extLst>
          </p:cNvPr>
          <p:cNvPicPr>
            <a:picLocks noChangeAspect="1"/>
          </p:cNvPicPr>
          <p:nvPr/>
        </p:nvPicPr>
        <p:blipFill>
          <a:blip r:embed="rId7" cstate="email">
            <a:extLst>
              <a:ext uri="{28A0092B-C50C-407E-A947-70E740481C1C}">
                <a14:useLocalDpi xmlns:a14="http://schemas.microsoft.com/office/drawing/2010/main" val="0"/>
              </a:ext>
            </a:extLst>
          </a:blip>
          <a:stretch>
            <a:fillRect/>
          </a:stretch>
        </p:blipFill>
        <p:spPr>
          <a:xfrm>
            <a:off x="690680" y="6422354"/>
            <a:ext cx="444934" cy="311454"/>
          </a:xfrm>
          <a:prstGeom prst="rect">
            <a:avLst/>
          </a:prstGeom>
        </p:spPr>
      </p:pic>
      <p:pic>
        <p:nvPicPr>
          <p:cNvPr id="11" name="Picture 10">
            <a:hlinkClick r:id="rId8"/>
            <a:extLst>
              <a:ext uri="{FF2B5EF4-FFF2-40B4-BE49-F238E27FC236}">
                <a16:creationId xmlns:a16="http://schemas.microsoft.com/office/drawing/2014/main" xmlns="" id="{FE06037E-7EC3-4FD2-BD0E-408689441007}"/>
              </a:ext>
            </a:extLst>
          </p:cNvPr>
          <p:cNvPicPr>
            <a:picLocks noChangeAspect="1"/>
          </p:cNvPicPr>
          <p:nvPr/>
        </p:nvPicPr>
        <p:blipFill>
          <a:blip r:embed="rId9" cstate="email">
            <a:extLst>
              <a:ext uri="{28A0092B-C50C-407E-A947-70E740481C1C}">
                <a14:useLocalDpi xmlns:a14="http://schemas.microsoft.com/office/drawing/2010/main" val="0"/>
              </a:ext>
            </a:extLst>
          </a:blip>
          <a:stretch>
            <a:fillRect/>
          </a:stretch>
        </p:blipFill>
        <p:spPr>
          <a:xfrm>
            <a:off x="1284816" y="6440957"/>
            <a:ext cx="271224" cy="271224"/>
          </a:xfrm>
          <a:prstGeom prst="rect">
            <a:avLst/>
          </a:prstGeom>
        </p:spPr>
      </p:pic>
    </p:spTree>
    <p:extLst>
      <p:ext uri="{BB962C8B-B14F-4D97-AF65-F5344CB8AC3E}">
        <p14:creationId xmlns:p14="http://schemas.microsoft.com/office/powerpoint/2010/main" val="1681915163"/>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1"/>
          <p:cNvPicPr>
            <a:picLocks noChangeAspect="1" noChangeArrowheads="1"/>
          </p:cNvPicPr>
          <p:nvPr/>
        </p:nvPicPr>
        <p:blipFill>
          <a:blip r:embed="rId3"/>
          <a:srcRect/>
          <a:stretch>
            <a:fillRect/>
          </a:stretch>
        </p:blipFill>
        <p:spPr>
          <a:xfrm rot="16200000">
            <a:off x="6946597" y="1403285"/>
            <a:ext cx="2668963" cy="3800076"/>
          </a:xfrm>
          <a:prstGeom prst="rect">
            <a:avLst/>
          </a:prstGeom>
          <a:ln w="12700">
            <a:solidFill>
              <a:schemeClr val="tx1"/>
            </a:solidFill>
          </a:ln>
        </p:spPr>
      </p:pic>
      <p:sp>
        <p:nvSpPr>
          <p:cNvPr id="2" name="Rectangle 1"/>
          <p:cNvSpPr/>
          <p:nvPr/>
        </p:nvSpPr>
        <p:spPr>
          <a:xfrm>
            <a:off x="1383228" y="1504921"/>
            <a:ext cx="4572000" cy="3785652"/>
          </a:xfrm>
          <a:prstGeom prst="rect">
            <a:avLst/>
          </a:prstGeom>
        </p:spPr>
        <p:txBody>
          <a:bodyPr>
            <a:spAutoFit/>
          </a:bodyPr>
          <a:lstStyle/>
          <a:p>
            <a:r>
              <a:rPr lang="en-US" sz="2000" dirty="0">
                <a:solidFill>
                  <a:srgbClr val="000000"/>
                </a:solidFill>
                <a:latin typeface="+mn-lt"/>
              </a:rPr>
              <a:t>NEWS enables clinicians to calculate and articulate the level of risk of a patient’s physical condition deteriorating in a standardised and now universally understood way. </a:t>
            </a:r>
            <a:endParaRPr lang="en-US" sz="2000" dirty="0" smtClean="0">
              <a:solidFill>
                <a:srgbClr val="000000"/>
              </a:solidFill>
              <a:latin typeface="+mn-lt"/>
            </a:endParaRPr>
          </a:p>
          <a:p>
            <a:endParaRPr lang="en-US" sz="2000" dirty="0">
              <a:solidFill>
                <a:srgbClr val="000000"/>
              </a:solidFill>
              <a:latin typeface="+mn-lt"/>
            </a:endParaRPr>
          </a:p>
          <a:p>
            <a:r>
              <a:rPr lang="en-US" sz="2000" dirty="0" smtClean="0">
                <a:solidFill>
                  <a:srgbClr val="000000"/>
                </a:solidFill>
                <a:latin typeface="+mn-lt"/>
              </a:rPr>
              <a:t>The </a:t>
            </a:r>
            <a:r>
              <a:rPr lang="en-US" sz="2000" dirty="0">
                <a:solidFill>
                  <a:srgbClr val="000000"/>
                </a:solidFill>
                <a:latin typeface="+mn-lt"/>
              </a:rPr>
              <a:t>score is calculated from the patient observations that are routinely carried out in healthcare settings and determines a minimum level at which the patient may be said to be at low, medium or high risk of becoming acutely unwell. </a:t>
            </a:r>
            <a:endParaRPr lang="en-GB" sz="2000" dirty="0">
              <a:latin typeface="+mn-lt"/>
            </a:endParaRPr>
          </a:p>
        </p:txBody>
      </p:sp>
      <p:sp>
        <p:nvSpPr>
          <p:cNvPr id="5" name="Rectangle 4"/>
          <p:cNvSpPr/>
          <p:nvPr/>
        </p:nvSpPr>
        <p:spPr>
          <a:xfrm>
            <a:off x="6501914" y="5781304"/>
            <a:ext cx="5824151" cy="507831"/>
          </a:xfrm>
          <a:prstGeom prst="rect">
            <a:avLst/>
          </a:prstGeom>
        </p:spPr>
        <p:txBody>
          <a:bodyPr wrap="square">
            <a:spAutoFit/>
          </a:bodyPr>
          <a:lstStyle/>
          <a:p>
            <a:endParaRPr lang="en-GB" sz="800" i="1" dirty="0">
              <a:solidFill>
                <a:srgbClr val="000000"/>
              </a:solidFill>
              <a:latin typeface="+mj-lt"/>
            </a:endParaRPr>
          </a:p>
          <a:p>
            <a:endParaRPr lang="en-GB" sz="800" i="1" dirty="0">
              <a:latin typeface="+mj-lt"/>
            </a:endParaRPr>
          </a:p>
          <a:p>
            <a:r>
              <a:rPr lang="en-US" sz="800" i="1" dirty="0">
                <a:latin typeface="+mj-lt"/>
              </a:rPr>
              <a:t> </a:t>
            </a:r>
            <a:r>
              <a:rPr lang="en-US" sz="1050" i="1" dirty="0">
                <a:latin typeface="+mj-lt"/>
              </a:rPr>
              <a:t>Implementation by NHS Wales of the National Early Warning Score (NEWS)</a:t>
            </a:r>
            <a:endParaRPr lang="en-GB" sz="1050" i="1" dirty="0">
              <a:latin typeface="+mj-lt"/>
            </a:endParaRPr>
          </a:p>
        </p:txBody>
      </p:sp>
      <p:sp>
        <p:nvSpPr>
          <p:cNvPr id="6" name="Title 2"/>
          <p:cNvSpPr txBox="1">
            <a:spLocks/>
          </p:cNvSpPr>
          <p:nvPr/>
        </p:nvSpPr>
        <p:spPr>
          <a:xfrm>
            <a:off x="7004144" y="71528"/>
            <a:ext cx="7886700" cy="1325563"/>
          </a:xfrm>
          <a:prstGeom prst="rect">
            <a:avLst/>
          </a:prstGeom>
        </p:spPr>
        <p:txBody>
          <a:bodyPr>
            <a:normAutofit/>
          </a:bodyPr>
          <a:lstStyle>
            <a:lvl1pPr algn="l" defTabSz="685800" rtl="0" eaLnBrk="1" latinLnBrk="0" hangingPunct="1">
              <a:lnSpc>
                <a:spcPct val="90000"/>
              </a:lnSpc>
              <a:spcBef>
                <a:spcPct val="0"/>
              </a:spcBef>
              <a:buNone/>
              <a:defRPr sz="3300" kern="1200">
                <a:solidFill>
                  <a:schemeClr val="tx1"/>
                </a:solidFill>
                <a:latin typeface="+mj-lt"/>
                <a:ea typeface="+mj-ea"/>
                <a:cs typeface="+mj-cs"/>
              </a:defRPr>
            </a:lvl1pPr>
          </a:lstStyle>
          <a:p>
            <a:pPr fontAlgn="auto">
              <a:spcAft>
                <a:spcPts val="0"/>
              </a:spcAft>
            </a:pPr>
            <a:r>
              <a:rPr lang="en-GB" sz="2800" dirty="0">
                <a:latin typeface="+mn-lt"/>
                <a:cs typeface="Arial" pitchFamily="34" charset="0"/>
              </a:rPr>
              <a:t>National Early Warning Score</a:t>
            </a:r>
          </a:p>
        </p:txBody>
      </p:sp>
      <p:pic>
        <p:nvPicPr>
          <p:cNvPr id="7" name="Picture 6"/>
          <p:cNvPicPr>
            <a:picLocks noChangeAspect="1"/>
          </p:cNvPicPr>
          <p:nvPr/>
        </p:nvPicPr>
        <p:blipFill>
          <a:blip r:embed="rId4" cstate="email">
            <a:extLst>
              <a:ext uri="{28A0092B-C50C-407E-A947-70E740481C1C}">
                <a14:useLocalDpi xmlns:a14="http://schemas.microsoft.com/office/drawing/2010/main" val="0"/>
              </a:ext>
            </a:extLst>
          </a:blip>
          <a:stretch>
            <a:fillRect/>
          </a:stretch>
        </p:blipFill>
        <p:spPr>
          <a:xfrm>
            <a:off x="270873" y="170087"/>
            <a:ext cx="932776" cy="1269164"/>
          </a:xfrm>
          <a:prstGeom prst="rect">
            <a:avLst/>
          </a:prstGeom>
        </p:spPr>
      </p:pic>
      <p:sp>
        <p:nvSpPr>
          <p:cNvPr id="8" name="Rectangle 7"/>
          <p:cNvSpPr/>
          <p:nvPr/>
        </p:nvSpPr>
        <p:spPr>
          <a:xfrm>
            <a:off x="0" y="6298163"/>
            <a:ext cx="12192000" cy="559837"/>
          </a:xfrm>
          <a:prstGeom prst="rect">
            <a:avLst/>
          </a:prstGeom>
          <a:solidFill>
            <a:srgbClr val="10A03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Picture 8"/>
          <p:cNvPicPr>
            <a:picLocks noChangeAspect="1"/>
          </p:cNvPicPr>
          <p:nvPr/>
        </p:nvPicPr>
        <p:blipFill>
          <a:blip r:embed="rId5" cstate="email">
            <a:extLst>
              <a:ext uri="{28A0092B-C50C-407E-A947-70E740481C1C}">
                <a14:useLocalDpi xmlns:a14="http://schemas.microsoft.com/office/drawing/2010/main" val="0"/>
              </a:ext>
            </a:extLst>
          </a:blip>
          <a:stretch>
            <a:fillRect/>
          </a:stretch>
        </p:blipFill>
        <p:spPr>
          <a:xfrm>
            <a:off x="10441202" y="-108300"/>
            <a:ext cx="1853188" cy="2036068"/>
          </a:xfrm>
          <a:prstGeom prst="rect">
            <a:avLst/>
          </a:prstGeom>
        </p:spPr>
      </p:pic>
      <p:sp>
        <p:nvSpPr>
          <p:cNvPr id="10" name="TextBox 9">
            <a:extLst>
              <a:ext uri="{FF2B5EF4-FFF2-40B4-BE49-F238E27FC236}">
                <a16:creationId xmlns:a16="http://schemas.microsoft.com/office/drawing/2014/main" xmlns="" id="{58F17405-0CCD-427E-8DC1-67BB508A6295}"/>
              </a:ext>
            </a:extLst>
          </p:cNvPr>
          <p:cNvSpPr txBox="1"/>
          <p:nvPr/>
        </p:nvSpPr>
        <p:spPr>
          <a:xfrm>
            <a:off x="9213668" y="6445764"/>
            <a:ext cx="2569028" cy="261610"/>
          </a:xfrm>
          <a:prstGeom prst="rect">
            <a:avLst/>
          </a:prstGeom>
          <a:noFill/>
          <a:ln>
            <a:noFill/>
          </a:ln>
        </p:spPr>
        <p:txBody>
          <a:bodyPr wrap="square" rtlCol="0">
            <a:spAutoFit/>
          </a:bodyPr>
          <a:lstStyle/>
          <a:p>
            <a:r>
              <a:rPr lang="en-GB" sz="1100" dirty="0">
                <a:solidFill>
                  <a:schemeClr val="bg1"/>
                </a:solidFill>
                <a:latin typeface="Bahnschrift Light" panose="020B0502040204020203" pitchFamily="34" charset="0"/>
              </a:rPr>
              <a:t>Welsh Ambulance Services NHS Trust</a:t>
            </a:r>
          </a:p>
        </p:txBody>
      </p:sp>
      <p:pic>
        <p:nvPicPr>
          <p:cNvPr id="11" name="Picture 10">
            <a:hlinkClick r:id="rId6"/>
            <a:extLst>
              <a:ext uri="{FF2B5EF4-FFF2-40B4-BE49-F238E27FC236}">
                <a16:creationId xmlns:a16="http://schemas.microsoft.com/office/drawing/2014/main" xmlns="" id="{9F4E6EA8-FE61-4C31-B92D-D0B67B138749}"/>
              </a:ext>
            </a:extLst>
          </p:cNvPr>
          <p:cNvPicPr>
            <a:picLocks noChangeAspect="1"/>
          </p:cNvPicPr>
          <p:nvPr/>
        </p:nvPicPr>
        <p:blipFill>
          <a:blip r:embed="rId7" cstate="email">
            <a:extLst>
              <a:ext uri="{28A0092B-C50C-407E-A947-70E740481C1C}">
                <a14:useLocalDpi xmlns:a14="http://schemas.microsoft.com/office/drawing/2010/main" val="0"/>
              </a:ext>
            </a:extLst>
          </a:blip>
          <a:stretch>
            <a:fillRect/>
          </a:stretch>
        </p:blipFill>
        <p:spPr>
          <a:xfrm>
            <a:off x="275134" y="6440957"/>
            <a:ext cx="271224" cy="271224"/>
          </a:xfrm>
          <a:prstGeom prst="rect">
            <a:avLst/>
          </a:prstGeom>
        </p:spPr>
      </p:pic>
      <p:pic>
        <p:nvPicPr>
          <p:cNvPr id="12" name="Picture 11">
            <a:hlinkClick r:id="rId8"/>
            <a:extLst>
              <a:ext uri="{FF2B5EF4-FFF2-40B4-BE49-F238E27FC236}">
                <a16:creationId xmlns:a16="http://schemas.microsoft.com/office/drawing/2014/main" xmlns="" id="{8B00DA9A-76A5-4B84-BB25-5D0C4EB3F9AF}"/>
              </a:ext>
            </a:extLst>
          </p:cNvPr>
          <p:cNvPicPr>
            <a:picLocks noChangeAspect="1"/>
          </p:cNvPicPr>
          <p:nvPr/>
        </p:nvPicPr>
        <p:blipFill>
          <a:blip r:embed="rId9" cstate="email">
            <a:extLst>
              <a:ext uri="{28A0092B-C50C-407E-A947-70E740481C1C}">
                <a14:useLocalDpi xmlns:a14="http://schemas.microsoft.com/office/drawing/2010/main" val="0"/>
              </a:ext>
            </a:extLst>
          </a:blip>
          <a:stretch>
            <a:fillRect/>
          </a:stretch>
        </p:blipFill>
        <p:spPr>
          <a:xfrm>
            <a:off x="690680" y="6422354"/>
            <a:ext cx="444934" cy="311454"/>
          </a:xfrm>
          <a:prstGeom prst="rect">
            <a:avLst/>
          </a:prstGeom>
        </p:spPr>
      </p:pic>
      <p:pic>
        <p:nvPicPr>
          <p:cNvPr id="13" name="Picture 12">
            <a:hlinkClick r:id="rId10"/>
            <a:extLst>
              <a:ext uri="{FF2B5EF4-FFF2-40B4-BE49-F238E27FC236}">
                <a16:creationId xmlns:a16="http://schemas.microsoft.com/office/drawing/2014/main" xmlns="" id="{FE06037E-7EC3-4FD2-BD0E-408689441007}"/>
              </a:ext>
            </a:extLst>
          </p:cNvPr>
          <p:cNvPicPr>
            <a:picLocks noChangeAspect="1"/>
          </p:cNvPicPr>
          <p:nvPr/>
        </p:nvPicPr>
        <p:blipFill>
          <a:blip r:embed="rId11" cstate="email">
            <a:extLst>
              <a:ext uri="{28A0092B-C50C-407E-A947-70E740481C1C}">
                <a14:useLocalDpi xmlns:a14="http://schemas.microsoft.com/office/drawing/2010/main" val="0"/>
              </a:ext>
            </a:extLst>
          </a:blip>
          <a:stretch>
            <a:fillRect/>
          </a:stretch>
        </p:blipFill>
        <p:spPr>
          <a:xfrm>
            <a:off x="1284816" y="6440957"/>
            <a:ext cx="271224" cy="271224"/>
          </a:xfrm>
          <a:prstGeom prst="rect">
            <a:avLst/>
          </a:prstGeom>
        </p:spPr>
      </p:pic>
    </p:spTree>
    <p:extLst>
      <p:ext uri="{BB962C8B-B14F-4D97-AF65-F5344CB8AC3E}">
        <p14:creationId xmlns:p14="http://schemas.microsoft.com/office/powerpoint/2010/main" val="42757469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845854" y="1146262"/>
            <a:ext cx="8500292" cy="3263504"/>
          </a:xfrm>
        </p:spPr>
        <p:txBody>
          <a:bodyPr>
            <a:normAutofit/>
          </a:bodyPr>
          <a:lstStyle/>
          <a:p>
            <a:pPr marL="0" indent="0">
              <a:buNone/>
            </a:pPr>
            <a:r>
              <a:rPr lang="en-GB" sz="2400" dirty="0" smtClean="0"/>
              <a:t>The </a:t>
            </a:r>
            <a:r>
              <a:rPr lang="en-GB" sz="2400" dirty="0"/>
              <a:t>Welsh Ambulance Service NHS Trust are using NEWS and are developing systems for screening patients for sepsis prior to arrival at hospital. </a:t>
            </a:r>
          </a:p>
        </p:txBody>
      </p:sp>
      <p:pic>
        <p:nvPicPr>
          <p:cNvPr id="4" name="Picture 2" descr="C:\Users\Pa140246\Pictures\1000livespluslogo.png"/>
          <p:cNvPicPr>
            <a:picLocks noChangeAspect="1" noChangeArrowheads="1"/>
          </p:cNvPicPr>
          <p:nvPr/>
        </p:nvPicPr>
        <p:blipFill>
          <a:blip r:embed="rId3" cstate="print"/>
          <a:srcRect/>
          <a:stretch>
            <a:fillRect/>
          </a:stretch>
        </p:blipFill>
        <p:spPr bwMode="auto">
          <a:xfrm>
            <a:off x="1930893" y="4963211"/>
            <a:ext cx="2134086" cy="485885"/>
          </a:xfrm>
          <a:prstGeom prst="rect">
            <a:avLst/>
          </a:prstGeom>
          <a:noFill/>
        </p:spPr>
      </p:pic>
      <p:pic>
        <p:nvPicPr>
          <p:cNvPr id="5" name="Picture 4"/>
          <p:cNvPicPr>
            <a:picLocks noChangeAspect="1"/>
          </p:cNvPicPr>
          <p:nvPr/>
        </p:nvPicPr>
        <p:blipFill>
          <a:blip r:embed="rId4"/>
          <a:stretch>
            <a:fillRect/>
          </a:stretch>
        </p:blipFill>
        <p:spPr>
          <a:xfrm rot="701222">
            <a:off x="7718332" y="2637062"/>
            <a:ext cx="2446002" cy="3351338"/>
          </a:xfrm>
          <a:prstGeom prst="rect">
            <a:avLst/>
          </a:prstGeom>
        </p:spPr>
      </p:pic>
      <p:pic>
        <p:nvPicPr>
          <p:cNvPr id="1026" name="Picture 2" descr="See the source image"/>
          <p:cNvPicPr>
            <a:picLocks noChangeAspect="1" noChangeArrowheads="1"/>
          </p:cNvPicPr>
          <p:nvPr/>
        </p:nvPicPr>
        <p:blipFill>
          <a:blip r:embed="rId5" cstate="email">
            <a:extLst>
              <a:ext uri="{28A0092B-C50C-407E-A947-70E740481C1C}">
                <a14:useLocalDpi xmlns:a14="http://schemas.microsoft.com/office/drawing/2010/main" val="0"/>
              </a:ext>
            </a:extLst>
          </a:blip>
          <a:srcRect/>
          <a:stretch>
            <a:fillRect/>
          </a:stretch>
        </p:blipFill>
        <p:spPr bwMode="auto">
          <a:xfrm rot="767331">
            <a:off x="4529470" y="2721874"/>
            <a:ext cx="2919257" cy="1857117"/>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p:cNvPicPr>
            <a:picLocks noChangeAspect="1"/>
          </p:cNvPicPr>
          <p:nvPr/>
        </p:nvPicPr>
        <p:blipFill>
          <a:blip r:embed="rId6"/>
          <a:stretch>
            <a:fillRect/>
          </a:stretch>
        </p:blipFill>
        <p:spPr>
          <a:xfrm>
            <a:off x="1887938" y="3695067"/>
            <a:ext cx="2222330" cy="1183990"/>
          </a:xfrm>
          <a:prstGeom prst="rect">
            <a:avLst/>
          </a:prstGeom>
        </p:spPr>
      </p:pic>
      <p:pic>
        <p:nvPicPr>
          <p:cNvPr id="8" name="Picture 7"/>
          <p:cNvPicPr>
            <a:picLocks noChangeAspect="1"/>
          </p:cNvPicPr>
          <p:nvPr/>
        </p:nvPicPr>
        <p:blipFill>
          <a:blip r:embed="rId7" cstate="email">
            <a:extLst>
              <a:ext uri="{28A0092B-C50C-407E-A947-70E740481C1C}">
                <a14:useLocalDpi xmlns:a14="http://schemas.microsoft.com/office/drawing/2010/main" val="0"/>
              </a:ext>
            </a:extLst>
          </a:blip>
          <a:stretch>
            <a:fillRect/>
          </a:stretch>
        </p:blipFill>
        <p:spPr>
          <a:xfrm>
            <a:off x="270873" y="170087"/>
            <a:ext cx="932776" cy="1269164"/>
          </a:xfrm>
          <a:prstGeom prst="rect">
            <a:avLst/>
          </a:prstGeom>
        </p:spPr>
      </p:pic>
      <p:sp>
        <p:nvSpPr>
          <p:cNvPr id="9" name="Rectangle 8"/>
          <p:cNvSpPr/>
          <p:nvPr/>
        </p:nvSpPr>
        <p:spPr>
          <a:xfrm>
            <a:off x="0" y="6298163"/>
            <a:ext cx="12192000" cy="559837"/>
          </a:xfrm>
          <a:prstGeom prst="rect">
            <a:avLst/>
          </a:prstGeom>
          <a:solidFill>
            <a:srgbClr val="10A03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 name="Picture 9"/>
          <p:cNvPicPr>
            <a:picLocks noChangeAspect="1"/>
          </p:cNvPicPr>
          <p:nvPr/>
        </p:nvPicPr>
        <p:blipFill>
          <a:blip r:embed="rId8" cstate="email">
            <a:extLst>
              <a:ext uri="{28A0092B-C50C-407E-A947-70E740481C1C}">
                <a14:useLocalDpi xmlns:a14="http://schemas.microsoft.com/office/drawing/2010/main" val="0"/>
              </a:ext>
            </a:extLst>
          </a:blip>
          <a:stretch>
            <a:fillRect/>
          </a:stretch>
        </p:blipFill>
        <p:spPr>
          <a:xfrm>
            <a:off x="10441202" y="-108300"/>
            <a:ext cx="1853188" cy="2036068"/>
          </a:xfrm>
          <a:prstGeom prst="rect">
            <a:avLst/>
          </a:prstGeom>
        </p:spPr>
      </p:pic>
      <p:sp>
        <p:nvSpPr>
          <p:cNvPr id="11" name="TextBox 10">
            <a:extLst>
              <a:ext uri="{FF2B5EF4-FFF2-40B4-BE49-F238E27FC236}">
                <a16:creationId xmlns:a16="http://schemas.microsoft.com/office/drawing/2014/main" xmlns="" id="{58F17405-0CCD-427E-8DC1-67BB508A6295}"/>
              </a:ext>
            </a:extLst>
          </p:cNvPr>
          <p:cNvSpPr txBox="1"/>
          <p:nvPr/>
        </p:nvSpPr>
        <p:spPr>
          <a:xfrm>
            <a:off x="9213668" y="6445764"/>
            <a:ext cx="2569028" cy="261610"/>
          </a:xfrm>
          <a:prstGeom prst="rect">
            <a:avLst/>
          </a:prstGeom>
          <a:noFill/>
          <a:ln>
            <a:noFill/>
          </a:ln>
        </p:spPr>
        <p:txBody>
          <a:bodyPr wrap="square" rtlCol="0">
            <a:spAutoFit/>
          </a:bodyPr>
          <a:lstStyle/>
          <a:p>
            <a:r>
              <a:rPr lang="en-GB" sz="1100" dirty="0">
                <a:solidFill>
                  <a:schemeClr val="bg1"/>
                </a:solidFill>
                <a:latin typeface="Bahnschrift Light" panose="020B0502040204020203" pitchFamily="34" charset="0"/>
              </a:rPr>
              <a:t>Welsh Ambulance Services NHS Trust</a:t>
            </a:r>
          </a:p>
        </p:txBody>
      </p:sp>
      <p:pic>
        <p:nvPicPr>
          <p:cNvPr id="12" name="Picture 11">
            <a:hlinkClick r:id="rId9"/>
            <a:extLst>
              <a:ext uri="{FF2B5EF4-FFF2-40B4-BE49-F238E27FC236}">
                <a16:creationId xmlns:a16="http://schemas.microsoft.com/office/drawing/2014/main" xmlns="" id="{9F4E6EA8-FE61-4C31-B92D-D0B67B138749}"/>
              </a:ext>
            </a:extLst>
          </p:cNvPr>
          <p:cNvPicPr>
            <a:picLocks noChangeAspect="1"/>
          </p:cNvPicPr>
          <p:nvPr/>
        </p:nvPicPr>
        <p:blipFill>
          <a:blip r:embed="rId10" cstate="email">
            <a:extLst>
              <a:ext uri="{28A0092B-C50C-407E-A947-70E740481C1C}">
                <a14:useLocalDpi xmlns:a14="http://schemas.microsoft.com/office/drawing/2010/main" val="0"/>
              </a:ext>
            </a:extLst>
          </a:blip>
          <a:stretch>
            <a:fillRect/>
          </a:stretch>
        </p:blipFill>
        <p:spPr>
          <a:xfrm>
            <a:off x="275134" y="6440957"/>
            <a:ext cx="271224" cy="271224"/>
          </a:xfrm>
          <a:prstGeom prst="rect">
            <a:avLst/>
          </a:prstGeom>
        </p:spPr>
      </p:pic>
      <p:pic>
        <p:nvPicPr>
          <p:cNvPr id="13" name="Picture 12">
            <a:hlinkClick r:id="rId11"/>
            <a:extLst>
              <a:ext uri="{FF2B5EF4-FFF2-40B4-BE49-F238E27FC236}">
                <a16:creationId xmlns:a16="http://schemas.microsoft.com/office/drawing/2014/main" xmlns="" id="{8B00DA9A-76A5-4B84-BB25-5D0C4EB3F9AF}"/>
              </a:ext>
            </a:extLst>
          </p:cNvPr>
          <p:cNvPicPr>
            <a:picLocks noChangeAspect="1"/>
          </p:cNvPicPr>
          <p:nvPr/>
        </p:nvPicPr>
        <p:blipFill>
          <a:blip r:embed="rId12" cstate="email">
            <a:extLst>
              <a:ext uri="{28A0092B-C50C-407E-A947-70E740481C1C}">
                <a14:useLocalDpi xmlns:a14="http://schemas.microsoft.com/office/drawing/2010/main" val="0"/>
              </a:ext>
            </a:extLst>
          </a:blip>
          <a:stretch>
            <a:fillRect/>
          </a:stretch>
        </p:blipFill>
        <p:spPr>
          <a:xfrm>
            <a:off x="690680" y="6422354"/>
            <a:ext cx="444934" cy="311454"/>
          </a:xfrm>
          <a:prstGeom prst="rect">
            <a:avLst/>
          </a:prstGeom>
        </p:spPr>
      </p:pic>
      <p:pic>
        <p:nvPicPr>
          <p:cNvPr id="14" name="Picture 13">
            <a:hlinkClick r:id="rId13"/>
            <a:extLst>
              <a:ext uri="{FF2B5EF4-FFF2-40B4-BE49-F238E27FC236}">
                <a16:creationId xmlns:a16="http://schemas.microsoft.com/office/drawing/2014/main" xmlns="" id="{FE06037E-7EC3-4FD2-BD0E-408689441007}"/>
              </a:ext>
            </a:extLst>
          </p:cNvPr>
          <p:cNvPicPr>
            <a:picLocks noChangeAspect="1"/>
          </p:cNvPicPr>
          <p:nvPr/>
        </p:nvPicPr>
        <p:blipFill>
          <a:blip r:embed="rId14" cstate="email">
            <a:extLst>
              <a:ext uri="{28A0092B-C50C-407E-A947-70E740481C1C}">
                <a14:useLocalDpi xmlns:a14="http://schemas.microsoft.com/office/drawing/2010/main" val="0"/>
              </a:ext>
            </a:extLst>
          </a:blip>
          <a:stretch>
            <a:fillRect/>
          </a:stretch>
        </p:blipFill>
        <p:spPr>
          <a:xfrm>
            <a:off x="1284816" y="6440957"/>
            <a:ext cx="271224" cy="271224"/>
          </a:xfrm>
          <a:prstGeom prst="rect">
            <a:avLst/>
          </a:prstGeom>
        </p:spPr>
      </p:pic>
      <p:sp>
        <p:nvSpPr>
          <p:cNvPr id="17" name="Title 2"/>
          <p:cNvSpPr txBox="1">
            <a:spLocks/>
          </p:cNvSpPr>
          <p:nvPr/>
        </p:nvSpPr>
        <p:spPr>
          <a:xfrm>
            <a:off x="7004144" y="71528"/>
            <a:ext cx="7886700" cy="1325563"/>
          </a:xfrm>
          <a:prstGeom prst="rect">
            <a:avLst/>
          </a:prstGeom>
        </p:spPr>
        <p:txBody>
          <a:bodyPr>
            <a:normAutofit/>
          </a:bodyPr>
          <a:lstStyle>
            <a:lvl1pPr algn="l" defTabSz="685800" rtl="0" eaLnBrk="1" latinLnBrk="0" hangingPunct="1">
              <a:lnSpc>
                <a:spcPct val="90000"/>
              </a:lnSpc>
              <a:spcBef>
                <a:spcPct val="0"/>
              </a:spcBef>
              <a:buNone/>
              <a:defRPr sz="3300" kern="1200">
                <a:solidFill>
                  <a:schemeClr val="tx1"/>
                </a:solidFill>
                <a:latin typeface="+mj-lt"/>
                <a:ea typeface="+mj-ea"/>
                <a:cs typeface="+mj-cs"/>
              </a:defRPr>
            </a:lvl1pPr>
          </a:lstStyle>
          <a:p>
            <a:pPr fontAlgn="auto">
              <a:spcAft>
                <a:spcPts val="0"/>
              </a:spcAft>
            </a:pPr>
            <a:r>
              <a:rPr lang="en-GB" sz="2800" dirty="0">
                <a:latin typeface="+mn-lt"/>
                <a:cs typeface="Arial" pitchFamily="34" charset="0"/>
              </a:rPr>
              <a:t>National Early Warning Score</a:t>
            </a:r>
          </a:p>
        </p:txBody>
      </p:sp>
    </p:spTree>
    <p:extLst>
      <p:ext uri="{BB962C8B-B14F-4D97-AF65-F5344CB8AC3E}">
        <p14:creationId xmlns:p14="http://schemas.microsoft.com/office/powerpoint/2010/main" val="35317506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026"/>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5"/>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4"/>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7217277" y="1915226"/>
            <a:ext cx="3666858" cy="2832854"/>
          </a:xfrm>
          <a:prstGeom prst="rect">
            <a:avLst/>
          </a:prstGeom>
        </p:spPr>
      </p:pic>
      <p:sp>
        <p:nvSpPr>
          <p:cNvPr id="6" name="Rectangle 5"/>
          <p:cNvSpPr/>
          <p:nvPr/>
        </p:nvSpPr>
        <p:spPr>
          <a:xfrm>
            <a:off x="1668162" y="2037535"/>
            <a:ext cx="4950071" cy="2554545"/>
          </a:xfrm>
          <a:prstGeom prst="rect">
            <a:avLst/>
          </a:prstGeom>
        </p:spPr>
        <p:txBody>
          <a:bodyPr wrap="square">
            <a:spAutoFit/>
          </a:bodyPr>
          <a:lstStyle/>
          <a:p>
            <a:r>
              <a:rPr lang="en-US" sz="2000" dirty="0">
                <a:solidFill>
                  <a:srgbClr val="000000"/>
                </a:solidFill>
                <a:latin typeface="+mn-lt"/>
              </a:rPr>
              <a:t>The mnemonic used to remember this was: </a:t>
            </a:r>
          </a:p>
          <a:p>
            <a:r>
              <a:rPr lang="en-GB" sz="2000" dirty="0">
                <a:solidFill>
                  <a:srgbClr val="000000"/>
                </a:solidFill>
                <a:latin typeface="+mn-lt"/>
              </a:rPr>
              <a:t/>
            </a:r>
            <a:br>
              <a:rPr lang="en-GB" sz="2000" dirty="0">
                <a:solidFill>
                  <a:srgbClr val="000000"/>
                </a:solidFill>
                <a:latin typeface="+mn-lt"/>
              </a:rPr>
            </a:br>
            <a:r>
              <a:rPr lang="en-GB" sz="2000" dirty="0">
                <a:solidFill>
                  <a:srgbClr val="0070C0"/>
                </a:solidFill>
                <a:latin typeface="+mn-lt"/>
              </a:rPr>
              <a:t>THREE = Threat </a:t>
            </a:r>
          </a:p>
          <a:p>
            <a:r>
              <a:rPr lang="en-GB" sz="2000" dirty="0">
                <a:solidFill>
                  <a:schemeClr val="accent2">
                    <a:lumMod val="75000"/>
                  </a:schemeClr>
                </a:solidFill>
                <a:latin typeface="+mn-lt"/>
              </a:rPr>
              <a:t>SIX = Sick </a:t>
            </a:r>
          </a:p>
          <a:p>
            <a:r>
              <a:rPr lang="en-GB" sz="2000" dirty="0">
                <a:solidFill>
                  <a:srgbClr val="FF0000"/>
                </a:solidFill>
                <a:latin typeface="+mn-lt"/>
              </a:rPr>
              <a:t>NINE = Now </a:t>
            </a:r>
          </a:p>
          <a:p>
            <a:r>
              <a:rPr lang="en-US" sz="2000" dirty="0">
                <a:solidFill>
                  <a:srgbClr val="000000"/>
                </a:solidFill>
                <a:latin typeface="+mn-lt"/>
              </a:rPr>
              <a:t/>
            </a:r>
            <a:br>
              <a:rPr lang="en-US" sz="2000" dirty="0">
                <a:solidFill>
                  <a:srgbClr val="000000"/>
                </a:solidFill>
                <a:latin typeface="+mn-lt"/>
              </a:rPr>
            </a:br>
            <a:r>
              <a:rPr lang="en-US" sz="2000" dirty="0">
                <a:solidFill>
                  <a:srgbClr val="000000"/>
                </a:solidFill>
                <a:latin typeface="+mn-lt"/>
              </a:rPr>
              <a:t>And was tied in with relevant prompts to action: </a:t>
            </a:r>
          </a:p>
        </p:txBody>
      </p:sp>
      <p:sp>
        <p:nvSpPr>
          <p:cNvPr id="9" name="Rectangle 8"/>
          <p:cNvSpPr/>
          <p:nvPr/>
        </p:nvSpPr>
        <p:spPr>
          <a:xfrm>
            <a:off x="1668163" y="1098890"/>
            <a:ext cx="8173995" cy="707886"/>
          </a:xfrm>
          <a:prstGeom prst="rect">
            <a:avLst/>
          </a:prstGeom>
        </p:spPr>
        <p:txBody>
          <a:bodyPr wrap="square">
            <a:spAutoFit/>
          </a:bodyPr>
          <a:lstStyle/>
          <a:p>
            <a:r>
              <a:rPr lang="en-US" sz="2000" dirty="0">
                <a:solidFill>
                  <a:srgbClr val="000000"/>
                </a:solidFill>
                <a:latin typeface="+mn-lt"/>
              </a:rPr>
              <a:t>Thus, in the acute hospital setting, the trigger points for low, medium and high risk across Wales were set at a NEWS score of 3, 6 and 9 respectively. </a:t>
            </a:r>
          </a:p>
        </p:txBody>
      </p:sp>
      <p:sp>
        <p:nvSpPr>
          <p:cNvPr id="10" name="Rectangle 9"/>
          <p:cNvSpPr/>
          <p:nvPr/>
        </p:nvSpPr>
        <p:spPr>
          <a:xfrm>
            <a:off x="1668163" y="4898706"/>
            <a:ext cx="8884869" cy="1015663"/>
          </a:xfrm>
          <a:prstGeom prst="rect">
            <a:avLst/>
          </a:prstGeom>
        </p:spPr>
        <p:txBody>
          <a:bodyPr wrap="square">
            <a:spAutoFit/>
          </a:bodyPr>
          <a:lstStyle/>
          <a:p>
            <a:r>
              <a:rPr lang="en-US" sz="2000" b="1" dirty="0">
                <a:solidFill>
                  <a:srgbClr val="000000"/>
                </a:solidFill>
                <a:latin typeface="+mn-lt"/>
              </a:rPr>
              <a:t>3-5</a:t>
            </a:r>
            <a:r>
              <a:rPr lang="en-US" sz="2000" dirty="0">
                <a:solidFill>
                  <a:srgbClr val="000000"/>
                </a:solidFill>
                <a:latin typeface="+mn-lt"/>
              </a:rPr>
              <a:t> - Could this patient have an acute illness or an unstable chronic disease? </a:t>
            </a:r>
          </a:p>
          <a:p>
            <a:r>
              <a:rPr lang="en-US" sz="2000" b="1" dirty="0">
                <a:solidFill>
                  <a:srgbClr val="000000"/>
                </a:solidFill>
                <a:latin typeface="+mn-lt"/>
              </a:rPr>
              <a:t>6-8</a:t>
            </a:r>
            <a:r>
              <a:rPr lang="en-US" sz="2000" dirty="0">
                <a:solidFill>
                  <a:srgbClr val="000000"/>
                </a:solidFill>
                <a:latin typeface="+mn-lt"/>
              </a:rPr>
              <a:t> - The patient is likely to deteriorate rapidly </a:t>
            </a:r>
          </a:p>
          <a:p>
            <a:r>
              <a:rPr lang="en-US" sz="2000" b="1" dirty="0">
                <a:solidFill>
                  <a:srgbClr val="000000"/>
                </a:solidFill>
                <a:latin typeface="+mn-lt"/>
              </a:rPr>
              <a:t>9 or greater - </a:t>
            </a:r>
            <a:r>
              <a:rPr lang="en-US" sz="2000" dirty="0">
                <a:solidFill>
                  <a:srgbClr val="000000"/>
                </a:solidFill>
                <a:latin typeface="+mn-lt"/>
              </a:rPr>
              <a:t>This patient has an immediately life threatening critical illness </a:t>
            </a:r>
            <a:endParaRPr lang="en-GB" sz="2000" dirty="0">
              <a:latin typeface="+mn-lt"/>
            </a:endParaRPr>
          </a:p>
        </p:txBody>
      </p:sp>
      <p:sp>
        <p:nvSpPr>
          <p:cNvPr id="11" name="Rectangle 10"/>
          <p:cNvSpPr/>
          <p:nvPr/>
        </p:nvSpPr>
        <p:spPr>
          <a:xfrm>
            <a:off x="6501914" y="5781304"/>
            <a:ext cx="5824151" cy="507831"/>
          </a:xfrm>
          <a:prstGeom prst="rect">
            <a:avLst/>
          </a:prstGeom>
        </p:spPr>
        <p:txBody>
          <a:bodyPr wrap="square">
            <a:spAutoFit/>
          </a:bodyPr>
          <a:lstStyle/>
          <a:p>
            <a:endParaRPr lang="en-GB" sz="800" i="1" dirty="0">
              <a:solidFill>
                <a:srgbClr val="000000"/>
              </a:solidFill>
              <a:latin typeface="+mj-lt"/>
            </a:endParaRPr>
          </a:p>
          <a:p>
            <a:endParaRPr lang="en-GB" sz="800" i="1" dirty="0">
              <a:latin typeface="+mj-lt"/>
            </a:endParaRPr>
          </a:p>
          <a:p>
            <a:r>
              <a:rPr lang="en-US" sz="800" i="1" dirty="0">
                <a:latin typeface="+mj-lt"/>
              </a:rPr>
              <a:t> </a:t>
            </a:r>
            <a:r>
              <a:rPr lang="en-US" sz="1050" i="1" dirty="0">
                <a:latin typeface="+mj-lt"/>
              </a:rPr>
              <a:t>Implementation by NHS Wales of the National Early Warning Score (NEWS)</a:t>
            </a:r>
            <a:endParaRPr lang="en-GB" sz="1050" i="1" dirty="0">
              <a:latin typeface="+mj-lt"/>
            </a:endParaRPr>
          </a:p>
        </p:txBody>
      </p:sp>
      <p:pic>
        <p:nvPicPr>
          <p:cNvPr id="12" name="Picture 11"/>
          <p:cNvPicPr>
            <a:picLocks noChangeAspect="1"/>
          </p:cNvPicPr>
          <p:nvPr/>
        </p:nvPicPr>
        <p:blipFill>
          <a:blip r:embed="rId4" cstate="email">
            <a:extLst>
              <a:ext uri="{28A0092B-C50C-407E-A947-70E740481C1C}">
                <a14:useLocalDpi xmlns:a14="http://schemas.microsoft.com/office/drawing/2010/main" val="0"/>
              </a:ext>
            </a:extLst>
          </a:blip>
          <a:stretch>
            <a:fillRect/>
          </a:stretch>
        </p:blipFill>
        <p:spPr>
          <a:xfrm>
            <a:off x="270873" y="170087"/>
            <a:ext cx="932776" cy="1269164"/>
          </a:xfrm>
          <a:prstGeom prst="rect">
            <a:avLst/>
          </a:prstGeom>
        </p:spPr>
      </p:pic>
      <p:sp>
        <p:nvSpPr>
          <p:cNvPr id="13" name="Rectangle 12"/>
          <p:cNvSpPr/>
          <p:nvPr/>
        </p:nvSpPr>
        <p:spPr>
          <a:xfrm>
            <a:off x="0" y="6298163"/>
            <a:ext cx="12192000" cy="559837"/>
          </a:xfrm>
          <a:prstGeom prst="rect">
            <a:avLst/>
          </a:prstGeom>
          <a:solidFill>
            <a:srgbClr val="10A03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4" name="Picture 13"/>
          <p:cNvPicPr>
            <a:picLocks noChangeAspect="1"/>
          </p:cNvPicPr>
          <p:nvPr/>
        </p:nvPicPr>
        <p:blipFill>
          <a:blip r:embed="rId5" cstate="email">
            <a:extLst>
              <a:ext uri="{28A0092B-C50C-407E-A947-70E740481C1C}">
                <a14:useLocalDpi xmlns:a14="http://schemas.microsoft.com/office/drawing/2010/main" val="0"/>
              </a:ext>
            </a:extLst>
          </a:blip>
          <a:stretch>
            <a:fillRect/>
          </a:stretch>
        </p:blipFill>
        <p:spPr>
          <a:xfrm>
            <a:off x="10441202" y="-108300"/>
            <a:ext cx="1853188" cy="2036068"/>
          </a:xfrm>
          <a:prstGeom prst="rect">
            <a:avLst/>
          </a:prstGeom>
        </p:spPr>
      </p:pic>
      <p:sp>
        <p:nvSpPr>
          <p:cNvPr id="15" name="TextBox 14">
            <a:extLst>
              <a:ext uri="{FF2B5EF4-FFF2-40B4-BE49-F238E27FC236}">
                <a16:creationId xmlns:a16="http://schemas.microsoft.com/office/drawing/2014/main" xmlns="" id="{58F17405-0CCD-427E-8DC1-67BB508A6295}"/>
              </a:ext>
            </a:extLst>
          </p:cNvPr>
          <p:cNvSpPr txBox="1"/>
          <p:nvPr/>
        </p:nvSpPr>
        <p:spPr>
          <a:xfrm>
            <a:off x="9213668" y="6445764"/>
            <a:ext cx="2569028" cy="261610"/>
          </a:xfrm>
          <a:prstGeom prst="rect">
            <a:avLst/>
          </a:prstGeom>
          <a:noFill/>
          <a:ln>
            <a:noFill/>
          </a:ln>
        </p:spPr>
        <p:txBody>
          <a:bodyPr wrap="square" rtlCol="0">
            <a:spAutoFit/>
          </a:bodyPr>
          <a:lstStyle/>
          <a:p>
            <a:r>
              <a:rPr lang="en-GB" sz="1100" dirty="0">
                <a:solidFill>
                  <a:schemeClr val="bg1"/>
                </a:solidFill>
                <a:latin typeface="Bahnschrift Light" panose="020B0502040204020203" pitchFamily="34" charset="0"/>
              </a:rPr>
              <a:t>Welsh Ambulance Services NHS Trust</a:t>
            </a:r>
          </a:p>
        </p:txBody>
      </p:sp>
      <p:pic>
        <p:nvPicPr>
          <p:cNvPr id="16" name="Picture 15">
            <a:hlinkClick r:id="rId6"/>
            <a:extLst>
              <a:ext uri="{FF2B5EF4-FFF2-40B4-BE49-F238E27FC236}">
                <a16:creationId xmlns:a16="http://schemas.microsoft.com/office/drawing/2014/main" xmlns="" id="{9F4E6EA8-FE61-4C31-B92D-D0B67B138749}"/>
              </a:ext>
            </a:extLst>
          </p:cNvPr>
          <p:cNvPicPr>
            <a:picLocks noChangeAspect="1"/>
          </p:cNvPicPr>
          <p:nvPr/>
        </p:nvPicPr>
        <p:blipFill>
          <a:blip r:embed="rId7" cstate="email">
            <a:extLst>
              <a:ext uri="{28A0092B-C50C-407E-A947-70E740481C1C}">
                <a14:useLocalDpi xmlns:a14="http://schemas.microsoft.com/office/drawing/2010/main" val="0"/>
              </a:ext>
            </a:extLst>
          </a:blip>
          <a:stretch>
            <a:fillRect/>
          </a:stretch>
        </p:blipFill>
        <p:spPr>
          <a:xfrm>
            <a:off x="275134" y="6440957"/>
            <a:ext cx="271224" cy="271224"/>
          </a:xfrm>
          <a:prstGeom prst="rect">
            <a:avLst/>
          </a:prstGeom>
        </p:spPr>
      </p:pic>
      <p:pic>
        <p:nvPicPr>
          <p:cNvPr id="17" name="Picture 16">
            <a:hlinkClick r:id="rId8"/>
            <a:extLst>
              <a:ext uri="{FF2B5EF4-FFF2-40B4-BE49-F238E27FC236}">
                <a16:creationId xmlns:a16="http://schemas.microsoft.com/office/drawing/2014/main" xmlns="" id="{8B00DA9A-76A5-4B84-BB25-5D0C4EB3F9AF}"/>
              </a:ext>
            </a:extLst>
          </p:cNvPr>
          <p:cNvPicPr>
            <a:picLocks noChangeAspect="1"/>
          </p:cNvPicPr>
          <p:nvPr/>
        </p:nvPicPr>
        <p:blipFill>
          <a:blip r:embed="rId9" cstate="email">
            <a:extLst>
              <a:ext uri="{28A0092B-C50C-407E-A947-70E740481C1C}">
                <a14:useLocalDpi xmlns:a14="http://schemas.microsoft.com/office/drawing/2010/main" val="0"/>
              </a:ext>
            </a:extLst>
          </a:blip>
          <a:stretch>
            <a:fillRect/>
          </a:stretch>
        </p:blipFill>
        <p:spPr>
          <a:xfrm>
            <a:off x="690680" y="6422354"/>
            <a:ext cx="444934" cy="311454"/>
          </a:xfrm>
          <a:prstGeom prst="rect">
            <a:avLst/>
          </a:prstGeom>
        </p:spPr>
      </p:pic>
      <p:pic>
        <p:nvPicPr>
          <p:cNvPr id="18" name="Picture 17">
            <a:hlinkClick r:id="rId10"/>
            <a:extLst>
              <a:ext uri="{FF2B5EF4-FFF2-40B4-BE49-F238E27FC236}">
                <a16:creationId xmlns:a16="http://schemas.microsoft.com/office/drawing/2014/main" xmlns="" id="{FE06037E-7EC3-4FD2-BD0E-408689441007}"/>
              </a:ext>
            </a:extLst>
          </p:cNvPr>
          <p:cNvPicPr>
            <a:picLocks noChangeAspect="1"/>
          </p:cNvPicPr>
          <p:nvPr/>
        </p:nvPicPr>
        <p:blipFill>
          <a:blip r:embed="rId11" cstate="email">
            <a:extLst>
              <a:ext uri="{28A0092B-C50C-407E-A947-70E740481C1C}">
                <a14:useLocalDpi xmlns:a14="http://schemas.microsoft.com/office/drawing/2010/main" val="0"/>
              </a:ext>
            </a:extLst>
          </a:blip>
          <a:stretch>
            <a:fillRect/>
          </a:stretch>
        </p:blipFill>
        <p:spPr>
          <a:xfrm>
            <a:off x="1284816" y="6440957"/>
            <a:ext cx="271224" cy="271224"/>
          </a:xfrm>
          <a:prstGeom prst="rect">
            <a:avLst/>
          </a:prstGeom>
        </p:spPr>
      </p:pic>
      <p:sp>
        <p:nvSpPr>
          <p:cNvPr id="19" name="Title 2"/>
          <p:cNvSpPr>
            <a:spLocks noGrp="1"/>
          </p:cNvSpPr>
          <p:nvPr>
            <p:ph type="title"/>
          </p:nvPr>
        </p:nvSpPr>
        <p:spPr>
          <a:xfrm>
            <a:off x="6618262" y="-125598"/>
            <a:ext cx="4646141" cy="994172"/>
          </a:xfrm>
        </p:spPr>
        <p:txBody>
          <a:bodyPr/>
          <a:lstStyle/>
          <a:p>
            <a:r>
              <a:rPr lang="en-GB" sz="3200" dirty="0">
                <a:latin typeface="+mn-lt"/>
              </a:rPr>
              <a:t>Sepsis Screening in Wales.</a:t>
            </a:r>
          </a:p>
        </p:txBody>
      </p:sp>
    </p:spTree>
    <p:extLst>
      <p:ext uri="{BB962C8B-B14F-4D97-AF65-F5344CB8AC3E}">
        <p14:creationId xmlns:p14="http://schemas.microsoft.com/office/powerpoint/2010/main" val="15729968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4"/>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9" grpId="0"/>
      <p:bldP spid="10"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Freeform 5"/>
          <p:cNvSpPr/>
          <p:nvPr/>
        </p:nvSpPr>
        <p:spPr>
          <a:xfrm>
            <a:off x="1284816" y="1540600"/>
            <a:ext cx="1880592" cy="752237"/>
          </a:xfrm>
          <a:custGeom>
            <a:avLst/>
            <a:gdLst>
              <a:gd name="connsiteX0" fmla="*/ 0 w 2507456"/>
              <a:gd name="connsiteY0" fmla="*/ 0 h 1002982"/>
              <a:gd name="connsiteX1" fmla="*/ 2507456 w 2507456"/>
              <a:gd name="connsiteY1" fmla="*/ 0 h 1002982"/>
              <a:gd name="connsiteX2" fmla="*/ 2507456 w 2507456"/>
              <a:gd name="connsiteY2" fmla="*/ 1002982 h 1002982"/>
              <a:gd name="connsiteX3" fmla="*/ 0 w 2507456"/>
              <a:gd name="connsiteY3" fmla="*/ 1002982 h 1002982"/>
              <a:gd name="connsiteX4" fmla="*/ 0 w 2507456"/>
              <a:gd name="connsiteY4" fmla="*/ 0 h 100298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07456" h="1002982">
                <a:moveTo>
                  <a:pt x="0" y="0"/>
                </a:moveTo>
                <a:lnTo>
                  <a:pt x="2507456" y="0"/>
                </a:lnTo>
                <a:lnTo>
                  <a:pt x="2507456" y="1002982"/>
                </a:lnTo>
                <a:lnTo>
                  <a:pt x="0" y="1002982"/>
                </a:lnTo>
                <a:lnTo>
                  <a:pt x="0" y="0"/>
                </a:lnTo>
                <a:close/>
              </a:path>
            </a:pathLst>
          </a:custGeom>
          <a:solidFill>
            <a:srgbClr val="356F40"/>
          </a:solidFill>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97358" tIns="112776" rIns="197358" bIns="112776" numCol="1" spcCol="1270" anchor="ctr" anchorCtr="0">
            <a:noAutofit/>
          </a:bodyPr>
          <a:lstStyle/>
          <a:p>
            <a:pPr algn="ctr" defTabSz="1233488">
              <a:lnSpc>
                <a:spcPct val="90000"/>
              </a:lnSpc>
              <a:spcAft>
                <a:spcPct val="35000"/>
              </a:spcAft>
            </a:pPr>
            <a:r>
              <a:rPr lang="en-GB" sz="2800" dirty="0"/>
              <a:t>Patient A</a:t>
            </a:r>
          </a:p>
        </p:txBody>
      </p:sp>
      <p:sp>
        <p:nvSpPr>
          <p:cNvPr id="7" name="Freeform 6"/>
          <p:cNvSpPr/>
          <p:nvPr/>
        </p:nvSpPr>
        <p:spPr>
          <a:xfrm>
            <a:off x="1284816" y="2292837"/>
            <a:ext cx="1880592" cy="2589908"/>
          </a:xfrm>
          <a:custGeom>
            <a:avLst/>
            <a:gdLst>
              <a:gd name="connsiteX0" fmla="*/ 0 w 2507456"/>
              <a:gd name="connsiteY0" fmla="*/ 0 h 3453210"/>
              <a:gd name="connsiteX1" fmla="*/ 2507456 w 2507456"/>
              <a:gd name="connsiteY1" fmla="*/ 0 h 3453210"/>
              <a:gd name="connsiteX2" fmla="*/ 2507456 w 2507456"/>
              <a:gd name="connsiteY2" fmla="*/ 3453210 h 3453210"/>
              <a:gd name="connsiteX3" fmla="*/ 0 w 2507456"/>
              <a:gd name="connsiteY3" fmla="*/ 3453210 h 3453210"/>
              <a:gd name="connsiteX4" fmla="*/ 0 w 2507456"/>
              <a:gd name="connsiteY4" fmla="*/ 0 h 34532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07456" h="3453210">
                <a:moveTo>
                  <a:pt x="0" y="0"/>
                </a:moveTo>
                <a:lnTo>
                  <a:pt x="2507456" y="0"/>
                </a:lnTo>
                <a:lnTo>
                  <a:pt x="2507456" y="3453210"/>
                </a:lnTo>
                <a:lnTo>
                  <a:pt x="0" y="3453210"/>
                </a:lnTo>
                <a:lnTo>
                  <a:pt x="0" y="0"/>
                </a:lnTo>
                <a:close/>
              </a:path>
            </a:pathLst>
          </a:custGeom>
          <a:solidFill>
            <a:schemeClr val="accent6">
              <a:lumMod val="60000"/>
              <a:lumOff val="40000"/>
              <a:alpha val="90000"/>
            </a:schemeClr>
          </a:solidFill>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80010" tIns="80010" rIns="106680" bIns="120015" numCol="1" spcCol="1270" anchor="t" anchorCtr="0">
            <a:noAutofit/>
          </a:bodyPr>
          <a:lstStyle/>
          <a:p>
            <a:pPr marL="171450" lvl="1" indent="-171450" defTabSz="666750">
              <a:lnSpc>
                <a:spcPct val="90000"/>
              </a:lnSpc>
              <a:spcAft>
                <a:spcPct val="15000"/>
              </a:spcAft>
              <a:buChar char="••"/>
            </a:pPr>
            <a:r>
              <a:rPr lang="en-GB" sz="1600" dirty="0"/>
              <a:t>Alert</a:t>
            </a:r>
          </a:p>
          <a:p>
            <a:pPr marL="171450" lvl="1" indent="-171450" defTabSz="666750">
              <a:lnSpc>
                <a:spcPct val="90000"/>
              </a:lnSpc>
              <a:spcAft>
                <a:spcPct val="15000"/>
              </a:spcAft>
              <a:buChar char="••"/>
            </a:pPr>
            <a:r>
              <a:rPr lang="en-GB" sz="1600" dirty="0"/>
              <a:t>GCS-15</a:t>
            </a:r>
          </a:p>
          <a:p>
            <a:pPr marL="171450" lvl="1" indent="-171450" defTabSz="666750">
              <a:lnSpc>
                <a:spcPct val="90000"/>
              </a:lnSpc>
              <a:spcAft>
                <a:spcPct val="15000"/>
              </a:spcAft>
              <a:buChar char="••"/>
            </a:pPr>
            <a:r>
              <a:rPr lang="en-GB" sz="1600" dirty="0"/>
              <a:t>HR-88</a:t>
            </a:r>
          </a:p>
          <a:p>
            <a:pPr marL="171450" lvl="1" indent="-171450" defTabSz="666750">
              <a:lnSpc>
                <a:spcPct val="90000"/>
              </a:lnSpc>
              <a:spcAft>
                <a:spcPct val="15000"/>
              </a:spcAft>
              <a:buChar char="••"/>
            </a:pPr>
            <a:r>
              <a:rPr lang="en-GB" sz="1600" dirty="0"/>
              <a:t>RR-16</a:t>
            </a:r>
          </a:p>
          <a:p>
            <a:pPr marL="171450" lvl="1" indent="-171450" defTabSz="666750">
              <a:lnSpc>
                <a:spcPct val="90000"/>
              </a:lnSpc>
              <a:spcAft>
                <a:spcPct val="15000"/>
              </a:spcAft>
              <a:buChar char="••"/>
            </a:pPr>
            <a:r>
              <a:rPr lang="en-GB" sz="1600" dirty="0"/>
              <a:t>SPO</a:t>
            </a:r>
            <a:r>
              <a:rPr lang="en-GB" sz="1600" baseline="30000" dirty="0"/>
              <a:t>2</a:t>
            </a:r>
            <a:r>
              <a:rPr lang="en-GB" sz="1600" dirty="0"/>
              <a:t>-98</a:t>
            </a:r>
          </a:p>
          <a:p>
            <a:pPr marL="171450" lvl="1" indent="-171450" defTabSz="666750">
              <a:lnSpc>
                <a:spcPct val="90000"/>
              </a:lnSpc>
              <a:spcAft>
                <a:spcPct val="15000"/>
              </a:spcAft>
              <a:buChar char="••"/>
            </a:pPr>
            <a:r>
              <a:rPr lang="en-GB" sz="1600" dirty="0"/>
              <a:t>BP-130/78</a:t>
            </a:r>
          </a:p>
          <a:p>
            <a:pPr marL="171450" lvl="1" indent="-171450" defTabSz="666750">
              <a:lnSpc>
                <a:spcPct val="90000"/>
              </a:lnSpc>
              <a:spcAft>
                <a:spcPct val="15000"/>
              </a:spcAft>
              <a:buChar char="••"/>
            </a:pPr>
            <a:r>
              <a:rPr lang="en-GB" sz="1600" dirty="0"/>
              <a:t>BM-5</a:t>
            </a:r>
          </a:p>
          <a:p>
            <a:pPr marL="171450" lvl="1" indent="-171450" defTabSz="666750">
              <a:lnSpc>
                <a:spcPct val="90000"/>
              </a:lnSpc>
              <a:spcAft>
                <a:spcPct val="15000"/>
              </a:spcAft>
              <a:buChar char="••"/>
            </a:pPr>
            <a:r>
              <a:rPr lang="en-GB" sz="1600" dirty="0"/>
              <a:t>Cap Refill-&lt;2</a:t>
            </a:r>
          </a:p>
          <a:p>
            <a:pPr marL="171450" lvl="1" indent="-171450" defTabSz="666750">
              <a:lnSpc>
                <a:spcPct val="90000"/>
              </a:lnSpc>
              <a:spcAft>
                <a:spcPct val="15000"/>
              </a:spcAft>
              <a:buChar char="••"/>
            </a:pPr>
            <a:r>
              <a:rPr lang="en-GB" sz="1600" dirty="0"/>
              <a:t>Temp-37</a:t>
            </a:r>
            <a:r>
              <a:rPr lang="en-GB" sz="1600" baseline="30000" dirty="0"/>
              <a:t>o</a:t>
            </a:r>
          </a:p>
          <a:p>
            <a:pPr marL="214313" lvl="1" indent="-214313" defTabSz="933450">
              <a:lnSpc>
                <a:spcPct val="90000"/>
              </a:lnSpc>
              <a:spcAft>
                <a:spcPct val="15000"/>
              </a:spcAft>
              <a:buChar char="••"/>
            </a:pPr>
            <a:endParaRPr lang="en-GB" sz="2400" dirty="0"/>
          </a:p>
        </p:txBody>
      </p:sp>
      <p:sp>
        <p:nvSpPr>
          <p:cNvPr id="3" name="Title 2"/>
          <p:cNvSpPr>
            <a:spLocks noGrp="1"/>
          </p:cNvSpPr>
          <p:nvPr>
            <p:ph type="title"/>
          </p:nvPr>
        </p:nvSpPr>
        <p:spPr>
          <a:xfrm>
            <a:off x="9341314" y="-74085"/>
            <a:ext cx="2313735" cy="994172"/>
          </a:xfrm>
        </p:spPr>
        <p:txBody>
          <a:bodyPr>
            <a:normAutofit/>
          </a:bodyPr>
          <a:lstStyle/>
          <a:p>
            <a:r>
              <a:rPr lang="en-GB" sz="3200" dirty="0" smtClean="0">
                <a:latin typeface="+mn-lt"/>
              </a:rPr>
              <a:t>Scenarios</a:t>
            </a:r>
            <a:endParaRPr lang="en-GB" sz="3200" dirty="0">
              <a:latin typeface="+mn-lt"/>
            </a:endParaRPr>
          </a:p>
        </p:txBody>
      </p:sp>
      <p:sp>
        <p:nvSpPr>
          <p:cNvPr id="2" name="TextBox 1"/>
          <p:cNvSpPr txBox="1"/>
          <p:nvPr/>
        </p:nvSpPr>
        <p:spPr>
          <a:xfrm>
            <a:off x="1284816" y="4975960"/>
            <a:ext cx="1880592" cy="369332"/>
          </a:xfrm>
          <a:prstGeom prst="rect">
            <a:avLst/>
          </a:prstGeom>
          <a:solidFill>
            <a:schemeClr val="accent6">
              <a:lumMod val="20000"/>
              <a:lumOff val="80000"/>
            </a:schemeClr>
          </a:solidFill>
          <a:ln>
            <a:solidFill>
              <a:srgbClr val="00B050"/>
            </a:solidFill>
          </a:ln>
        </p:spPr>
        <p:txBody>
          <a:bodyPr wrap="square" rtlCol="0">
            <a:spAutoFit/>
          </a:bodyPr>
          <a:lstStyle/>
          <a:p>
            <a:pPr algn="ctr"/>
            <a:r>
              <a:rPr lang="en-GB" dirty="0">
                <a:latin typeface="+mn-lt"/>
              </a:rPr>
              <a:t>NEWS - 0</a:t>
            </a:r>
          </a:p>
        </p:txBody>
      </p:sp>
      <p:pic>
        <p:nvPicPr>
          <p:cNvPr id="17" name="Picture 16"/>
          <p:cNvPicPr>
            <a:picLocks noChangeAspect="1"/>
          </p:cNvPicPr>
          <p:nvPr/>
        </p:nvPicPr>
        <p:blipFill>
          <a:blip r:embed="rId3"/>
          <a:stretch>
            <a:fillRect/>
          </a:stretch>
        </p:blipFill>
        <p:spPr>
          <a:xfrm>
            <a:off x="8298091" y="5346015"/>
            <a:ext cx="1587127" cy="845573"/>
          </a:xfrm>
          <a:prstGeom prst="rect">
            <a:avLst/>
          </a:prstGeom>
        </p:spPr>
      </p:pic>
      <p:pic>
        <p:nvPicPr>
          <p:cNvPr id="16" name="Picture 15"/>
          <p:cNvPicPr>
            <a:picLocks noChangeAspect="1"/>
          </p:cNvPicPr>
          <p:nvPr/>
        </p:nvPicPr>
        <p:blipFill>
          <a:blip r:embed="rId4" cstate="email">
            <a:extLst>
              <a:ext uri="{28A0092B-C50C-407E-A947-70E740481C1C}">
                <a14:useLocalDpi xmlns:a14="http://schemas.microsoft.com/office/drawing/2010/main" val="0"/>
              </a:ext>
            </a:extLst>
          </a:blip>
          <a:stretch>
            <a:fillRect/>
          </a:stretch>
        </p:blipFill>
        <p:spPr>
          <a:xfrm>
            <a:off x="275134" y="101172"/>
            <a:ext cx="932776" cy="1269164"/>
          </a:xfrm>
          <a:prstGeom prst="rect">
            <a:avLst/>
          </a:prstGeom>
        </p:spPr>
      </p:pic>
      <p:sp>
        <p:nvSpPr>
          <p:cNvPr id="18" name="Rectangle 17"/>
          <p:cNvSpPr/>
          <p:nvPr/>
        </p:nvSpPr>
        <p:spPr>
          <a:xfrm>
            <a:off x="0" y="6298163"/>
            <a:ext cx="12192000" cy="559837"/>
          </a:xfrm>
          <a:prstGeom prst="rect">
            <a:avLst/>
          </a:prstGeom>
          <a:solidFill>
            <a:srgbClr val="10A03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9" name="Picture 18"/>
          <p:cNvPicPr>
            <a:picLocks noChangeAspect="1"/>
          </p:cNvPicPr>
          <p:nvPr/>
        </p:nvPicPr>
        <p:blipFill>
          <a:blip r:embed="rId5" cstate="email">
            <a:extLst>
              <a:ext uri="{28A0092B-C50C-407E-A947-70E740481C1C}">
                <a14:useLocalDpi xmlns:a14="http://schemas.microsoft.com/office/drawing/2010/main" val="0"/>
              </a:ext>
            </a:extLst>
          </a:blip>
          <a:stretch>
            <a:fillRect/>
          </a:stretch>
        </p:blipFill>
        <p:spPr>
          <a:xfrm>
            <a:off x="10441202" y="-74085"/>
            <a:ext cx="1853188" cy="2036068"/>
          </a:xfrm>
          <a:prstGeom prst="rect">
            <a:avLst/>
          </a:prstGeom>
        </p:spPr>
      </p:pic>
      <p:sp>
        <p:nvSpPr>
          <p:cNvPr id="20" name="TextBox 19">
            <a:extLst>
              <a:ext uri="{FF2B5EF4-FFF2-40B4-BE49-F238E27FC236}">
                <a16:creationId xmlns:a16="http://schemas.microsoft.com/office/drawing/2014/main" xmlns="" id="{58F17405-0CCD-427E-8DC1-67BB508A6295}"/>
              </a:ext>
            </a:extLst>
          </p:cNvPr>
          <p:cNvSpPr txBox="1"/>
          <p:nvPr/>
        </p:nvSpPr>
        <p:spPr>
          <a:xfrm>
            <a:off x="9213668" y="6445764"/>
            <a:ext cx="2569028" cy="261610"/>
          </a:xfrm>
          <a:prstGeom prst="rect">
            <a:avLst/>
          </a:prstGeom>
          <a:noFill/>
          <a:ln>
            <a:noFill/>
          </a:ln>
        </p:spPr>
        <p:txBody>
          <a:bodyPr wrap="square" rtlCol="0">
            <a:spAutoFit/>
          </a:bodyPr>
          <a:lstStyle/>
          <a:p>
            <a:r>
              <a:rPr lang="en-GB" sz="1100" dirty="0">
                <a:solidFill>
                  <a:schemeClr val="bg1"/>
                </a:solidFill>
                <a:latin typeface="Bahnschrift Light" panose="020B0502040204020203" pitchFamily="34" charset="0"/>
              </a:rPr>
              <a:t>Welsh Ambulance Services NHS Trust</a:t>
            </a:r>
          </a:p>
        </p:txBody>
      </p:sp>
      <p:pic>
        <p:nvPicPr>
          <p:cNvPr id="21" name="Picture 20">
            <a:hlinkClick r:id="rId6"/>
            <a:extLst>
              <a:ext uri="{FF2B5EF4-FFF2-40B4-BE49-F238E27FC236}">
                <a16:creationId xmlns:a16="http://schemas.microsoft.com/office/drawing/2014/main" xmlns="" id="{9F4E6EA8-FE61-4C31-B92D-D0B67B138749}"/>
              </a:ext>
            </a:extLst>
          </p:cNvPr>
          <p:cNvPicPr>
            <a:picLocks noChangeAspect="1"/>
          </p:cNvPicPr>
          <p:nvPr/>
        </p:nvPicPr>
        <p:blipFill>
          <a:blip r:embed="rId7" cstate="email">
            <a:extLst>
              <a:ext uri="{28A0092B-C50C-407E-A947-70E740481C1C}">
                <a14:useLocalDpi xmlns:a14="http://schemas.microsoft.com/office/drawing/2010/main" val="0"/>
              </a:ext>
            </a:extLst>
          </a:blip>
          <a:stretch>
            <a:fillRect/>
          </a:stretch>
        </p:blipFill>
        <p:spPr>
          <a:xfrm>
            <a:off x="275134" y="6440957"/>
            <a:ext cx="271224" cy="271224"/>
          </a:xfrm>
          <a:prstGeom prst="rect">
            <a:avLst/>
          </a:prstGeom>
        </p:spPr>
      </p:pic>
      <p:pic>
        <p:nvPicPr>
          <p:cNvPr id="22" name="Picture 21">
            <a:hlinkClick r:id="rId8"/>
            <a:extLst>
              <a:ext uri="{FF2B5EF4-FFF2-40B4-BE49-F238E27FC236}">
                <a16:creationId xmlns:a16="http://schemas.microsoft.com/office/drawing/2014/main" xmlns="" id="{8B00DA9A-76A5-4B84-BB25-5D0C4EB3F9AF}"/>
              </a:ext>
            </a:extLst>
          </p:cNvPr>
          <p:cNvPicPr>
            <a:picLocks noChangeAspect="1"/>
          </p:cNvPicPr>
          <p:nvPr/>
        </p:nvPicPr>
        <p:blipFill>
          <a:blip r:embed="rId9" cstate="email">
            <a:extLst>
              <a:ext uri="{28A0092B-C50C-407E-A947-70E740481C1C}">
                <a14:useLocalDpi xmlns:a14="http://schemas.microsoft.com/office/drawing/2010/main" val="0"/>
              </a:ext>
            </a:extLst>
          </a:blip>
          <a:stretch>
            <a:fillRect/>
          </a:stretch>
        </p:blipFill>
        <p:spPr>
          <a:xfrm>
            <a:off x="690680" y="6422354"/>
            <a:ext cx="444934" cy="311454"/>
          </a:xfrm>
          <a:prstGeom prst="rect">
            <a:avLst/>
          </a:prstGeom>
        </p:spPr>
      </p:pic>
      <p:pic>
        <p:nvPicPr>
          <p:cNvPr id="23" name="Picture 22">
            <a:hlinkClick r:id="rId10"/>
            <a:extLst>
              <a:ext uri="{FF2B5EF4-FFF2-40B4-BE49-F238E27FC236}">
                <a16:creationId xmlns:a16="http://schemas.microsoft.com/office/drawing/2014/main" xmlns="" id="{FE06037E-7EC3-4FD2-BD0E-408689441007}"/>
              </a:ext>
            </a:extLst>
          </p:cNvPr>
          <p:cNvPicPr>
            <a:picLocks noChangeAspect="1"/>
          </p:cNvPicPr>
          <p:nvPr/>
        </p:nvPicPr>
        <p:blipFill>
          <a:blip r:embed="rId11" cstate="email">
            <a:extLst>
              <a:ext uri="{28A0092B-C50C-407E-A947-70E740481C1C}">
                <a14:useLocalDpi xmlns:a14="http://schemas.microsoft.com/office/drawing/2010/main" val="0"/>
              </a:ext>
            </a:extLst>
          </a:blip>
          <a:stretch>
            <a:fillRect/>
          </a:stretch>
        </p:blipFill>
        <p:spPr>
          <a:xfrm>
            <a:off x="1284816" y="6440957"/>
            <a:ext cx="271224" cy="271224"/>
          </a:xfrm>
          <a:prstGeom prst="rect">
            <a:avLst/>
          </a:prstGeom>
        </p:spPr>
      </p:pic>
      <p:pic>
        <p:nvPicPr>
          <p:cNvPr id="24" name="Picture 1"/>
          <p:cNvPicPr>
            <a:picLocks noChangeAspect="1" noChangeArrowheads="1"/>
          </p:cNvPicPr>
          <p:nvPr/>
        </p:nvPicPr>
        <p:blipFill>
          <a:blip r:embed="rId12"/>
          <a:srcRect/>
          <a:stretch>
            <a:fillRect/>
          </a:stretch>
        </p:blipFill>
        <p:spPr>
          <a:xfrm rot="16200000">
            <a:off x="5338813" y="745660"/>
            <a:ext cx="3751465" cy="5341345"/>
          </a:xfrm>
          <a:prstGeom prst="rect">
            <a:avLst/>
          </a:prstGeom>
          <a:ln w="12700">
            <a:solidFill>
              <a:schemeClr val="tx1"/>
            </a:solidFill>
          </a:ln>
        </p:spPr>
      </p:pic>
    </p:spTree>
    <p:extLst>
      <p:ext uri="{BB962C8B-B14F-4D97-AF65-F5344CB8AC3E}">
        <p14:creationId xmlns:p14="http://schemas.microsoft.com/office/powerpoint/2010/main" val="26092873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 presetClass="entr" presetSubtype="16"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box(in)">
                                      <p:cBhvr>
                                        <p:cTn id="7" dur="500"/>
                                        <p:tgtEl>
                                          <p:spTgt spid="6"/>
                                        </p:tgtEl>
                                      </p:cBhvr>
                                    </p:animEffect>
                                  </p:childTnLst>
                                </p:cTn>
                              </p:par>
                              <p:par>
                                <p:cTn id="8" presetID="4" presetClass="entr" presetSubtype="16" fill="hold" grpId="0" nodeType="withEffect">
                                  <p:stCondLst>
                                    <p:cond delay="0"/>
                                  </p:stCondLst>
                                  <p:childTnLst>
                                    <p:set>
                                      <p:cBhvr>
                                        <p:cTn id="9" dur="1" fill="hold">
                                          <p:stCondLst>
                                            <p:cond delay="0"/>
                                          </p:stCondLst>
                                        </p:cTn>
                                        <p:tgtEl>
                                          <p:spTgt spid="7"/>
                                        </p:tgtEl>
                                        <p:attrNameLst>
                                          <p:attrName>style.visibility</p:attrName>
                                        </p:attrNameLst>
                                      </p:cBhvr>
                                      <p:to>
                                        <p:strVal val="visible"/>
                                      </p:to>
                                    </p:set>
                                    <p:animEffect transition="in" filter="box(in)">
                                      <p:cBhvr>
                                        <p:cTn id="10" dur="500"/>
                                        <p:tgtEl>
                                          <p:spTgt spid="7"/>
                                        </p:tgtEl>
                                      </p:cBhvr>
                                    </p:animEffec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2" grpId="0" animBg="1"/>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275134" y="101172"/>
            <a:ext cx="932776" cy="1269164"/>
          </a:xfrm>
          <a:prstGeom prst="rect">
            <a:avLst/>
          </a:prstGeom>
        </p:spPr>
      </p:pic>
      <p:sp>
        <p:nvSpPr>
          <p:cNvPr id="5" name="Rectangle 4"/>
          <p:cNvSpPr/>
          <p:nvPr/>
        </p:nvSpPr>
        <p:spPr>
          <a:xfrm>
            <a:off x="0" y="6298163"/>
            <a:ext cx="12192000" cy="559837"/>
          </a:xfrm>
          <a:prstGeom prst="rect">
            <a:avLst/>
          </a:prstGeom>
          <a:solidFill>
            <a:srgbClr val="10A03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6" name="Picture 5"/>
          <p:cNvPicPr>
            <a:picLocks noChangeAspect="1"/>
          </p:cNvPicPr>
          <p:nvPr/>
        </p:nvPicPr>
        <p:blipFill>
          <a:blip r:embed="rId4" cstate="email">
            <a:extLst>
              <a:ext uri="{28A0092B-C50C-407E-A947-70E740481C1C}">
                <a14:useLocalDpi xmlns:a14="http://schemas.microsoft.com/office/drawing/2010/main" val="0"/>
              </a:ext>
            </a:extLst>
          </a:blip>
          <a:stretch>
            <a:fillRect/>
          </a:stretch>
        </p:blipFill>
        <p:spPr>
          <a:xfrm>
            <a:off x="10441202" y="-74085"/>
            <a:ext cx="1853188" cy="2036068"/>
          </a:xfrm>
          <a:prstGeom prst="rect">
            <a:avLst/>
          </a:prstGeom>
        </p:spPr>
      </p:pic>
      <p:sp>
        <p:nvSpPr>
          <p:cNvPr id="7" name="TextBox 6">
            <a:extLst>
              <a:ext uri="{FF2B5EF4-FFF2-40B4-BE49-F238E27FC236}">
                <a16:creationId xmlns:a16="http://schemas.microsoft.com/office/drawing/2014/main" xmlns="" id="{58F17405-0CCD-427E-8DC1-67BB508A6295}"/>
              </a:ext>
            </a:extLst>
          </p:cNvPr>
          <p:cNvSpPr txBox="1"/>
          <p:nvPr/>
        </p:nvSpPr>
        <p:spPr>
          <a:xfrm>
            <a:off x="9213668" y="6445764"/>
            <a:ext cx="2569028" cy="261610"/>
          </a:xfrm>
          <a:prstGeom prst="rect">
            <a:avLst/>
          </a:prstGeom>
          <a:noFill/>
          <a:ln>
            <a:noFill/>
          </a:ln>
        </p:spPr>
        <p:txBody>
          <a:bodyPr wrap="square" rtlCol="0">
            <a:spAutoFit/>
          </a:bodyPr>
          <a:lstStyle/>
          <a:p>
            <a:r>
              <a:rPr lang="en-GB" sz="1100" dirty="0">
                <a:solidFill>
                  <a:schemeClr val="bg1"/>
                </a:solidFill>
                <a:latin typeface="Bahnschrift Light" panose="020B0502040204020203" pitchFamily="34" charset="0"/>
              </a:rPr>
              <a:t>Welsh Ambulance Services NHS Trust</a:t>
            </a:r>
          </a:p>
        </p:txBody>
      </p:sp>
      <p:pic>
        <p:nvPicPr>
          <p:cNvPr id="8" name="Picture 7">
            <a:hlinkClick r:id="rId5"/>
            <a:extLst>
              <a:ext uri="{FF2B5EF4-FFF2-40B4-BE49-F238E27FC236}">
                <a16:creationId xmlns:a16="http://schemas.microsoft.com/office/drawing/2014/main" xmlns="" id="{9F4E6EA8-FE61-4C31-B92D-D0B67B138749}"/>
              </a:ext>
            </a:extLst>
          </p:cNvPr>
          <p:cNvPicPr>
            <a:picLocks noChangeAspect="1"/>
          </p:cNvPicPr>
          <p:nvPr/>
        </p:nvPicPr>
        <p:blipFill>
          <a:blip r:embed="rId6" cstate="email">
            <a:extLst>
              <a:ext uri="{28A0092B-C50C-407E-A947-70E740481C1C}">
                <a14:useLocalDpi xmlns:a14="http://schemas.microsoft.com/office/drawing/2010/main" val="0"/>
              </a:ext>
            </a:extLst>
          </a:blip>
          <a:stretch>
            <a:fillRect/>
          </a:stretch>
        </p:blipFill>
        <p:spPr>
          <a:xfrm>
            <a:off x="275134" y="6440957"/>
            <a:ext cx="271224" cy="271224"/>
          </a:xfrm>
          <a:prstGeom prst="rect">
            <a:avLst/>
          </a:prstGeom>
        </p:spPr>
      </p:pic>
      <p:pic>
        <p:nvPicPr>
          <p:cNvPr id="9" name="Picture 8">
            <a:hlinkClick r:id="rId7"/>
            <a:extLst>
              <a:ext uri="{FF2B5EF4-FFF2-40B4-BE49-F238E27FC236}">
                <a16:creationId xmlns:a16="http://schemas.microsoft.com/office/drawing/2014/main" xmlns="" id="{8B00DA9A-76A5-4B84-BB25-5D0C4EB3F9AF}"/>
              </a:ext>
            </a:extLst>
          </p:cNvPr>
          <p:cNvPicPr>
            <a:picLocks noChangeAspect="1"/>
          </p:cNvPicPr>
          <p:nvPr/>
        </p:nvPicPr>
        <p:blipFill>
          <a:blip r:embed="rId8" cstate="email">
            <a:extLst>
              <a:ext uri="{28A0092B-C50C-407E-A947-70E740481C1C}">
                <a14:useLocalDpi xmlns:a14="http://schemas.microsoft.com/office/drawing/2010/main" val="0"/>
              </a:ext>
            </a:extLst>
          </a:blip>
          <a:stretch>
            <a:fillRect/>
          </a:stretch>
        </p:blipFill>
        <p:spPr>
          <a:xfrm>
            <a:off x="690680" y="6422354"/>
            <a:ext cx="444934" cy="311454"/>
          </a:xfrm>
          <a:prstGeom prst="rect">
            <a:avLst/>
          </a:prstGeom>
        </p:spPr>
      </p:pic>
      <p:pic>
        <p:nvPicPr>
          <p:cNvPr id="10" name="Picture 9">
            <a:hlinkClick r:id="rId9"/>
            <a:extLst>
              <a:ext uri="{FF2B5EF4-FFF2-40B4-BE49-F238E27FC236}">
                <a16:creationId xmlns:a16="http://schemas.microsoft.com/office/drawing/2014/main" xmlns="" id="{FE06037E-7EC3-4FD2-BD0E-408689441007}"/>
              </a:ext>
            </a:extLst>
          </p:cNvPr>
          <p:cNvPicPr>
            <a:picLocks noChangeAspect="1"/>
          </p:cNvPicPr>
          <p:nvPr/>
        </p:nvPicPr>
        <p:blipFill>
          <a:blip r:embed="rId10" cstate="email">
            <a:extLst>
              <a:ext uri="{28A0092B-C50C-407E-A947-70E740481C1C}">
                <a14:useLocalDpi xmlns:a14="http://schemas.microsoft.com/office/drawing/2010/main" val="0"/>
              </a:ext>
            </a:extLst>
          </a:blip>
          <a:stretch>
            <a:fillRect/>
          </a:stretch>
        </p:blipFill>
        <p:spPr>
          <a:xfrm>
            <a:off x="1284816" y="6440957"/>
            <a:ext cx="271224" cy="271224"/>
          </a:xfrm>
          <a:prstGeom prst="rect">
            <a:avLst/>
          </a:prstGeom>
        </p:spPr>
      </p:pic>
      <p:sp>
        <p:nvSpPr>
          <p:cNvPr id="11" name="Freeform 10"/>
          <p:cNvSpPr/>
          <p:nvPr/>
        </p:nvSpPr>
        <p:spPr>
          <a:xfrm>
            <a:off x="1284816" y="1674465"/>
            <a:ext cx="1880592" cy="752237"/>
          </a:xfrm>
          <a:custGeom>
            <a:avLst/>
            <a:gdLst>
              <a:gd name="connsiteX0" fmla="*/ 0 w 2507456"/>
              <a:gd name="connsiteY0" fmla="*/ 0 h 1002982"/>
              <a:gd name="connsiteX1" fmla="*/ 2507456 w 2507456"/>
              <a:gd name="connsiteY1" fmla="*/ 0 h 1002982"/>
              <a:gd name="connsiteX2" fmla="*/ 2507456 w 2507456"/>
              <a:gd name="connsiteY2" fmla="*/ 1002982 h 1002982"/>
              <a:gd name="connsiteX3" fmla="*/ 0 w 2507456"/>
              <a:gd name="connsiteY3" fmla="*/ 1002982 h 1002982"/>
              <a:gd name="connsiteX4" fmla="*/ 0 w 2507456"/>
              <a:gd name="connsiteY4" fmla="*/ 0 h 100298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07456" h="1002982">
                <a:moveTo>
                  <a:pt x="0" y="0"/>
                </a:moveTo>
                <a:lnTo>
                  <a:pt x="2507456" y="0"/>
                </a:lnTo>
                <a:lnTo>
                  <a:pt x="2507456" y="1002982"/>
                </a:lnTo>
                <a:lnTo>
                  <a:pt x="0" y="1002982"/>
                </a:lnTo>
                <a:lnTo>
                  <a:pt x="0" y="0"/>
                </a:lnTo>
                <a:close/>
              </a:path>
            </a:pathLst>
          </a:custGeom>
          <a:solidFill>
            <a:srgbClr val="356F40"/>
          </a:solidFill>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97358" tIns="112776" rIns="197358" bIns="112776" numCol="1" spcCol="1270" anchor="ctr" anchorCtr="0">
            <a:noAutofit/>
          </a:bodyPr>
          <a:lstStyle/>
          <a:p>
            <a:pPr algn="ctr" defTabSz="1233488">
              <a:lnSpc>
                <a:spcPct val="90000"/>
              </a:lnSpc>
              <a:spcAft>
                <a:spcPct val="35000"/>
              </a:spcAft>
            </a:pPr>
            <a:r>
              <a:rPr lang="en-GB" sz="2800" dirty="0"/>
              <a:t>Patient B</a:t>
            </a:r>
          </a:p>
        </p:txBody>
      </p:sp>
      <p:sp>
        <p:nvSpPr>
          <p:cNvPr id="12" name="Freeform 11"/>
          <p:cNvSpPr/>
          <p:nvPr/>
        </p:nvSpPr>
        <p:spPr>
          <a:xfrm>
            <a:off x="1284816" y="2426702"/>
            <a:ext cx="1880592" cy="2589908"/>
          </a:xfrm>
          <a:custGeom>
            <a:avLst/>
            <a:gdLst>
              <a:gd name="connsiteX0" fmla="*/ 0 w 2507456"/>
              <a:gd name="connsiteY0" fmla="*/ 0 h 3453210"/>
              <a:gd name="connsiteX1" fmla="*/ 2507456 w 2507456"/>
              <a:gd name="connsiteY1" fmla="*/ 0 h 3453210"/>
              <a:gd name="connsiteX2" fmla="*/ 2507456 w 2507456"/>
              <a:gd name="connsiteY2" fmla="*/ 3453210 h 3453210"/>
              <a:gd name="connsiteX3" fmla="*/ 0 w 2507456"/>
              <a:gd name="connsiteY3" fmla="*/ 3453210 h 3453210"/>
              <a:gd name="connsiteX4" fmla="*/ 0 w 2507456"/>
              <a:gd name="connsiteY4" fmla="*/ 0 h 34532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07456" h="3453210">
                <a:moveTo>
                  <a:pt x="0" y="0"/>
                </a:moveTo>
                <a:lnTo>
                  <a:pt x="2507456" y="0"/>
                </a:lnTo>
                <a:lnTo>
                  <a:pt x="2507456" y="3453210"/>
                </a:lnTo>
                <a:lnTo>
                  <a:pt x="0" y="3453210"/>
                </a:lnTo>
                <a:lnTo>
                  <a:pt x="0" y="0"/>
                </a:lnTo>
                <a:close/>
              </a:path>
            </a:pathLst>
          </a:custGeom>
          <a:solidFill>
            <a:schemeClr val="accent6">
              <a:lumMod val="60000"/>
              <a:lumOff val="40000"/>
              <a:alpha val="90000"/>
            </a:schemeClr>
          </a:solidFill>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80010" tIns="80010" rIns="106680" bIns="120015" numCol="1" spcCol="1270" anchor="t" anchorCtr="0">
            <a:noAutofit/>
          </a:bodyPr>
          <a:lstStyle/>
          <a:p>
            <a:pPr marL="171450" lvl="1" indent="-171450" defTabSz="666750">
              <a:lnSpc>
                <a:spcPct val="90000"/>
              </a:lnSpc>
              <a:spcAft>
                <a:spcPct val="15000"/>
              </a:spcAft>
              <a:buChar char="••"/>
            </a:pPr>
            <a:r>
              <a:rPr lang="en-GB" sz="1600" dirty="0"/>
              <a:t>Voice</a:t>
            </a:r>
          </a:p>
          <a:p>
            <a:pPr marL="171450" lvl="1" indent="-171450" defTabSz="666750">
              <a:lnSpc>
                <a:spcPct val="90000"/>
              </a:lnSpc>
              <a:spcAft>
                <a:spcPct val="15000"/>
              </a:spcAft>
              <a:buChar char="••"/>
            </a:pPr>
            <a:r>
              <a:rPr lang="en-GB" sz="1600" dirty="0"/>
              <a:t>GCS-12</a:t>
            </a:r>
          </a:p>
          <a:p>
            <a:pPr marL="171450" lvl="1" indent="-171450" defTabSz="666750">
              <a:lnSpc>
                <a:spcPct val="90000"/>
              </a:lnSpc>
              <a:spcAft>
                <a:spcPct val="15000"/>
              </a:spcAft>
              <a:buChar char="••"/>
            </a:pPr>
            <a:r>
              <a:rPr lang="en-GB" sz="1600" dirty="0"/>
              <a:t>HR-96</a:t>
            </a:r>
          </a:p>
          <a:p>
            <a:pPr marL="171450" lvl="1" indent="-171450" defTabSz="666750">
              <a:lnSpc>
                <a:spcPct val="90000"/>
              </a:lnSpc>
              <a:spcAft>
                <a:spcPct val="15000"/>
              </a:spcAft>
              <a:buChar char="••"/>
            </a:pPr>
            <a:r>
              <a:rPr lang="en-GB" sz="1600" dirty="0"/>
              <a:t>RR-22</a:t>
            </a:r>
          </a:p>
          <a:p>
            <a:pPr marL="171450" lvl="1" indent="-171450" defTabSz="666750">
              <a:lnSpc>
                <a:spcPct val="90000"/>
              </a:lnSpc>
              <a:spcAft>
                <a:spcPct val="15000"/>
              </a:spcAft>
              <a:buChar char="••"/>
            </a:pPr>
            <a:r>
              <a:rPr lang="en-GB" sz="1600" dirty="0"/>
              <a:t>SPO</a:t>
            </a:r>
            <a:r>
              <a:rPr lang="en-GB" sz="1600" baseline="30000" dirty="0"/>
              <a:t>2</a:t>
            </a:r>
            <a:r>
              <a:rPr lang="en-GB" sz="1600" dirty="0"/>
              <a:t>-94</a:t>
            </a:r>
          </a:p>
          <a:p>
            <a:pPr marL="171450" lvl="1" indent="-171450" defTabSz="666750">
              <a:lnSpc>
                <a:spcPct val="90000"/>
              </a:lnSpc>
              <a:spcAft>
                <a:spcPct val="15000"/>
              </a:spcAft>
              <a:buChar char="••"/>
            </a:pPr>
            <a:r>
              <a:rPr lang="en-GB" sz="1600" dirty="0"/>
              <a:t>BP-130/78</a:t>
            </a:r>
          </a:p>
          <a:p>
            <a:pPr marL="171450" lvl="1" indent="-171450" defTabSz="666750">
              <a:lnSpc>
                <a:spcPct val="90000"/>
              </a:lnSpc>
              <a:spcAft>
                <a:spcPct val="15000"/>
              </a:spcAft>
              <a:buChar char="••"/>
            </a:pPr>
            <a:r>
              <a:rPr lang="en-GB" sz="1600" dirty="0"/>
              <a:t>BM-7</a:t>
            </a:r>
          </a:p>
          <a:p>
            <a:pPr marL="171450" lvl="1" indent="-171450" defTabSz="666750">
              <a:lnSpc>
                <a:spcPct val="90000"/>
              </a:lnSpc>
              <a:spcAft>
                <a:spcPct val="15000"/>
              </a:spcAft>
              <a:buChar char="••"/>
            </a:pPr>
            <a:r>
              <a:rPr lang="en-GB" sz="1600" dirty="0"/>
              <a:t>Cap Refill-&gt;2</a:t>
            </a:r>
          </a:p>
          <a:p>
            <a:pPr marL="171450" lvl="1" indent="-171450" defTabSz="666750">
              <a:lnSpc>
                <a:spcPct val="90000"/>
              </a:lnSpc>
              <a:spcAft>
                <a:spcPct val="15000"/>
              </a:spcAft>
              <a:buChar char="••"/>
            </a:pPr>
            <a:r>
              <a:rPr lang="en-GB" sz="1600" dirty="0"/>
              <a:t>Temp-39.1</a:t>
            </a:r>
            <a:r>
              <a:rPr lang="en-GB" sz="1600" baseline="30000" dirty="0"/>
              <a:t>o</a:t>
            </a:r>
          </a:p>
        </p:txBody>
      </p:sp>
      <p:sp>
        <p:nvSpPr>
          <p:cNvPr id="13" name="TextBox 12"/>
          <p:cNvSpPr txBox="1"/>
          <p:nvPr/>
        </p:nvSpPr>
        <p:spPr>
          <a:xfrm>
            <a:off x="1284816" y="5109825"/>
            <a:ext cx="1880592" cy="369332"/>
          </a:xfrm>
          <a:prstGeom prst="rect">
            <a:avLst/>
          </a:prstGeom>
          <a:solidFill>
            <a:schemeClr val="accent6">
              <a:lumMod val="20000"/>
              <a:lumOff val="80000"/>
            </a:schemeClr>
          </a:solidFill>
          <a:ln>
            <a:solidFill>
              <a:srgbClr val="FF0000"/>
            </a:solidFill>
          </a:ln>
        </p:spPr>
        <p:txBody>
          <a:bodyPr wrap="square" rtlCol="0">
            <a:spAutoFit/>
          </a:bodyPr>
          <a:lstStyle/>
          <a:p>
            <a:r>
              <a:rPr lang="en-GB" dirty="0">
                <a:latin typeface="+mn-lt"/>
              </a:rPr>
              <a:t>NEWS - 9</a:t>
            </a:r>
          </a:p>
        </p:txBody>
      </p:sp>
      <p:pic>
        <p:nvPicPr>
          <p:cNvPr id="14" name="Picture 13"/>
          <p:cNvPicPr>
            <a:picLocks noChangeAspect="1"/>
          </p:cNvPicPr>
          <p:nvPr/>
        </p:nvPicPr>
        <p:blipFill>
          <a:blip r:embed="rId11"/>
          <a:stretch>
            <a:fillRect/>
          </a:stretch>
        </p:blipFill>
        <p:spPr>
          <a:xfrm>
            <a:off x="8298091" y="5346015"/>
            <a:ext cx="1587127" cy="845573"/>
          </a:xfrm>
          <a:prstGeom prst="rect">
            <a:avLst/>
          </a:prstGeom>
        </p:spPr>
      </p:pic>
      <p:pic>
        <p:nvPicPr>
          <p:cNvPr id="15" name="Picture 1"/>
          <p:cNvPicPr>
            <a:picLocks noChangeAspect="1" noChangeArrowheads="1"/>
          </p:cNvPicPr>
          <p:nvPr/>
        </p:nvPicPr>
        <p:blipFill>
          <a:blip r:embed="rId12"/>
          <a:srcRect/>
          <a:stretch>
            <a:fillRect/>
          </a:stretch>
        </p:blipFill>
        <p:spPr>
          <a:xfrm rot="16200000">
            <a:off x="5338813" y="745660"/>
            <a:ext cx="3751465" cy="5341345"/>
          </a:xfrm>
          <a:prstGeom prst="rect">
            <a:avLst/>
          </a:prstGeom>
          <a:ln w="12700">
            <a:solidFill>
              <a:schemeClr val="tx1"/>
            </a:solidFill>
          </a:ln>
        </p:spPr>
      </p:pic>
      <p:sp>
        <p:nvSpPr>
          <p:cNvPr id="16" name="Title 2"/>
          <p:cNvSpPr>
            <a:spLocks noGrp="1"/>
          </p:cNvSpPr>
          <p:nvPr>
            <p:ph type="title"/>
          </p:nvPr>
        </p:nvSpPr>
        <p:spPr>
          <a:xfrm>
            <a:off x="9341314" y="-74085"/>
            <a:ext cx="2313735" cy="994172"/>
          </a:xfrm>
        </p:spPr>
        <p:txBody>
          <a:bodyPr>
            <a:normAutofit/>
          </a:bodyPr>
          <a:lstStyle/>
          <a:p>
            <a:r>
              <a:rPr lang="en-GB" sz="3200" dirty="0" smtClean="0">
                <a:latin typeface="+mn-lt"/>
              </a:rPr>
              <a:t>Scenarios</a:t>
            </a:r>
            <a:endParaRPr lang="en-GB" sz="3200" dirty="0">
              <a:latin typeface="+mn-lt"/>
            </a:endParaRPr>
          </a:p>
        </p:txBody>
      </p:sp>
    </p:spTree>
    <p:extLst>
      <p:ext uri="{BB962C8B-B14F-4D97-AF65-F5344CB8AC3E}">
        <p14:creationId xmlns:p14="http://schemas.microsoft.com/office/powerpoint/2010/main" val="22928143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2"/>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P spid="12" grpId="0" animBg="1"/>
      <p:bldP spid="13" grpId="0" animBg="1"/>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275134" y="101172"/>
            <a:ext cx="932776" cy="1269164"/>
          </a:xfrm>
          <a:prstGeom prst="rect">
            <a:avLst/>
          </a:prstGeom>
        </p:spPr>
      </p:pic>
      <p:sp>
        <p:nvSpPr>
          <p:cNvPr id="3" name="Rectangle 2"/>
          <p:cNvSpPr/>
          <p:nvPr/>
        </p:nvSpPr>
        <p:spPr>
          <a:xfrm>
            <a:off x="0" y="6298163"/>
            <a:ext cx="12192000" cy="559837"/>
          </a:xfrm>
          <a:prstGeom prst="rect">
            <a:avLst/>
          </a:prstGeom>
          <a:solidFill>
            <a:srgbClr val="10A03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4" name="Picture 3"/>
          <p:cNvPicPr>
            <a:picLocks noChangeAspect="1"/>
          </p:cNvPicPr>
          <p:nvPr/>
        </p:nvPicPr>
        <p:blipFill>
          <a:blip r:embed="rId4" cstate="email">
            <a:extLst>
              <a:ext uri="{28A0092B-C50C-407E-A947-70E740481C1C}">
                <a14:useLocalDpi xmlns:a14="http://schemas.microsoft.com/office/drawing/2010/main" val="0"/>
              </a:ext>
            </a:extLst>
          </a:blip>
          <a:stretch>
            <a:fillRect/>
          </a:stretch>
        </p:blipFill>
        <p:spPr>
          <a:xfrm>
            <a:off x="10441202" y="-74085"/>
            <a:ext cx="1853188" cy="2036068"/>
          </a:xfrm>
          <a:prstGeom prst="rect">
            <a:avLst/>
          </a:prstGeom>
        </p:spPr>
      </p:pic>
      <p:sp>
        <p:nvSpPr>
          <p:cNvPr id="5" name="TextBox 4">
            <a:extLst>
              <a:ext uri="{FF2B5EF4-FFF2-40B4-BE49-F238E27FC236}">
                <a16:creationId xmlns:a16="http://schemas.microsoft.com/office/drawing/2014/main" xmlns="" id="{58F17405-0CCD-427E-8DC1-67BB508A6295}"/>
              </a:ext>
            </a:extLst>
          </p:cNvPr>
          <p:cNvSpPr txBox="1"/>
          <p:nvPr/>
        </p:nvSpPr>
        <p:spPr>
          <a:xfrm>
            <a:off x="9213668" y="6445764"/>
            <a:ext cx="2569028" cy="261610"/>
          </a:xfrm>
          <a:prstGeom prst="rect">
            <a:avLst/>
          </a:prstGeom>
          <a:noFill/>
          <a:ln>
            <a:noFill/>
          </a:ln>
        </p:spPr>
        <p:txBody>
          <a:bodyPr wrap="square" rtlCol="0">
            <a:spAutoFit/>
          </a:bodyPr>
          <a:lstStyle/>
          <a:p>
            <a:r>
              <a:rPr lang="en-GB" sz="1100" dirty="0">
                <a:solidFill>
                  <a:schemeClr val="bg1"/>
                </a:solidFill>
                <a:latin typeface="Bahnschrift Light" panose="020B0502040204020203" pitchFamily="34" charset="0"/>
              </a:rPr>
              <a:t>Welsh Ambulance Services NHS Trust</a:t>
            </a:r>
          </a:p>
        </p:txBody>
      </p:sp>
      <p:pic>
        <p:nvPicPr>
          <p:cNvPr id="6" name="Picture 5">
            <a:hlinkClick r:id="rId5"/>
            <a:extLst>
              <a:ext uri="{FF2B5EF4-FFF2-40B4-BE49-F238E27FC236}">
                <a16:creationId xmlns:a16="http://schemas.microsoft.com/office/drawing/2014/main" xmlns="" id="{9F4E6EA8-FE61-4C31-B92D-D0B67B138749}"/>
              </a:ext>
            </a:extLst>
          </p:cNvPr>
          <p:cNvPicPr>
            <a:picLocks noChangeAspect="1"/>
          </p:cNvPicPr>
          <p:nvPr/>
        </p:nvPicPr>
        <p:blipFill>
          <a:blip r:embed="rId6" cstate="email">
            <a:extLst>
              <a:ext uri="{28A0092B-C50C-407E-A947-70E740481C1C}">
                <a14:useLocalDpi xmlns:a14="http://schemas.microsoft.com/office/drawing/2010/main" val="0"/>
              </a:ext>
            </a:extLst>
          </a:blip>
          <a:stretch>
            <a:fillRect/>
          </a:stretch>
        </p:blipFill>
        <p:spPr>
          <a:xfrm>
            <a:off x="275134" y="6440957"/>
            <a:ext cx="271224" cy="271224"/>
          </a:xfrm>
          <a:prstGeom prst="rect">
            <a:avLst/>
          </a:prstGeom>
        </p:spPr>
      </p:pic>
      <p:pic>
        <p:nvPicPr>
          <p:cNvPr id="7" name="Picture 6">
            <a:hlinkClick r:id="rId7"/>
            <a:extLst>
              <a:ext uri="{FF2B5EF4-FFF2-40B4-BE49-F238E27FC236}">
                <a16:creationId xmlns:a16="http://schemas.microsoft.com/office/drawing/2014/main" xmlns="" id="{8B00DA9A-76A5-4B84-BB25-5D0C4EB3F9AF}"/>
              </a:ext>
            </a:extLst>
          </p:cNvPr>
          <p:cNvPicPr>
            <a:picLocks noChangeAspect="1"/>
          </p:cNvPicPr>
          <p:nvPr/>
        </p:nvPicPr>
        <p:blipFill>
          <a:blip r:embed="rId8" cstate="email">
            <a:extLst>
              <a:ext uri="{28A0092B-C50C-407E-A947-70E740481C1C}">
                <a14:useLocalDpi xmlns:a14="http://schemas.microsoft.com/office/drawing/2010/main" val="0"/>
              </a:ext>
            </a:extLst>
          </a:blip>
          <a:stretch>
            <a:fillRect/>
          </a:stretch>
        </p:blipFill>
        <p:spPr>
          <a:xfrm>
            <a:off x="690680" y="6422354"/>
            <a:ext cx="444934" cy="311454"/>
          </a:xfrm>
          <a:prstGeom prst="rect">
            <a:avLst/>
          </a:prstGeom>
        </p:spPr>
      </p:pic>
      <p:pic>
        <p:nvPicPr>
          <p:cNvPr id="8" name="Picture 7">
            <a:hlinkClick r:id="rId9"/>
            <a:extLst>
              <a:ext uri="{FF2B5EF4-FFF2-40B4-BE49-F238E27FC236}">
                <a16:creationId xmlns:a16="http://schemas.microsoft.com/office/drawing/2014/main" xmlns="" id="{FE06037E-7EC3-4FD2-BD0E-408689441007}"/>
              </a:ext>
            </a:extLst>
          </p:cNvPr>
          <p:cNvPicPr>
            <a:picLocks noChangeAspect="1"/>
          </p:cNvPicPr>
          <p:nvPr/>
        </p:nvPicPr>
        <p:blipFill>
          <a:blip r:embed="rId10" cstate="email">
            <a:extLst>
              <a:ext uri="{28A0092B-C50C-407E-A947-70E740481C1C}">
                <a14:useLocalDpi xmlns:a14="http://schemas.microsoft.com/office/drawing/2010/main" val="0"/>
              </a:ext>
            </a:extLst>
          </a:blip>
          <a:stretch>
            <a:fillRect/>
          </a:stretch>
        </p:blipFill>
        <p:spPr>
          <a:xfrm>
            <a:off x="1284816" y="6440957"/>
            <a:ext cx="271224" cy="271224"/>
          </a:xfrm>
          <a:prstGeom prst="rect">
            <a:avLst/>
          </a:prstGeom>
        </p:spPr>
      </p:pic>
      <p:sp>
        <p:nvSpPr>
          <p:cNvPr id="9" name="Freeform 8"/>
          <p:cNvSpPr/>
          <p:nvPr/>
        </p:nvSpPr>
        <p:spPr>
          <a:xfrm>
            <a:off x="1207910" y="1676121"/>
            <a:ext cx="1880592" cy="752237"/>
          </a:xfrm>
          <a:custGeom>
            <a:avLst/>
            <a:gdLst>
              <a:gd name="connsiteX0" fmla="*/ 0 w 2507456"/>
              <a:gd name="connsiteY0" fmla="*/ 0 h 1002982"/>
              <a:gd name="connsiteX1" fmla="*/ 2507456 w 2507456"/>
              <a:gd name="connsiteY1" fmla="*/ 0 h 1002982"/>
              <a:gd name="connsiteX2" fmla="*/ 2507456 w 2507456"/>
              <a:gd name="connsiteY2" fmla="*/ 1002982 h 1002982"/>
              <a:gd name="connsiteX3" fmla="*/ 0 w 2507456"/>
              <a:gd name="connsiteY3" fmla="*/ 1002982 h 1002982"/>
              <a:gd name="connsiteX4" fmla="*/ 0 w 2507456"/>
              <a:gd name="connsiteY4" fmla="*/ 0 h 100298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07456" h="1002982">
                <a:moveTo>
                  <a:pt x="0" y="0"/>
                </a:moveTo>
                <a:lnTo>
                  <a:pt x="2507456" y="0"/>
                </a:lnTo>
                <a:lnTo>
                  <a:pt x="2507456" y="1002982"/>
                </a:lnTo>
                <a:lnTo>
                  <a:pt x="0" y="1002982"/>
                </a:lnTo>
                <a:lnTo>
                  <a:pt x="0" y="0"/>
                </a:lnTo>
                <a:close/>
              </a:path>
            </a:pathLst>
          </a:custGeom>
          <a:solidFill>
            <a:srgbClr val="356F40"/>
          </a:solidFill>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97358" tIns="112776" rIns="197358" bIns="112776" numCol="1" spcCol="1270" anchor="ctr" anchorCtr="0">
            <a:noAutofit/>
          </a:bodyPr>
          <a:lstStyle/>
          <a:p>
            <a:pPr algn="ctr" defTabSz="1233488">
              <a:lnSpc>
                <a:spcPct val="90000"/>
              </a:lnSpc>
              <a:spcAft>
                <a:spcPct val="35000"/>
              </a:spcAft>
            </a:pPr>
            <a:r>
              <a:rPr lang="en-GB" sz="2800" dirty="0"/>
              <a:t>Patient C</a:t>
            </a:r>
          </a:p>
        </p:txBody>
      </p:sp>
      <p:sp>
        <p:nvSpPr>
          <p:cNvPr id="10" name="Freeform 9"/>
          <p:cNvSpPr/>
          <p:nvPr/>
        </p:nvSpPr>
        <p:spPr>
          <a:xfrm>
            <a:off x="1207910" y="2428358"/>
            <a:ext cx="1880592" cy="2589908"/>
          </a:xfrm>
          <a:custGeom>
            <a:avLst/>
            <a:gdLst>
              <a:gd name="connsiteX0" fmla="*/ 0 w 2507456"/>
              <a:gd name="connsiteY0" fmla="*/ 0 h 3453210"/>
              <a:gd name="connsiteX1" fmla="*/ 2507456 w 2507456"/>
              <a:gd name="connsiteY1" fmla="*/ 0 h 3453210"/>
              <a:gd name="connsiteX2" fmla="*/ 2507456 w 2507456"/>
              <a:gd name="connsiteY2" fmla="*/ 3453210 h 3453210"/>
              <a:gd name="connsiteX3" fmla="*/ 0 w 2507456"/>
              <a:gd name="connsiteY3" fmla="*/ 3453210 h 3453210"/>
              <a:gd name="connsiteX4" fmla="*/ 0 w 2507456"/>
              <a:gd name="connsiteY4" fmla="*/ 0 h 34532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07456" h="3453210">
                <a:moveTo>
                  <a:pt x="0" y="0"/>
                </a:moveTo>
                <a:lnTo>
                  <a:pt x="2507456" y="0"/>
                </a:lnTo>
                <a:lnTo>
                  <a:pt x="2507456" y="3453210"/>
                </a:lnTo>
                <a:lnTo>
                  <a:pt x="0" y="3453210"/>
                </a:lnTo>
                <a:lnTo>
                  <a:pt x="0" y="0"/>
                </a:lnTo>
                <a:close/>
              </a:path>
            </a:pathLst>
          </a:custGeom>
          <a:solidFill>
            <a:schemeClr val="accent6">
              <a:lumMod val="60000"/>
              <a:lumOff val="40000"/>
              <a:alpha val="90000"/>
            </a:schemeClr>
          </a:solidFill>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80010" tIns="80010" rIns="106680" bIns="120015" numCol="1" spcCol="1270" anchor="t" anchorCtr="0">
            <a:noAutofit/>
          </a:bodyPr>
          <a:lstStyle/>
          <a:p>
            <a:pPr marL="171450" lvl="1" indent="-171450" defTabSz="666750">
              <a:lnSpc>
                <a:spcPct val="90000"/>
              </a:lnSpc>
              <a:spcAft>
                <a:spcPct val="15000"/>
              </a:spcAft>
              <a:buChar char="••"/>
            </a:pPr>
            <a:r>
              <a:rPr lang="en-GB" sz="1600" dirty="0"/>
              <a:t>Alert</a:t>
            </a:r>
          </a:p>
          <a:p>
            <a:pPr marL="171450" lvl="1" indent="-171450" defTabSz="666750">
              <a:lnSpc>
                <a:spcPct val="90000"/>
              </a:lnSpc>
              <a:spcAft>
                <a:spcPct val="15000"/>
              </a:spcAft>
              <a:buChar char="••"/>
            </a:pPr>
            <a:r>
              <a:rPr lang="en-GB" sz="1600" dirty="0"/>
              <a:t>GCS-15</a:t>
            </a:r>
          </a:p>
          <a:p>
            <a:pPr marL="171450" lvl="1" indent="-171450" defTabSz="666750">
              <a:lnSpc>
                <a:spcPct val="90000"/>
              </a:lnSpc>
              <a:spcAft>
                <a:spcPct val="15000"/>
              </a:spcAft>
              <a:buChar char="••"/>
            </a:pPr>
            <a:r>
              <a:rPr lang="en-GB" sz="1600" dirty="0"/>
              <a:t>HR-92</a:t>
            </a:r>
          </a:p>
          <a:p>
            <a:pPr marL="171450" lvl="1" indent="-171450" defTabSz="666750">
              <a:lnSpc>
                <a:spcPct val="90000"/>
              </a:lnSpc>
              <a:spcAft>
                <a:spcPct val="15000"/>
              </a:spcAft>
              <a:buChar char="••"/>
            </a:pPr>
            <a:r>
              <a:rPr lang="en-GB" sz="1600" dirty="0"/>
              <a:t>RR-21</a:t>
            </a:r>
          </a:p>
          <a:p>
            <a:pPr marL="171450" lvl="1" indent="-171450" defTabSz="666750">
              <a:lnSpc>
                <a:spcPct val="90000"/>
              </a:lnSpc>
              <a:spcAft>
                <a:spcPct val="15000"/>
              </a:spcAft>
              <a:buChar char="••"/>
            </a:pPr>
            <a:r>
              <a:rPr lang="en-GB" sz="1600" dirty="0"/>
              <a:t>SPO</a:t>
            </a:r>
            <a:r>
              <a:rPr lang="en-GB" sz="1600" baseline="30000" dirty="0"/>
              <a:t>2</a:t>
            </a:r>
            <a:r>
              <a:rPr lang="en-GB" sz="1600" dirty="0"/>
              <a:t>-94</a:t>
            </a:r>
          </a:p>
          <a:p>
            <a:pPr marL="171450" lvl="1" indent="-171450" defTabSz="666750">
              <a:lnSpc>
                <a:spcPct val="90000"/>
              </a:lnSpc>
              <a:spcAft>
                <a:spcPct val="15000"/>
              </a:spcAft>
              <a:buChar char="••"/>
            </a:pPr>
            <a:r>
              <a:rPr lang="en-GB" sz="1600" dirty="0"/>
              <a:t>BP-98/62</a:t>
            </a:r>
          </a:p>
          <a:p>
            <a:pPr marL="171450" lvl="1" indent="-171450" defTabSz="666750">
              <a:lnSpc>
                <a:spcPct val="90000"/>
              </a:lnSpc>
              <a:spcAft>
                <a:spcPct val="15000"/>
              </a:spcAft>
              <a:buChar char="••"/>
            </a:pPr>
            <a:r>
              <a:rPr lang="en-GB" sz="1600" dirty="0"/>
              <a:t>BM-8</a:t>
            </a:r>
          </a:p>
          <a:p>
            <a:pPr marL="171450" lvl="1" indent="-171450" defTabSz="666750">
              <a:lnSpc>
                <a:spcPct val="90000"/>
              </a:lnSpc>
              <a:spcAft>
                <a:spcPct val="15000"/>
              </a:spcAft>
              <a:buChar char="••"/>
            </a:pPr>
            <a:r>
              <a:rPr lang="en-GB" sz="1600" dirty="0"/>
              <a:t>Cap Refill-&lt;2</a:t>
            </a:r>
          </a:p>
          <a:p>
            <a:pPr marL="171450" lvl="1" indent="-171450" defTabSz="666750">
              <a:lnSpc>
                <a:spcPct val="90000"/>
              </a:lnSpc>
              <a:spcAft>
                <a:spcPct val="15000"/>
              </a:spcAft>
              <a:buChar char="••"/>
            </a:pPr>
            <a:r>
              <a:rPr lang="en-GB" sz="1600" dirty="0"/>
              <a:t>Temp-36</a:t>
            </a:r>
            <a:r>
              <a:rPr lang="en-GB" sz="1600" baseline="30000" dirty="0"/>
              <a:t>o</a:t>
            </a:r>
          </a:p>
        </p:txBody>
      </p:sp>
      <p:sp>
        <p:nvSpPr>
          <p:cNvPr id="11" name="TextBox 10"/>
          <p:cNvSpPr txBox="1"/>
          <p:nvPr/>
        </p:nvSpPr>
        <p:spPr>
          <a:xfrm>
            <a:off x="1207910" y="5132076"/>
            <a:ext cx="1880592" cy="369332"/>
          </a:xfrm>
          <a:prstGeom prst="rect">
            <a:avLst/>
          </a:prstGeom>
          <a:solidFill>
            <a:schemeClr val="accent6">
              <a:lumMod val="20000"/>
              <a:lumOff val="80000"/>
            </a:schemeClr>
          </a:solidFill>
          <a:ln>
            <a:solidFill>
              <a:srgbClr val="FFC000"/>
            </a:solidFill>
          </a:ln>
        </p:spPr>
        <p:txBody>
          <a:bodyPr wrap="square" rtlCol="0">
            <a:spAutoFit/>
          </a:bodyPr>
          <a:lstStyle/>
          <a:p>
            <a:r>
              <a:rPr lang="en-GB" dirty="0">
                <a:latin typeface="+mn-lt"/>
              </a:rPr>
              <a:t>NEWS - </a:t>
            </a:r>
            <a:r>
              <a:rPr lang="en-GB" dirty="0" smtClean="0">
                <a:latin typeface="+mn-lt"/>
              </a:rPr>
              <a:t>7</a:t>
            </a:r>
            <a:endParaRPr lang="en-GB" dirty="0">
              <a:latin typeface="+mn-lt"/>
            </a:endParaRPr>
          </a:p>
        </p:txBody>
      </p:sp>
      <p:pic>
        <p:nvPicPr>
          <p:cNvPr id="12" name="Picture 11"/>
          <p:cNvPicPr>
            <a:picLocks noChangeAspect="1"/>
          </p:cNvPicPr>
          <p:nvPr/>
        </p:nvPicPr>
        <p:blipFill>
          <a:blip r:embed="rId11"/>
          <a:stretch>
            <a:fillRect/>
          </a:stretch>
        </p:blipFill>
        <p:spPr>
          <a:xfrm>
            <a:off x="8298091" y="5346015"/>
            <a:ext cx="1587127" cy="845573"/>
          </a:xfrm>
          <a:prstGeom prst="rect">
            <a:avLst/>
          </a:prstGeom>
        </p:spPr>
      </p:pic>
      <p:pic>
        <p:nvPicPr>
          <p:cNvPr id="13" name="Picture 1"/>
          <p:cNvPicPr>
            <a:picLocks noChangeAspect="1" noChangeArrowheads="1"/>
          </p:cNvPicPr>
          <p:nvPr/>
        </p:nvPicPr>
        <p:blipFill>
          <a:blip r:embed="rId12"/>
          <a:srcRect/>
          <a:stretch>
            <a:fillRect/>
          </a:stretch>
        </p:blipFill>
        <p:spPr>
          <a:xfrm rot="16200000">
            <a:off x="5338813" y="745660"/>
            <a:ext cx="3751465" cy="5341345"/>
          </a:xfrm>
          <a:prstGeom prst="rect">
            <a:avLst/>
          </a:prstGeom>
          <a:ln w="12700">
            <a:solidFill>
              <a:schemeClr val="tx1"/>
            </a:solidFill>
          </a:ln>
        </p:spPr>
      </p:pic>
      <p:sp>
        <p:nvSpPr>
          <p:cNvPr id="14" name="Title 2"/>
          <p:cNvSpPr txBox="1">
            <a:spLocks/>
          </p:cNvSpPr>
          <p:nvPr/>
        </p:nvSpPr>
        <p:spPr>
          <a:xfrm>
            <a:off x="9468961" y="101172"/>
            <a:ext cx="2313735" cy="994172"/>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fontAlgn="auto">
              <a:spcAft>
                <a:spcPts val="0"/>
              </a:spcAft>
            </a:pPr>
            <a:r>
              <a:rPr lang="en-GB" sz="3200" smtClean="0">
                <a:latin typeface="+mn-lt"/>
              </a:rPr>
              <a:t>Scenarios</a:t>
            </a:r>
            <a:endParaRPr lang="en-GB" sz="3200" dirty="0">
              <a:latin typeface="+mn-lt"/>
            </a:endParaRPr>
          </a:p>
        </p:txBody>
      </p:sp>
    </p:spTree>
    <p:extLst>
      <p:ext uri="{BB962C8B-B14F-4D97-AF65-F5344CB8AC3E}">
        <p14:creationId xmlns:p14="http://schemas.microsoft.com/office/powerpoint/2010/main" val="26259886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0"/>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0" grpId="0" animBg="1"/>
      <p:bldP spid="11" grpId="0" animBg="1"/>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Content Placeholder 4"/>
          <p:cNvPicPr>
            <a:picLocks noChangeAspect="1"/>
          </p:cNvPicPr>
          <p:nvPr/>
        </p:nvPicPr>
        <p:blipFill>
          <a:blip r:embed="rId2" cstate="email">
            <a:extLst>
              <a:ext uri="{28A0092B-C50C-407E-A947-70E740481C1C}">
                <a14:useLocalDpi xmlns:a14="http://schemas.microsoft.com/office/drawing/2010/main" val="0"/>
              </a:ext>
            </a:extLst>
          </a:blip>
          <a:stretch>
            <a:fillRect/>
          </a:stretch>
        </p:blipFill>
        <p:spPr>
          <a:xfrm>
            <a:off x="4080456" y="1519428"/>
            <a:ext cx="4572000" cy="4191000"/>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
        <p:nvSpPr>
          <p:cNvPr id="3" name="Rectangle 2"/>
          <p:cNvSpPr/>
          <p:nvPr/>
        </p:nvSpPr>
        <p:spPr>
          <a:xfrm>
            <a:off x="8543655" y="96107"/>
            <a:ext cx="1967826" cy="584775"/>
          </a:xfrm>
          <a:prstGeom prst="rect">
            <a:avLst/>
          </a:prstGeom>
        </p:spPr>
        <p:txBody>
          <a:bodyPr wrap="square">
            <a:spAutoFit/>
          </a:bodyPr>
          <a:lstStyle/>
          <a:p>
            <a:r>
              <a:rPr lang="en-US" sz="3200" dirty="0">
                <a:solidFill>
                  <a:schemeClr val="bg1"/>
                </a:solidFill>
                <a:latin typeface="+mn-lt"/>
              </a:rPr>
              <a:t>Questions </a:t>
            </a:r>
          </a:p>
        </p:txBody>
      </p:sp>
      <p:pic>
        <p:nvPicPr>
          <p:cNvPr id="4" name="Picture 3"/>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270873" y="170087"/>
            <a:ext cx="932776" cy="1269164"/>
          </a:xfrm>
          <a:prstGeom prst="rect">
            <a:avLst/>
          </a:prstGeom>
        </p:spPr>
      </p:pic>
      <p:sp>
        <p:nvSpPr>
          <p:cNvPr id="5" name="Rectangle 4"/>
          <p:cNvSpPr/>
          <p:nvPr/>
        </p:nvSpPr>
        <p:spPr>
          <a:xfrm>
            <a:off x="0" y="6298163"/>
            <a:ext cx="12192000" cy="559837"/>
          </a:xfrm>
          <a:prstGeom prst="rect">
            <a:avLst/>
          </a:prstGeom>
          <a:solidFill>
            <a:srgbClr val="10A03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6" name="Picture 5"/>
          <p:cNvPicPr>
            <a:picLocks noChangeAspect="1"/>
          </p:cNvPicPr>
          <p:nvPr/>
        </p:nvPicPr>
        <p:blipFill>
          <a:blip r:embed="rId4" cstate="email">
            <a:extLst>
              <a:ext uri="{28A0092B-C50C-407E-A947-70E740481C1C}">
                <a14:useLocalDpi xmlns:a14="http://schemas.microsoft.com/office/drawing/2010/main" val="0"/>
              </a:ext>
            </a:extLst>
          </a:blip>
          <a:stretch>
            <a:fillRect/>
          </a:stretch>
        </p:blipFill>
        <p:spPr>
          <a:xfrm>
            <a:off x="10441202" y="-108300"/>
            <a:ext cx="1853188" cy="2036068"/>
          </a:xfrm>
          <a:prstGeom prst="rect">
            <a:avLst/>
          </a:prstGeom>
        </p:spPr>
      </p:pic>
      <p:sp>
        <p:nvSpPr>
          <p:cNvPr id="7" name="TextBox 6">
            <a:extLst>
              <a:ext uri="{FF2B5EF4-FFF2-40B4-BE49-F238E27FC236}">
                <a16:creationId xmlns:a16="http://schemas.microsoft.com/office/drawing/2014/main" xmlns="" id="{58F17405-0CCD-427E-8DC1-67BB508A6295}"/>
              </a:ext>
            </a:extLst>
          </p:cNvPr>
          <p:cNvSpPr txBox="1"/>
          <p:nvPr/>
        </p:nvSpPr>
        <p:spPr>
          <a:xfrm>
            <a:off x="9213668" y="6445764"/>
            <a:ext cx="2569028" cy="261610"/>
          </a:xfrm>
          <a:prstGeom prst="rect">
            <a:avLst/>
          </a:prstGeom>
          <a:noFill/>
          <a:ln>
            <a:noFill/>
          </a:ln>
        </p:spPr>
        <p:txBody>
          <a:bodyPr wrap="square" rtlCol="0">
            <a:spAutoFit/>
          </a:bodyPr>
          <a:lstStyle/>
          <a:p>
            <a:r>
              <a:rPr lang="en-GB" sz="1100" dirty="0">
                <a:solidFill>
                  <a:schemeClr val="bg1"/>
                </a:solidFill>
                <a:latin typeface="Bahnschrift Light" panose="020B0502040204020203" pitchFamily="34" charset="0"/>
              </a:rPr>
              <a:t>Welsh Ambulance Services NHS Trust</a:t>
            </a:r>
          </a:p>
        </p:txBody>
      </p:sp>
      <p:pic>
        <p:nvPicPr>
          <p:cNvPr id="8" name="Picture 7">
            <a:hlinkClick r:id="rId5"/>
            <a:extLst>
              <a:ext uri="{FF2B5EF4-FFF2-40B4-BE49-F238E27FC236}">
                <a16:creationId xmlns:a16="http://schemas.microsoft.com/office/drawing/2014/main" xmlns="" id="{9F4E6EA8-FE61-4C31-B92D-D0B67B138749}"/>
              </a:ext>
            </a:extLst>
          </p:cNvPr>
          <p:cNvPicPr>
            <a:picLocks noChangeAspect="1"/>
          </p:cNvPicPr>
          <p:nvPr/>
        </p:nvPicPr>
        <p:blipFill>
          <a:blip r:embed="rId6" cstate="email">
            <a:extLst>
              <a:ext uri="{28A0092B-C50C-407E-A947-70E740481C1C}">
                <a14:useLocalDpi xmlns:a14="http://schemas.microsoft.com/office/drawing/2010/main" val="0"/>
              </a:ext>
            </a:extLst>
          </a:blip>
          <a:stretch>
            <a:fillRect/>
          </a:stretch>
        </p:blipFill>
        <p:spPr>
          <a:xfrm>
            <a:off x="275134" y="6440957"/>
            <a:ext cx="271224" cy="271224"/>
          </a:xfrm>
          <a:prstGeom prst="rect">
            <a:avLst/>
          </a:prstGeom>
        </p:spPr>
      </p:pic>
      <p:pic>
        <p:nvPicPr>
          <p:cNvPr id="9" name="Picture 8">
            <a:hlinkClick r:id="rId7"/>
            <a:extLst>
              <a:ext uri="{FF2B5EF4-FFF2-40B4-BE49-F238E27FC236}">
                <a16:creationId xmlns:a16="http://schemas.microsoft.com/office/drawing/2014/main" xmlns="" id="{8B00DA9A-76A5-4B84-BB25-5D0C4EB3F9AF}"/>
              </a:ext>
            </a:extLst>
          </p:cNvPr>
          <p:cNvPicPr>
            <a:picLocks noChangeAspect="1"/>
          </p:cNvPicPr>
          <p:nvPr/>
        </p:nvPicPr>
        <p:blipFill>
          <a:blip r:embed="rId8" cstate="email">
            <a:extLst>
              <a:ext uri="{28A0092B-C50C-407E-A947-70E740481C1C}">
                <a14:useLocalDpi xmlns:a14="http://schemas.microsoft.com/office/drawing/2010/main" val="0"/>
              </a:ext>
            </a:extLst>
          </a:blip>
          <a:stretch>
            <a:fillRect/>
          </a:stretch>
        </p:blipFill>
        <p:spPr>
          <a:xfrm>
            <a:off x="690680" y="6422354"/>
            <a:ext cx="444934" cy="311454"/>
          </a:xfrm>
          <a:prstGeom prst="rect">
            <a:avLst/>
          </a:prstGeom>
        </p:spPr>
      </p:pic>
      <p:pic>
        <p:nvPicPr>
          <p:cNvPr id="10" name="Picture 9">
            <a:hlinkClick r:id="rId9"/>
            <a:extLst>
              <a:ext uri="{FF2B5EF4-FFF2-40B4-BE49-F238E27FC236}">
                <a16:creationId xmlns:a16="http://schemas.microsoft.com/office/drawing/2014/main" xmlns="" id="{FE06037E-7EC3-4FD2-BD0E-408689441007}"/>
              </a:ext>
            </a:extLst>
          </p:cNvPr>
          <p:cNvPicPr>
            <a:picLocks noChangeAspect="1"/>
          </p:cNvPicPr>
          <p:nvPr/>
        </p:nvPicPr>
        <p:blipFill>
          <a:blip r:embed="rId10" cstate="email">
            <a:extLst>
              <a:ext uri="{28A0092B-C50C-407E-A947-70E740481C1C}">
                <a14:useLocalDpi xmlns:a14="http://schemas.microsoft.com/office/drawing/2010/main" val="0"/>
              </a:ext>
            </a:extLst>
          </a:blip>
          <a:stretch>
            <a:fillRect/>
          </a:stretch>
        </p:blipFill>
        <p:spPr>
          <a:xfrm>
            <a:off x="1284816" y="6440957"/>
            <a:ext cx="271224" cy="271224"/>
          </a:xfrm>
          <a:prstGeom prst="rect">
            <a:avLst/>
          </a:prstGeom>
        </p:spPr>
      </p:pic>
    </p:spTree>
    <p:extLst>
      <p:ext uri="{BB962C8B-B14F-4D97-AF65-F5344CB8AC3E}">
        <p14:creationId xmlns:p14="http://schemas.microsoft.com/office/powerpoint/2010/main" val="2596605121"/>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0" y="1927768"/>
            <a:ext cx="12192000" cy="2585323"/>
          </a:xfrm>
          <a:prstGeom prst="rect">
            <a:avLst/>
          </a:prstGeom>
          <a:solidFill>
            <a:srgbClr val="10A03D"/>
          </a:solidFill>
        </p:spPr>
        <p:txBody>
          <a:bodyPr wrap="square" rtlCol="0">
            <a:spAutoFit/>
          </a:bodyPr>
          <a:lstStyle/>
          <a:p>
            <a:pPr algn="ctr"/>
            <a:endParaRPr lang="en-GB" sz="5400" dirty="0">
              <a:solidFill>
                <a:schemeClr val="bg1"/>
              </a:solidFill>
              <a:latin typeface="+mn-lt"/>
            </a:endParaRPr>
          </a:p>
          <a:p>
            <a:pPr algn="ctr"/>
            <a:r>
              <a:rPr lang="en-GB" sz="5400" dirty="0">
                <a:solidFill>
                  <a:schemeClr val="bg1"/>
                </a:solidFill>
                <a:latin typeface="+mn-lt"/>
              </a:rPr>
              <a:t>Clinical Assessment</a:t>
            </a:r>
          </a:p>
          <a:p>
            <a:pPr algn="ctr"/>
            <a:r>
              <a:rPr lang="en-GB" sz="5400" dirty="0">
                <a:solidFill>
                  <a:schemeClr val="bg1"/>
                </a:solidFill>
                <a:latin typeface="+mn-lt"/>
              </a:rPr>
              <a:t> </a:t>
            </a:r>
          </a:p>
        </p:txBody>
      </p:sp>
      <p:pic>
        <p:nvPicPr>
          <p:cNvPr id="2" name="Picture 1"/>
          <p:cNvPicPr>
            <a:picLocks noChangeAspect="1"/>
          </p:cNvPicPr>
          <p:nvPr/>
        </p:nvPicPr>
        <p:blipFill>
          <a:blip r:embed="rId2"/>
          <a:stretch>
            <a:fillRect/>
          </a:stretch>
        </p:blipFill>
        <p:spPr>
          <a:xfrm>
            <a:off x="8257951" y="4824197"/>
            <a:ext cx="2129963" cy="1354183"/>
          </a:xfrm>
          <a:prstGeom prst="rect">
            <a:avLst/>
          </a:prstGeom>
          <a:ln>
            <a:noFill/>
          </a:ln>
          <a:effectLst>
            <a:outerShdw blurRad="190500" algn="tl" rotWithShape="0">
              <a:srgbClr val="000000">
                <a:alpha val="70000"/>
              </a:srgbClr>
            </a:outerShdw>
          </a:effectLst>
        </p:spPr>
      </p:pic>
      <p:pic>
        <p:nvPicPr>
          <p:cNvPr id="5" name="Picture 4"/>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270873" y="170087"/>
            <a:ext cx="932776" cy="1269164"/>
          </a:xfrm>
          <a:prstGeom prst="rect">
            <a:avLst/>
          </a:prstGeom>
        </p:spPr>
      </p:pic>
      <p:sp>
        <p:nvSpPr>
          <p:cNvPr id="6" name="Rectangle 5"/>
          <p:cNvSpPr/>
          <p:nvPr/>
        </p:nvSpPr>
        <p:spPr>
          <a:xfrm>
            <a:off x="0" y="6298163"/>
            <a:ext cx="12192000" cy="559837"/>
          </a:xfrm>
          <a:prstGeom prst="rect">
            <a:avLst/>
          </a:prstGeom>
          <a:solidFill>
            <a:srgbClr val="10A03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 name="Picture 6"/>
          <p:cNvPicPr>
            <a:picLocks noChangeAspect="1"/>
          </p:cNvPicPr>
          <p:nvPr/>
        </p:nvPicPr>
        <p:blipFill>
          <a:blip r:embed="rId4" cstate="email">
            <a:extLst>
              <a:ext uri="{28A0092B-C50C-407E-A947-70E740481C1C}">
                <a14:useLocalDpi xmlns:a14="http://schemas.microsoft.com/office/drawing/2010/main" val="0"/>
              </a:ext>
            </a:extLst>
          </a:blip>
          <a:stretch>
            <a:fillRect/>
          </a:stretch>
        </p:blipFill>
        <p:spPr>
          <a:xfrm>
            <a:off x="10441202" y="-108300"/>
            <a:ext cx="1853188" cy="2036068"/>
          </a:xfrm>
          <a:prstGeom prst="rect">
            <a:avLst/>
          </a:prstGeom>
        </p:spPr>
      </p:pic>
      <p:sp>
        <p:nvSpPr>
          <p:cNvPr id="8" name="TextBox 7">
            <a:extLst>
              <a:ext uri="{FF2B5EF4-FFF2-40B4-BE49-F238E27FC236}">
                <a16:creationId xmlns:a16="http://schemas.microsoft.com/office/drawing/2014/main" xmlns="" id="{58F17405-0CCD-427E-8DC1-67BB508A6295}"/>
              </a:ext>
            </a:extLst>
          </p:cNvPr>
          <p:cNvSpPr txBox="1"/>
          <p:nvPr/>
        </p:nvSpPr>
        <p:spPr>
          <a:xfrm>
            <a:off x="9213668" y="6445764"/>
            <a:ext cx="2569028" cy="261610"/>
          </a:xfrm>
          <a:prstGeom prst="rect">
            <a:avLst/>
          </a:prstGeom>
          <a:noFill/>
          <a:ln>
            <a:noFill/>
          </a:ln>
        </p:spPr>
        <p:txBody>
          <a:bodyPr wrap="square" rtlCol="0">
            <a:spAutoFit/>
          </a:bodyPr>
          <a:lstStyle/>
          <a:p>
            <a:r>
              <a:rPr lang="en-GB" sz="1100" dirty="0">
                <a:solidFill>
                  <a:schemeClr val="bg1"/>
                </a:solidFill>
                <a:latin typeface="Bahnschrift Light" panose="020B0502040204020203" pitchFamily="34" charset="0"/>
              </a:rPr>
              <a:t>Welsh Ambulance Services NHS Trust</a:t>
            </a:r>
          </a:p>
        </p:txBody>
      </p:sp>
      <p:pic>
        <p:nvPicPr>
          <p:cNvPr id="9" name="Picture 8">
            <a:hlinkClick r:id="rId5"/>
            <a:extLst>
              <a:ext uri="{FF2B5EF4-FFF2-40B4-BE49-F238E27FC236}">
                <a16:creationId xmlns:a16="http://schemas.microsoft.com/office/drawing/2014/main" xmlns="" id="{9F4E6EA8-FE61-4C31-B92D-D0B67B138749}"/>
              </a:ext>
            </a:extLst>
          </p:cNvPr>
          <p:cNvPicPr>
            <a:picLocks noChangeAspect="1"/>
          </p:cNvPicPr>
          <p:nvPr/>
        </p:nvPicPr>
        <p:blipFill>
          <a:blip r:embed="rId6" cstate="email">
            <a:extLst>
              <a:ext uri="{28A0092B-C50C-407E-A947-70E740481C1C}">
                <a14:useLocalDpi xmlns:a14="http://schemas.microsoft.com/office/drawing/2010/main" val="0"/>
              </a:ext>
            </a:extLst>
          </a:blip>
          <a:stretch>
            <a:fillRect/>
          </a:stretch>
        </p:blipFill>
        <p:spPr>
          <a:xfrm>
            <a:off x="275134" y="6440957"/>
            <a:ext cx="271224" cy="271224"/>
          </a:xfrm>
          <a:prstGeom prst="rect">
            <a:avLst/>
          </a:prstGeom>
        </p:spPr>
      </p:pic>
      <p:pic>
        <p:nvPicPr>
          <p:cNvPr id="10" name="Picture 9">
            <a:hlinkClick r:id="rId7"/>
            <a:extLst>
              <a:ext uri="{FF2B5EF4-FFF2-40B4-BE49-F238E27FC236}">
                <a16:creationId xmlns:a16="http://schemas.microsoft.com/office/drawing/2014/main" xmlns="" id="{8B00DA9A-76A5-4B84-BB25-5D0C4EB3F9AF}"/>
              </a:ext>
            </a:extLst>
          </p:cNvPr>
          <p:cNvPicPr>
            <a:picLocks noChangeAspect="1"/>
          </p:cNvPicPr>
          <p:nvPr/>
        </p:nvPicPr>
        <p:blipFill>
          <a:blip r:embed="rId8" cstate="email">
            <a:extLst>
              <a:ext uri="{28A0092B-C50C-407E-A947-70E740481C1C}">
                <a14:useLocalDpi xmlns:a14="http://schemas.microsoft.com/office/drawing/2010/main" val="0"/>
              </a:ext>
            </a:extLst>
          </a:blip>
          <a:stretch>
            <a:fillRect/>
          </a:stretch>
        </p:blipFill>
        <p:spPr>
          <a:xfrm>
            <a:off x="690680" y="6422354"/>
            <a:ext cx="444934" cy="311454"/>
          </a:xfrm>
          <a:prstGeom prst="rect">
            <a:avLst/>
          </a:prstGeom>
        </p:spPr>
      </p:pic>
      <p:pic>
        <p:nvPicPr>
          <p:cNvPr id="11" name="Picture 10">
            <a:hlinkClick r:id="rId9"/>
            <a:extLst>
              <a:ext uri="{FF2B5EF4-FFF2-40B4-BE49-F238E27FC236}">
                <a16:creationId xmlns:a16="http://schemas.microsoft.com/office/drawing/2014/main" xmlns="" id="{FE06037E-7EC3-4FD2-BD0E-408689441007}"/>
              </a:ext>
            </a:extLst>
          </p:cNvPr>
          <p:cNvPicPr>
            <a:picLocks noChangeAspect="1"/>
          </p:cNvPicPr>
          <p:nvPr/>
        </p:nvPicPr>
        <p:blipFill>
          <a:blip r:embed="rId10" cstate="email">
            <a:extLst>
              <a:ext uri="{28A0092B-C50C-407E-A947-70E740481C1C}">
                <a14:useLocalDpi xmlns:a14="http://schemas.microsoft.com/office/drawing/2010/main" val="0"/>
              </a:ext>
            </a:extLst>
          </a:blip>
          <a:stretch>
            <a:fillRect/>
          </a:stretch>
        </p:blipFill>
        <p:spPr>
          <a:xfrm>
            <a:off x="1284816" y="6440957"/>
            <a:ext cx="271224" cy="271224"/>
          </a:xfrm>
          <a:prstGeom prst="rect">
            <a:avLst/>
          </a:prstGeom>
        </p:spPr>
      </p:pic>
    </p:spTree>
    <p:extLst>
      <p:ext uri="{BB962C8B-B14F-4D97-AF65-F5344CB8AC3E}">
        <p14:creationId xmlns:p14="http://schemas.microsoft.com/office/powerpoint/2010/main" val="39419490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p:cNvGraphicFramePr/>
          <p:nvPr>
            <p:extLst>
              <p:ext uri="{D42A27DB-BD31-4B8C-83A1-F6EECF244321}">
                <p14:modId xmlns:p14="http://schemas.microsoft.com/office/powerpoint/2010/main" val="498308411"/>
              </p:ext>
            </p:extLst>
          </p:nvPr>
        </p:nvGraphicFramePr>
        <p:xfrm>
          <a:off x="1705232" y="947352"/>
          <a:ext cx="8682682" cy="51980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Rectangle 2"/>
          <p:cNvSpPr/>
          <p:nvPr/>
        </p:nvSpPr>
        <p:spPr>
          <a:xfrm>
            <a:off x="7151460" y="96107"/>
            <a:ext cx="3516540" cy="584775"/>
          </a:xfrm>
          <a:prstGeom prst="rect">
            <a:avLst/>
          </a:prstGeom>
        </p:spPr>
        <p:txBody>
          <a:bodyPr wrap="none">
            <a:spAutoFit/>
          </a:bodyPr>
          <a:lstStyle/>
          <a:p>
            <a:r>
              <a:rPr lang="en-US" sz="3200" dirty="0">
                <a:solidFill>
                  <a:schemeClr val="bg1"/>
                </a:solidFill>
                <a:latin typeface="+mn-lt"/>
              </a:rPr>
              <a:t>Clinical Assessment </a:t>
            </a:r>
          </a:p>
        </p:txBody>
      </p:sp>
      <p:pic>
        <p:nvPicPr>
          <p:cNvPr id="4" name="Picture 3"/>
          <p:cNvPicPr>
            <a:picLocks noChangeAspect="1"/>
          </p:cNvPicPr>
          <p:nvPr/>
        </p:nvPicPr>
        <p:blipFill>
          <a:blip r:embed="rId7" cstate="email">
            <a:extLst>
              <a:ext uri="{28A0092B-C50C-407E-A947-70E740481C1C}">
                <a14:useLocalDpi xmlns:a14="http://schemas.microsoft.com/office/drawing/2010/main" val="0"/>
              </a:ext>
            </a:extLst>
          </a:blip>
          <a:stretch>
            <a:fillRect/>
          </a:stretch>
        </p:blipFill>
        <p:spPr>
          <a:xfrm>
            <a:off x="270873" y="170087"/>
            <a:ext cx="932776" cy="1269164"/>
          </a:xfrm>
          <a:prstGeom prst="rect">
            <a:avLst/>
          </a:prstGeom>
        </p:spPr>
      </p:pic>
      <p:sp>
        <p:nvSpPr>
          <p:cNvPr id="5" name="Rectangle 4"/>
          <p:cNvSpPr/>
          <p:nvPr/>
        </p:nvSpPr>
        <p:spPr>
          <a:xfrm>
            <a:off x="0" y="6298163"/>
            <a:ext cx="12192000" cy="559837"/>
          </a:xfrm>
          <a:prstGeom prst="rect">
            <a:avLst/>
          </a:prstGeom>
          <a:solidFill>
            <a:srgbClr val="10A03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6" name="Picture 5"/>
          <p:cNvPicPr>
            <a:picLocks noChangeAspect="1"/>
          </p:cNvPicPr>
          <p:nvPr/>
        </p:nvPicPr>
        <p:blipFill>
          <a:blip r:embed="rId8" cstate="email">
            <a:extLst>
              <a:ext uri="{28A0092B-C50C-407E-A947-70E740481C1C}">
                <a14:useLocalDpi xmlns:a14="http://schemas.microsoft.com/office/drawing/2010/main" val="0"/>
              </a:ext>
            </a:extLst>
          </a:blip>
          <a:stretch>
            <a:fillRect/>
          </a:stretch>
        </p:blipFill>
        <p:spPr>
          <a:xfrm>
            <a:off x="10441202" y="-108300"/>
            <a:ext cx="1853188" cy="2036068"/>
          </a:xfrm>
          <a:prstGeom prst="rect">
            <a:avLst/>
          </a:prstGeom>
        </p:spPr>
      </p:pic>
      <p:sp>
        <p:nvSpPr>
          <p:cNvPr id="7" name="TextBox 6">
            <a:extLst>
              <a:ext uri="{FF2B5EF4-FFF2-40B4-BE49-F238E27FC236}">
                <a16:creationId xmlns:a16="http://schemas.microsoft.com/office/drawing/2014/main" xmlns="" id="{58F17405-0CCD-427E-8DC1-67BB508A6295}"/>
              </a:ext>
            </a:extLst>
          </p:cNvPr>
          <p:cNvSpPr txBox="1"/>
          <p:nvPr/>
        </p:nvSpPr>
        <p:spPr>
          <a:xfrm>
            <a:off x="9213668" y="6445764"/>
            <a:ext cx="2569028" cy="261610"/>
          </a:xfrm>
          <a:prstGeom prst="rect">
            <a:avLst/>
          </a:prstGeom>
          <a:noFill/>
          <a:ln>
            <a:noFill/>
          </a:ln>
        </p:spPr>
        <p:txBody>
          <a:bodyPr wrap="square" rtlCol="0">
            <a:spAutoFit/>
          </a:bodyPr>
          <a:lstStyle/>
          <a:p>
            <a:r>
              <a:rPr lang="en-GB" sz="1100" dirty="0">
                <a:solidFill>
                  <a:schemeClr val="bg1"/>
                </a:solidFill>
                <a:latin typeface="Bahnschrift Light" panose="020B0502040204020203" pitchFamily="34" charset="0"/>
              </a:rPr>
              <a:t>Welsh Ambulance Services NHS Trust</a:t>
            </a:r>
          </a:p>
        </p:txBody>
      </p:sp>
      <p:pic>
        <p:nvPicPr>
          <p:cNvPr id="8" name="Picture 7">
            <a:hlinkClick r:id="rId9"/>
            <a:extLst>
              <a:ext uri="{FF2B5EF4-FFF2-40B4-BE49-F238E27FC236}">
                <a16:creationId xmlns:a16="http://schemas.microsoft.com/office/drawing/2014/main" xmlns="" id="{9F4E6EA8-FE61-4C31-B92D-D0B67B138749}"/>
              </a:ext>
            </a:extLst>
          </p:cNvPr>
          <p:cNvPicPr>
            <a:picLocks noChangeAspect="1"/>
          </p:cNvPicPr>
          <p:nvPr/>
        </p:nvPicPr>
        <p:blipFill>
          <a:blip r:embed="rId10" cstate="email">
            <a:extLst>
              <a:ext uri="{28A0092B-C50C-407E-A947-70E740481C1C}">
                <a14:useLocalDpi xmlns:a14="http://schemas.microsoft.com/office/drawing/2010/main" val="0"/>
              </a:ext>
            </a:extLst>
          </a:blip>
          <a:stretch>
            <a:fillRect/>
          </a:stretch>
        </p:blipFill>
        <p:spPr>
          <a:xfrm>
            <a:off x="275134" y="6440957"/>
            <a:ext cx="271224" cy="271224"/>
          </a:xfrm>
          <a:prstGeom prst="rect">
            <a:avLst/>
          </a:prstGeom>
        </p:spPr>
      </p:pic>
      <p:pic>
        <p:nvPicPr>
          <p:cNvPr id="9" name="Picture 8">
            <a:hlinkClick r:id="rId11"/>
            <a:extLst>
              <a:ext uri="{FF2B5EF4-FFF2-40B4-BE49-F238E27FC236}">
                <a16:creationId xmlns:a16="http://schemas.microsoft.com/office/drawing/2014/main" xmlns="" id="{8B00DA9A-76A5-4B84-BB25-5D0C4EB3F9AF}"/>
              </a:ext>
            </a:extLst>
          </p:cNvPr>
          <p:cNvPicPr>
            <a:picLocks noChangeAspect="1"/>
          </p:cNvPicPr>
          <p:nvPr/>
        </p:nvPicPr>
        <p:blipFill>
          <a:blip r:embed="rId12" cstate="email">
            <a:extLst>
              <a:ext uri="{28A0092B-C50C-407E-A947-70E740481C1C}">
                <a14:useLocalDpi xmlns:a14="http://schemas.microsoft.com/office/drawing/2010/main" val="0"/>
              </a:ext>
            </a:extLst>
          </a:blip>
          <a:stretch>
            <a:fillRect/>
          </a:stretch>
        </p:blipFill>
        <p:spPr>
          <a:xfrm>
            <a:off x="690680" y="6422354"/>
            <a:ext cx="444934" cy="311454"/>
          </a:xfrm>
          <a:prstGeom prst="rect">
            <a:avLst/>
          </a:prstGeom>
        </p:spPr>
      </p:pic>
      <p:pic>
        <p:nvPicPr>
          <p:cNvPr id="10" name="Picture 9">
            <a:hlinkClick r:id="rId13"/>
            <a:extLst>
              <a:ext uri="{FF2B5EF4-FFF2-40B4-BE49-F238E27FC236}">
                <a16:creationId xmlns:a16="http://schemas.microsoft.com/office/drawing/2014/main" xmlns="" id="{FE06037E-7EC3-4FD2-BD0E-408689441007}"/>
              </a:ext>
            </a:extLst>
          </p:cNvPr>
          <p:cNvPicPr>
            <a:picLocks noChangeAspect="1"/>
          </p:cNvPicPr>
          <p:nvPr/>
        </p:nvPicPr>
        <p:blipFill>
          <a:blip r:embed="rId14" cstate="email">
            <a:extLst>
              <a:ext uri="{28A0092B-C50C-407E-A947-70E740481C1C}">
                <a14:useLocalDpi xmlns:a14="http://schemas.microsoft.com/office/drawing/2010/main" val="0"/>
              </a:ext>
            </a:extLst>
          </a:blip>
          <a:stretch>
            <a:fillRect/>
          </a:stretch>
        </p:blipFill>
        <p:spPr>
          <a:xfrm>
            <a:off x="1284816" y="6440957"/>
            <a:ext cx="271224" cy="271224"/>
          </a:xfrm>
          <a:prstGeom prst="rect">
            <a:avLst/>
          </a:prstGeom>
        </p:spPr>
      </p:pic>
      <p:sp>
        <p:nvSpPr>
          <p:cNvPr id="11" name="Rectangle 10"/>
          <p:cNvSpPr/>
          <p:nvPr/>
        </p:nvSpPr>
        <p:spPr>
          <a:xfrm>
            <a:off x="8412224" y="34057"/>
            <a:ext cx="3097451" cy="523220"/>
          </a:xfrm>
          <a:prstGeom prst="rect">
            <a:avLst/>
          </a:prstGeom>
        </p:spPr>
        <p:txBody>
          <a:bodyPr wrap="none">
            <a:spAutoFit/>
          </a:bodyPr>
          <a:lstStyle/>
          <a:p>
            <a:r>
              <a:rPr lang="en-US" sz="2800" dirty="0">
                <a:latin typeface="+mn-lt"/>
              </a:rPr>
              <a:t>Clinical</a:t>
            </a:r>
            <a:r>
              <a:rPr lang="en-US" sz="2800" dirty="0">
                <a:solidFill>
                  <a:schemeClr val="bg1"/>
                </a:solidFill>
                <a:latin typeface="+mn-lt"/>
              </a:rPr>
              <a:t> </a:t>
            </a:r>
            <a:r>
              <a:rPr lang="en-US" sz="2800" dirty="0">
                <a:latin typeface="+mn-lt"/>
              </a:rPr>
              <a:t>Assessment</a:t>
            </a:r>
            <a:r>
              <a:rPr lang="en-US" sz="2800" dirty="0">
                <a:solidFill>
                  <a:schemeClr val="bg1"/>
                </a:solidFill>
                <a:latin typeface="+mn-lt"/>
              </a:rPr>
              <a:t> </a:t>
            </a:r>
          </a:p>
        </p:txBody>
      </p:sp>
    </p:spTree>
    <p:extLst>
      <p:ext uri="{BB962C8B-B14F-4D97-AF65-F5344CB8AC3E}">
        <p14:creationId xmlns:p14="http://schemas.microsoft.com/office/powerpoint/2010/main" val="18944254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graphicEl>
                                              <a:dgm id="{6A4AAB0B-E2C5-4DA9-8BAA-1CEDF4D98879}"/>
                                            </p:graphic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graphicEl>
                                              <a:dgm id="{D39C56C8-996B-4BE7-AC2C-CF421D1BAB9D}"/>
                                            </p:graphic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2">
                                            <p:graphicEl>
                                              <a:dgm id="{8FE27861-93E6-495F-9F0A-9E414DB29DDC}"/>
                                            </p:graphic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2">
                                            <p:graphicEl>
                                              <a:dgm id="{BBD85CFB-3AB1-4538-8709-A9429DD632A0}"/>
                                            </p:graphic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2">
                                            <p:graphicEl>
                                              <a:dgm id="{8AB0035B-9208-4E2B-B943-697F5206FDC3}"/>
                                            </p:graphic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graphicEl>
                                              <a:dgm id="{2A41ECE1-7CE1-457B-BA97-A93B60E9CB9B}"/>
                                            </p:graphic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2">
                                            <p:graphicEl>
                                              <a:dgm id="{E5212112-585A-49A6-B577-A71831F954A2}"/>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Oval Callout 3"/>
          <p:cNvSpPr/>
          <p:nvPr/>
        </p:nvSpPr>
        <p:spPr>
          <a:xfrm>
            <a:off x="7553768" y="1314574"/>
            <a:ext cx="2782102" cy="2061992"/>
          </a:xfrm>
          <a:prstGeom prst="wedgeEllipseCallout">
            <a:avLst>
              <a:gd name="adj1" fmla="val -41810"/>
              <a:gd name="adj2" fmla="val 86096"/>
            </a:avLst>
          </a:prstGeom>
          <a:solidFill>
            <a:srgbClr val="10A03D"/>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dirty="0">
                <a:solidFill>
                  <a:schemeClr val="bg1"/>
                </a:solidFill>
              </a:rPr>
              <a:t>Repetitive Systematic approach</a:t>
            </a:r>
          </a:p>
        </p:txBody>
      </p:sp>
      <p:sp>
        <p:nvSpPr>
          <p:cNvPr id="2" name="Title 1"/>
          <p:cNvSpPr>
            <a:spLocks noGrp="1"/>
          </p:cNvSpPr>
          <p:nvPr>
            <p:ph type="title"/>
          </p:nvPr>
        </p:nvSpPr>
        <p:spPr>
          <a:xfrm>
            <a:off x="1556040" y="590472"/>
            <a:ext cx="7886700" cy="1325563"/>
          </a:xfrm>
        </p:spPr>
        <p:txBody>
          <a:bodyPr/>
          <a:lstStyle/>
          <a:p>
            <a:r>
              <a:rPr lang="en-GB" dirty="0" smtClean="0">
                <a:latin typeface="+mn-lt"/>
              </a:rPr>
              <a:t>Primary Survey </a:t>
            </a:r>
            <a:endParaRPr lang="en-GB" dirty="0">
              <a:latin typeface="+mn-lt"/>
            </a:endParaRPr>
          </a:p>
        </p:txBody>
      </p:sp>
      <p:sp>
        <p:nvSpPr>
          <p:cNvPr id="3" name="Content Placeholder 2"/>
          <p:cNvSpPr>
            <a:spLocks noGrp="1"/>
          </p:cNvSpPr>
          <p:nvPr>
            <p:ph idx="1"/>
          </p:nvPr>
        </p:nvSpPr>
        <p:spPr/>
        <p:txBody>
          <a:bodyPr>
            <a:normAutofit lnSpcReduction="10000"/>
          </a:bodyPr>
          <a:lstStyle/>
          <a:p>
            <a:pPr marL="0" indent="0">
              <a:buNone/>
            </a:pPr>
            <a:r>
              <a:rPr lang="en-GB" dirty="0" smtClean="0"/>
              <a:t>General impression (60 seconds)</a:t>
            </a:r>
          </a:p>
          <a:p>
            <a:pPr marL="0" indent="0">
              <a:buNone/>
            </a:pPr>
            <a:r>
              <a:rPr lang="en-GB" sz="4000" dirty="0"/>
              <a:t>C</a:t>
            </a:r>
            <a:r>
              <a:rPr lang="en-GB" sz="3000" dirty="0"/>
              <a:t>atastrophic haemorrhage</a:t>
            </a:r>
          </a:p>
          <a:p>
            <a:pPr marL="0" indent="0">
              <a:buNone/>
            </a:pPr>
            <a:r>
              <a:rPr lang="en-GB" sz="4000" b="1" dirty="0"/>
              <a:t>A</a:t>
            </a:r>
            <a:r>
              <a:rPr lang="en-GB" sz="3000" dirty="0"/>
              <a:t>irway (consider c-spine)</a:t>
            </a:r>
          </a:p>
          <a:p>
            <a:pPr marL="0" indent="0">
              <a:buNone/>
            </a:pPr>
            <a:r>
              <a:rPr lang="en-GB" sz="4000" b="1" dirty="0"/>
              <a:t>B</a:t>
            </a:r>
            <a:r>
              <a:rPr lang="en-GB" sz="3000" dirty="0"/>
              <a:t>reathing</a:t>
            </a:r>
          </a:p>
          <a:p>
            <a:pPr marL="0" indent="0">
              <a:buNone/>
            </a:pPr>
            <a:r>
              <a:rPr lang="en-GB" sz="4000" b="1" dirty="0"/>
              <a:t>C</a:t>
            </a:r>
            <a:r>
              <a:rPr lang="en-GB" sz="3000" dirty="0"/>
              <a:t>irculation</a:t>
            </a:r>
          </a:p>
          <a:p>
            <a:pPr marL="0" indent="0">
              <a:buNone/>
            </a:pPr>
            <a:r>
              <a:rPr lang="en-GB" sz="4000" b="1" dirty="0"/>
              <a:t>D</a:t>
            </a:r>
            <a:r>
              <a:rPr lang="en-GB" sz="3000" dirty="0"/>
              <a:t>isability</a:t>
            </a:r>
          </a:p>
          <a:p>
            <a:pPr marL="0" indent="0">
              <a:buNone/>
            </a:pPr>
            <a:r>
              <a:rPr lang="en-GB" sz="4000" b="1" dirty="0"/>
              <a:t>E</a:t>
            </a:r>
            <a:r>
              <a:rPr lang="en-GB" sz="3000" dirty="0"/>
              <a:t>xpose</a:t>
            </a:r>
            <a:r>
              <a:rPr lang="en-GB" sz="4000" b="1" dirty="0"/>
              <a:t> / E</a:t>
            </a:r>
            <a:r>
              <a:rPr lang="en-GB" sz="3000" dirty="0"/>
              <a:t>nvironment</a:t>
            </a:r>
          </a:p>
        </p:txBody>
      </p:sp>
      <p:sp>
        <p:nvSpPr>
          <p:cNvPr id="5" name="Rectangle 4"/>
          <p:cNvSpPr/>
          <p:nvPr/>
        </p:nvSpPr>
        <p:spPr>
          <a:xfrm>
            <a:off x="7151460" y="96107"/>
            <a:ext cx="3516540" cy="584775"/>
          </a:xfrm>
          <a:prstGeom prst="rect">
            <a:avLst/>
          </a:prstGeom>
        </p:spPr>
        <p:txBody>
          <a:bodyPr wrap="none">
            <a:spAutoFit/>
          </a:bodyPr>
          <a:lstStyle/>
          <a:p>
            <a:r>
              <a:rPr lang="en-US" sz="3200" dirty="0">
                <a:solidFill>
                  <a:schemeClr val="bg1"/>
                </a:solidFill>
                <a:latin typeface="Bahnschrift SemiCondensed" panose="020B0502040204020203" pitchFamily="34" charset="0"/>
              </a:rPr>
              <a:t>Clinical Assessment </a:t>
            </a:r>
          </a:p>
        </p:txBody>
      </p:sp>
      <p:pic>
        <p:nvPicPr>
          <p:cNvPr id="6" name="Picture 5"/>
          <p:cNvPicPr>
            <a:picLocks noChangeAspect="1"/>
          </p:cNvPicPr>
          <p:nvPr/>
        </p:nvPicPr>
        <p:blipFill>
          <a:blip r:embed="rId2" cstate="email">
            <a:extLst>
              <a:ext uri="{28A0092B-C50C-407E-A947-70E740481C1C}">
                <a14:useLocalDpi xmlns:a14="http://schemas.microsoft.com/office/drawing/2010/main" val="0"/>
              </a:ext>
            </a:extLst>
          </a:blip>
          <a:stretch>
            <a:fillRect/>
          </a:stretch>
        </p:blipFill>
        <p:spPr>
          <a:xfrm>
            <a:off x="270873" y="170087"/>
            <a:ext cx="932776" cy="1269164"/>
          </a:xfrm>
          <a:prstGeom prst="rect">
            <a:avLst/>
          </a:prstGeom>
        </p:spPr>
      </p:pic>
      <p:sp>
        <p:nvSpPr>
          <p:cNvPr id="7" name="Rectangle 6"/>
          <p:cNvSpPr/>
          <p:nvPr/>
        </p:nvSpPr>
        <p:spPr>
          <a:xfrm>
            <a:off x="0" y="6298163"/>
            <a:ext cx="12192000" cy="559837"/>
          </a:xfrm>
          <a:prstGeom prst="rect">
            <a:avLst/>
          </a:prstGeom>
          <a:solidFill>
            <a:srgbClr val="10A03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8" name="Picture 7"/>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10441202" y="-108300"/>
            <a:ext cx="1853188" cy="2036068"/>
          </a:xfrm>
          <a:prstGeom prst="rect">
            <a:avLst/>
          </a:prstGeom>
        </p:spPr>
      </p:pic>
      <p:sp>
        <p:nvSpPr>
          <p:cNvPr id="9" name="TextBox 8">
            <a:extLst>
              <a:ext uri="{FF2B5EF4-FFF2-40B4-BE49-F238E27FC236}">
                <a16:creationId xmlns:a16="http://schemas.microsoft.com/office/drawing/2014/main" xmlns="" id="{58F17405-0CCD-427E-8DC1-67BB508A6295}"/>
              </a:ext>
            </a:extLst>
          </p:cNvPr>
          <p:cNvSpPr txBox="1"/>
          <p:nvPr/>
        </p:nvSpPr>
        <p:spPr>
          <a:xfrm>
            <a:off x="9213668" y="6445764"/>
            <a:ext cx="2569028" cy="261610"/>
          </a:xfrm>
          <a:prstGeom prst="rect">
            <a:avLst/>
          </a:prstGeom>
          <a:noFill/>
          <a:ln>
            <a:noFill/>
          </a:ln>
        </p:spPr>
        <p:txBody>
          <a:bodyPr wrap="square" rtlCol="0">
            <a:spAutoFit/>
          </a:bodyPr>
          <a:lstStyle/>
          <a:p>
            <a:r>
              <a:rPr lang="en-GB" sz="1100" dirty="0">
                <a:solidFill>
                  <a:schemeClr val="bg1"/>
                </a:solidFill>
                <a:latin typeface="Bahnschrift Light" panose="020B0502040204020203" pitchFamily="34" charset="0"/>
              </a:rPr>
              <a:t>Welsh Ambulance Services NHS Trust</a:t>
            </a:r>
          </a:p>
        </p:txBody>
      </p:sp>
      <p:pic>
        <p:nvPicPr>
          <p:cNvPr id="10" name="Picture 9">
            <a:hlinkClick r:id="rId4"/>
            <a:extLst>
              <a:ext uri="{FF2B5EF4-FFF2-40B4-BE49-F238E27FC236}">
                <a16:creationId xmlns:a16="http://schemas.microsoft.com/office/drawing/2014/main" xmlns="" id="{9F4E6EA8-FE61-4C31-B92D-D0B67B138749}"/>
              </a:ext>
            </a:extLst>
          </p:cNvPr>
          <p:cNvPicPr>
            <a:picLocks noChangeAspect="1"/>
          </p:cNvPicPr>
          <p:nvPr/>
        </p:nvPicPr>
        <p:blipFill>
          <a:blip r:embed="rId5" cstate="email">
            <a:extLst>
              <a:ext uri="{28A0092B-C50C-407E-A947-70E740481C1C}">
                <a14:useLocalDpi xmlns:a14="http://schemas.microsoft.com/office/drawing/2010/main" val="0"/>
              </a:ext>
            </a:extLst>
          </a:blip>
          <a:stretch>
            <a:fillRect/>
          </a:stretch>
        </p:blipFill>
        <p:spPr>
          <a:xfrm>
            <a:off x="275134" y="6440957"/>
            <a:ext cx="271224" cy="271224"/>
          </a:xfrm>
          <a:prstGeom prst="rect">
            <a:avLst/>
          </a:prstGeom>
        </p:spPr>
      </p:pic>
      <p:pic>
        <p:nvPicPr>
          <p:cNvPr id="11" name="Picture 10">
            <a:hlinkClick r:id="rId6"/>
            <a:extLst>
              <a:ext uri="{FF2B5EF4-FFF2-40B4-BE49-F238E27FC236}">
                <a16:creationId xmlns:a16="http://schemas.microsoft.com/office/drawing/2014/main" xmlns="" id="{8B00DA9A-76A5-4B84-BB25-5D0C4EB3F9AF}"/>
              </a:ext>
            </a:extLst>
          </p:cNvPr>
          <p:cNvPicPr>
            <a:picLocks noChangeAspect="1"/>
          </p:cNvPicPr>
          <p:nvPr/>
        </p:nvPicPr>
        <p:blipFill>
          <a:blip r:embed="rId7" cstate="email">
            <a:extLst>
              <a:ext uri="{28A0092B-C50C-407E-A947-70E740481C1C}">
                <a14:useLocalDpi xmlns:a14="http://schemas.microsoft.com/office/drawing/2010/main" val="0"/>
              </a:ext>
            </a:extLst>
          </a:blip>
          <a:stretch>
            <a:fillRect/>
          </a:stretch>
        </p:blipFill>
        <p:spPr>
          <a:xfrm>
            <a:off x="690680" y="6422354"/>
            <a:ext cx="444934" cy="311454"/>
          </a:xfrm>
          <a:prstGeom prst="rect">
            <a:avLst/>
          </a:prstGeom>
        </p:spPr>
      </p:pic>
      <p:pic>
        <p:nvPicPr>
          <p:cNvPr id="12" name="Picture 11">
            <a:hlinkClick r:id="rId8"/>
            <a:extLst>
              <a:ext uri="{FF2B5EF4-FFF2-40B4-BE49-F238E27FC236}">
                <a16:creationId xmlns:a16="http://schemas.microsoft.com/office/drawing/2014/main" xmlns="" id="{FE06037E-7EC3-4FD2-BD0E-408689441007}"/>
              </a:ext>
            </a:extLst>
          </p:cNvPr>
          <p:cNvPicPr>
            <a:picLocks noChangeAspect="1"/>
          </p:cNvPicPr>
          <p:nvPr/>
        </p:nvPicPr>
        <p:blipFill>
          <a:blip r:embed="rId9" cstate="email">
            <a:extLst>
              <a:ext uri="{28A0092B-C50C-407E-A947-70E740481C1C}">
                <a14:useLocalDpi xmlns:a14="http://schemas.microsoft.com/office/drawing/2010/main" val="0"/>
              </a:ext>
            </a:extLst>
          </a:blip>
          <a:stretch>
            <a:fillRect/>
          </a:stretch>
        </p:blipFill>
        <p:spPr>
          <a:xfrm>
            <a:off x="1284816" y="6440957"/>
            <a:ext cx="271224" cy="271224"/>
          </a:xfrm>
          <a:prstGeom prst="rect">
            <a:avLst/>
          </a:prstGeom>
        </p:spPr>
      </p:pic>
      <p:sp>
        <p:nvSpPr>
          <p:cNvPr id="13" name="Rectangle 12"/>
          <p:cNvSpPr/>
          <p:nvPr/>
        </p:nvSpPr>
        <p:spPr>
          <a:xfrm>
            <a:off x="8412224" y="34057"/>
            <a:ext cx="3097451" cy="523220"/>
          </a:xfrm>
          <a:prstGeom prst="rect">
            <a:avLst/>
          </a:prstGeom>
        </p:spPr>
        <p:txBody>
          <a:bodyPr wrap="none">
            <a:spAutoFit/>
          </a:bodyPr>
          <a:lstStyle/>
          <a:p>
            <a:r>
              <a:rPr lang="en-US" sz="2800" dirty="0">
                <a:latin typeface="+mn-lt"/>
              </a:rPr>
              <a:t>Clinical</a:t>
            </a:r>
            <a:r>
              <a:rPr lang="en-US" sz="2800" dirty="0">
                <a:solidFill>
                  <a:schemeClr val="bg1"/>
                </a:solidFill>
                <a:latin typeface="+mn-lt"/>
              </a:rPr>
              <a:t> </a:t>
            </a:r>
            <a:r>
              <a:rPr lang="en-US" sz="2800" dirty="0">
                <a:latin typeface="+mn-lt"/>
              </a:rPr>
              <a:t>Assessment</a:t>
            </a:r>
            <a:r>
              <a:rPr lang="en-US" sz="2800" dirty="0">
                <a:solidFill>
                  <a:schemeClr val="bg1"/>
                </a:solidFill>
                <a:latin typeface="+mn-lt"/>
              </a:rPr>
              <a:t> </a:t>
            </a:r>
          </a:p>
        </p:txBody>
      </p:sp>
    </p:spTree>
    <p:extLst>
      <p:ext uri="{BB962C8B-B14F-4D97-AF65-F5344CB8AC3E}">
        <p14:creationId xmlns:p14="http://schemas.microsoft.com/office/powerpoint/2010/main" val="36546415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3"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79075" y="542633"/>
            <a:ext cx="7886700" cy="1325563"/>
          </a:xfrm>
        </p:spPr>
        <p:txBody>
          <a:bodyPr/>
          <a:lstStyle/>
          <a:p>
            <a:r>
              <a:rPr lang="en-GB" dirty="0" smtClean="0">
                <a:latin typeface="+mn-lt"/>
              </a:rPr>
              <a:t>History Take </a:t>
            </a:r>
            <a:endParaRPr lang="en-GB" dirty="0">
              <a:latin typeface="+mn-lt"/>
            </a:endParaRPr>
          </a:p>
        </p:txBody>
      </p:sp>
      <p:sp>
        <p:nvSpPr>
          <p:cNvPr id="3" name="Content Placeholder 2"/>
          <p:cNvSpPr>
            <a:spLocks noGrp="1"/>
          </p:cNvSpPr>
          <p:nvPr>
            <p:ph idx="1"/>
          </p:nvPr>
        </p:nvSpPr>
        <p:spPr>
          <a:xfrm>
            <a:off x="1804920" y="1729947"/>
            <a:ext cx="8520746" cy="4466815"/>
          </a:xfrm>
        </p:spPr>
        <p:txBody>
          <a:bodyPr>
            <a:normAutofit lnSpcReduction="10000"/>
          </a:bodyPr>
          <a:lstStyle/>
          <a:p>
            <a:pPr marL="0" indent="0">
              <a:buNone/>
            </a:pPr>
            <a:r>
              <a:rPr lang="en-GB" sz="2800" dirty="0"/>
              <a:t>Once you know the presenting complaint, you will need to ask further questions. At the bare minimum, this should include the parts of the ‘SAMPLE’ acronym.</a:t>
            </a:r>
          </a:p>
          <a:p>
            <a:pPr marL="0" indent="0">
              <a:buNone/>
            </a:pPr>
            <a:endParaRPr lang="en-GB" sz="2800" dirty="0"/>
          </a:p>
          <a:p>
            <a:pPr marL="0" indent="0">
              <a:buNone/>
            </a:pPr>
            <a:r>
              <a:rPr lang="en-GB" sz="2800" dirty="0">
                <a:solidFill>
                  <a:srgbClr val="FF0000"/>
                </a:solidFill>
              </a:rPr>
              <a:t>S </a:t>
            </a:r>
            <a:r>
              <a:rPr lang="en-GB" sz="2800" dirty="0"/>
              <a:t>– Signs and Symptoms. </a:t>
            </a:r>
          </a:p>
          <a:p>
            <a:pPr marL="0" indent="0">
              <a:buNone/>
            </a:pPr>
            <a:r>
              <a:rPr lang="en-GB" sz="2800" dirty="0">
                <a:solidFill>
                  <a:srgbClr val="FF0000"/>
                </a:solidFill>
              </a:rPr>
              <a:t>A</a:t>
            </a:r>
            <a:r>
              <a:rPr lang="en-GB" sz="2800" dirty="0"/>
              <a:t> – Allergies.</a:t>
            </a:r>
          </a:p>
          <a:p>
            <a:pPr marL="0" indent="0">
              <a:buNone/>
            </a:pPr>
            <a:r>
              <a:rPr lang="en-GB" sz="2800" dirty="0">
                <a:solidFill>
                  <a:srgbClr val="FF0000"/>
                </a:solidFill>
              </a:rPr>
              <a:t>M</a:t>
            </a:r>
            <a:r>
              <a:rPr lang="en-GB" sz="2800" dirty="0"/>
              <a:t> – Medications.</a:t>
            </a:r>
          </a:p>
          <a:p>
            <a:pPr marL="0" indent="0">
              <a:buNone/>
            </a:pPr>
            <a:r>
              <a:rPr lang="en-GB" sz="2800" dirty="0">
                <a:solidFill>
                  <a:srgbClr val="FF0000"/>
                </a:solidFill>
              </a:rPr>
              <a:t>P</a:t>
            </a:r>
            <a:r>
              <a:rPr lang="en-GB" sz="2800" dirty="0"/>
              <a:t> – Past medical history. </a:t>
            </a:r>
          </a:p>
          <a:p>
            <a:pPr marL="0" indent="0">
              <a:buNone/>
            </a:pPr>
            <a:r>
              <a:rPr lang="en-GB" sz="2800" dirty="0">
                <a:solidFill>
                  <a:srgbClr val="FF0000"/>
                </a:solidFill>
              </a:rPr>
              <a:t>L</a:t>
            </a:r>
            <a:r>
              <a:rPr lang="en-GB" sz="2800" dirty="0"/>
              <a:t> – Last oral intake.</a:t>
            </a:r>
          </a:p>
          <a:p>
            <a:pPr marL="0" indent="0">
              <a:buNone/>
            </a:pPr>
            <a:r>
              <a:rPr lang="en-GB" sz="2800" dirty="0">
                <a:solidFill>
                  <a:srgbClr val="FF0000"/>
                </a:solidFill>
              </a:rPr>
              <a:t>E</a:t>
            </a:r>
            <a:r>
              <a:rPr lang="en-GB" sz="2800" dirty="0"/>
              <a:t> – Events that led to current illness or injury. </a:t>
            </a:r>
          </a:p>
        </p:txBody>
      </p:sp>
      <p:sp>
        <p:nvSpPr>
          <p:cNvPr id="5" name="Rectangle 4"/>
          <p:cNvSpPr/>
          <p:nvPr/>
        </p:nvSpPr>
        <p:spPr>
          <a:xfrm>
            <a:off x="7151460" y="96107"/>
            <a:ext cx="3516540" cy="584775"/>
          </a:xfrm>
          <a:prstGeom prst="rect">
            <a:avLst/>
          </a:prstGeom>
        </p:spPr>
        <p:txBody>
          <a:bodyPr wrap="none">
            <a:spAutoFit/>
          </a:bodyPr>
          <a:lstStyle/>
          <a:p>
            <a:r>
              <a:rPr lang="en-US" sz="3200" dirty="0">
                <a:solidFill>
                  <a:schemeClr val="bg1"/>
                </a:solidFill>
                <a:latin typeface="+mn-lt"/>
              </a:rPr>
              <a:t>Clinical Assessment </a:t>
            </a:r>
          </a:p>
        </p:txBody>
      </p:sp>
      <p:pic>
        <p:nvPicPr>
          <p:cNvPr id="6" name="Picture 5"/>
          <p:cNvPicPr>
            <a:picLocks noChangeAspect="1"/>
          </p:cNvPicPr>
          <p:nvPr/>
        </p:nvPicPr>
        <p:blipFill>
          <a:blip r:embed="rId2" cstate="email">
            <a:extLst>
              <a:ext uri="{28A0092B-C50C-407E-A947-70E740481C1C}">
                <a14:useLocalDpi xmlns:a14="http://schemas.microsoft.com/office/drawing/2010/main" val="0"/>
              </a:ext>
            </a:extLst>
          </a:blip>
          <a:stretch>
            <a:fillRect/>
          </a:stretch>
        </p:blipFill>
        <p:spPr>
          <a:xfrm>
            <a:off x="270873" y="170087"/>
            <a:ext cx="932776" cy="1269164"/>
          </a:xfrm>
          <a:prstGeom prst="rect">
            <a:avLst/>
          </a:prstGeom>
        </p:spPr>
      </p:pic>
      <p:sp>
        <p:nvSpPr>
          <p:cNvPr id="7" name="Rectangle 6"/>
          <p:cNvSpPr/>
          <p:nvPr/>
        </p:nvSpPr>
        <p:spPr>
          <a:xfrm>
            <a:off x="0" y="6298163"/>
            <a:ext cx="12192000" cy="559837"/>
          </a:xfrm>
          <a:prstGeom prst="rect">
            <a:avLst/>
          </a:prstGeom>
          <a:solidFill>
            <a:srgbClr val="10A03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8" name="Picture 7"/>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10441202" y="-108300"/>
            <a:ext cx="1853188" cy="2036068"/>
          </a:xfrm>
          <a:prstGeom prst="rect">
            <a:avLst/>
          </a:prstGeom>
        </p:spPr>
      </p:pic>
      <p:sp>
        <p:nvSpPr>
          <p:cNvPr id="9" name="TextBox 8">
            <a:extLst>
              <a:ext uri="{FF2B5EF4-FFF2-40B4-BE49-F238E27FC236}">
                <a16:creationId xmlns:a16="http://schemas.microsoft.com/office/drawing/2014/main" xmlns="" id="{58F17405-0CCD-427E-8DC1-67BB508A6295}"/>
              </a:ext>
            </a:extLst>
          </p:cNvPr>
          <p:cNvSpPr txBox="1"/>
          <p:nvPr/>
        </p:nvSpPr>
        <p:spPr>
          <a:xfrm>
            <a:off x="9213668" y="6445764"/>
            <a:ext cx="2569028" cy="261610"/>
          </a:xfrm>
          <a:prstGeom prst="rect">
            <a:avLst/>
          </a:prstGeom>
          <a:noFill/>
          <a:ln>
            <a:noFill/>
          </a:ln>
        </p:spPr>
        <p:txBody>
          <a:bodyPr wrap="square" rtlCol="0">
            <a:spAutoFit/>
          </a:bodyPr>
          <a:lstStyle/>
          <a:p>
            <a:r>
              <a:rPr lang="en-GB" sz="1100" dirty="0">
                <a:solidFill>
                  <a:schemeClr val="bg1"/>
                </a:solidFill>
                <a:latin typeface="Bahnschrift Light" panose="020B0502040204020203" pitchFamily="34" charset="0"/>
              </a:rPr>
              <a:t>Welsh Ambulance Services NHS Trust</a:t>
            </a:r>
          </a:p>
        </p:txBody>
      </p:sp>
      <p:pic>
        <p:nvPicPr>
          <p:cNvPr id="10" name="Picture 9">
            <a:hlinkClick r:id="rId4"/>
            <a:extLst>
              <a:ext uri="{FF2B5EF4-FFF2-40B4-BE49-F238E27FC236}">
                <a16:creationId xmlns:a16="http://schemas.microsoft.com/office/drawing/2014/main" xmlns="" id="{9F4E6EA8-FE61-4C31-B92D-D0B67B138749}"/>
              </a:ext>
            </a:extLst>
          </p:cNvPr>
          <p:cNvPicPr>
            <a:picLocks noChangeAspect="1"/>
          </p:cNvPicPr>
          <p:nvPr/>
        </p:nvPicPr>
        <p:blipFill>
          <a:blip r:embed="rId5" cstate="email">
            <a:extLst>
              <a:ext uri="{28A0092B-C50C-407E-A947-70E740481C1C}">
                <a14:useLocalDpi xmlns:a14="http://schemas.microsoft.com/office/drawing/2010/main" val="0"/>
              </a:ext>
            </a:extLst>
          </a:blip>
          <a:stretch>
            <a:fillRect/>
          </a:stretch>
        </p:blipFill>
        <p:spPr>
          <a:xfrm>
            <a:off x="275134" y="6440957"/>
            <a:ext cx="271224" cy="271224"/>
          </a:xfrm>
          <a:prstGeom prst="rect">
            <a:avLst/>
          </a:prstGeom>
        </p:spPr>
      </p:pic>
      <p:pic>
        <p:nvPicPr>
          <p:cNvPr id="11" name="Picture 10">
            <a:hlinkClick r:id="rId6"/>
            <a:extLst>
              <a:ext uri="{FF2B5EF4-FFF2-40B4-BE49-F238E27FC236}">
                <a16:creationId xmlns:a16="http://schemas.microsoft.com/office/drawing/2014/main" xmlns="" id="{8B00DA9A-76A5-4B84-BB25-5D0C4EB3F9AF}"/>
              </a:ext>
            </a:extLst>
          </p:cNvPr>
          <p:cNvPicPr>
            <a:picLocks noChangeAspect="1"/>
          </p:cNvPicPr>
          <p:nvPr/>
        </p:nvPicPr>
        <p:blipFill>
          <a:blip r:embed="rId7" cstate="email">
            <a:extLst>
              <a:ext uri="{28A0092B-C50C-407E-A947-70E740481C1C}">
                <a14:useLocalDpi xmlns:a14="http://schemas.microsoft.com/office/drawing/2010/main" val="0"/>
              </a:ext>
            </a:extLst>
          </a:blip>
          <a:stretch>
            <a:fillRect/>
          </a:stretch>
        </p:blipFill>
        <p:spPr>
          <a:xfrm>
            <a:off x="690680" y="6422354"/>
            <a:ext cx="444934" cy="311454"/>
          </a:xfrm>
          <a:prstGeom prst="rect">
            <a:avLst/>
          </a:prstGeom>
        </p:spPr>
      </p:pic>
      <p:pic>
        <p:nvPicPr>
          <p:cNvPr id="12" name="Picture 11">
            <a:hlinkClick r:id="rId8"/>
            <a:extLst>
              <a:ext uri="{FF2B5EF4-FFF2-40B4-BE49-F238E27FC236}">
                <a16:creationId xmlns:a16="http://schemas.microsoft.com/office/drawing/2014/main" xmlns="" id="{FE06037E-7EC3-4FD2-BD0E-408689441007}"/>
              </a:ext>
            </a:extLst>
          </p:cNvPr>
          <p:cNvPicPr>
            <a:picLocks noChangeAspect="1"/>
          </p:cNvPicPr>
          <p:nvPr/>
        </p:nvPicPr>
        <p:blipFill>
          <a:blip r:embed="rId9" cstate="email">
            <a:extLst>
              <a:ext uri="{28A0092B-C50C-407E-A947-70E740481C1C}">
                <a14:useLocalDpi xmlns:a14="http://schemas.microsoft.com/office/drawing/2010/main" val="0"/>
              </a:ext>
            </a:extLst>
          </a:blip>
          <a:stretch>
            <a:fillRect/>
          </a:stretch>
        </p:blipFill>
        <p:spPr>
          <a:xfrm>
            <a:off x="1284816" y="6440957"/>
            <a:ext cx="271224" cy="271224"/>
          </a:xfrm>
          <a:prstGeom prst="rect">
            <a:avLst/>
          </a:prstGeom>
        </p:spPr>
      </p:pic>
      <p:sp>
        <p:nvSpPr>
          <p:cNvPr id="13" name="Rectangle 12"/>
          <p:cNvSpPr/>
          <p:nvPr/>
        </p:nvSpPr>
        <p:spPr>
          <a:xfrm>
            <a:off x="8412224" y="34057"/>
            <a:ext cx="3097451" cy="523220"/>
          </a:xfrm>
          <a:prstGeom prst="rect">
            <a:avLst/>
          </a:prstGeom>
        </p:spPr>
        <p:txBody>
          <a:bodyPr wrap="none">
            <a:spAutoFit/>
          </a:bodyPr>
          <a:lstStyle/>
          <a:p>
            <a:r>
              <a:rPr lang="en-US" sz="2800" dirty="0">
                <a:latin typeface="+mn-lt"/>
              </a:rPr>
              <a:t>Clinical</a:t>
            </a:r>
            <a:r>
              <a:rPr lang="en-US" sz="2800" dirty="0">
                <a:solidFill>
                  <a:schemeClr val="bg1"/>
                </a:solidFill>
                <a:latin typeface="+mn-lt"/>
              </a:rPr>
              <a:t> </a:t>
            </a:r>
            <a:r>
              <a:rPr lang="en-US" sz="2800" dirty="0">
                <a:latin typeface="+mn-lt"/>
              </a:rPr>
              <a:t>Assessment</a:t>
            </a:r>
            <a:r>
              <a:rPr lang="en-US" sz="2800" dirty="0">
                <a:solidFill>
                  <a:schemeClr val="bg1"/>
                </a:solidFill>
                <a:latin typeface="+mn-lt"/>
              </a:rPr>
              <a:t> </a:t>
            </a:r>
          </a:p>
        </p:txBody>
      </p:sp>
    </p:spTree>
    <p:extLst>
      <p:ext uri="{BB962C8B-B14F-4D97-AF65-F5344CB8AC3E}">
        <p14:creationId xmlns:p14="http://schemas.microsoft.com/office/powerpoint/2010/main" val="32529153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1000"/>
                                        <p:tgtEl>
                                          <p:spTgt spid="3">
                                            <p:txEl>
                                              <p:pRg st="3" end="3"/>
                                            </p:txEl>
                                          </p:spTgt>
                                        </p:tgtEl>
                                      </p:cBhvr>
                                    </p:animEffect>
                                    <p:anim calcmode="lin" valueType="num">
                                      <p:cBhvr>
                                        <p:cTn id="22"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4" end="4"/>
                                            </p:txEl>
                                          </p:spTgt>
                                        </p:tgtEl>
                                        <p:attrNameLst>
                                          <p:attrName>style.visibility</p:attrName>
                                        </p:attrNameLst>
                                      </p:cBhvr>
                                      <p:to>
                                        <p:strVal val="visible"/>
                                      </p:to>
                                    </p:set>
                                    <p:animEffect transition="in" filter="fade">
                                      <p:cBhvr>
                                        <p:cTn id="28" dur="1000"/>
                                        <p:tgtEl>
                                          <p:spTgt spid="3">
                                            <p:txEl>
                                              <p:pRg st="4" end="4"/>
                                            </p:txEl>
                                          </p:spTgt>
                                        </p:tgtEl>
                                      </p:cBhvr>
                                    </p:animEffect>
                                    <p:anim calcmode="lin" valueType="num">
                                      <p:cBhvr>
                                        <p:cTn id="29"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animEffect transition="in" filter="fade">
                                      <p:cBhvr>
                                        <p:cTn id="35" dur="1000"/>
                                        <p:tgtEl>
                                          <p:spTgt spid="3">
                                            <p:txEl>
                                              <p:pRg st="5" end="5"/>
                                            </p:txEl>
                                          </p:spTgt>
                                        </p:tgtEl>
                                      </p:cBhvr>
                                    </p:animEffect>
                                    <p:anim calcmode="lin" valueType="num">
                                      <p:cBhvr>
                                        <p:cTn id="36"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6" end="6"/>
                                            </p:txEl>
                                          </p:spTgt>
                                        </p:tgtEl>
                                        <p:attrNameLst>
                                          <p:attrName>style.visibility</p:attrName>
                                        </p:attrNameLst>
                                      </p:cBhvr>
                                      <p:to>
                                        <p:strVal val="visible"/>
                                      </p:to>
                                    </p:set>
                                    <p:animEffect transition="in" filter="fade">
                                      <p:cBhvr>
                                        <p:cTn id="42" dur="1000"/>
                                        <p:tgtEl>
                                          <p:spTgt spid="3">
                                            <p:txEl>
                                              <p:pRg st="6" end="6"/>
                                            </p:txEl>
                                          </p:spTgt>
                                        </p:tgtEl>
                                      </p:cBhvr>
                                    </p:animEffect>
                                    <p:anim calcmode="lin" valueType="num">
                                      <p:cBhvr>
                                        <p:cTn id="43"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3">
                                            <p:txEl>
                                              <p:pRg st="7" end="7"/>
                                            </p:txEl>
                                          </p:spTgt>
                                        </p:tgtEl>
                                        <p:attrNameLst>
                                          <p:attrName>style.visibility</p:attrName>
                                        </p:attrNameLst>
                                      </p:cBhvr>
                                      <p:to>
                                        <p:strVal val="visible"/>
                                      </p:to>
                                    </p:set>
                                    <p:animEffect transition="in" filter="fade">
                                      <p:cBhvr>
                                        <p:cTn id="49" dur="1000"/>
                                        <p:tgtEl>
                                          <p:spTgt spid="3">
                                            <p:txEl>
                                              <p:pRg st="7" end="7"/>
                                            </p:txEl>
                                          </p:spTgt>
                                        </p:tgtEl>
                                      </p:cBhvr>
                                    </p:animEffect>
                                    <p:anim calcmode="lin" valueType="num">
                                      <p:cBhvr>
                                        <p:cTn id="50"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688757" y="885263"/>
            <a:ext cx="5278257" cy="600164"/>
          </a:xfrm>
          <a:prstGeom prst="rect">
            <a:avLst/>
          </a:prstGeom>
          <a:noFill/>
        </p:spPr>
        <p:txBody>
          <a:bodyPr wrap="square" rtlCol="0">
            <a:spAutoFit/>
          </a:bodyPr>
          <a:lstStyle/>
          <a:p>
            <a:pPr fontAlgn="base">
              <a:spcBef>
                <a:spcPct val="0"/>
              </a:spcBef>
              <a:spcAft>
                <a:spcPct val="0"/>
              </a:spcAft>
            </a:pPr>
            <a:r>
              <a:rPr lang="en-GB" sz="3300" dirty="0">
                <a:latin typeface="+mn-lt"/>
                <a:cs typeface="Arial" pitchFamily="34" charset="0"/>
              </a:rPr>
              <a:t>Obtaining Pain History</a:t>
            </a:r>
          </a:p>
        </p:txBody>
      </p:sp>
      <p:sp>
        <p:nvSpPr>
          <p:cNvPr id="5" name="TextBox 4"/>
          <p:cNvSpPr txBox="1"/>
          <p:nvPr/>
        </p:nvSpPr>
        <p:spPr>
          <a:xfrm>
            <a:off x="2595173" y="1979033"/>
            <a:ext cx="648072" cy="3539430"/>
          </a:xfrm>
          <a:prstGeom prst="rect">
            <a:avLst/>
          </a:prstGeom>
          <a:noFill/>
        </p:spPr>
        <p:txBody>
          <a:bodyPr wrap="square" rtlCol="0">
            <a:spAutoFit/>
          </a:bodyPr>
          <a:lstStyle/>
          <a:p>
            <a:pPr algn="ctr" fontAlgn="base">
              <a:spcBef>
                <a:spcPct val="0"/>
              </a:spcBef>
              <a:spcAft>
                <a:spcPct val="0"/>
              </a:spcAft>
            </a:pPr>
            <a:r>
              <a:rPr lang="en-GB" sz="2800" dirty="0">
                <a:solidFill>
                  <a:srgbClr val="FF0000"/>
                </a:solidFill>
                <a:latin typeface="+mn-lt"/>
                <a:cs typeface="Arial" pitchFamily="34" charset="0"/>
              </a:rPr>
              <a:t>S</a:t>
            </a:r>
          </a:p>
          <a:p>
            <a:pPr algn="ctr" fontAlgn="base">
              <a:spcBef>
                <a:spcPct val="0"/>
              </a:spcBef>
              <a:spcAft>
                <a:spcPct val="0"/>
              </a:spcAft>
            </a:pPr>
            <a:r>
              <a:rPr lang="en-GB" sz="2800" dirty="0">
                <a:solidFill>
                  <a:srgbClr val="FF0000"/>
                </a:solidFill>
                <a:latin typeface="+mn-lt"/>
                <a:cs typeface="Arial" pitchFamily="34" charset="0"/>
              </a:rPr>
              <a:t>O</a:t>
            </a:r>
          </a:p>
          <a:p>
            <a:pPr algn="ctr" fontAlgn="base">
              <a:spcBef>
                <a:spcPct val="0"/>
              </a:spcBef>
              <a:spcAft>
                <a:spcPct val="0"/>
              </a:spcAft>
            </a:pPr>
            <a:r>
              <a:rPr lang="en-GB" sz="2800" dirty="0">
                <a:solidFill>
                  <a:srgbClr val="FF0000"/>
                </a:solidFill>
                <a:latin typeface="+mn-lt"/>
                <a:cs typeface="Arial" pitchFamily="34" charset="0"/>
              </a:rPr>
              <a:t>C</a:t>
            </a:r>
          </a:p>
          <a:p>
            <a:pPr algn="ctr" fontAlgn="base">
              <a:spcBef>
                <a:spcPct val="0"/>
              </a:spcBef>
              <a:spcAft>
                <a:spcPct val="0"/>
              </a:spcAft>
            </a:pPr>
            <a:r>
              <a:rPr lang="en-GB" sz="2800" dirty="0">
                <a:solidFill>
                  <a:srgbClr val="FF0000"/>
                </a:solidFill>
                <a:latin typeface="+mn-lt"/>
                <a:cs typeface="Arial" pitchFamily="34" charset="0"/>
              </a:rPr>
              <a:t>R</a:t>
            </a:r>
          </a:p>
          <a:p>
            <a:pPr algn="ctr" fontAlgn="base">
              <a:spcBef>
                <a:spcPct val="0"/>
              </a:spcBef>
              <a:spcAft>
                <a:spcPct val="0"/>
              </a:spcAft>
            </a:pPr>
            <a:r>
              <a:rPr lang="en-GB" sz="2800" dirty="0">
                <a:solidFill>
                  <a:srgbClr val="FF0000"/>
                </a:solidFill>
                <a:latin typeface="+mn-lt"/>
                <a:cs typeface="Arial" pitchFamily="34" charset="0"/>
              </a:rPr>
              <a:t>A</a:t>
            </a:r>
          </a:p>
          <a:p>
            <a:pPr algn="ctr" fontAlgn="base">
              <a:spcBef>
                <a:spcPct val="0"/>
              </a:spcBef>
              <a:spcAft>
                <a:spcPct val="0"/>
              </a:spcAft>
            </a:pPr>
            <a:r>
              <a:rPr lang="en-GB" sz="2800" dirty="0">
                <a:solidFill>
                  <a:srgbClr val="FF0000"/>
                </a:solidFill>
                <a:latin typeface="+mn-lt"/>
                <a:cs typeface="Arial" pitchFamily="34" charset="0"/>
              </a:rPr>
              <a:t>T</a:t>
            </a:r>
          </a:p>
          <a:p>
            <a:pPr algn="ctr" fontAlgn="base">
              <a:spcBef>
                <a:spcPct val="0"/>
              </a:spcBef>
              <a:spcAft>
                <a:spcPct val="0"/>
              </a:spcAft>
            </a:pPr>
            <a:r>
              <a:rPr lang="en-GB" sz="2800" dirty="0">
                <a:solidFill>
                  <a:srgbClr val="FF0000"/>
                </a:solidFill>
                <a:latin typeface="+mn-lt"/>
                <a:cs typeface="Arial" pitchFamily="34" charset="0"/>
              </a:rPr>
              <a:t>E</a:t>
            </a:r>
          </a:p>
          <a:p>
            <a:pPr algn="ctr" fontAlgn="base">
              <a:spcBef>
                <a:spcPct val="0"/>
              </a:spcBef>
              <a:spcAft>
                <a:spcPct val="0"/>
              </a:spcAft>
            </a:pPr>
            <a:r>
              <a:rPr lang="en-GB" sz="2800" dirty="0">
                <a:solidFill>
                  <a:srgbClr val="FF0000"/>
                </a:solidFill>
                <a:latin typeface="+mn-lt"/>
                <a:cs typeface="Arial" pitchFamily="34" charset="0"/>
              </a:rPr>
              <a:t>S</a:t>
            </a:r>
          </a:p>
        </p:txBody>
      </p:sp>
      <p:sp>
        <p:nvSpPr>
          <p:cNvPr id="6" name="TextBox 5"/>
          <p:cNvSpPr txBox="1"/>
          <p:nvPr/>
        </p:nvSpPr>
        <p:spPr>
          <a:xfrm>
            <a:off x="3248403" y="1972039"/>
            <a:ext cx="3903057" cy="3539430"/>
          </a:xfrm>
          <a:prstGeom prst="rect">
            <a:avLst/>
          </a:prstGeom>
          <a:noFill/>
        </p:spPr>
        <p:txBody>
          <a:bodyPr wrap="square" rtlCol="0">
            <a:spAutoFit/>
          </a:bodyPr>
          <a:lstStyle/>
          <a:p>
            <a:r>
              <a:rPr lang="en-GB" sz="2800" dirty="0">
                <a:solidFill>
                  <a:prstClr val="black"/>
                </a:solidFill>
                <a:latin typeface="+mn-lt"/>
              </a:rPr>
              <a:t>Site</a:t>
            </a:r>
          </a:p>
          <a:p>
            <a:r>
              <a:rPr lang="en-GB" sz="2800" dirty="0">
                <a:solidFill>
                  <a:prstClr val="black"/>
                </a:solidFill>
                <a:latin typeface="+mn-lt"/>
              </a:rPr>
              <a:t>Onset</a:t>
            </a:r>
          </a:p>
          <a:p>
            <a:r>
              <a:rPr lang="en-GB" sz="2800" dirty="0">
                <a:solidFill>
                  <a:prstClr val="black"/>
                </a:solidFill>
                <a:latin typeface="+mn-lt"/>
              </a:rPr>
              <a:t>Character</a:t>
            </a:r>
          </a:p>
          <a:p>
            <a:r>
              <a:rPr lang="en-GB" sz="2800" dirty="0">
                <a:solidFill>
                  <a:prstClr val="black"/>
                </a:solidFill>
                <a:latin typeface="+mn-lt"/>
              </a:rPr>
              <a:t>Radiation</a:t>
            </a:r>
          </a:p>
          <a:p>
            <a:r>
              <a:rPr lang="en-GB" sz="2800" dirty="0">
                <a:solidFill>
                  <a:prstClr val="black"/>
                </a:solidFill>
                <a:latin typeface="+mn-lt"/>
              </a:rPr>
              <a:t>Association</a:t>
            </a:r>
          </a:p>
          <a:p>
            <a:r>
              <a:rPr lang="en-GB" sz="2800" dirty="0">
                <a:solidFill>
                  <a:prstClr val="black"/>
                </a:solidFill>
                <a:latin typeface="+mn-lt"/>
              </a:rPr>
              <a:t>Timing</a:t>
            </a:r>
          </a:p>
          <a:p>
            <a:r>
              <a:rPr lang="en-GB" sz="2800" dirty="0">
                <a:solidFill>
                  <a:prstClr val="black"/>
                </a:solidFill>
                <a:latin typeface="+mn-lt"/>
              </a:rPr>
              <a:t>Exacerbation/Relieving  </a:t>
            </a:r>
          </a:p>
          <a:p>
            <a:r>
              <a:rPr lang="en-GB" sz="2800" dirty="0">
                <a:solidFill>
                  <a:prstClr val="black"/>
                </a:solidFill>
                <a:latin typeface="+mn-lt"/>
              </a:rPr>
              <a:t>Severity </a:t>
            </a:r>
          </a:p>
        </p:txBody>
      </p:sp>
      <p:pic>
        <p:nvPicPr>
          <p:cNvPr id="1026" name="Picture 2" descr="See the source image"/>
          <p:cNvPicPr>
            <a:picLocks noChangeAspect="1" noChangeArrowheads="1"/>
          </p:cNvPicPr>
          <p:nvPr/>
        </p:nvPicPr>
        <p:blipFill>
          <a:blip r:embed="rId2" cstate="email">
            <a:extLst>
              <a:ext uri="{28A0092B-C50C-407E-A947-70E740481C1C}">
                <a14:useLocalDpi xmlns:a14="http://schemas.microsoft.com/office/drawing/2010/main" val="0"/>
              </a:ext>
            </a:extLst>
          </a:blip>
          <a:srcRect/>
          <a:stretch>
            <a:fillRect/>
          </a:stretch>
        </p:blipFill>
        <p:spPr bwMode="auto">
          <a:xfrm>
            <a:off x="6185568" y="2248931"/>
            <a:ext cx="3755103" cy="1965171"/>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p:spPr>
      </p:pic>
      <p:sp>
        <p:nvSpPr>
          <p:cNvPr id="7" name="Rectangle 6"/>
          <p:cNvSpPr/>
          <p:nvPr/>
        </p:nvSpPr>
        <p:spPr>
          <a:xfrm>
            <a:off x="7151460" y="96107"/>
            <a:ext cx="3516540" cy="584775"/>
          </a:xfrm>
          <a:prstGeom prst="rect">
            <a:avLst/>
          </a:prstGeom>
        </p:spPr>
        <p:txBody>
          <a:bodyPr wrap="none">
            <a:spAutoFit/>
          </a:bodyPr>
          <a:lstStyle/>
          <a:p>
            <a:r>
              <a:rPr lang="en-US" sz="3200" dirty="0">
                <a:solidFill>
                  <a:schemeClr val="bg1"/>
                </a:solidFill>
                <a:latin typeface="+mn-lt"/>
              </a:rPr>
              <a:t>Clinical Assessment </a:t>
            </a:r>
          </a:p>
        </p:txBody>
      </p:sp>
      <p:pic>
        <p:nvPicPr>
          <p:cNvPr id="8" name="Picture 7"/>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270873" y="170087"/>
            <a:ext cx="932776" cy="1269164"/>
          </a:xfrm>
          <a:prstGeom prst="rect">
            <a:avLst/>
          </a:prstGeom>
        </p:spPr>
      </p:pic>
      <p:sp>
        <p:nvSpPr>
          <p:cNvPr id="9" name="Rectangle 8"/>
          <p:cNvSpPr/>
          <p:nvPr/>
        </p:nvSpPr>
        <p:spPr>
          <a:xfrm>
            <a:off x="0" y="6298163"/>
            <a:ext cx="12192000" cy="559837"/>
          </a:xfrm>
          <a:prstGeom prst="rect">
            <a:avLst/>
          </a:prstGeom>
          <a:solidFill>
            <a:srgbClr val="10A03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 name="Picture 9"/>
          <p:cNvPicPr>
            <a:picLocks noChangeAspect="1"/>
          </p:cNvPicPr>
          <p:nvPr/>
        </p:nvPicPr>
        <p:blipFill>
          <a:blip r:embed="rId4" cstate="email">
            <a:extLst>
              <a:ext uri="{28A0092B-C50C-407E-A947-70E740481C1C}">
                <a14:useLocalDpi xmlns:a14="http://schemas.microsoft.com/office/drawing/2010/main" val="0"/>
              </a:ext>
            </a:extLst>
          </a:blip>
          <a:stretch>
            <a:fillRect/>
          </a:stretch>
        </p:blipFill>
        <p:spPr>
          <a:xfrm>
            <a:off x="10441202" y="-108300"/>
            <a:ext cx="1853188" cy="2036068"/>
          </a:xfrm>
          <a:prstGeom prst="rect">
            <a:avLst/>
          </a:prstGeom>
        </p:spPr>
      </p:pic>
      <p:sp>
        <p:nvSpPr>
          <p:cNvPr id="11" name="TextBox 10">
            <a:extLst>
              <a:ext uri="{FF2B5EF4-FFF2-40B4-BE49-F238E27FC236}">
                <a16:creationId xmlns:a16="http://schemas.microsoft.com/office/drawing/2014/main" xmlns="" id="{58F17405-0CCD-427E-8DC1-67BB508A6295}"/>
              </a:ext>
            </a:extLst>
          </p:cNvPr>
          <p:cNvSpPr txBox="1"/>
          <p:nvPr/>
        </p:nvSpPr>
        <p:spPr>
          <a:xfrm>
            <a:off x="9213668" y="6445764"/>
            <a:ext cx="2569028" cy="261610"/>
          </a:xfrm>
          <a:prstGeom prst="rect">
            <a:avLst/>
          </a:prstGeom>
          <a:noFill/>
          <a:ln>
            <a:noFill/>
          </a:ln>
        </p:spPr>
        <p:txBody>
          <a:bodyPr wrap="square" rtlCol="0">
            <a:spAutoFit/>
          </a:bodyPr>
          <a:lstStyle/>
          <a:p>
            <a:r>
              <a:rPr lang="en-GB" sz="1100" dirty="0">
                <a:solidFill>
                  <a:schemeClr val="bg1"/>
                </a:solidFill>
                <a:latin typeface="Bahnschrift Light" panose="020B0502040204020203" pitchFamily="34" charset="0"/>
              </a:rPr>
              <a:t>Welsh Ambulance Services NHS Trust</a:t>
            </a:r>
          </a:p>
        </p:txBody>
      </p:sp>
      <p:pic>
        <p:nvPicPr>
          <p:cNvPr id="12" name="Picture 11">
            <a:hlinkClick r:id="rId5"/>
            <a:extLst>
              <a:ext uri="{FF2B5EF4-FFF2-40B4-BE49-F238E27FC236}">
                <a16:creationId xmlns:a16="http://schemas.microsoft.com/office/drawing/2014/main" xmlns="" id="{9F4E6EA8-FE61-4C31-B92D-D0B67B138749}"/>
              </a:ext>
            </a:extLst>
          </p:cNvPr>
          <p:cNvPicPr>
            <a:picLocks noChangeAspect="1"/>
          </p:cNvPicPr>
          <p:nvPr/>
        </p:nvPicPr>
        <p:blipFill>
          <a:blip r:embed="rId6" cstate="email">
            <a:extLst>
              <a:ext uri="{28A0092B-C50C-407E-A947-70E740481C1C}">
                <a14:useLocalDpi xmlns:a14="http://schemas.microsoft.com/office/drawing/2010/main" val="0"/>
              </a:ext>
            </a:extLst>
          </a:blip>
          <a:stretch>
            <a:fillRect/>
          </a:stretch>
        </p:blipFill>
        <p:spPr>
          <a:xfrm>
            <a:off x="275134" y="6440957"/>
            <a:ext cx="271224" cy="271224"/>
          </a:xfrm>
          <a:prstGeom prst="rect">
            <a:avLst/>
          </a:prstGeom>
        </p:spPr>
      </p:pic>
      <p:pic>
        <p:nvPicPr>
          <p:cNvPr id="13" name="Picture 12">
            <a:hlinkClick r:id="rId7"/>
            <a:extLst>
              <a:ext uri="{FF2B5EF4-FFF2-40B4-BE49-F238E27FC236}">
                <a16:creationId xmlns:a16="http://schemas.microsoft.com/office/drawing/2014/main" xmlns="" id="{8B00DA9A-76A5-4B84-BB25-5D0C4EB3F9AF}"/>
              </a:ext>
            </a:extLst>
          </p:cNvPr>
          <p:cNvPicPr>
            <a:picLocks noChangeAspect="1"/>
          </p:cNvPicPr>
          <p:nvPr/>
        </p:nvPicPr>
        <p:blipFill>
          <a:blip r:embed="rId8" cstate="email">
            <a:extLst>
              <a:ext uri="{28A0092B-C50C-407E-A947-70E740481C1C}">
                <a14:useLocalDpi xmlns:a14="http://schemas.microsoft.com/office/drawing/2010/main" val="0"/>
              </a:ext>
            </a:extLst>
          </a:blip>
          <a:stretch>
            <a:fillRect/>
          </a:stretch>
        </p:blipFill>
        <p:spPr>
          <a:xfrm>
            <a:off x="690680" y="6422354"/>
            <a:ext cx="444934" cy="311454"/>
          </a:xfrm>
          <a:prstGeom prst="rect">
            <a:avLst/>
          </a:prstGeom>
        </p:spPr>
      </p:pic>
      <p:pic>
        <p:nvPicPr>
          <p:cNvPr id="14" name="Picture 13">
            <a:hlinkClick r:id="rId9"/>
            <a:extLst>
              <a:ext uri="{FF2B5EF4-FFF2-40B4-BE49-F238E27FC236}">
                <a16:creationId xmlns:a16="http://schemas.microsoft.com/office/drawing/2014/main" xmlns="" id="{FE06037E-7EC3-4FD2-BD0E-408689441007}"/>
              </a:ext>
            </a:extLst>
          </p:cNvPr>
          <p:cNvPicPr>
            <a:picLocks noChangeAspect="1"/>
          </p:cNvPicPr>
          <p:nvPr/>
        </p:nvPicPr>
        <p:blipFill>
          <a:blip r:embed="rId10" cstate="email">
            <a:extLst>
              <a:ext uri="{28A0092B-C50C-407E-A947-70E740481C1C}">
                <a14:useLocalDpi xmlns:a14="http://schemas.microsoft.com/office/drawing/2010/main" val="0"/>
              </a:ext>
            </a:extLst>
          </a:blip>
          <a:stretch>
            <a:fillRect/>
          </a:stretch>
        </p:blipFill>
        <p:spPr>
          <a:xfrm>
            <a:off x="1284816" y="6440957"/>
            <a:ext cx="271224" cy="271224"/>
          </a:xfrm>
          <a:prstGeom prst="rect">
            <a:avLst/>
          </a:prstGeom>
        </p:spPr>
      </p:pic>
      <p:sp>
        <p:nvSpPr>
          <p:cNvPr id="15" name="Rectangle 14"/>
          <p:cNvSpPr/>
          <p:nvPr/>
        </p:nvSpPr>
        <p:spPr>
          <a:xfrm>
            <a:off x="8412224" y="34057"/>
            <a:ext cx="3097451" cy="523220"/>
          </a:xfrm>
          <a:prstGeom prst="rect">
            <a:avLst/>
          </a:prstGeom>
        </p:spPr>
        <p:txBody>
          <a:bodyPr wrap="none">
            <a:spAutoFit/>
          </a:bodyPr>
          <a:lstStyle/>
          <a:p>
            <a:r>
              <a:rPr lang="en-US" sz="2800" dirty="0">
                <a:latin typeface="+mn-lt"/>
              </a:rPr>
              <a:t>Clinical</a:t>
            </a:r>
            <a:r>
              <a:rPr lang="en-US" sz="2800" dirty="0">
                <a:solidFill>
                  <a:schemeClr val="bg1"/>
                </a:solidFill>
                <a:latin typeface="+mn-lt"/>
              </a:rPr>
              <a:t> </a:t>
            </a:r>
            <a:r>
              <a:rPr lang="en-US" sz="2800" dirty="0">
                <a:latin typeface="+mn-lt"/>
              </a:rPr>
              <a:t>Assessment</a:t>
            </a:r>
            <a:r>
              <a:rPr lang="en-US" sz="2800" dirty="0">
                <a:solidFill>
                  <a:schemeClr val="bg1"/>
                </a:solidFill>
                <a:latin typeface="+mn-lt"/>
              </a:rPr>
              <a:t> </a:t>
            </a:r>
          </a:p>
        </p:txBody>
      </p:sp>
    </p:spTree>
    <p:extLst>
      <p:ext uri="{BB962C8B-B14F-4D97-AF65-F5344CB8AC3E}">
        <p14:creationId xmlns:p14="http://schemas.microsoft.com/office/powerpoint/2010/main" val="344560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6">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6">
                                            <p:txEl>
                                              <p:pRg st="6" end="6"/>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6">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build="p"/>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04920" y="416761"/>
            <a:ext cx="7886700" cy="1325563"/>
          </a:xfrm>
        </p:spPr>
        <p:txBody>
          <a:bodyPr/>
          <a:lstStyle/>
          <a:p>
            <a:r>
              <a:rPr lang="en-GB" dirty="0" smtClean="0">
                <a:latin typeface="+mn-lt"/>
              </a:rPr>
              <a:t>Secondary survey  / Vital signs</a:t>
            </a:r>
            <a:endParaRPr lang="en-GB" dirty="0">
              <a:latin typeface="+mn-lt"/>
            </a:endParaRPr>
          </a:p>
        </p:txBody>
      </p:sp>
      <p:sp>
        <p:nvSpPr>
          <p:cNvPr id="3" name="Content Placeholder 2"/>
          <p:cNvSpPr>
            <a:spLocks noGrp="1"/>
          </p:cNvSpPr>
          <p:nvPr>
            <p:ph idx="1"/>
          </p:nvPr>
        </p:nvSpPr>
        <p:spPr>
          <a:xfrm>
            <a:off x="1804920" y="1729947"/>
            <a:ext cx="8520746" cy="4466815"/>
          </a:xfrm>
        </p:spPr>
        <p:txBody>
          <a:bodyPr>
            <a:normAutofit/>
          </a:bodyPr>
          <a:lstStyle/>
          <a:p>
            <a:r>
              <a:rPr lang="en-GB" sz="2800" b="1" dirty="0"/>
              <a:t>Airway &amp; Breathing </a:t>
            </a:r>
            <a:r>
              <a:rPr lang="en-GB" sz="2800" dirty="0"/>
              <a:t>= Respiratory rate &amp; </a:t>
            </a:r>
            <a:r>
              <a:rPr lang="en-GB" sz="2800" dirty="0" smtClean="0"/>
              <a:t>Pulse </a:t>
            </a:r>
            <a:r>
              <a:rPr lang="en-GB" sz="2800" dirty="0"/>
              <a:t>oximetry </a:t>
            </a:r>
            <a:br>
              <a:rPr lang="en-GB" sz="2800" dirty="0"/>
            </a:br>
            <a:r>
              <a:rPr lang="en-GB" sz="2800" b="1" dirty="0"/>
              <a:t>Circulation</a:t>
            </a:r>
            <a:r>
              <a:rPr lang="en-GB" sz="2800" dirty="0"/>
              <a:t> =  Pulse rate &amp; Blood pressure</a:t>
            </a:r>
          </a:p>
          <a:p>
            <a:r>
              <a:rPr lang="en-GB" sz="2800" b="1" dirty="0"/>
              <a:t>Disability</a:t>
            </a:r>
            <a:r>
              <a:rPr lang="en-GB" sz="2800" dirty="0"/>
              <a:t> = AVPU / Blood sugars </a:t>
            </a:r>
          </a:p>
          <a:p>
            <a:r>
              <a:rPr lang="en-GB" sz="2800" b="1" dirty="0"/>
              <a:t>Environment</a:t>
            </a:r>
            <a:r>
              <a:rPr lang="en-GB" sz="2800" dirty="0"/>
              <a:t> = Temperature </a:t>
            </a:r>
          </a:p>
        </p:txBody>
      </p:sp>
      <p:sp>
        <p:nvSpPr>
          <p:cNvPr id="4" name="Oval Callout 3"/>
          <p:cNvSpPr/>
          <p:nvPr/>
        </p:nvSpPr>
        <p:spPr>
          <a:xfrm>
            <a:off x="7254795" y="3303681"/>
            <a:ext cx="3309870" cy="1571222"/>
          </a:xfrm>
          <a:prstGeom prst="wedgeEllipseCallout">
            <a:avLst>
              <a:gd name="adj1" fmla="val -60228"/>
              <a:gd name="adj2" fmla="val 80853"/>
            </a:avLst>
          </a:prstGeom>
          <a:solidFill>
            <a:srgbClr val="10A03D"/>
          </a:solidFill>
          <a:ln>
            <a:solidFill>
              <a:srgbClr val="356F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b="1" dirty="0">
                <a:solidFill>
                  <a:schemeClr val="bg1"/>
                </a:solidFill>
              </a:rPr>
              <a:t>Don’t forget NEWS Scoring </a:t>
            </a:r>
          </a:p>
        </p:txBody>
      </p:sp>
      <p:sp>
        <p:nvSpPr>
          <p:cNvPr id="5" name="Rectangle 4"/>
          <p:cNvSpPr/>
          <p:nvPr/>
        </p:nvSpPr>
        <p:spPr>
          <a:xfrm>
            <a:off x="7151460" y="96107"/>
            <a:ext cx="3516540" cy="584775"/>
          </a:xfrm>
          <a:prstGeom prst="rect">
            <a:avLst/>
          </a:prstGeom>
        </p:spPr>
        <p:txBody>
          <a:bodyPr wrap="none">
            <a:spAutoFit/>
          </a:bodyPr>
          <a:lstStyle/>
          <a:p>
            <a:r>
              <a:rPr lang="en-US" sz="3200" dirty="0">
                <a:solidFill>
                  <a:schemeClr val="bg1"/>
                </a:solidFill>
                <a:latin typeface="+mn-lt"/>
              </a:rPr>
              <a:t>Clinical Assessment </a:t>
            </a:r>
          </a:p>
        </p:txBody>
      </p:sp>
      <p:pic>
        <p:nvPicPr>
          <p:cNvPr id="6" name="Picture 2" descr="See the source image"/>
          <p:cNvPicPr>
            <a:picLocks noChangeAspect="1" noChangeArrowheads="1"/>
          </p:cNvPicPr>
          <p:nvPr/>
        </p:nvPicPr>
        <p:blipFill>
          <a:blip r:embed="rId2" cstate="email">
            <a:extLst>
              <a:ext uri="{28A0092B-C50C-407E-A947-70E740481C1C}">
                <a14:useLocalDpi xmlns:a14="http://schemas.microsoft.com/office/drawing/2010/main" val="0"/>
              </a:ext>
            </a:extLst>
          </a:blip>
          <a:srcRect/>
          <a:stretch>
            <a:fillRect/>
          </a:stretch>
        </p:blipFill>
        <p:spPr bwMode="auto">
          <a:xfrm>
            <a:off x="3878904" y="4316183"/>
            <a:ext cx="2516378" cy="1600822"/>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270873" y="170087"/>
            <a:ext cx="932776" cy="1269164"/>
          </a:xfrm>
          <a:prstGeom prst="rect">
            <a:avLst/>
          </a:prstGeom>
        </p:spPr>
      </p:pic>
      <p:sp>
        <p:nvSpPr>
          <p:cNvPr id="8" name="Rectangle 7"/>
          <p:cNvSpPr/>
          <p:nvPr/>
        </p:nvSpPr>
        <p:spPr>
          <a:xfrm>
            <a:off x="0" y="6298163"/>
            <a:ext cx="12192000" cy="559837"/>
          </a:xfrm>
          <a:prstGeom prst="rect">
            <a:avLst/>
          </a:prstGeom>
          <a:solidFill>
            <a:srgbClr val="10A03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Picture 8"/>
          <p:cNvPicPr>
            <a:picLocks noChangeAspect="1"/>
          </p:cNvPicPr>
          <p:nvPr/>
        </p:nvPicPr>
        <p:blipFill>
          <a:blip r:embed="rId4" cstate="email">
            <a:extLst>
              <a:ext uri="{28A0092B-C50C-407E-A947-70E740481C1C}">
                <a14:useLocalDpi xmlns:a14="http://schemas.microsoft.com/office/drawing/2010/main" val="0"/>
              </a:ext>
            </a:extLst>
          </a:blip>
          <a:stretch>
            <a:fillRect/>
          </a:stretch>
        </p:blipFill>
        <p:spPr>
          <a:xfrm>
            <a:off x="10441202" y="-108300"/>
            <a:ext cx="1853188" cy="2036068"/>
          </a:xfrm>
          <a:prstGeom prst="rect">
            <a:avLst/>
          </a:prstGeom>
        </p:spPr>
      </p:pic>
      <p:sp>
        <p:nvSpPr>
          <p:cNvPr id="10" name="TextBox 9">
            <a:extLst>
              <a:ext uri="{FF2B5EF4-FFF2-40B4-BE49-F238E27FC236}">
                <a16:creationId xmlns:a16="http://schemas.microsoft.com/office/drawing/2014/main" xmlns="" id="{58F17405-0CCD-427E-8DC1-67BB508A6295}"/>
              </a:ext>
            </a:extLst>
          </p:cNvPr>
          <p:cNvSpPr txBox="1"/>
          <p:nvPr/>
        </p:nvSpPr>
        <p:spPr>
          <a:xfrm>
            <a:off x="9213668" y="6445764"/>
            <a:ext cx="2569028" cy="261610"/>
          </a:xfrm>
          <a:prstGeom prst="rect">
            <a:avLst/>
          </a:prstGeom>
          <a:noFill/>
          <a:ln>
            <a:noFill/>
          </a:ln>
        </p:spPr>
        <p:txBody>
          <a:bodyPr wrap="square" rtlCol="0">
            <a:spAutoFit/>
          </a:bodyPr>
          <a:lstStyle/>
          <a:p>
            <a:r>
              <a:rPr lang="en-GB" sz="1100" dirty="0">
                <a:solidFill>
                  <a:schemeClr val="bg1"/>
                </a:solidFill>
                <a:latin typeface="Bahnschrift Light" panose="020B0502040204020203" pitchFamily="34" charset="0"/>
              </a:rPr>
              <a:t>Welsh Ambulance Services NHS Trust</a:t>
            </a:r>
          </a:p>
        </p:txBody>
      </p:sp>
      <p:pic>
        <p:nvPicPr>
          <p:cNvPr id="11" name="Picture 10">
            <a:hlinkClick r:id="rId5"/>
            <a:extLst>
              <a:ext uri="{FF2B5EF4-FFF2-40B4-BE49-F238E27FC236}">
                <a16:creationId xmlns:a16="http://schemas.microsoft.com/office/drawing/2014/main" xmlns="" id="{9F4E6EA8-FE61-4C31-B92D-D0B67B138749}"/>
              </a:ext>
            </a:extLst>
          </p:cNvPr>
          <p:cNvPicPr>
            <a:picLocks noChangeAspect="1"/>
          </p:cNvPicPr>
          <p:nvPr/>
        </p:nvPicPr>
        <p:blipFill>
          <a:blip r:embed="rId6" cstate="email">
            <a:extLst>
              <a:ext uri="{28A0092B-C50C-407E-A947-70E740481C1C}">
                <a14:useLocalDpi xmlns:a14="http://schemas.microsoft.com/office/drawing/2010/main" val="0"/>
              </a:ext>
            </a:extLst>
          </a:blip>
          <a:stretch>
            <a:fillRect/>
          </a:stretch>
        </p:blipFill>
        <p:spPr>
          <a:xfrm>
            <a:off x="275134" y="6440957"/>
            <a:ext cx="271224" cy="271224"/>
          </a:xfrm>
          <a:prstGeom prst="rect">
            <a:avLst/>
          </a:prstGeom>
        </p:spPr>
      </p:pic>
      <p:pic>
        <p:nvPicPr>
          <p:cNvPr id="12" name="Picture 11">
            <a:hlinkClick r:id="rId7"/>
            <a:extLst>
              <a:ext uri="{FF2B5EF4-FFF2-40B4-BE49-F238E27FC236}">
                <a16:creationId xmlns:a16="http://schemas.microsoft.com/office/drawing/2014/main" xmlns="" id="{8B00DA9A-76A5-4B84-BB25-5D0C4EB3F9AF}"/>
              </a:ext>
            </a:extLst>
          </p:cNvPr>
          <p:cNvPicPr>
            <a:picLocks noChangeAspect="1"/>
          </p:cNvPicPr>
          <p:nvPr/>
        </p:nvPicPr>
        <p:blipFill>
          <a:blip r:embed="rId8" cstate="email">
            <a:extLst>
              <a:ext uri="{28A0092B-C50C-407E-A947-70E740481C1C}">
                <a14:useLocalDpi xmlns:a14="http://schemas.microsoft.com/office/drawing/2010/main" val="0"/>
              </a:ext>
            </a:extLst>
          </a:blip>
          <a:stretch>
            <a:fillRect/>
          </a:stretch>
        </p:blipFill>
        <p:spPr>
          <a:xfrm>
            <a:off x="690680" y="6422354"/>
            <a:ext cx="444934" cy="311454"/>
          </a:xfrm>
          <a:prstGeom prst="rect">
            <a:avLst/>
          </a:prstGeom>
        </p:spPr>
      </p:pic>
      <p:pic>
        <p:nvPicPr>
          <p:cNvPr id="13" name="Picture 12">
            <a:hlinkClick r:id="rId9"/>
            <a:extLst>
              <a:ext uri="{FF2B5EF4-FFF2-40B4-BE49-F238E27FC236}">
                <a16:creationId xmlns:a16="http://schemas.microsoft.com/office/drawing/2014/main" xmlns="" id="{FE06037E-7EC3-4FD2-BD0E-408689441007}"/>
              </a:ext>
            </a:extLst>
          </p:cNvPr>
          <p:cNvPicPr>
            <a:picLocks noChangeAspect="1"/>
          </p:cNvPicPr>
          <p:nvPr/>
        </p:nvPicPr>
        <p:blipFill>
          <a:blip r:embed="rId10" cstate="email">
            <a:extLst>
              <a:ext uri="{28A0092B-C50C-407E-A947-70E740481C1C}">
                <a14:useLocalDpi xmlns:a14="http://schemas.microsoft.com/office/drawing/2010/main" val="0"/>
              </a:ext>
            </a:extLst>
          </a:blip>
          <a:stretch>
            <a:fillRect/>
          </a:stretch>
        </p:blipFill>
        <p:spPr>
          <a:xfrm>
            <a:off x="1284816" y="6440957"/>
            <a:ext cx="271224" cy="271224"/>
          </a:xfrm>
          <a:prstGeom prst="rect">
            <a:avLst/>
          </a:prstGeom>
        </p:spPr>
      </p:pic>
      <p:sp>
        <p:nvSpPr>
          <p:cNvPr id="14" name="Rectangle 13"/>
          <p:cNvSpPr/>
          <p:nvPr/>
        </p:nvSpPr>
        <p:spPr>
          <a:xfrm>
            <a:off x="8412224" y="34057"/>
            <a:ext cx="3097451" cy="523220"/>
          </a:xfrm>
          <a:prstGeom prst="rect">
            <a:avLst/>
          </a:prstGeom>
        </p:spPr>
        <p:txBody>
          <a:bodyPr wrap="none">
            <a:spAutoFit/>
          </a:bodyPr>
          <a:lstStyle/>
          <a:p>
            <a:r>
              <a:rPr lang="en-US" sz="2800" dirty="0">
                <a:latin typeface="+mn-lt"/>
              </a:rPr>
              <a:t>Clinical</a:t>
            </a:r>
            <a:r>
              <a:rPr lang="en-US" sz="2800" dirty="0">
                <a:solidFill>
                  <a:schemeClr val="bg1"/>
                </a:solidFill>
                <a:latin typeface="+mn-lt"/>
              </a:rPr>
              <a:t> </a:t>
            </a:r>
            <a:r>
              <a:rPr lang="en-US" sz="2800" dirty="0">
                <a:latin typeface="+mn-lt"/>
              </a:rPr>
              <a:t>Assessment</a:t>
            </a:r>
            <a:r>
              <a:rPr lang="en-US" sz="2800" dirty="0">
                <a:solidFill>
                  <a:schemeClr val="bg1"/>
                </a:solidFill>
                <a:latin typeface="+mn-lt"/>
              </a:rPr>
              <a:t> </a:t>
            </a:r>
          </a:p>
        </p:txBody>
      </p:sp>
    </p:spTree>
    <p:extLst>
      <p:ext uri="{BB962C8B-B14F-4D97-AF65-F5344CB8AC3E}">
        <p14:creationId xmlns:p14="http://schemas.microsoft.com/office/powerpoint/2010/main" val="16895882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4"/>
                                        </p:tgtEl>
                                        <p:attrNameLst>
                                          <p:attrName>style.visibility</p:attrName>
                                        </p:attrNameLst>
                                      </p:cBhvr>
                                      <p:to>
                                        <p:strVal val="visible"/>
                                      </p:to>
                                    </p:set>
                                    <p:animEffect transition="in" filter="fade">
                                      <p:cBhvr>
                                        <p:cTn id="28" dur="1000"/>
                                        <p:tgtEl>
                                          <p:spTgt spid="4"/>
                                        </p:tgtEl>
                                      </p:cBhvr>
                                    </p:animEffect>
                                    <p:anim calcmode="lin" valueType="num">
                                      <p:cBhvr>
                                        <p:cTn id="29" dur="1000" fill="hold"/>
                                        <p:tgtEl>
                                          <p:spTgt spid="4"/>
                                        </p:tgtEl>
                                        <p:attrNameLst>
                                          <p:attrName>ppt_x</p:attrName>
                                        </p:attrNameLst>
                                      </p:cBhvr>
                                      <p:tavLst>
                                        <p:tav tm="0">
                                          <p:val>
                                            <p:strVal val="#ppt_x"/>
                                          </p:val>
                                        </p:tav>
                                        <p:tav tm="100000">
                                          <p:val>
                                            <p:strVal val="#ppt_x"/>
                                          </p:val>
                                        </p:tav>
                                      </p:tavLst>
                                    </p:anim>
                                    <p:anim calcmode="lin" valueType="num">
                                      <p:cBhvr>
                                        <p:cTn id="30" dur="1000" fill="hold"/>
                                        <p:tgtEl>
                                          <p:spTgt spid="4"/>
                                        </p:tgtEl>
                                        <p:attrNameLst>
                                          <p:attrName>ppt_y</p:attrName>
                                        </p:attrNameLst>
                                      </p:cBhvr>
                                      <p:tavLst>
                                        <p:tav tm="0">
                                          <p:val>
                                            <p:strVal val="#ppt_y+.1"/>
                                          </p:val>
                                        </p:tav>
                                        <p:tav tm="100000">
                                          <p:val>
                                            <p:strVal val="#ppt_y"/>
                                          </p:val>
                                        </p:tav>
                                      </p:tavLst>
                                    </p:anim>
                                  </p:childTnLst>
                                </p:cTn>
                              </p:par>
                              <p:par>
                                <p:cTn id="31" presetID="1" presetClass="entr" presetSubtype="0" fill="hold" nodeType="withEffect">
                                  <p:stCondLst>
                                    <p:cond delay="0"/>
                                  </p:stCondLst>
                                  <p:childTnLst>
                                    <p:set>
                                      <p:cBhvr>
                                        <p:cTn id="32"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animBg="1"/>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4" name="Picture 2050" descr="firstaidbg06"/>
          <p:cNvPicPr>
            <a:picLocks noChangeAspect="1" noChangeArrowheads="1"/>
          </p:cNvPicPr>
          <p:nvPr/>
        </p:nvPicPr>
        <p:blipFill>
          <a:blip r:embed="rId3" cstate="print"/>
          <a:srcRect l="20833" t="22223" r="10001" b="7777"/>
          <a:stretch>
            <a:fillRect/>
          </a:stretch>
        </p:blipFill>
        <p:spPr bwMode="auto">
          <a:xfrm>
            <a:off x="3569042" y="1681679"/>
            <a:ext cx="5294871" cy="4373867"/>
          </a:xfrm>
          <a:prstGeom prst="rect">
            <a:avLst/>
          </a:prstGeom>
          <a:ln>
            <a:noFill/>
          </a:ln>
          <a:effectLst>
            <a:outerShdw blurRad="292100" dist="139700" dir="2700000" algn="tl" rotWithShape="0">
              <a:srgbClr val="333333">
                <a:alpha val="65000"/>
              </a:srgbClr>
            </a:outerShdw>
          </a:effectLst>
        </p:spPr>
      </p:pic>
      <p:sp>
        <p:nvSpPr>
          <p:cNvPr id="13317" name="Text Box 2056"/>
          <p:cNvSpPr txBox="1">
            <a:spLocks noChangeArrowheads="1"/>
          </p:cNvSpPr>
          <p:nvPr/>
        </p:nvSpPr>
        <p:spPr bwMode="auto">
          <a:xfrm>
            <a:off x="1676516" y="680882"/>
            <a:ext cx="4686300" cy="584775"/>
          </a:xfrm>
          <a:prstGeom prst="rect">
            <a:avLst/>
          </a:prstGeom>
          <a:noFill/>
          <a:ln w="9525">
            <a:noFill/>
            <a:miter lim="800000"/>
            <a:headEnd/>
            <a:tailEnd/>
          </a:ln>
        </p:spPr>
        <p:txBody>
          <a:bodyPr>
            <a:spAutoFit/>
          </a:bodyPr>
          <a:lstStyle/>
          <a:p>
            <a:pPr algn="ctr" fontAlgn="base">
              <a:spcBef>
                <a:spcPct val="50000"/>
              </a:spcBef>
              <a:spcAft>
                <a:spcPct val="0"/>
              </a:spcAft>
            </a:pPr>
            <a:r>
              <a:rPr lang="en-GB" sz="3200" dirty="0">
                <a:latin typeface="+mn-lt"/>
              </a:rPr>
              <a:t>Consider the whole picture</a:t>
            </a:r>
          </a:p>
        </p:txBody>
      </p:sp>
      <p:sp>
        <p:nvSpPr>
          <p:cNvPr id="5" name="Rectangle 4"/>
          <p:cNvSpPr/>
          <p:nvPr/>
        </p:nvSpPr>
        <p:spPr>
          <a:xfrm>
            <a:off x="7151460" y="96107"/>
            <a:ext cx="3516540" cy="584775"/>
          </a:xfrm>
          <a:prstGeom prst="rect">
            <a:avLst/>
          </a:prstGeom>
        </p:spPr>
        <p:txBody>
          <a:bodyPr wrap="none">
            <a:spAutoFit/>
          </a:bodyPr>
          <a:lstStyle/>
          <a:p>
            <a:r>
              <a:rPr lang="en-US" sz="3200" dirty="0">
                <a:solidFill>
                  <a:schemeClr val="bg1"/>
                </a:solidFill>
                <a:latin typeface="+mn-lt"/>
              </a:rPr>
              <a:t>Clinical Assessment </a:t>
            </a:r>
          </a:p>
        </p:txBody>
      </p:sp>
      <p:pic>
        <p:nvPicPr>
          <p:cNvPr id="6" name="Picture 5"/>
          <p:cNvPicPr>
            <a:picLocks noChangeAspect="1"/>
          </p:cNvPicPr>
          <p:nvPr/>
        </p:nvPicPr>
        <p:blipFill>
          <a:blip r:embed="rId4" cstate="email">
            <a:extLst>
              <a:ext uri="{28A0092B-C50C-407E-A947-70E740481C1C}">
                <a14:useLocalDpi xmlns:a14="http://schemas.microsoft.com/office/drawing/2010/main" val="0"/>
              </a:ext>
            </a:extLst>
          </a:blip>
          <a:stretch>
            <a:fillRect/>
          </a:stretch>
        </p:blipFill>
        <p:spPr>
          <a:xfrm>
            <a:off x="270873" y="170087"/>
            <a:ext cx="932776" cy="1269164"/>
          </a:xfrm>
          <a:prstGeom prst="rect">
            <a:avLst/>
          </a:prstGeom>
        </p:spPr>
      </p:pic>
      <p:sp>
        <p:nvSpPr>
          <p:cNvPr id="7" name="Rectangle 6"/>
          <p:cNvSpPr/>
          <p:nvPr/>
        </p:nvSpPr>
        <p:spPr>
          <a:xfrm>
            <a:off x="0" y="6298163"/>
            <a:ext cx="12192000" cy="559837"/>
          </a:xfrm>
          <a:prstGeom prst="rect">
            <a:avLst/>
          </a:prstGeom>
          <a:solidFill>
            <a:srgbClr val="10A03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8" name="Picture 7"/>
          <p:cNvPicPr>
            <a:picLocks noChangeAspect="1"/>
          </p:cNvPicPr>
          <p:nvPr/>
        </p:nvPicPr>
        <p:blipFill>
          <a:blip r:embed="rId5" cstate="email">
            <a:extLst>
              <a:ext uri="{28A0092B-C50C-407E-A947-70E740481C1C}">
                <a14:useLocalDpi xmlns:a14="http://schemas.microsoft.com/office/drawing/2010/main" val="0"/>
              </a:ext>
            </a:extLst>
          </a:blip>
          <a:stretch>
            <a:fillRect/>
          </a:stretch>
        </p:blipFill>
        <p:spPr>
          <a:xfrm>
            <a:off x="10441202" y="-108300"/>
            <a:ext cx="1853188" cy="2036068"/>
          </a:xfrm>
          <a:prstGeom prst="rect">
            <a:avLst/>
          </a:prstGeom>
        </p:spPr>
      </p:pic>
      <p:sp>
        <p:nvSpPr>
          <p:cNvPr id="9" name="TextBox 8">
            <a:extLst>
              <a:ext uri="{FF2B5EF4-FFF2-40B4-BE49-F238E27FC236}">
                <a16:creationId xmlns:a16="http://schemas.microsoft.com/office/drawing/2014/main" xmlns="" id="{58F17405-0CCD-427E-8DC1-67BB508A6295}"/>
              </a:ext>
            </a:extLst>
          </p:cNvPr>
          <p:cNvSpPr txBox="1"/>
          <p:nvPr/>
        </p:nvSpPr>
        <p:spPr>
          <a:xfrm>
            <a:off x="9213668" y="6445764"/>
            <a:ext cx="2569028" cy="261610"/>
          </a:xfrm>
          <a:prstGeom prst="rect">
            <a:avLst/>
          </a:prstGeom>
          <a:noFill/>
          <a:ln>
            <a:noFill/>
          </a:ln>
        </p:spPr>
        <p:txBody>
          <a:bodyPr wrap="square" rtlCol="0">
            <a:spAutoFit/>
          </a:bodyPr>
          <a:lstStyle/>
          <a:p>
            <a:r>
              <a:rPr lang="en-GB" sz="1100" dirty="0">
                <a:solidFill>
                  <a:schemeClr val="bg1"/>
                </a:solidFill>
                <a:latin typeface="Bahnschrift Light" panose="020B0502040204020203" pitchFamily="34" charset="0"/>
              </a:rPr>
              <a:t>Welsh Ambulance Services NHS Trust</a:t>
            </a:r>
          </a:p>
        </p:txBody>
      </p:sp>
      <p:pic>
        <p:nvPicPr>
          <p:cNvPr id="10" name="Picture 9">
            <a:hlinkClick r:id="rId6"/>
            <a:extLst>
              <a:ext uri="{FF2B5EF4-FFF2-40B4-BE49-F238E27FC236}">
                <a16:creationId xmlns:a16="http://schemas.microsoft.com/office/drawing/2014/main" xmlns="" id="{9F4E6EA8-FE61-4C31-B92D-D0B67B138749}"/>
              </a:ext>
            </a:extLst>
          </p:cNvPr>
          <p:cNvPicPr>
            <a:picLocks noChangeAspect="1"/>
          </p:cNvPicPr>
          <p:nvPr/>
        </p:nvPicPr>
        <p:blipFill>
          <a:blip r:embed="rId7" cstate="email">
            <a:extLst>
              <a:ext uri="{28A0092B-C50C-407E-A947-70E740481C1C}">
                <a14:useLocalDpi xmlns:a14="http://schemas.microsoft.com/office/drawing/2010/main" val="0"/>
              </a:ext>
            </a:extLst>
          </a:blip>
          <a:stretch>
            <a:fillRect/>
          </a:stretch>
        </p:blipFill>
        <p:spPr>
          <a:xfrm>
            <a:off x="275134" y="6440957"/>
            <a:ext cx="271224" cy="271224"/>
          </a:xfrm>
          <a:prstGeom prst="rect">
            <a:avLst/>
          </a:prstGeom>
        </p:spPr>
      </p:pic>
      <p:pic>
        <p:nvPicPr>
          <p:cNvPr id="11" name="Picture 10">
            <a:hlinkClick r:id="rId8"/>
            <a:extLst>
              <a:ext uri="{FF2B5EF4-FFF2-40B4-BE49-F238E27FC236}">
                <a16:creationId xmlns:a16="http://schemas.microsoft.com/office/drawing/2014/main" xmlns="" id="{8B00DA9A-76A5-4B84-BB25-5D0C4EB3F9AF}"/>
              </a:ext>
            </a:extLst>
          </p:cNvPr>
          <p:cNvPicPr>
            <a:picLocks noChangeAspect="1"/>
          </p:cNvPicPr>
          <p:nvPr/>
        </p:nvPicPr>
        <p:blipFill>
          <a:blip r:embed="rId9" cstate="email">
            <a:extLst>
              <a:ext uri="{28A0092B-C50C-407E-A947-70E740481C1C}">
                <a14:useLocalDpi xmlns:a14="http://schemas.microsoft.com/office/drawing/2010/main" val="0"/>
              </a:ext>
            </a:extLst>
          </a:blip>
          <a:stretch>
            <a:fillRect/>
          </a:stretch>
        </p:blipFill>
        <p:spPr>
          <a:xfrm>
            <a:off x="690680" y="6422354"/>
            <a:ext cx="444934" cy="311454"/>
          </a:xfrm>
          <a:prstGeom prst="rect">
            <a:avLst/>
          </a:prstGeom>
        </p:spPr>
      </p:pic>
      <p:pic>
        <p:nvPicPr>
          <p:cNvPr id="12" name="Picture 11">
            <a:hlinkClick r:id="rId10"/>
            <a:extLst>
              <a:ext uri="{FF2B5EF4-FFF2-40B4-BE49-F238E27FC236}">
                <a16:creationId xmlns:a16="http://schemas.microsoft.com/office/drawing/2014/main" xmlns="" id="{FE06037E-7EC3-4FD2-BD0E-408689441007}"/>
              </a:ext>
            </a:extLst>
          </p:cNvPr>
          <p:cNvPicPr>
            <a:picLocks noChangeAspect="1"/>
          </p:cNvPicPr>
          <p:nvPr/>
        </p:nvPicPr>
        <p:blipFill>
          <a:blip r:embed="rId11" cstate="email">
            <a:extLst>
              <a:ext uri="{28A0092B-C50C-407E-A947-70E740481C1C}">
                <a14:useLocalDpi xmlns:a14="http://schemas.microsoft.com/office/drawing/2010/main" val="0"/>
              </a:ext>
            </a:extLst>
          </a:blip>
          <a:stretch>
            <a:fillRect/>
          </a:stretch>
        </p:blipFill>
        <p:spPr>
          <a:xfrm>
            <a:off x="1284816" y="6440957"/>
            <a:ext cx="271224" cy="271224"/>
          </a:xfrm>
          <a:prstGeom prst="rect">
            <a:avLst/>
          </a:prstGeom>
        </p:spPr>
      </p:pic>
      <p:sp>
        <p:nvSpPr>
          <p:cNvPr id="13" name="Rectangle 12"/>
          <p:cNvSpPr/>
          <p:nvPr/>
        </p:nvSpPr>
        <p:spPr>
          <a:xfrm>
            <a:off x="8412224" y="34057"/>
            <a:ext cx="3097451" cy="523220"/>
          </a:xfrm>
          <a:prstGeom prst="rect">
            <a:avLst/>
          </a:prstGeom>
        </p:spPr>
        <p:txBody>
          <a:bodyPr wrap="none">
            <a:spAutoFit/>
          </a:bodyPr>
          <a:lstStyle/>
          <a:p>
            <a:r>
              <a:rPr lang="en-US" sz="2800" dirty="0">
                <a:latin typeface="+mn-lt"/>
              </a:rPr>
              <a:t>Clinical</a:t>
            </a:r>
            <a:r>
              <a:rPr lang="en-US" sz="2800" dirty="0">
                <a:solidFill>
                  <a:schemeClr val="bg1"/>
                </a:solidFill>
                <a:latin typeface="+mn-lt"/>
              </a:rPr>
              <a:t> </a:t>
            </a:r>
            <a:r>
              <a:rPr lang="en-US" sz="2800" dirty="0">
                <a:latin typeface="+mn-lt"/>
              </a:rPr>
              <a:t>Assessment</a:t>
            </a:r>
            <a:r>
              <a:rPr lang="en-US" sz="2800" dirty="0">
                <a:solidFill>
                  <a:schemeClr val="bg1"/>
                </a:solidFill>
                <a:latin typeface="+mn-lt"/>
              </a:rPr>
              <a:t> </a:t>
            </a:r>
          </a:p>
        </p:txBody>
      </p:sp>
    </p:spTree>
    <p:custDataLst>
      <p:tags r:id="rId1"/>
    </p:custDataLst>
    <p:extLst>
      <p:ext uri="{BB962C8B-B14F-4D97-AF65-F5344CB8AC3E}">
        <p14:creationId xmlns:p14="http://schemas.microsoft.com/office/powerpoint/2010/main" val="91352004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33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33710" y="552556"/>
            <a:ext cx="7886700" cy="1325563"/>
          </a:xfrm>
        </p:spPr>
        <p:txBody>
          <a:bodyPr/>
          <a:lstStyle/>
          <a:p>
            <a:r>
              <a:rPr lang="en-GB" dirty="0" smtClean="0">
                <a:latin typeface="+mn-lt"/>
              </a:rPr>
              <a:t>Reassessment </a:t>
            </a:r>
            <a:endParaRPr lang="en-GB" dirty="0">
              <a:latin typeface="+mn-lt"/>
            </a:endParaRPr>
          </a:p>
        </p:txBody>
      </p:sp>
      <p:sp>
        <p:nvSpPr>
          <p:cNvPr id="3" name="Content Placeholder 2"/>
          <p:cNvSpPr>
            <a:spLocks noGrp="1"/>
          </p:cNvSpPr>
          <p:nvPr>
            <p:ph idx="1"/>
          </p:nvPr>
        </p:nvSpPr>
        <p:spPr>
          <a:xfrm>
            <a:off x="2067696" y="1896980"/>
            <a:ext cx="7995870" cy="3880773"/>
          </a:xfrm>
        </p:spPr>
        <p:txBody>
          <a:bodyPr/>
          <a:lstStyle/>
          <a:p>
            <a:pPr marL="0" indent="0">
              <a:buNone/>
            </a:pPr>
            <a:r>
              <a:rPr lang="en-GB" sz="2400" dirty="0"/>
              <a:t>Your patient's clinical condition is dynamic and frequently changing, either due to the illness or injury they have acquired, or as a result of an intervention you have performed. </a:t>
            </a:r>
          </a:p>
          <a:p>
            <a:pPr marL="0" indent="0">
              <a:buNone/>
            </a:pPr>
            <a:endParaRPr lang="en-GB" sz="2400" dirty="0"/>
          </a:p>
          <a:p>
            <a:pPr marL="0" indent="0">
              <a:buNone/>
            </a:pPr>
            <a:r>
              <a:rPr lang="en-GB" sz="2400" dirty="0"/>
              <a:t>Continue to reassess your patient’s condition;</a:t>
            </a:r>
          </a:p>
          <a:p>
            <a:pPr>
              <a:buFont typeface="Wingdings" panose="05000000000000000000" pitchFamily="2" charset="2"/>
              <a:buChar char="ü"/>
            </a:pPr>
            <a:r>
              <a:rPr lang="en-GB" sz="2400" dirty="0"/>
              <a:t>Primary Survey </a:t>
            </a:r>
          </a:p>
          <a:p>
            <a:pPr>
              <a:buFont typeface="Wingdings" panose="05000000000000000000" pitchFamily="2" charset="2"/>
              <a:buChar char="ü"/>
            </a:pPr>
            <a:r>
              <a:rPr lang="en-GB" sz="2400" dirty="0"/>
              <a:t>Vital Signs </a:t>
            </a:r>
          </a:p>
          <a:p>
            <a:pPr>
              <a:buFont typeface="Wingdings" panose="05000000000000000000" pitchFamily="2" charset="2"/>
              <a:buChar char="ü"/>
            </a:pPr>
            <a:r>
              <a:rPr lang="en-GB" sz="2400" dirty="0"/>
              <a:t>Presenting complaint</a:t>
            </a:r>
          </a:p>
          <a:p>
            <a:pPr>
              <a:buFont typeface="Wingdings" panose="05000000000000000000" pitchFamily="2" charset="2"/>
              <a:buChar char="ü"/>
            </a:pPr>
            <a:r>
              <a:rPr lang="en-GB" sz="2400" dirty="0"/>
              <a:t>Review of treatment </a:t>
            </a:r>
          </a:p>
          <a:p>
            <a:pPr>
              <a:buFont typeface="Wingdings" panose="05000000000000000000" pitchFamily="2" charset="2"/>
              <a:buChar char="ü"/>
            </a:pPr>
            <a:endParaRPr lang="en-GB" sz="2400" dirty="0"/>
          </a:p>
          <a:p>
            <a:endParaRPr lang="en-GB" sz="2000" dirty="0"/>
          </a:p>
        </p:txBody>
      </p:sp>
      <p:sp>
        <p:nvSpPr>
          <p:cNvPr id="5" name="Rectangle 4"/>
          <p:cNvSpPr/>
          <p:nvPr/>
        </p:nvSpPr>
        <p:spPr>
          <a:xfrm>
            <a:off x="8412224" y="34057"/>
            <a:ext cx="3097451" cy="523220"/>
          </a:xfrm>
          <a:prstGeom prst="rect">
            <a:avLst/>
          </a:prstGeom>
        </p:spPr>
        <p:txBody>
          <a:bodyPr wrap="none">
            <a:spAutoFit/>
          </a:bodyPr>
          <a:lstStyle/>
          <a:p>
            <a:r>
              <a:rPr lang="en-US" sz="2800" dirty="0">
                <a:latin typeface="+mn-lt"/>
              </a:rPr>
              <a:t>Clinical</a:t>
            </a:r>
            <a:r>
              <a:rPr lang="en-US" sz="2800" dirty="0">
                <a:solidFill>
                  <a:schemeClr val="bg1"/>
                </a:solidFill>
                <a:latin typeface="+mn-lt"/>
              </a:rPr>
              <a:t> </a:t>
            </a:r>
            <a:r>
              <a:rPr lang="en-US" sz="2800" dirty="0">
                <a:latin typeface="+mn-lt"/>
              </a:rPr>
              <a:t>Assessment</a:t>
            </a:r>
            <a:r>
              <a:rPr lang="en-US" sz="2800" dirty="0">
                <a:solidFill>
                  <a:schemeClr val="bg1"/>
                </a:solidFill>
                <a:latin typeface="+mn-lt"/>
              </a:rPr>
              <a:t> </a:t>
            </a:r>
          </a:p>
        </p:txBody>
      </p:sp>
      <p:pic>
        <p:nvPicPr>
          <p:cNvPr id="6" name="Picture 5"/>
          <p:cNvPicPr>
            <a:picLocks noChangeAspect="1"/>
          </p:cNvPicPr>
          <p:nvPr/>
        </p:nvPicPr>
        <p:blipFill>
          <a:blip r:embed="rId2" cstate="email">
            <a:extLst>
              <a:ext uri="{28A0092B-C50C-407E-A947-70E740481C1C}">
                <a14:useLocalDpi xmlns:a14="http://schemas.microsoft.com/office/drawing/2010/main" val="0"/>
              </a:ext>
            </a:extLst>
          </a:blip>
          <a:stretch>
            <a:fillRect/>
          </a:stretch>
        </p:blipFill>
        <p:spPr>
          <a:xfrm>
            <a:off x="270873" y="170087"/>
            <a:ext cx="932776" cy="1269164"/>
          </a:xfrm>
          <a:prstGeom prst="rect">
            <a:avLst/>
          </a:prstGeom>
        </p:spPr>
      </p:pic>
      <p:sp>
        <p:nvSpPr>
          <p:cNvPr id="7" name="Rectangle 6"/>
          <p:cNvSpPr/>
          <p:nvPr/>
        </p:nvSpPr>
        <p:spPr>
          <a:xfrm>
            <a:off x="0" y="6298163"/>
            <a:ext cx="12192000" cy="559837"/>
          </a:xfrm>
          <a:prstGeom prst="rect">
            <a:avLst/>
          </a:prstGeom>
          <a:solidFill>
            <a:srgbClr val="10A03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8" name="Picture 7"/>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10441202" y="-83686"/>
            <a:ext cx="1853188" cy="2036068"/>
          </a:xfrm>
          <a:prstGeom prst="rect">
            <a:avLst/>
          </a:prstGeom>
        </p:spPr>
      </p:pic>
      <p:sp>
        <p:nvSpPr>
          <p:cNvPr id="9" name="TextBox 8">
            <a:extLst>
              <a:ext uri="{FF2B5EF4-FFF2-40B4-BE49-F238E27FC236}">
                <a16:creationId xmlns:a16="http://schemas.microsoft.com/office/drawing/2014/main" xmlns="" id="{58F17405-0CCD-427E-8DC1-67BB508A6295}"/>
              </a:ext>
            </a:extLst>
          </p:cNvPr>
          <p:cNvSpPr txBox="1"/>
          <p:nvPr/>
        </p:nvSpPr>
        <p:spPr>
          <a:xfrm>
            <a:off x="9213668" y="6445764"/>
            <a:ext cx="2569028" cy="261610"/>
          </a:xfrm>
          <a:prstGeom prst="rect">
            <a:avLst/>
          </a:prstGeom>
          <a:noFill/>
          <a:ln>
            <a:noFill/>
          </a:ln>
        </p:spPr>
        <p:txBody>
          <a:bodyPr wrap="square" rtlCol="0">
            <a:spAutoFit/>
          </a:bodyPr>
          <a:lstStyle/>
          <a:p>
            <a:r>
              <a:rPr lang="en-GB" sz="1100" dirty="0">
                <a:solidFill>
                  <a:schemeClr val="bg1"/>
                </a:solidFill>
                <a:latin typeface="Bahnschrift Light" panose="020B0502040204020203" pitchFamily="34" charset="0"/>
              </a:rPr>
              <a:t>Welsh Ambulance Services NHS Trust</a:t>
            </a:r>
          </a:p>
        </p:txBody>
      </p:sp>
      <p:pic>
        <p:nvPicPr>
          <p:cNvPr id="10" name="Picture 9">
            <a:hlinkClick r:id="rId4"/>
            <a:extLst>
              <a:ext uri="{FF2B5EF4-FFF2-40B4-BE49-F238E27FC236}">
                <a16:creationId xmlns:a16="http://schemas.microsoft.com/office/drawing/2014/main" xmlns="" id="{9F4E6EA8-FE61-4C31-B92D-D0B67B138749}"/>
              </a:ext>
            </a:extLst>
          </p:cNvPr>
          <p:cNvPicPr>
            <a:picLocks noChangeAspect="1"/>
          </p:cNvPicPr>
          <p:nvPr/>
        </p:nvPicPr>
        <p:blipFill>
          <a:blip r:embed="rId5" cstate="email">
            <a:extLst>
              <a:ext uri="{28A0092B-C50C-407E-A947-70E740481C1C}">
                <a14:useLocalDpi xmlns:a14="http://schemas.microsoft.com/office/drawing/2010/main" val="0"/>
              </a:ext>
            </a:extLst>
          </a:blip>
          <a:stretch>
            <a:fillRect/>
          </a:stretch>
        </p:blipFill>
        <p:spPr>
          <a:xfrm>
            <a:off x="275134" y="6440957"/>
            <a:ext cx="271224" cy="271224"/>
          </a:xfrm>
          <a:prstGeom prst="rect">
            <a:avLst/>
          </a:prstGeom>
        </p:spPr>
      </p:pic>
      <p:pic>
        <p:nvPicPr>
          <p:cNvPr id="11" name="Picture 10">
            <a:hlinkClick r:id="rId6"/>
            <a:extLst>
              <a:ext uri="{FF2B5EF4-FFF2-40B4-BE49-F238E27FC236}">
                <a16:creationId xmlns:a16="http://schemas.microsoft.com/office/drawing/2014/main" xmlns="" id="{8B00DA9A-76A5-4B84-BB25-5D0C4EB3F9AF}"/>
              </a:ext>
            </a:extLst>
          </p:cNvPr>
          <p:cNvPicPr>
            <a:picLocks noChangeAspect="1"/>
          </p:cNvPicPr>
          <p:nvPr/>
        </p:nvPicPr>
        <p:blipFill>
          <a:blip r:embed="rId7" cstate="email">
            <a:extLst>
              <a:ext uri="{28A0092B-C50C-407E-A947-70E740481C1C}">
                <a14:useLocalDpi xmlns:a14="http://schemas.microsoft.com/office/drawing/2010/main" val="0"/>
              </a:ext>
            </a:extLst>
          </a:blip>
          <a:stretch>
            <a:fillRect/>
          </a:stretch>
        </p:blipFill>
        <p:spPr>
          <a:xfrm>
            <a:off x="690680" y="6422354"/>
            <a:ext cx="444934" cy="311454"/>
          </a:xfrm>
          <a:prstGeom prst="rect">
            <a:avLst/>
          </a:prstGeom>
        </p:spPr>
      </p:pic>
      <p:pic>
        <p:nvPicPr>
          <p:cNvPr id="12" name="Picture 11">
            <a:hlinkClick r:id="rId8"/>
            <a:extLst>
              <a:ext uri="{FF2B5EF4-FFF2-40B4-BE49-F238E27FC236}">
                <a16:creationId xmlns:a16="http://schemas.microsoft.com/office/drawing/2014/main" xmlns="" id="{FE06037E-7EC3-4FD2-BD0E-408689441007}"/>
              </a:ext>
            </a:extLst>
          </p:cNvPr>
          <p:cNvPicPr>
            <a:picLocks noChangeAspect="1"/>
          </p:cNvPicPr>
          <p:nvPr/>
        </p:nvPicPr>
        <p:blipFill>
          <a:blip r:embed="rId9" cstate="email">
            <a:extLst>
              <a:ext uri="{28A0092B-C50C-407E-A947-70E740481C1C}">
                <a14:useLocalDpi xmlns:a14="http://schemas.microsoft.com/office/drawing/2010/main" val="0"/>
              </a:ext>
            </a:extLst>
          </a:blip>
          <a:stretch>
            <a:fillRect/>
          </a:stretch>
        </p:blipFill>
        <p:spPr>
          <a:xfrm>
            <a:off x="1284816" y="6440957"/>
            <a:ext cx="271224" cy="271224"/>
          </a:xfrm>
          <a:prstGeom prst="rect">
            <a:avLst/>
          </a:prstGeom>
        </p:spPr>
      </p:pic>
    </p:spTree>
    <p:extLst>
      <p:ext uri="{BB962C8B-B14F-4D97-AF65-F5344CB8AC3E}">
        <p14:creationId xmlns:p14="http://schemas.microsoft.com/office/powerpoint/2010/main" val="25430168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1000"/>
                                        <p:tgtEl>
                                          <p:spTgt spid="3">
                                            <p:txEl>
                                              <p:pRg st="3" end="3"/>
                                            </p:txEl>
                                          </p:spTgt>
                                        </p:tgtEl>
                                      </p:cBhvr>
                                    </p:animEffect>
                                    <p:anim calcmode="lin" valueType="num">
                                      <p:cBhvr>
                                        <p:cTn id="22"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4" end="4"/>
                                            </p:txEl>
                                          </p:spTgt>
                                        </p:tgtEl>
                                        <p:attrNameLst>
                                          <p:attrName>style.visibility</p:attrName>
                                        </p:attrNameLst>
                                      </p:cBhvr>
                                      <p:to>
                                        <p:strVal val="visible"/>
                                      </p:to>
                                    </p:set>
                                    <p:animEffect transition="in" filter="fade">
                                      <p:cBhvr>
                                        <p:cTn id="28" dur="1000"/>
                                        <p:tgtEl>
                                          <p:spTgt spid="3">
                                            <p:txEl>
                                              <p:pRg st="4" end="4"/>
                                            </p:txEl>
                                          </p:spTgt>
                                        </p:tgtEl>
                                      </p:cBhvr>
                                    </p:animEffect>
                                    <p:anim calcmode="lin" valueType="num">
                                      <p:cBhvr>
                                        <p:cTn id="29"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animEffect transition="in" filter="fade">
                                      <p:cBhvr>
                                        <p:cTn id="35" dur="1000"/>
                                        <p:tgtEl>
                                          <p:spTgt spid="3">
                                            <p:txEl>
                                              <p:pRg st="5" end="5"/>
                                            </p:txEl>
                                          </p:spTgt>
                                        </p:tgtEl>
                                      </p:cBhvr>
                                    </p:animEffect>
                                    <p:anim calcmode="lin" valueType="num">
                                      <p:cBhvr>
                                        <p:cTn id="36"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6" end="6"/>
                                            </p:txEl>
                                          </p:spTgt>
                                        </p:tgtEl>
                                        <p:attrNameLst>
                                          <p:attrName>style.visibility</p:attrName>
                                        </p:attrNameLst>
                                      </p:cBhvr>
                                      <p:to>
                                        <p:strVal val="visible"/>
                                      </p:to>
                                    </p:set>
                                    <p:animEffect transition="in" filter="fade">
                                      <p:cBhvr>
                                        <p:cTn id="42" dur="1000"/>
                                        <p:tgtEl>
                                          <p:spTgt spid="3">
                                            <p:txEl>
                                              <p:pRg st="6" end="6"/>
                                            </p:txEl>
                                          </p:spTgt>
                                        </p:tgtEl>
                                      </p:cBhvr>
                                    </p:animEffect>
                                    <p:anim calcmode="lin" valueType="num">
                                      <p:cBhvr>
                                        <p:cTn id="43"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348827" y="356461"/>
            <a:ext cx="9092375" cy="5780729"/>
          </a:xfrm>
          <a:prstGeom prst="rect">
            <a:avLst/>
          </a:prstGeom>
          <a:ln>
            <a:noFill/>
          </a:ln>
          <a:effectLst>
            <a:outerShdw blurRad="190500" algn="tl" rotWithShape="0">
              <a:srgbClr val="000000">
                <a:alpha val="70000"/>
              </a:srgbClr>
            </a:outerShdw>
          </a:effectLst>
        </p:spPr>
      </p:pic>
      <p:sp>
        <p:nvSpPr>
          <p:cNvPr id="4" name="Right Arrow 3"/>
          <p:cNvSpPr/>
          <p:nvPr/>
        </p:nvSpPr>
        <p:spPr>
          <a:xfrm>
            <a:off x="4760014" y="3736093"/>
            <a:ext cx="1837038" cy="593124"/>
          </a:xfrm>
          <a:prstGeom prst="rightArrow">
            <a:avLst/>
          </a:prstGeom>
          <a:solidFill>
            <a:srgbClr val="FFFF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 name="Picture 2"/>
          <p:cNvPicPr>
            <a:picLocks noChangeAspect="1"/>
          </p:cNvPicPr>
          <p:nvPr/>
        </p:nvPicPr>
        <p:blipFill>
          <a:blip r:embed="rId3"/>
          <a:stretch>
            <a:fillRect/>
          </a:stretch>
        </p:blipFill>
        <p:spPr>
          <a:xfrm>
            <a:off x="2689004" y="2669060"/>
            <a:ext cx="7214734" cy="1886930"/>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6" name="Picture 5"/>
          <p:cNvPicPr>
            <a:picLocks noChangeAspect="1"/>
          </p:cNvPicPr>
          <p:nvPr/>
        </p:nvPicPr>
        <p:blipFill>
          <a:blip r:embed="rId4" cstate="email">
            <a:extLst>
              <a:ext uri="{28A0092B-C50C-407E-A947-70E740481C1C}">
                <a14:useLocalDpi xmlns:a14="http://schemas.microsoft.com/office/drawing/2010/main" val="0"/>
              </a:ext>
            </a:extLst>
          </a:blip>
          <a:stretch>
            <a:fillRect/>
          </a:stretch>
        </p:blipFill>
        <p:spPr>
          <a:xfrm>
            <a:off x="270873" y="170087"/>
            <a:ext cx="932776" cy="1269164"/>
          </a:xfrm>
          <a:prstGeom prst="rect">
            <a:avLst/>
          </a:prstGeom>
        </p:spPr>
      </p:pic>
      <p:sp>
        <p:nvSpPr>
          <p:cNvPr id="7" name="Rectangle 6"/>
          <p:cNvSpPr/>
          <p:nvPr/>
        </p:nvSpPr>
        <p:spPr>
          <a:xfrm>
            <a:off x="0" y="6298163"/>
            <a:ext cx="12192000" cy="559837"/>
          </a:xfrm>
          <a:prstGeom prst="rect">
            <a:avLst/>
          </a:prstGeom>
          <a:solidFill>
            <a:srgbClr val="10A03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8" name="Picture 7"/>
          <p:cNvPicPr>
            <a:picLocks noChangeAspect="1"/>
          </p:cNvPicPr>
          <p:nvPr/>
        </p:nvPicPr>
        <p:blipFill>
          <a:blip r:embed="rId5" cstate="email">
            <a:extLst>
              <a:ext uri="{28A0092B-C50C-407E-A947-70E740481C1C}">
                <a14:useLocalDpi xmlns:a14="http://schemas.microsoft.com/office/drawing/2010/main" val="0"/>
              </a:ext>
            </a:extLst>
          </a:blip>
          <a:stretch>
            <a:fillRect/>
          </a:stretch>
        </p:blipFill>
        <p:spPr>
          <a:xfrm>
            <a:off x="10441202" y="-108300"/>
            <a:ext cx="1853188" cy="2036068"/>
          </a:xfrm>
          <a:prstGeom prst="rect">
            <a:avLst/>
          </a:prstGeom>
        </p:spPr>
      </p:pic>
      <p:sp>
        <p:nvSpPr>
          <p:cNvPr id="9" name="TextBox 8">
            <a:extLst>
              <a:ext uri="{FF2B5EF4-FFF2-40B4-BE49-F238E27FC236}">
                <a16:creationId xmlns:a16="http://schemas.microsoft.com/office/drawing/2014/main" xmlns="" id="{58F17405-0CCD-427E-8DC1-67BB508A6295}"/>
              </a:ext>
            </a:extLst>
          </p:cNvPr>
          <p:cNvSpPr txBox="1"/>
          <p:nvPr/>
        </p:nvSpPr>
        <p:spPr>
          <a:xfrm>
            <a:off x="9213668" y="6445764"/>
            <a:ext cx="2569028" cy="261610"/>
          </a:xfrm>
          <a:prstGeom prst="rect">
            <a:avLst/>
          </a:prstGeom>
          <a:noFill/>
          <a:ln>
            <a:noFill/>
          </a:ln>
        </p:spPr>
        <p:txBody>
          <a:bodyPr wrap="square" rtlCol="0">
            <a:spAutoFit/>
          </a:bodyPr>
          <a:lstStyle/>
          <a:p>
            <a:r>
              <a:rPr lang="en-GB" sz="1100" dirty="0">
                <a:solidFill>
                  <a:schemeClr val="bg1"/>
                </a:solidFill>
                <a:latin typeface="Bahnschrift Light" panose="020B0502040204020203" pitchFamily="34" charset="0"/>
              </a:rPr>
              <a:t>Welsh Ambulance Services NHS Trust</a:t>
            </a:r>
          </a:p>
        </p:txBody>
      </p:sp>
      <p:pic>
        <p:nvPicPr>
          <p:cNvPr id="10" name="Picture 9">
            <a:hlinkClick r:id="rId6"/>
            <a:extLst>
              <a:ext uri="{FF2B5EF4-FFF2-40B4-BE49-F238E27FC236}">
                <a16:creationId xmlns:a16="http://schemas.microsoft.com/office/drawing/2014/main" xmlns="" id="{9F4E6EA8-FE61-4C31-B92D-D0B67B138749}"/>
              </a:ext>
            </a:extLst>
          </p:cNvPr>
          <p:cNvPicPr>
            <a:picLocks noChangeAspect="1"/>
          </p:cNvPicPr>
          <p:nvPr/>
        </p:nvPicPr>
        <p:blipFill>
          <a:blip r:embed="rId7" cstate="email">
            <a:extLst>
              <a:ext uri="{28A0092B-C50C-407E-A947-70E740481C1C}">
                <a14:useLocalDpi xmlns:a14="http://schemas.microsoft.com/office/drawing/2010/main" val="0"/>
              </a:ext>
            </a:extLst>
          </a:blip>
          <a:stretch>
            <a:fillRect/>
          </a:stretch>
        </p:blipFill>
        <p:spPr>
          <a:xfrm>
            <a:off x="275134" y="6440957"/>
            <a:ext cx="271224" cy="271224"/>
          </a:xfrm>
          <a:prstGeom prst="rect">
            <a:avLst/>
          </a:prstGeom>
        </p:spPr>
      </p:pic>
      <p:pic>
        <p:nvPicPr>
          <p:cNvPr id="11" name="Picture 10">
            <a:hlinkClick r:id="rId8"/>
            <a:extLst>
              <a:ext uri="{FF2B5EF4-FFF2-40B4-BE49-F238E27FC236}">
                <a16:creationId xmlns:a16="http://schemas.microsoft.com/office/drawing/2014/main" xmlns="" id="{8B00DA9A-76A5-4B84-BB25-5D0C4EB3F9AF}"/>
              </a:ext>
            </a:extLst>
          </p:cNvPr>
          <p:cNvPicPr>
            <a:picLocks noChangeAspect="1"/>
          </p:cNvPicPr>
          <p:nvPr/>
        </p:nvPicPr>
        <p:blipFill>
          <a:blip r:embed="rId9" cstate="email">
            <a:extLst>
              <a:ext uri="{28A0092B-C50C-407E-A947-70E740481C1C}">
                <a14:useLocalDpi xmlns:a14="http://schemas.microsoft.com/office/drawing/2010/main" val="0"/>
              </a:ext>
            </a:extLst>
          </a:blip>
          <a:stretch>
            <a:fillRect/>
          </a:stretch>
        </p:blipFill>
        <p:spPr>
          <a:xfrm>
            <a:off x="690680" y="6422354"/>
            <a:ext cx="444934" cy="311454"/>
          </a:xfrm>
          <a:prstGeom prst="rect">
            <a:avLst/>
          </a:prstGeom>
        </p:spPr>
      </p:pic>
      <p:pic>
        <p:nvPicPr>
          <p:cNvPr id="12" name="Picture 11">
            <a:hlinkClick r:id="rId10"/>
            <a:extLst>
              <a:ext uri="{FF2B5EF4-FFF2-40B4-BE49-F238E27FC236}">
                <a16:creationId xmlns:a16="http://schemas.microsoft.com/office/drawing/2014/main" xmlns="" id="{FE06037E-7EC3-4FD2-BD0E-408689441007}"/>
              </a:ext>
            </a:extLst>
          </p:cNvPr>
          <p:cNvPicPr>
            <a:picLocks noChangeAspect="1"/>
          </p:cNvPicPr>
          <p:nvPr/>
        </p:nvPicPr>
        <p:blipFill>
          <a:blip r:embed="rId11" cstate="email">
            <a:extLst>
              <a:ext uri="{28A0092B-C50C-407E-A947-70E740481C1C}">
                <a14:useLocalDpi xmlns:a14="http://schemas.microsoft.com/office/drawing/2010/main" val="0"/>
              </a:ext>
            </a:extLst>
          </a:blip>
          <a:stretch>
            <a:fillRect/>
          </a:stretch>
        </p:blipFill>
        <p:spPr>
          <a:xfrm>
            <a:off x="1284816" y="6440957"/>
            <a:ext cx="271224" cy="271224"/>
          </a:xfrm>
          <a:prstGeom prst="rect">
            <a:avLst/>
          </a:prstGeom>
        </p:spPr>
      </p:pic>
    </p:spTree>
    <p:extLst>
      <p:ext uri="{BB962C8B-B14F-4D97-AF65-F5344CB8AC3E}">
        <p14:creationId xmlns:p14="http://schemas.microsoft.com/office/powerpoint/2010/main" val="40962537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Content Placeholder 4"/>
          <p:cNvPicPr>
            <a:picLocks noChangeAspect="1"/>
          </p:cNvPicPr>
          <p:nvPr/>
        </p:nvPicPr>
        <p:blipFill>
          <a:blip r:embed="rId2" cstate="email">
            <a:extLst>
              <a:ext uri="{28A0092B-C50C-407E-A947-70E740481C1C}">
                <a14:useLocalDpi xmlns:a14="http://schemas.microsoft.com/office/drawing/2010/main" val="0"/>
              </a:ext>
            </a:extLst>
          </a:blip>
          <a:stretch>
            <a:fillRect/>
          </a:stretch>
        </p:blipFill>
        <p:spPr>
          <a:xfrm>
            <a:off x="4080456" y="1519428"/>
            <a:ext cx="4572000" cy="4191000"/>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
        <p:nvSpPr>
          <p:cNvPr id="3" name="Rectangle 2"/>
          <p:cNvSpPr/>
          <p:nvPr/>
        </p:nvSpPr>
        <p:spPr>
          <a:xfrm>
            <a:off x="8543655" y="96107"/>
            <a:ext cx="1967826" cy="584775"/>
          </a:xfrm>
          <a:prstGeom prst="rect">
            <a:avLst/>
          </a:prstGeom>
        </p:spPr>
        <p:txBody>
          <a:bodyPr wrap="square">
            <a:spAutoFit/>
          </a:bodyPr>
          <a:lstStyle/>
          <a:p>
            <a:r>
              <a:rPr lang="en-US" sz="3200" dirty="0">
                <a:solidFill>
                  <a:schemeClr val="bg1"/>
                </a:solidFill>
                <a:latin typeface="+mn-lt"/>
              </a:rPr>
              <a:t>Questions </a:t>
            </a:r>
          </a:p>
        </p:txBody>
      </p:sp>
      <p:pic>
        <p:nvPicPr>
          <p:cNvPr id="4" name="Picture 3"/>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270873" y="170087"/>
            <a:ext cx="932776" cy="1269164"/>
          </a:xfrm>
          <a:prstGeom prst="rect">
            <a:avLst/>
          </a:prstGeom>
        </p:spPr>
      </p:pic>
      <p:sp>
        <p:nvSpPr>
          <p:cNvPr id="5" name="Rectangle 4"/>
          <p:cNvSpPr/>
          <p:nvPr/>
        </p:nvSpPr>
        <p:spPr>
          <a:xfrm>
            <a:off x="0" y="6298163"/>
            <a:ext cx="12192000" cy="559837"/>
          </a:xfrm>
          <a:prstGeom prst="rect">
            <a:avLst/>
          </a:prstGeom>
          <a:solidFill>
            <a:srgbClr val="10A03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6" name="Picture 5"/>
          <p:cNvPicPr>
            <a:picLocks noChangeAspect="1"/>
          </p:cNvPicPr>
          <p:nvPr/>
        </p:nvPicPr>
        <p:blipFill>
          <a:blip r:embed="rId4" cstate="email">
            <a:extLst>
              <a:ext uri="{28A0092B-C50C-407E-A947-70E740481C1C}">
                <a14:useLocalDpi xmlns:a14="http://schemas.microsoft.com/office/drawing/2010/main" val="0"/>
              </a:ext>
            </a:extLst>
          </a:blip>
          <a:stretch>
            <a:fillRect/>
          </a:stretch>
        </p:blipFill>
        <p:spPr>
          <a:xfrm>
            <a:off x="10441202" y="-108300"/>
            <a:ext cx="1853188" cy="2036068"/>
          </a:xfrm>
          <a:prstGeom prst="rect">
            <a:avLst/>
          </a:prstGeom>
        </p:spPr>
      </p:pic>
      <p:sp>
        <p:nvSpPr>
          <p:cNvPr id="7" name="TextBox 6">
            <a:extLst>
              <a:ext uri="{FF2B5EF4-FFF2-40B4-BE49-F238E27FC236}">
                <a16:creationId xmlns:a16="http://schemas.microsoft.com/office/drawing/2014/main" xmlns="" id="{58F17405-0CCD-427E-8DC1-67BB508A6295}"/>
              </a:ext>
            </a:extLst>
          </p:cNvPr>
          <p:cNvSpPr txBox="1"/>
          <p:nvPr/>
        </p:nvSpPr>
        <p:spPr>
          <a:xfrm>
            <a:off x="9213668" y="6445764"/>
            <a:ext cx="2569028" cy="261610"/>
          </a:xfrm>
          <a:prstGeom prst="rect">
            <a:avLst/>
          </a:prstGeom>
          <a:noFill/>
          <a:ln>
            <a:noFill/>
          </a:ln>
        </p:spPr>
        <p:txBody>
          <a:bodyPr wrap="square" rtlCol="0">
            <a:spAutoFit/>
          </a:bodyPr>
          <a:lstStyle/>
          <a:p>
            <a:r>
              <a:rPr lang="en-GB" sz="1100" dirty="0">
                <a:solidFill>
                  <a:schemeClr val="bg1"/>
                </a:solidFill>
                <a:latin typeface="Bahnschrift Light" panose="020B0502040204020203" pitchFamily="34" charset="0"/>
              </a:rPr>
              <a:t>Welsh Ambulance Services NHS Trust</a:t>
            </a:r>
          </a:p>
        </p:txBody>
      </p:sp>
      <p:pic>
        <p:nvPicPr>
          <p:cNvPr id="8" name="Picture 7">
            <a:hlinkClick r:id="rId5"/>
            <a:extLst>
              <a:ext uri="{FF2B5EF4-FFF2-40B4-BE49-F238E27FC236}">
                <a16:creationId xmlns:a16="http://schemas.microsoft.com/office/drawing/2014/main" xmlns="" id="{9F4E6EA8-FE61-4C31-B92D-D0B67B138749}"/>
              </a:ext>
            </a:extLst>
          </p:cNvPr>
          <p:cNvPicPr>
            <a:picLocks noChangeAspect="1"/>
          </p:cNvPicPr>
          <p:nvPr/>
        </p:nvPicPr>
        <p:blipFill>
          <a:blip r:embed="rId6" cstate="email">
            <a:extLst>
              <a:ext uri="{28A0092B-C50C-407E-A947-70E740481C1C}">
                <a14:useLocalDpi xmlns:a14="http://schemas.microsoft.com/office/drawing/2010/main" val="0"/>
              </a:ext>
            </a:extLst>
          </a:blip>
          <a:stretch>
            <a:fillRect/>
          </a:stretch>
        </p:blipFill>
        <p:spPr>
          <a:xfrm>
            <a:off x="275134" y="6440957"/>
            <a:ext cx="271224" cy="271224"/>
          </a:xfrm>
          <a:prstGeom prst="rect">
            <a:avLst/>
          </a:prstGeom>
        </p:spPr>
      </p:pic>
      <p:pic>
        <p:nvPicPr>
          <p:cNvPr id="9" name="Picture 8">
            <a:hlinkClick r:id="rId7"/>
            <a:extLst>
              <a:ext uri="{FF2B5EF4-FFF2-40B4-BE49-F238E27FC236}">
                <a16:creationId xmlns:a16="http://schemas.microsoft.com/office/drawing/2014/main" xmlns="" id="{8B00DA9A-76A5-4B84-BB25-5D0C4EB3F9AF}"/>
              </a:ext>
            </a:extLst>
          </p:cNvPr>
          <p:cNvPicPr>
            <a:picLocks noChangeAspect="1"/>
          </p:cNvPicPr>
          <p:nvPr/>
        </p:nvPicPr>
        <p:blipFill>
          <a:blip r:embed="rId8" cstate="email">
            <a:extLst>
              <a:ext uri="{28A0092B-C50C-407E-A947-70E740481C1C}">
                <a14:useLocalDpi xmlns:a14="http://schemas.microsoft.com/office/drawing/2010/main" val="0"/>
              </a:ext>
            </a:extLst>
          </a:blip>
          <a:stretch>
            <a:fillRect/>
          </a:stretch>
        </p:blipFill>
        <p:spPr>
          <a:xfrm>
            <a:off x="690680" y="6422354"/>
            <a:ext cx="444934" cy="311454"/>
          </a:xfrm>
          <a:prstGeom prst="rect">
            <a:avLst/>
          </a:prstGeom>
        </p:spPr>
      </p:pic>
      <p:pic>
        <p:nvPicPr>
          <p:cNvPr id="10" name="Picture 9">
            <a:hlinkClick r:id="rId9"/>
            <a:extLst>
              <a:ext uri="{FF2B5EF4-FFF2-40B4-BE49-F238E27FC236}">
                <a16:creationId xmlns:a16="http://schemas.microsoft.com/office/drawing/2014/main" xmlns="" id="{FE06037E-7EC3-4FD2-BD0E-408689441007}"/>
              </a:ext>
            </a:extLst>
          </p:cNvPr>
          <p:cNvPicPr>
            <a:picLocks noChangeAspect="1"/>
          </p:cNvPicPr>
          <p:nvPr/>
        </p:nvPicPr>
        <p:blipFill>
          <a:blip r:embed="rId10" cstate="email">
            <a:extLst>
              <a:ext uri="{28A0092B-C50C-407E-A947-70E740481C1C}">
                <a14:useLocalDpi xmlns:a14="http://schemas.microsoft.com/office/drawing/2010/main" val="0"/>
              </a:ext>
            </a:extLst>
          </a:blip>
          <a:stretch>
            <a:fillRect/>
          </a:stretch>
        </p:blipFill>
        <p:spPr>
          <a:xfrm>
            <a:off x="1284816" y="6440957"/>
            <a:ext cx="271224" cy="271224"/>
          </a:xfrm>
          <a:prstGeom prst="rect">
            <a:avLst/>
          </a:prstGeom>
        </p:spPr>
      </p:pic>
    </p:spTree>
    <p:extLst>
      <p:ext uri="{BB962C8B-B14F-4D97-AF65-F5344CB8AC3E}">
        <p14:creationId xmlns:p14="http://schemas.microsoft.com/office/powerpoint/2010/main" val="4087941963"/>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4" cstate="email">
            <a:extLst>
              <a:ext uri="{28A0092B-C50C-407E-A947-70E740481C1C}">
                <a14:useLocalDpi xmlns:a14="http://schemas.microsoft.com/office/drawing/2010/main" val="0"/>
              </a:ext>
            </a:extLst>
          </a:blip>
          <a:stretch>
            <a:fillRect/>
          </a:stretch>
        </p:blipFill>
        <p:spPr>
          <a:xfrm>
            <a:off x="1420428" y="574589"/>
            <a:ext cx="9144000" cy="5537887"/>
          </a:xfrm>
          <a:prstGeom prst="rect">
            <a:avLst/>
          </a:prstGeom>
        </p:spPr>
      </p:pic>
      <p:sp>
        <p:nvSpPr>
          <p:cNvPr id="4" name="Rectangle 3"/>
          <p:cNvSpPr/>
          <p:nvPr/>
        </p:nvSpPr>
        <p:spPr>
          <a:xfrm>
            <a:off x="8164884" y="23928"/>
            <a:ext cx="2850292" cy="584775"/>
          </a:xfrm>
          <a:prstGeom prst="rect">
            <a:avLst/>
          </a:prstGeom>
        </p:spPr>
        <p:txBody>
          <a:bodyPr wrap="square">
            <a:spAutoFit/>
          </a:bodyPr>
          <a:lstStyle/>
          <a:p>
            <a:r>
              <a:rPr lang="en-US" sz="3200" dirty="0">
                <a:latin typeface="+mn-lt"/>
              </a:rPr>
              <a:t>Screen-break  </a:t>
            </a:r>
          </a:p>
        </p:txBody>
      </p:sp>
      <p:pic>
        <p:nvPicPr>
          <p:cNvPr id="2" name="Ed Sheeran - Afterglow [Official Performance Video]">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369378" y="6112476"/>
            <a:ext cx="232720" cy="232720"/>
          </a:xfrm>
          <a:prstGeom prst="rect">
            <a:avLst/>
          </a:prstGeom>
        </p:spPr>
      </p:pic>
      <p:pic>
        <p:nvPicPr>
          <p:cNvPr id="5" name="Picture 4"/>
          <p:cNvPicPr>
            <a:picLocks noChangeAspect="1"/>
          </p:cNvPicPr>
          <p:nvPr/>
        </p:nvPicPr>
        <p:blipFill>
          <a:blip r:embed="rId6" cstate="email">
            <a:extLst>
              <a:ext uri="{28A0092B-C50C-407E-A947-70E740481C1C}">
                <a14:useLocalDpi xmlns:a14="http://schemas.microsoft.com/office/drawing/2010/main" val="0"/>
              </a:ext>
            </a:extLst>
          </a:blip>
          <a:stretch>
            <a:fillRect/>
          </a:stretch>
        </p:blipFill>
        <p:spPr>
          <a:xfrm>
            <a:off x="270873" y="170087"/>
            <a:ext cx="932776" cy="1269164"/>
          </a:xfrm>
          <a:prstGeom prst="rect">
            <a:avLst/>
          </a:prstGeom>
        </p:spPr>
      </p:pic>
      <p:sp>
        <p:nvSpPr>
          <p:cNvPr id="6" name="Rectangle 5"/>
          <p:cNvSpPr/>
          <p:nvPr/>
        </p:nvSpPr>
        <p:spPr>
          <a:xfrm>
            <a:off x="0" y="6298163"/>
            <a:ext cx="12192000" cy="559837"/>
          </a:xfrm>
          <a:prstGeom prst="rect">
            <a:avLst/>
          </a:prstGeom>
          <a:solidFill>
            <a:srgbClr val="10A03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 name="Picture 6"/>
          <p:cNvPicPr>
            <a:picLocks noChangeAspect="1"/>
          </p:cNvPicPr>
          <p:nvPr/>
        </p:nvPicPr>
        <p:blipFill>
          <a:blip r:embed="rId7" cstate="email">
            <a:extLst>
              <a:ext uri="{28A0092B-C50C-407E-A947-70E740481C1C}">
                <a14:useLocalDpi xmlns:a14="http://schemas.microsoft.com/office/drawing/2010/main" val="0"/>
              </a:ext>
            </a:extLst>
          </a:blip>
          <a:stretch>
            <a:fillRect/>
          </a:stretch>
        </p:blipFill>
        <p:spPr>
          <a:xfrm>
            <a:off x="10441202" y="-108300"/>
            <a:ext cx="1853188" cy="2036068"/>
          </a:xfrm>
          <a:prstGeom prst="rect">
            <a:avLst/>
          </a:prstGeom>
        </p:spPr>
      </p:pic>
      <p:sp>
        <p:nvSpPr>
          <p:cNvPr id="8" name="TextBox 7">
            <a:extLst>
              <a:ext uri="{FF2B5EF4-FFF2-40B4-BE49-F238E27FC236}">
                <a16:creationId xmlns:a16="http://schemas.microsoft.com/office/drawing/2014/main" xmlns="" id="{58F17405-0CCD-427E-8DC1-67BB508A6295}"/>
              </a:ext>
            </a:extLst>
          </p:cNvPr>
          <p:cNvSpPr txBox="1"/>
          <p:nvPr/>
        </p:nvSpPr>
        <p:spPr>
          <a:xfrm>
            <a:off x="9213668" y="6445764"/>
            <a:ext cx="2569028" cy="261610"/>
          </a:xfrm>
          <a:prstGeom prst="rect">
            <a:avLst/>
          </a:prstGeom>
          <a:noFill/>
          <a:ln>
            <a:noFill/>
          </a:ln>
        </p:spPr>
        <p:txBody>
          <a:bodyPr wrap="square" rtlCol="0">
            <a:spAutoFit/>
          </a:bodyPr>
          <a:lstStyle/>
          <a:p>
            <a:r>
              <a:rPr lang="en-GB" sz="1100" dirty="0">
                <a:solidFill>
                  <a:schemeClr val="bg1"/>
                </a:solidFill>
                <a:latin typeface="Bahnschrift Light" panose="020B0502040204020203" pitchFamily="34" charset="0"/>
              </a:rPr>
              <a:t>Welsh Ambulance Services NHS Trust</a:t>
            </a:r>
          </a:p>
        </p:txBody>
      </p:sp>
      <p:pic>
        <p:nvPicPr>
          <p:cNvPr id="9" name="Picture 8">
            <a:hlinkClick r:id="rId8"/>
            <a:extLst>
              <a:ext uri="{FF2B5EF4-FFF2-40B4-BE49-F238E27FC236}">
                <a16:creationId xmlns:a16="http://schemas.microsoft.com/office/drawing/2014/main" xmlns="" id="{9F4E6EA8-FE61-4C31-B92D-D0B67B138749}"/>
              </a:ext>
            </a:extLst>
          </p:cNvPr>
          <p:cNvPicPr>
            <a:picLocks noChangeAspect="1"/>
          </p:cNvPicPr>
          <p:nvPr/>
        </p:nvPicPr>
        <p:blipFill>
          <a:blip r:embed="rId9" cstate="email">
            <a:extLst>
              <a:ext uri="{28A0092B-C50C-407E-A947-70E740481C1C}">
                <a14:useLocalDpi xmlns:a14="http://schemas.microsoft.com/office/drawing/2010/main" val="0"/>
              </a:ext>
            </a:extLst>
          </a:blip>
          <a:stretch>
            <a:fillRect/>
          </a:stretch>
        </p:blipFill>
        <p:spPr>
          <a:xfrm>
            <a:off x="275134" y="6440957"/>
            <a:ext cx="271224" cy="271224"/>
          </a:xfrm>
          <a:prstGeom prst="rect">
            <a:avLst/>
          </a:prstGeom>
        </p:spPr>
      </p:pic>
      <p:pic>
        <p:nvPicPr>
          <p:cNvPr id="10" name="Picture 9">
            <a:hlinkClick r:id="rId10"/>
            <a:extLst>
              <a:ext uri="{FF2B5EF4-FFF2-40B4-BE49-F238E27FC236}">
                <a16:creationId xmlns:a16="http://schemas.microsoft.com/office/drawing/2014/main" xmlns="" id="{8B00DA9A-76A5-4B84-BB25-5D0C4EB3F9AF}"/>
              </a:ext>
            </a:extLst>
          </p:cNvPr>
          <p:cNvPicPr>
            <a:picLocks noChangeAspect="1"/>
          </p:cNvPicPr>
          <p:nvPr/>
        </p:nvPicPr>
        <p:blipFill>
          <a:blip r:embed="rId11" cstate="email">
            <a:extLst>
              <a:ext uri="{28A0092B-C50C-407E-A947-70E740481C1C}">
                <a14:useLocalDpi xmlns:a14="http://schemas.microsoft.com/office/drawing/2010/main" val="0"/>
              </a:ext>
            </a:extLst>
          </a:blip>
          <a:stretch>
            <a:fillRect/>
          </a:stretch>
        </p:blipFill>
        <p:spPr>
          <a:xfrm>
            <a:off x="690680" y="6422354"/>
            <a:ext cx="444934" cy="311454"/>
          </a:xfrm>
          <a:prstGeom prst="rect">
            <a:avLst/>
          </a:prstGeom>
        </p:spPr>
      </p:pic>
      <p:pic>
        <p:nvPicPr>
          <p:cNvPr id="11" name="Picture 10">
            <a:hlinkClick r:id="rId12"/>
            <a:extLst>
              <a:ext uri="{FF2B5EF4-FFF2-40B4-BE49-F238E27FC236}">
                <a16:creationId xmlns:a16="http://schemas.microsoft.com/office/drawing/2014/main" xmlns="" id="{FE06037E-7EC3-4FD2-BD0E-408689441007}"/>
              </a:ext>
            </a:extLst>
          </p:cNvPr>
          <p:cNvPicPr>
            <a:picLocks noChangeAspect="1"/>
          </p:cNvPicPr>
          <p:nvPr/>
        </p:nvPicPr>
        <p:blipFill>
          <a:blip r:embed="rId13" cstate="email">
            <a:extLst>
              <a:ext uri="{28A0092B-C50C-407E-A947-70E740481C1C}">
                <a14:useLocalDpi xmlns:a14="http://schemas.microsoft.com/office/drawing/2010/main" val="0"/>
              </a:ext>
            </a:extLst>
          </a:blip>
          <a:stretch>
            <a:fillRect/>
          </a:stretch>
        </p:blipFill>
        <p:spPr>
          <a:xfrm>
            <a:off x="1284816" y="6440957"/>
            <a:ext cx="271224" cy="271224"/>
          </a:xfrm>
          <a:prstGeom prst="rect">
            <a:avLst/>
          </a:prstGeom>
        </p:spPr>
      </p:pic>
      <p:pic>
        <p:nvPicPr>
          <p:cNvPr id="12" name="Picture 11"/>
          <p:cNvPicPr>
            <a:picLocks noChangeAspect="1"/>
          </p:cNvPicPr>
          <p:nvPr/>
        </p:nvPicPr>
        <p:blipFill rotWithShape="1">
          <a:blip r:embed="rId14"/>
          <a:srcRect l="34971" t="76625" r="29620" b="16673"/>
          <a:stretch/>
        </p:blipFill>
        <p:spPr>
          <a:xfrm>
            <a:off x="5944282" y="5558199"/>
            <a:ext cx="6233652" cy="629590"/>
          </a:xfrm>
          <a:prstGeom prst="rect">
            <a:avLst/>
          </a:prstGeom>
        </p:spPr>
      </p:pic>
      <p:sp>
        <p:nvSpPr>
          <p:cNvPr id="13" name="TextBox 12"/>
          <p:cNvSpPr txBox="1"/>
          <p:nvPr/>
        </p:nvSpPr>
        <p:spPr>
          <a:xfrm>
            <a:off x="8503022" y="3867236"/>
            <a:ext cx="1699211" cy="1323439"/>
          </a:xfrm>
          <a:prstGeom prst="rect">
            <a:avLst/>
          </a:prstGeom>
          <a:solidFill>
            <a:schemeClr val="accent6">
              <a:lumMod val="20000"/>
              <a:lumOff val="80000"/>
            </a:schemeClr>
          </a:solidFill>
          <a:ln w="57150">
            <a:solidFill>
              <a:srgbClr val="10A03D"/>
            </a:solidFill>
          </a:ln>
        </p:spPr>
        <p:txBody>
          <a:bodyPr wrap="square" rtlCol="0">
            <a:spAutoFit/>
          </a:bodyPr>
          <a:lstStyle/>
          <a:p>
            <a:r>
              <a:rPr lang="en-GB" sz="1600" dirty="0" smtClean="0">
                <a:latin typeface="+mn-lt"/>
              </a:rPr>
              <a:t>Raise </a:t>
            </a:r>
            <a:r>
              <a:rPr lang="en-GB" sz="1600" dirty="0">
                <a:latin typeface="+mn-lt"/>
              </a:rPr>
              <a:t>your </a:t>
            </a:r>
            <a:br>
              <a:rPr lang="en-GB" sz="1600" dirty="0">
                <a:latin typeface="+mn-lt"/>
              </a:rPr>
            </a:br>
            <a:r>
              <a:rPr lang="en-GB" sz="1600" dirty="0">
                <a:latin typeface="+mn-lt"/>
              </a:rPr>
              <a:t>‘</a:t>
            </a:r>
            <a:r>
              <a:rPr lang="en-GB" sz="1600" b="1" i="1" dirty="0">
                <a:latin typeface="+mn-lt"/>
              </a:rPr>
              <a:t>Virtual’ hand</a:t>
            </a:r>
            <a:r>
              <a:rPr lang="en-GB" sz="1600" dirty="0">
                <a:latin typeface="+mn-lt"/>
              </a:rPr>
              <a:t> </a:t>
            </a:r>
            <a:r>
              <a:rPr lang="en-GB" sz="1600" dirty="0" smtClean="0">
                <a:latin typeface="+mn-lt"/>
              </a:rPr>
              <a:t> when you are back and ready to start. </a:t>
            </a:r>
            <a:endParaRPr lang="en-GB" sz="1600" dirty="0">
              <a:latin typeface="+mn-lt"/>
            </a:endParaRPr>
          </a:p>
        </p:txBody>
      </p:sp>
      <p:sp>
        <p:nvSpPr>
          <p:cNvPr id="14" name="Down Arrow 13"/>
          <p:cNvSpPr/>
          <p:nvPr/>
        </p:nvSpPr>
        <p:spPr>
          <a:xfrm flipH="1">
            <a:off x="9529235" y="5258858"/>
            <a:ext cx="515099" cy="333455"/>
          </a:xfrm>
          <a:prstGeom prst="downArrow">
            <a:avLst/>
          </a:prstGeom>
          <a:solidFill>
            <a:srgbClr val="10A03D"/>
          </a:solidFill>
          <a:ln w="76200">
            <a:solidFill>
              <a:srgbClr val="10A03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latin typeface="Bahnschrift SemiCondensed" panose="020B0502040204020203" pitchFamily="34" charset="0"/>
            </a:endParaRPr>
          </a:p>
        </p:txBody>
      </p:sp>
    </p:spTree>
    <p:extLst>
      <p:ext uri="{BB962C8B-B14F-4D97-AF65-F5344CB8AC3E}">
        <p14:creationId xmlns:p14="http://schemas.microsoft.com/office/powerpoint/2010/main" val="32807650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98144" fill="hold"/>
                                        <p:tgtEl>
                                          <p:spTgt spid="2"/>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2"/>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4"/>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p:cMediaNode vol="100000">
                <p:cTn id="15" fill="hold" display="0">
                  <p:stCondLst>
                    <p:cond delay="indefinite"/>
                  </p:stCondLst>
                  <p:endCondLst>
                    <p:cond evt="onStopAudio" delay="0">
                      <p:tgtEl>
                        <p:sldTgt/>
                      </p:tgtEl>
                    </p:cond>
                  </p:endCondLst>
                </p:cTn>
                <p:tgtEl>
                  <p:spTgt spid="2"/>
                </p:tgtEl>
              </p:cMediaNode>
            </p:audio>
          </p:childTnLst>
        </p:cTn>
      </p:par>
    </p:tnLst>
    <p:bldLst>
      <p:bldP spid="13" grpId="0" animBg="1"/>
      <p:bldP spid="14" grpId="0" animBg="1"/>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0" y="1927768"/>
            <a:ext cx="12192000" cy="2431435"/>
          </a:xfrm>
          <a:prstGeom prst="rect">
            <a:avLst/>
          </a:prstGeom>
          <a:solidFill>
            <a:srgbClr val="10A03D"/>
          </a:solidFill>
        </p:spPr>
        <p:txBody>
          <a:bodyPr wrap="square" rtlCol="0">
            <a:spAutoFit/>
          </a:bodyPr>
          <a:lstStyle/>
          <a:p>
            <a:pPr algn="ctr"/>
            <a:endParaRPr lang="en-GB" sz="5400" dirty="0">
              <a:solidFill>
                <a:schemeClr val="bg1"/>
              </a:solidFill>
              <a:latin typeface="+mn-lt"/>
            </a:endParaRPr>
          </a:p>
          <a:p>
            <a:pPr algn="ctr"/>
            <a:r>
              <a:rPr lang="en-GB" sz="5400" dirty="0">
                <a:solidFill>
                  <a:schemeClr val="bg1"/>
                </a:solidFill>
                <a:latin typeface="+mn-lt"/>
              </a:rPr>
              <a:t>Clinical </a:t>
            </a:r>
            <a:r>
              <a:rPr lang="en-GB" sz="5400" dirty="0" smtClean="0">
                <a:solidFill>
                  <a:schemeClr val="bg1"/>
                </a:solidFill>
                <a:latin typeface="+mn-lt"/>
              </a:rPr>
              <a:t>Assessment Continued…</a:t>
            </a:r>
            <a:br>
              <a:rPr lang="en-GB" sz="5400" dirty="0" smtClean="0">
                <a:solidFill>
                  <a:schemeClr val="bg1"/>
                </a:solidFill>
                <a:latin typeface="+mn-lt"/>
              </a:rPr>
            </a:br>
            <a:r>
              <a:rPr lang="en-GB" sz="2400" dirty="0" smtClean="0">
                <a:solidFill>
                  <a:schemeClr val="bg1"/>
                </a:solidFill>
                <a:latin typeface="+mn-lt"/>
              </a:rPr>
              <a:t>Clinical Observations </a:t>
            </a:r>
          </a:p>
          <a:p>
            <a:pPr algn="ctr"/>
            <a:endParaRPr lang="en-GB" sz="2000" dirty="0">
              <a:solidFill>
                <a:schemeClr val="bg1"/>
              </a:solidFill>
              <a:latin typeface="+mn-lt"/>
            </a:endParaRPr>
          </a:p>
        </p:txBody>
      </p:sp>
      <p:pic>
        <p:nvPicPr>
          <p:cNvPr id="2" name="Picture 1"/>
          <p:cNvPicPr>
            <a:picLocks noChangeAspect="1"/>
          </p:cNvPicPr>
          <p:nvPr/>
        </p:nvPicPr>
        <p:blipFill>
          <a:blip r:embed="rId2"/>
          <a:stretch>
            <a:fillRect/>
          </a:stretch>
        </p:blipFill>
        <p:spPr>
          <a:xfrm>
            <a:off x="8257951" y="4824197"/>
            <a:ext cx="2129963" cy="1354183"/>
          </a:xfrm>
          <a:prstGeom prst="rect">
            <a:avLst/>
          </a:prstGeom>
          <a:ln>
            <a:noFill/>
          </a:ln>
          <a:effectLst>
            <a:outerShdw blurRad="190500" algn="tl" rotWithShape="0">
              <a:srgbClr val="000000">
                <a:alpha val="70000"/>
              </a:srgbClr>
            </a:outerShdw>
          </a:effectLst>
        </p:spPr>
      </p:pic>
      <p:pic>
        <p:nvPicPr>
          <p:cNvPr id="5" name="Picture 4"/>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270873" y="170087"/>
            <a:ext cx="932776" cy="1269164"/>
          </a:xfrm>
          <a:prstGeom prst="rect">
            <a:avLst/>
          </a:prstGeom>
        </p:spPr>
      </p:pic>
      <p:sp>
        <p:nvSpPr>
          <p:cNvPr id="6" name="Rectangle 5"/>
          <p:cNvSpPr/>
          <p:nvPr/>
        </p:nvSpPr>
        <p:spPr>
          <a:xfrm>
            <a:off x="0" y="6298163"/>
            <a:ext cx="12192000" cy="559837"/>
          </a:xfrm>
          <a:prstGeom prst="rect">
            <a:avLst/>
          </a:prstGeom>
          <a:solidFill>
            <a:srgbClr val="10A03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 name="Picture 6"/>
          <p:cNvPicPr>
            <a:picLocks noChangeAspect="1"/>
          </p:cNvPicPr>
          <p:nvPr/>
        </p:nvPicPr>
        <p:blipFill>
          <a:blip r:embed="rId4" cstate="email">
            <a:extLst>
              <a:ext uri="{28A0092B-C50C-407E-A947-70E740481C1C}">
                <a14:useLocalDpi xmlns:a14="http://schemas.microsoft.com/office/drawing/2010/main" val="0"/>
              </a:ext>
            </a:extLst>
          </a:blip>
          <a:stretch>
            <a:fillRect/>
          </a:stretch>
        </p:blipFill>
        <p:spPr>
          <a:xfrm>
            <a:off x="10441202" y="-108300"/>
            <a:ext cx="1853188" cy="2036068"/>
          </a:xfrm>
          <a:prstGeom prst="rect">
            <a:avLst/>
          </a:prstGeom>
        </p:spPr>
      </p:pic>
      <p:sp>
        <p:nvSpPr>
          <p:cNvPr id="8" name="TextBox 7">
            <a:extLst>
              <a:ext uri="{FF2B5EF4-FFF2-40B4-BE49-F238E27FC236}">
                <a16:creationId xmlns:a16="http://schemas.microsoft.com/office/drawing/2014/main" xmlns="" id="{58F17405-0CCD-427E-8DC1-67BB508A6295}"/>
              </a:ext>
            </a:extLst>
          </p:cNvPr>
          <p:cNvSpPr txBox="1"/>
          <p:nvPr/>
        </p:nvSpPr>
        <p:spPr>
          <a:xfrm>
            <a:off x="9213668" y="6445764"/>
            <a:ext cx="2569028" cy="261610"/>
          </a:xfrm>
          <a:prstGeom prst="rect">
            <a:avLst/>
          </a:prstGeom>
          <a:noFill/>
          <a:ln>
            <a:noFill/>
          </a:ln>
        </p:spPr>
        <p:txBody>
          <a:bodyPr wrap="square" rtlCol="0">
            <a:spAutoFit/>
          </a:bodyPr>
          <a:lstStyle/>
          <a:p>
            <a:r>
              <a:rPr lang="en-GB" sz="1100" dirty="0">
                <a:solidFill>
                  <a:schemeClr val="bg1"/>
                </a:solidFill>
                <a:latin typeface="Bahnschrift Light" panose="020B0502040204020203" pitchFamily="34" charset="0"/>
              </a:rPr>
              <a:t>Welsh Ambulance Services NHS Trust</a:t>
            </a:r>
          </a:p>
        </p:txBody>
      </p:sp>
      <p:pic>
        <p:nvPicPr>
          <p:cNvPr id="9" name="Picture 8">
            <a:hlinkClick r:id="rId5"/>
            <a:extLst>
              <a:ext uri="{FF2B5EF4-FFF2-40B4-BE49-F238E27FC236}">
                <a16:creationId xmlns:a16="http://schemas.microsoft.com/office/drawing/2014/main" xmlns="" id="{9F4E6EA8-FE61-4C31-B92D-D0B67B138749}"/>
              </a:ext>
            </a:extLst>
          </p:cNvPr>
          <p:cNvPicPr>
            <a:picLocks noChangeAspect="1"/>
          </p:cNvPicPr>
          <p:nvPr/>
        </p:nvPicPr>
        <p:blipFill>
          <a:blip r:embed="rId6" cstate="email">
            <a:extLst>
              <a:ext uri="{28A0092B-C50C-407E-A947-70E740481C1C}">
                <a14:useLocalDpi xmlns:a14="http://schemas.microsoft.com/office/drawing/2010/main" val="0"/>
              </a:ext>
            </a:extLst>
          </a:blip>
          <a:stretch>
            <a:fillRect/>
          </a:stretch>
        </p:blipFill>
        <p:spPr>
          <a:xfrm>
            <a:off x="275134" y="6440957"/>
            <a:ext cx="271224" cy="271224"/>
          </a:xfrm>
          <a:prstGeom prst="rect">
            <a:avLst/>
          </a:prstGeom>
        </p:spPr>
      </p:pic>
      <p:pic>
        <p:nvPicPr>
          <p:cNvPr id="10" name="Picture 9">
            <a:hlinkClick r:id="rId7"/>
            <a:extLst>
              <a:ext uri="{FF2B5EF4-FFF2-40B4-BE49-F238E27FC236}">
                <a16:creationId xmlns:a16="http://schemas.microsoft.com/office/drawing/2014/main" xmlns="" id="{8B00DA9A-76A5-4B84-BB25-5D0C4EB3F9AF}"/>
              </a:ext>
            </a:extLst>
          </p:cNvPr>
          <p:cNvPicPr>
            <a:picLocks noChangeAspect="1"/>
          </p:cNvPicPr>
          <p:nvPr/>
        </p:nvPicPr>
        <p:blipFill>
          <a:blip r:embed="rId8" cstate="email">
            <a:extLst>
              <a:ext uri="{28A0092B-C50C-407E-A947-70E740481C1C}">
                <a14:useLocalDpi xmlns:a14="http://schemas.microsoft.com/office/drawing/2010/main" val="0"/>
              </a:ext>
            </a:extLst>
          </a:blip>
          <a:stretch>
            <a:fillRect/>
          </a:stretch>
        </p:blipFill>
        <p:spPr>
          <a:xfrm>
            <a:off x="690680" y="6422354"/>
            <a:ext cx="444934" cy="311454"/>
          </a:xfrm>
          <a:prstGeom prst="rect">
            <a:avLst/>
          </a:prstGeom>
        </p:spPr>
      </p:pic>
      <p:pic>
        <p:nvPicPr>
          <p:cNvPr id="11" name="Picture 10">
            <a:hlinkClick r:id="rId9"/>
            <a:extLst>
              <a:ext uri="{FF2B5EF4-FFF2-40B4-BE49-F238E27FC236}">
                <a16:creationId xmlns:a16="http://schemas.microsoft.com/office/drawing/2014/main" xmlns="" id="{FE06037E-7EC3-4FD2-BD0E-408689441007}"/>
              </a:ext>
            </a:extLst>
          </p:cNvPr>
          <p:cNvPicPr>
            <a:picLocks noChangeAspect="1"/>
          </p:cNvPicPr>
          <p:nvPr/>
        </p:nvPicPr>
        <p:blipFill>
          <a:blip r:embed="rId10" cstate="email">
            <a:extLst>
              <a:ext uri="{28A0092B-C50C-407E-A947-70E740481C1C}">
                <a14:useLocalDpi xmlns:a14="http://schemas.microsoft.com/office/drawing/2010/main" val="0"/>
              </a:ext>
            </a:extLst>
          </a:blip>
          <a:stretch>
            <a:fillRect/>
          </a:stretch>
        </p:blipFill>
        <p:spPr>
          <a:xfrm>
            <a:off x="1284816" y="6440957"/>
            <a:ext cx="271224" cy="271224"/>
          </a:xfrm>
          <a:prstGeom prst="rect">
            <a:avLst/>
          </a:prstGeom>
        </p:spPr>
      </p:pic>
    </p:spTree>
    <p:extLst>
      <p:ext uri="{BB962C8B-B14F-4D97-AF65-F5344CB8AC3E}">
        <p14:creationId xmlns:p14="http://schemas.microsoft.com/office/powerpoint/2010/main" val="8147785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130" y="492615"/>
            <a:ext cx="7886700" cy="1325563"/>
          </a:xfrm>
        </p:spPr>
        <p:txBody>
          <a:bodyPr/>
          <a:lstStyle/>
          <a:p>
            <a:r>
              <a:rPr lang="en-GB" dirty="0" smtClean="0">
                <a:latin typeface="+mn-lt"/>
              </a:rPr>
              <a:t>Breathing</a:t>
            </a:r>
            <a:endParaRPr lang="en-GB" dirty="0">
              <a:latin typeface="+mn-lt"/>
            </a:endParaRPr>
          </a:p>
        </p:txBody>
      </p:sp>
      <p:sp>
        <p:nvSpPr>
          <p:cNvPr id="3" name="Content Placeholder 2"/>
          <p:cNvSpPr>
            <a:spLocks noGrp="1"/>
          </p:cNvSpPr>
          <p:nvPr>
            <p:ph idx="1"/>
          </p:nvPr>
        </p:nvSpPr>
        <p:spPr>
          <a:xfrm>
            <a:off x="2001793" y="1756937"/>
            <a:ext cx="7051591" cy="3880773"/>
          </a:xfrm>
        </p:spPr>
        <p:txBody>
          <a:bodyPr/>
          <a:lstStyle/>
          <a:p>
            <a:r>
              <a:rPr lang="en-GB" sz="2400" dirty="0"/>
              <a:t>Average adult rate = 12 – 20 per minute</a:t>
            </a:r>
          </a:p>
          <a:p>
            <a:r>
              <a:rPr lang="en-GB" sz="2400" dirty="0"/>
              <a:t>? Rhythm / pattern</a:t>
            </a:r>
          </a:p>
          <a:p>
            <a:r>
              <a:rPr lang="en-GB" sz="2400" dirty="0"/>
              <a:t>? Depth / effort</a:t>
            </a:r>
          </a:p>
          <a:p>
            <a:endParaRPr lang="en-GB" sz="2000" dirty="0"/>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924480" y="2773318"/>
            <a:ext cx="2857500" cy="2676525"/>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
        <p:nvSpPr>
          <p:cNvPr id="6" name="Rectangle 5"/>
          <p:cNvSpPr/>
          <p:nvPr/>
        </p:nvSpPr>
        <p:spPr>
          <a:xfrm>
            <a:off x="8915245" y="328"/>
            <a:ext cx="2665794" cy="523220"/>
          </a:xfrm>
          <a:prstGeom prst="rect">
            <a:avLst/>
          </a:prstGeom>
        </p:spPr>
        <p:txBody>
          <a:bodyPr wrap="none">
            <a:spAutoFit/>
          </a:bodyPr>
          <a:lstStyle/>
          <a:p>
            <a:r>
              <a:rPr lang="en-GB" sz="2800" dirty="0">
                <a:latin typeface="+mn-lt"/>
              </a:rPr>
              <a:t>Respiratory Rate </a:t>
            </a:r>
          </a:p>
        </p:txBody>
      </p:sp>
      <p:pic>
        <p:nvPicPr>
          <p:cNvPr id="7" name="Picture 6"/>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270873" y="170087"/>
            <a:ext cx="932776" cy="1269164"/>
          </a:xfrm>
          <a:prstGeom prst="rect">
            <a:avLst/>
          </a:prstGeom>
        </p:spPr>
      </p:pic>
      <p:sp>
        <p:nvSpPr>
          <p:cNvPr id="8" name="Rectangle 7"/>
          <p:cNvSpPr/>
          <p:nvPr/>
        </p:nvSpPr>
        <p:spPr>
          <a:xfrm>
            <a:off x="0" y="6298163"/>
            <a:ext cx="12192000" cy="559837"/>
          </a:xfrm>
          <a:prstGeom prst="rect">
            <a:avLst/>
          </a:prstGeom>
          <a:solidFill>
            <a:srgbClr val="10A03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Picture 8"/>
          <p:cNvPicPr>
            <a:picLocks noChangeAspect="1"/>
          </p:cNvPicPr>
          <p:nvPr/>
        </p:nvPicPr>
        <p:blipFill>
          <a:blip r:embed="rId4" cstate="email">
            <a:extLst>
              <a:ext uri="{28A0092B-C50C-407E-A947-70E740481C1C}">
                <a14:useLocalDpi xmlns:a14="http://schemas.microsoft.com/office/drawing/2010/main" val="0"/>
              </a:ext>
            </a:extLst>
          </a:blip>
          <a:stretch>
            <a:fillRect/>
          </a:stretch>
        </p:blipFill>
        <p:spPr>
          <a:xfrm>
            <a:off x="10441202" y="-108300"/>
            <a:ext cx="1853188" cy="2036068"/>
          </a:xfrm>
          <a:prstGeom prst="rect">
            <a:avLst/>
          </a:prstGeom>
        </p:spPr>
      </p:pic>
      <p:sp>
        <p:nvSpPr>
          <p:cNvPr id="10" name="TextBox 9">
            <a:extLst>
              <a:ext uri="{FF2B5EF4-FFF2-40B4-BE49-F238E27FC236}">
                <a16:creationId xmlns:a16="http://schemas.microsoft.com/office/drawing/2014/main" xmlns="" id="{58F17405-0CCD-427E-8DC1-67BB508A6295}"/>
              </a:ext>
            </a:extLst>
          </p:cNvPr>
          <p:cNvSpPr txBox="1"/>
          <p:nvPr/>
        </p:nvSpPr>
        <p:spPr>
          <a:xfrm>
            <a:off x="9213668" y="6445764"/>
            <a:ext cx="2569028" cy="261610"/>
          </a:xfrm>
          <a:prstGeom prst="rect">
            <a:avLst/>
          </a:prstGeom>
          <a:noFill/>
          <a:ln>
            <a:noFill/>
          </a:ln>
        </p:spPr>
        <p:txBody>
          <a:bodyPr wrap="square" rtlCol="0">
            <a:spAutoFit/>
          </a:bodyPr>
          <a:lstStyle/>
          <a:p>
            <a:r>
              <a:rPr lang="en-GB" sz="1100" dirty="0">
                <a:solidFill>
                  <a:schemeClr val="bg1"/>
                </a:solidFill>
                <a:latin typeface="Bahnschrift Light" panose="020B0502040204020203" pitchFamily="34" charset="0"/>
              </a:rPr>
              <a:t>Welsh Ambulance Services NHS Trust</a:t>
            </a:r>
          </a:p>
        </p:txBody>
      </p:sp>
      <p:pic>
        <p:nvPicPr>
          <p:cNvPr id="11" name="Picture 10">
            <a:hlinkClick r:id="rId5"/>
            <a:extLst>
              <a:ext uri="{FF2B5EF4-FFF2-40B4-BE49-F238E27FC236}">
                <a16:creationId xmlns:a16="http://schemas.microsoft.com/office/drawing/2014/main" xmlns="" id="{9F4E6EA8-FE61-4C31-B92D-D0B67B138749}"/>
              </a:ext>
            </a:extLst>
          </p:cNvPr>
          <p:cNvPicPr>
            <a:picLocks noChangeAspect="1"/>
          </p:cNvPicPr>
          <p:nvPr/>
        </p:nvPicPr>
        <p:blipFill>
          <a:blip r:embed="rId6" cstate="email">
            <a:extLst>
              <a:ext uri="{28A0092B-C50C-407E-A947-70E740481C1C}">
                <a14:useLocalDpi xmlns:a14="http://schemas.microsoft.com/office/drawing/2010/main" val="0"/>
              </a:ext>
            </a:extLst>
          </a:blip>
          <a:stretch>
            <a:fillRect/>
          </a:stretch>
        </p:blipFill>
        <p:spPr>
          <a:xfrm>
            <a:off x="275134" y="6440957"/>
            <a:ext cx="271224" cy="271224"/>
          </a:xfrm>
          <a:prstGeom prst="rect">
            <a:avLst/>
          </a:prstGeom>
        </p:spPr>
      </p:pic>
      <p:pic>
        <p:nvPicPr>
          <p:cNvPr id="12" name="Picture 11">
            <a:hlinkClick r:id="rId7"/>
            <a:extLst>
              <a:ext uri="{FF2B5EF4-FFF2-40B4-BE49-F238E27FC236}">
                <a16:creationId xmlns:a16="http://schemas.microsoft.com/office/drawing/2014/main" xmlns="" id="{8B00DA9A-76A5-4B84-BB25-5D0C4EB3F9AF}"/>
              </a:ext>
            </a:extLst>
          </p:cNvPr>
          <p:cNvPicPr>
            <a:picLocks noChangeAspect="1"/>
          </p:cNvPicPr>
          <p:nvPr/>
        </p:nvPicPr>
        <p:blipFill>
          <a:blip r:embed="rId8" cstate="email">
            <a:extLst>
              <a:ext uri="{28A0092B-C50C-407E-A947-70E740481C1C}">
                <a14:useLocalDpi xmlns:a14="http://schemas.microsoft.com/office/drawing/2010/main" val="0"/>
              </a:ext>
            </a:extLst>
          </a:blip>
          <a:stretch>
            <a:fillRect/>
          </a:stretch>
        </p:blipFill>
        <p:spPr>
          <a:xfrm>
            <a:off x="690680" y="6422354"/>
            <a:ext cx="444934" cy="311454"/>
          </a:xfrm>
          <a:prstGeom prst="rect">
            <a:avLst/>
          </a:prstGeom>
        </p:spPr>
      </p:pic>
      <p:pic>
        <p:nvPicPr>
          <p:cNvPr id="13" name="Picture 12">
            <a:hlinkClick r:id="rId9"/>
            <a:extLst>
              <a:ext uri="{FF2B5EF4-FFF2-40B4-BE49-F238E27FC236}">
                <a16:creationId xmlns:a16="http://schemas.microsoft.com/office/drawing/2014/main" xmlns="" id="{FE06037E-7EC3-4FD2-BD0E-408689441007}"/>
              </a:ext>
            </a:extLst>
          </p:cNvPr>
          <p:cNvPicPr>
            <a:picLocks noChangeAspect="1"/>
          </p:cNvPicPr>
          <p:nvPr/>
        </p:nvPicPr>
        <p:blipFill>
          <a:blip r:embed="rId10" cstate="email">
            <a:extLst>
              <a:ext uri="{28A0092B-C50C-407E-A947-70E740481C1C}">
                <a14:useLocalDpi xmlns:a14="http://schemas.microsoft.com/office/drawing/2010/main" val="0"/>
              </a:ext>
            </a:extLst>
          </a:blip>
          <a:stretch>
            <a:fillRect/>
          </a:stretch>
        </p:blipFill>
        <p:spPr>
          <a:xfrm>
            <a:off x="1284816" y="6440957"/>
            <a:ext cx="271224" cy="271224"/>
          </a:xfrm>
          <a:prstGeom prst="rect">
            <a:avLst/>
          </a:prstGeom>
        </p:spPr>
      </p:pic>
    </p:spTree>
    <p:extLst>
      <p:ext uri="{BB962C8B-B14F-4D97-AF65-F5344CB8AC3E}">
        <p14:creationId xmlns:p14="http://schemas.microsoft.com/office/powerpoint/2010/main" val="22675184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44439" y="815968"/>
            <a:ext cx="7886700" cy="1325563"/>
          </a:xfrm>
        </p:spPr>
        <p:txBody>
          <a:bodyPr/>
          <a:lstStyle/>
          <a:p>
            <a:r>
              <a:rPr lang="en-GB" dirty="0" smtClean="0">
                <a:latin typeface="+mn-lt"/>
              </a:rPr>
              <a:t>Oxygen Saturations SpO2</a:t>
            </a:r>
            <a:endParaRPr lang="en-GB" dirty="0">
              <a:latin typeface="+mn-lt"/>
            </a:endParaRPr>
          </a:p>
        </p:txBody>
      </p:sp>
      <p:sp>
        <p:nvSpPr>
          <p:cNvPr id="3" name="Content Placeholder 2"/>
          <p:cNvSpPr>
            <a:spLocks noGrp="1"/>
          </p:cNvSpPr>
          <p:nvPr>
            <p:ph idx="1"/>
          </p:nvPr>
        </p:nvSpPr>
        <p:spPr>
          <a:xfrm>
            <a:off x="1734493" y="2141531"/>
            <a:ext cx="8138985" cy="3836499"/>
          </a:xfrm>
        </p:spPr>
        <p:txBody>
          <a:bodyPr>
            <a:normAutofit/>
          </a:bodyPr>
          <a:lstStyle/>
          <a:p>
            <a:pPr marL="0" indent="0">
              <a:buNone/>
            </a:pPr>
            <a:r>
              <a:rPr lang="en-GB" sz="2400" dirty="0">
                <a:cs typeface="Arial" panose="020B0604020202020204" pitchFamily="34" charset="0"/>
              </a:rPr>
              <a:t>Oxygen is transported around the body in haemoglobin within the blood as it travels from the lungs to the tissues.</a:t>
            </a:r>
          </a:p>
          <a:p>
            <a:endParaRPr lang="en-GB" sz="2400" dirty="0">
              <a:cs typeface="Arial" panose="020B0604020202020204" pitchFamily="34" charset="0"/>
            </a:endParaRPr>
          </a:p>
          <a:p>
            <a:pPr marL="0" indent="0">
              <a:buNone/>
            </a:pPr>
            <a:r>
              <a:rPr lang="en-GB" sz="2400" dirty="0">
                <a:cs typeface="Arial" panose="020B0604020202020204" pitchFamily="34" charset="0"/>
              </a:rPr>
              <a:t>It is measured in two ways, but in the pre hospital environment we use the non-invasive way, using a technique known as Pulse Oximetry.</a:t>
            </a:r>
          </a:p>
        </p:txBody>
      </p:sp>
      <p:sp>
        <p:nvSpPr>
          <p:cNvPr id="5" name="Rectangle 4"/>
          <p:cNvSpPr/>
          <p:nvPr/>
        </p:nvSpPr>
        <p:spPr>
          <a:xfrm>
            <a:off x="7824557" y="162908"/>
            <a:ext cx="2705164" cy="584775"/>
          </a:xfrm>
          <a:prstGeom prst="rect">
            <a:avLst/>
          </a:prstGeom>
        </p:spPr>
        <p:txBody>
          <a:bodyPr wrap="none">
            <a:spAutoFit/>
          </a:bodyPr>
          <a:lstStyle/>
          <a:p>
            <a:r>
              <a:rPr lang="en-GB" sz="3200" dirty="0">
                <a:solidFill>
                  <a:schemeClr val="bg1"/>
                </a:solidFill>
                <a:latin typeface="+mn-lt"/>
              </a:rPr>
              <a:t>Pulse Oximetry</a:t>
            </a:r>
          </a:p>
        </p:txBody>
      </p:sp>
      <p:pic>
        <p:nvPicPr>
          <p:cNvPr id="6" name="Picture 5"/>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270873" y="170087"/>
            <a:ext cx="932776" cy="1269164"/>
          </a:xfrm>
          <a:prstGeom prst="rect">
            <a:avLst/>
          </a:prstGeom>
        </p:spPr>
      </p:pic>
      <p:sp>
        <p:nvSpPr>
          <p:cNvPr id="7" name="Rectangle 6"/>
          <p:cNvSpPr/>
          <p:nvPr/>
        </p:nvSpPr>
        <p:spPr>
          <a:xfrm>
            <a:off x="0" y="6298163"/>
            <a:ext cx="12192000" cy="559837"/>
          </a:xfrm>
          <a:prstGeom prst="rect">
            <a:avLst/>
          </a:prstGeom>
          <a:solidFill>
            <a:srgbClr val="10A03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8" name="Picture 7"/>
          <p:cNvPicPr>
            <a:picLocks noChangeAspect="1"/>
          </p:cNvPicPr>
          <p:nvPr/>
        </p:nvPicPr>
        <p:blipFill>
          <a:blip r:embed="rId4" cstate="email">
            <a:extLst>
              <a:ext uri="{28A0092B-C50C-407E-A947-70E740481C1C}">
                <a14:useLocalDpi xmlns:a14="http://schemas.microsoft.com/office/drawing/2010/main" val="0"/>
              </a:ext>
            </a:extLst>
          </a:blip>
          <a:stretch>
            <a:fillRect/>
          </a:stretch>
        </p:blipFill>
        <p:spPr>
          <a:xfrm>
            <a:off x="10441202" y="-108300"/>
            <a:ext cx="1853188" cy="2036068"/>
          </a:xfrm>
          <a:prstGeom prst="rect">
            <a:avLst/>
          </a:prstGeom>
        </p:spPr>
      </p:pic>
      <p:sp>
        <p:nvSpPr>
          <p:cNvPr id="9" name="TextBox 8">
            <a:extLst>
              <a:ext uri="{FF2B5EF4-FFF2-40B4-BE49-F238E27FC236}">
                <a16:creationId xmlns:a16="http://schemas.microsoft.com/office/drawing/2014/main" xmlns="" id="{58F17405-0CCD-427E-8DC1-67BB508A6295}"/>
              </a:ext>
            </a:extLst>
          </p:cNvPr>
          <p:cNvSpPr txBox="1"/>
          <p:nvPr/>
        </p:nvSpPr>
        <p:spPr>
          <a:xfrm>
            <a:off x="9213668" y="6445764"/>
            <a:ext cx="2569028" cy="261610"/>
          </a:xfrm>
          <a:prstGeom prst="rect">
            <a:avLst/>
          </a:prstGeom>
          <a:noFill/>
          <a:ln>
            <a:noFill/>
          </a:ln>
        </p:spPr>
        <p:txBody>
          <a:bodyPr wrap="square" rtlCol="0">
            <a:spAutoFit/>
          </a:bodyPr>
          <a:lstStyle/>
          <a:p>
            <a:r>
              <a:rPr lang="en-GB" sz="1100" dirty="0">
                <a:solidFill>
                  <a:schemeClr val="bg1"/>
                </a:solidFill>
                <a:latin typeface="Bahnschrift Light" panose="020B0502040204020203" pitchFamily="34" charset="0"/>
              </a:rPr>
              <a:t>Welsh Ambulance Services NHS Trust</a:t>
            </a:r>
          </a:p>
        </p:txBody>
      </p:sp>
      <p:pic>
        <p:nvPicPr>
          <p:cNvPr id="10" name="Picture 9">
            <a:hlinkClick r:id="rId5"/>
            <a:extLst>
              <a:ext uri="{FF2B5EF4-FFF2-40B4-BE49-F238E27FC236}">
                <a16:creationId xmlns:a16="http://schemas.microsoft.com/office/drawing/2014/main" xmlns="" id="{9F4E6EA8-FE61-4C31-B92D-D0B67B138749}"/>
              </a:ext>
            </a:extLst>
          </p:cNvPr>
          <p:cNvPicPr>
            <a:picLocks noChangeAspect="1"/>
          </p:cNvPicPr>
          <p:nvPr/>
        </p:nvPicPr>
        <p:blipFill>
          <a:blip r:embed="rId6" cstate="email">
            <a:extLst>
              <a:ext uri="{28A0092B-C50C-407E-A947-70E740481C1C}">
                <a14:useLocalDpi xmlns:a14="http://schemas.microsoft.com/office/drawing/2010/main" val="0"/>
              </a:ext>
            </a:extLst>
          </a:blip>
          <a:stretch>
            <a:fillRect/>
          </a:stretch>
        </p:blipFill>
        <p:spPr>
          <a:xfrm>
            <a:off x="275134" y="6440957"/>
            <a:ext cx="271224" cy="271224"/>
          </a:xfrm>
          <a:prstGeom prst="rect">
            <a:avLst/>
          </a:prstGeom>
        </p:spPr>
      </p:pic>
      <p:pic>
        <p:nvPicPr>
          <p:cNvPr id="11" name="Picture 10">
            <a:hlinkClick r:id="rId7"/>
            <a:extLst>
              <a:ext uri="{FF2B5EF4-FFF2-40B4-BE49-F238E27FC236}">
                <a16:creationId xmlns:a16="http://schemas.microsoft.com/office/drawing/2014/main" xmlns="" id="{8B00DA9A-76A5-4B84-BB25-5D0C4EB3F9AF}"/>
              </a:ext>
            </a:extLst>
          </p:cNvPr>
          <p:cNvPicPr>
            <a:picLocks noChangeAspect="1"/>
          </p:cNvPicPr>
          <p:nvPr/>
        </p:nvPicPr>
        <p:blipFill>
          <a:blip r:embed="rId8" cstate="email">
            <a:extLst>
              <a:ext uri="{28A0092B-C50C-407E-A947-70E740481C1C}">
                <a14:useLocalDpi xmlns:a14="http://schemas.microsoft.com/office/drawing/2010/main" val="0"/>
              </a:ext>
            </a:extLst>
          </a:blip>
          <a:stretch>
            <a:fillRect/>
          </a:stretch>
        </p:blipFill>
        <p:spPr>
          <a:xfrm>
            <a:off x="690680" y="6422354"/>
            <a:ext cx="444934" cy="311454"/>
          </a:xfrm>
          <a:prstGeom prst="rect">
            <a:avLst/>
          </a:prstGeom>
        </p:spPr>
      </p:pic>
      <p:pic>
        <p:nvPicPr>
          <p:cNvPr id="12" name="Picture 11">
            <a:hlinkClick r:id="rId9"/>
            <a:extLst>
              <a:ext uri="{FF2B5EF4-FFF2-40B4-BE49-F238E27FC236}">
                <a16:creationId xmlns:a16="http://schemas.microsoft.com/office/drawing/2014/main" xmlns="" id="{FE06037E-7EC3-4FD2-BD0E-408689441007}"/>
              </a:ext>
            </a:extLst>
          </p:cNvPr>
          <p:cNvPicPr>
            <a:picLocks noChangeAspect="1"/>
          </p:cNvPicPr>
          <p:nvPr/>
        </p:nvPicPr>
        <p:blipFill>
          <a:blip r:embed="rId10" cstate="email">
            <a:extLst>
              <a:ext uri="{28A0092B-C50C-407E-A947-70E740481C1C}">
                <a14:useLocalDpi xmlns:a14="http://schemas.microsoft.com/office/drawing/2010/main" val="0"/>
              </a:ext>
            </a:extLst>
          </a:blip>
          <a:stretch>
            <a:fillRect/>
          </a:stretch>
        </p:blipFill>
        <p:spPr>
          <a:xfrm>
            <a:off x="1284816" y="6440957"/>
            <a:ext cx="271224" cy="271224"/>
          </a:xfrm>
          <a:prstGeom prst="rect">
            <a:avLst/>
          </a:prstGeom>
        </p:spPr>
      </p:pic>
      <p:sp>
        <p:nvSpPr>
          <p:cNvPr id="13" name="Rectangle 12"/>
          <p:cNvSpPr/>
          <p:nvPr/>
        </p:nvSpPr>
        <p:spPr>
          <a:xfrm>
            <a:off x="8982887" y="40744"/>
            <a:ext cx="2386487" cy="523220"/>
          </a:xfrm>
          <a:prstGeom prst="rect">
            <a:avLst/>
          </a:prstGeom>
        </p:spPr>
        <p:txBody>
          <a:bodyPr wrap="none">
            <a:spAutoFit/>
          </a:bodyPr>
          <a:lstStyle/>
          <a:p>
            <a:r>
              <a:rPr lang="en-GB" sz="2800" dirty="0">
                <a:latin typeface="+mn-lt"/>
              </a:rPr>
              <a:t>Pulse Oximetry</a:t>
            </a:r>
          </a:p>
        </p:txBody>
      </p:sp>
      <p:pic>
        <p:nvPicPr>
          <p:cNvPr id="14" name="Picture 13"/>
          <p:cNvPicPr>
            <a:picLocks noChangeAspect="1"/>
          </p:cNvPicPr>
          <p:nvPr/>
        </p:nvPicPr>
        <p:blipFill>
          <a:blip r:embed="rId11" cstate="email">
            <a:extLst>
              <a:ext uri="{28A0092B-C50C-407E-A947-70E740481C1C}">
                <a14:useLocalDpi xmlns:a14="http://schemas.microsoft.com/office/drawing/2010/main" val="0"/>
              </a:ext>
            </a:extLst>
          </a:blip>
          <a:stretch>
            <a:fillRect/>
          </a:stretch>
        </p:blipFill>
        <p:spPr>
          <a:xfrm>
            <a:off x="6864983" y="4440479"/>
            <a:ext cx="3744416" cy="1537551"/>
          </a:xfrm>
          <a:prstGeom prst="rect">
            <a:avLst/>
          </a:prstGeom>
          <a:ln>
            <a:noFill/>
          </a:ln>
          <a:effectLst>
            <a:outerShdw blurRad="190500" algn="tl" rotWithShape="0">
              <a:srgbClr val="000000">
                <a:alpha val="70000"/>
              </a:srgbClr>
            </a:outerShdw>
          </a:effectLst>
        </p:spPr>
      </p:pic>
      <p:sp>
        <p:nvSpPr>
          <p:cNvPr id="15" name="TextBox 14"/>
          <p:cNvSpPr txBox="1"/>
          <p:nvPr/>
        </p:nvSpPr>
        <p:spPr>
          <a:xfrm>
            <a:off x="8375520" y="5947752"/>
            <a:ext cx="2376371" cy="276999"/>
          </a:xfrm>
          <a:prstGeom prst="rect">
            <a:avLst/>
          </a:prstGeom>
          <a:noFill/>
        </p:spPr>
        <p:txBody>
          <a:bodyPr wrap="square" rtlCol="0">
            <a:spAutoFit/>
          </a:bodyPr>
          <a:lstStyle/>
          <a:p>
            <a:r>
              <a:rPr lang="en-GB" sz="1200" dirty="0">
                <a:latin typeface="+mn-lt"/>
              </a:rPr>
              <a:t>Care Essentials, chapter 11, p.121</a:t>
            </a:r>
          </a:p>
        </p:txBody>
      </p:sp>
    </p:spTree>
    <p:extLst>
      <p:ext uri="{BB962C8B-B14F-4D97-AF65-F5344CB8AC3E}">
        <p14:creationId xmlns:p14="http://schemas.microsoft.com/office/powerpoint/2010/main" val="16971980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391034" y="884558"/>
            <a:ext cx="9048467" cy="5262979"/>
          </a:xfrm>
          <a:prstGeom prst="rect">
            <a:avLst/>
          </a:prstGeom>
          <a:noFill/>
        </p:spPr>
        <p:txBody>
          <a:bodyPr wrap="square" rtlCol="0">
            <a:spAutoFit/>
          </a:bodyPr>
          <a:lstStyle/>
          <a:p>
            <a:r>
              <a:rPr lang="en-GB" sz="2400" b="1" dirty="0">
                <a:solidFill>
                  <a:srgbClr val="10A03D"/>
                </a:solidFill>
                <a:latin typeface="+mn-lt"/>
                <a:cs typeface="Arial" panose="020B0604020202020204" pitchFamily="34" charset="0"/>
              </a:rPr>
              <a:t>When to do it (Indications)</a:t>
            </a:r>
          </a:p>
          <a:p>
            <a:pPr marL="342900" indent="-342900">
              <a:buFont typeface="Wingdings" panose="05000000000000000000" pitchFamily="2" charset="2"/>
              <a:buChar char="ü"/>
            </a:pPr>
            <a:r>
              <a:rPr lang="en-GB" sz="2400" dirty="0">
                <a:latin typeface="+mn-lt"/>
                <a:cs typeface="Arial" panose="020B0604020202020204" pitchFamily="34" charset="0"/>
              </a:rPr>
              <a:t>Assessing severity of respiratory illness or injury.</a:t>
            </a:r>
          </a:p>
          <a:p>
            <a:pPr marL="342900" indent="-342900">
              <a:buFont typeface="Wingdings" panose="05000000000000000000" pitchFamily="2" charset="2"/>
              <a:buChar char="ü"/>
            </a:pPr>
            <a:r>
              <a:rPr lang="en-GB" sz="2400" dirty="0">
                <a:latin typeface="+mn-lt"/>
                <a:cs typeface="Arial" panose="020B0604020202020204" pitchFamily="34" charset="0"/>
              </a:rPr>
              <a:t>Providing early warning of patient who is deteriorating.</a:t>
            </a:r>
          </a:p>
          <a:p>
            <a:pPr marL="342900" indent="-342900">
              <a:buFont typeface="Wingdings" panose="05000000000000000000" pitchFamily="2" charset="2"/>
              <a:buChar char="ü"/>
            </a:pPr>
            <a:r>
              <a:rPr lang="en-GB" sz="2400" dirty="0">
                <a:latin typeface="+mn-lt"/>
                <a:cs typeface="Arial" panose="020B0604020202020204" pitchFamily="34" charset="0"/>
              </a:rPr>
              <a:t>Provide feedback about effectiveness of oxygen therapy. </a:t>
            </a:r>
          </a:p>
          <a:p>
            <a:endParaRPr lang="en-GB" sz="2400" dirty="0">
              <a:latin typeface="+mn-lt"/>
              <a:cs typeface="Arial" panose="020B0604020202020204" pitchFamily="34" charset="0"/>
            </a:endParaRPr>
          </a:p>
          <a:p>
            <a:r>
              <a:rPr lang="en-GB" sz="2400" b="1" dirty="0">
                <a:solidFill>
                  <a:srgbClr val="10A03D"/>
                </a:solidFill>
                <a:latin typeface="+mn-lt"/>
                <a:cs typeface="Arial" panose="020B0604020202020204" pitchFamily="34" charset="0"/>
              </a:rPr>
              <a:t>When not to do it (Contra-indications) </a:t>
            </a:r>
          </a:p>
          <a:p>
            <a:r>
              <a:rPr lang="en-GB" sz="2400" dirty="0">
                <a:latin typeface="+mn-lt"/>
                <a:cs typeface="Arial" panose="020B0604020202020204" pitchFamily="34" charset="0"/>
              </a:rPr>
              <a:t>Abnormal haemoglobin</a:t>
            </a:r>
          </a:p>
          <a:p>
            <a:endParaRPr lang="en-GB" sz="2400" dirty="0">
              <a:latin typeface="+mn-lt"/>
              <a:cs typeface="Arial" panose="020B0604020202020204" pitchFamily="34" charset="0"/>
            </a:endParaRPr>
          </a:p>
          <a:p>
            <a:r>
              <a:rPr lang="en-GB" sz="2400" b="1" dirty="0">
                <a:solidFill>
                  <a:srgbClr val="10A03D"/>
                </a:solidFill>
                <a:latin typeface="+mn-lt"/>
                <a:cs typeface="Arial" panose="020B0604020202020204" pitchFamily="34" charset="0"/>
              </a:rPr>
              <a:t>Advantages</a:t>
            </a:r>
          </a:p>
          <a:p>
            <a:r>
              <a:rPr lang="en-GB" sz="2400" dirty="0">
                <a:latin typeface="+mn-lt"/>
                <a:cs typeface="Arial" panose="020B0604020202020204" pitchFamily="34" charset="0"/>
              </a:rPr>
              <a:t>Easy to use</a:t>
            </a:r>
            <a:br>
              <a:rPr lang="en-GB" sz="2400" dirty="0">
                <a:latin typeface="+mn-lt"/>
                <a:cs typeface="Arial" panose="020B0604020202020204" pitchFamily="34" charset="0"/>
              </a:rPr>
            </a:br>
            <a:r>
              <a:rPr lang="en-GB" sz="2400" dirty="0" smtClean="0">
                <a:latin typeface="+mn-lt"/>
                <a:cs typeface="Arial" panose="020B0604020202020204" pitchFamily="34" charset="0"/>
              </a:rPr>
              <a:t>Non </a:t>
            </a:r>
            <a:r>
              <a:rPr lang="en-GB" sz="2400" dirty="0">
                <a:latin typeface="+mn-lt"/>
                <a:cs typeface="Arial" panose="020B0604020202020204" pitchFamily="34" charset="0"/>
              </a:rPr>
              <a:t>invasive </a:t>
            </a:r>
          </a:p>
          <a:p>
            <a:endParaRPr lang="en-GB" sz="2400" dirty="0">
              <a:latin typeface="+mn-lt"/>
              <a:cs typeface="Arial" panose="020B0604020202020204" pitchFamily="34" charset="0"/>
            </a:endParaRPr>
          </a:p>
          <a:p>
            <a:r>
              <a:rPr lang="en-GB" sz="2400" b="1" dirty="0">
                <a:solidFill>
                  <a:srgbClr val="10A03D"/>
                </a:solidFill>
                <a:latin typeface="+mn-lt"/>
                <a:cs typeface="Arial" panose="020B0604020202020204" pitchFamily="34" charset="0"/>
              </a:rPr>
              <a:t>Disadvantages</a:t>
            </a:r>
          </a:p>
          <a:p>
            <a:r>
              <a:rPr lang="en-GB" sz="2400" dirty="0">
                <a:latin typeface="+mn-lt"/>
                <a:cs typeface="Arial" panose="020B0604020202020204" pitchFamily="34" charset="0"/>
              </a:rPr>
              <a:t>Limitations to equipment. </a:t>
            </a:r>
          </a:p>
        </p:txBody>
      </p:sp>
      <p:sp>
        <p:nvSpPr>
          <p:cNvPr id="3" name="Rectangle 2"/>
          <p:cNvSpPr/>
          <p:nvPr/>
        </p:nvSpPr>
        <p:spPr>
          <a:xfrm>
            <a:off x="7824557" y="162908"/>
            <a:ext cx="2705164" cy="584775"/>
          </a:xfrm>
          <a:prstGeom prst="rect">
            <a:avLst/>
          </a:prstGeom>
        </p:spPr>
        <p:txBody>
          <a:bodyPr wrap="none">
            <a:spAutoFit/>
          </a:bodyPr>
          <a:lstStyle/>
          <a:p>
            <a:r>
              <a:rPr lang="en-GB" sz="3200" dirty="0">
                <a:solidFill>
                  <a:schemeClr val="bg1"/>
                </a:solidFill>
                <a:latin typeface="+mn-lt"/>
              </a:rPr>
              <a:t>Pulse Oximetry</a:t>
            </a:r>
          </a:p>
        </p:txBody>
      </p:sp>
      <p:pic>
        <p:nvPicPr>
          <p:cNvPr id="4" name="Picture 3"/>
          <p:cNvPicPr>
            <a:picLocks noChangeAspect="1"/>
          </p:cNvPicPr>
          <p:nvPr/>
        </p:nvPicPr>
        <p:blipFill rotWithShape="1">
          <a:blip r:embed="rId2" cstate="email">
            <a:extLst>
              <a:ext uri="{28A0092B-C50C-407E-A947-70E740481C1C}">
                <a14:useLocalDpi xmlns:a14="http://schemas.microsoft.com/office/drawing/2010/main" val="0"/>
              </a:ext>
            </a:extLst>
          </a:blip>
          <a:srcRect l="8936" t="5614" r="3915" b="5464"/>
          <a:stretch/>
        </p:blipFill>
        <p:spPr>
          <a:xfrm>
            <a:off x="7488196" y="3113904"/>
            <a:ext cx="2430161" cy="2479588"/>
          </a:xfrm>
          <a:prstGeom prst="rect">
            <a:avLst/>
          </a:prstGeom>
          <a:ln>
            <a:noFill/>
          </a:ln>
          <a:effectLst>
            <a:outerShdw blurRad="292100" dist="139700" dir="2700000" algn="tl" rotWithShape="0">
              <a:srgbClr val="333333">
                <a:alpha val="65000"/>
              </a:srgbClr>
            </a:outerShdw>
          </a:effectLst>
        </p:spPr>
      </p:pic>
      <p:pic>
        <p:nvPicPr>
          <p:cNvPr id="5" name="Picture 4"/>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270873" y="170087"/>
            <a:ext cx="932776" cy="1269164"/>
          </a:xfrm>
          <a:prstGeom prst="rect">
            <a:avLst/>
          </a:prstGeom>
        </p:spPr>
      </p:pic>
      <p:sp>
        <p:nvSpPr>
          <p:cNvPr id="6" name="Rectangle 5"/>
          <p:cNvSpPr/>
          <p:nvPr/>
        </p:nvSpPr>
        <p:spPr>
          <a:xfrm>
            <a:off x="0" y="6298163"/>
            <a:ext cx="12192000" cy="559837"/>
          </a:xfrm>
          <a:prstGeom prst="rect">
            <a:avLst/>
          </a:prstGeom>
          <a:solidFill>
            <a:srgbClr val="10A03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 name="Picture 6"/>
          <p:cNvPicPr>
            <a:picLocks noChangeAspect="1"/>
          </p:cNvPicPr>
          <p:nvPr/>
        </p:nvPicPr>
        <p:blipFill>
          <a:blip r:embed="rId4" cstate="email">
            <a:extLst>
              <a:ext uri="{28A0092B-C50C-407E-A947-70E740481C1C}">
                <a14:useLocalDpi xmlns:a14="http://schemas.microsoft.com/office/drawing/2010/main" val="0"/>
              </a:ext>
            </a:extLst>
          </a:blip>
          <a:stretch>
            <a:fillRect/>
          </a:stretch>
        </p:blipFill>
        <p:spPr>
          <a:xfrm>
            <a:off x="10441202" y="-108300"/>
            <a:ext cx="1853188" cy="2036068"/>
          </a:xfrm>
          <a:prstGeom prst="rect">
            <a:avLst/>
          </a:prstGeom>
        </p:spPr>
      </p:pic>
      <p:sp>
        <p:nvSpPr>
          <p:cNvPr id="8" name="TextBox 7">
            <a:extLst>
              <a:ext uri="{FF2B5EF4-FFF2-40B4-BE49-F238E27FC236}">
                <a16:creationId xmlns:a16="http://schemas.microsoft.com/office/drawing/2014/main" xmlns="" id="{58F17405-0CCD-427E-8DC1-67BB508A6295}"/>
              </a:ext>
            </a:extLst>
          </p:cNvPr>
          <p:cNvSpPr txBox="1"/>
          <p:nvPr/>
        </p:nvSpPr>
        <p:spPr>
          <a:xfrm>
            <a:off x="9213668" y="6445764"/>
            <a:ext cx="2569028" cy="261610"/>
          </a:xfrm>
          <a:prstGeom prst="rect">
            <a:avLst/>
          </a:prstGeom>
          <a:noFill/>
          <a:ln>
            <a:noFill/>
          </a:ln>
        </p:spPr>
        <p:txBody>
          <a:bodyPr wrap="square" rtlCol="0">
            <a:spAutoFit/>
          </a:bodyPr>
          <a:lstStyle/>
          <a:p>
            <a:r>
              <a:rPr lang="en-GB" sz="1100" dirty="0">
                <a:solidFill>
                  <a:schemeClr val="bg1"/>
                </a:solidFill>
                <a:latin typeface="Bahnschrift Light" panose="020B0502040204020203" pitchFamily="34" charset="0"/>
              </a:rPr>
              <a:t>Welsh Ambulance Services NHS Trust</a:t>
            </a:r>
          </a:p>
        </p:txBody>
      </p:sp>
      <p:pic>
        <p:nvPicPr>
          <p:cNvPr id="9" name="Picture 8">
            <a:hlinkClick r:id="rId5"/>
            <a:extLst>
              <a:ext uri="{FF2B5EF4-FFF2-40B4-BE49-F238E27FC236}">
                <a16:creationId xmlns:a16="http://schemas.microsoft.com/office/drawing/2014/main" xmlns="" id="{9F4E6EA8-FE61-4C31-B92D-D0B67B138749}"/>
              </a:ext>
            </a:extLst>
          </p:cNvPr>
          <p:cNvPicPr>
            <a:picLocks noChangeAspect="1"/>
          </p:cNvPicPr>
          <p:nvPr/>
        </p:nvPicPr>
        <p:blipFill>
          <a:blip r:embed="rId6" cstate="email">
            <a:extLst>
              <a:ext uri="{28A0092B-C50C-407E-A947-70E740481C1C}">
                <a14:useLocalDpi xmlns:a14="http://schemas.microsoft.com/office/drawing/2010/main" val="0"/>
              </a:ext>
            </a:extLst>
          </a:blip>
          <a:stretch>
            <a:fillRect/>
          </a:stretch>
        </p:blipFill>
        <p:spPr>
          <a:xfrm>
            <a:off x="275134" y="6440957"/>
            <a:ext cx="271224" cy="271224"/>
          </a:xfrm>
          <a:prstGeom prst="rect">
            <a:avLst/>
          </a:prstGeom>
        </p:spPr>
      </p:pic>
      <p:pic>
        <p:nvPicPr>
          <p:cNvPr id="10" name="Picture 9">
            <a:hlinkClick r:id="rId7"/>
            <a:extLst>
              <a:ext uri="{FF2B5EF4-FFF2-40B4-BE49-F238E27FC236}">
                <a16:creationId xmlns:a16="http://schemas.microsoft.com/office/drawing/2014/main" xmlns="" id="{8B00DA9A-76A5-4B84-BB25-5D0C4EB3F9AF}"/>
              </a:ext>
            </a:extLst>
          </p:cNvPr>
          <p:cNvPicPr>
            <a:picLocks noChangeAspect="1"/>
          </p:cNvPicPr>
          <p:nvPr/>
        </p:nvPicPr>
        <p:blipFill>
          <a:blip r:embed="rId8" cstate="email">
            <a:extLst>
              <a:ext uri="{28A0092B-C50C-407E-A947-70E740481C1C}">
                <a14:useLocalDpi xmlns:a14="http://schemas.microsoft.com/office/drawing/2010/main" val="0"/>
              </a:ext>
            </a:extLst>
          </a:blip>
          <a:stretch>
            <a:fillRect/>
          </a:stretch>
        </p:blipFill>
        <p:spPr>
          <a:xfrm>
            <a:off x="690680" y="6422354"/>
            <a:ext cx="444934" cy="311454"/>
          </a:xfrm>
          <a:prstGeom prst="rect">
            <a:avLst/>
          </a:prstGeom>
        </p:spPr>
      </p:pic>
      <p:pic>
        <p:nvPicPr>
          <p:cNvPr id="11" name="Picture 10">
            <a:hlinkClick r:id="rId9"/>
            <a:extLst>
              <a:ext uri="{FF2B5EF4-FFF2-40B4-BE49-F238E27FC236}">
                <a16:creationId xmlns:a16="http://schemas.microsoft.com/office/drawing/2014/main" xmlns="" id="{FE06037E-7EC3-4FD2-BD0E-408689441007}"/>
              </a:ext>
            </a:extLst>
          </p:cNvPr>
          <p:cNvPicPr>
            <a:picLocks noChangeAspect="1"/>
          </p:cNvPicPr>
          <p:nvPr/>
        </p:nvPicPr>
        <p:blipFill>
          <a:blip r:embed="rId10" cstate="email">
            <a:extLst>
              <a:ext uri="{28A0092B-C50C-407E-A947-70E740481C1C}">
                <a14:useLocalDpi xmlns:a14="http://schemas.microsoft.com/office/drawing/2010/main" val="0"/>
              </a:ext>
            </a:extLst>
          </a:blip>
          <a:stretch>
            <a:fillRect/>
          </a:stretch>
        </p:blipFill>
        <p:spPr>
          <a:xfrm>
            <a:off x="1284816" y="6440957"/>
            <a:ext cx="271224" cy="271224"/>
          </a:xfrm>
          <a:prstGeom prst="rect">
            <a:avLst/>
          </a:prstGeom>
        </p:spPr>
      </p:pic>
      <p:sp>
        <p:nvSpPr>
          <p:cNvPr id="12" name="Rectangle 11"/>
          <p:cNvSpPr/>
          <p:nvPr/>
        </p:nvSpPr>
        <p:spPr>
          <a:xfrm>
            <a:off x="8982887" y="40744"/>
            <a:ext cx="2386487" cy="523220"/>
          </a:xfrm>
          <a:prstGeom prst="rect">
            <a:avLst/>
          </a:prstGeom>
        </p:spPr>
        <p:txBody>
          <a:bodyPr wrap="none">
            <a:spAutoFit/>
          </a:bodyPr>
          <a:lstStyle/>
          <a:p>
            <a:r>
              <a:rPr lang="en-GB" sz="2800" dirty="0">
                <a:latin typeface="+mn-lt"/>
              </a:rPr>
              <a:t>Pulse Oximetry</a:t>
            </a:r>
          </a:p>
        </p:txBody>
      </p:sp>
    </p:spTree>
    <p:extLst>
      <p:ext uri="{BB962C8B-B14F-4D97-AF65-F5344CB8AC3E}">
        <p14:creationId xmlns:p14="http://schemas.microsoft.com/office/powerpoint/2010/main" val="31138184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1000"/>
                                        <p:tgtEl>
                                          <p:spTgt spid="2">
                                            <p:txEl>
                                              <p:pRg st="0" end="0"/>
                                            </p:txEl>
                                          </p:spTgt>
                                        </p:tgtEl>
                                      </p:cBhvr>
                                    </p:animEffect>
                                    <p:anim calcmode="lin" valueType="num">
                                      <p:cBhvr>
                                        <p:cTn id="8" dur="1000" fill="hold"/>
                                        <p:tgtEl>
                                          <p:spTgt spid="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2">
                                            <p:txEl>
                                              <p:pRg st="1" end="1"/>
                                            </p:txEl>
                                          </p:spTgt>
                                        </p:tgtEl>
                                        <p:attrNameLst>
                                          <p:attrName>style.visibility</p:attrName>
                                        </p:attrNameLst>
                                      </p:cBhvr>
                                      <p:to>
                                        <p:strVal val="visible"/>
                                      </p:to>
                                    </p:set>
                                    <p:animEffect transition="in" filter="fade">
                                      <p:cBhvr>
                                        <p:cTn id="14" dur="1000"/>
                                        <p:tgtEl>
                                          <p:spTgt spid="2">
                                            <p:txEl>
                                              <p:pRg st="1" end="1"/>
                                            </p:txEl>
                                          </p:spTgt>
                                        </p:tgtEl>
                                      </p:cBhvr>
                                    </p:animEffect>
                                    <p:anim calcmode="lin" valueType="num">
                                      <p:cBhvr>
                                        <p:cTn id="15" dur="1000" fill="hold"/>
                                        <p:tgtEl>
                                          <p:spTgt spid="2">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2">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2">
                                            <p:txEl>
                                              <p:pRg st="2" end="2"/>
                                            </p:txEl>
                                          </p:spTgt>
                                        </p:tgtEl>
                                        <p:attrNameLst>
                                          <p:attrName>style.visibility</p:attrName>
                                        </p:attrNameLst>
                                      </p:cBhvr>
                                      <p:to>
                                        <p:strVal val="visible"/>
                                      </p:to>
                                    </p:set>
                                    <p:animEffect transition="in" filter="fade">
                                      <p:cBhvr>
                                        <p:cTn id="21" dur="1000"/>
                                        <p:tgtEl>
                                          <p:spTgt spid="2">
                                            <p:txEl>
                                              <p:pRg st="2" end="2"/>
                                            </p:txEl>
                                          </p:spTgt>
                                        </p:tgtEl>
                                      </p:cBhvr>
                                    </p:animEffect>
                                    <p:anim calcmode="lin" valueType="num">
                                      <p:cBhvr>
                                        <p:cTn id="22" dur="1000" fill="hold"/>
                                        <p:tgtEl>
                                          <p:spTgt spid="2">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2">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2">
                                            <p:txEl>
                                              <p:pRg st="3" end="3"/>
                                            </p:txEl>
                                          </p:spTgt>
                                        </p:tgtEl>
                                        <p:attrNameLst>
                                          <p:attrName>style.visibility</p:attrName>
                                        </p:attrNameLst>
                                      </p:cBhvr>
                                      <p:to>
                                        <p:strVal val="visible"/>
                                      </p:to>
                                    </p:set>
                                    <p:animEffect transition="in" filter="fade">
                                      <p:cBhvr>
                                        <p:cTn id="28" dur="1000"/>
                                        <p:tgtEl>
                                          <p:spTgt spid="2">
                                            <p:txEl>
                                              <p:pRg st="3" end="3"/>
                                            </p:txEl>
                                          </p:spTgt>
                                        </p:tgtEl>
                                      </p:cBhvr>
                                    </p:animEffect>
                                    <p:anim calcmode="lin" valueType="num">
                                      <p:cBhvr>
                                        <p:cTn id="29" dur="1000" fill="hold"/>
                                        <p:tgtEl>
                                          <p:spTgt spid="2">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2">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2">
                                            <p:txEl>
                                              <p:pRg st="5" end="5"/>
                                            </p:txEl>
                                          </p:spTgt>
                                        </p:tgtEl>
                                        <p:attrNameLst>
                                          <p:attrName>style.visibility</p:attrName>
                                        </p:attrNameLst>
                                      </p:cBhvr>
                                      <p:to>
                                        <p:strVal val="visible"/>
                                      </p:to>
                                    </p:set>
                                    <p:animEffect transition="in" filter="fade">
                                      <p:cBhvr>
                                        <p:cTn id="35" dur="1000"/>
                                        <p:tgtEl>
                                          <p:spTgt spid="2">
                                            <p:txEl>
                                              <p:pRg st="5" end="5"/>
                                            </p:txEl>
                                          </p:spTgt>
                                        </p:tgtEl>
                                      </p:cBhvr>
                                    </p:animEffect>
                                    <p:anim calcmode="lin" valueType="num">
                                      <p:cBhvr>
                                        <p:cTn id="36" dur="1000" fill="hold"/>
                                        <p:tgtEl>
                                          <p:spTgt spid="2">
                                            <p:txEl>
                                              <p:pRg st="5" end="5"/>
                                            </p:txEl>
                                          </p:spTgt>
                                        </p:tgtEl>
                                        <p:attrNameLst>
                                          <p:attrName>ppt_x</p:attrName>
                                        </p:attrNameLst>
                                      </p:cBhvr>
                                      <p:tavLst>
                                        <p:tav tm="0">
                                          <p:val>
                                            <p:strVal val="#ppt_x"/>
                                          </p:val>
                                        </p:tav>
                                        <p:tav tm="100000">
                                          <p:val>
                                            <p:strVal val="#ppt_x"/>
                                          </p:val>
                                        </p:tav>
                                      </p:tavLst>
                                    </p:anim>
                                    <p:anim calcmode="lin" valueType="num">
                                      <p:cBhvr>
                                        <p:cTn id="37" dur="1000" fill="hold"/>
                                        <p:tgtEl>
                                          <p:spTgt spid="2">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2">
                                            <p:txEl>
                                              <p:pRg st="6" end="6"/>
                                            </p:txEl>
                                          </p:spTgt>
                                        </p:tgtEl>
                                        <p:attrNameLst>
                                          <p:attrName>style.visibility</p:attrName>
                                        </p:attrNameLst>
                                      </p:cBhvr>
                                      <p:to>
                                        <p:strVal val="visible"/>
                                      </p:to>
                                    </p:set>
                                    <p:animEffect transition="in" filter="fade">
                                      <p:cBhvr>
                                        <p:cTn id="42" dur="1000"/>
                                        <p:tgtEl>
                                          <p:spTgt spid="2">
                                            <p:txEl>
                                              <p:pRg st="6" end="6"/>
                                            </p:txEl>
                                          </p:spTgt>
                                        </p:tgtEl>
                                      </p:cBhvr>
                                    </p:animEffect>
                                    <p:anim calcmode="lin" valueType="num">
                                      <p:cBhvr>
                                        <p:cTn id="43" dur="1000" fill="hold"/>
                                        <p:tgtEl>
                                          <p:spTgt spid="2">
                                            <p:txEl>
                                              <p:pRg st="6" end="6"/>
                                            </p:txEl>
                                          </p:spTgt>
                                        </p:tgtEl>
                                        <p:attrNameLst>
                                          <p:attrName>ppt_x</p:attrName>
                                        </p:attrNameLst>
                                      </p:cBhvr>
                                      <p:tavLst>
                                        <p:tav tm="0">
                                          <p:val>
                                            <p:strVal val="#ppt_x"/>
                                          </p:val>
                                        </p:tav>
                                        <p:tav tm="100000">
                                          <p:val>
                                            <p:strVal val="#ppt_x"/>
                                          </p:val>
                                        </p:tav>
                                      </p:tavLst>
                                    </p:anim>
                                    <p:anim calcmode="lin" valueType="num">
                                      <p:cBhvr>
                                        <p:cTn id="44" dur="1000" fill="hold"/>
                                        <p:tgtEl>
                                          <p:spTgt spid="2">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2">
                                            <p:txEl>
                                              <p:pRg st="8" end="8"/>
                                            </p:txEl>
                                          </p:spTgt>
                                        </p:tgtEl>
                                        <p:attrNameLst>
                                          <p:attrName>style.visibility</p:attrName>
                                        </p:attrNameLst>
                                      </p:cBhvr>
                                      <p:to>
                                        <p:strVal val="visible"/>
                                      </p:to>
                                    </p:set>
                                    <p:animEffect transition="in" filter="fade">
                                      <p:cBhvr>
                                        <p:cTn id="49" dur="1000"/>
                                        <p:tgtEl>
                                          <p:spTgt spid="2">
                                            <p:txEl>
                                              <p:pRg st="8" end="8"/>
                                            </p:txEl>
                                          </p:spTgt>
                                        </p:tgtEl>
                                      </p:cBhvr>
                                    </p:animEffect>
                                    <p:anim calcmode="lin" valueType="num">
                                      <p:cBhvr>
                                        <p:cTn id="50" dur="1000" fill="hold"/>
                                        <p:tgtEl>
                                          <p:spTgt spid="2">
                                            <p:txEl>
                                              <p:pRg st="8" end="8"/>
                                            </p:txEl>
                                          </p:spTgt>
                                        </p:tgtEl>
                                        <p:attrNameLst>
                                          <p:attrName>ppt_x</p:attrName>
                                        </p:attrNameLst>
                                      </p:cBhvr>
                                      <p:tavLst>
                                        <p:tav tm="0">
                                          <p:val>
                                            <p:strVal val="#ppt_x"/>
                                          </p:val>
                                        </p:tav>
                                        <p:tav tm="100000">
                                          <p:val>
                                            <p:strVal val="#ppt_x"/>
                                          </p:val>
                                        </p:tav>
                                      </p:tavLst>
                                    </p:anim>
                                    <p:anim calcmode="lin" valueType="num">
                                      <p:cBhvr>
                                        <p:cTn id="51" dur="1000" fill="hold"/>
                                        <p:tgtEl>
                                          <p:spTgt spid="2">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nodeType="clickEffect">
                                  <p:stCondLst>
                                    <p:cond delay="0"/>
                                  </p:stCondLst>
                                  <p:childTnLst>
                                    <p:set>
                                      <p:cBhvr>
                                        <p:cTn id="55" dur="1" fill="hold">
                                          <p:stCondLst>
                                            <p:cond delay="0"/>
                                          </p:stCondLst>
                                        </p:cTn>
                                        <p:tgtEl>
                                          <p:spTgt spid="2">
                                            <p:txEl>
                                              <p:pRg st="9" end="9"/>
                                            </p:txEl>
                                          </p:spTgt>
                                        </p:tgtEl>
                                        <p:attrNameLst>
                                          <p:attrName>style.visibility</p:attrName>
                                        </p:attrNameLst>
                                      </p:cBhvr>
                                      <p:to>
                                        <p:strVal val="visible"/>
                                      </p:to>
                                    </p:set>
                                    <p:animEffect transition="in" filter="fade">
                                      <p:cBhvr>
                                        <p:cTn id="56" dur="1000"/>
                                        <p:tgtEl>
                                          <p:spTgt spid="2">
                                            <p:txEl>
                                              <p:pRg st="9" end="9"/>
                                            </p:txEl>
                                          </p:spTgt>
                                        </p:tgtEl>
                                      </p:cBhvr>
                                    </p:animEffect>
                                    <p:anim calcmode="lin" valueType="num">
                                      <p:cBhvr>
                                        <p:cTn id="57" dur="1000" fill="hold"/>
                                        <p:tgtEl>
                                          <p:spTgt spid="2">
                                            <p:txEl>
                                              <p:pRg st="9" end="9"/>
                                            </p:txEl>
                                          </p:spTgt>
                                        </p:tgtEl>
                                        <p:attrNameLst>
                                          <p:attrName>ppt_x</p:attrName>
                                        </p:attrNameLst>
                                      </p:cBhvr>
                                      <p:tavLst>
                                        <p:tav tm="0">
                                          <p:val>
                                            <p:strVal val="#ppt_x"/>
                                          </p:val>
                                        </p:tav>
                                        <p:tav tm="100000">
                                          <p:val>
                                            <p:strVal val="#ppt_x"/>
                                          </p:val>
                                        </p:tav>
                                      </p:tavLst>
                                    </p:anim>
                                    <p:anim calcmode="lin" valueType="num">
                                      <p:cBhvr>
                                        <p:cTn id="58" dur="1000" fill="hold"/>
                                        <p:tgtEl>
                                          <p:spTgt spid="2">
                                            <p:txEl>
                                              <p:pRg st="9" end="9"/>
                                            </p:tx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nodeType="clickEffect">
                                  <p:stCondLst>
                                    <p:cond delay="0"/>
                                  </p:stCondLst>
                                  <p:childTnLst>
                                    <p:set>
                                      <p:cBhvr>
                                        <p:cTn id="62" dur="1" fill="hold">
                                          <p:stCondLst>
                                            <p:cond delay="0"/>
                                          </p:stCondLst>
                                        </p:cTn>
                                        <p:tgtEl>
                                          <p:spTgt spid="2">
                                            <p:txEl>
                                              <p:pRg st="11" end="11"/>
                                            </p:txEl>
                                          </p:spTgt>
                                        </p:tgtEl>
                                        <p:attrNameLst>
                                          <p:attrName>style.visibility</p:attrName>
                                        </p:attrNameLst>
                                      </p:cBhvr>
                                      <p:to>
                                        <p:strVal val="visible"/>
                                      </p:to>
                                    </p:set>
                                    <p:animEffect transition="in" filter="fade">
                                      <p:cBhvr>
                                        <p:cTn id="63" dur="1000"/>
                                        <p:tgtEl>
                                          <p:spTgt spid="2">
                                            <p:txEl>
                                              <p:pRg st="11" end="11"/>
                                            </p:txEl>
                                          </p:spTgt>
                                        </p:tgtEl>
                                      </p:cBhvr>
                                    </p:animEffect>
                                    <p:anim calcmode="lin" valueType="num">
                                      <p:cBhvr>
                                        <p:cTn id="64" dur="1000" fill="hold"/>
                                        <p:tgtEl>
                                          <p:spTgt spid="2">
                                            <p:txEl>
                                              <p:pRg st="11" end="11"/>
                                            </p:txEl>
                                          </p:spTgt>
                                        </p:tgtEl>
                                        <p:attrNameLst>
                                          <p:attrName>ppt_x</p:attrName>
                                        </p:attrNameLst>
                                      </p:cBhvr>
                                      <p:tavLst>
                                        <p:tav tm="0">
                                          <p:val>
                                            <p:strVal val="#ppt_x"/>
                                          </p:val>
                                        </p:tav>
                                        <p:tav tm="100000">
                                          <p:val>
                                            <p:strVal val="#ppt_x"/>
                                          </p:val>
                                        </p:tav>
                                      </p:tavLst>
                                    </p:anim>
                                    <p:anim calcmode="lin" valueType="num">
                                      <p:cBhvr>
                                        <p:cTn id="65" dur="1000" fill="hold"/>
                                        <p:tgtEl>
                                          <p:spTgt spid="2">
                                            <p:txEl>
                                              <p:pRg st="11" end="11"/>
                                            </p:txEl>
                                          </p:spTgt>
                                        </p:tgtEl>
                                        <p:attrNameLst>
                                          <p:attrName>ppt_y</p:attrName>
                                        </p:attrNameLst>
                                      </p:cBhvr>
                                      <p:tavLst>
                                        <p:tav tm="0">
                                          <p:val>
                                            <p:strVal val="#ppt_y+.1"/>
                                          </p:val>
                                        </p:tav>
                                        <p:tav tm="100000">
                                          <p:val>
                                            <p:strVal val="#ppt_y"/>
                                          </p:val>
                                        </p:tav>
                                      </p:tavLst>
                                    </p:anim>
                                  </p:childTnLst>
                                </p:cTn>
                              </p:par>
                            </p:childTnLst>
                          </p:cTn>
                        </p:par>
                      </p:childTnLst>
                    </p:cTn>
                  </p:par>
                  <p:par>
                    <p:cTn id="66" fill="hold">
                      <p:stCondLst>
                        <p:cond delay="indefinite"/>
                      </p:stCondLst>
                      <p:childTnLst>
                        <p:par>
                          <p:cTn id="67" fill="hold">
                            <p:stCondLst>
                              <p:cond delay="0"/>
                            </p:stCondLst>
                            <p:childTnLst>
                              <p:par>
                                <p:cTn id="68" presetID="42" presetClass="entr" presetSubtype="0" fill="hold" nodeType="clickEffect">
                                  <p:stCondLst>
                                    <p:cond delay="0"/>
                                  </p:stCondLst>
                                  <p:childTnLst>
                                    <p:set>
                                      <p:cBhvr>
                                        <p:cTn id="69" dur="1" fill="hold">
                                          <p:stCondLst>
                                            <p:cond delay="0"/>
                                          </p:stCondLst>
                                        </p:cTn>
                                        <p:tgtEl>
                                          <p:spTgt spid="2">
                                            <p:txEl>
                                              <p:pRg st="12" end="12"/>
                                            </p:txEl>
                                          </p:spTgt>
                                        </p:tgtEl>
                                        <p:attrNameLst>
                                          <p:attrName>style.visibility</p:attrName>
                                        </p:attrNameLst>
                                      </p:cBhvr>
                                      <p:to>
                                        <p:strVal val="visible"/>
                                      </p:to>
                                    </p:set>
                                    <p:animEffect transition="in" filter="fade">
                                      <p:cBhvr>
                                        <p:cTn id="70" dur="1000"/>
                                        <p:tgtEl>
                                          <p:spTgt spid="2">
                                            <p:txEl>
                                              <p:pRg st="12" end="12"/>
                                            </p:txEl>
                                          </p:spTgt>
                                        </p:tgtEl>
                                      </p:cBhvr>
                                    </p:animEffect>
                                    <p:anim calcmode="lin" valueType="num">
                                      <p:cBhvr>
                                        <p:cTn id="71" dur="1000" fill="hold"/>
                                        <p:tgtEl>
                                          <p:spTgt spid="2">
                                            <p:txEl>
                                              <p:pRg st="12" end="12"/>
                                            </p:txEl>
                                          </p:spTgt>
                                        </p:tgtEl>
                                        <p:attrNameLst>
                                          <p:attrName>ppt_x</p:attrName>
                                        </p:attrNameLst>
                                      </p:cBhvr>
                                      <p:tavLst>
                                        <p:tav tm="0">
                                          <p:val>
                                            <p:strVal val="#ppt_x"/>
                                          </p:val>
                                        </p:tav>
                                        <p:tav tm="100000">
                                          <p:val>
                                            <p:strVal val="#ppt_x"/>
                                          </p:val>
                                        </p:tav>
                                      </p:tavLst>
                                    </p:anim>
                                    <p:anim calcmode="lin" valueType="num">
                                      <p:cBhvr>
                                        <p:cTn id="72" dur="1000" fill="hold"/>
                                        <p:tgtEl>
                                          <p:spTgt spid="2">
                                            <p:txEl>
                                              <p:pRg st="12" end="1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461138" y="358758"/>
            <a:ext cx="7886700" cy="1325563"/>
          </a:xfrm>
        </p:spPr>
        <p:txBody>
          <a:bodyPr/>
          <a:lstStyle/>
          <a:p>
            <a:r>
              <a:rPr lang="en-GB" sz="3200" dirty="0">
                <a:latin typeface="+mn-lt"/>
              </a:rPr>
              <a:t>Limitations</a:t>
            </a:r>
            <a:endParaRPr lang="en-GB" sz="2800" dirty="0">
              <a:latin typeface="+mn-lt"/>
            </a:endParaRPr>
          </a:p>
        </p:txBody>
      </p:sp>
      <p:sp>
        <p:nvSpPr>
          <p:cNvPr id="2" name="Content Placeholder 1"/>
          <p:cNvSpPr>
            <a:spLocks noGrp="1"/>
          </p:cNvSpPr>
          <p:nvPr>
            <p:ph idx="1"/>
          </p:nvPr>
        </p:nvSpPr>
        <p:spPr>
          <a:xfrm>
            <a:off x="546359" y="1667759"/>
            <a:ext cx="5244842" cy="4556579"/>
          </a:xfrm>
        </p:spPr>
        <p:txBody>
          <a:bodyPr>
            <a:normAutofit lnSpcReduction="10000"/>
          </a:bodyPr>
          <a:lstStyle/>
          <a:p>
            <a:pPr marL="0" indent="0">
              <a:buNone/>
            </a:pPr>
            <a:r>
              <a:rPr lang="en-GB" sz="2400" dirty="0">
                <a:cs typeface="Arial" charset="0"/>
              </a:rPr>
              <a:t>Like any tool, the pulse oximeter can produce inaccurate results, particularly in the presence of the following:</a:t>
            </a:r>
            <a:br>
              <a:rPr lang="en-GB" sz="2400" dirty="0">
                <a:cs typeface="Arial" charset="0"/>
              </a:rPr>
            </a:br>
            <a:endParaRPr lang="en-GB" sz="2400" dirty="0">
              <a:cs typeface="Arial" charset="0"/>
            </a:endParaRPr>
          </a:p>
          <a:p>
            <a:r>
              <a:rPr lang="en-GB" sz="2400" dirty="0">
                <a:cs typeface="Arial" charset="0"/>
              </a:rPr>
              <a:t>Bright ambient light </a:t>
            </a:r>
          </a:p>
          <a:p>
            <a:r>
              <a:rPr lang="en-GB" sz="2400" dirty="0">
                <a:cs typeface="Arial" charset="0"/>
              </a:rPr>
              <a:t>Excessive patient motion: Shivering, convulsions or vehicle movement.</a:t>
            </a:r>
          </a:p>
          <a:p>
            <a:r>
              <a:rPr lang="en-GB" sz="2400" dirty="0">
                <a:cs typeface="Arial" charset="0"/>
              </a:rPr>
              <a:t>Poor perfusion</a:t>
            </a:r>
          </a:p>
          <a:p>
            <a:r>
              <a:rPr lang="en-GB" sz="2400" dirty="0">
                <a:cs typeface="Arial" charset="0"/>
              </a:rPr>
              <a:t>Nail varnish/polish</a:t>
            </a:r>
          </a:p>
          <a:p>
            <a:r>
              <a:rPr lang="en-GB" sz="2400" dirty="0">
                <a:cs typeface="Arial" charset="0"/>
              </a:rPr>
              <a:t>Low blood pressure ( &lt;80mmHg)</a:t>
            </a:r>
          </a:p>
          <a:p>
            <a:r>
              <a:rPr lang="en-GB" sz="2400" dirty="0">
                <a:cs typeface="Arial" charset="0"/>
              </a:rPr>
              <a:t>Abnormal Haemoglobin </a:t>
            </a:r>
          </a:p>
          <a:p>
            <a:pPr marL="0" indent="0">
              <a:buNone/>
            </a:pPr>
            <a:r>
              <a:rPr lang="en-GB" sz="2400" dirty="0">
                <a:cs typeface="Arial" charset="0"/>
              </a:rPr>
              <a:t> </a:t>
            </a:r>
          </a:p>
          <a:p>
            <a:endParaRPr lang="en-GB" sz="2000" dirty="0"/>
          </a:p>
        </p:txBody>
      </p:sp>
      <p:sp>
        <p:nvSpPr>
          <p:cNvPr id="4" name="Rectangle 3"/>
          <p:cNvSpPr/>
          <p:nvPr/>
        </p:nvSpPr>
        <p:spPr>
          <a:xfrm>
            <a:off x="8982887" y="40744"/>
            <a:ext cx="2386487" cy="523220"/>
          </a:xfrm>
          <a:prstGeom prst="rect">
            <a:avLst/>
          </a:prstGeom>
        </p:spPr>
        <p:txBody>
          <a:bodyPr wrap="none">
            <a:spAutoFit/>
          </a:bodyPr>
          <a:lstStyle/>
          <a:p>
            <a:r>
              <a:rPr lang="en-GB" sz="2800" dirty="0">
                <a:latin typeface="+mn-lt"/>
              </a:rPr>
              <a:t>Pulse Oximetry</a:t>
            </a:r>
          </a:p>
        </p:txBody>
      </p:sp>
      <p:pic>
        <p:nvPicPr>
          <p:cNvPr id="5" name="Picture 4"/>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270873" y="170087"/>
            <a:ext cx="932776" cy="1269164"/>
          </a:xfrm>
          <a:prstGeom prst="rect">
            <a:avLst/>
          </a:prstGeom>
        </p:spPr>
      </p:pic>
      <p:sp>
        <p:nvSpPr>
          <p:cNvPr id="6" name="Rectangle 5"/>
          <p:cNvSpPr/>
          <p:nvPr/>
        </p:nvSpPr>
        <p:spPr>
          <a:xfrm>
            <a:off x="0" y="6298163"/>
            <a:ext cx="12192000" cy="559837"/>
          </a:xfrm>
          <a:prstGeom prst="rect">
            <a:avLst/>
          </a:prstGeom>
          <a:solidFill>
            <a:srgbClr val="10A03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 name="Picture 6"/>
          <p:cNvPicPr>
            <a:picLocks noChangeAspect="1"/>
          </p:cNvPicPr>
          <p:nvPr/>
        </p:nvPicPr>
        <p:blipFill>
          <a:blip r:embed="rId4" cstate="email">
            <a:extLst>
              <a:ext uri="{28A0092B-C50C-407E-A947-70E740481C1C}">
                <a14:useLocalDpi xmlns:a14="http://schemas.microsoft.com/office/drawing/2010/main" val="0"/>
              </a:ext>
            </a:extLst>
          </a:blip>
          <a:stretch>
            <a:fillRect/>
          </a:stretch>
        </p:blipFill>
        <p:spPr>
          <a:xfrm>
            <a:off x="10441202" y="-108300"/>
            <a:ext cx="1853188" cy="2036068"/>
          </a:xfrm>
          <a:prstGeom prst="rect">
            <a:avLst/>
          </a:prstGeom>
        </p:spPr>
      </p:pic>
      <p:sp>
        <p:nvSpPr>
          <p:cNvPr id="8" name="TextBox 7">
            <a:extLst>
              <a:ext uri="{FF2B5EF4-FFF2-40B4-BE49-F238E27FC236}">
                <a16:creationId xmlns:a16="http://schemas.microsoft.com/office/drawing/2014/main" xmlns="" id="{58F17405-0CCD-427E-8DC1-67BB508A6295}"/>
              </a:ext>
            </a:extLst>
          </p:cNvPr>
          <p:cNvSpPr txBox="1"/>
          <p:nvPr/>
        </p:nvSpPr>
        <p:spPr>
          <a:xfrm>
            <a:off x="9213668" y="6445764"/>
            <a:ext cx="2569028" cy="261610"/>
          </a:xfrm>
          <a:prstGeom prst="rect">
            <a:avLst/>
          </a:prstGeom>
          <a:noFill/>
          <a:ln>
            <a:noFill/>
          </a:ln>
        </p:spPr>
        <p:txBody>
          <a:bodyPr wrap="square" rtlCol="0">
            <a:spAutoFit/>
          </a:bodyPr>
          <a:lstStyle/>
          <a:p>
            <a:r>
              <a:rPr lang="en-GB" sz="1100" dirty="0">
                <a:solidFill>
                  <a:schemeClr val="bg1"/>
                </a:solidFill>
                <a:latin typeface="Bahnschrift Light" panose="020B0502040204020203" pitchFamily="34" charset="0"/>
              </a:rPr>
              <a:t>Welsh Ambulance Services NHS Trust</a:t>
            </a:r>
          </a:p>
        </p:txBody>
      </p:sp>
      <p:pic>
        <p:nvPicPr>
          <p:cNvPr id="9" name="Picture 8">
            <a:hlinkClick r:id="rId5"/>
            <a:extLst>
              <a:ext uri="{FF2B5EF4-FFF2-40B4-BE49-F238E27FC236}">
                <a16:creationId xmlns:a16="http://schemas.microsoft.com/office/drawing/2014/main" xmlns="" id="{9F4E6EA8-FE61-4C31-B92D-D0B67B138749}"/>
              </a:ext>
            </a:extLst>
          </p:cNvPr>
          <p:cNvPicPr>
            <a:picLocks noChangeAspect="1"/>
          </p:cNvPicPr>
          <p:nvPr/>
        </p:nvPicPr>
        <p:blipFill>
          <a:blip r:embed="rId6" cstate="email">
            <a:extLst>
              <a:ext uri="{28A0092B-C50C-407E-A947-70E740481C1C}">
                <a14:useLocalDpi xmlns:a14="http://schemas.microsoft.com/office/drawing/2010/main" val="0"/>
              </a:ext>
            </a:extLst>
          </a:blip>
          <a:stretch>
            <a:fillRect/>
          </a:stretch>
        </p:blipFill>
        <p:spPr>
          <a:xfrm>
            <a:off x="275134" y="6440957"/>
            <a:ext cx="271224" cy="271224"/>
          </a:xfrm>
          <a:prstGeom prst="rect">
            <a:avLst/>
          </a:prstGeom>
        </p:spPr>
      </p:pic>
      <p:pic>
        <p:nvPicPr>
          <p:cNvPr id="10" name="Picture 9">
            <a:hlinkClick r:id="rId7"/>
            <a:extLst>
              <a:ext uri="{FF2B5EF4-FFF2-40B4-BE49-F238E27FC236}">
                <a16:creationId xmlns:a16="http://schemas.microsoft.com/office/drawing/2014/main" xmlns="" id="{8B00DA9A-76A5-4B84-BB25-5D0C4EB3F9AF}"/>
              </a:ext>
            </a:extLst>
          </p:cNvPr>
          <p:cNvPicPr>
            <a:picLocks noChangeAspect="1"/>
          </p:cNvPicPr>
          <p:nvPr/>
        </p:nvPicPr>
        <p:blipFill>
          <a:blip r:embed="rId8" cstate="email">
            <a:extLst>
              <a:ext uri="{28A0092B-C50C-407E-A947-70E740481C1C}">
                <a14:useLocalDpi xmlns:a14="http://schemas.microsoft.com/office/drawing/2010/main" val="0"/>
              </a:ext>
            </a:extLst>
          </a:blip>
          <a:stretch>
            <a:fillRect/>
          </a:stretch>
        </p:blipFill>
        <p:spPr>
          <a:xfrm>
            <a:off x="690680" y="6422354"/>
            <a:ext cx="444934" cy="311454"/>
          </a:xfrm>
          <a:prstGeom prst="rect">
            <a:avLst/>
          </a:prstGeom>
        </p:spPr>
      </p:pic>
      <p:pic>
        <p:nvPicPr>
          <p:cNvPr id="11" name="Picture 10">
            <a:hlinkClick r:id="rId9"/>
            <a:extLst>
              <a:ext uri="{FF2B5EF4-FFF2-40B4-BE49-F238E27FC236}">
                <a16:creationId xmlns:a16="http://schemas.microsoft.com/office/drawing/2014/main" xmlns="" id="{FE06037E-7EC3-4FD2-BD0E-408689441007}"/>
              </a:ext>
            </a:extLst>
          </p:cNvPr>
          <p:cNvPicPr>
            <a:picLocks noChangeAspect="1"/>
          </p:cNvPicPr>
          <p:nvPr/>
        </p:nvPicPr>
        <p:blipFill>
          <a:blip r:embed="rId10" cstate="email">
            <a:extLst>
              <a:ext uri="{28A0092B-C50C-407E-A947-70E740481C1C}">
                <a14:useLocalDpi xmlns:a14="http://schemas.microsoft.com/office/drawing/2010/main" val="0"/>
              </a:ext>
            </a:extLst>
          </a:blip>
          <a:stretch>
            <a:fillRect/>
          </a:stretch>
        </p:blipFill>
        <p:spPr>
          <a:xfrm>
            <a:off x="1284816" y="6440957"/>
            <a:ext cx="271224" cy="271224"/>
          </a:xfrm>
          <a:prstGeom prst="rect">
            <a:avLst/>
          </a:prstGeom>
        </p:spPr>
      </p:pic>
      <p:pic>
        <p:nvPicPr>
          <p:cNvPr id="12" name="Picture 11"/>
          <p:cNvPicPr>
            <a:picLocks noChangeAspect="1"/>
          </p:cNvPicPr>
          <p:nvPr/>
        </p:nvPicPr>
        <p:blipFill>
          <a:blip r:embed="rId11" cstate="email">
            <a:extLst>
              <a:ext uri="{28A0092B-C50C-407E-A947-70E740481C1C}">
                <a14:useLocalDpi xmlns:a14="http://schemas.microsoft.com/office/drawing/2010/main" val="0"/>
              </a:ext>
            </a:extLst>
          </a:blip>
          <a:stretch>
            <a:fillRect/>
          </a:stretch>
        </p:blipFill>
        <p:spPr>
          <a:xfrm>
            <a:off x="6061070" y="1212507"/>
            <a:ext cx="4437112" cy="4437112"/>
          </a:xfrm>
          <a:prstGeom prst="rect">
            <a:avLst/>
          </a:prstGeom>
          <a:ln w="127000" cap="rnd">
            <a:solidFill>
              <a:srgbClr val="FFFFFF"/>
            </a:solidFill>
          </a:ln>
          <a:effectLst>
            <a:outerShdw blurRad="76200" dist="95250" dir="10500000" sx="97000" sy="23000" kx="900000" algn="br" rotWithShape="0">
              <a:srgbClr val="000000">
                <a:alpha val="20000"/>
              </a:srgbClr>
            </a:outerShdw>
          </a:effectLst>
          <a:scene3d>
            <a:camera prst="orthographicFront"/>
            <a:lightRig rig="twoPt" dir="t">
              <a:rot lat="0" lon="0" rev="7800000"/>
            </a:lightRig>
          </a:scene3d>
          <a:sp3d contourW="6350">
            <a:bevelT w="50800" h="16510"/>
            <a:contourClr>
              <a:srgbClr val="C0C0C0"/>
            </a:contourClr>
          </a:sp3d>
        </p:spPr>
      </p:pic>
    </p:spTree>
    <p:extLst>
      <p:ext uri="{BB962C8B-B14F-4D97-AF65-F5344CB8AC3E}">
        <p14:creationId xmlns:p14="http://schemas.microsoft.com/office/powerpoint/2010/main" val="3401238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2">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63412" y="613564"/>
            <a:ext cx="7886700" cy="1325563"/>
          </a:xfrm>
        </p:spPr>
        <p:txBody>
          <a:bodyPr>
            <a:normAutofit/>
          </a:bodyPr>
          <a:lstStyle/>
          <a:p>
            <a:r>
              <a:rPr lang="en-GB" sz="3600" dirty="0" smtClean="0">
                <a:latin typeface="+mn-lt"/>
              </a:rPr>
              <a:t>Circulation</a:t>
            </a:r>
            <a:endParaRPr lang="en-GB" sz="3600" dirty="0">
              <a:latin typeface="+mn-lt"/>
            </a:endParaRPr>
          </a:p>
        </p:txBody>
      </p:sp>
      <p:sp>
        <p:nvSpPr>
          <p:cNvPr id="3" name="Content Placeholder 2"/>
          <p:cNvSpPr>
            <a:spLocks noGrp="1"/>
          </p:cNvSpPr>
          <p:nvPr>
            <p:ph idx="1"/>
          </p:nvPr>
        </p:nvSpPr>
        <p:spPr>
          <a:xfrm>
            <a:off x="1911178" y="1971121"/>
            <a:ext cx="8012843" cy="3880773"/>
          </a:xfrm>
        </p:spPr>
        <p:txBody>
          <a:bodyPr>
            <a:normAutofit lnSpcReduction="10000"/>
          </a:bodyPr>
          <a:lstStyle/>
          <a:p>
            <a:pPr marL="0" indent="0">
              <a:buNone/>
            </a:pPr>
            <a:r>
              <a:rPr lang="en-GB" sz="2400" dirty="0"/>
              <a:t>Radial pulse, average adult at rest 60 – 100 beats per minute.</a:t>
            </a:r>
            <a:br>
              <a:rPr lang="en-GB" sz="2400" dirty="0"/>
            </a:br>
            <a:endParaRPr lang="en-GB" sz="2400" dirty="0"/>
          </a:p>
          <a:p>
            <a:pPr>
              <a:buFont typeface="Wingdings" panose="05000000000000000000" pitchFamily="2" charset="2"/>
              <a:buChar char="ü"/>
            </a:pPr>
            <a:r>
              <a:rPr lang="en-GB" sz="2400" dirty="0"/>
              <a:t>Rate</a:t>
            </a:r>
          </a:p>
          <a:p>
            <a:pPr>
              <a:buFont typeface="Wingdings" panose="05000000000000000000" pitchFamily="2" charset="2"/>
              <a:buChar char="ü"/>
            </a:pPr>
            <a:r>
              <a:rPr lang="en-GB" sz="2400" dirty="0"/>
              <a:t>Rhythm / regular / irregular </a:t>
            </a:r>
          </a:p>
          <a:p>
            <a:pPr>
              <a:buFont typeface="Wingdings" panose="05000000000000000000" pitchFamily="2" charset="2"/>
              <a:buChar char="ü"/>
            </a:pPr>
            <a:r>
              <a:rPr lang="en-GB" sz="2400" dirty="0"/>
              <a:t>Volume</a:t>
            </a:r>
          </a:p>
          <a:p>
            <a:pPr>
              <a:buFont typeface="Wingdings" panose="05000000000000000000" pitchFamily="2" charset="2"/>
              <a:buChar char="ü"/>
            </a:pPr>
            <a:r>
              <a:rPr lang="en-GB" sz="2400" dirty="0"/>
              <a:t>Character</a:t>
            </a:r>
          </a:p>
          <a:p>
            <a:pPr marL="0" indent="0">
              <a:buNone/>
            </a:pPr>
            <a:endParaRPr lang="en-GB" sz="2400" dirty="0"/>
          </a:p>
          <a:p>
            <a:pPr marL="0" indent="0">
              <a:buNone/>
            </a:pPr>
            <a:r>
              <a:rPr lang="en-GB" sz="2400" dirty="0"/>
              <a:t>In pulse with regular rhythm, count for 15 seconds and then multiply by 4</a:t>
            </a:r>
            <a:r>
              <a:rPr lang="en-GB" sz="2400" dirty="0" smtClean="0"/>
              <a:t>. </a:t>
            </a:r>
            <a:r>
              <a:rPr lang="en-GB" sz="2400" dirty="0"/>
              <a:t>If the pulse is very fast or slow / irregular count for the full 60 seconds. </a:t>
            </a:r>
          </a:p>
        </p:txBody>
      </p:sp>
      <p:pic>
        <p:nvPicPr>
          <p:cNvPr id="4" name="Picture 3" descr="ei_0364 copy.gif"/>
          <p:cNvPicPr>
            <a:picLocks noChangeAspect="1"/>
          </p:cNvPicPr>
          <p:nvPr/>
        </p:nvPicPr>
        <p:blipFill rotWithShape="1">
          <a:blip r:embed="rId2" cstate="print"/>
          <a:srcRect b="33997"/>
          <a:stretch/>
        </p:blipFill>
        <p:spPr>
          <a:xfrm>
            <a:off x="6933127" y="2320863"/>
            <a:ext cx="1955501" cy="2173474"/>
          </a:xfrm>
          <a:prstGeom prst="rect">
            <a:avLst/>
          </a:prstGeom>
        </p:spPr>
      </p:pic>
      <p:sp>
        <p:nvSpPr>
          <p:cNvPr id="5" name="Rectangle 4"/>
          <p:cNvSpPr/>
          <p:nvPr/>
        </p:nvSpPr>
        <p:spPr>
          <a:xfrm>
            <a:off x="9444848" y="90344"/>
            <a:ext cx="1774845" cy="523220"/>
          </a:xfrm>
          <a:prstGeom prst="rect">
            <a:avLst/>
          </a:prstGeom>
        </p:spPr>
        <p:txBody>
          <a:bodyPr wrap="none">
            <a:spAutoFit/>
          </a:bodyPr>
          <a:lstStyle/>
          <a:p>
            <a:r>
              <a:rPr lang="en-GB" sz="2800" dirty="0" smtClean="0">
                <a:latin typeface="+mn-lt"/>
              </a:rPr>
              <a:t>Pulse </a:t>
            </a:r>
            <a:r>
              <a:rPr lang="en-GB" sz="2800" dirty="0">
                <a:latin typeface="+mn-lt"/>
              </a:rPr>
              <a:t>Rate </a:t>
            </a:r>
          </a:p>
        </p:txBody>
      </p:sp>
      <p:pic>
        <p:nvPicPr>
          <p:cNvPr id="6" name="Picture 5"/>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270873" y="170087"/>
            <a:ext cx="932776" cy="1269164"/>
          </a:xfrm>
          <a:prstGeom prst="rect">
            <a:avLst/>
          </a:prstGeom>
        </p:spPr>
      </p:pic>
      <p:sp>
        <p:nvSpPr>
          <p:cNvPr id="7" name="Rectangle 6"/>
          <p:cNvSpPr/>
          <p:nvPr/>
        </p:nvSpPr>
        <p:spPr>
          <a:xfrm>
            <a:off x="0" y="6298163"/>
            <a:ext cx="12192000" cy="559837"/>
          </a:xfrm>
          <a:prstGeom prst="rect">
            <a:avLst/>
          </a:prstGeom>
          <a:solidFill>
            <a:srgbClr val="10A03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8" name="Picture 7"/>
          <p:cNvPicPr>
            <a:picLocks noChangeAspect="1"/>
          </p:cNvPicPr>
          <p:nvPr/>
        </p:nvPicPr>
        <p:blipFill>
          <a:blip r:embed="rId4" cstate="email">
            <a:extLst>
              <a:ext uri="{28A0092B-C50C-407E-A947-70E740481C1C}">
                <a14:useLocalDpi xmlns:a14="http://schemas.microsoft.com/office/drawing/2010/main" val="0"/>
              </a:ext>
            </a:extLst>
          </a:blip>
          <a:stretch>
            <a:fillRect/>
          </a:stretch>
        </p:blipFill>
        <p:spPr>
          <a:xfrm>
            <a:off x="10441202" y="-108300"/>
            <a:ext cx="1853188" cy="2036068"/>
          </a:xfrm>
          <a:prstGeom prst="rect">
            <a:avLst/>
          </a:prstGeom>
        </p:spPr>
      </p:pic>
      <p:sp>
        <p:nvSpPr>
          <p:cNvPr id="9" name="TextBox 8">
            <a:extLst>
              <a:ext uri="{FF2B5EF4-FFF2-40B4-BE49-F238E27FC236}">
                <a16:creationId xmlns:a16="http://schemas.microsoft.com/office/drawing/2014/main" xmlns="" id="{58F17405-0CCD-427E-8DC1-67BB508A6295}"/>
              </a:ext>
            </a:extLst>
          </p:cNvPr>
          <p:cNvSpPr txBox="1"/>
          <p:nvPr/>
        </p:nvSpPr>
        <p:spPr>
          <a:xfrm>
            <a:off x="9213668" y="6445764"/>
            <a:ext cx="2569028" cy="261610"/>
          </a:xfrm>
          <a:prstGeom prst="rect">
            <a:avLst/>
          </a:prstGeom>
          <a:noFill/>
          <a:ln>
            <a:noFill/>
          </a:ln>
        </p:spPr>
        <p:txBody>
          <a:bodyPr wrap="square" rtlCol="0">
            <a:spAutoFit/>
          </a:bodyPr>
          <a:lstStyle/>
          <a:p>
            <a:r>
              <a:rPr lang="en-GB" sz="1100" dirty="0">
                <a:solidFill>
                  <a:schemeClr val="bg1"/>
                </a:solidFill>
                <a:latin typeface="Bahnschrift Light" panose="020B0502040204020203" pitchFamily="34" charset="0"/>
              </a:rPr>
              <a:t>Welsh Ambulance Services NHS Trust</a:t>
            </a:r>
          </a:p>
        </p:txBody>
      </p:sp>
      <p:pic>
        <p:nvPicPr>
          <p:cNvPr id="10" name="Picture 9">
            <a:hlinkClick r:id="rId5"/>
            <a:extLst>
              <a:ext uri="{FF2B5EF4-FFF2-40B4-BE49-F238E27FC236}">
                <a16:creationId xmlns:a16="http://schemas.microsoft.com/office/drawing/2014/main" xmlns="" id="{9F4E6EA8-FE61-4C31-B92D-D0B67B138749}"/>
              </a:ext>
            </a:extLst>
          </p:cNvPr>
          <p:cNvPicPr>
            <a:picLocks noChangeAspect="1"/>
          </p:cNvPicPr>
          <p:nvPr/>
        </p:nvPicPr>
        <p:blipFill>
          <a:blip r:embed="rId6" cstate="email">
            <a:extLst>
              <a:ext uri="{28A0092B-C50C-407E-A947-70E740481C1C}">
                <a14:useLocalDpi xmlns:a14="http://schemas.microsoft.com/office/drawing/2010/main" val="0"/>
              </a:ext>
            </a:extLst>
          </a:blip>
          <a:stretch>
            <a:fillRect/>
          </a:stretch>
        </p:blipFill>
        <p:spPr>
          <a:xfrm>
            <a:off x="275134" y="6440957"/>
            <a:ext cx="271224" cy="271224"/>
          </a:xfrm>
          <a:prstGeom prst="rect">
            <a:avLst/>
          </a:prstGeom>
        </p:spPr>
      </p:pic>
      <p:pic>
        <p:nvPicPr>
          <p:cNvPr id="11" name="Picture 10">
            <a:hlinkClick r:id="rId7"/>
            <a:extLst>
              <a:ext uri="{FF2B5EF4-FFF2-40B4-BE49-F238E27FC236}">
                <a16:creationId xmlns:a16="http://schemas.microsoft.com/office/drawing/2014/main" xmlns="" id="{8B00DA9A-76A5-4B84-BB25-5D0C4EB3F9AF}"/>
              </a:ext>
            </a:extLst>
          </p:cNvPr>
          <p:cNvPicPr>
            <a:picLocks noChangeAspect="1"/>
          </p:cNvPicPr>
          <p:nvPr/>
        </p:nvPicPr>
        <p:blipFill>
          <a:blip r:embed="rId8" cstate="email">
            <a:extLst>
              <a:ext uri="{28A0092B-C50C-407E-A947-70E740481C1C}">
                <a14:useLocalDpi xmlns:a14="http://schemas.microsoft.com/office/drawing/2010/main" val="0"/>
              </a:ext>
            </a:extLst>
          </a:blip>
          <a:stretch>
            <a:fillRect/>
          </a:stretch>
        </p:blipFill>
        <p:spPr>
          <a:xfrm>
            <a:off x="690680" y="6422354"/>
            <a:ext cx="444934" cy="311454"/>
          </a:xfrm>
          <a:prstGeom prst="rect">
            <a:avLst/>
          </a:prstGeom>
        </p:spPr>
      </p:pic>
      <p:pic>
        <p:nvPicPr>
          <p:cNvPr id="12" name="Picture 11">
            <a:hlinkClick r:id="rId9"/>
            <a:extLst>
              <a:ext uri="{FF2B5EF4-FFF2-40B4-BE49-F238E27FC236}">
                <a16:creationId xmlns:a16="http://schemas.microsoft.com/office/drawing/2014/main" xmlns="" id="{FE06037E-7EC3-4FD2-BD0E-408689441007}"/>
              </a:ext>
            </a:extLst>
          </p:cNvPr>
          <p:cNvPicPr>
            <a:picLocks noChangeAspect="1"/>
          </p:cNvPicPr>
          <p:nvPr/>
        </p:nvPicPr>
        <p:blipFill>
          <a:blip r:embed="rId10" cstate="email">
            <a:extLst>
              <a:ext uri="{28A0092B-C50C-407E-A947-70E740481C1C}">
                <a14:useLocalDpi xmlns:a14="http://schemas.microsoft.com/office/drawing/2010/main" val="0"/>
              </a:ext>
            </a:extLst>
          </a:blip>
          <a:stretch>
            <a:fillRect/>
          </a:stretch>
        </p:blipFill>
        <p:spPr>
          <a:xfrm>
            <a:off x="1284816" y="6440957"/>
            <a:ext cx="271224" cy="271224"/>
          </a:xfrm>
          <a:prstGeom prst="rect">
            <a:avLst/>
          </a:prstGeom>
        </p:spPr>
      </p:pic>
    </p:spTree>
    <p:extLst>
      <p:ext uri="{BB962C8B-B14F-4D97-AF65-F5344CB8AC3E}">
        <p14:creationId xmlns:p14="http://schemas.microsoft.com/office/powerpoint/2010/main" val="29476684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0"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500" fill="hold"/>
                                        <p:tgtEl>
                                          <p:spTgt spid="4"/>
                                        </p:tgtEl>
                                        <p:attrNameLst>
                                          <p:attrName>ppt_w</p:attrName>
                                        </p:attrNameLst>
                                      </p:cBhvr>
                                      <p:tavLst>
                                        <p:tav tm="0">
                                          <p:val>
                                            <p:fltVal val="0"/>
                                          </p:val>
                                        </p:tav>
                                        <p:tav tm="100000">
                                          <p:val>
                                            <p:strVal val="#ppt_w"/>
                                          </p:val>
                                        </p:tav>
                                      </p:tavLst>
                                    </p:anim>
                                    <p:anim calcmode="lin" valueType="num">
                                      <p:cBhvr>
                                        <p:cTn id="8" dur="500" fill="hold"/>
                                        <p:tgtEl>
                                          <p:spTgt spid="4"/>
                                        </p:tgtEl>
                                        <p:attrNameLst>
                                          <p:attrName>ppt_h</p:attrName>
                                        </p:attrNameLst>
                                      </p:cBhvr>
                                      <p:tavLst>
                                        <p:tav tm="0">
                                          <p:val>
                                            <p:fltVal val="0"/>
                                          </p:val>
                                        </p:tav>
                                        <p:tav tm="100000">
                                          <p:val>
                                            <p:strVal val="#ppt_h"/>
                                          </p:val>
                                        </p:tav>
                                      </p:tavLst>
                                    </p:anim>
                                    <p:animEffect transition="in" filter="fade">
                                      <p:cBhvr>
                                        <p:cTn id="9" dur="500"/>
                                        <p:tgtEl>
                                          <p:spTgt spid="4"/>
                                        </p:tgtEl>
                                      </p:cBhvr>
                                    </p:animEffect>
                                  </p:childTnLst>
                                </p:cTn>
                              </p:par>
                            </p:childTnLst>
                          </p:cTn>
                        </p:par>
                      </p:childTnLst>
                    </p:cTn>
                  </p:par>
                  <p:par>
                    <p:cTn id="10" fill="hold">
                      <p:stCondLst>
                        <p:cond delay="indefinite"/>
                      </p:stCondLst>
                      <p:childTnLst>
                        <p:par>
                          <p:cTn id="11" fill="hold">
                            <p:stCondLst>
                              <p:cond delay="0"/>
                            </p:stCondLst>
                            <p:childTnLst>
                              <p:par>
                                <p:cTn id="12" presetID="1"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4" fill="hold">
                      <p:stCondLst>
                        <p:cond delay="indefinite"/>
                      </p:stCondLst>
                      <p:childTnLst>
                        <p:par>
                          <p:cTn id="15" fill="hold">
                            <p:stCondLst>
                              <p:cond delay="0"/>
                            </p:stCondLst>
                            <p:childTnLst>
                              <p:par>
                                <p:cTn id="16" presetID="1" presetClass="entr" presetSubtype="0" fill="hold" grpId="0" nodeType="click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8" fill="hold">
                      <p:stCondLst>
                        <p:cond delay="indefinite"/>
                      </p:stCondLst>
                      <p:childTnLst>
                        <p:par>
                          <p:cTn id="19" fill="hold">
                            <p:stCondLst>
                              <p:cond delay="0"/>
                            </p:stCondLst>
                            <p:childTnLst>
                              <p:par>
                                <p:cTn id="20" presetID="1" presetClass="entr" presetSubtype="0"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22" fill="hold">
                      <p:stCondLst>
                        <p:cond delay="indefinite"/>
                      </p:stCondLst>
                      <p:childTnLst>
                        <p:par>
                          <p:cTn id="23" fill="hold">
                            <p:stCondLst>
                              <p:cond delay="0"/>
                            </p:stCondLst>
                            <p:childTnLst>
                              <p:par>
                                <p:cTn id="24" presetID="1" presetClass="entr" presetSubtype="0" fill="hold" grpId="0" nodeType="clickEffect">
                                  <p:stCondLst>
                                    <p:cond delay="0"/>
                                  </p:stCondLst>
                                  <p:childTnLst>
                                    <p:set>
                                      <p:cBhvr>
                                        <p:cTn id="25"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6" fill="hold">
                      <p:stCondLst>
                        <p:cond delay="indefinite"/>
                      </p:stCondLst>
                      <p:childTnLst>
                        <p:par>
                          <p:cTn id="27" fill="hold">
                            <p:stCondLst>
                              <p:cond delay="0"/>
                            </p:stCondLst>
                            <p:childTnLst>
                              <p:par>
                                <p:cTn id="28" presetID="1" presetClass="entr" presetSubtype="0" fill="hold" grpId="0" nodeType="clickEffect">
                                  <p:stCondLst>
                                    <p:cond delay="0"/>
                                  </p:stCondLst>
                                  <p:childTnLst>
                                    <p:set>
                                      <p:cBhvr>
                                        <p:cTn id="29"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30" fill="hold">
                      <p:stCondLst>
                        <p:cond delay="indefinite"/>
                      </p:stCondLst>
                      <p:childTnLst>
                        <p:par>
                          <p:cTn id="31" fill="hold">
                            <p:stCondLst>
                              <p:cond delay="0"/>
                            </p:stCondLst>
                            <p:childTnLst>
                              <p:par>
                                <p:cTn id="32" presetID="1" presetClass="entr" presetSubtype="0" fill="hold" grpId="0" nodeType="clickEffect">
                                  <p:stCondLst>
                                    <p:cond delay="0"/>
                                  </p:stCondLst>
                                  <p:childTnLst>
                                    <p:set>
                                      <p:cBhvr>
                                        <p:cTn id="33"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cstate="email">
            <a:extLst>
              <a:ext uri="{28A0092B-C50C-407E-A947-70E740481C1C}">
                <a14:useLocalDpi xmlns:a14="http://schemas.microsoft.com/office/drawing/2010/main" val="0"/>
              </a:ext>
            </a:extLst>
          </a:blip>
          <a:stretch>
            <a:fillRect/>
          </a:stretch>
        </p:blipFill>
        <p:spPr>
          <a:xfrm>
            <a:off x="8546076" y="4927755"/>
            <a:ext cx="2121925" cy="1337104"/>
          </a:xfrm>
          <a:prstGeom prst="rect">
            <a:avLst/>
          </a:prstGeom>
          <a:ln>
            <a:noFill/>
          </a:ln>
          <a:effectLst>
            <a:softEdge rad="112500"/>
          </a:effectLst>
        </p:spPr>
      </p:pic>
      <p:sp>
        <p:nvSpPr>
          <p:cNvPr id="2" name="Title 1"/>
          <p:cNvSpPr>
            <a:spLocks noGrp="1"/>
          </p:cNvSpPr>
          <p:nvPr>
            <p:ph type="title"/>
          </p:nvPr>
        </p:nvSpPr>
        <p:spPr>
          <a:xfrm>
            <a:off x="1556040" y="312485"/>
            <a:ext cx="7886700" cy="1325563"/>
          </a:xfrm>
        </p:spPr>
        <p:txBody>
          <a:bodyPr>
            <a:normAutofit/>
          </a:bodyPr>
          <a:lstStyle/>
          <a:p>
            <a:r>
              <a:rPr lang="en-GB" sz="3600" dirty="0" smtClean="0">
                <a:latin typeface="+mn-lt"/>
              </a:rPr>
              <a:t>Circulation</a:t>
            </a:r>
            <a:endParaRPr lang="en-GB" sz="3600" dirty="0">
              <a:latin typeface="+mn-lt"/>
            </a:endParaRPr>
          </a:p>
        </p:txBody>
      </p:sp>
      <p:sp>
        <p:nvSpPr>
          <p:cNvPr id="3" name="Content Placeholder 2"/>
          <p:cNvSpPr>
            <a:spLocks noGrp="1"/>
          </p:cNvSpPr>
          <p:nvPr>
            <p:ph idx="1"/>
          </p:nvPr>
        </p:nvSpPr>
        <p:spPr>
          <a:xfrm>
            <a:off x="1518972" y="1098531"/>
            <a:ext cx="8596134" cy="4380282"/>
          </a:xfrm>
        </p:spPr>
        <p:txBody>
          <a:bodyPr>
            <a:noAutofit/>
          </a:bodyPr>
          <a:lstStyle/>
          <a:p>
            <a:pPr marL="109728" indent="0">
              <a:buNone/>
            </a:pPr>
            <a:endParaRPr lang="en-GB" sz="2200" dirty="0"/>
          </a:p>
          <a:p>
            <a:pPr marL="0" indent="0">
              <a:buNone/>
            </a:pPr>
            <a:r>
              <a:rPr lang="en-GB" sz="2200" dirty="0">
                <a:cs typeface="Arial" pitchFamily="34" charset="0"/>
              </a:rPr>
              <a:t>Blood pressure is the measurement of the pressure by the blood on the walls of a blood vessel.</a:t>
            </a:r>
            <a:br>
              <a:rPr lang="en-GB" sz="2200" dirty="0">
                <a:cs typeface="Arial" pitchFamily="34" charset="0"/>
              </a:rPr>
            </a:br>
            <a:r>
              <a:rPr lang="en-GB" sz="1050" dirty="0">
                <a:cs typeface="Arial" pitchFamily="34" charset="0"/>
              </a:rPr>
              <a:t> </a:t>
            </a:r>
            <a:endParaRPr lang="en-GB" sz="2200" dirty="0">
              <a:cs typeface="Arial" pitchFamily="34" charset="0"/>
            </a:endParaRPr>
          </a:p>
          <a:p>
            <a:pPr marL="0" indent="0">
              <a:buNone/>
            </a:pPr>
            <a:r>
              <a:rPr lang="en-GB" sz="2200" dirty="0">
                <a:cs typeface="Arial" pitchFamily="34" charset="0"/>
              </a:rPr>
              <a:t>It is highest in the aorta and large systemic arteries and lowest in the large veins.</a:t>
            </a:r>
          </a:p>
          <a:p>
            <a:pPr marL="0" indent="0">
              <a:buNone/>
            </a:pPr>
            <a:r>
              <a:rPr lang="en-GB" sz="2200" dirty="0">
                <a:cs typeface="Arial" pitchFamily="34" charset="0"/>
              </a:rPr>
              <a:t>Systolic blood pressure: The BP during systolic phase of the cardiac cycle, when the ventricles contract the blood is forced out of the heart. This is the higher reading of the blood pressure. </a:t>
            </a:r>
          </a:p>
          <a:p>
            <a:pPr marL="0" indent="0">
              <a:buNone/>
            </a:pPr>
            <a:r>
              <a:rPr lang="en-GB" sz="2200" dirty="0">
                <a:cs typeface="Arial" pitchFamily="34" charset="0"/>
              </a:rPr>
              <a:t>Diastolic blood pressure: The BP during the diastole phase of the cardiac cycle when the ventricle are relaxed. This is the lower reading of the blood pressure. </a:t>
            </a:r>
            <a:br>
              <a:rPr lang="en-GB" sz="2200" dirty="0">
                <a:cs typeface="Arial" pitchFamily="34" charset="0"/>
              </a:rPr>
            </a:br>
            <a:r>
              <a:rPr lang="en-GB" sz="2200" dirty="0">
                <a:cs typeface="Arial" pitchFamily="34" charset="0"/>
              </a:rPr>
              <a:t/>
            </a:r>
            <a:br>
              <a:rPr lang="en-GB" sz="2200" dirty="0">
                <a:cs typeface="Arial" pitchFamily="34" charset="0"/>
              </a:rPr>
            </a:br>
            <a:r>
              <a:rPr lang="en-GB" sz="2200" dirty="0">
                <a:cs typeface="Arial" pitchFamily="34" charset="0"/>
              </a:rPr>
              <a:t>It is usually measured in millimetres of mercury (mmHg). </a:t>
            </a:r>
            <a:br>
              <a:rPr lang="en-GB" sz="2200" dirty="0">
                <a:cs typeface="Arial" pitchFamily="34" charset="0"/>
              </a:rPr>
            </a:br>
            <a:endParaRPr lang="en-GB" sz="2200" dirty="0">
              <a:cs typeface="Arial" pitchFamily="34" charset="0"/>
            </a:endParaRPr>
          </a:p>
          <a:p>
            <a:pPr marL="0" indent="0">
              <a:buNone/>
            </a:pPr>
            <a:endParaRPr lang="en-GB" sz="2200" dirty="0"/>
          </a:p>
        </p:txBody>
      </p:sp>
      <p:sp>
        <p:nvSpPr>
          <p:cNvPr id="7" name="Rectangle 6"/>
          <p:cNvSpPr/>
          <p:nvPr/>
        </p:nvSpPr>
        <p:spPr>
          <a:xfrm>
            <a:off x="7738759" y="143614"/>
            <a:ext cx="2767552" cy="584775"/>
          </a:xfrm>
          <a:prstGeom prst="rect">
            <a:avLst/>
          </a:prstGeom>
        </p:spPr>
        <p:txBody>
          <a:bodyPr wrap="none">
            <a:spAutoFit/>
          </a:bodyPr>
          <a:lstStyle/>
          <a:p>
            <a:r>
              <a:rPr lang="en-GB" sz="3200" dirty="0">
                <a:solidFill>
                  <a:schemeClr val="bg1"/>
                </a:solidFill>
                <a:latin typeface="+mn-lt"/>
              </a:rPr>
              <a:t>Blood Pressure </a:t>
            </a:r>
          </a:p>
        </p:txBody>
      </p:sp>
      <p:sp>
        <p:nvSpPr>
          <p:cNvPr id="6" name="TextBox 5"/>
          <p:cNvSpPr txBox="1"/>
          <p:nvPr/>
        </p:nvSpPr>
        <p:spPr>
          <a:xfrm>
            <a:off x="6349012" y="5991257"/>
            <a:ext cx="2376371" cy="276999"/>
          </a:xfrm>
          <a:prstGeom prst="rect">
            <a:avLst/>
          </a:prstGeom>
          <a:noFill/>
        </p:spPr>
        <p:txBody>
          <a:bodyPr wrap="square" rtlCol="0">
            <a:spAutoFit/>
          </a:bodyPr>
          <a:lstStyle/>
          <a:p>
            <a:r>
              <a:rPr lang="en-GB" sz="1200" dirty="0">
                <a:latin typeface="+mn-lt"/>
              </a:rPr>
              <a:t>Care Essentials, chapter 12, p.138</a:t>
            </a:r>
          </a:p>
        </p:txBody>
      </p:sp>
      <p:pic>
        <p:nvPicPr>
          <p:cNvPr id="8" name="Picture 7"/>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270873" y="170087"/>
            <a:ext cx="932776" cy="1269164"/>
          </a:xfrm>
          <a:prstGeom prst="rect">
            <a:avLst/>
          </a:prstGeom>
        </p:spPr>
      </p:pic>
      <p:sp>
        <p:nvSpPr>
          <p:cNvPr id="9" name="Rectangle 8"/>
          <p:cNvSpPr/>
          <p:nvPr/>
        </p:nvSpPr>
        <p:spPr>
          <a:xfrm>
            <a:off x="0" y="6298163"/>
            <a:ext cx="12192000" cy="559837"/>
          </a:xfrm>
          <a:prstGeom prst="rect">
            <a:avLst/>
          </a:prstGeom>
          <a:solidFill>
            <a:srgbClr val="10A03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 name="Picture 9"/>
          <p:cNvPicPr>
            <a:picLocks noChangeAspect="1"/>
          </p:cNvPicPr>
          <p:nvPr/>
        </p:nvPicPr>
        <p:blipFill>
          <a:blip r:embed="rId4" cstate="email">
            <a:extLst>
              <a:ext uri="{28A0092B-C50C-407E-A947-70E740481C1C}">
                <a14:useLocalDpi xmlns:a14="http://schemas.microsoft.com/office/drawing/2010/main" val="0"/>
              </a:ext>
            </a:extLst>
          </a:blip>
          <a:stretch>
            <a:fillRect/>
          </a:stretch>
        </p:blipFill>
        <p:spPr>
          <a:xfrm>
            <a:off x="10441202" y="-108300"/>
            <a:ext cx="1853188" cy="2036068"/>
          </a:xfrm>
          <a:prstGeom prst="rect">
            <a:avLst/>
          </a:prstGeom>
        </p:spPr>
      </p:pic>
      <p:sp>
        <p:nvSpPr>
          <p:cNvPr id="11" name="TextBox 10">
            <a:extLst>
              <a:ext uri="{FF2B5EF4-FFF2-40B4-BE49-F238E27FC236}">
                <a16:creationId xmlns:a16="http://schemas.microsoft.com/office/drawing/2014/main" xmlns="" id="{58F17405-0CCD-427E-8DC1-67BB508A6295}"/>
              </a:ext>
            </a:extLst>
          </p:cNvPr>
          <p:cNvSpPr txBox="1"/>
          <p:nvPr/>
        </p:nvSpPr>
        <p:spPr>
          <a:xfrm>
            <a:off x="9213668" y="6445764"/>
            <a:ext cx="2569028" cy="261610"/>
          </a:xfrm>
          <a:prstGeom prst="rect">
            <a:avLst/>
          </a:prstGeom>
          <a:noFill/>
          <a:ln>
            <a:noFill/>
          </a:ln>
        </p:spPr>
        <p:txBody>
          <a:bodyPr wrap="square" rtlCol="0">
            <a:spAutoFit/>
          </a:bodyPr>
          <a:lstStyle/>
          <a:p>
            <a:r>
              <a:rPr lang="en-GB" sz="1100" dirty="0">
                <a:solidFill>
                  <a:schemeClr val="bg1"/>
                </a:solidFill>
                <a:latin typeface="Bahnschrift Light" panose="020B0502040204020203" pitchFamily="34" charset="0"/>
              </a:rPr>
              <a:t>Welsh Ambulance Services NHS Trust</a:t>
            </a:r>
          </a:p>
        </p:txBody>
      </p:sp>
      <p:pic>
        <p:nvPicPr>
          <p:cNvPr id="12" name="Picture 11">
            <a:hlinkClick r:id="rId5"/>
            <a:extLst>
              <a:ext uri="{FF2B5EF4-FFF2-40B4-BE49-F238E27FC236}">
                <a16:creationId xmlns:a16="http://schemas.microsoft.com/office/drawing/2014/main" xmlns="" id="{9F4E6EA8-FE61-4C31-B92D-D0B67B138749}"/>
              </a:ext>
            </a:extLst>
          </p:cNvPr>
          <p:cNvPicPr>
            <a:picLocks noChangeAspect="1"/>
          </p:cNvPicPr>
          <p:nvPr/>
        </p:nvPicPr>
        <p:blipFill>
          <a:blip r:embed="rId6" cstate="email">
            <a:extLst>
              <a:ext uri="{28A0092B-C50C-407E-A947-70E740481C1C}">
                <a14:useLocalDpi xmlns:a14="http://schemas.microsoft.com/office/drawing/2010/main" val="0"/>
              </a:ext>
            </a:extLst>
          </a:blip>
          <a:stretch>
            <a:fillRect/>
          </a:stretch>
        </p:blipFill>
        <p:spPr>
          <a:xfrm>
            <a:off x="275134" y="6440957"/>
            <a:ext cx="271224" cy="271224"/>
          </a:xfrm>
          <a:prstGeom prst="rect">
            <a:avLst/>
          </a:prstGeom>
        </p:spPr>
      </p:pic>
      <p:pic>
        <p:nvPicPr>
          <p:cNvPr id="13" name="Picture 12">
            <a:hlinkClick r:id="rId7"/>
            <a:extLst>
              <a:ext uri="{FF2B5EF4-FFF2-40B4-BE49-F238E27FC236}">
                <a16:creationId xmlns:a16="http://schemas.microsoft.com/office/drawing/2014/main" xmlns="" id="{8B00DA9A-76A5-4B84-BB25-5D0C4EB3F9AF}"/>
              </a:ext>
            </a:extLst>
          </p:cNvPr>
          <p:cNvPicPr>
            <a:picLocks noChangeAspect="1"/>
          </p:cNvPicPr>
          <p:nvPr/>
        </p:nvPicPr>
        <p:blipFill>
          <a:blip r:embed="rId8" cstate="email">
            <a:extLst>
              <a:ext uri="{28A0092B-C50C-407E-A947-70E740481C1C}">
                <a14:useLocalDpi xmlns:a14="http://schemas.microsoft.com/office/drawing/2010/main" val="0"/>
              </a:ext>
            </a:extLst>
          </a:blip>
          <a:stretch>
            <a:fillRect/>
          </a:stretch>
        </p:blipFill>
        <p:spPr>
          <a:xfrm>
            <a:off x="690680" y="6422354"/>
            <a:ext cx="444934" cy="311454"/>
          </a:xfrm>
          <a:prstGeom prst="rect">
            <a:avLst/>
          </a:prstGeom>
        </p:spPr>
      </p:pic>
      <p:pic>
        <p:nvPicPr>
          <p:cNvPr id="14" name="Picture 13">
            <a:hlinkClick r:id="rId9"/>
            <a:extLst>
              <a:ext uri="{FF2B5EF4-FFF2-40B4-BE49-F238E27FC236}">
                <a16:creationId xmlns:a16="http://schemas.microsoft.com/office/drawing/2014/main" xmlns="" id="{FE06037E-7EC3-4FD2-BD0E-408689441007}"/>
              </a:ext>
            </a:extLst>
          </p:cNvPr>
          <p:cNvPicPr>
            <a:picLocks noChangeAspect="1"/>
          </p:cNvPicPr>
          <p:nvPr/>
        </p:nvPicPr>
        <p:blipFill>
          <a:blip r:embed="rId10" cstate="email">
            <a:extLst>
              <a:ext uri="{28A0092B-C50C-407E-A947-70E740481C1C}">
                <a14:useLocalDpi xmlns:a14="http://schemas.microsoft.com/office/drawing/2010/main" val="0"/>
              </a:ext>
            </a:extLst>
          </a:blip>
          <a:stretch>
            <a:fillRect/>
          </a:stretch>
        </p:blipFill>
        <p:spPr>
          <a:xfrm>
            <a:off x="1284816" y="6440957"/>
            <a:ext cx="271224" cy="271224"/>
          </a:xfrm>
          <a:prstGeom prst="rect">
            <a:avLst/>
          </a:prstGeom>
        </p:spPr>
      </p:pic>
      <p:sp>
        <p:nvSpPr>
          <p:cNvPr id="15" name="Rectangle 14"/>
          <p:cNvSpPr/>
          <p:nvPr/>
        </p:nvSpPr>
        <p:spPr>
          <a:xfrm>
            <a:off x="8973406" y="37523"/>
            <a:ext cx="2446632" cy="523220"/>
          </a:xfrm>
          <a:prstGeom prst="rect">
            <a:avLst/>
          </a:prstGeom>
        </p:spPr>
        <p:txBody>
          <a:bodyPr wrap="none">
            <a:spAutoFit/>
          </a:bodyPr>
          <a:lstStyle/>
          <a:p>
            <a:r>
              <a:rPr lang="en-GB" sz="2800" dirty="0">
                <a:latin typeface="+mn-lt"/>
              </a:rPr>
              <a:t>Blood Pressure </a:t>
            </a:r>
          </a:p>
        </p:txBody>
      </p:sp>
    </p:spTree>
    <p:extLst>
      <p:ext uri="{BB962C8B-B14F-4D97-AF65-F5344CB8AC3E}">
        <p14:creationId xmlns:p14="http://schemas.microsoft.com/office/powerpoint/2010/main" val="11071868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619534" y="844450"/>
            <a:ext cx="9048467" cy="5016758"/>
          </a:xfrm>
          <a:prstGeom prst="rect">
            <a:avLst/>
          </a:prstGeom>
          <a:noFill/>
        </p:spPr>
        <p:txBody>
          <a:bodyPr wrap="square" rtlCol="0">
            <a:spAutoFit/>
          </a:bodyPr>
          <a:lstStyle/>
          <a:p>
            <a:r>
              <a:rPr lang="en-GB" sz="2400" b="1" dirty="0">
                <a:solidFill>
                  <a:srgbClr val="10A03D"/>
                </a:solidFill>
                <a:latin typeface="+mn-lt"/>
                <a:cs typeface="Arial" panose="020B0604020202020204" pitchFamily="34" charset="0"/>
              </a:rPr>
              <a:t>When to do it (Indications)</a:t>
            </a:r>
          </a:p>
          <a:p>
            <a:pPr marL="342900" indent="-342900">
              <a:buFont typeface="Wingdings" panose="05000000000000000000" pitchFamily="2" charset="2"/>
              <a:buChar char="ü"/>
            </a:pPr>
            <a:r>
              <a:rPr lang="en-GB" sz="2000" dirty="0">
                <a:latin typeface="+mn-lt"/>
                <a:cs typeface="Arial" panose="020B0604020202020204" pitchFamily="34" charset="0"/>
              </a:rPr>
              <a:t>Assessing severity of </a:t>
            </a:r>
            <a:r>
              <a:rPr lang="en-GB" sz="2000" dirty="0">
                <a:latin typeface="+mn-lt"/>
              </a:rPr>
              <a:t>Circulation conditions</a:t>
            </a:r>
            <a:endParaRPr lang="en-GB" sz="2000" dirty="0">
              <a:latin typeface="+mn-lt"/>
              <a:cs typeface="Arial" panose="020B0604020202020204" pitchFamily="34" charset="0"/>
            </a:endParaRPr>
          </a:p>
          <a:p>
            <a:pPr marL="342900" indent="-342900">
              <a:buFont typeface="Wingdings" panose="05000000000000000000" pitchFamily="2" charset="2"/>
              <a:buChar char="ü"/>
            </a:pPr>
            <a:r>
              <a:rPr lang="en-GB" sz="2000" dirty="0">
                <a:latin typeface="+mn-lt"/>
                <a:cs typeface="Arial" panose="020B0604020202020204" pitchFamily="34" charset="0"/>
              </a:rPr>
              <a:t>Providing early warning of patient who is deteriorating</a:t>
            </a:r>
            <a:endParaRPr lang="en-GB" sz="2000" dirty="0">
              <a:latin typeface="+mn-lt"/>
            </a:endParaRPr>
          </a:p>
          <a:p>
            <a:endParaRPr lang="en-GB" sz="2000" dirty="0">
              <a:latin typeface="+mn-lt"/>
              <a:cs typeface="Arial" panose="020B0604020202020204" pitchFamily="34" charset="0"/>
            </a:endParaRPr>
          </a:p>
          <a:p>
            <a:r>
              <a:rPr lang="en-GB" sz="2400" b="1" dirty="0">
                <a:solidFill>
                  <a:srgbClr val="10A03D"/>
                </a:solidFill>
                <a:latin typeface="+mn-lt"/>
                <a:cs typeface="Arial" panose="020B0604020202020204" pitchFamily="34" charset="0"/>
              </a:rPr>
              <a:t>When not to do it (Contra-indications) </a:t>
            </a:r>
          </a:p>
          <a:p>
            <a:pPr marL="342900" indent="-342900">
              <a:buFont typeface="Arial" panose="020B0604020202020204" pitchFamily="34" charset="0"/>
              <a:buChar char="•"/>
            </a:pPr>
            <a:r>
              <a:rPr lang="en-GB" sz="2000" dirty="0">
                <a:latin typeface="+mn-lt"/>
              </a:rPr>
              <a:t>Children (cuff wrong size)</a:t>
            </a:r>
          </a:p>
          <a:p>
            <a:pPr marL="342900" indent="-342900">
              <a:buFont typeface="Arial" panose="020B0604020202020204" pitchFamily="34" charset="0"/>
              <a:buChar char="•"/>
            </a:pPr>
            <a:r>
              <a:rPr lang="en-GB" sz="2000" dirty="0">
                <a:latin typeface="+mn-lt"/>
              </a:rPr>
              <a:t>Arm </a:t>
            </a:r>
            <a:r>
              <a:rPr lang="en-GB" sz="2000" dirty="0" smtClean="0">
                <a:latin typeface="+mn-lt"/>
              </a:rPr>
              <a:t>affected </a:t>
            </a:r>
            <a:r>
              <a:rPr lang="en-GB" sz="2000" dirty="0">
                <a:latin typeface="+mn-lt"/>
              </a:rPr>
              <a:t>by: Injury / Stroke / Disability / Mastectomy / Implant / Dialysis</a:t>
            </a:r>
          </a:p>
          <a:p>
            <a:endParaRPr lang="en-GB" sz="2000" dirty="0">
              <a:latin typeface="+mn-lt"/>
              <a:cs typeface="Arial" panose="020B0604020202020204" pitchFamily="34" charset="0"/>
            </a:endParaRPr>
          </a:p>
          <a:p>
            <a:r>
              <a:rPr lang="en-GB" sz="2400" b="1" dirty="0">
                <a:solidFill>
                  <a:srgbClr val="10A03D"/>
                </a:solidFill>
                <a:latin typeface="+mn-lt"/>
                <a:cs typeface="Arial" panose="020B0604020202020204" pitchFamily="34" charset="0"/>
              </a:rPr>
              <a:t>Advantages</a:t>
            </a:r>
          </a:p>
          <a:p>
            <a:pPr marL="342900" indent="-342900">
              <a:buFont typeface="Arial" panose="020B0604020202020204" pitchFamily="34" charset="0"/>
              <a:buChar char="•"/>
            </a:pPr>
            <a:r>
              <a:rPr lang="en-GB" sz="2000" dirty="0">
                <a:latin typeface="+mn-lt"/>
                <a:cs typeface="Arial" panose="020B0604020202020204" pitchFamily="34" charset="0"/>
              </a:rPr>
              <a:t>Easy to use.</a:t>
            </a:r>
          </a:p>
          <a:p>
            <a:pPr marL="342900" indent="-342900">
              <a:buFont typeface="Arial" panose="020B0604020202020204" pitchFamily="34" charset="0"/>
              <a:buChar char="•"/>
            </a:pPr>
            <a:r>
              <a:rPr lang="en-GB" sz="2000" dirty="0" smtClean="0">
                <a:latin typeface="+mn-lt"/>
                <a:cs typeface="Arial" panose="020B0604020202020204" pitchFamily="34" charset="0"/>
              </a:rPr>
              <a:t>Non </a:t>
            </a:r>
            <a:r>
              <a:rPr lang="en-GB" sz="2000" dirty="0">
                <a:latin typeface="+mn-lt"/>
                <a:cs typeface="Arial" panose="020B0604020202020204" pitchFamily="34" charset="0"/>
              </a:rPr>
              <a:t>invasive.</a:t>
            </a:r>
            <a:endParaRPr lang="en-GB" sz="2000" dirty="0">
              <a:latin typeface="+mn-lt"/>
            </a:endParaRPr>
          </a:p>
          <a:p>
            <a:endParaRPr lang="en-GB" sz="2000" dirty="0">
              <a:latin typeface="+mn-lt"/>
              <a:cs typeface="Arial" panose="020B0604020202020204" pitchFamily="34" charset="0"/>
            </a:endParaRPr>
          </a:p>
          <a:p>
            <a:r>
              <a:rPr lang="en-GB" sz="2400" b="1" dirty="0">
                <a:solidFill>
                  <a:srgbClr val="10A03D"/>
                </a:solidFill>
                <a:latin typeface="+mn-lt"/>
                <a:cs typeface="Arial" panose="020B0604020202020204" pitchFamily="34" charset="0"/>
              </a:rPr>
              <a:t>Disadvantages</a:t>
            </a:r>
          </a:p>
          <a:p>
            <a:r>
              <a:rPr lang="en-GB" sz="2000" dirty="0">
                <a:latin typeface="+mn-lt"/>
                <a:cs typeface="Arial" panose="020B0604020202020204" pitchFamily="34" charset="0"/>
              </a:rPr>
              <a:t>Limitations to equipment. </a:t>
            </a:r>
          </a:p>
          <a:p>
            <a:endParaRPr lang="en-GB" sz="2000" dirty="0">
              <a:latin typeface="+mn-lt"/>
              <a:cs typeface="Arial" panose="020B0604020202020204" pitchFamily="34" charset="0"/>
            </a:endParaRPr>
          </a:p>
        </p:txBody>
      </p:sp>
      <p:sp>
        <p:nvSpPr>
          <p:cNvPr id="5" name="Rectangle 4"/>
          <p:cNvSpPr/>
          <p:nvPr/>
        </p:nvSpPr>
        <p:spPr>
          <a:xfrm>
            <a:off x="7738759" y="143614"/>
            <a:ext cx="2767552" cy="584775"/>
          </a:xfrm>
          <a:prstGeom prst="rect">
            <a:avLst/>
          </a:prstGeom>
        </p:spPr>
        <p:txBody>
          <a:bodyPr wrap="none">
            <a:spAutoFit/>
          </a:bodyPr>
          <a:lstStyle/>
          <a:p>
            <a:r>
              <a:rPr lang="en-GB" sz="3200" dirty="0">
                <a:solidFill>
                  <a:schemeClr val="bg1"/>
                </a:solidFill>
                <a:latin typeface="+mn-lt"/>
              </a:rPr>
              <a:t>Blood Pressure </a:t>
            </a:r>
          </a:p>
        </p:txBody>
      </p:sp>
      <p:pic>
        <p:nvPicPr>
          <p:cNvPr id="7" name="Picture 6"/>
          <p:cNvPicPr>
            <a:picLocks noChangeAspect="1"/>
          </p:cNvPicPr>
          <p:nvPr/>
        </p:nvPicPr>
        <p:blipFill>
          <a:blip r:embed="rId2" cstate="email">
            <a:extLst>
              <a:ext uri="{28A0092B-C50C-407E-A947-70E740481C1C}">
                <a14:useLocalDpi xmlns:a14="http://schemas.microsoft.com/office/drawing/2010/main" val="0"/>
              </a:ext>
            </a:extLst>
          </a:blip>
          <a:stretch>
            <a:fillRect/>
          </a:stretch>
        </p:blipFill>
        <p:spPr>
          <a:xfrm>
            <a:off x="270873" y="170087"/>
            <a:ext cx="932776" cy="1269164"/>
          </a:xfrm>
          <a:prstGeom prst="rect">
            <a:avLst/>
          </a:prstGeom>
        </p:spPr>
      </p:pic>
      <p:sp>
        <p:nvSpPr>
          <p:cNvPr id="8" name="Rectangle 7"/>
          <p:cNvSpPr/>
          <p:nvPr/>
        </p:nvSpPr>
        <p:spPr>
          <a:xfrm>
            <a:off x="0" y="6298163"/>
            <a:ext cx="12192000" cy="559837"/>
          </a:xfrm>
          <a:prstGeom prst="rect">
            <a:avLst/>
          </a:prstGeom>
          <a:solidFill>
            <a:srgbClr val="10A03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Picture 8"/>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10441202" y="-108300"/>
            <a:ext cx="1853188" cy="2036068"/>
          </a:xfrm>
          <a:prstGeom prst="rect">
            <a:avLst/>
          </a:prstGeom>
        </p:spPr>
      </p:pic>
      <p:sp>
        <p:nvSpPr>
          <p:cNvPr id="10" name="TextBox 9">
            <a:extLst>
              <a:ext uri="{FF2B5EF4-FFF2-40B4-BE49-F238E27FC236}">
                <a16:creationId xmlns:a16="http://schemas.microsoft.com/office/drawing/2014/main" xmlns="" id="{58F17405-0CCD-427E-8DC1-67BB508A6295}"/>
              </a:ext>
            </a:extLst>
          </p:cNvPr>
          <p:cNvSpPr txBox="1"/>
          <p:nvPr/>
        </p:nvSpPr>
        <p:spPr>
          <a:xfrm>
            <a:off x="9213668" y="6445764"/>
            <a:ext cx="2569028" cy="261610"/>
          </a:xfrm>
          <a:prstGeom prst="rect">
            <a:avLst/>
          </a:prstGeom>
          <a:noFill/>
          <a:ln>
            <a:noFill/>
          </a:ln>
        </p:spPr>
        <p:txBody>
          <a:bodyPr wrap="square" rtlCol="0">
            <a:spAutoFit/>
          </a:bodyPr>
          <a:lstStyle/>
          <a:p>
            <a:r>
              <a:rPr lang="en-GB" sz="1100" dirty="0">
                <a:solidFill>
                  <a:schemeClr val="bg1"/>
                </a:solidFill>
                <a:latin typeface="Bahnschrift Light" panose="020B0502040204020203" pitchFamily="34" charset="0"/>
              </a:rPr>
              <a:t>Welsh Ambulance Services NHS Trust</a:t>
            </a:r>
          </a:p>
        </p:txBody>
      </p:sp>
      <p:pic>
        <p:nvPicPr>
          <p:cNvPr id="11" name="Picture 10">
            <a:hlinkClick r:id="rId4"/>
            <a:extLst>
              <a:ext uri="{FF2B5EF4-FFF2-40B4-BE49-F238E27FC236}">
                <a16:creationId xmlns:a16="http://schemas.microsoft.com/office/drawing/2014/main" xmlns="" id="{9F4E6EA8-FE61-4C31-B92D-D0B67B138749}"/>
              </a:ext>
            </a:extLst>
          </p:cNvPr>
          <p:cNvPicPr>
            <a:picLocks noChangeAspect="1"/>
          </p:cNvPicPr>
          <p:nvPr/>
        </p:nvPicPr>
        <p:blipFill>
          <a:blip r:embed="rId5" cstate="email">
            <a:extLst>
              <a:ext uri="{28A0092B-C50C-407E-A947-70E740481C1C}">
                <a14:useLocalDpi xmlns:a14="http://schemas.microsoft.com/office/drawing/2010/main" val="0"/>
              </a:ext>
            </a:extLst>
          </a:blip>
          <a:stretch>
            <a:fillRect/>
          </a:stretch>
        </p:blipFill>
        <p:spPr>
          <a:xfrm>
            <a:off x="275134" y="6440957"/>
            <a:ext cx="271224" cy="271224"/>
          </a:xfrm>
          <a:prstGeom prst="rect">
            <a:avLst/>
          </a:prstGeom>
        </p:spPr>
      </p:pic>
      <p:pic>
        <p:nvPicPr>
          <p:cNvPr id="12" name="Picture 11">
            <a:hlinkClick r:id="rId6"/>
            <a:extLst>
              <a:ext uri="{FF2B5EF4-FFF2-40B4-BE49-F238E27FC236}">
                <a16:creationId xmlns:a16="http://schemas.microsoft.com/office/drawing/2014/main" xmlns="" id="{8B00DA9A-76A5-4B84-BB25-5D0C4EB3F9AF}"/>
              </a:ext>
            </a:extLst>
          </p:cNvPr>
          <p:cNvPicPr>
            <a:picLocks noChangeAspect="1"/>
          </p:cNvPicPr>
          <p:nvPr/>
        </p:nvPicPr>
        <p:blipFill>
          <a:blip r:embed="rId7" cstate="email">
            <a:extLst>
              <a:ext uri="{28A0092B-C50C-407E-A947-70E740481C1C}">
                <a14:useLocalDpi xmlns:a14="http://schemas.microsoft.com/office/drawing/2010/main" val="0"/>
              </a:ext>
            </a:extLst>
          </a:blip>
          <a:stretch>
            <a:fillRect/>
          </a:stretch>
        </p:blipFill>
        <p:spPr>
          <a:xfrm>
            <a:off x="690680" y="6422354"/>
            <a:ext cx="444934" cy="311454"/>
          </a:xfrm>
          <a:prstGeom prst="rect">
            <a:avLst/>
          </a:prstGeom>
        </p:spPr>
      </p:pic>
      <p:pic>
        <p:nvPicPr>
          <p:cNvPr id="13" name="Picture 12">
            <a:hlinkClick r:id="rId8"/>
            <a:extLst>
              <a:ext uri="{FF2B5EF4-FFF2-40B4-BE49-F238E27FC236}">
                <a16:creationId xmlns:a16="http://schemas.microsoft.com/office/drawing/2014/main" xmlns="" id="{FE06037E-7EC3-4FD2-BD0E-408689441007}"/>
              </a:ext>
            </a:extLst>
          </p:cNvPr>
          <p:cNvPicPr>
            <a:picLocks noChangeAspect="1"/>
          </p:cNvPicPr>
          <p:nvPr/>
        </p:nvPicPr>
        <p:blipFill>
          <a:blip r:embed="rId9" cstate="email">
            <a:extLst>
              <a:ext uri="{28A0092B-C50C-407E-A947-70E740481C1C}">
                <a14:useLocalDpi xmlns:a14="http://schemas.microsoft.com/office/drawing/2010/main" val="0"/>
              </a:ext>
            </a:extLst>
          </a:blip>
          <a:stretch>
            <a:fillRect/>
          </a:stretch>
        </p:blipFill>
        <p:spPr>
          <a:xfrm>
            <a:off x="1284816" y="6440957"/>
            <a:ext cx="271224" cy="271224"/>
          </a:xfrm>
          <a:prstGeom prst="rect">
            <a:avLst/>
          </a:prstGeom>
        </p:spPr>
      </p:pic>
      <p:sp>
        <p:nvSpPr>
          <p:cNvPr id="14" name="Rectangle 13"/>
          <p:cNvSpPr/>
          <p:nvPr/>
        </p:nvSpPr>
        <p:spPr>
          <a:xfrm>
            <a:off x="8973406" y="37523"/>
            <a:ext cx="2446632" cy="523220"/>
          </a:xfrm>
          <a:prstGeom prst="rect">
            <a:avLst/>
          </a:prstGeom>
        </p:spPr>
        <p:txBody>
          <a:bodyPr wrap="none">
            <a:spAutoFit/>
          </a:bodyPr>
          <a:lstStyle/>
          <a:p>
            <a:r>
              <a:rPr lang="en-GB" sz="2800" dirty="0">
                <a:latin typeface="+mn-lt"/>
              </a:rPr>
              <a:t>Blood Pressure </a:t>
            </a:r>
          </a:p>
        </p:txBody>
      </p:sp>
      <p:sp>
        <p:nvSpPr>
          <p:cNvPr id="15" name="Rectangle 14"/>
          <p:cNvSpPr/>
          <p:nvPr/>
        </p:nvSpPr>
        <p:spPr>
          <a:xfrm>
            <a:off x="5410637" y="4516177"/>
            <a:ext cx="6462707" cy="1569660"/>
          </a:xfrm>
          <a:prstGeom prst="rect">
            <a:avLst/>
          </a:prstGeom>
          <a:ln w="38100">
            <a:solidFill>
              <a:srgbClr val="10A03D"/>
            </a:solidFill>
          </a:ln>
        </p:spPr>
        <p:txBody>
          <a:bodyPr wrap="square">
            <a:spAutoFit/>
          </a:bodyPr>
          <a:lstStyle/>
          <a:p>
            <a:r>
              <a:rPr lang="en-GB" sz="1600" dirty="0">
                <a:latin typeface="+mn-lt"/>
                <a:cs typeface="Arial" pitchFamily="34" charset="0"/>
              </a:rPr>
              <a:t>There are two methods of NIBP used by Welsh Ambulance NHS Trust;</a:t>
            </a:r>
            <a:br>
              <a:rPr lang="en-GB" sz="1600" dirty="0">
                <a:latin typeface="+mn-lt"/>
                <a:cs typeface="Arial" pitchFamily="34" charset="0"/>
              </a:rPr>
            </a:br>
            <a:endParaRPr lang="en-GB" sz="1600" dirty="0">
              <a:latin typeface="+mn-lt"/>
              <a:cs typeface="Arial" pitchFamily="34" charset="0"/>
            </a:endParaRPr>
          </a:p>
          <a:p>
            <a:pPr marL="342900" indent="-342900">
              <a:buFont typeface="Wingdings" panose="05000000000000000000" pitchFamily="2" charset="2"/>
              <a:buChar char="ü"/>
            </a:pPr>
            <a:r>
              <a:rPr lang="en-GB" sz="1600" dirty="0">
                <a:latin typeface="+mn-lt"/>
                <a:cs typeface="Arial" pitchFamily="34" charset="0"/>
              </a:rPr>
              <a:t>Auscultatory (manual)</a:t>
            </a:r>
          </a:p>
          <a:p>
            <a:pPr marL="342900" indent="-342900">
              <a:buFont typeface="Wingdings" panose="05000000000000000000" pitchFamily="2" charset="2"/>
              <a:buChar char="ü"/>
            </a:pPr>
            <a:r>
              <a:rPr lang="en-GB" sz="1600" dirty="0" smtClean="0">
                <a:latin typeface="+mn-lt"/>
              </a:rPr>
              <a:t>A</a:t>
            </a:r>
            <a:r>
              <a:rPr lang="en-GB" sz="1600" dirty="0" smtClean="0">
                <a:latin typeface="+mn-lt"/>
                <a:cs typeface="Arial" pitchFamily="34" charset="0"/>
              </a:rPr>
              <a:t>utomated</a:t>
            </a:r>
          </a:p>
          <a:p>
            <a:pPr marL="342900" indent="-342900">
              <a:buFont typeface="Wingdings" panose="05000000000000000000" pitchFamily="2" charset="2"/>
              <a:buChar char="ü"/>
            </a:pPr>
            <a:endParaRPr lang="en-GB" sz="1600" dirty="0">
              <a:latin typeface="+mn-lt"/>
              <a:cs typeface="Arial" pitchFamily="34" charset="0"/>
            </a:endParaRPr>
          </a:p>
          <a:p>
            <a:pPr marL="342900" indent="-342900">
              <a:buFont typeface="Wingdings" panose="05000000000000000000" pitchFamily="2" charset="2"/>
              <a:buChar char="ü"/>
            </a:pPr>
            <a:endParaRPr lang="en-GB" sz="1600" dirty="0">
              <a:latin typeface="+mn-lt"/>
              <a:cs typeface="Arial" pitchFamily="34" charset="0"/>
            </a:endParaRPr>
          </a:p>
        </p:txBody>
      </p:sp>
      <p:pic>
        <p:nvPicPr>
          <p:cNvPr id="16" name="Picture 15"/>
          <p:cNvPicPr>
            <a:picLocks noChangeAspect="1"/>
          </p:cNvPicPr>
          <p:nvPr/>
        </p:nvPicPr>
        <p:blipFill>
          <a:blip r:embed="rId10" cstate="email">
            <a:extLst>
              <a:ext uri="{28A0092B-C50C-407E-A947-70E740481C1C}">
                <a14:useLocalDpi xmlns:a14="http://schemas.microsoft.com/office/drawing/2010/main" val="0"/>
              </a:ext>
            </a:extLst>
          </a:blip>
          <a:stretch>
            <a:fillRect/>
          </a:stretch>
        </p:blipFill>
        <p:spPr>
          <a:xfrm>
            <a:off x="7718415" y="4901689"/>
            <a:ext cx="1141321" cy="1141321"/>
          </a:xfrm>
          <a:prstGeom prst="rect">
            <a:avLst/>
          </a:prstGeom>
          <a:ln>
            <a:noFill/>
          </a:ln>
          <a:effectLst>
            <a:softEdge rad="112500"/>
          </a:effectLst>
        </p:spPr>
      </p:pic>
      <p:pic>
        <p:nvPicPr>
          <p:cNvPr id="17" name="Picture 16"/>
          <p:cNvPicPr>
            <a:picLocks noChangeAspect="1"/>
          </p:cNvPicPr>
          <p:nvPr/>
        </p:nvPicPr>
        <p:blipFill>
          <a:blip r:embed="rId11"/>
          <a:stretch>
            <a:fillRect/>
          </a:stretch>
        </p:blipFill>
        <p:spPr>
          <a:xfrm>
            <a:off x="8766321" y="4885799"/>
            <a:ext cx="1396760" cy="1141321"/>
          </a:xfrm>
          <a:prstGeom prst="rect">
            <a:avLst/>
          </a:prstGeom>
          <a:ln>
            <a:noFill/>
          </a:ln>
          <a:effectLst>
            <a:softEdge rad="112500"/>
          </a:effectLst>
        </p:spPr>
      </p:pic>
      <p:pic>
        <p:nvPicPr>
          <p:cNvPr id="18" name="Picture 17"/>
          <p:cNvPicPr>
            <a:picLocks noChangeAspect="1"/>
          </p:cNvPicPr>
          <p:nvPr/>
        </p:nvPicPr>
        <p:blipFill rotWithShape="1">
          <a:blip r:embed="rId12" cstate="email">
            <a:extLst>
              <a:ext uri="{28A0092B-C50C-407E-A947-70E740481C1C}">
                <a14:useLocalDpi xmlns:a14="http://schemas.microsoft.com/office/drawing/2010/main" val="0"/>
              </a:ext>
            </a:extLst>
          </a:blip>
          <a:srcRect t="14878" b="19599"/>
          <a:stretch/>
        </p:blipFill>
        <p:spPr>
          <a:xfrm>
            <a:off x="10104815" y="4877884"/>
            <a:ext cx="1677881" cy="1099385"/>
          </a:xfrm>
          <a:prstGeom prst="rect">
            <a:avLst/>
          </a:prstGeom>
          <a:ln>
            <a:noFill/>
          </a:ln>
          <a:effectLst>
            <a:softEdge rad="112500"/>
          </a:effectLst>
        </p:spPr>
      </p:pic>
    </p:spTree>
    <p:extLst>
      <p:ext uri="{BB962C8B-B14F-4D97-AF65-F5344CB8AC3E}">
        <p14:creationId xmlns:p14="http://schemas.microsoft.com/office/powerpoint/2010/main" val="16231215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4">
                                            <p:txEl>
                                              <p:pRg st="8" end="8"/>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4">
                                            <p:txEl>
                                              <p:pRg st="9" end="9"/>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4">
                                            <p:txEl>
                                              <p:pRg st="10" end="10"/>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4">
                                            <p:txEl>
                                              <p:pRg st="12" end="12"/>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4">
                                            <p:txEl>
                                              <p:pRg st="13" end="13"/>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15">
                                            <p:bg/>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15">
                                            <p:txEl>
                                              <p:pRg st="0" end="0"/>
                                            </p:txEl>
                                          </p:spTgt>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grpId="0" nodeType="clickEffect">
                                  <p:stCondLst>
                                    <p:cond delay="0"/>
                                  </p:stCondLst>
                                  <p:childTnLst>
                                    <p:set>
                                      <p:cBhvr>
                                        <p:cTn id="58" dur="1" fill="hold">
                                          <p:stCondLst>
                                            <p:cond delay="0"/>
                                          </p:stCondLst>
                                        </p:cTn>
                                        <p:tgtEl>
                                          <p:spTgt spid="15">
                                            <p:txEl>
                                              <p:pRg st="1" end="1"/>
                                            </p:txEl>
                                          </p:spTgt>
                                        </p:tgtEl>
                                        <p:attrNameLst>
                                          <p:attrName>style.visibility</p:attrName>
                                        </p:attrNameLst>
                                      </p:cBhvr>
                                      <p:to>
                                        <p:strVal val="visible"/>
                                      </p:to>
                                    </p:set>
                                  </p:childTnLst>
                                </p:cTn>
                              </p:par>
                              <p:par>
                                <p:cTn id="59" presetID="1" presetClass="entr" presetSubtype="0" fill="hold" nodeType="withEffect">
                                  <p:stCondLst>
                                    <p:cond delay="0"/>
                                  </p:stCondLst>
                                  <p:childTnLst>
                                    <p:set>
                                      <p:cBhvr>
                                        <p:cTn id="60" dur="1" fill="hold">
                                          <p:stCondLst>
                                            <p:cond delay="0"/>
                                          </p:stCondLst>
                                        </p:cTn>
                                        <p:tgtEl>
                                          <p:spTgt spid="16"/>
                                        </p:tgtEl>
                                        <p:attrNameLst>
                                          <p:attrName>style.visibility</p:attrName>
                                        </p:attrNameLst>
                                      </p:cBhvr>
                                      <p:to>
                                        <p:strVal val="visible"/>
                                      </p:to>
                                    </p:set>
                                  </p:childTnLst>
                                </p:cTn>
                              </p:par>
                            </p:childTnLst>
                          </p:cTn>
                        </p:par>
                      </p:childTnLst>
                    </p:cTn>
                  </p:par>
                  <p:par>
                    <p:cTn id="61" fill="hold">
                      <p:stCondLst>
                        <p:cond delay="indefinite"/>
                      </p:stCondLst>
                      <p:childTnLst>
                        <p:par>
                          <p:cTn id="62" fill="hold">
                            <p:stCondLst>
                              <p:cond delay="0"/>
                            </p:stCondLst>
                            <p:childTnLst>
                              <p:par>
                                <p:cTn id="63" presetID="1" presetClass="entr" presetSubtype="0" fill="hold" grpId="0" nodeType="clickEffect">
                                  <p:stCondLst>
                                    <p:cond delay="0"/>
                                  </p:stCondLst>
                                  <p:childTnLst>
                                    <p:set>
                                      <p:cBhvr>
                                        <p:cTn id="64" dur="1" fill="hold">
                                          <p:stCondLst>
                                            <p:cond delay="0"/>
                                          </p:stCondLst>
                                        </p:cTn>
                                        <p:tgtEl>
                                          <p:spTgt spid="15">
                                            <p:txEl>
                                              <p:pRg st="2" end="2"/>
                                            </p:txEl>
                                          </p:spTgt>
                                        </p:tgtEl>
                                        <p:attrNameLst>
                                          <p:attrName>style.visibility</p:attrName>
                                        </p:attrNameLst>
                                      </p:cBhvr>
                                      <p:to>
                                        <p:strVal val="visible"/>
                                      </p:to>
                                    </p:set>
                                  </p:childTnLst>
                                </p:cTn>
                              </p:par>
                              <p:par>
                                <p:cTn id="65" presetID="1" presetClass="entr" presetSubtype="0" fill="hold" nodeType="withEffect">
                                  <p:stCondLst>
                                    <p:cond delay="0"/>
                                  </p:stCondLst>
                                  <p:childTnLst>
                                    <p:set>
                                      <p:cBhvr>
                                        <p:cTn id="66" dur="1" fill="hold">
                                          <p:stCondLst>
                                            <p:cond delay="0"/>
                                          </p:stCondLst>
                                        </p:cTn>
                                        <p:tgtEl>
                                          <p:spTgt spid="17"/>
                                        </p:tgtEl>
                                        <p:attrNameLst>
                                          <p:attrName>style.visibility</p:attrName>
                                        </p:attrNameLst>
                                      </p:cBhvr>
                                      <p:to>
                                        <p:strVal val="visible"/>
                                      </p:to>
                                    </p:set>
                                  </p:childTnLst>
                                </p:cTn>
                              </p:par>
                              <p:par>
                                <p:cTn id="67" presetID="1" presetClass="entr" presetSubtype="0" fill="hold" nodeType="withEffect">
                                  <p:stCondLst>
                                    <p:cond delay="0"/>
                                  </p:stCondLst>
                                  <p:childTnLst>
                                    <p:set>
                                      <p:cBhvr>
                                        <p:cTn id="68" dur="1" fill="hold">
                                          <p:stCondLst>
                                            <p:cond delay="0"/>
                                          </p:stCondLst>
                                        </p:cTn>
                                        <p:tgtEl>
                                          <p:spTgt spid="1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uiExpand="1" build="p"/>
      <p:bldP spid="15" grpId="0" build="p" animBg="1"/>
    </p:bld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7737063" y="1053682"/>
            <a:ext cx="2769248" cy="2262809"/>
          </a:xfrm>
          <a:prstGeom prst="rect">
            <a:avLst/>
          </a:prstGeom>
          <a:ln>
            <a:noFill/>
          </a:ln>
          <a:effectLst>
            <a:softEdge rad="112500"/>
          </a:effectLst>
        </p:spPr>
      </p:pic>
      <p:sp>
        <p:nvSpPr>
          <p:cNvPr id="5" name="Rectangle 4"/>
          <p:cNvSpPr/>
          <p:nvPr/>
        </p:nvSpPr>
        <p:spPr>
          <a:xfrm>
            <a:off x="7738759" y="143614"/>
            <a:ext cx="2767552" cy="584775"/>
          </a:xfrm>
          <a:prstGeom prst="rect">
            <a:avLst/>
          </a:prstGeom>
        </p:spPr>
        <p:txBody>
          <a:bodyPr wrap="none">
            <a:spAutoFit/>
          </a:bodyPr>
          <a:lstStyle/>
          <a:p>
            <a:r>
              <a:rPr lang="en-GB" sz="3200" dirty="0">
                <a:solidFill>
                  <a:schemeClr val="bg1"/>
                </a:solidFill>
                <a:latin typeface="+mn-lt"/>
              </a:rPr>
              <a:t>Blood Pressure </a:t>
            </a:r>
          </a:p>
        </p:txBody>
      </p:sp>
      <p:sp>
        <p:nvSpPr>
          <p:cNvPr id="6" name="Rectangle 5"/>
          <p:cNvSpPr/>
          <p:nvPr/>
        </p:nvSpPr>
        <p:spPr>
          <a:xfrm>
            <a:off x="1717591" y="665852"/>
            <a:ext cx="6256638" cy="5632311"/>
          </a:xfrm>
          <a:prstGeom prst="rect">
            <a:avLst/>
          </a:prstGeom>
        </p:spPr>
        <p:txBody>
          <a:bodyPr wrap="square">
            <a:spAutoFit/>
          </a:bodyPr>
          <a:lstStyle/>
          <a:p>
            <a:r>
              <a:rPr lang="en-GB" sz="2000" dirty="0">
                <a:latin typeface="+mn-lt"/>
                <a:cs typeface="Arial" pitchFamily="34" charset="0"/>
              </a:rPr>
              <a:t>Automated upper arm blood pressure monitor </a:t>
            </a:r>
            <a:br>
              <a:rPr lang="en-GB" sz="2000" dirty="0">
                <a:latin typeface="+mn-lt"/>
                <a:cs typeface="Arial" pitchFamily="34" charset="0"/>
              </a:rPr>
            </a:br>
            <a:r>
              <a:rPr lang="en-GB" sz="2000" dirty="0">
                <a:latin typeface="+mn-lt"/>
                <a:cs typeface="Arial" pitchFamily="34" charset="0"/>
              </a:rPr>
              <a:t>Omron M6 Comfort.</a:t>
            </a:r>
            <a:br>
              <a:rPr lang="en-GB" sz="2000" dirty="0">
                <a:latin typeface="+mn-lt"/>
                <a:cs typeface="Arial" pitchFamily="34" charset="0"/>
              </a:rPr>
            </a:br>
            <a:r>
              <a:rPr lang="en-GB" sz="2000" dirty="0">
                <a:latin typeface="+mn-lt"/>
                <a:cs typeface="Arial" pitchFamily="34" charset="0"/>
              </a:rPr>
              <a:t/>
            </a:r>
            <a:br>
              <a:rPr lang="en-GB" sz="2000" dirty="0">
                <a:latin typeface="+mn-lt"/>
                <a:cs typeface="Arial" pitchFamily="34" charset="0"/>
              </a:rPr>
            </a:br>
            <a:r>
              <a:rPr lang="en-US" sz="2000" dirty="0">
                <a:latin typeface="+mn-lt"/>
              </a:rPr>
              <a:t>The device is a digital monitor intended for use in measuring blood pressure and pulse rate in adult patient. The device detects the appearance of irregular heartbeats during measurement and gives a warning signal with readings.</a:t>
            </a:r>
          </a:p>
          <a:p>
            <a:r>
              <a:rPr lang="en-US" sz="2000" dirty="0">
                <a:latin typeface="+mn-lt"/>
              </a:rPr>
              <a:t>The device can detect an irregular pulse suggestive of Atrial Fibrillation (AF).</a:t>
            </a:r>
          </a:p>
          <a:p>
            <a:r>
              <a:rPr lang="en-US" sz="2000" dirty="0">
                <a:latin typeface="+mn-lt"/>
                <a:cs typeface="Arial" pitchFamily="34" charset="0"/>
              </a:rPr>
              <a:t>Easy wrap cuff which is pre formed allowing cuff inflation around the entire circumference of the arm for more accurate measurements. </a:t>
            </a:r>
            <a:r>
              <a:rPr lang="en-GB" sz="2000" dirty="0">
                <a:latin typeface="+mn-lt"/>
                <a:cs typeface="Arial" pitchFamily="34" charset="0"/>
              </a:rPr>
              <a:t/>
            </a:r>
            <a:br>
              <a:rPr lang="en-GB" sz="2000" dirty="0">
                <a:latin typeface="+mn-lt"/>
                <a:cs typeface="Arial" pitchFamily="34" charset="0"/>
              </a:rPr>
            </a:br>
            <a:r>
              <a:rPr lang="en-GB" sz="2000" dirty="0">
                <a:latin typeface="+mn-lt"/>
                <a:cs typeface="Arial" pitchFamily="34" charset="0"/>
              </a:rPr>
              <a:t/>
            </a:r>
            <a:br>
              <a:rPr lang="en-GB" sz="2000" dirty="0">
                <a:latin typeface="+mn-lt"/>
                <a:cs typeface="Arial" pitchFamily="34" charset="0"/>
              </a:rPr>
            </a:br>
            <a:r>
              <a:rPr lang="en-GB" sz="2000" dirty="0">
                <a:latin typeface="+mn-lt"/>
                <a:cs typeface="Arial" pitchFamily="34" charset="0"/>
              </a:rPr>
              <a:t>Blood pressure measurement range: </a:t>
            </a:r>
            <a:br>
              <a:rPr lang="en-GB" sz="2000" dirty="0">
                <a:latin typeface="+mn-lt"/>
                <a:cs typeface="Arial" pitchFamily="34" charset="0"/>
              </a:rPr>
            </a:br>
            <a:r>
              <a:rPr lang="en-GB" sz="2000" dirty="0">
                <a:latin typeface="+mn-lt"/>
                <a:cs typeface="Arial" pitchFamily="34" charset="0"/>
              </a:rPr>
              <a:t>Systolic 60 to 260 mmHg</a:t>
            </a:r>
            <a:br>
              <a:rPr lang="en-GB" sz="2000" dirty="0">
                <a:latin typeface="+mn-lt"/>
                <a:cs typeface="Arial" pitchFamily="34" charset="0"/>
              </a:rPr>
            </a:br>
            <a:r>
              <a:rPr lang="en-GB" sz="2000" dirty="0">
                <a:latin typeface="+mn-lt"/>
                <a:cs typeface="Arial" pitchFamily="34" charset="0"/>
              </a:rPr>
              <a:t>Dystolic 40 to 215 mmHg</a:t>
            </a:r>
            <a:br>
              <a:rPr lang="en-GB" sz="2000" dirty="0">
                <a:latin typeface="+mn-lt"/>
                <a:cs typeface="Arial" pitchFamily="34" charset="0"/>
              </a:rPr>
            </a:br>
            <a:endParaRPr lang="en-GB" sz="2000" dirty="0">
              <a:latin typeface="+mn-lt"/>
              <a:cs typeface="Arial" pitchFamily="34" charset="0"/>
            </a:endParaRPr>
          </a:p>
        </p:txBody>
      </p:sp>
      <p:sp>
        <p:nvSpPr>
          <p:cNvPr id="2" name="Rectangle 1"/>
          <p:cNvSpPr/>
          <p:nvPr/>
        </p:nvSpPr>
        <p:spPr>
          <a:xfrm>
            <a:off x="7738759" y="4909440"/>
            <a:ext cx="4572000" cy="646331"/>
          </a:xfrm>
          <a:prstGeom prst="rect">
            <a:avLst/>
          </a:prstGeom>
        </p:spPr>
        <p:txBody>
          <a:bodyPr>
            <a:spAutoFit/>
          </a:bodyPr>
          <a:lstStyle/>
          <a:p>
            <a:r>
              <a:rPr lang="en-GB" dirty="0">
                <a:latin typeface="+mn-lt"/>
                <a:cs typeface="Arial" pitchFamily="34" charset="0"/>
              </a:rPr>
              <a:t>Weight approximately 623g </a:t>
            </a:r>
            <a:br>
              <a:rPr lang="en-GB" dirty="0">
                <a:latin typeface="+mn-lt"/>
                <a:cs typeface="Arial" pitchFamily="34" charset="0"/>
              </a:rPr>
            </a:br>
            <a:r>
              <a:rPr lang="en-GB" dirty="0">
                <a:latin typeface="+mn-lt"/>
                <a:cs typeface="Arial" pitchFamily="34" charset="0"/>
              </a:rPr>
              <a:t>Battery life 1000 measurements </a:t>
            </a:r>
          </a:p>
        </p:txBody>
      </p:sp>
      <p:sp>
        <p:nvSpPr>
          <p:cNvPr id="7" name="TextBox 6"/>
          <p:cNvSpPr txBox="1"/>
          <p:nvPr/>
        </p:nvSpPr>
        <p:spPr>
          <a:xfrm>
            <a:off x="8612783" y="6058437"/>
            <a:ext cx="2376371" cy="276999"/>
          </a:xfrm>
          <a:prstGeom prst="rect">
            <a:avLst/>
          </a:prstGeom>
          <a:noFill/>
        </p:spPr>
        <p:txBody>
          <a:bodyPr wrap="square" rtlCol="0">
            <a:spAutoFit/>
          </a:bodyPr>
          <a:lstStyle/>
          <a:p>
            <a:r>
              <a:rPr lang="en-GB" sz="1200" dirty="0">
                <a:latin typeface="+mn-lt"/>
              </a:rPr>
              <a:t>OMRON Instruction Manual 2 </a:t>
            </a:r>
          </a:p>
        </p:txBody>
      </p:sp>
      <p:pic>
        <p:nvPicPr>
          <p:cNvPr id="8" name="Picture 7"/>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270873" y="170087"/>
            <a:ext cx="932776" cy="1269164"/>
          </a:xfrm>
          <a:prstGeom prst="rect">
            <a:avLst/>
          </a:prstGeom>
        </p:spPr>
      </p:pic>
      <p:sp>
        <p:nvSpPr>
          <p:cNvPr id="9" name="Rectangle 8"/>
          <p:cNvSpPr/>
          <p:nvPr/>
        </p:nvSpPr>
        <p:spPr>
          <a:xfrm>
            <a:off x="0" y="6298163"/>
            <a:ext cx="12192000" cy="559837"/>
          </a:xfrm>
          <a:prstGeom prst="rect">
            <a:avLst/>
          </a:prstGeom>
          <a:solidFill>
            <a:srgbClr val="10A03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 name="Picture 9"/>
          <p:cNvPicPr>
            <a:picLocks noChangeAspect="1"/>
          </p:cNvPicPr>
          <p:nvPr/>
        </p:nvPicPr>
        <p:blipFill>
          <a:blip r:embed="rId4" cstate="email">
            <a:extLst>
              <a:ext uri="{28A0092B-C50C-407E-A947-70E740481C1C}">
                <a14:useLocalDpi xmlns:a14="http://schemas.microsoft.com/office/drawing/2010/main" val="0"/>
              </a:ext>
            </a:extLst>
          </a:blip>
          <a:stretch>
            <a:fillRect/>
          </a:stretch>
        </p:blipFill>
        <p:spPr>
          <a:xfrm>
            <a:off x="10441202" y="-108300"/>
            <a:ext cx="1853188" cy="2036068"/>
          </a:xfrm>
          <a:prstGeom prst="rect">
            <a:avLst/>
          </a:prstGeom>
        </p:spPr>
      </p:pic>
      <p:sp>
        <p:nvSpPr>
          <p:cNvPr id="11" name="TextBox 10">
            <a:extLst>
              <a:ext uri="{FF2B5EF4-FFF2-40B4-BE49-F238E27FC236}">
                <a16:creationId xmlns:a16="http://schemas.microsoft.com/office/drawing/2014/main" xmlns="" id="{58F17405-0CCD-427E-8DC1-67BB508A6295}"/>
              </a:ext>
            </a:extLst>
          </p:cNvPr>
          <p:cNvSpPr txBox="1"/>
          <p:nvPr/>
        </p:nvSpPr>
        <p:spPr>
          <a:xfrm>
            <a:off x="9213668" y="6445764"/>
            <a:ext cx="2569028" cy="261610"/>
          </a:xfrm>
          <a:prstGeom prst="rect">
            <a:avLst/>
          </a:prstGeom>
          <a:noFill/>
          <a:ln>
            <a:noFill/>
          </a:ln>
        </p:spPr>
        <p:txBody>
          <a:bodyPr wrap="square" rtlCol="0">
            <a:spAutoFit/>
          </a:bodyPr>
          <a:lstStyle/>
          <a:p>
            <a:r>
              <a:rPr lang="en-GB" sz="1100" dirty="0">
                <a:solidFill>
                  <a:schemeClr val="bg1"/>
                </a:solidFill>
                <a:latin typeface="Bahnschrift Light" panose="020B0502040204020203" pitchFamily="34" charset="0"/>
              </a:rPr>
              <a:t>Welsh Ambulance Services NHS Trust</a:t>
            </a:r>
          </a:p>
        </p:txBody>
      </p:sp>
      <p:pic>
        <p:nvPicPr>
          <p:cNvPr id="12" name="Picture 11">
            <a:hlinkClick r:id="rId5"/>
            <a:extLst>
              <a:ext uri="{FF2B5EF4-FFF2-40B4-BE49-F238E27FC236}">
                <a16:creationId xmlns:a16="http://schemas.microsoft.com/office/drawing/2014/main" xmlns="" id="{9F4E6EA8-FE61-4C31-B92D-D0B67B138749}"/>
              </a:ext>
            </a:extLst>
          </p:cNvPr>
          <p:cNvPicPr>
            <a:picLocks noChangeAspect="1"/>
          </p:cNvPicPr>
          <p:nvPr/>
        </p:nvPicPr>
        <p:blipFill>
          <a:blip r:embed="rId6" cstate="email">
            <a:extLst>
              <a:ext uri="{28A0092B-C50C-407E-A947-70E740481C1C}">
                <a14:useLocalDpi xmlns:a14="http://schemas.microsoft.com/office/drawing/2010/main" val="0"/>
              </a:ext>
            </a:extLst>
          </a:blip>
          <a:stretch>
            <a:fillRect/>
          </a:stretch>
        </p:blipFill>
        <p:spPr>
          <a:xfrm>
            <a:off x="275134" y="6440957"/>
            <a:ext cx="271224" cy="271224"/>
          </a:xfrm>
          <a:prstGeom prst="rect">
            <a:avLst/>
          </a:prstGeom>
        </p:spPr>
      </p:pic>
      <p:pic>
        <p:nvPicPr>
          <p:cNvPr id="13" name="Picture 12">
            <a:hlinkClick r:id="rId7"/>
            <a:extLst>
              <a:ext uri="{FF2B5EF4-FFF2-40B4-BE49-F238E27FC236}">
                <a16:creationId xmlns:a16="http://schemas.microsoft.com/office/drawing/2014/main" xmlns="" id="{8B00DA9A-76A5-4B84-BB25-5D0C4EB3F9AF}"/>
              </a:ext>
            </a:extLst>
          </p:cNvPr>
          <p:cNvPicPr>
            <a:picLocks noChangeAspect="1"/>
          </p:cNvPicPr>
          <p:nvPr/>
        </p:nvPicPr>
        <p:blipFill>
          <a:blip r:embed="rId8" cstate="email">
            <a:extLst>
              <a:ext uri="{28A0092B-C50C-407E-A947-70E740481C1C}">
                <a14:useLocalDpi xmlns:a14="http://schemas.microsoft.com/office/drawing/2010/main" val="0"/>
              </a:ext>
            </a:extLst>
          </a:blip>
          <a:stretch>
            <a:fillRect/>
          </a:stretch>
        </p:blipFill>
        <p:spPr>
          <a:xfrm>
            <a:off x="690680" y="6422354"/>
            <a:ext cx="444934" cy="311454"/>
          </a:xfrm>
          <a:prstGeom prst="rect">
            <a:avLst/>
          </a:prstGeom>
        </p:spPr>
      </p:pic>
      <p:pic>
        <p:nvPicPr>
          <p:cNvPr id="14" name="Picture 13">
            <a:hlinkClick r:id="rId9"/>
            <a:extLst>
              <a:ext uri="{FF2B5EF4-FFF2-40B4-BE49-F238E27FC236}">
                <a16:creationId xmlns:a16="http://schemas.microsoft.com/office/drawing/2014/main" xmlns="" id="{FE06037E-7EC3-4FD2-BD0E-408689441007}"/>
              </a:ext>
            </a:extLst>
          </p:cNvPr>
          <p:cNvPicPr>
            <a:picLocks noChangeAspect="1"/>
          </p:cNvPicPr>
          <p:nvPr/>
        </p:nvPicPr>
        <p:blipFill>
          <a:blip r:embed="rId10" cstate="email">
            <a:extLst>
              <a:ext uri="{28A0092B-C50C-407E-A947-70E740481C1C}">
                <a14:useLocalDpi xmlns:a14="http://schemas.microsoft.com/office/drawing/2010/main" val="0"/>
              </a:ext>
            </a:extLst>
          </a:blip>
          <a:stretch>
            <a:fillRect/>
          </a:stretch>
        </p:blipFill>
        <p:spPr>
          <a:xfrm>
            <a:off x="1284816" y="6440957"/>
            <a:ext cx="271224" cy="271224"/>
          </a:xfrm>
          <a:prstGeom prst="rect">
            <a:avLst/>
          </a:prstGeom>
        </p:spPr>
      </p:pic>
      <p:sp>
        <p:nvSpPr>
          <p:cNvPr id="15" name="Rectangle 14"/>
          <p:cNvSpPr/>
          <p:nvPr/>
        </p:nvSpPr>
        <p:spPr>
          <a:xfrm>
            <a:off x="8973406" y="37523"/>
            <a:ext cx="2414444" cy="523220"/>
          </a:xfrm>
          <a:prstGeom prst="rect">
            <a:avLst/>
          </a:prstGeom>
        </p:spPr>
        <p:txBody>
          <a:bodyPr wrap="none">
            <a:spAutoFit/>
          </a:bodyPr>
          <a:lstStyle/>
          <a:p>
            <a:r>
              <a:rPr lang="en-GB" sz="2800" dirty="0">
                <a:latin typeface="Bahnschrift SemiCondensed" panose="020B0502040204020203" pitchFamily="34" charset="0"/>
              </a:rPr>
              <a:t>Blood Pressure </a:t>
            </a:r>
          </a:p>
        </p:txBody>
      </p:sp>
    </p:spTree>
    <p:extLst>
      <p:ext uri="{BB962C8B-B14F-4D97-AF65-F5344CB8AC3E}">
        <p14:creationId xmlns:p14="http://schemas.microsoft.com/office/powerpoint/2010/main" val="19931636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7737063" y="1053682"/>
            <a:ext cx="2769248" cy="2262809"/>
          </a:xfrm>
          <a:prstGeom prst="rect">
            <a:avLst/>
          </a:prstGeom>
          <a:ln>
            <a:noFill/>
          </a:ln>
          <a:effectLst>
            <a:softEdge rad="112500"/>
          </a:effectLst>
        </p:spPr>
      </p:pic>
      <p:sp>
        <p:nvSpPr>
          <p:cNvPr id="5" name="Rectangle 4"/>
          <p:cNvSpPr/>
          <p:nvPr/>
        </p:nvSpPr>
        <p:spPr>
          <a:xfrm>
            <a:off x="7738759" y="143614"/>
            <a:ext cx="2767552" cy="584775"/>
          </a:xfrm>
          <a:prstGeom prst="rect">
            <a:avLst/>
          </a:prstGeom>
        </p:spPr>
        <p:txBody>
          <a:bodyPr wrap="none">
            <a:spAutoFit/>
          </a:bodyPr>
          <a:lstStyle/>
          <a:p>
            <a:r>
              <a:rPr lang="en-GB" sz="3200" dirty="0">
                <a:solidFill>
                  <a:schemeClr val="bg1"/>
                </a:solidFill>
                <a:latin typeface="+mn-lt"/>
              </a:rPr>
              <a:t>Blood Pressure </a:t>
            </a:r>
          </a:p>
        </p:txBody>
      </p:sp>
      <p:sp>
        <p:nvSpPr>
          <p:cNvPr id="6" name="Rectangle 5"/>
          <p:cNvSpPr/>
          <p:nvPr/>
        </p:nvSpPr>
        <p:spPr>
          <a:xfrm>
            <a:off x="1237038" y="1053682"/>
            <a:ext cx="6621860" cy="5355312"/>
          </a:xfrm>
          <a:prstGeom prst="rect">
            <a:avLst/>
          </a:prstGeom>
        </p:spPr>
        <p:txBody>
          <a:bodyPr wrap="square">
            <a:spAutoFit/>
          </a:bodyPr>
          <a:lstStyle/>
          <a:p>
            <a:pPr marL="342900" indent="-342900">
              <a:buFont typeface="Arial" panose="020B0604020202020204" pitchFamily="34" charset="0"/>
              <a:buChar char="•"/>
            </a:pPr>
            <a:r>
              <a:rPr lang="en-GB" dirty="0" smtClean="0">
                <a:latin typeface="+mn-lt"/>
              </a:rPr>
              <a:t>Before </a:t>
            </a:r>
            <a:r>
              <a:rPr lang="en-GB" dirty="0">
                <a:latin typeface="+mn-lt"/>
              </a:rPr>
              <a:t>wrapping the cuff on your arm, make sure that it is assembled properly. </a:t>
            </a:r>
          </a:p>
          <a:p>
            <a:pPr marL="342900" indent="-342900">
              <a:buFont typeface="Arial" panose="020B0604020202020204" pitchFamily="34" charset="0"/>
              <a:buChar char="•"/>
            </a:pPr>
            <a:r>
              <a:rPr lang="en-GB" dirty="0" smtClean="0">
                <a:latin typeface="+mn-lt"/>
              </a:rPr>
              <a:t>Where possible, after five minutes of rest</a:t>
            </a:r>
            <a:r>
              <a:rPr lang="en-GB" dirty="0">
                <a:latin typeface="+mn-lt"/>
              </a:rPr>
              <a:t>, put </a:t>
            </a:r>
            <a:r>
              <a:rPr lang="en-GB" dirty="0" smtClean="0">
                <a:latin typeface="+mn-lt"/>
              </a:rPr>
              <a:t>the easy wrap cuff around the centre </a:t>
            </a:r>
            <a:r>
              <a:rPr lang="en-GB" dirty="0">
                <a:latin typeface="+mn-lt"/>
              </a:rPr>
              <a:t>of </a:t>
            </a:r>
            <a:r>
              <a:rPr lang="en-GB" dirty="0" smtClean="0">
                <a:latin typeface="+mn-lt"/>
              </a:rPr>
              <a:t>the patient’s </a:t>
            </a:r>
            <a:r>
              <a:rPr lang="en-GB" dirty="0">
                <a:latin typeface="+mn-lt"/>
              </a:rPr>
              <a:t>upper arm </a:t>
            </a:r>
            <a:r>
              <a:rPr lang="en-GB" dirty="0" smtClean="0">
                <a:latin typeface="+mn-lt"/>
              </a:rPr>
              <a:t>for a snug fit.</a:t>
            </a:r>
            <a:r>
              <a:rPr lang="en-GB" dirty="0">
                <a:latin typeface="+mn-lt"/>
              </a:rPr>
              <a:t> </a:t>
            </a:r>
            <a:r>
              <a:rPr lang="en-GB" dirty="0" smtClean="0">
                <a:latin typeface="+mn-lt"/>
              </a:rPr>
              <a:t>Ensure </a:t>
            </a:r>
            <a:r>
              <a:rPr lang="en-GB" dirty="0">
                <a:latin typeface="+mn-lt"/>
              </a:rPr>
              <a:t>that the cuff is not too tight on </a:t>
            </a:r>
            <a:r>
              <a:rPr lang="en-GB" dirty="0" smtClean="0">
                <a:latin typeface="+mn-lt"/>
              </a:rPr>
              <a:t>the </a:t>
            </a:r>
            <a:r>
              <a:rPr lang="en-GB" dirty="0">
                <a:latin typeface="+mn-lt"/>
              </a:rPr>
              <a:t>arm. Ideally, you should be able to insert </a:t>
            </a:r>
            <a:r>
              <a:rPr lang="en-GB" dirty="0" smtClean="0">
                <a:latin typeface="+mn-lt"/>
              </a:rPr>
              <a:t>an index </a:t>
            </a:r>
            <a:r>
              <a:rPr lang="en-GB" dirty="0">
                <a:latin typeface="+mn-lt"/>
              </a:rPr>
              <a:t>finger between the cuff </a:t>
            </a:r>
            <a:r>
              <a:rPr lang="en-GB" dirty="0" smtClean="0">
                <a:latin typeface="+mn-lt"/>
              </a:rPr>
              <a:t>and </a:t>
            </a:r>
            <a:r>
              <a:rPr lang="en-GB" dirty="0">
                <a:latin typeface="+mn-lt"/>
              </a:rPr>
              <a:t>arm without any </a:t>
            </a:r>
            <a:r>
              <a:rPr lang="en-GB" dirty="0" smtClean="0">
                <a:latin typeface="+mn-lt"/>
              </a:rPr>
              <a:t>difficulty.</a:t>
            </a:r>
          </a:p>
          <a:p>
            <a:pPr marL="342900" indent="-342900">
              <a:buFont typeface="Arial" panose="020B0604020202020204" pitchFamily="34" charset="0"/>
              <a:buChar char="•"/>
            </a:pPr>
            <a:r>
              <a:rPr lang="en-GB" dirty="0" smtClean="0">
                <a:latin typeface="+mn-lt"/>
              </a:rPr>
              <a:t>Where possible place the arm </a:t>
            </a:r>
            <a:r>
              <a:rPr lang="en-GB" dirty="0">
                <a:latin typeface="+mn-lt"/>
              </a:rPr>
              <a:t>on a flat table with </a:t>
            </a:r>
            <a:r>
              <a:rPr lang="en-GB" dirty="0" smtClean="0">
                <a:latin typeface="+mn-lt"/>
              </a:rPr>
              <a:t>their </a:t>
            </a:r>
            <a:r>
              <a:rPr lang="en-GB" dirty="0">
                <a:latin typeface="+mn-lt"/>
              </a:rPr>
              <a:t>palm facing upward and make sure that the cuff is positioned at the same height as your heart. </a:t>
            </a:r>
          </a:p>
          <a:p>
            <a:pPr marL="342900" indent="-342900">
              <a:buFont typeface="Arial" panose="020B0604020202020204" pitchFamily="34" charset="0"/>
              <a:buChar char="•"/>
            </a:pPr>
            <a:r>
              <a:rPr lang="en-US" dirty="0" smtClean="0">
                <a:latin typeface="+mn-lt"/>
              </a:rPr>
              <a:t>Press </a:t>
            </a:r>
            <a:r>
              <a:rPr lang="en-US" dirty="0">
                <a:latin typeface="+mn-lt"/>
              </a:rPr>
              <a:t>the [START/STOP] button to </a:t>
            </a:r>
            <a:r>
              <a:rPr lang="en-US" dirty="0" smtClean="0">
                <a:latin typeface="+mn-lt"/>
              </a:rPr>
              <a:t>take measurement, </a:t>
            </a:r>
            <a:r>
              <a:rPr lang="en-US" dirty="0">
                <a:latin typeface="+mn-lt"/>
              </a:rPr>
              <a:t>if you need to stop while taking a </a:t>
            </a:r>
            <a:r>
              <a:rPr lang="en-GB" dirty="0" smtClean="0">
                <a:latin typeface="+mn-lt"/>
              </a:rPr>
              <a:t>measurement, </a:t>
            </a:r>
            <a:r>
              <a:rPr lang="en-GB" dirty="0">
                <a:latin typeface="+mn-lt"/>
              </a:rPr>
              <a:t>press the </a:t>
            </a:r>
            <a:r>
              <a:rPr lang="en-US" dirty="0">
                <a:latin typeface="+mn-lt"/>
              </a:rPr>
              <a:t>[START/STOP] button again</a:t>
            </a:r>
            <a:r>
              <a:rPr lang="en-GB" dirty="0" smtClean="0">
                <a:latin typeface="+mn-lt"/>
              </a:rPr>
              <a:t>.</a:t>
            </a:r>
          </a:p>
          <a:p>
            <a:pPr marL="342900" indent="-342900">
              <a:buFont typeface="Arial" panose="020B0604020202020204" pitchFamily="34" charset="0"/>
              <a:buChar char="•"/>
            </a:pPr>
            <a:r>
              <a:rPr lang="en-US" dirty="0" smtClean="0">
                <a:latin typeface="+mn-lt"/>
              </a:rPr>
              <a:t>Blood </a:t>
            </a:r>
            <a:r>
              <a:rPr lang="en-US" dirty="0">
                <a:latin typeface="+mn-lt"/>
              </a:rPr>
              <a:t>pressure may differ between the right and left arm, and may result in a different measurement value. Always use the same arm for </a:t>
            </a:r>
            <a:r>
              <a:rPr lang="en-US" dirty="0" smtClean="0">
                <a:latin typeface="+mn-lt"/>
              </a:rPr>
              <a:t>measurements.</a:t>
            </a:r>
          </a:p>
          <a:p>
            <a:pPr marL="342900" indent="-342900">
              <a:buFont typeface="Arial" panose="020B0604020202020204" pitchFamily="34" charset="0"/>
              <a:buChar char="•"/>
            </a:pPr>
            <a:r>
              <a:rPr lang="en-GB" dirty="0" smtClean="0">
                <a:latin typeface="+mn-lt"/>
              </a:rPr>
              <a:t>The </a:t>
            </a:r>
            <a:r>
              <a:rPr lang="en-GB" dirty="0">
                <a:latin typeface="+mn-lt"/>
              </a:rPr>
              <a:t>monitor will automatically handle the inflation and deflation of the cuff and display the blood pressure reading on the screen.</a:t>
            </a:r>
          </a:p>
          <a:p>
            <a:pPr lvl="0"/>
            <a:endParaRPr lang="en-GB" dirty="0">
              <a:latin typeface="+mn-lt"/>
            </a:endParaRPr>
          </a:p>
        </p:txBody>
      </p:sp>
      <p:sp>
        <p:nvSpPr>
          <p:cNvPr id="3" name="Rectangle 2"/>
          <p:cNvSpPr/>
          <p:nvPr/>
        </p:nvSpPr>
        <p:spPr>
          <a:xfrm>
            <a:off x="8069037" y="3454968"/>
            <a:ext cx="2437275" cy="646331"/>
          </a:xfrm>
          <a:prstGeom prst="rect">
            <a:avLst/>
          </a:prstGeom>
        </p:spPr>
        <p:txBody>
          <a:bodyPr wrap="square">
            <a:spAutoFit/>
          </a:bodyPr>
          <a:lstStyle/>
          <a:p>
            <a:pPr algn="ctr"/>
            <a:r>
              <a:rPr lang="en-GB" dirty="0">
                <a:latin typeface="+mn-lt"/>
              </a:rPr>
              <a:t>Always follow </a:t>
            </a:r>
            <a:r>
              <a:rPr lang="en-GB" dirty="0" smtClean="0">
                <a:latin typeface="+mn-lt"/>
              </a:rPr>
              <a:t>manufacturer’s </a:t>
            </a:r>
            <a:r>
              <a:rPr lang="en-GB" dirty="0">
                <a:latin typeface="+mn-lt"/>
              </a:rPr>
              <a:t>advice. </a:t>
            </a:r>
          </a:p>
        </p:txBody>
      </p:sp>
      <p:sp>
        <p:nvSpPr>
          <p:cNvPr id="7" name="TextBox 6"/>
          <p:cNvSpPr txBox="1"/>
          <p:nvPr/>
        </p:nvSpPr>
        <p:spPr>
          <a:xfrm>
            <a:off x="8612783" y="6058437"/>
            <a:ext cx="2376371" cy="276999"/>
          </a:xfrm>
          <a:prstGeom prst="rect">
            <a:avLst/>
          </a:prstGeom>
          <a:noFill/>
        </p:spPr>
        <p:txBody>
          <a:bodyPr wrap="square" rtlCol="0">
            <a:spAutoFit/>
          </a:bodyPr>
          <a:lstStyle/>
          <a:p>
            <a:r>
              <a:rPr lang="en-GB" sz="1200" dirty="0">
                <a:latin typeface="+mn-lt"/>
              </a:rPr>
              <a:t>OMRON Instruction Manual 2 </a:t>
            </a:r>
          </a:p>
        </p:txBody>
      </p:sp>
      <p:sp>
        <p:nvSpPr>
          <p:cNvPr id="8" name="Rectangle 7"/>
          <p:cNvSpPr/>
          <p:nvPr/>
        </p:nvSpPr>
        <p:spPr>
          <a:xfrm>
            <a:off x="1556040" y="455547"/>
            <a:ext cx="1493486" cy="478272"/>
          </a:xfrm>
          <a:prstGeom prst="rect">
            <a:avLst/>
          </a:prstGeom>
        </p:spPr>
        <p:txBody>
          <a:bodyPr wrap="none">
            <a:spAutoFit/>
          </a:bodyPr>
          <a:lstStyle/>
          <a:p>
            <a:pPr>
              <a:lnSpc>
                <a:spcPct val="110000"/>
              </a:lnSpc>
            </a:pPr>
            <a:r>
              <a:rPr lang="en-GB" sz="2400" b="1" dirty="0">
                <a:latin typeface="+mn-lt"/>
                <a:cs typeface="Arial" panose="020B0604020202020204" pitchFamily="34" charset="0"/>
              </a:rPr>
              <a:t>Procedure</a:t>
            </a:r>
            <a:endParaRPr lang="en-GB" b="1" dirty="0">
              <a:latin typeface="+mn-lt"/>
              <a:cs typeface="Arial" panose="020B0604020202020204" pitchFamily="34" charset="0"/>
            </a:endParaRPr>
          </a:p>
        </p:txBody>
      </p:sp>
      <p:pic>
        <p:nvPicPr>
          <p:cNvPr id="9" name="Picture 8"/>
          <p:cNvPicPr>
            <a:picLocks noChangeAspect="1"/>
          </p:cNvPicPr>
          <p:nvPr/>
        </p:nvPicPr>
        <p:blipFill>
          <a:blip r:embed="rId4" cstate="email">
            <a:extLst>
              <a:ext uri="{28A0092B-C50C-407E-A947-70E740481C1C}">
                <a14:useLocalDpi xmlns:a14="http://schemas.microsoft.com/office/drawing/2010/main" val="0"/>
              </a:ext>
            </a:extLst>
          </a:blip>
          <a:stretch>
            <a:fillRect/>
          </a:stretch>
        </p:blipFill>
        <p:spPr>
          <a:xfrm>
            <a:off x="270873" y="170087"/>
            <a:ext cx="932776" cy="1269164"/>
          </a:xfrm>
          <a:prstGeom prst="rect">
            <a:avLst/>
          </a:prstGeom>
        </p:spPr>
      </p:pic>
      <p:sp>
        <p:nvSpPr>
          <p:cNvPr id="10" name="Rectangle 9"/>
          <p:cNvSpPr/>
          <p:nvPr/>
        </p:nvSpPr>
        <p:spPr>
          <a:xfrm>
            <a:off x="0" y="6298163"/>
            <a:ext cx="12192000" cy="559837"/>
          </a:xfrm>
          <a:prstGeom prst="rect">
            <a:avLst/>
          </a:prstGeom>
          <a:solidFill>
            <a:srgbClr val="10A03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1" name="Picture 10"/>
          <p:cNvPicPr>
            <a:picLocks noChangeAspect="1"/>
          </p:cNvPicPr>
          <p:nvPr/>
        </p:nvPicPr>
        <p:blipFill>
          <a:blip r:embed="rId5" cstate="email">
            <a:extLst>
              <a:ext uri="{28A0092B-C50C-407E-A947-70E740481C1C}">
                <a14:useLocalDpi xmlns:a14="http://schemas.microsoft.com/office/drawing/2010/main" val="0"/>
              </a:ext>
            </a:extLst>
          </a:blip>
          <a:stretch>
            <a:fillRect/>
          </a:stretch>
        </p:blipFill>
        <p:spPr>
          <a:xfrm>
            <a:off x="10441202" y="-108300"/>
            <a:ext cx="1853188" cy="2036068"/>
          </a:xfrm>
          <a:prstGeom prst="rect">
            <a:avLst/>
          </a:prstGeom>
        </p:spPr>
      </p:pic>
      <p:sp>
        <p:nvSpPr>
          <p:cNvPr id="12" name="TextBox 11">
            <a:extLst>
              <a:ext uri="{FF2B5EF4-FFF2-40B4-BE49-F238E27FC236}">
                <a16:creationId xmlns:a16="http://schemas.microsoft.com/office/drawing/2014/main" xmlns="" id="{58F17405-0CCD-427E-8DC1-67BB508A6295}"/>
              </a:ext>
            </a:extLst>
          </p:cNvPr>
          <p:cNvSpPr txBox="1"/>
          <p:nvPr/>
        </p:nvSpPr>
        <p:spPr>
          <a:xfrm>
            <a:off x="9213668" y="6445764"/>
            <a:ext cx="2569028" cy="261610"/>
          </a:xfrm>
          <a:prstGeom prst="rect">
            <a:avLst/>
          </a:prstGeom>
          <a:noFill/>
          <a:ln>
            <a:noFill/>
          </a:ln>
        </p:spPr>
        <p:txBody>
          <a:bodyPr wrap="square" rtlCol="0">
            <a:spAutoFit/>
          </a:bodyPr>
          <a:lstStyle/>
          <a:p>
            <a:r>
              <a:rPr lang="en-GB" sz="1100" dirty="0">
                <a:solidFill>
                  <a:schemeClr val="bg1"/>
                </a:solidFill>
                <a:latin typeface="Bahnschrift Light" panose="020B0502040204020203" pitchFamily="34" charset="0"/>
              </a:rPr>
              <a:t>Welsh Ambulance Services NHS Trust</a:t>
            </a:r>
          </a:p>
        </p:txBody>
      </p:sp>
      <p:pic>
        <p:nvPicPr>
          <p:cNvPr id="13" name="Picture 12">
            <a:hlinkClick r:id="rId6"/>
            <a:extLst>
              <a:ext uri="{FF2B5EF4-FFF2-40B4-BE49-F238E27FC236}">
                <a16:creationId xmlns:a16="http://schemas.microsoft.com/office/drawing/2014/main" xmlns="" id="{9F4E6EA8-FE61-4C31-B92D-D0B67B138749}"/>
              </a:ext>
            </a:extLst>
          </p:cNvPr>
          <p:cNvPicPr>
            <a:picLocks noChangeAspect="1"/>
          </p:cNvPicPr>
          <p:nvPr/>
        </p:nvPicPr>
        <p:blipFill>
          <a:blip r:embed="rId7" cstate="email">
            <a:extLst>
              <a:ext uri="{28A0092B-C50C-407E-A947-70E740481C1C}">
                <a14:useLocalDpi xmlns:a14="http://schemas.microsoft.com/office/drawing/2010/main" val="0"/>
              </a:ext>
            </a:extLst>
          </a:blip>
          <a:stretch>
            <a:fillRect/>
          </a:stretch>
        </p:blipFill>
        <p:spPr>
          <a:xfrm>
            <a:off x="275134" y="6440957"/>
            <a:ext cx="271224" cy="271224"/>
          </a:xfrm>
          <a:prstGeom prst="rect">
            <a:avLst/>
          </a:prstGeom>
        </p:spPr>
      </p:pic>
      <p:pic>
        <p:nvPicPr>
          <p:cNvPr id="14" name="Picture 13">
            <a:hlinkClick r:id="rId8"/>
            <a:extLst>
              <a:ext uri="{FF2B5EF4-FFF2-40B4-BE49-F238E27FC236}">
                <a16:creationId xmlns:a16="http://schemas.microsoft.com/office/drawing/2014/main" xmlns="" id="{8B00DA9A-76A5-4B84-BB25-5D0C4EB3F9AF}"/>
              </a:ext>
            </a:extLst>
          </p:cNvPr>
          <p:cNvPicPr>
            <a:picLocks noChangeAspect="1"/>
          </p:cNvPicPr>
          <p:nvPr/>
        </p:nvPicPr>
        <p:blipFill>
          <a:blip r:embed="rId9" cstate="email">
            <a:extLst>
              <a:ext uri="{28A0092B-C50C-407E-A947-70E740481C1C}">
                <a14:useLocalDpi xmlns:a14="http://schemas.microsoft.com/office/drawing/2010/main" val="0"/>
              </a:ext>
            </a:extLst>
          </a:blip>
          <a:stretch>
            <a:fillRect/>
          </a:stretch>
        </p:blipFill>
        <p:spPr>
          <a:xfrm>
            <a:off x="690680" y="6422354"/>
            <a:ext cx="444934" cy="311454"/>
          </a:xfrm>
          <a:prstGeom prst="rect">
            <a:avLst/>
          </a:prstGeom>
        </p:spPr>
      </p:pic>
      <p:pic>
        <p:nvPicPr>
          <p:cNvPr id="15" name="Picture 14">
            <a:hlinkClick r:id="rId10"/>
            <a:extLst>
              <a:ext uri="{FF2B5EF4-FFF2-40B4-BE49-F238E27FC236}">
                <a16:creationId xmlns:a16="http://schemas.microsoft.com/office/drawing/2014/main" xmlns="" id="{FE06037E-7EC3-4FD2-BD0E-408689441007}"/>
              </a:ext>
            </a:extLst>
          </p:cNvPr>
          <p:cNvPicPr>
            <a:picLocks noChangeAspect="1"/>
          </p:cNvPicPr>
          <p:nvPr/>
        </p:nvPicPr>
        <p:blipFill>
          <a:blip r:embed="rId11" cstate="email">
            <a:extLst>
              <a:ext uri="{28A0092B-C50C-407E-A947-70E740481C1C}">
                <a14:useLocalDpi xmlns:a14="http://schemas.microsoft.com/office/drawing/2010/main" val="0"/>
              </a:ext>
            </a:extLst>
          </a:blip>
          <a:stretch>
            <a:fillRect/>
          </a:stretch>
        </p:blipFill>
        <p:spPr>
          <a:xfrm>
            <a:off x="1284816" y="6440957"/>
            <a:ext cx="271224" cy="271224"/>
          </a:xfrm>
          <a:prstGeom prst="rect">
            <a:avLst/>
          </a:prstGeom>
        </p:spPr>
      </p:pic>
      <p:sp>
        <p:nvSpPr>
          <p:cNvPr id="16" name="Rectangle 15"/>
          <p:cNvSpPr/>
          <p:nvPr/>
        </p:nvSpPr>
        <p:spPr>
          <a:xfrm>
            <a:off x="8973406" y="37523"/>
            <a:ext cx="2446632" cy="523220"/>
          </a:xfrm>
          <a:prstGeom prst="rect">
            <a:avLst/>
          </a:prstGeom>
        </p:spPr>
        <p:txBody>
          <a:bodyPr wrap="none">
            <a:spAutoFit/>
          </a:bodyPr>
          <a:lstStyle/>
          <a:p>
            <a:r>
              <a:rPr lang="en-GB" sz="2800" dirty="0">
                <a:latin typeface="+mn-lt"/>
              </a:rPr>
              <a:t>Blood Pressure </a:t>
            </a:r>
          </a:p>
        </p:txBody>
      </p:sp>
    </p:spTree>
    <p:extLst>
      <p:ext uri="{BB962C8B-B14F-4D97-AF65-F5344CB8AC3E}">
        <p14:creationId xmlns:p14="http://schemas.microsoft.com/office/powerpoint/2010/main" val="34553136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7588782" y="3780599"/>
            <a:ext cx="2769248" cy="2262809"/>
          </a:xfrm>
          <a:prstGeom prst="rect">
            <a:avLst/>
          </a:prstGeom>
          <a:ln>
            <a:noFill/>
          </a:ln>
          <a:effectLst>
            <a:softEdge rad="112500"/>
          </a:effectLst>
        </p:spPr>
      </p:pic>
      <p:sp>
        <p:nvSpPr>
          <p:cNvPr id="5" name="Rectangle 4"/>
          <p:cNvSpPr/>
          <p:nvPr/>
        </p:nvSpPr>
        <p:spPr>
          <a:xfrm>
            <a:off x="8973406" y="37523"/>
            <a:ext cx="2446632" cy="523220"/>
          </a:xfrm>
          <a:prstGeom prst="rect">
            <a:avLst/>
          </a:prstGeom>
        </p:spPr>
        <p:txBody>
          <a:bodyPr wrap="none">
            <a:spAutoFit/>
          </a:bodyPr>
          <a:lstStyle/>
          <a:p>
            <a:r>
              <a:rPr lang="en-GB" sz="2800" dirty="0">
                <a:latin typeface="+mn-lt"/>
              </a:rPr>
              <a:t>Blood Pressure </a:t>
            </a:r>
          </a:p>
        </p:txBody>
      </p:sp>
      <p:sp>
        <p:nvSpPr>
          <p:cNvPr id="6" name="Rectangle 5"/>
          <p:cNvSpPr/>
          <p:nvPr/>
        </p:nvSpPr>
        <p:spPr>
          <a:xfrm>
            <a:off x="1783493" y="1226054"/>
            <a:ext cx="6915665" cy="2739211"/>
          </a:xfrm>
          <a:prstGeom prst="rect">
            <a:avLst/>
          </a:prstGeom>
        </p:spPr>
        <p:txBody>
          <a:bodyPr wrap="square">
            <a:spAutoFit/>
          </a:bodyPr>
          <a:lstStyle/>
          <a:p>
            <a:r>
              <a:rPr lang="en-GB" sz="3200" dirty="0">
                <a:latin typeface="+mn-lt"/>
                <a:cs typeface="Arial" pitchFamily="34" charset="0"/>
              </a:rPr>
              <a:t>Cleaning</a:t>
            </a:r>
          </a:p>
          <a:p>
            <a:pPr marL="342900" indent="-342900">
              <a:buFont typeface="Wingdings" panose="05000000000000000000" pitchFamily="2" charset="2"/>
              <a:buChar char="ü"/>
            </a:pPr>
            <a:endParaRPr lang="en-GB" sz="2000" dirty="0">
              <a:latin typeface="+mn-lt"/>
              <a:cs typeface="Arial" pitchFamily="34" charset="0"/>
            </a:endParaRPr>
          </a:p>
          <a:p>
            <a:pPr marL="342900" indent="-342900">
              <a:buFont typeface="Wingdings" panose="05000000000000000000" pitchFamily="2" charset="2"/>
              <a:buChar char="ü"/>
            </a:pPr>
            <a:r>
              <a:rPr lang="en-GB" sz="2000" dirty="0">
                <a:latin typeface="+mn-lt"/>
                <a:cs typeface="Arial" pitchFamily="34" charset="0"/>
              </a:rPr>
              <a:t>Use Universal Wipes to clean monitor and cuff and let dry naturally. </a:t>
            </a:r>
          </a:p>
          <a:p>
            <a:endParaRPr lang="en-GB" sz="2000" dirty="0">
              <a:latin typeface="+mn-lt"/>
              <a:cs typeface="Arial" pitchFamily="34" charset="0"/>
            </a:endParaRPr>
          </a:p>
          <a:p>
            <a:pPr marL="457200" indent="-457200">
              <a:buFont typeface="Arial" panose="020B0604020202020204" pitchFamily="34" charset="0"/>
              <a:buChar char="•"/>
            </a:pPr>
            <a:r>
              <a:rPr lang="en-GB" sz="2000" dirty="0">
                <a:latin typeface="+mn-lt"/>
                <a:cs typeface="Arial" pitchFamily="34" charset="0"/>
              </a:rPr>
              <a:t>Do not use any abrasive or volatile cleaners.</a:t>
            </a:r>
          </a:p>
          <a:p>
            <a:pPr marL="457200" indent="-457200">
              <a:buFont typeface="Arial" panose="020B0604020202020204" pitchFamily="34" charset="0"/>
              <a:buChar char="•"/>
            </a:pPr>
            <a:r>
              <a:rPr lang="en-GB" sz="2000" dirty="0">
                <a:latin typeface="+mn-lt"/>
                <a:cs typeface="Arial" pitchFamily="34" charset="0"/>
              </a:rPr>
              <a:t>Do not wash or immerse your monitor and arm cuff in water.</a:t>
            </a:r>
          </a:p>
          <a:p>
            <a:pPr marL="457200" indent="-457200">
              <a:buFont typeface="Arial" panose="020B0604020202020204" pitchFamily="34" charset="0"/>
              <a:buChar char="•"/>
            </a:pPr>
            <a:r>
              <a:rPr lang="en-GB" sz="2000" dirty="0">
                <a:latin typeface="+mn-lt"/>
                <a:cs typeface="Arial" pitchFamily="34" charset="0"/>
              </a:rPr>
              <a:t>Do not use gasoline, thinners or similar solvents. </a:t>
            </a:r>
          </a:p>
        </p:txBody>
      </p:sp>
      <p:pic>
        <p:nvPicPr>
          <p:cNvPr id="2" name="Picture 1"/>
          <p:cNvPicPr>
            <a:picLocks noChangeAspect="1"/>
          </p:cNvPicPr>
          <p:nvPr/>
        </p:nvPicPr>
        <p:blipFill rotWithShape="1">
          <a:blip r:embed="rId3" cstate="email">
            <a:extLst>
              <a:ext uri="{28A0092B-C50C-407E-A947-70E740481C1C}">
                <a14:useLocalDpi xmlns:a14="http://schemas.microsoft.com/office/drawing/2010/main" val="0"/>
              </a:ext>
            </a:extLst>
          </a:blip>
          <a:srcRect t="22145" b="18855"/>
          <a:stretch/>
        </p:blipFill>
        <p:spPr>
          <a:xfrm>
            <a:off x="8420873" y="1631092"/>
            <a:ext cx="1829057" cy="1079158"/>
          </a:xfrm>
          <a:prstGeom prst="rect">
            <a:avLst/>
          </a:prstGeom>
          <a:ln>
            <a:noFill/>
          </a:ln>
          <a:effectLst>
            <a:softEdge rad="112500"/>
          </a:effectLst>
        </p:spPr>
      </p:pic>
      <p:sp>
        <p:nvSpPr>
          <p:cNvPr id="7" name="TextBox 6"/>
          <p:cNvSpPr txBox="1"/>
          <p:nvPr/>
        </p:nvSpPr>
        <p:spPr>
          <a:xfrm>
            <a:off x="8612783" y="6058437"/>
            <a:ext cx="2376371" cy="276999"/>
          </a:xfrm>
          <a:prstGeom prst="rect">
            <a:avLst/>
          </a:prstGeom>
          <a:noFill/>
        </p:spPr>
        <p:txBody>
          <a:bodyPr wrap="square" rtlCol="0">
            <a:spAutoFit/>
          </a:bodyPr>
          <a:lstStyle/>
          <a:p>
            <a:r>
              <a:rPr lang="en-GB" sz="1200" dirty="0">
                <a:latin typeface="+mn-lt"/>
              </a:rPr>
              <a:t>OMRON Instruction Manual 2 </a:t>
            </a:r>
          </a:p>
        </p:txBody>
      </p:sp>
      <p:pic>
        <p:nvPicPr>
          <p:cNvPr id="8" name="Picture 7"/>
          <p:cNvPicPr>
            <a:picLocks noChangeAspect="1"/>
          </p:cNvPicPr>
          <p:nvPr/>
        </p:nvPicPr>
        <p:blipFill>
          <a:blip r:embed="rId4" cstate="email">
            <a:extLst>
              <a:ext uri="{28A0092B-C50C-407E-A947-70E740481C1C}">
                <a14:useLocalDpi xmlns:a14="http://schemas.microsoft.com/office/drawing/2010/main" val="0"/>
              </a:ext>
            </a:extLst>
          </a:blip>
          <a:stretch>
            <a:fillRect/>
          </a:stretch>
        </p:blipFill>
        <p:spPr>
          <a:xfrm>
            <a:off x="270873" y="170087"/>
            <a:ext cx="932776" cy="1269164"/>
          </a:xfrm>
          <a:prstGeom prst="rect">
            <a:avLst/>
          </a:prstGeom>
        </p:spPr>
      </p:pic>
      <p:sp>
        <p:nvSpPr>
          <p:cNvPr id="9" name="Rectangle 8"/>
          <p:cNvSpPr/>
          <p:nvPr/>
        </p:nvSpPr>
        <p:spPr>
          <a:xfrm>
            <a:off x="0" y="6298163"/>
            <a:ext cx="12192000" cy="559837"/>
          </a:xfrm>
          <a:prstGeom prst="rect">
            <a:avLst/>
          </a:prstGeom>
          <a:solidFill>
            <a:srgbClr val="10A03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 name="Picture 9"/>
          <p:cNvPicPr>
            <a:picLocks noChangeAspect="1"/>
          </p:cNvPicPr>
          <p:nvPr/>
        </p:nvPicPr>
        <p:blipFill>
          <a:blip r:embed="rId5" cstate="email">
            <a:extLst>
              <a:ext uri="{28A0092B-C50C-407E-A947-70E740481C1C}">
                <a14:useLocalDpi xmlns:a14="http://schemas.microsoft.com/office/drawing/2010/main" val="0"/>
              </a:ext>
            </a:extLst>
          </a:blip>
          <a:stretch>
            <a:fillRect/>
          </a:stretch>
        </p:blipFill>
        <p:spPr>
          <a:xfrm>
            <a:off x="10441202" y="-108300"/>
            <a:ext cx="1853188" cy="2036068"/>
          </a:xfrm>
          <a:prstGeom prst="rect">
            <a:avLst/>
          </a:prstGeom>
        </p:spPr>
      </p:pic>
      <p:sp>
        <p:nvSpPr>
          <p:cNvPr id="11" name="TextBox 10">
            <a:extLst>
              <a:ext uri="{FF2B5EF4-FFF2-40B4-BE49-F238E27FC236}">
                <a16:creationId xmlns:a16="http://schemas.microsoft.com/office/drawing/2014/main" xmlns="" id="{58F17405-0CCD-427E-8DC1-67BB508A6295}"/>
              </a:ext>
            </a:extLst>
          </p:cNvPr>
          <p:cNvSpPr txBox="1"/>
          <p:nvPr/>
        </p:nvSpPr>
        <p:spPr>
          <a:xfrm>
            <a:off x="9213668" y="6445764"/>
            <a:ext cx="2569028" cy="261610"/>
          </a:xfrm>
          <a:prstGeom prst="rect">
            <a:avLst/>
          </a:prstGeom>
          <a:noFill/>
          <a:ln>
            <a:noFill/>
          </a:ln>
        </p:spPr>
        <p:txBody>
          <a:bodyPr wrap="square" rtlCol="0">
            <a:spAutoFit/>
          </a:bodyPr>
          <a:lstStyle/>
          <a:p>
            <a:r>
              <a:rPr lang="en-GB" sz="1100" dirty="0">
                <a:solidFill>
                  <a:schemeClr val="bg1"/>
                </a:solidFill>
                <a:latin typeface="Bahnschrift Light" panose="020B0502040204020203" pitchFamily="34" charset="0"/>
              </a:rPr>
              <a:t>Welsh Ambulance Services NHS Trust</a:t>
            </a:r>
          </a:p>
        </p:txBody>
      </p:sp>
      <p:pic>
        <p:nvPicPr>
          <p:cNvPr id="12" name="Picture 11">
            <a:hlinkClick r:id="rId6"/>
            <a:extLst>
              <a:ext uri="{FF2B5EF4-FFF2-40B4-BE49-F238E27FC236}">
                <a16:creationId xmlns:a16="http://schemas.microsoft.com/office/drawing/2014/main" xmlns="" id="{9F4E6EA8-FE61-4C31-B92D-D0B67B138749}"/>
              </a:ext>
            </a:extLst>
          </p:cNvPr>
          <p:cNvPicPr>
            <a:picLocks noChangeAspect="1"/>
          </p:cNvPicPr>
          <p:nvPr/>
        </p:nvPicPr>
        <p:blipFill>
          <a:blip r:embed="rId7" cstate="email">
            <a:extLst>
              <a:ext uri="{28A0092B-C50C-407E-A947-70E740481C1C}">
                <a14:useLocalDpi xmlns:a14="http://schemas.microsoft.com/office/drawing/2010/main" val="0"/>
              </a:ext>
            </a:extLst>
          </a:blip>
          <a:stretch>
            <a:fillRect/>
          </a:stretch>
        </p:blipFill>
        <p:spPr>
          <a:xfrm>
            <a:off x="275134" y="6440957"/>
            <a:ext cx="271224" cy="271224"/>
          </a:xfrm>
          <a:prstGeom prst="rect">
            <a:avLst/>
          </a:prstGeom>
        </p:spPr>
      </p:pic>
      <p:pic>
        <p:nvPicPr>
          <p:cNvPr id="13" name="Picture 12">
            <a:hlinkClick r:id="rId8"/>
            <a:extLst>
              <a:ext uri="{FF2B5EF4-FFF2-40B4-BE49-F238E27FC236}">
                <a16:creationId xmlns:a16="http://schemas.microsoft.com/office/drawing/2014/main" xmlns="" id="{8B00DA9A-76A5-4B84-BB25-5D0C4EB3F9AF}"/>
              </a:ext>
            </a:extLst>
          </p:cNvPr>
          <p:cNvPicPr>
            <a:picLocks noChangeAspect="1"/>
          </p:cNvPicPr>
          <p:nvPr/>
        </p:nvPicPr>
        <p:blipFill>
          <a:blip r:embed="rId9" cstate="email">
            <a:extLst>
              <a:ext uri="{28A0092B-C50C-407E-A947-70E740481C1C}">
                <a14:useLocalDpi xmlns:a14="http://schemas.microsoft.com/office/drawing/2010/main" val="0"/>
              </a:ext>
            </a:extLst>
          </a:blip>
          <a:stretch>
            <a:fillRect/>
          </a:stretch>
        </p:blipFill>
        <p:spPr>
          <a:xfrm>
            <a:off x="690680" y="6422354"/>
            <a:ext cx="444934" cy="311454"/>
          </a:xfrm>
          <a:prstGeom prst="rect">
            <a:avLst/>
          </a:prstGeom>
        </p:spPr>
      </p:pic>
      <p:pic>
        <p:nvPicPr>
          <p:cNvPr id="14" name="Picture 13">
            <a:hlinkClick r:id="rId10"/>
            <a:extLst>
              <a:ext uri="{FF2B5EF4-FFF2-40B4-BE49-F238E27FC236}">
                <a16:creationId xmlns:a16="http://schemas.microsoft.com/office/drawing/2014/main" xmlns="" id="{FE06037E-7EC3-4FD2-BD0E-408689441007}"/>
              </a:ext>
            </a:extLst>
          </p:cNvPr>
          <p:cNvPicPr>
            <a:picLocks noChangeAspect="1"/>
          </p:cNvPicPr>
          <p:nvPr/>
        </p:nvPicPr>
        <p:blipFill>
          <a:blip r:embed="rId11" cstate="email">
            <a:extLst>
              <a:ext uri="{28A0092B-C50C-407E-A947-70E740481C1C}">
                <a14:useLocalDpi xmlns:a14="http://schemas.microsoft.com/office/drawing/2010/main" val="0"/>
              </a:ext>
            </a:extLst>
          </a:blip>
          <a:stretch>
            <a:fillRect/>
          </a:stretch>
        </p:blipFill>
        <p:spPr>
          <a:xfrm>
            <a:off x="1284816" y="6440957"/>
            <a:ext cx="271224" cy="271224"/>
          </a:xfrm>
          <a:prstGeom prst="rect">
            <a:avLst/>
          </a:prstGeom>
        </p:spPr>
      </p:pic>
    </p:spTree>
    <p:extLst>
      <p:ext uri="{BB962C8B-B14F-4D97-AF65-F5344CB8AC3E}">
        <p14:creationId xmlns:p14="http://schemas.microsoft.com/office/powerpoint/2010/main" val="11283490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83276" y="634962"/>
            <a:ext cx="7886700" cy="1325563"/>
          </a:xfrm>
        </p:spPr>
        <p:txBody>
          <a:bodyPr>
            <a:normAutofit/>
          </a:bodyPr>
          <a:lstStyle/>
          <a:p>
            <a:r>
              <a:rPr lang="en-GB" sz="4000" dirty="0" smtClean="0">
                <a:latin typeface="+mn-lt"/>
              </a:rPr>
              <a:t>Level of consciousness </a:t>
            </a:r>
            <a:endParaRPr lang="en-GB" sz="4000" dirty="0">
              <a:latin typeface="+mn-lt"/>
            </a:endParaRPr>
          </a:p>
        </p:txBody>
      </p:sp>
      <p:sp>
        <p:nvSpPr>
          <p:cNvPr id="8" name="Content Placeholder 1"/>
          <p:cNvSpPr>
            <a:spLocks noGrp="1"/>
          </p:cNvSpPr>
          <p:nvPr>
            <p:ph idx="1"/>
          </p:nvPr>
        </p:nvSpPr>
        <p:spPr>
          <a:xfrm>
            <a:off x="2074875" y="1867098"/>
            <a:ext cx="11105738" cy="4351338"/>
          </a:xfrm>
        </p:spPr>
        <p:txBody>
          <a:bodyPr>
            <a:noAutofit/>
          </a:bodyPr>
          <a:lstStyle/>
          <a:p>
            <a:pPr marL="0" indent="0">
              <a:buNone/>
            </a:pPr>
            <a:r>
              <a:rPr lang="en-GB" sz="2400" dirty="0" smtClean="0"/>
              <a:t>To rate the LOC we use the acronym </a:t>
            </a:r>
            <a:r>
              <a:rPr lang="en-GB" sz="2400" dirty="0" smtClean="0">
                <a:solidFill>
                  <a:srgbClr val="356F40"/>
                </a:solidFill>
              </a:rPr>
              <a:t>AVPU</a:t>
            </a:r>
            <a:r>
              <a:rPr lang="en-GB" sz="2400" dirty="0" smtClean="0"/>
              <a:t>.</a:t>
            </a:r>
          </a:p>
          <a:p>
            <a:endParaRPr lang="en-GB" sz="2400" dirty="0">
              <a:solidFill>
                <a:srgbClr val="FF0000"/>
              </a:solidFill>
            </a:endParaRPr>
          </a:p>
          <a:p>
            <a:r>
              <a:rPr lang="en-GB" sz="3200" b="1" dirty="0">
                <a:solidFill>
                  <a:srgbClr val="10A03D"/>
                </a:solidFill>
              </a:rPr>
              <a:t>A</a:t>
            </a:r>
            <a:r>
              <a:rPr lang="en-GB" sz="2400" b="1" dirty="0" smtClean="0">
                <a:solidFill>
                  <a:srgbClr val="FF0000"/>
                </a:solidFill>
              </a:rPr>
              <a:t> </a:t>
            </a:r>
            <a:r>
              <a:rPr lang="en-GB" sz="2400" dirty="0" smtClean="0"/>
              <a:t>Alert, the patient looks at you</a:t>
            </a:r>
          </a:p>
          <a:p>
            <a:r>
              <a:rPr lang="en-GB" sz="3200" b="1" dirty="0">
                <a:solidFill>
                  <a:srgbClr val="10A03D"/>
                </a:solidFill>
              </a:rPr>
              <a:t>V</a:t>
            </a:r>
            <a:r>
              <a:rPr lang="en-GB" sz="2400" b="1" dirty="0" smtClean="0">
                <a:solidFill>
                  <a:srgbClr val="356F40"/>
                </a:solidFill>
              </a:rPr>
              <a:t> </a:t>
            </a:r>
            <a:r>
              <a:rPr lang="en-GB" sz="2400" dirty="0" smtClean="0"/>
              <a:t>Verbal, not fully awake and only responds to verbal stimuli.</a:t>
            </a:r>
          </a:p>
          <a:p>
            <a:r>
              <a:rPr lang="en-GB" sz="3200" b="1" dirty="0">
                <a:solidFill>
                  <a:srgbClr val="10A03D"/>
                </a:solidFill>
              </a:rPr>
              <a:t>P</a:t>
            </a:r>
            <a:r>
              <a:rPr lang="en-GB" sz="3200" b="1" dirty="0">
                <a:solidFill>
                  <a:srgbClr val="FF0000"/>
                </a:solidFill>
              </a:rPr>
              <a:t> </a:t>
            </a:r>
            <a:r>
              <a:rPr lang="en-GB" sz="2400" dirty="0" smtClean="0"/>
              <a:t>Pain, difficult to rouse and only responds to a painful stimuli.</a:t>
            </a:r>
            <a:endParaRPr lang="en-GB" sz="2400" b="1" dirty="0">
              <a:solidFill>
                <a:srgbClr val="FF0000"/>
              </a:solidFill>
            </a:endParaRPr>
          </a:p>
          <a:p>
            <a:r>
              <a:rPr lang="en-GB" sz="3200" b="1" dirty="0">
                <a:solidFill>
                  <a:srgbClr val="10A03D"/>
                </a:solidFill>
              </a:rPr>
              <a:t>U </a:t>
            </a:r>
            <a:r>
              <a:rPr lang="en-GB" sz="2400" dirty="0" smtClean="0"/>
              <a:t>Unresponsive, completely unconscious with no response.</a:t>
            </a:r>
            <a:endParaRPr lang="en-GB" sz="2400" b="1" dirty="0">
              <a:solidFill>
                <a:srgbClr val="FF0000"/>
              </a:solidFill>
            </a:endParaRPr>
          </a:p>
        </p:txBody>
      </p:sp>
      <p:sp>
        <p:nvSpPr>
          <p:cNvPr id="7" name="Rectangle 6"/>
          <p:cNvSpPr/>
          <p:nvPr/>
        </p:nvSpPr>
        <p:spPr>
          <a:xfrm>
            <a:off x="8744795" y="19976"/>
            <a:ext cx="2949525" cy="523220"/>
          </a:xfrm>
          <a:prstGeom prst="rect">
            <a:avLst/>
          </a:prstGeom>
        </p:spPr>
        <p:txBody>
          <a:bodyPr wrap="none">
            <a:spAutoFit/>
          </a:bodyPr>
          <a:lstStyle/>
          <a:p>
            <a:r>
              <a:rPr lang="en-GB" sz="2800" dirty="0">
                <a:latin typeface="+mn-lt"/>
              </a:rPr>
              <a:t>Level of Response  </a:t>
            </a:r>
          </a:p>
        </p:txBody>
      </p:sp>
      <p:pic>
        <p:nvPicPr>
          <p:cNvPr id="5" name="Picture 4"/>
          <p:cNvPicPr>
            <a:picLocks noChangeAspect="1"/>
          </p:cNvPicPr>
          <p:nvPr/>
        </p:nvPicPr>
        <p:blipFill>
          <a:blip r:embed="rId2" cstate="email">
            <a:extLst>
              <a:ext uri="{28A0092B-C50C-407E-A947-70E740481C1C}">
                <a14:useLocalDpi xmlns:a14="http://schemas.microsoft.com/office/drawing/2010/main" val="0"/>
              </a:ext>
            </a:extLst>
          </a:blip>
          <a:stretch>
            <a:fillRect/>
          </a:stretch>
        </p:blipFill>
        <p:spPr>
          <a:xfrm>
            <a:off x="270873" y="170087"/>
            <a:ext cx="932776" cy="1269164"/>
          </a:xfrm>
          <a:prstGeom prst="rect">
            <a:avLst/>
          </a:prstGeom>
        </p:spPr>
      </p:pic>
      <p:sp>
        <p:nvSpPr>
          <p:cNvPr id="6" name="Rectangle 5"/>
          <p:cNvSpPr/>
          <p:nvPr/>
        </p:nvSpPr>
        <p:spPr>
          <a:xfrm>
            <a:off x="0" y="6298163"/>
            <a:ext cx="12192000" cy="559837"/>
          </a:xfrm>
          <a:prstGeom prst="rect">
            <a:avLst/>
          </a:prstGeom>
          <a:solidFill>
            <a:srgbClr val="10A03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Picture 8"/>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10441202" y="-108300"/>
            <a:ext cx="1853188" cy="2036068"/>
          </a:xfrm>
          <a:prstGeom prst="rect">
            <a:avLst/>
          </a:prstGeom>
        </p:spPr>
      </p:pic>
      <p:sp>
        <p:nvSpPr>
          <p:cNvPr id="10" name="TextBox 9">
            <a:extLst>
              <a:ext uri="{FF2B5EF4-FFF2-40B4-BE49-F238E27FC236}">
                <a16:creationId xmlns:a16="http://schemas.microsoft.com/office/drawing/2014/main" xmlns="" id="{58F17405-0CCD-427E-8DC1-67BB508A6295}"/>
              </a:ext>
            </a:extLst>
          </p:cNvPr>
          <p:cNvSpPr txBox="1"/>
          <p:nvPr/>
        </p:nvSpPr>
        <p:spPr>
          <a:xfrm>
            <a:off x="9213668" y="6445764"/>
            <a:ext cx="2569028" cy="261610"/>
          </a:xfrm>
          <a:prstGeom prst="rect">
            <a:avLst/>
          </a:prstGeom>
          <a:noFill/>
          <a:ln>
            <a:noFill/>
          </a:ln>
        </p:spPr>
        <p:txBody>
          <a:bodyPr wrap="square" rtlCol="0">
            <a:spAutoFit/>
          </a:bodyPr>
          <a:lstStyle/>
          <a:p>
            <a:r>
              <a:rPr lang="en-GB" sz="1100" dirty="0">
                <a:solidFill>
                  <a:schemeClr val="bg1"/>
                </a:solidFill>
                <a:latin typeface="Bahnschrift Light" panose="020B0502040204020203" pitchFamily="34" charset="0"/>
              </a:rPr>
              <a:t>Welsh Ambulance Services NHS Trust</a:t>
            </a:r>
          </a:p>
        </p:txBody>
      </p:sp>
      <p:pic>
        <p:nvPicPr>
          <p:cNvPr id="11" name="Picture 10">
            <a:hlinkClick r:id="rId4"/>
            <a:extLst>
              <a:ext uri="{FF2B5EF4-FFF2-40B4-BE49-F238E27FC236}">
                <a16:creationId xmlns:a16="http://schemas.microsoft.com/office/drawing/2014/main" xmlns="" id="{9F4E6EA8-FE61-4C31-B92D-D0B67B138749}"/>
              </a:ext>
            </a:extLst>
          </p:cNvPr>
          <p:cNvPicPr>
            <a:picLocks noChangeAspect="1"/>
          </p:cNvPicPr>
          <p:nvPr/>
        </p:nvPicPr>
        <p:blipFill>
          <a:blip r:embed="rId5" cstate="email">
            <a:extLst>
              <a:ext uri="{28A0092B-C50C-407E-A947-70E740481C1C}">
                <a14:useLocalDpi xmlns:a14="http://schemas.microsoft.com/office/drawing/2010/main" val="0"/>
              </a:ext>
            </a:extLst>
          </a:blip>
          <a:stretch>
            <a:fillRect/>
          </a:stretch>
        </p:blipFill>
        <p:spPr>
          <a:xfrm>
            <a:off x="275134" y="6440957"/>
            <a:ext cx="271224" cy="271224"/>
          </a:xfrm>
          <a:prstGeom prst="rect">
            <a:avLst/>
          </a:prstGeom>
        </p:spPr>
      </p:pic>
      <p:pic>
        <p:nvPicPr>
          <p:cNvPr id="12" name="Picture 11">
            <a:hlinkClick r:id="rId6"/>
            <a:extLst>
              <a:ext uri="{FF2B5EF4-FFF2-40B4-BE49-F238E27FC236}">
                <a16:creationId xmlns:a16="http://schemas.microsoft.com/office/drawing/2014/main" xmlns="" id="{8B00DA9A-76A5-4B84-BB25-5D0C4EB3F9AF}"/>
              </a:ext>
            </a:extLst>
          </p:cNvPr>
          <p:cNvPicPr>
            <a:picLocks noChangeAspect="1"/>
          </p:cNvPicPr>
          <p:nvPr/>
        </p:nvPicPr>
        <p:blipFill>
          <a:blip r:embed="rId7" cstate="email">
            <a:extLst>
              <a:ext uri="{28A0092B-C50C-407E-A947-70E740481C1C}">
                <a14:useLocalDpi xmlns:a14="http://schemas.microsoft.com/office/drawing/2010/main" val="0"/>
              </a:ext>
            </a:extLst>
          </a:blip>
          <a:stretch>
            <a:fillRect/>
          </a:stretch>
        </p:blipFill>
        <p:spPr>
          <a:xfrm>
            <a:off x="690680" y="6422354"/>
            <a:ext cx="444934" cy="311454"/>
          </a:xfrm>
          <a:prstGeom prst="rect">
            <a:avLst/>
          </a:prstGeom>
        </p:spPr>
      </p:pic>
      <p:pic>
        <p:nvPicPr>
          <p:cNvPr id="13" name="Picture 12">
            <a:hlinkClick r:id="rId8"/>
            <a:extLst>
              <a:ext uri="{FF2B5EF4-FFF2-40B4-BE49-F238E27FC236}">
                <a16:creationId xmlns:a16="http://schemas.microsoft.com/office/drawing/2014/main" xmlns="" id="{FE06037E-7EC3-4FD2-BD0E-408689441007}"/>
              </a:ext>
            </a:extLst>
          </p:cNvPr>
          <p:cNvPicPr>
            <a:picLocks noChangeAspect="1"/>
          </p:cNvPicPr>
          <p:nvPr/>
        </p:nvPicPr>
        <p:blipFill>
          <a:blip r:embed="rId9" cstate="email">
            <a:extLst>
              <a:ext uri="{28A0092B-C50C-407E-A947-70E740481C1C}">
                <a14:useLocalDpi xmlns:a14="http://schemas.microsoft.com/office/drawing/2010/main" val="0"/>
              </a:ext>
            </a:extLst>
          </a:blip>
          <a:stretch>
            <a:fillRect/>
          </a:stretch>
        </p:blipFill>
        <p:spPr>
          <a:xfrm>
            <a:off x="1284816" y="6440957"/>
            <a:ext cx="271224" cy="271224"/>
          </a:xfrm>
          <a:prstGeom prst="rect">
            <a:avLst/>
          </a:prstGeom>
        </p:spPr>
      </p:pic>
    </p:spTree>
    <p:extLst>
      <p:ext uri="{BB962C8B-B14F-4D97-AF65-F5344CB8AC3E}">
        <p14:creationId xmlns:p14="http://schemas.microsoft.com/office/powerpoint/2010/main" val="1589233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8">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bld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7826141" y="211121"/>
            <a:ext cx="4908082" cy="1325563"/>
          </a:xfrm>
        </p:spPr>
        <p:txBody>
          <a:bodyPr/>
          <a:lstStyle/>
          <a:p>
            <a:r>
              <a:rPr lang="en-GB" sz="3600" dirty="0" smtClean="0">
                <a:solidFill>
                  <a:schemeClr val="bg1"/>
                </a:solidFill>
              </a:rPr>
              <a:t>Glasgow Coma Scale.</a:t>
            </a:r>
            <a:endParaRPr lang="en-GB" sz="3600" dirty="0">
              <a:solidFill>
                <a:schemeClr val="bg1"/>
              </a:solidFill>
            </a:endParaRPr>
          </a:p>
        </p:txBody>
      </p:sp>
      <p:sp>
        <p:nvSpPr>
          <p:cNvPr id="2" name="Content Placeholder 1"/>
          <p:cNvSpPr>
            <a:spLocks noGrp="1"/>
          </p:cNvSpPr>
          <p:nvPr>
            <p:ph idx="1"/>
          </p:nvPr>
        </p:nvSpPr>
        <p:spPr>
          <a:xfrm>
            <a:off x="364427" y="1787531"/>
            <a:ext cx="11724903" cy="5041953"/>
          </a:xfrm>
        </p:spPr>
        <p:txBody>
          <a:bodyPr>
            <a:noAutofit/>
          </a:bodyPr>
          <a:lstStyle/>
          <a:p>
            <a:pPr marL="0" indent="0">
              <a:spcBef>
                <a:spcPts val="0"/>
              </a:spcBef>
              <a:buNone/>
            </a:pPr>
            <a:r>
              <a:rPr lang="en-GB" sz="2400" dirty="0"/>
              <a:t>The Glasgow Coma Score assess the </a:t>
            </a:r>
            <a:r>
              <a:rPr lang="en-GB" sz="2400" dirty="0" smtClean="0"/>
              <a:t>patient’s </a:t>
            </a:r>
            <a:r>
              <a:rPr lang="en-GB" sz="2400" dirty="0"/>
              <a:t>level of consciousness from 3 aspects of the patients behaviour </a:t>
            </a:r>
            <a:r>
              <a:rPr lang="en-GB" sz="2400" dirty="0" smtClean="0"/>
              <a:t>:-</a:t>
            </a:r>
            <a:endParaRPr lang="en-GB" sz="2400" dirty="0"/>
          </a:p>
          <a:p>
            <a:pPr marL="534988" indent="-268288">
              <a:lnSpc>
                <a:spcPct val="150000"/>
              </a:lnSpc>
              <a:buSzPct val="70000"/>
            </a:pPr>
            <a:r>
              <a:rPr lang="en-GB" sz="2400" dirty="0"/>
              <a:t>Eye Response		(4 down to 1)</a:t>
            </a:r>
          </a:p>
          <a:p>
            <a:pPr marL="534988" indent="-268288">
              <a:lnSpc>
                <a:spcPct val="150000"/>
              </a:lnSpc>
              <a:buSzPct val="70000"/>
            </a:pPr>
            <a:r>
              <a:rPr lang="en-GB" sz="2400" dirty="0"/>
              <a:t>Verbal Response		(5 down to 1)</a:t>
            </a:r>
          </a:p>
          <a:p>
            <a:pPr marL="534988" indent="-268288">
              <a:lnSpc>
                <a:spcPct val="150000"/>
              </a:lnSpc>
              <a:buSzPct val="70000"/>
            </a:pPr>
            <a:r>
              <a:rPr lang="en-GB" sz="2400" dirty="0"/>
              <a:t>Motor Response		(6 down to 1)</a:t>
            </a:r>
          </a:p>
          <a:p>
            <a:pPr>
              <a:buNone/>
            </a:pPr>
            <a:endParaRPr lang="en-GB" sz="2400" dirty="0"/>
          </a:p>
          <a:p>
            <a:pPr marL="0" indent="0">
              <a:spcBef>
                <a:spcPts val="0"/>
              </a:spcBef>
              <a:buNone/>
            </a:pPr>
            <a:r>
              <a:rPr lang="en-GB" sz="2400" dirty="0"/>
              <a:t>A score is given for each aspect of the </a:t>
            </a:r>
            <a:r>
              <a:rPr lang="en-GB" sz="2400" dirty="0" smtClean="0"/>
              <a:t>patient’s </a:t>
            </a:r>
            <a:r>
              <a:rPr lang="en-GB" sz="2400" dirty="0"/>
              <a:t>behaviour, the highest score is 15 and this indicates that the patient’s level of consciousness is normal. The lowest score is 3 and this indicates the </a:t>
            </a:r>
            <a:r>
              <a:rPr lang="en-GB" sz="2400" dirty="0" smtClean="0"/>
              <a:t>patient’s </a:t>
            </a:r>
            <a:r>
              <a:rPr lang="en-GB" sz="2400" dirty="0"/>
              <a:t>level of consciousness is at its lowest and the patient will be unconscious.</a:t>
            </a:r>
          </a:p>
        </p:txBody>
      </p:sp>
      <p:sp>
        <p:nvSpPr>
          <p:cNvPr id="3" name="Slide Number Placeholder 2"/>
          <p:cNvSpPr>
            <a:spLocks noGrp="1"/>
          </p:cNvSpPr>
          <p:nvPr>
            <p:ph type="sldNum" sz="quarter" idx="12"/>
          </p:nvPr>
        </p:nvSpPr>
        <p:spPr/>
        <p:txBody>
          <a:bodyPr/>
          <a:lstStyle/>
          <a:p>
            <a:fld id="{C1A14C30-BAF1-4FB6-A4E3-9334171011A0}" type="slidenum">
              <a:rPr lang="en-GB" smtClean="0"/>
              <a:pPr/>
              <a:t>53</a:t>
            </a:fld>
            <a:endParaRPr lang="en-GB" dirty="0"/>
          </a:p>
        </p:txBody>
      </p:sp>
      <p:pic>
        <p:nvPicPr>
          <p:cNvPr id="6" name="Picture 5"/>
          <p:cNvPicPr>
            <a:picLocks noChangeAspect="1"/>
          </p:cNvPicPr>
          <p:nvPr/>
        </p:nvPicPr>
        <p:blipFill>
          <a:blip r:embed="rId2" cstate="email">
            <a:extLst>
              <a:ext uri="{28A0092B-C50C-407E-A947-70E740481C1C}">
                <a14:useLocalDpi xmlns:a14="http://schemas.microsoft.com/office/drawing/2010/main" val="0"/>
              </a:ext>
            </a:extLst>
          </a:blip>
          <a:stretch>
            <a:fillRect/>
          </a:stretch>
        </p:blipFill>
        <p:spPr>
          <a:xfrm>
            <a:off x="270873" y="170087"/>
            <a:ext cx="932776" cy="1269164"/>
          </a:xfrm>
          <a:prstGeom prst="rect">
            <a:avLst/>
          </a:prstGeom>
        </p:spPr>
      </p:pic>
      <p:sp>
        <p:nvSpPr>
          <p:cNvPr id="7" name="Rectangle 6"/>
          <p:cNvSpPr/>
          <p:nvPr/>
        </p:nvSpPr>
        <p:spPr>
          <a:xfrm>
            <a:off x="0" y="6298163"/>
            <a:ext cx="12192000" cy="559837"/>
          </a:xfrm>
          <a:prstGeom prst="rect">
            <a:avLst/>
          </a:prstGeom>
          <a:solidFill>
            <a:srgbClr val="10A03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8" name="Picture 7"/>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10441202" y="-108300"/>
            <a:ext cx="1853188" cy="2036068"/>
          </a:xfrm>
          <a:prstGeom prst="rect">
            <a:avLst/>
          </a:prstGeom>
        </p:spPr>
      </p:pic>
      <p:sp>
        <p:nvSpPr>
          <p:cNvPr id="9" name="TextBox 8">
            <a:extLst>
              <a:ext uri="{FF2B5EF4-FFF2-40B4-BE49-F238E27FC236}">
                <a16:creationId xmlns:a16="http://schemas.microsoft.com/office/drawing/2014/main" xmlns="" id="{58F17405-0CCD-427E-8DC1-67BB508A6295}"/>
              </a:ext>
            </a:extLst>
          </p:cNvPr>
          <p:cNvSpPr txBox="1"/>
          <p:nvPr/>
        </p:nvSpPr>
        <p:spPr>
          <a:xfrm>
            <a:off x="9213668" y="6445764"/>
            <a:ext cx="2569028" cy="261610"/>
          </a:xfrm>
          <a:prstGeom prst="rect">
            <a:avLst/>
          </a:prstGeom>
          <a:noFill/>
          <a:ln>
            <a:noFill/>
          </a:ln>
        </p:spPr>
        <p:txBody>
          <a:bodyPr wrap="square" rtlCol="0">
            <a:spAutoFit/>
          </a:bodyPr>
          <a:lstStyle/>
          <a:p>
            <a:r>
              <a:rPr lang="en-GB" sz="1100" dirty="0">
                <a:solidFill>
                  <a:schemeClr val="bg1"/>
                </a:solidFill>
                <a:latin typeface="Bahnschrift Light" panose="020B0502040204020203" pitchFamily="34" charset="0"/>
              </a:rPr>
              <a:t>Welsh Ambulance Services NHS Trust</a:t>
            </a:r>
          </a:p>
        </p:txBody>
      </p:sp>
      <p:pic>
        <p:nvPicPr>
          <p:cNvPr id="10" name="Picture 9">
            <a:hlinkClick r:id="rId4"/>
            <a:extLst>
              <a:ext uri="{FF2B5EF4-FFF2-40B4-BE49-F238E27FC236}">
                <a16:creationId xmlns:a16="http://schemas.microsoft.com/office/drawing/2014/main" xmlns="" id="{9F4E6EA8-FE61-4C31-B92D-D0B67B138749}"/>
              </a:ext>
            </a:extLst>
          </p:cNvPr>
          <p:cNvPicPr>
            <a:picLocks noChangeAspect="1"/>
          </p:cNvPicPr>
          <p:nvPr/>
        </p:nvPicPr>
        <p:blipFill>
          <a:blip r:embed="rId5" cstate="email">
            <a:extLst>
              <a:ext uri="{28A0092B-C50C-407E-A947-70E740481C1C}">
                <a14:useLocalDpi xmlns:a14="http://schemas.microsoft.com/office/drawing/2010/main" val="0"/>
              </a:ext>
            </a:extLst>
          </a:blip>
          <a:stretch>
            <a:fillRect/>
          </a:stretch>
        </p:blipFill>
        <p:spPr>
          <a:xfrm>
            <a:off x="275134" y="6440957"/>
            <a:ext cx="271224" cy="271224"/>
          </a:xfrm>
          <a:prstGeom prst="rect">
            <a:avLst/>
          </a:prstGeom>
        </p:spPr>
      </p:pic>
      <p:pic>
        <p:nvPicPr>
          <p:cNvPr id="11" name="Picture 10">
            <a:hlinkClick r:id="rId6"/>
            <a:extLst>
              <a:ext uri="{FF2B5EF4-FFF2-40B4-BE49-F238E27FC236}">
                <a16:creationId xmlns:a16="http://schemas.microsoft.com/office/drawing/2014/main" xmlns="" id="{8B00DA9A-76A5-4B84-BB25-5D0C4EB3F9AF}"/>
              </a:ext>
            </a:extLst>
          </p:cNvPr>
          <p:cNvPicPr>
            <a:picLocks noChangeAspect="1"/>
          </p:cNvPicPr>
          <p:nvPr/>
        </p:nvPicPr>
        <p:blipFill>
          <a:blip r:embed="rId7" cstate="email">
            <a:extLst>
              <a:ext uri="{28A0092B-C50C-407E-A947-70E740481C1C}">
                <a14:useLocalDpi xmlns:a14="http://schemas.microsoft.com/office/drawing/2010/main" val="0"/>
              </a:ext>
            </a:extLst>
          </a:blip>
          <a:stretch>
            <a:fillRect/>
          </a:stretch>
        </p:blipFill>
        <p:spPr>
          <a:xfrm>
            <a:off x="690680" y="6422354"/>
            <a:ext cx="444934" cy="311454"/>
          </a:xfrm>
          <a:prstGeom prst="rect">
            <a:avLst/>
          </a:prstGeom>
        </p:spPr>
      </p:pic>
      <p:pic>
        <p:nvPicPr>
          <p:cNvPr id="12" name="Picture 11">
            <a:hlinkClick r:id="rId8"/>
            <a:extLst>
              <a:ext uri="{FF2B5EF4-FFF2-40B4-BE49-F238E27FC236}">
                <a16:creationId xmlns:a16="http://schemas.microsoft.com/office/drawing/2014/main" xmlns="" id="{FE06037E-7EC3-4FD2-BD0E-408689441007}"/>
              </a:ext>
            </a:extLst>
          </p:cNvPr>
          <p:cNvPicPr>
            <a:picLocks noChangeAspect="1"/>
          </p:cNvPicPr>
          <p:nvPr/>
        </p:nvPicPr>
        <p:blipFill>
          <a:blip r:embed="rId9" cstate="email">
            <a:extLst>
              <a:ext uri="{28A0092B-C50C-407E-A947-70E740481C1C}">
                <a14:useLocalDpi xmlns:a14="http://schemas.microsoft.com/office/drawing/2010/main" val="0"/>
              </a:ext>
            </a:extLst>
          </a:blip>
          <a:stretch>
            <a:fillRect/>
          </a:stretch>
        </p:blipFill>
        <p:spPr>
          <a:xfrm>
            <a:off x="1284816" y="6440957"/>
            <a:ext cx="271224" cy="271224"/>
          </a:xfrm>
          <a:prstGeom prst="rect">
            <a:avLst/>
          </a:prstGeom>
        </p:spPr>
      </p:pic>
      <p:sp>
        <p:nvSpPr>
          <p:cNvPr id="13" name="Rectangle 12"/>
          <p:cNvSpPr/>
          <p:nvPr/>
        </p:nvSpPr>
        <p:spPr>
          <a:xfrm>
            <a:off x="8744795" y="19976"/>
            <a:ext cx="2949525" cy="523220"/>
          </a:xfrm>
          <a:prstGeom prst="rect">
            <a:avLst/>
          </a:prstGeom>
        </p:spPr>
        <p:txBody>
          <a:bodyPr wrap="none">
            <a:spAutoFit/>
          </a:bodyPr>
          <a:lstStyle/>
          <a:p>
            <a:r>
              <a:rPr lang="en-GB" sz="2800" dirty="0">
                <a:latin typeface="+mn-lt"/>
              </a:rPr>
              <a:t>Level of Response  </a:t>
            </a:r>
          </a:p>
        </p:txBody>
      </p:sp>
      <p:sp>
        <p:nvSpPr>
          <p:cNvPr id="14" name="Title 1"/>
          <p:cNvSpPr txBox="1">
            <a:spLocks/>
          </p:cNvSpPr>
          <p:nvPr/>
        </p:nvSpPr>
        <p:spPr>
          <a:xfrm>
            <a:off x="1420428" y="571966"/>
            <a:ext cx="78867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fontAlgn="auto">
              <a:spcAft>
                <a:spcPts val="0"/>
              </a:spcAft>
            </a:pPr>
            <a:r>
              <a:rPr lang="en-GB" sz="3600" dirty="0" smtClean="0">
                <a:latin typeface="+mn-lt"/>
              </a:rPr>
              <a:t>Glasgow Coma Scale </a:t>
            </a:r>
            <a:endParaRPr lang="en-GB" sz="3600" dirty="0">
              <a:latin typeface="+mn-lt"/>
            </a:endParaRPr>
          </a:p>
        </p:txBody>
      </p:sp>
    </p:spTree>
    <p:extLst>
      <p:ext uri="{BB962C8B-B14F-4D97-AF65-F5344CB8AC3E}">
        <p14:creationId xmlns:p14="http://schemas.microsoft.com/office/powerpoint/2010/main" val="18844275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glasgow-coma-scale1.jpg"/>
          <p:cNvPicPr>
            <a:picLocks noGrp="1" noChangeAspect="1"/>
          </p:cNvPicPr>
          <p:nvPr>
            <p:ph idx="1"/>
          </p:nvPr>
        </p:nvPicPr>
        <p:blipFill>
          <a:blip r:embed="rId2" cstate="print"/>
          <a:stretch>
            <a:fillRect/>
          </a:stretch>
        </p:blipFill>
        <p:spPr>
          <a:xfrm>
            <a:off x="1838426" y="996263"/>
            <a:ext cx="8220237" cy="4861629"/>
          </a:xfrm>
        </p:spPr>
      </p:pic>
      <p:sp>
        <p:nvSpPr>
          <p:cNvPr id="2" name="TextBox 1"/>
          <p:cNvSpPr txBox="1"/>
          <p:nvPr/>
        </p:nvSpPr>
        <p:spPr>
          <a:xfrm>
            <a:off x="4967416" y="5931070"/>
            <a:ext cx="7224584" cy="369332"/>
          </a:xfrm>
          <a:prstGeom prst="rect">
            <a:avLst/>
          </a:prstGeom>
          <a:noFill/>
        </p:spPr>
        <p:txBody>
          <a:bodyPr wrap="square" rtlCol="0">
            <a:spAutoFit/>
          </a:bodyPr>
          <a:lstStyle/>
          <a:p>
            <a:r>
              <a:rPr lang="en-GB" dirty="0" smtClean="0">
                <a:latin typeface="+mn-lt"/>
              </a:rPr>
              <a:t>Note: There are many Apps to help with an accurate GCS.</a:t>
            </a:r>
            <a:endParaRPr lang="en-GB" dirty="0">
              <a:latin typeface="+mn-lt"/>
            </a:endParaRPr>
          </a:p>
        </p:txBody>
      </p:sp>
      <p:sp>
        <p:nvSpPr>
          <p:cNvPr id="5" name="Title 4"/>
          <p:cNvSpPr txBox="1">
            <a:spLocks/>
          </p:cNvSpPr>
          <p:nvPr/>
        </p:nvSpPr>
        <p:spPr>
          <a:xfrm>
            <a:off x="7826141" y="211121"/>
            <a:ext cx="4908082" cy="1325563"/>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600" smtClean="0">
                <a:solidFill>
                  <a:schemeClr val="bg1"/>
                </a:solidFill>
              </a:rPr>
              <a:t>Glasgow Coma Scale.</a:t>
            </a:r>
            <a:endParaRPr lang="en-GB" sz="3600" dirty="0">
              <a:solidFill>
                <a:schemeClr val="bg1"/>
              </a:solidFill>
            </a:endParaRPr>
          </a:p>
        </p:txBody>
      </p:sp>
      <p:sp>
        <p:nvSpPr>
          <p:cNvPr id="6" name="Rectangle 5"/>
          <p:cNvSpPr/>
          <p:nvPr/>
        </p:nvSpPr>
        <p:spPr>
          <a:xfrm>
            <a:off x="8744795" y="19976"/>
            <a:ext cx="2949525" cy="523220"/>
          </a:xfrm>
          <a:prstGeom prst="rect">
            <a:avLst/>
          </a:prstGeom>
        </p:spPr>
        <p:txBody>
          <a:bodyPr wrap="none">
            <a:spAutoFit/>
          </a:bodyPr>
          <a:lstStyle/>
          <a:p>
            <a:r>
              <a:rPr lang="en-GB" sz="2800" dirty="0">
                <a:latin typeface="+mn-lt"/>
              </a:rPr>
              <a:t>Level of Response  </a:t>
            </a:r>
          </a:p>
        </p:txBody>
      </p:sp>
      <p:pic>
        <p:nvPicPr>
          <p:cNvPr id="7" name="Picture 6"/>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270873" y="170087"/>
            <a:ext cx="932776" cy="1269164"/>
          </a:xfrm>
          <a:prstGeom prst="rect">
            <a:avLst/>
          </a:prstGeom>
        </p:spPr>
      </p:pic>
      <p:sp>
        <p:nvSpPr>
          <p:cNvPr id="8" name="Rectangle 7"/>
          <p:cNvSpPr/>
          <p:nvPr/>
        </p:nvSpPr>
        <p:spPr>
          <a:xfrm>
            <a:off x="0" y="6298163"/>
            <a:ext cx="12192000" cy="559837"/>
          </a:xfrm>
          <a:prstGeom prst="rect">
            <a:avLst/>
          </a:prstGeom>
          <a:solidFill>
            <a:srgbClr val="10A03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Picture 8"/>
          <p:cNvPicPr>
            <a:picLocks noChangeAspect="1"/>
          </p:cNvPicPr>
          <p:nvPr/>
        </p:nvPicPr>
        <p:blipFill>
          <a:blip r:embed="rId4" cstate="email">
            <a:extLst>
              <a:ext uri="{28A0092B-C50C-407E-A947-70E740481C1C}">
                <a14:useLocalDpi xmlns:a14="http://schemas.microsoft.com/office/drawing/2010/main" val="0"/>
              </a:ext>
            </a:extLst>
          </a:blip>
          <a:stretch>
            <a:fillRect/>
          </a:stretch>
        </p:blipFill>
        <p:spPr>
          <a:xfrm>
            <a:off x="10441202" y="-108300"/>
            <a:ext cx="1853188" cy="2036068"/>
          </a:xfrm>
          <a:prstGeom prst="rect">
            <a:avLst/>
          </a:prstGeom>
        </p:spPr>
      </p:pic>
      <p:sp>
        <p:nvSpPr>
          <p:cNvPr id="10" name="TextBox 9">
            <a:extLst>
              <a:ext uri="{FF2B5EF4-FFF2-40B4-BE49-F238E27FC236}">
                <a16:creationId xmlns:a16="http://schemas.microsoft.com/office/drawing/2014/main" xmlns="" id="{58F17405-0CCD-427E-8DC1-67BB508A6295}"/>
              </a:ext>
            </a:extLst>
          </p:cNvPr>
          <p:cNvSpPr txBox="1"/>
          <p:nvPr/>
        </p:nvSpPr>
        <p:spPr>
          <a:xfrm>
            <a:off x="9213668" y="6445764"/>
            <a:ext cx="2569028" cy="261610"/>
          </a:xfrm>
          <a:prstGeom prst="rect">
            <a:avLst/>
          </a:prstGeom>
          <a:noFill/>
          <a:ln>
            <a:noFill/>
          </a:ln>
        </p:spPr>
        <p:txBody>
          <a:bodyPr wrap="square" rtlCol="0">
            <a:spAutoFit/>
          </a:bodyPr>
          <a:lstStyle/>
          <a:p>
            <a:r>
              <a:rPr lang="en-GB" sz="1100" dirty="0">
                <a:solidFill>
                  <a:schemeClr val="bg1"/>
                </a:solidFill>
                <a:latin typeface="Bahnschrift Light" panose="020B0502040204020203" pitchFamily="34" charset="0"/>
              </a:rPr>
              <a:t>Welsh Ambulance Services NHS Trust</a:t>
            </a:r>
          </a:p>
        </p:txBody>
      </p:sp>
      <p:pic>
        <p:nvPicPr>
          <p:cNvPr id="11" name="Picture 10">
            <a:hlinkClick r:id="rId5"/>
            <a:extLst>
              <a:ext uri="{FF2B5EF4-FFF2-40B4-BE49-F238E27FC236}">
                <a16:creationId xmlns:a16="http://schemas.microsoft.com/office/drawing/2014/main" xmlns="" id="{9F4E6EA8-FE61-4C31-B92D-D0B67B138749}"/>
              </a:ext>
            </a:extLst>
          </p:cNvPr>
          <p:cNvPicPr>
            <a:picLocks noChangeAspect="1"/>
          </p:cNvPicPr>
          <p:nvPr/>
        </p:nvPicPr>
        <p:blipFill>
          <a:blip r:embed="rId6" cstate="email">
            <a:extLst>
              <a:ext uri="{28A0092B-C50C-407E-A947-70E740481C1C}">
                <a14:useLocalDpi xmlns:a14="http://schemas.microsoft.com/office/drawing/2010/main" val="0"/>
              </a:ext>
            </a:extLst>
          </a:blip>
          <a:stretch>
            <a:fillRect/>
          </a:stretch>
        </p:blipFill>
        <p:spPr>
          <a:xfrm>
            <a:off x="275134" y="6440957"/>
            <a:ext cx="271224" cy="271224"/>
          </a:xfrm>
          <a:prstGeom prst="rect">
            <a:avLst/>
          </a:prstGeom>
        </p:spPr>
      </p:pic>
      <p:pic>
        <p:nvPicPr>
          <p:cNvPr id="12" name="Picture 11">
            <a:hlinkClick r:id="rId7"/>
            <a:extLst>
              <a:ext uri="{FF2B5EF4-FFF2-40B4-BE49-F238E27FC236}">
                <a16:creationId xmlns:a16="http://schemas.microsoft.com/office/drawing/2014/main" xmlns="" id="{8B00DA9A-76A5-4B84-BB25-5D0C4EB3F9AF}"/>
              </a:ext>
            </a:extLst>
          </p:cNvPr>
          <p:cNvPicPr>
            <a:picLocks noChangeAspect="1"/>
          </p:cNvPicPr>
          <p:nvPr/>
        </p:nvPicPr>
        <p:blipFill>
          <a:blip r:embed="rId8" cstate="email">
            <a:extLst>
              <a:ext uri="{28A0092B-C50C-407E-A947-70E740481C1C}">
                <a14:useLocalDpi xmlns:a14="http://schemas.microsoft.com/office/drawing/2010/main" val="0"/>
              </a:ext>
            </a:extLst>
          </a:blip>
          <a:stretch>
            <a:fillRect/>
          </a:stretch>
        </p:blipFill>
        <p:spPr>
          <a:xfrm>
            <a:off x="690680" y="6422354"/>
            <a:ext cx="444934" cy="311454"/>
          </a:xfrm>
          <a:prstGeom prst="rect">
            <a:avLst/>
          </a:prstGeom>
        </p:spPr>
      </p:pic>
      <p:pic>
        <p:nvPicPr>
          <p:cNvPr id="13" name="Picture 12">
            <a:hlinkClick r:id="rId9"/>
            <a:extLst>
              <a:ext uri="{FF2B5EF4-FFF2-40B4-BE49-F238E27FC236}">
                <a16:creationId xmlns:a16="http://schemas.microsoft.com/office/drawing/2014/main" xmlns="" id="{FE06037E-7EC3-4FD2-BD0E-408689441007}"/>
              </a:ext>
            </a:extLst>
          </p:cNvPr>
          <p:cNvPicPr>
            <a:picLocks noChangeAspect="1"/>
          </p:cNvPicPr>
          <p:nvPr/>
        </p:nvPicPr>
        <p:blipFill>
          <a:blip r:embed="rId10" cstate="email">
            <a:extLst>
              <a:ext uri="{28A0092B-C50C-407E-A947-70E740481C1C}">
                <a14:useLocalDpi xmlns:a14="http://schemas.microsoft.com/office/drawing/2010/main" val="0"/>
              </a:ext>
            </a:extLst>
          </a:blip>
          <a:stretch>
            <a:fillRect/>
          </a:stretch>
        </p:blipFill>
        <p:spPr>
          <a:xfrm>
            <a:off x="1284816" y="6440957"/>
            <a:ext cx="271224" cy="271224"/>
          </a:xfrm>
          <a:prstGeom prst="rect">
            <a:avLst/>
          </a:prstGeom>
        </p:spPr>
      </p:pic>
    </p:spTree>
    <p:extLst>
      <p:ext uri="{BB962C8B-B14F-4D97-AF65-F5344CB8AC3E}">
        <p14:creationId xmlns:p14="http://schemas.microsoft.com/office/powerpoint/2010/main" val="3748753441"/>
      </p:ext>
    </p:extLst>
  </p:cSld>
  <p:clrMapOvr>
    <a:masterClrMapping/>
  </p:clrMapOvr>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See the source image"/>
          <p:cNvPicPr>
            <a:picLocks noChangeAspect="1" noChangeArrowheads="1"/>
          </p:cNvPicPr>
          <p:nvPr/>
        </p:nvPicPr>
        <p:blipFill>
          <a:blip r:embed="rId2" cstate="email">
            <a:extLst>
              <a:ext uri="{28A0092B-C50C-407E-A947-70E740481C1C}">
                <a14:useLocalDpi xmlns:a14="http://schemas.microsoft.com/office/drawing/2010/main" val="0"/>
              </a:ext>
            </a:extLst>
          </a:blip>
          <a:srcRect/>
          <a:stretch>
            <a:fillRect/>
          </a:stretch>
        </p:blipFill>
        <p:spPr bwMode="auto">
          <a:xfrm>
            <a:off x="8618930" y="1439251"/>
            <a:ext cx="2817125" cy="2817125"/>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1556040" y="684320"/>
            <a:ext cx="9048467" cy="5632311"/>
          </a:xfrm>
          <a:prstGeom prst="rect">
            <a:avLst/>
          </a:prstGeom>
          <a:noFill/>
        </p:spPr>
        <p:txBody>
          <a:bodyPr wrap="square" rtlCol="0">
            <a:spAutoFit/>
          </a:bodyPr>
          <a:lstStyle/>
          <a:p>
            <a:r>
              <a:rPr lang="en-GB" sz="2400" b="1" dirty="0">
                <a:solidFill>
                  <a:srgbClr val="10A03D"/>
                </a:solidFill>
                <a:latin typeface="+mn-lt"/>
                <a:cs typeface="Arial" panose="020B0604020202020204" pitchFamily="34" charset="0"/>
              </a:rPr>
              <a:t>When to do it (Indications)</a:t>
            </a:r>
          </a:p>
          <a:p>
            <a:pPr marL="342900" indent="-342900">
              <a:buFont typeface="Wingdings" panose="05000000000000000000" pitchFamily="2" charset="2"/>
              <a:buChar char="ü"/>
            </a:pPr>
            <a:r>
              <a:rPr lang="en-GB" sz="2400" dirty="0">
                <a:latin typeface="+mn-lt"/>
              </a:rPr>
              <a:t>Diabetic patient with suspected abnormal sugar levels</a:t>
            </a:r>
          </a:p>
          <a:p>
            <a:pPr marL="342900" indent="-342900">
              <a:buFont typeface="Wingdings" panose="05000000000000000000" pitchFamily="2" charset="2"/>
              <a:buChar char="ü"/>
            </a:pPr>
            <a:r>
              <a:rPr lang="en-GB" sz="2400" dirty="0">
                <a:latin typeface="+mn-lt"/>
              </a:rPr>
              <a:t>Any patient with lowered level of consciousness</a:t>
            </a:r>
          </a:p>
          <a:p>
            <a:endParaRPr lang="en-GB" sz="2400" dirty="0">
              <a:latin typeface="+mn-lt"/>
              <a:cs typeface="Arial" panose="020B0604020202020204" pitchFamily="34" charset="0"/>
            </a:endParaRPr>
          </a:p>
          <a:p>
            <a:r>
              <a:rPr lang="en-GB" sz="2400" b="1" dirty="0">
                <a:solidFill>
                  <a:srgbClr val="10A03D"/>
                </a:solidFill>
                <a:latin typeface="+mn-lt"/>
                <a:cs typeface="Arial" panose="020B0604020202020204" pitchFamily="34" charset="0"/>
              </a:rPr>
              <a:t>When not to do it (Contra-indications) </a:t>
            </a:r>
          </a:p>
          <a:p>
            <a:r>
              <a:rPr lang="en-GB" sz="2400" dirty="0">
                <a:latin typeface="+mn-lt"/>
                <a:cs typeface="Arial" panose="020B0604020202020204" pitchFamily="34" charset="0"/>
              </a:rPr>
              <a:t>Children (For Community First Responders) </a:t>
            </a:r>
            <a:br>
              <a:rPr lang="en-GB" sz="2400" dirty="0">
                <a:latin typeface="+mn-lt"/>
                <a:cs typeface="Arial" panose="020B0604020202020204" pitchFamily="34" charset="0"/>
              </a:rPr>
            </a:br>
            <a:r>
              <a:rPr lang="en-GB" sz="2400" dirty="0">
                <a:latin typeface="+mn-lt"/>
              </a:rPr>
              <a:t>Finger / hand / limb injury  </a:t>
            </a:r>
            <a:endParaRPr lang="en-GB" sz="2400" dirty="0">
              <a:latin typeface="+mn-lt"/>
              <a:cs typeface="Arial" panose="020B0604020202020204" pitchFamily="34" charset="0"/>
            </a:endParaRPr>
          </a:p>
          <a:p>
            <a:endParaRPr lang="en-GB" sz="2400" dirty="0">
              <a:solidFill>
                <a:srgbClr val="356F40"/>
              </a:solidFill>
              <a:latin typeface="+mn-lt"/>
              <a:cs typeface="Arial" panose="020B0604020202020204" pitchFamily="34" charset="0"/>
            </a:endParaRPr>
          </a:p>
          <a:p>
            <a:r>
              <a:rPr lang="en-GB" sz="2400" b="1" dirty="0">
                <a:solidFill>
                  <a:srgbClr val="10A03D"/>
                </a:solidFill>
                <a:latin typeface="+mn-lt"/>
                <a:cs typeface="Arial" panose="020B0604020202020204" pitchFamily="34" charset="0"/>
              </a:rPr>
              <a:t>Advantages</a:t>
            </a:r>
          </a:p>
          <a:p>
            <a:r>
              <a:rPr lang="en-GB" sz="2400" dirty="0">
                <a:latin typeface="+mn-lt"/>
                <a:cs typeface="Arial" panose="020B0604020202020204" pitchFamily="34" charset="0"/>
              </a:rPr>
              <a:t>Ensure correct management and effectiveness of treatment for diabetic patients. </a:t>
            </a:r>
            <a:br>
              <a:rPr lang="en-GB" sz="2400" dirty="0">
                <a:latin typeface="+mn-lt"/>
                <a:cs typeface="Arial" panose="020B0604020202020204" pitchFamily="34" charset="0"/>
              </a:rPr>
            </a:br>
            <a:endParaRPr lang="en-GB" sz="2400" dirty="0">
              <a:latin typeface="+mn-lt"/>
              <a:cs typeface="Arial" panose="020B0604020202020204" pitchFamily="34" charset="0"/>
            </a:endParaRPr>
          </a:p>
          <a:p>
            <a:r>
              <a:rPr lang="en-GB" sz="2400" b="1" dirty="0">
                <a:solidFill>
                  <a:srgbClr val="10A03D"/>
                </a:solidFill>
                <a:latin typeface="+mn-lt"/>
                <a:cs typeface="Arial" panose="020B0604020202020204" pitchFamily="34" charset="0"/>
              </a:rPr>
              <a:t>Disadvantages</a:t>
            </a:r>
          </a:p>
          <a:p>
            <a:r>
              <a:rPr lang="en-GB" sz="2400" dirty="0">
                <a:latin typeface="+mn-lt"/>
                <a:cs typeface="Arial" panose="020B0604020202020204" pitchFamily="34" charset="0"/>
              </a:rPr>
              <a:t>Prone to errors if correct technique is not used. </a:t>
            </a:r>
            <a:endParaRPr lang="en-GB" sz="2400" dirty="0" smtClean="0">
              <a:latin typeface="+mn-lt"/>
              <a:cs typeface="Arial" panose="020B0604020202020204" pitchFamily="34" charset="0"/>
            </a:endParaRPr>
          </a:p>
          <a:p>
            <a:r>
              <a:rPr lang="en-GB" sz="2400" dirty="0" smtClean="0">
                <a:latin typeface="+mn-lt"/>
                <a:cs typeface="Arial" panose="020B0604020202020204" pitchFamily="34" charset="0"/>
              </a:rPr>
              <a:t>Limitations of equipment. </a:t>
            </a:r>
            <a:endParaRPr lang="en-GB" sz="2400" dirty="0">
              <a:latin typeface="+mn-lt"/>
              <a:cs typeface="Arial" panose="020B0604020202020204" pitchFamily="34" charset="0"/>
            </a:endParaRPr>
          </a:p>
        </p:txBody>
      </p:sp>
      <p:sp>
        <p:nvSpPr>
          <p:cNvPr id="3" name="Rectangle 2"/>
          <p:cNvSpPr/>
          <p:nvPr/>
        </p:nvSpPr>
        <p:spPr>
          <a:xfrm>
            <a:off x="7293917" y="143614"/>
            <a:ext cx="3469989" cy="584775"/>
          </a:xfrm>
          <a:prstGeom prst="rect">
            <a:avLst/>
          </a:prstGeom>
        </p:spPr>
        <p:txBody>
          <a:bodyPr wrap="none">
            <a:spAutoFit/>
          </a:bodyPr>
          <a:lstStyle/>
          <a:p>
            <a:r>
              <a:rPr lang="en-GB" sz="3200" dirty="0">
                <a:solidFill>
                  <a:schemeClr val="bg1"/>
                </a:solidFill>
                <a:latin typeface="+mn-lt"/>
              </a:rPr>
              <a:t>Blood Sugar Levels  </a:t>
            </a:r>
          </a:p>
        </p:txBody>
      </p:sp>
      <p:pic>
        <p:nvPicPr>
          <p:cNvPr id="4" name="Picture 3"/>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270873" y="170087"/>
            <a:ext cx="932776" cy="1269164"/>
          </a:xfrm>
          <a:prstGeom prst="rect">
            <a:avLst/>
          </a:prstGeom>
        </p:spPr>
      </p:pic>
      <p:sp>
        <p:nvSpPr>
          <p:cNvPr id="5" name="Rectangle 4"/>
          <p:cNvSpPr/>
          <p:nvPr/>
        </p:nvSpPr>
        <p:spPr>
          <a:xfrm>
            <a:off x="0" y="6298163"/>
            <a:ext cx="12192000" cy="559837"/>
          </a:xfrm>
          <a:prstGeom prst="rect">
            <a:avLst/>
          </a:prstGeom>
          <a:solidFill>
            <a:srgbClr val="10A03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6" name="Picture 5"/>
          <p:cNvPicPr>
            <a:picLocks noChangeAspect="1"/>
          </p:cNvPicPr>
          <p:nvPr/>
        </p:nvPicPr>
        <p:blipFill>
          <a:blip r:embed="rId4" cstate="email">
            <a:extLst>
              <a:ext uri="{28A0092B-C50C-407E-A947-70E740481C1C}">
                <a14:useLocalDpi xmlns:a14="http://schemas.microsoft.com/office/drawing/2010/main" val="0"/>
              </a:ext>
            </a:extLst>
          </a:blip>
          <a:stretch>
            <a:fillRect/>
          </a:stretch>
        </p:blipFill>
        <p:spPr>
          <a:xfrm>
            <a:off x="10441202" y="-108300"/>
            <a:ext cx="1853188" cy="2036068"/>
          </a:xfrm>
          <a:prstGeom prst="rect">
            <a:avLst/>
          </a:prstGeom>
        </p:spPr>
      </p:pic>
      <p:sp>
        <p:nvSpPr>
          <p:cNvPr id="7" name="TextBox 6">
            <a:extLst>
              <a:ext uri="{FF2B5EF4-FFF2-40B4-BE49-F238E27FC236}">
                <a16:creationId xmlns:a16="http://schemas.microsoft.com/office/drawing/2014/main" xmlns="" id="{58F17405-0CCD-427E-8DC1-67BB508A6295}"/>
              </a:ext>
            </a:extLst>
          </p:cNvPr>
          <p:cNvSpPr txBox="1"/>
          <p:nvPr/>
        </p:nvSpPr>
        <p:spPr>
          <a:xfrm>
            <a:off x="9213668" y="6445764"/>
            <a:ext cx="2569028" cy="261610"/>
          </a:xfrm>
          <a:prstGeom prst="rect">
            <a:avLst/>
          </a:prstGeom>
          <a:noFill/>
          <a:ln>
            <a:noFill/>
          </a:ln>
        </p:spPr>
        <p:txBody>
          <a:bodyPr wrap="square" rtlCol="0">
            <a:spAutoFit/>
          </a:bodyPr>
          <a:lstStyle/>
          <a:p>
            <a:r>
              <a:rPr lang="en-GB" sz="1100" dirty="0">
                <a:solidFill>
                  <a:schemeClr val="bg1"/>
                </a:solidFill>
                <a:latin typeface="Bahnschrift Light" panose="020B0502040204020203" pitchFamily="34" charset="0"/>
              </a:rPr>
              <a:t>Welsh Ambulance Services NHS Trust</a:t>
            </a:r>
          </a:p>
        </p:txBody>
      </p:sp>
      <p:pic>
        <p:nvPicPr>
          <p:cNvPr id="8" name="Picture 7">
            <a:hlinkClick r:id="rId5"/>
            <a:extLst>
              <a:ext uri="{FF2B5EF4-FFF2-40B4-BE49-F238E27FC236}">
                <a16:creationId xmlns:a16="http://schemas.microsoft.com/office/drawing/2014/main" xmlns="" id="{9F4E6EA8-FE61-4C31-B92D-D0B67B138749}"/>
              </a:ext>
            </a:extLst>
          </p:cNvPr>
          <p:cNvPicPr>
            <a:picLocks noChangeAspect="1"/>
          </p:cNvPicPr>
          <p:nvPr/>
        </p:nvPicPr>
        <p:blipFill>
          <a:blip r:embed="rId6" cstate="email">
            <a:extLst>
              <a:ext uri="{28A0092B-C50C-407E-A947-70E740481C1C}">
                <a14:useLocalDpi xmlns:a14="http://schemas.microsoft.com/office/drawing/2010/main" val="0"/>
              </a:ext>
            </a:extLst>
          </a:blip>
          <a:stretch>
            <a:fillRect/>
          </a:stretch>
        </p:blipFill>
        <p:spPr>
          <a:xfrm>
            <a:off x="275134" y="6440957"/>
            <a:ext cx="271224" cy="271224"/>
          </a:xfrm>
          <a:prstGeom prst="rect">
            <a:avLst/>
          </a:prstGeom>
        </p:spPr>
      </p:pic>
      <p:pic>
        <p:nvPicPr>
          <p:cNvPr id="9" name="Picture 8">
            <a:hlinkClick r:id="rId7"/>
            <a:extLst>
              <a:ext uri="{FF2B5EF4-FFF2-40B4-BE49-F238E27FC236}">
                <a16:creationId xmlns:a16="http://schemas.microsoft.com/office/drawing/2014/main" xmlns="" id="{8B00DA9A-76A5-4B84-BB25-5D0C4EB3F9AF}"/>
              </a:ext>
            </a:extLst>
          </p:cNvPr>
          <p:cNvPicPr>
            <a:picLocks noChangeAspect="1"/>
          </p:cNvPicPr>
          <p:nvPr/>
        </p:nvPicPr>
        <p:blipFill>
          <a:blip r:embed="rId8" cstate="email">
            <a:extLst>
              <a:ext uri="{28A0092B-C50C-407E-A947-70E740481C1C}">
                <a14:useLocalDpi xmlns:a14="http://schemas.microsoft.com/office/drawing/2010/main" val="0"/>
              </a:ext>
            </a:extLst>
          </a:blip>
          <a:stretch>
            <a:fillRect/>
          </a:stretch>
        </p:blipFill>
        <p:spPr>
          <a:xfrm>
            <a:off x="690680" y="6422354"/>
            <a:ext cx="444934" cy="311454"/>
          </a:xfrm>
          <a:prstGeom prst="rect">
            <a:avLst/>
          </a:prstGeom>
        </p:spPr>
      </p:pic>
      <p:pic>
        <p:nvPicPr>
          <p:cNvPr id="10" name="Picture 9">
            <a:hlinkClick r:id="rId9"/>
            <a:extLst>
              <a:ext uri="{FF2B5EF4-FFF2-40B4-BE49-F238E27FC236}">
                <a16:creationId xmlns:a16="http://schemas.microsoft.com/office/drawing/2014/main" xmlns="" id="{FE06037E-7EC3-4FD2-BD0E-408689441007}"/>
              </a:ext>
            </a:extLst>
          </p:cNvPr>
          <p:cNvPicPr>
            <a:picLocks noChangeAspect="1"/>
          </p:cNvPicPr>
          <p:nvPr/>
        </p:nvPicPr>
        <p:blipFill>
          <a:blip r:embed="rId10" cstate="email">
            <a:extLst>
              <a:ext uri="{28A0092B-C50C-407E-A947-70E740481C1C}">
                <a14:useLocalDpi xmlns:a14="http://schemas.microsoft.com/office/drawing/2010/main" val="0"/>
              </a:ext>
            </a:extLst>
          </a:blip>
          <a:stretch>
            <a:fillRect/>
          </a:stretch>
        </p:blipFill>
        <p:spPr>
          <a:xfrm>
            <a:off x="1284816" y="6440957"/>
            <a:ext cx="271224" cy="271224"/>
          </a:xfrm>
          <a:prstGeom prst="rect">
            <a:avLst/>
          </a:prstGeom>
        </p:spPr>
      </p:pic>
      <p:sp>
        <p:nvSpPr>
          <p:cNvPr id="11" name="Rectangle 10"/>
          <p:cNvSpPr/>
          <p:nvPr/>
        </p:nvSpPr>
        <p:spPr>
          <a:xfrm>
            <a:off x="8388426" y="72913"/>
            <a:ext cx="3047629" cy="523220"/>
          </a:xfrm>
          <a:prstGeom prst="rect">
            <a:avLst/>
          </a:prstGeom>
        </p:spPr>
        <p:txBody>
          <a:bodyPr wrap="none">
            <a:spAutoFit/>
          </a:bodyPr>
          <a:lstStyle/>
          <a:p>
            <a:r>
              <a:rPr lang="en-GB" sz="2800" dirty="0">
                <a:latin typeface="+mn-lt"/>
              </a:rPr>
              <a:t>Blood Sugar Levels  </a:t>
            </a:r>
          </a:p>
        </p:txBody>
      </p:sp>
    </p:spTree>
    <p:extLst>
      <p:ext uri="{BB962C8B-B14F-4D97-AF65-F5344CB8AC3E}">
        <p14:creationId xmlns:p14="http://schemas.microsoft.com/office/powerpoint/2010/main" val="26590784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1000"/>
                                        <p:tgtEl>
                                          <p:spTgt spid="2">
                                            <p:txEl>
                                              <p:pRg st="0" end="0"/>
                                            </p:txEl>
                                          </p:spTgt>
                                        </p:tgtEl>
                                      </p:cBhvr>
                                    </p:animEffect>
                                    <p:anim calcmode="lin" valueType="num">
                                      <p:cBhvr>
                                        <p:cTn id="8" dur="1000" fill="hold"/>
                                        <p:tgtEl>
                                          <p:spTgt spid="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2">
                                            <p:txEl>
                                              <p:pRg st="1" end="1"/>
                                            </p:txEl>
                                          </p:spTgt>
                                        </p:tgtEl>
                                        <p:attrNameLst>
                                          <p:attrName>style.visibility</p:attrName>
                                        </p:attrNameLst>
                                      </p:cBhvr>
                                      <p:to>
                                        <p:strVal val="visible"/>
                                      </p:to>
                                    </p:set>
                                    <p:animEffect transition="in" filter="fade">
                                      <p:cBhvr>
                                        <p:cTn id="14" dur="1000"/>
                                        <p:tgtEl>
                                          <p:spTgt spid="2">
                                            <p:txEl>
                                              <p:pRg st="1" end="1"/>
                                            </p:txEl>
                                          </p:spTgt>
                                        </p:tgtEl>
                                      </p:cBhvr>
                                    </p:animEffect>
                                    <p:anim calcmode="lin" valueType="num">
                                      <p:cBhvr>
                                        <p:cTn id="15" dur="1000" fill="hold"/>
                                        <p:tgtEl>
                                          <p:spTgt spid="2">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2">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2">
                                            <p:txEl>
                                              <p:pRg st="2" end="2"/>
                                            </p:txEl>
                                          </p:spTgt>
                                        </p:tgtEl>
                                        <p:attrNameLst>
                                          <p:attrName>style.visibility</p:attrName>
                                        </p:attrNameLst>
                                      </p:cBhvr>
                                      <p:to>
                                        <p:strVal val="visible"/>
                                      </p:to>
                                    </p:set>
                                    <p:animEffect transition="in" filter="fade">
                                      <p:cBhvr>
                                        <p:cTn id="21" dur="1000"/>
                                        <p:tgtEl>
                                          <p:spTgt spid="2">
                                            <p:txEl>
                                              <p:pRg st="2" end="2"/>
                                            </p:txEl>
                                          </p:spTgt>
                                        </p:tgtEl>
                                      </p:cBhvr>
                                    </p:animEffect>
                                    <p:anim calcmode="lin" valueType="num">
                                      <p:cBhvr>
                                        <p:cTn id="22" dur="1000" fill="hold"/>
                                        <p:tgtEl>
                                          <p:spTgt spid="2">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2">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2">
                                            <p:txEl>
                                              <p:pRg st="4" end="4"/>
                                            </p:txEl>
                                          </p:spTgt>
                                        </p:tgtEl>
                                        <p:attrNameLst>
                                          <p:attrName>style.visibility</p:attrName>
                                        </p:attrNameLst>
                                      </p:cBhvr>
                                      <p:to>
                                        <p:strVal val="visible"/>
                                      </p:to>
                                    </p:set>
                                    <p:animEffect transition="in" filter="fade">
                                      <p:cBhvr>
                                        <p:cTn id="28" dur="1000"/>
                                        <p:tgtEl>
                                          <p:spTgt spid="2">
                                            <p:txEl>
                                              <p:pRg st="4" end="4"/>
                                            </p:txEl>
                                          </p:spTgt>
                                        </p:tgtEl>
                                      </p:cBhvr>
                                    </p:animEffect>
                                    <p:anim calcmode="lin" valueType="num">
                                      <p:cBhvr>
                                        <p:cTn id="29" dur="1000" fill="hold"/>
                                        <p:tgtEl>
                                          <p:spTgt spid="2">
                                            <p:txEl>
                                              <p:pRg st="4" end="4"/>
                                            </p:txEl>
                                          </p:spTgt>
                                        </p:tgtEl>
                                        <p:attrNameLst>
                                          <p:attrName>ppt_x</p:attrName>
                                        </p:attrNameLst>
                                      </p:cBhvr>
                                      <p:tavLst>
                                        <p:tav tm="0">
                                          <p:val>
                                            <p:strVal val="#ppt_x"/>
                                          </p:val>
                                        </p:tav>
                                        <p:tav tm="100000">
                                          <p:val>
                                            <p:strVal val="#ppt_x"/>
                                          </p:val>
                                        </p:tav>
                                      </p:tavLst>
                                    </p:anim>
                                    <p:anim calcmode="lin" valueType="num">
                                      <p:cBhvr>
                                        <p:cTn id="30" dur="1000" fill="hold"/>
                                        <p:tgtEl>
                                          <p:spTgt spid="2">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2">
                                            <p:txEl>
                                              <p:pRg st="5" end="5"/>
                                            </p:txEl>
                                          </p:spTgt>
                                        </p:tgtEl>
                                        <p:attrNameLst>
                                          <p:attrName>style.visibility</p:attrName>
                                        </p:attrNameLst>
                                      </p:cBhvr>
                                      <p:to>
                                        <p:strVal val="visible"/>
                                      </p:to>
                                    </p:set>
                                    <p:animEffect transition="in" filter="fade">
                                      <p:cBhvr>
                                        <p:cTn id="35" dur="1000"/>
                                        <p:tgtEl>
                                          <p:spTgt spid="2">
                                            <p:txEl>
                                              <p:pRg st="5" end="5"/>
                                            </p:txEl>
                                          </p:spTgt>
                                        </p:tgtEl>
                                      </p:cBhvr>
                                    </p:animEffect>
                                    <p:anim calcmode="lin" valueType="num">
                                      <p:cBhvr>
                                        <p:cTn id="36" dur="1000" fill="hold"/>
                                        <p:tgtEl>
                                          <p:spTgt spid="2">
                                            <p:txEl>
                                              <p:pRg st="5" end="5"/>
                                            </p:txEl>
                                          </p:spTgt>
                                        </p:tgtEl>
                                        <p:attrNameLst>
                                          <p:attrName>ppt_x</p:attrName>
                                        </p:attrNameLst>
                                      </p:cBhvr>
                                      <p:tavLst>
                                        <p:tav tm="0">
                                          <p:val>
                                            <p:strVal val="#ppt_x"/>
                                          </p:val>
                                        </p:tav>
                                        <p:tav tm="100000">
                                          <p:val>
                                            <p:strVal val="#ppt_x"/>
                                          </p:val>
                                        </p:tav>
                                      </p:tavLst>
                                    </p:anim>
                                    <p:anim calcmode="lin" valueType="num">
                                      <p:cBhvr>
                                        <p:cTn id="37" dur="1000" fill="hold"/>
                                        <p:tgtEl>
                                          <p:spTgt spid="2">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2">
                                            <p:txEl>
                                              <p:pRg st="7" end="7"/>
                                            </p:txEl>
                                          </p:spTgt>
                                        </p:tgtEl>
                                        <p:attrNameLst>
                                          <p:attrName>style.visibility</p:attrName>
                                        </p:attrNameLst>
                                      </p:cBhvr>
                                      <p:to>
                                        <p:strVal val="visible"/>
                                      </p:to>
                                    </p:set>
                                    <p:animEffect transition="in" filter="fade">
                                      <p:cBhvr>
                                        <p:cTn id="42" dur="1000"/>
                                        <p:tgtEl>
                                          <p:spTgt spid="2">
                                            <p:txEl>
                                              <p:pRg st="7" end="7"/>
                                            </p:txEl>
                                          </p:spTgt>
                                        </p:tgtEl>
                                      </p:cBhvr>
                                    </p:animEffect>
                                    <p:anim calcmode="lin" valueType="num">
                                      <p:cBhvr>
                                        <p:cTn id="43" dur="1000" fill="hold"/>
                                        <p:tgtEl>
                                          <p:spTgt spid="2">
                                            <p:txEl>
                                              <p:pRg st="7" end="7"/>
                                            </p:txEl>
                                          </p:spTgt>
                                        </p:tgtEl>
                                        <p:attrNameLst>
                                          <p:attrName>ppt_x</p:attrName>
                                        </p:attrNameLst>
                                      </p:cBhvr>
                                      <p:tavLst>
                                        <p:tav tm="0">
                                          <p:val>
                                            <p:strVal val="#ppt_x"/>
                                          </p:val>
                                        </p:tav>
                                        <p:tav tm="100000">
                                          <p:val>
                                            <p:strVal val="#ppt_x"/>
                                          </p:val>
                                        </p:tav>
                                      </p:tavLst>
                                    </p:anim>
                                    <p:anim calcmode="lin" valueType="num">
                                      <p:cBhvr>
                                        <p:cTn id="44" dur="1000" fill="hold"/>
                                        <p:tgtEl>
                                          <p:spTgt spid="2">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2">
                                            <p:txEl>
                                              <p:pRg st="8" end="8"/>
                                            </p:txEl>
                                          </p:spTgt>
                                        </p:tgtEl>
                                        <p:attrNameLst>
                                          <p:attrName>style.visibility</p:attrName>
                                        </p:attrNameLst>
                                      </p:cBhvr>
                                      <p:to>
                                        <p:strVal val="visible"/>
                                      </p:to>
                                    </p:set>
                                    <p:animEffect transition="in" filter="fade">
                                      <p:cBhvr>
                                        <p:cTn id="49" dur="1000"/>
                                        <p:tgtEl>
                                          <p:spTgt spid="2">
                                            <p:txEl>
                                              <p:pRg st="8" end="8"/>
                                            </p:txEl>
                                          </p:spTgt>
                                        </p:tgtEl>
                                      </p:cBhvr>
                                    </p:animEffect>
                                    <p:anim calcmode="lin" valueType="num">
                                      <p:cBhvr>
                                        <p:cTn id="50" dur="1000" fill="hold"/>
                                        <p:tgtEl>
                                          <p:spTgt spid="2">
                                            <p:txEl>
                                              <p:pRg st="8" end="8"/>
                                            </p:txEl>
                                          </p:spTgt>
                                        </p:tgtEl>
                                        <p:attrNameLst>
                                          <p:attrName>ppt_x</p:attrName>
                                        </p:attrNameLst>
                                      </p:cBhvr>
                                      <p:tavLst>
                                        <p:tav tm="0">
                                          <p:val>
                                            <p:strVal val="#ppt_x"/>
                                          </p:val>
                                        </p:tav>
                                        <p:tav tm="100000">
                                          <p:val>
                                            <p:strVal val="#ppt_x"/>
                                          </p:val>
                                        </p:tav>
                                      </p:tavLst>
                                    </p:anim>
                                    <p:anim calcmode="lin" valueType="num">
                                      <p:cBhvr>
                                        <p:cTn id="51" dur="1000" fill="hold"/>
                                        <p:tgtEl>
                                          <p:spTgt spid="2">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nodeType="clickEffect">
                                  <p:stCondLst>
                                    <p:cond delay="0"/>
                                  </p:stCondLst>
                                  <p:childTnLst>
                                    <p:set>
                                      <p:cBhvr>
                                        <p:cTn id="55" dur="1" fill="hold">
                                          <p:stCondLst>
                                            <p:cond delay="0"/>
                                          </p:stCondLst>
                                        </p:cTn>
                                        <p:tgtEl>
                                          <p:spTgt spid="2">
                                            <p:txEl>
                                              <p:pRg st="9" end="9"/>
                                            </p:txEl>
                                          </p:spTgt>
                                        </p:tgtEl>
                                        <p:attrNameLst>
                                          <p:attrName>style.visibility</p:attrName>
                                        </p:attrNameLst>
                                      </p:cBhvr>
                                      <p:to>
                                        <p:strVal val="visible"/>
                                      </p:to>
                                    </p:set>
                                    <p:animEffect transition="in" filter="fade">
                                      <p:cBhvr>
                                        <p:cTn id="56" dur="1000"/>
                                        <p:tgtEl>
                                          <p:spTgt spid="2">
                                            <p:txEl>
                                              <p:pRg st="9" end="9"/>
                                            </p:txEl>
                                          </p:spTgt>
                                        </p:tgtEl>
                                      </p:cBhvr>
                                    </p:animEffect>
                                    <p:anim calcmode="lin" valueType="num">
                                      <p:cBhvr>
                                        <p:cTn id="57" dur="1000" fill="hold"/>
                                        <p:tgtEl>
                                          <p:spTgt spid="2">
                                            <p:txEl>
                                              <p:pRg st="9" end="9"/>
                                            </p:txEl>
                                          </p:spTgt>
                                        </p:tgtEl>
                                        <p:attrNameLst>
                                          <p:attrName>ppt_x</p:attrName>
                                        </p:attrNameLst>
                                      </p:cBhvr>
                                      <p:tavLst>
                                        <p:tav tm="0">
                                          <p:val>
                                            <p:strVal val="#ppt_x"/>
                                          </p:val>
                                        </p:tav>
                                        <p:tav tm="100000">
                                          <p:val>
                                            <p:strVal val="#ppt_x"/>
                                          </p:val>
                                        </p:tav>
                                      </p:tavLst>
                                    </p:anim>
                                    <p:anim calcmode="lin" valueType="num">
                                      <p:cBhvr>
                                        <p:cTn id="58" dur="1000" fill="hold"/>
                                        <p:tgtEl>
                                          <p:spTgt spid="2">
                                            <p:txEl>
                                              <p:pRg st="9" end="9"/>
                                            </p:txEl>
                                          </p:spTgt>
                                        </p:tgtEl>
                                        <p:attrNameLst>
                                          <p:attrName>ppt_y</p:attrName>
                                        </p:attrNameLst>
                                      </p:cBhvr>
                                      <p:tavLst>
                                        <p:tav tm="0">
                                          <p:val>
                                            <p:strVal val="#ppt_y+.1"/>
                                          </p:val>
                                        </p:tav>
                                        <p:tav tm="100000">
                                          <p:val>
                                            <p:strVal val="#ppt_y"/>
                                          </p:val>
                                        </p:tav>
                                      </p:tavLst>
                                    </p:anim>
                                  </p:childTnLst>
                                </p:cTn>
                              </p:par>
                              <p:par>
                                <p:cTn id="59" presetID="42" presetClass="entr" presetSubtype="0" fill="hold" nodeType="withEffect">
                                  <p:stCondLst>
                                    <p:cond delay="0"/>
                                  </p:stCondLst>
                                  <p:childTnLst>
                                    <p:set>
                                      <p:cBhvr>
                                        <p:cTn id="60" dur="1" fill="hold">
                                          <p:stCondLst>
                                            <p:cond delay="0"/>
                                          </p:stCondLst>
                                        </p:cTn>
                                        <p:tgtEl>
                                          <p:spTgt spid="2">
                                            <p:txEl>
                                              <p:pRg st="10" end="10"/>
                                            </p:txEl>
                                          </p:spTgt>
                                        </p:tgtEl>
                                        <p:attrNameLst>
                                          <p:attrName>style.visibility</p:attrName>
                                        </p:attrNameLst>
                                      </p:cBhvr>
                                      <p:to>
                                        <p:strVal val="visible"/>
                                      </p:to>
                                    </p:set>
                                    <p:animEffect transition="in" filter="fade">
                                      <p:cBhvr>
                                        <p:cTn id="61" dur="1000"/>
                                        <p:tgtEl>
                                          <p:spTgt spid="2">
                                            <p:txEl>
                                              <p:pRg st="10" end="10"/>
                                            </p:txEl>
                                          </p:spTgt>
                                        </p:tgtEl>
                                      </p:cBhvr>
                                    </p:animEffect>
                                    <p:anim calcmode="lin" valueType="num">
                                      <p:cBhvr>
                                        <p:cTn id="62" dur="1000" fill="hold"/>
                                        <p:tgtEl>
                                          <p:spTgt spid="2">
                                            <p:txEl>
                                              <p:pRg st="10" end="10"/>
                                            </p:txEl>
                                          </p:spTgt>
                                        </p:tgtEl>
                                        <p:attrNameLst>
                                          <p:attrName>ppt_x</p:attrName>
                                        </p:attrNameLst>
                                      </p:cBhvr>
                                      <p:tavLst>
                                        <p:tav tm="0">
                                          <p:val>
                                            <p:strVal val="#ppt_x"/>
                                          </p:val>
                                        </p:tav>
                                        <p:tav tm="100000">
                                          <p:val>
                                            <p:strVal val="#ppt_x"/>
                                          </p:val>
                                        </p:tav>
                                      </p:tavLst>
                                    </p:anim>
                                    <p:anim calcmode="lin" valueType="num">
                                      <p:cBhvr>
                                        <p:cTn id="63" dur="1000" fill="hold"/>
                                        <p:tgtEl>
                                          <p:spTgt spid="2">
                                            <p:txEl>
                                              <p:pRg st="10" end="10"/>
                                            </p:txEl>
                                          </p:spTgt>
                                        </p:tgtEl>
                                        <p:attrNameLst>
                                          <p:attrName>ppt_y</p:attrName>
                                        </p:attrNameLst>
                                      </p:cBhvr>
                                      <p:tavLst>
                                        <p:tav tm="0">
                                          <p:val>
                                            <p:strVal val="#ppt_y+.1"/>
                                          </p:val>
                                        </p:tav>
                                        <p:tav tm="100000">
                                          <p:val>
                                            <p:strVal val="#ppt_y"/>
                                          </p:val>
                                        </p:tav>
                                      </p:tavLst>
                                    </p:anim>
                                  </p:childTnLst>
                                </p:cTn>
                              </p:par>
                              <p:par>
                                <p:cTn id="64" presetID="42" presetClass="entr" presetSubtype="0" fill="hold" nodeType="withEffect">
                                  <p:stCondLst>
                                    <p:cond delay="0"/>
                                  </p:stCondLst>
                                  <p:childTnLst>
                                    <p:set>
                                      <p:cBhvr>
                                        <p:cTn id="65" dur="1" fill="hold">
                                          <p:stCondLst>
                                            <p:cond delay="0"/>
                                          </p:stCondLst>
                                        </p:cTn>
                                        <p:tgtEl>
                                          <p:spTgt spid="2">
                                            <p:txEl>
                                              <p:pRg st="11" end="11"/>
                                            </p:txEl>
                                          </p:spTgt>
                                        </p:tgtEl>
                                        <p:attrNameLst>
                                          <p:attrName>style.visibility</p:attrName>
                                        </p:attrNameLst>
                                      </p:cBhvr>
                                      <p:to>
                                        <p:strVal val="visible"/>
                                      </p:to>
                                    </p:set>
                                    <p:animEffect transition="in" filter="fade">
                                      <p:cBhvr>
                                        <p:cTn id="66" dur="1000"/>
                                        <p:tgtEl>
                                          <p:spTgt spid="2">
                                            <p:txEl>
                                              <p:pRg st="11" end="11"/>
                                            </p:txEl>
                                          </p:spTgt>
                                        </p:tgtEl>
                                      </p:cBhvr>
                                    </p:animEffect>
                                    <p:anim calcmode="lin" valueType="num">
                                      <p:cBhvr>
                                        <p:cTn id="67" dur="1000" fill="hold"/>
                                        <p:tgtEl>
                                          <p:spTgt spid="2">
                                            <p:txEl>
                                              <p:pRg st="11" end="11"/>
                                            </p:txEl>
                                          </p:spTgt>
                                        </p:tgtEl>
                                        <p:attrNameLst>
                                          <p:attrName>ppt_x</p:attrName>
                                        </p:attrNameLst>
                                      </p:cBhvr>
                                      <p:tavLst>
                                        <p:tav tm="0">
                                          <p:val>
                                            <p:strVal val="#ppt_x"/>
                                          </p:val>
                                        </p:tav>
                                        <p:tav tm="100000">
                                          <p:val>
                                            <p:strVal val="#ppt_x"/>
                                          </p:val>
                                        </p:tav>
                                      </p:tavLst>
                                    </p:anim>
                                    <p:anim calcmode="lin" valueType="num">
                                      <p:cBhvr>
                                        <p:cTn id="68" dur="1000" fill="hold"/>
                                        <p:tgtEl>
                                          <p:spTgt spid="2">
                                            <p:txEl>
                                              <p:pRg st="11" end="1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Title 1"/>
          <p:cNvSpPr txBox="1">
            <a:spLocks/>
          </p:cNvSpPr>
          <p:nvPr/>
        </p:nvSpPr>
        <p:spPr>
          <a:xfrm>
            <a:off x="5663953" y="1012886"/>
            <a:ext cx="4128173" cy="766604"/>
          </a:xfrm>
          <a:prstGeom prst="rect">
            <a:avLst/>
          </a:prstGeom>
        </p:spPr>
        <p:txBody>
          <a:bodyPr vert="horz" lIns="68580" tIns="34290" rIns="68580" bIns="3429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endParaRPr lang="en-GB" sz="3300" dirty="0">
              <a:solidFill>
                <a:schemeClr val="bg1"/>
              </a:solidFill>
            </a:endParaRPr>
          </a:p>
        </p:txBody>
      </p:sp>
      <p:sp>
        <p:nvSpPr>
          <p:cNvPr id="36" name="Content Placeholder 2"/>
          <p:cNvSpPr txBox="1">
            <a:spLocks/>
          </p:cNvSpPr>
          <p:nvPr/>
        </p:nvSpPr>
        <p:spPr>
          <a:xfrm>
            <a:off x="2831496" y="3525248"/>
            <a:ext cx="6447501" cy="1228725"/>
          </a:xfrm>
          <a:prstGeom prst="rect">
            <a:avLst/>
          </a:prstGeom>
        </p:spPr>
        <p:txBody>
          <a:bodyPr vert="horz" lIns="68580" tIns="34290" rIns="68580" bIns="3429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0" indent="0">
              <a:buNone/>
            </a:pPr>
            <a:r>
              <a:rPr lang="en-GB" sz="1650" dirty="0"/>
              <a:t> </a:t>
            </a:r>
          </a:p>
          <a:p>
            <a:endParaRPr lang="en-GB" sz="1350" dirty="0"/>
          </a:p>
        </p:txBody>
      </p:sp>
      <p:sp>
        <p:nvSpPr>
          <p:cNvPr id="42" name="Title 1"/>
          <p:cNvSpPr txBox="1">
            <a:spLocks/>
          </p:cNvSpPr>
          <p:nvPr/>
        </p:nvSpPr>
        <p:spPr>
          <a:xfrm>
            <a:off x="5663953" y="1012886"/>
            <a:ext cx="3808125" cy="770340"/>
          </a:xfrm>
          <a:prstGeom prst="rect">
            <a:avLst/>
          </a:prstGeom>
        </p:spPr>
        <p:txBody>
          <a:bodyPr vert="horz" lIns="68580" tIns="34290" rIns="68580" bIns="3429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endParaRPr lang="en-GB" sz="3300" dirty="0">
              <a:solidFill>
                <a:schemeClr val="bg1"/>
              </a:solidFill>
            </a:endParaRPr>
          </a:p>
        </p:txBody>
      </p:sp>
      <p:sp>
        <p:nvSpPr>
          <p:cNvPr id="15" name="Content Placeholder 2"/>
          <p:cNvSpPr txBox="1">
            <a:spLocks/>
          </p:cNvSpPr>
          <p:nvPr/>
        </p:nvSpPr>
        <p:spPr>
          <a:xfrm>
            <a:off x="1739082" y="3839935"/>
            <a:ext cx="6686550" cy="1827554"/>
          </a:xfrm>
          <a:prstGeom prst="rect">
            <a:avLst/>
          </a:prstGeom>
        </p:spPr>
        <p:txBody>
          <a:bodyPr vert="horz" lIns="68580" tIns="34290" rIns="68580" bIns="34290" rtlCol="0">
            <a:normAutofit/>
          </a:bodyPr>
          <a:lstStyle>
            <a:lvl1pPr marL="0" indent="0" algn="ctr" defTabSz="914400" rtl="0" eaLnBrk="1" latinLnBrk="0" hangingPunct="1">
              <a:spcBef>
                <a:spcPct val="20000"/>
              </a:spcBef>
              <a:buFont typeface="Arial" pitchFamily="34" charset="0"/>
              <a:buNone/>
              <a:defRPr sz="3200" kern="1200">
                <a:solidFill>
                  <a:schemeClr val="tx1">
                    <a:tint val="75000"/>
                  </a:schemeClr>
                </a:solidFill>
                <a:latin typeface="+mn-lt"/>
                <a:ea typeface="+mn-ea"/>
                <a:cs typeface="+mn-cs"/>
              </a:defRPr>
            </a:lvl1pPr>
            <a:lvl2pPr marL="457200" indent="0" algn="ctr" defTabSz="914400" rtl="0" eaLnBrk="1" latinLnBrk="0" hangingPunct="1">
              <a:spcBef>
                <a:spcPct val="20000"/>
              </a:spcBef>
              <a:buFont typeface="Arial"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a:lnSpc>
                <a:spcPct val="200000"/>
              </a:lnSpc>
            </a:pPr>
            <a:endParaRPr lang="en-GB" sz="2400" i="1" dirty="0">
              <a:solidFill>
                <a:schemeClr val="tx1"/>
              </a:solidFill>
              <a:latin typeface="Trebuchet MS" panose="020B0603020202020204" pitchFamily="34" charset="0"/>
            </a:endParaRPr>
          </a:p>
        </p:txBody>
      </p:sp>
      <p:sp>
        <p:nvSpPr>
          <p:cNvPr id="8" name="Rectangle 7"/>
          <p:cNvSpPr/>
          <p:nvPr/>
        </p:nvSpPr>
        <p:spPr>
          <a:xfrm>
            <a:off x="7293917" y="143614"/>
            <a:ext cx="3469989" cy="584775"/>
          </a:xfrm>
          <a:prstGeom prst="rect">
            <a:avLst/>
          </a:prstGeom>
        </p:spPr>
        <p:txBody>
          <a:bodyPr wrap="none">
            <a:spAutoFit/>
          </a:bodyPr>
          <a:lstStyle/>
          <a:p>
            <a:r>
              <a:rPr lang="en-GB" sz="3200" dirty="0">
                <a:solidFill>
                  <a:schemeClr val="bg1"/>
                </a:solidFill>
                <a:latin typeface="+mn-lt"/>
              </a:rPr>
              <a:t>Blood Sugar Levels  </a:t>
            </a:r>
          </a:p>
        </p:txBody>
      </p:sp>
      <p:sp>
        <p:nvSpPr>
          <p:cNvPr id="3" name="Rectangle 2"/>
          <p:cNvSpPr/>
          <p:nvPr/>
        </p:nvSpPr>
        <p:spPr>
          <a:xfrm>
            <a:off x="1135614" y="1427006"/>
            <a:ext cx="10745810" cy="5047536"/>
          </a:xfrm>
          <a:prstGeom prst="rect">
            <a:avLst/>
          </a:prstGeom>
        </p:spPr>
        <p:txBody>
          <a:bodyPr wrap="square">
            <a:spAutoFit/>
          </a:bodyPr>
          <a:lstStyle/>
          <a:p>
            <a:r>
              <a:rPr lang="en-GB" sz="2300" b="1" dirty="0">
                <a:latin typeface="+mn-lt"/>
              </a:rPr>
              <a:t>Incorrect sample preparation has the potential to cause harm and even death.</a:t>
            </a:r>
            <a:r>
              <a:rPr lang="en-GB" sz="2300" dirty="0">
                <a:latin typeface="+mn-lt"/>
              </a:rPr>
              <a:t/>
            </a:r>
            <a:br>
              <a:rPr lang="en-GB" sz="2300" dirty="0">
                <a:latin typeface="+mn-lt"/>
              </a:rPr>
            </a:br>
            <a:r>
              <a:rPr lang="en-GB" sz="2300" dirty="0">
                <a:latin typeface="+mn-lt"/>
              </a:rPr>
              <a:t/>
            </a:r>
            <a:br>
              <a:rPr lang="en-GB" sz="2300" dirty="0">
                <a:latin typeface="+mn-lt"/>
              </a:rPr>
            </a:br>
            <a:r>
              <a:rPr lang="en-GB" sz="2300" dirty="0">
                <a:latin typeface="+mn-lt"/>
              </a:rPr>
              <a:t>Common causes of errors include:</a:t>
            </a:r>
            <a:br>
              <a:rPr lang="en-GB" sz="2300" dirty="0">
                <a:latin typeface="+mn-lt"/>
              </a:rPr>
            </a:br>
            <a:endParaRPr lang="en-GB" sz="2300" dirty="0">
              <a:latin typeface="+mn-lt"/>
            </a:endParaRPr>
          </a:p>
          <a:p>
            <a:pPr marL="285750" indent="-285750">
              <a:buFont typeface="Arial" panose="020B0604020202020204" pitchFamily="34" charset="0"/>
              <a:buChar char="•"/>
            </a:pPr>
            <a:r>
              <a:rPr lang="en-GB" sz="2300" dirty="0">
                <a:latin typeface="+mn-lt"/>
              </a:rPr>
              <a:t>Incorrect calibration chip used to read test strips </a:t>
            </a:r>
          </a:p>
          <a:p>
            <a:pPr marL="285750" indent="-285750">
              <a:buFont typeface="Arial" panose="020B0604020202020204" pitchFamily="34" charset="0"/>
              <a:buChar char="•"/>
            </a:pPr>
            <a:r>
              <a:rPr lang="en-GB" sz="2300" dirty="0">
                <a:latin typeface="+mn-lt"/>
              </a:rPr>
              <a:t>Contamination of the test finger with glucose-rich foods or delusional error due to inadequate hand drying.</a:t>
            </a:r>
          </a:p>
          <a:p>
            <a:pPr marL="285750" indent="-285750">
              <a:buFont typeface="Arial" panose="020B0604020202020204" pitchFamily="34" charset="0"/>
              <a:buChar char="•"/>
            </a:pPr>
            <a:r>
              <a:rPr lang="en-GB" sz="2300" dirty="0">
                <a:latin typeface="+mn-lt"/>
              </a:rPr>
              <a:t>Expired strips or strips stored in adverse environmental conditions such as heat and extreme cold. </a:t>
            </a:r>
          </a:p>
          <a:p>
            <a:pPr marL="285750" indent="-285750">
              <a:buFont typeface="Arial" panose="020B0604020202020204" pitchFamily="34" charset="0"/>
              <a:buChar char="•"/>
            </a:pPr>
            <a:r>
              <a:rPr lang="en-GB" sz="2300" dirty="0">
                <a:latin typeface="+mn-lt"/>
              </a:rPr>
              <a:t>Patient condition such as anaemia and hypoxia. Shock patients my have a reduced capillary </a:t>
            </a:r>
            <a:r>
              <a:rPr lang="en-GB" sz="2300" dirty="0" smtClean="0">
                <a:latin typeface="+mn-lt"/>
              </a:rPr>
              <a:t>blood </a:t>
            </a:r>
            <a:r>
              <a:rPr lang="en-GB" sz="2300" dirty="0">
                <a:latin typeface="+mn-lt"/>
              </a:rPr>
              <a:t>glucose reading compared to a venous blood sample. </a:t>
            </a:r>
          </a:p>
          <a:p>
            <a:pPr marL="285750" indent="-285750">
              <a:buFont typeface="Arial" panose="020B0604020202020204" pitchFamily="34" charset="0"/>
              <a:buChar char="•"/>
            </a:pPr>
            <a:r>
              <a:rPr lang="en-GB" sz="2300" dirty="0">
                <a:latin typeface="+mn-lt"/>
              </a:rPr>
              <a:t>Aspirin, paracetamol and vitamin C can all raise blood glucose, although this may not be clinically significant. </a:t>
            </a:r>
            <a:br>
              <a:rPr lang="en-GB" sz="2300" dirty="0">
                <a:latin typeface="+mn-lt"/>
              </a:rPr>
            </a:br>
            <a:r>
              <a:rPr lang="en-GB" sz="2300" dirty="0">
                <a:latin typeface="+mn-lt"/>
              </a:rPr>
              <a:t> </a:t>
            </a:r>
          </a:p>
        </p:txBody>
      </p:sp>
      <p:sp>
        <p:nvSpPr>
          <p:cNvPr id="10" name="TextBox 9"/>
          <p:cNvSpPr txBox="1"/>
          <p:nvPr/>
        </p:nvSpPr>
        <p:spPr>
          <a:xfrm>
            <a:off x="8375520" y="5982178"/>
            <a:ext cx="2376371" cy="276999"/>
          </a:xfrm>
          <a:prstGeom prst="rect">
            <a:avLst/>
          </a:prstGeom>
          <a:noFill/>
        </p:spPr>
        <p:txBody>
          <a:bodyPr wrap="square" rtlCol="0">
            <a:spAutoFit/>
          </a:bodyPr>
          <a:lstStyle/>
          <a:p>
            <a:r>
              <a:rPr lang="en-GB" sz="1200" dirty="0">
                <a:latin typeface="+mn-lt"/>
              </a:rPr>
              <a:t>Care Essentials, chapter 15, p.169</a:t>
            </a:r>
          </a:p>
        </p:txBody>
      </p:sp>
      <p:pic>
        <p:nvPicPr>
          <p:cNvPr id="9" name="Picture 8"/>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270873" y="170087"/>
            <a:ext cx="932776" cy="1269164"/>
          </a:xfrm>
          <a:prstGeom prst="rect">
            <a:avLst/>
          </a:prstGeom>
        </p:spPr>
      </p:pic>
      <p:sp>
        <p:nvSpPr>
          <p:cNvPr id="11" name="Rectangle 10"/>
          <p:cNvSpPr/>
          <p:nvPr/>
        </p:nvSpPr>
        <p:spPr>
          <a:xfrm>
            <a:off x="0" y="6298163"/>
            <a:ext cx="12192000" cy="559837"/>
          </a:xfrm>
          <a:prstGeom prst="rect">
            <a:avLst/>
          </a:prstGeom>
          <a:solidFill>
            <a:srgbClr val="10A03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2" name="Picture 11"/>
          <p:cNvPicPr>
            <a:picLocks noChangeAspect="1"/>
          </p:cNvPicPr>
          <p:nvPr/>
        </p:nvPicPr>
        <p:blipFill>
          <a:blip r:embed="rId4" cstate="email">
            <a:extLst>
              <a:ext uri="{28A0092B-C50C-407E-A947-70E740481C1C}">
                <a14:useLocalDpi xmlns:a14="http://schemas.microsoft.com/office/drawing/2010/main" val="0"/>
              </a:ext>
            </a:extLst>
          </a:blip>
          <a:stretch>
            <a:fillRect/>
          </a:stretch>
        </p:blipFill>
        <p:spPr>
          <a:xfrm>
            <a:off x="10441202" y="-108300"/>
            <a:ext cx="1853188" cy="2036068"/>
          </a:xfrm>
          <a:prstGeom prst="rect">
            <a:avLst/>
          </a:prstGeom>
        </p:spPr>
      </p:pic>
      <p:sp>
        <p:nvSpPr>
          <p:cNvPr id="13" name="TextBox 12">
            <a:extLst>
              <a:ext uri="{FF2B5EF4-FFF2-40B4-BE49-F238E27FC236}">
                <a16:creationId xmlns:a16="http://schemas.microsoft.com/office/drawing/2014/main" xmlns="" id="{58F17405-0CCD-427E-8DC1-67BB508A6295}"/>
              </a:ext>
            </a:extLst>
          </p:cNvPr>
          <p:cNvSpPr txBox="1"/>
          <p:nvPr/>
        </p:nvSpPr>
        <p:spPr>
          <a:xfrm>
            <a:off x="9213668" y="6445764"/>
            <a:ext cx="2569028" cy="261610"/>
          </a:xfrm>
          <a:prstGeom prst="rect">
            <a:avLst/>
          </a:prstGeom>
          <a:noFill/>
          <a:ln>
            <a:noFill/>
          </a:ln>
        </p:spPr>
        <p:txBody>
          <a:bodyPr wrap="square" rtlCol="0">
            <a:spAutoFit/>
          </a:bodyPr>
          <a:lstStyle/>
          <a:p>
            <a:r>
              <a:rPr lang="en-GB" sz="1100" dirty="0">
                <a:solidFill>
                  <a:schemeClr val="bg1"/>
                </a:solidFill>
                <a:latin typeface="Bahnschrift Light" panose="020B0502040204020203" pitchFamily="34" charset="0"/>
              </a:rPr>
              <a:t>Welsh Ambulance Services NHS Trust</a:t>
            </a:r>
          </a:p>
        </p:txBody>
      </p:sp>
      <p:pic>
        <p:nvPicPr>
          <p:cNvPr id="14" name="Picture 13">
            <a:hlinkClick r:id="rId5"/>
            <a:extLst>
              <a:ext uri="{FF2B5EF4-FFF2-40B4-BE49-F238E27FC236}">
                <a16:creationId xmlns:a16="http://schemas.microsoft.com/office/drawing/2014/main" xmlns="" id="{9F4E6EA8-FE61-4C31-B92D-D0B67B138749}"/>
              </a:ext>
            </a:extLst>
          </p:cNvPr>
          <p:cNvPicPr>
            <a:picLocks noChangeAspect="1"/>
          </p:cNvPicPr>
          <p:nvPr/>
        </p:nvPicPr>
        <p:blipFill>
          <a:blip r:embed="rId6" cstate="email">
            <a:extLst>
              <a:ext uri="{28A0092B-C50C-407E-A947-70E740481C1C}">
                <a14:useLocalDpi xmlns:a14="http://schemas.microsoft.com/office/drawing/2010/main" val="0"/>
              </a:ext>
            </a:extLst>
          </a:blip>
          <a:stretch>
            <a:fillRect/>
          </a:stretch>
        </p:blipFill>
        <p:spPr>
          <a:xfrm>
            <a:off x="275134" y="6440957"/>
            <a:ext cx="271224" cy="271224"/>
          </a:xfrm>
          <a:prstGeom prst="rect">
            <a:avLst/>
          </a:prstGeom>
        </p:spPr>
      </p:pic>
      <p:pic>
        <p:nvPicPr>
          <p:cNvPr id="16" name="Picture 15">
            <a:hlinkClick r:id="rId7"/>
            <a:extLst>
              <a:ext uri="{FF2B5EF4-FFF2-40B4-BE49-F238E27FC236}">
                <a16:creationId xmlns:a16="http://schemas.microsoft.com/office/drawing/2014/main" xmlns="" id="{8B00DA9A-76A5-4B84-BB25-5D0C4EB3F9AF}"/>
              </a:ext>
            </a:extLst>
          </p:cNvPr>
          <p:cNvPicPr>
            <a:picLocks noChangeAspect="1"/>
          </p:cNvPicPr>
          <p:nvPr/>
        </p:nvPicPr>
        <p:blipFill>
          <a:blip r:embed="rId8" cstate="email">
            <a:extLst>
              <a:ext uri="{28A0092B-C50C-407E-A947-70E740481C1C}">
                <a14:useLocalDpi xmlns:a14="http://schemas.microsoft.com/office/drawing/2010/main" val="0"/>
              </a:ext>
            </a:extLst>
          </a:blip>
          <a:stretch>
            <a:fillRect/>
          </a:stretch>
        </p:blipFill>
        <p:spPr>
          <a:xfrm>
            <a:off x="690680" y="6422354"/>
            <a:ext cx="444934" cy="311454"/>
          </a:xfrm>
          <a:prstGeom prst="rect">
            <a:avLst/>
          </a:prstGeom>
        </p:spPr>
      </p:pic>
      <p:pic>
        <p:nvPicPr>
          <p:cNvPr id="17" name="Picture 16">
            <a:hlinkClick r:id="rId9"/>
            <a:extLst>
              <a:ext uri="{FF2B5EF4-FFF2-40B4-BE49-F238E27FC236}">
                <a16:creationId xmlns:a16="http://schemas.microsoft.com/office/drawing/2014/main" xmlns="" id="{FE06037E-7EC3-4FD2-BD0E-408689441007}"/>
              </a:ext>
            </a:extLst>
          </p:cNvPr>
          <p:cNvPicPr>
            <a:picLocks noChangeAspect="1"/>
          </p:cNvPicPr>
          <p:nvPr/>
        </p:nvPicPr>
        <p:blipFill>
          <a:blip r:embed="rId10" cstate="email">
            <a:extLst>
              <a:ext uri="{28A0092B-C50C-407E-A947-70E740481C1C}">
                <a14:useLocalDpi xmlns:a14="http://schemas.microsoft.com/office/drawing/2010/main" val="0"/>
              </a:ext>
            </a:extLst>
          </a:blip>
          <a:stretch>
            <a:fillRect/>
          </a:stretch>
        </p:blipFill>
        <p:spPr>
          <a:xfrm>
            <a:off x="1284816" y="6440957"/>
            <a:ext cx="271224" cy="271224"/>
          </a:xfrm>
          <a:prstGeom prst="rect">
            <a:avLst/>
          </a:prstGeom>
        </p:spPr>
      </p:pic>
      <p:sp>
        <p:nvSpPr>
          <p:cNvPr id="18" name="Rectangle 17"/>
          <p:cNvSpPr/>
          <p:nvPr/>
        </p:nvSpPr>
        <p:spPr>
          <a:xfrm>
            <a:off x="8388426" y="72913"/>
            <a:ext cx="3047629" cy="523220"/>
          </a:xfrm>
          <a:prstGeom prst="rect">
            <a:avLst/>
          </a:prstGeom>
        </p:spPr>
        <p:txBody>
          <a:bodyPr wrap="none">
            <a:spAutoFit/>
          </a:bodyPr>
          <a:lstStyle/>
          <a:p>
            <a:r>
              <a:rPr lang="en-GB" sz="2800" dirty="0">
                <a:latin typeface="+mn-lt"/>
              </a:rPr>
              <a:t>Blood Sugar Levels  </a:t>
            </a:r>
          </a:p>
        </p:txBody>
      </p:sp>
    </p:spTree>
    <p:extLst>
      <p:ext uri="{BB962C8B-B14F-4D97-AF65-F5344CB8AC3E}">
        <p14:creationId xmlns:p14="http://schemas.microsoft.com/office/powerpoint/2010/main" val="13317919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Grp="1" noChangeAspect="1" noChangeArrowheads="1"/>
          </p:cNvPicPr>
          <p:nvPr>
            <p:ph idx="1"/>
          </p:nvPr>
        </p:nvPicPr>
        <p:blipFill>
          <a:blip r:embed="rId3" cstate="print"/>
          <a:stretch>
            <a:fillRect/>
          </a:stretch>
        </p:blipFill>
        <p:spPr bwMode="auto">
          <a:xfrm>
            <a:off x="1927797" y="838161"/>
            <a:ext cx="2657256" cy="1995429"/>
          </a:xfrm>
          <a:prstGeom prst="rect">
            <a:avLst/>
          </a:prstGeom>
          <a:ln>
            <a:noFill/>
          </a:ln>
          <a:effectLst>
            <a:outerShdw blurRad="190500" algn="tl" rotWithShape="0">
              <a:srgbClr val="000000">
                <a:alpha val="70000"/>
              </a:srgbClr>
            </a:outerShdw>
          </a:effectLst>
        </p:spPr>
      </p:pic>
      <p:sp>
        <p:nvSpPr>
          <p:cNvPr id="4" name="Rectangle 3"/>
          <p:cNvSpPr/>
          <p:nvPr/>
        </p:nvSpPr>
        <p:spPr>
          <a:xfrm>
            <a:off x="7293917" y="143614"/>
            <a:ext cx="3469989" cy="584775"/>
          </a:xfrm>
          <a:prstGeom prst="rect">
            <a:avLst/>
          </a:prstGeom>
        </p:spPr>
        <p:txBody>
          <a:bodyPr wrap="none">
            <a:spAutoFit/>
          </a:bodyPr>
          <a:lstStyle/>
          <a:p>
            <a:r>
              <a:rPr lang="en-GB" sz="3200" dirty="0">
                <a:solidFill>
                  <a:schemeClr val="bg1"/>
                </a:solidFill>
                <a:latin typeface="+mn-lt"/>
              </a:rPr>
              <a:t>Blood Sugar Levels  </a:t>
            </a:r>
          </a:p>
        </p:txBody>
      </p:sp>
      <p:pic>
        <p:nvPicPr>
          <p:cNvPr id="7" name="Picture 2"/>
          <p:cNvPicPr>
            <a:picLocks noChangeAspect="1" noChangeArrowheads="1"/>
          </p:cNvPicPr>
          <p:nvPr/>
        </p:nvPicPr>
        <p:blipFill>
          <a:blip r:embed="rId4" cstate="print"/>
          <a:stretch>
            <a:fillRect/>
          </a:stretch>
        </p:blipFill>
        <p:spPr bwMode="auto">
          <a:xfrm>
            <a:off x="6241726" y="838161"/>
            <a:ext cx="3072389" cy="2033723"/>
          </a:xfrm>
          <a:prstGeom prst="rect">
            <a:avLst/>
          </a:prstGeom>
          <a:ln>
            <a:noFill/>
          </a:ln>
          <a:effectLst>
            <a:outerShdw blurRad="190500" algn="tl" rotWithShape="0">
              <a:srgbClr val="000000">
                <a:alpha val="70000"/>
              </a:srgbClr>
            </a:outerShdw>
          </a:effectLst>
        </p:spPr>
      </p:pic>
      <p:pic>
        <p:nvPicPr>
          <p:cNvPr id="8" name="Picture 3"/>
          <p:cNvPicPr>
            <a:picLocks noChangeAspect="1" noChangeArrowheads="1"/>
          </p:cNvPicPr>
          <p:nvPr/>
        </p:nvPicPr>
        <p:blipFill>
          <a:blip r:embed="rId5" cstate="print"/>
          <a:srcRect/>
          <a:stretch>
            <a:fillRect/>
          </a:stretch>
        </p:blipFill>
        <p:spPr bwMode="auto">
          <a:xfrm>
            <a:off x="7642898" y="3769933"/>
            <a:ext cx="3219066" cy="2015175"/>
          </a:xfrm>
          <a:prstGeom prst="rect">
            <a:avLst/>
          </a:prstGeom>
          <a:ln>
            <a:noFill/>
          </a:ln>
          <a:effectLst>
            <a:outerShdw blurRad="190500" algn="tl" rotWithShape="0">
              <a:srgbClr val="000000">
                <a:alpha val="70000"/>
              </a:srgbClr>
            </a:outerShdw>
          </a:effectLst>
        </p:spPr>
      </p:pic>
      <p:pic>
        <p:nvPicPr>
          <p:cNvPr id="9" name="Picture 8"/>
          <p:cNvPicPr>
            <a:picLocks noChangeAspect="1"/>
          </p:cNvPicPr>
          <p:nvPr/>
        </p:nvPicPr>
        <p:blipFill>
          <a:blip r:embed="rId6" cstate="email">
            <a:extLst>
              <a:ext uri="{28A0092B-C50C-407E-A947-70E740481C1C}">
                <a14:useLocalDpi xmlns:a14="http://schemas.microsoft.com/office/drawing/2010/main" val="0"/>
              </a:ext>
            </a:extLst>
          </a:blip>
          <a:stretch>
            <a:fillRect/>
          </a:stretch>
        </p:blipFill>
        <p:spPr>
          <a:xfrm rot="21033667">
            <a:off x="3754195" y="3728406"/>
            <a:ext cx="2408756" cy="2408756"/>
          </a:xfrm>
          <a:prstGeom prst="rect">
            <a:avLst/>
          </a:prstGeom>
          <a:ln>
            <a:noFill/>
          </a:ln>
          <a:effectLst>
            <a:outerShdw blurRad="190500" algn="tl" rotWithShape="0">
              <a:srgbClr val="000000">
                <a:alpha val="70000"/>
              </a:srgbClr>
            </a:outerShdw>
          </a:effectLst>
        </p:spPr>
      </p:pic>
      <p:pic>
        <p:nvPicPr>
          <p:cNvPr id="10" name="Picture 9"/>
          <p:cNvPicPr>
            <a:picLocks noChangeAspect="1"/>
          </p:cNvPicPr>
          <p:nvPr/>
        </p:nvPicPr>
        <p:blipFill>
          <a:blip r:embed="rId7" cstate="email">
            <a:extLst>
              <a:ext uri="{28A0092B-C50C-407E-A947-70E740481C1C}">
                <a14:useLocalDpi xmlns:a14="http://schemas.microsoft.com/office/drawing/2010/main" val="0"/>
              </a:ext>
            </a:extLst>
          </a:blip>
          <a:stretch>
            <a:fillRect/>
          </a:stretch>
        </p:blipFill>
        <p:spPr>
          <a:xfrm>
            <a:off x="2148966" y="4472994"/>
            <a:ext cx="1578725" cy="1578725"/>
          </a:xfrm>
          <a:prstGeom prst="rect">
            <a:avLst/>
          </a:prstGeom>
          <a:ln>
            <a:noFill/>
          </a:ln>
          <a:effectLst>
            <a:outerShdw blurRad="190500" algn="tl" rotWithShape="0">
              <a:srgbClr val="000000">
                <a:alpha val="70000"/>
              </a:srgbClr>
            </a:outerShdw>
          </a:effectLst>
        </p:spPr>
      </p:pic>
      <p:pic>
        <p:nvPicPr>
          <p:cNvPr id="11" name="Content Placeholder 5"/>
          <p:cNvPicPr>
            <a:picLocks noChangeAspect="1"/>
          </p:cNvPicPr>
          <p:nvPr/>
        </p:nvPicPr>
        <p:blipFill>
          <a:blip r:embed="rId8" cstate="email">
            <a:extLst>
              <a:ext uri="{28A0092B-C50C-407E-A947-70E740481C1C}">
                <a14:useLocalDpi xmlns:a14="http://schemas.microsoft.com/office/drawing/2010/main" val="0"/>
              </a:ext>
            </a:extLst>
          </a:blip>
          <a:stretch>
            <a:fillRect/>
          </a:stretch>
        </p:blipFill>
        <p:spPr>
          <a:xfrm>
            <a:off x="3128304" y="3723971"/>
            <a:ext cx="1094054" cy="1094054"/>
          </a:xfrm>
          <a:prstGeom prst="rect">
            <a:avLst/>
          </a:prstGeom>
          <a:ln>
            <a:noFill/>
          </a:ln>
          <a:effectLst>
            <a:outerShdw blurRad="190500" algn="tl" rotWithShape="0">
              <a:srgbClr val="000000">
                <a:alpha val="70000"/>
              </a:srgbClr>
            </a:outerShdw>
          </a:effectLst>
        </p:spPr>
      </p:pic>
      <p:pic>
        <p:nvPicPr>
          <p:cNvPr id="12" name="Picture 11"/>
          <p:cNvPicPr>
            <a:picLocks noChangeAspect="1"/>
          </p:cNvPicPr>
          <p:nvPr/>
        </p:nvPicPr>
        <p:blipFill>
          <a:blip r:embed="rId9" cstate="email">
            <a:extLst>
              <a:ext uri="{28A0092B-C50C-407E-A947-70E740481C1C}">
                <a14:useLocalDpi xmlns:a14="http://schemas.microsoft.com/office/drawing/2010/main" val="0"/>
              </a:ext>
            </a:extLst>
          </a:blip>
          <a:stretch>
            <a:fillRect/>
          </a:stretch>
        </p:blipFill>
        <p:spPr>
          <a:xfrm>
            <a:off x="270873" y="170087"/>
            <a:ext cx="932776" cy="1269164"/>
          </a:xfrm>
          <a:prstGeom prst="rect">
            <a:avLst/>
          </a:prstGeom>
        </p:spPr>
      </p:pic>
      <p:sp>
        <p:nvSpPr>
          <p:cNvPr id="13" name="Rectangle 12"/>
          <p:cNvSpPr/>
          <p:nvPr/>
        </p:nvSpPr>
        <p:spPr>
          <a:xfrm>
            <a:off x="0" y="6298163"/>
            <a:ext cx="12192000" cy="559837"/>
          </a:xfrm>
          <a:prstGeom prst="rect">
            <a:avLst/>
          </a:prstGeom>
          <a:solidFill>
            <a:srgbClr val="10A03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4" name="Picture 13"/>
          <p:cNvPicPr>
            <a:picLocks noChangeAspect="1"/>
          </p:cNvPicPr>
          <p:nvPr/>
        </p:nvPicPr>
        <p:blipFill>
          <a:blip r:embed="rId10" cstate="email">
            <a:extLst>
              <a:ext uri="{28A0092B-C50C-407E-A947-70E740481C1C}">
                <a14:useLocalDpi xmlns:a14="http://schemas.microsoft.com/office/drawing/2010/main" val="0"/>
              </a:ext>
            </a:extLst>
          </a:blip>
          <a:stretch>
            <a:fillRect/>
          </a:stretch>
        </p:blipFill>
        <p:spPr>
          <a:xfrm>
            <a:off x="10441202" y="-108300"/>
            <a:ext cx="1853188" cy="2036068"/>
          </a:xfrm>
          <a:prstGeom prst="rect">
            <a:avLst/>
          </a:prstGeom>
        </p:spPr>
      </p:pic>
      <p:sp>
        <p:nvSpPr>
          <p:cNvPr id="15" name="TextBox 14">
            <a:extLst>
              <a:ext uri="{FF2B5EF4-FFF2-40B4-BE49-F238E27FC236}">
                <a16:creationId xmlns:a16="http://schemas.microsoft.com/office/drawing/2014/main" xmlns="" id="{58F17405-0CCD-427E-8DC1-67BB508A6295}"/>
              </a:ext>
            </a:extLst>
          </p:cNvPr>
          <p:cNvSpPr txBox="1"/>
          <p:nvPr/>
        </p:nvSpPr>
        <p:spPr>
          <a:xfrm>
            <a:off x="9213668" y="6445764"/>
            <a:ext cx="2569028" cy="261610"/>
          </a:xfrm>
          <a:prstGeom prst="rect">
            <a:avLst/>
          </a:prstGeom>
          <a:noFill/>
          <a:ln>
            <a:noFill/>
          </a:ln>
        </p:spPr>
        <p:txBody>
          <a:bodyPr wrap="square" rtlCol="0">
            <a:spAutoFit/>
          </a:bodyPr>
          <a:lstStyle/>
          <a:p>
            <a:r>
              <a:rPr lang="en-GB" sz="1100" dirty="0">
                <a:solidFill>
                  <a:schemeClr val="bg1"/>
                </a:solidFill>
                <a:latin typeface="Bahnschrift Light" panose="020B0502040204020203" pitchFamily="34" charset="0"/>
              </a:rPr>
              <a:t>Welsh Ambulance Services NHS Trust</a:t>
            </a:r>
          </a:p>
        </p:txBody>
      </p:sp>
      <p:pic>
        <p:nvPicPr>
          <p:cNvPr id="16" name="Picture 15">
            <a:hlinkClick r:id="rId11"/>
            <a:extLst>
              <a:ext uri="{FF2B5EF4-FFF2-40B4-BE49-F238E27FC236}">
                <a16:creationId xmlns:a16="http://schemas.microsoft.com/office/drawing/2014/main" xmlns="" id="{9F4E6EA8-FE61-4C31-B92D-D0B67B138749}"/>
              </a:ext>
            </a:extLst>
          </p:cNvPr>
          <p:cNvPicPr>
            <a:picLocks noChangeAspect="1"/>
          </p:cNvPicPr>
          <p:nvPr/>
        </p:nvPicPr>
        <p:blipFill>
          <a:blip r:embed="rId12" cstate="email">
            <a:extLst>
              <a:ext uri="{28A0092B-C50C-407E-A947-70E740481C1C}">
                <a14:useLocalDpi xmlns:a14="http://schemas.microsoft.com/office/drawing/2010/main" val="0"/>
              </a:ext>
            </a:extLst>
          </a:blip>
          <a:stretch>
            <a:fillRect/>
          </a:stretch>
        </p:blipFill>
        <p:spPr>
          <a:xfrm>
            <a:off x="275134" y="6440957"/>
            <a:ext cx="271224" cy="271224"/>
          </a:xfrm>
          <a:prstGeom prst="rect">
            <a:avLst/>
          </a:prstGeom>
        </p:spPr>
      </p:pic>
      <p:pic>
        <p:nvPicPr>
          <p:cNvPr id="17" name="Picture 16">
            <a:hlinkClick r:id="rId13"/>
            <a:extLst>
              <a:ext uri="{FF2B5EF4-FFF2-40B4-BE49-F238E27FC236}">
                <a16:creationId xmlns:a16="http://schemas.microsoft.com/office/drawing/2014/main" xmlns="" id="{8B00DA9A-76A5-4B84-BB25-5D0C4EB3F9AF}"/>
              </a:ext>
            </a:extLst>
          </p:cNvPr>
          <p:cNvPicPr>
            <a:picLocks noChangeAspect="1"/>
          </p:cNvPicPr>
          <p:nvPr/>
        </p:nvPicPr>
        <p:blipFill>
          <a:blip r:embed="rId14" cstate="email">
            <a:extLst>
              <a:ext uri="{28A0092B-C50C-407E-A947-70E740481C1C}">
                <a14:useLocalDpi xmlns:a14="http://schemas.microsoft.com/office/drawing/2010/main" val="0"/>
              </a:ext>
            </a:extLst>
          </a:blip>
          <a:stretch>
            <a:fillRect/>
          </a:stretch>
        </p:blipFill>
        <p:spPr>
          <a:xfrm>
            <a:off x="690680" y="6422354"/>
            <a:ext cx="444934" cy="311454"/>
          </a:xfrm>
          <a:prstGeom prst="rect">
            <a:avLst/>
          </a:prstGeom>
        </p:spPr>
      </p:pic>
      <p:pic>
        <p:nvPicPr>
          <p:cNvPr id="18" name="Picture 17">
            <a:hlinkClick r:id="rId15"/>
            <a:extLst>
              <a:ext uri="{FF2B5EF4-FFF2-40B4-BE49-F238E27FC236}">
                <a16:creationId xmlns:a16="http://schemas.microsoft.com/office/drawing/2014/main" xmlns="" id="{FE06037E-7EC3-4FD2-BD0E-408689441007}"/>
              </a:ext>
            </a:extLst>
          </p:cNvPr>
          <p:cNvPicPr>
            <a:picLocks noChangeAspect="1"/>
          </p:cNvPicPr>
          <p:nvPr/>
        </p:nvPicPr>
        <p:blipFill>
          <a:blip r:embed="rId16" cstate="email">
            <a:extLst>
              <a:ext uri="{28A0092B-C50C-407E-A947-70E740481C1C}">
                <a14:useLocalDpi xmlns:a14="http://schemas.microsoft.com/office/drawing/2010/main" val="0"/>
              </a:ext>
            </a:extLst>
          </a:blip>
          <a:stretch>
            <a:fillRect/>
          </a:stretch>
        </p:blipFill>
        <p:spPr>
          <a:xfrm>
            <a:off x="1284816" y="6440957"/>
            <a:ext cx="271224" cy="271224"/>
          </a:xfrm>
          <a:prstGeom prst="rect">
            <a:avLst/>
          </a:prstGeom>
        </p:spPr>
      </p:pic>
      <p:sp>
        <p:nvSpPr>
          <p:cNvPr id="19" name="Rectangle 18"/>
          <p:cNvSpPr/>
          <p:nvPr/>
        </p:nvSpPr>
        <p:spPr>
          <a:xfrm>
            <a:off x="8388426" y="72913"/>
            <a:ext cx="3047629" cy="523220"/>
          </a:xfrm>
          <a:prstGeom prst="rect">
            <a:avLst/>
          </a:prstGeom>
        </p:spPr>
        <p:txBody>
          <a:bodyPr wrap="none">
            <a:spAutoFit/>
          </a:bodyPr>
          <a:lstStyle/>
          <a:p>
            <a:r>
              <a:rPr lang="en-GB" sz="2800" dirty="0">
                <a:latin typeface="+mn-lt"/>
              </a:rPr>
              <a:t>Blood Sugar Levels  </a:t>
            </a:r>
          </a:p>
        </p:txBody>
      </p:sp>
      <p:sp>
        <p:nvSpPr>
          <p:cNvPr id="20" name="Right Arrow 19"/>
          <p:cNvSpPr/>
          <p:nvPr/>
        </p:nvSpPr>
        <p:spPr>
          <a:xfrm>
            <a:off x="4982894" y="1526279"/>
            <a:ext cx="839531" cy="488379"/>
          </a:xfrm>
          <a:prstGeom prst="rightArrow">
            <a:avLst/>
          </a:prstGeom>
          <a:solidFill>
            <a:srgbClr val="10A03D"/>
          </a:solidFill>
          <a:ln>
            <a:solidFill>
              <a:srgbClr val="10A03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Curved Left Arrow 20"/>
          <p:cNvSpPr/>
          <p:nvPr/>
        </p:nvSpPr>
        <p:spPr>
          <a:xfrm>
            <a:off x="9733416" y="1526279"/>
            <a:ext cx="1128548" cy="2041127"/>
          </a:xfrm>
          <a:prstGeom prst="curvedLeftArrow">
            <a:avLst/>
          </a:prstGeom>
          <a:solidFill>
            <a:srgbClr val="10A03D"/>
          </a:solidFill>
          <a:ln>
            <a:solidFill>
              <a:srgbClr val="10A03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22" name="Left Arrow 21"/>
          <p:cNvSpPr/>
          <p:nvPr/>
        </p:nvSpPr>
        <p:spPr>
          <a:xfrm>
            <a:off x="1524002" y="3014679"/>
            <a:ext cx="7790113" cy="458294"/>
          </a:xfrm>
          <a:prstGeom prst="leftArrow">
            <a:avLst/>
          </a:prstGeom>
          <a:solidFill>
            <a:srgbClr val="10A03D"/>
          </a:solidFill>
          <a:ln>
            <a:solidFill>
              <a:srgbClr val="10A03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Curved Right Arrow 22"/>
          <p:cNvSpPr/>
          <p:nvPr/>
        </p:nvSpPr>
        <p:spPr>
          <a:xfrm>
            <a:off x="293285" y="3159707"/>
            <a:ext cx="1064459" cy="1862002"/>
          </a:xfrm>
          <a:prstGeom prst="curvedRightArrow">
            <a:avLst/>
          </a:prstGeom>
          <a:solidFill>
            <a:srgbClr val="10A03D"/>
          </a:solidFill>
          <a:ln>
            <a:solidFill>
              <a:srgbClr val="10A03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24" name="Right Arrow 23"/>
          <p:cNvSpPr/>
          <p:nvPr/>
        </p:nvSpPr>
        <p:spPr>
          <a:xfrm>
            <a:off x="6434978" y="4533330"/>
            <a:ext cx="839531" cy="488379"/>
          </a:xfrm>
          <a:prstGeom prst="rightArrow">
            <a:avLst/>
          </a:prstGeom>
          <a:solidFill>
            <a:srgbClr val="10A03D"/>
          </a:solidFill>
          <a:ln>
            <a:solidFill>
              <a:srgbClr val="10A03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66146065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050"/>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20"/>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7"/>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21"/>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22"/>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23"/>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0"/>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11"/>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9"/>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24"/>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nodeType="clickEffect">
                                  <p:stCondLst>
                                    <p:cond delay="0"/>
                                  </p:stCondLst>
                                  <p:childTnLst>
                                    <p:set>
                                      <p:cBhvr>
                                        <p:cTn id="32"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 grpId="0" animBg="1"/>
      <p:bldP spid="21" grpId="0" animBg="1"/>
      <p:bldP spid="22" grpId="0" animBg="1"/>
      <p:bldP spid="23" grpId="0" animBg="1"/>
      <p:bldP spid="24" grpId="0" animBg="1"/>
    </p:bld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1179736" y="909286"/>
            <a:ext cx="9659698" cy="5039428"/>
          </a:xfrm>
          <a:prstGeom prst="rect">
            <a:avLst/>
          </a:prstGeom>
        </p:spPr>
      </p:pic>
      <p:sp>
        <p:nvSpPr>
          <p:cNvPr id="28" name="Rectangle 27"/>
          <p:cNvSpPr/>
          <p:nvPr/>
        </p:nvSpPr>
        <p:spPr>
          <a:xfrm>
            <a:off x="3269103" y="-73486"/>
            <a:ext cx="9144000" cy="1018991"/>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3" algn="ctr"/>
            <a:r>
              <a:rPr lang="en-GB" sz="3200" dirty="0"/>
              <a:t>Quality Control Testing                                  </a:t>
            </a:r>
          </a:p>
        </p:txBody>
      </p:sp>
      <p:sp>
        <p:nvSpPr>
          <p:cNvPr id="23" name="Title 1"/>
          <p:cNvSpPr txBox="1">
            <a:spLocks/>
          </p:cNvSpPr>
          <p:nvPr/>
        </p:nvSpPr>
        <p:spPr>
          <a:xfrm>
            <a:off x="5447929" y="929327"/>
            <a:ext cx="4128173" cy="766604"/>
          </a:xfrm>
          <a:prstGeom prst="rect">
            <a:avLst/>
          </a:prstGeom>
        </p:spPr>
        <p:txBody>
          <a:bodyPr vert="horz" lIns="68580" tIns="34290" rIns="68580" bIns="3429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endParaRPr lang="en-GB" sz="3300" dirty="0">
              <a:solidFill>
                <a:schemeClr val="bg1"/>
              </a:solidFill>
            </a:endParaRPr>
          </a:p>
        </p:txBody>
      </p:sp>
      <p:sp>
        <p:nvSpPr>
          <p:cNvPr id="42" name="Title 1"/>
          <p:cNvSpPr txBox="1">
            <a:spLocks/>
          </p:cNvSpPr>
          <p:nvPr/>
        </p:nvSpPr>
        <p:spPr>
          <a:xfrm>
            <a:off x="5663953" y="1012886"/>
            <a:ext cx="3808125" cy="770340"/>
          </a:xfrm>
          <a:prstGeom prst="rect">
            <a:avLst/>
          </a:prstGeom>
        </p:spPr>
        <p:txBody>
          <a:bodyPr vert="horz" lIns="68580" tIns="34290" rIns="68580" bIns="3429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endParaRPr lang="en-GB" sz="3300" dirty="0">
              <a:solidFill>
                <a:schemeClr val="bg1"/>
              </a:solidFill>
            </a:endParaRPr>
          </a:p>
        </p:txBody>
      </p:sp>
      <p:pic>
        <p:nvPicPr>
          <p:cNvPr id="7" name="Picture 6"/>
          <p:cNvPicPr>
            <a:picLocks noChangeAspect="1"/>
          </p:cNvPicPr>
          <p:nvPr/>
        </p:nvPicPr>
        <p:blipFill>
          <a:blip r:embed="rId4" cstate="email">
            <a:extLst>
              <a:ext uri="{28A0092B-C50C-407E-A947-70E740481C1C}">
                <a14:useLocalDpi xmlns:a14="http://schemas.microsoft.com/office/drawing/2010/main" val="0"/>
              </a:ext>
            </a:extLst>
          </a:blip>
          <a:stretch>
            <a:fillRect/>
          </a:stretch>
        </p:blipFill>
        <p:spPr>
          <a:xfrm>
            <a:off x="270873" y="170087"/>
            <a:ext cx="932776" cy="1269164"/>
          </a:xfrm>
          <a:prstGeom prst="rect">
            <a:avLst/>
          </a:prstGeom>
        </p:spPr>
      </p:pic>
      <p:sp>
        <p:nvSpPr>
          <p:cNvPr id="8" name="Rectangle 7"/>
          <p:cNvSpPr/>
          <p:nvPr/>
        </p:nvSpPr>
        <p:spPr>
          <a:xfrm>
            <a:off x="0" y="6298163"/>
            <a:ext cx="12192000" cy="559837"/>
          </a:xfrm>
          <a:prstGeom prst="rect">
            <a:avLst/>
          </a:prstGeom>
          <a:solidFill>
            <a:srgbClr val="10A03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Picture 8"/>
          <p:cNvPicPr>
            <a:picLocks noChangeAspect="1"/>
          </p:cNvPicPr>
          <p:nvPr/>
        </p:nvPicPr>
        <p:blipFill>
          <a:blip r:embed="rId5" cstate="email">
            <a:extLst>
              <a:ext uri="{28A0092B-C50C-407E-A947-70E740481C1C}">
                <a14:useLocalDpi xmlns:a14="http://schemas.microsoft.com/office/drawing/2010/main" val="0"/>
              </a:ext>
            </a:extLst>
          </a:blip>
          <a:stretch>
            <a:fillRect/>
          </a:stretch>
        </p:blipFill>
        <p:spPr>
          <a:xfrm>
            <a:off x="10441202" y="-108300"/>
            <a:ext cx="1853188" cy="2036068"/>
          </a:xfrm>
          <a:prstGeom prst="rect">
            <a:avLst/>
          </a:prstGeom>
        </p:spPr>
      </p:pic>
      <p:sp>
        <p:nvSpPr>
          <p:cNvPr id="11" name="TextBox 10">
            <a:extLst>
              <a:ext uri="{FF2B5EF4-FFF2-40B4-BE49-F238E27FC236}">
                <a16:creationId xmlns:a16="http://schemas.microsoft.com/office/drawing/2014/main" xmlns="" id="{58F17405-0CCD-427E-8DC1-67BB508A6295}"/>
              </a:ext>
            </a:extLst>
          </p:cNvPr>
          <p:cNvSpPr txBox="1"/>
          <p:nvPr/>
        </p:nvSpPr>
        <p:spPr>
          <a:xfrm>
            <a:off x="9213668" y="6445764"/>
            <a:ext cx="2569028" cy="261610"/>
          </a:xfrm>
          <a:prstGeom prst="rect">
            <a:avLst/>
          </a:prstGeom>
          <a:noFill/>
          <a:ln>
            <a:noFill/>
          </a:ln>
        </p:spPr>
        <p:txBody>
          <a:bodyPr wrap="square" rtlCol="0">
            <a:spAutoFit/>
          </a:bodyPr>
          <a:lstStyle/>
          <a:p>
            <a:r>
              <a:rPr lang="en-GB" sz="1100" dirty="0">
                <a:solidFill>
                  <a:schemeClr val="bg1"/>
                </a:solidFill>
                <a:latin typeface="Bahnschrift Light" panose="020B0502040204020203" pitchFamily="34" charset="0"/>
              </a:rPr>
              <a:t>Welsh Ambulance Services NHS Trust</a:t>
            </a:r>
          </a:p>
        </p:txBody>
      </p:sp>
      <p:pic>
        <p:nvPicPr>
          <p:cNvPr id="12" name="Picture 11">
            <a:hlinkClick r:id="rId6"/>
            <a:extLst>
              <a:ext uri="{FF2B5EF4-FFF2-40B4-BE49-F238E27FC236}">
                <a16:creationId xmlns:a16="http://schemas.microsoft.com/office/drawing/2014/main" xmlns="" id="{9F4E6EA8-FE61-4C31-B92D-D0B67B138749}"/>
              </a:ext>
            </a:extLst>
          </p:cNvPr>
          <p:cNvPicPr>
            <a:picLocks noChangeAspect="1"/>
          </p:cNvPicPr>
          <p:nvPr/>
        </p:nvPicPr>
        <p:blipFill>
          <a:blip r:embed="rId7" cstate="email">
            <a:extLst>
              <a:ext uri="{28A0092B-C50C-407E-A947-70E740481C1C}">
                <a14:useLocalDpi xmlns:a14="http://schemas.microsoft.com/office/drawing/2010/main" val="0"/>
              </a:ext>
            </a:extLst>
          </a:blip>
          <a:stretch>
            <a:fillRect/>
          </a:stretch>
        </p:blipFill>
        <p:spPr>
          <a:xfrm>
            <a:off x="275134" y="6440957"/>
            <a:ext cx="271224" cy="271224"/>
          </a:xfrm>
          <a:prstGeom prst="rect">
            <a:avLst/>
          </a:prstGeom>
        </p:spPr>
      </p:pic>
      <p:pic>
        <p:nvPicPr>
          <p:cNvPr id="13" name="Picture 12">
            <a:hlinkClick r:id="rId8"/>
            <a:extLst>
              <a:ext uri="{FF2B5EF4-FFF2-40B4-BE49-F238E27FC236}">
                <a16:creationId xmlns:a16="http://schemas.microsoft.com/office/drawing/2014/main" xmlns="" id="{8B00DA9A-76A5-4B84-BB25-5D0C4EB3F9AF}"/>
              </a:ext>
            </a:extLst>
          </p:cNvPr>
          <p:cNvPicPr>
            <a:picLocks noChangeAspect="1"/>
          </p:cNvPicPr>
          <p:nvPr/>
        </p:nvPicPr>
        <p:blipFill>
          <a:blip r:embed="rId9" cstate="email">
            <a:extLst>
              <a:ext uri="{28A0092B-C50C-407E-A947-70E740481C1C}">
                <a14:useLocalDpi xmlns:a14="http://schemas.microsoft.com/office/drawing/2010/main" val="0"/>
              </a:ext>
            </a:extLst>
          </a:blip>
          <a:stretch>
            <a:fillRect/>
          </a:stretch>
        </p:blipFill>
        <p:spPr>
          <a:xfrm>
            <a:off x="690680" y="6422354"/>
            <a:ext cx="444934" cy="311454"/>
          </a:xfrm>
          <a:prstGeom prst="rect">
            <a:avLst/>
          </a:prstGeom>
        </p:spPr>
      </p:pic>
      <p:pic>
        <p:nvPicPr>
          <p:cNvPr id="15" name="Picture 14">
            <a:hlinkClick r:id="rId10"/>
            <a:extLst>
              <a:ext uri="{FF2B5EF4-FFF2-40B4-BE49-F238E27FC236}">
                <a16:creationId xmlns:a16="http://schemas.microsoft.com/office/drawing/2014/main" xmlns="" id="{FE06037E-7EC3-4FD2-BD0E-408689441007}"/>
              </a:ext>
            </a:extLst>
          </p:cNvPr>
          <p:cNvPicPr>
            <a:picLocks noChangeAspect="1"/>
          </p:cNvPicPr>
          <p:nvPr/>
        </p:nvPicPr>
        <p:blipFill>
          <a:blip r:embed="rId11" cstate="email">
            <a:extLst>
              <a:ext uri="{28A0092B-C50C-407E-A947-70E740481C1C}">
                <a14:useLocalDpi xmlns:a14="http://schemas.microsoft.com/office/drawing/2010/main" val="0"/>
              </a:ext>
            </a:extLst>
          </a:blip>
          <a:stretch>
            <a:fillRect/>
          </a:stretch>
        </p:blipFill>
        <p:spPr>
          <a:xfrm>
            <a:off x="1284816" y="6440957"/>
            <a:ext cx="271224" cy="271224"/>
          </a:xfrm>
          <a:prstGeom prst="rect">
            <a:avLst/>
          </a:prstGeom>
        </p:spPr>
      </p:pic>
      <p:sp>
        <p:nvSpPr>
          <p:cNvPr id="16" name="Rectangle 15"/>
          <p:cNvSpPr/>
          <p:nvPr/>
        </p:nvSpPr>
        <p:spPr>
          <a:xfrm>
            <a:off x="5199092" y="-131782"/>
            <a:ext cx="9144000" cy="1018991"/>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3" algn="ctr"/>
            <a:r>
              <a:rPr lang="en-GB" sz="3200" dirty="0" smtClean="0">
                <a:solidFill>
                  <a:schemeClr val="tx1"/>
                </a:solidFill>
              </a:rPr>
              <a:t>ANTT                                  </a:t>
            </a:r>
            <a:endParaRPr lang="en-GB" sz="3200" dirty="0">
              <a:solidFill>
                <a:schemeClr val="tx1"/>
              </a:solidFill>
            </a:endParaRPr>
          </a:p>
        </p:txBody>
      </p:sp>
      <p:sp>
        <p:nvSpPr>
          <p:cNvPr id="3" name="TextBox 2"/>
          <p:cNvSpPr txBox="1"/>
          <p:nvPr/>
        </p:nvSpPr>
        <p:spPr>
          <a:xfrm>
            <a:off x="8711381" y="1012886"/>
            <a:ext cx="1858296" cy="683045"/>
          </a:xfrm>
          <a:prstGeom prst="rect">
            <a:avLst/>
          </a:prstGeom>
          <a:solidFill>
            <a:schemeClr val="bg1"/>
          </a:solidFill>
        </p:spPr>
        <p:txBody>
          <a:bodyPr wrap="square" rtlCol="0">
            <a:spAutoFit/>
          </a:bodyPr>
          <a:lstStyle/>
          <a:p>
            <a:endParaRPr lang="en-GB" dirty="0"/>
          </a:p>
        </p:txBody>
      </p:sp>
      <p:sp>
        <p:nvSpPr>
          <p:cNvPr id="5" name="TextBox 4"/>
          <p:cNvSpPr txBox="1"/>
          <p:nvPr/>
        </p:nvSpPr>
        <p:spPr>
          <a:xfrm>
            <a:off x="6016487" y="1533986"/>
            <a:ext cx="4560092" cy="4220482"/>
          </a:xfrm>
          <a:prstGeom prst="rect">
            <a:avLst/>
          </a:prstGeom>
          <a:solidFill>
            <a:schemeClr val="bg1"/>
          </a:solidFill>
        </p:spPr>
        <p:txBody>
          <a:bodyPr wrap="square" rtlCol="0">
            <a:spAutoFit/>
          </a:bodyPr>
          <a:lstStyle/>
          <a:p>
            <a:endParaRPr lang="en-GB" dirty="0"/>
          </a:p>
        </p:txBody>
      </p:sp>
      <p:pic>
        <p:nvPicPr>
          <p:cNvPr id="18" name="Picture 17"/>
          <p:cNvPicPr>
            <a:picLocks noChangeAspect="1"/>
          </p:cNvPicPr>
          <p:nvPr/>
        </p:nvPicPr>
        <p:blipFill>
          <a:blip r:embed="rId12" cstate="email">
            <a:extLst>
              <a:ext uri="{28A0092B-C50C-407E-A947-70E740481C1C}">
                <a14:useLocalDpi xmlns:a14="http://schemas.microsoft.com/office/drawing/2010/main" val="0"/>
              </a:ext>
            </a:extLst>
          </a:blip>
          <a:stretch>
            <a:fillRect/>
          </a:stretch>
        </p:blipFill>
        <p:spPr>
          <a:xfrm rot="21033667">
            <a:off x="6663605" y="1185381"/>
            <a:ext cx="4412301" cy="4412301"/>
          </a:xfrm>
          <a:prstGeom prst="rect">
            <a:avLst/>
          </a:prstGeom>
          <a:ln>
            <a:noFill/>
          </a:ln>
          <a:effectLst>
            <a:softEdge rad="112500"/>
          </a:effectLst>
        </p:spPr>
      </p:pic>
    </p:spTree>
    <p:extLst>
      <p:ext uri="{BB962C8B-B14F-4D97-AF65-F5344CB8AC3E}">
        <p14:creationId xmlns:p14="http://schemas.microsoft.com/office/powerpoint/2010/main" val="33380082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1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flipH="1">
            <a:off x="9539719" y="3909896"/>
            <a:ext cx="1281041" cy="1347279"/>
          </a:xfrm>
          <a:prstGeom prst="rect">
            <a:avLst/>
          </a:prstGeom>
          <a:ln>
            <a:noFill/>
          </a:ln>
          <a:effectLst>
            <a:outerShdw blurRad="190500" algn="tl" rotWithShape="0">
              <a:srgbClr val="000000">
                <a:alpha val="70000"/>
              </a:srgbClr>
            </a:outerShdw>
          </a:effectLst>
        </p:spPr>
      </p:pic>
      <p:sp>
        <p:nvSpPr>
          <p:cNvPr id="2" name="Title 1"/>
          <p:cNvSpPr>
            <a:spLocks noGrp="1"/>
          </p:cNvSpPr>
          <p:nvPr>
            <p:ph type="title"/>
          </p:nvPr>
        </p:nvSpPr>
        <p:spPr>
          <a:xfrm>
            <a:off x="1490255" y="447766"/>
            <a:ext cx="7886700" cy="1325563"/>
          </a:xfrm>
        </p:spPr>
        <p:txBody>
          <a:bodyPr/>
          <a:lstStyle/>
          <a:p>
            <a:pPr>
              <a:lnSpc>
                <a:spcPct val="110000"/>
              </a:lnSpc>
            </a:pPr>
            <a:r>
              <a:rPr lang="en-GB" sz="2800" b="1" dirty="0">
                <a:latin typeface="+mn-lt"/>
                <a:cs typeface="Arial" panose="020B0604020202020204" pitchFamily="34" charset="0"/>
              </a:rPr>
              <a:t>Procedure</a:t>
            </a:r>
            <a:endParaRPr lang="en-GB" sz="3600" b="1" dirty="0">
              <a:latin typeface="+mn-lt"/>
              <a:cs typeface="Arial" panose="020B0604020202020204" pitchFamily="34" charset="0"/>
            </a:endParaRPr>
          </a:p>
        </p:txBody>
      </p:sp>
      <p:sp>
        <p:nvSpPr>
          <p:cNvPr id="3" name="Content Placeholder 2"/>
          <p:cNvSpPr>
            <a:spLocks noGrp="1"/>
          </p:cNvSpPr>
          <p:nvPr>
            <p:ph idx="1"/>
          </p:nvPr>
        </p:nvSpPr>
        <p:spPr>
          <a:xfrm>
            <a:off x="1255611" y="1509638"/>
            <a:ext cx="9003602" cy="3880773"/>
          </a:xfrm>
        </p:spPr>
        <p:txBody>
          <a:bodyPr>
            <a:noAutofit/>
          </a:bodyPr>
          <a:lstStyle/>
          <a:p>
            <a:r>
              <a:rPr lang="en-GB" sz="2400" dirty="0"/>
              <a:t>Clean side of finger with water or water soaked gauze (Alcohol swabs do not remove traces of glucose) </a:t>
            </a:r>
          </a:p>
          <a:p>
            <a:endParaRPr lang="en-GB" sz="2400" dirty="0"/>
          </a:p>
          <a:p>
            <a:r>
              <a:rPr lang="en-GB" sz="2400" dirty="0"/>
              <a:t>Insert test strip - Ensure the code number of the display matches the code number on the test strip container.</a:t>
            </a:r>
          </a:p>
          <a:p>
            <a:endParaRPr lang="en-GB" sz="2400" dirty="0"/>
          </a:p>
          <a:p>
            <a:r>
              <a:rPr lang="en-GB" sz="2400" dirty="0"/>
              <a:t>Prick target area with lancet and dispose of it in a </a:t>
            </a:r>
            <a:br>
              <a:rPr lang="en-GB" sz="2400" dirty="0"/>
            </a:br>
            <a:r>
              <a:rPr lang="en-GB" sz="2400" dirty="0"/>
              <a:t>sharps bin immediately after use.</a:t>
            </a:r>
          </a:p>
          <a:p>
            <a:endParaRPr lang="en-GB" sz="2400" dirty="0"/>
          </a:p>
          <a:p>
            <a:r>
              <a:rPr lang="en-GB" sz="2400" dirty="0"/>
              <a:t>Touch the front edge of the yellow window on the test strip against blood. The blood sugar result will appear on screen. </a:t>
            </a:r>
          </a:p>
        </p:txBody>
      </p:sp>
      <p:pic>
        <p:nvPicPr>
          <p:cNvPr id="4" name="Picture 3"/>
          <p:cNvPicPr>
            <a:picLocks noChangeAspect="1"/>
          </p:cNvPicPr>
          <p:nvPr/>
        </p:nvPicPr>
        <p:blipFill>
          <a:blip r:embed="rId4" cstate="email">
            <a:extLst>
              <a:ext uri="{28A0092B-C50C-407E-A947-70E740481C1C}">
                <a14:useLocalDpi xmlns:a14="http://schemas.microsoft.com/office/drawing/2010/main" val="0"/>
              </a:ext>
            </a:extLst>
          </a:blip>
          <a:stretch>
            <a:fillRect/>
          </a:stretch>
        </p:blipFill>
        <p:spPr>
          <a:xfrm rot="13355487">
            <a:off x="10217486" y="1712857"/>
            <a:ext cx="1247995" cy="1247995"/>
          </a:xfrm>
          <a:prstGeom prst="rect">
            <a:avLst/>
          </a:prstGeom>
          <a:ln>
            <a:noFill/>
          </a:ln>
          <a:effectLst>
            <a:outerShdw blurRad="190500" algn="tl" rotWithShape="0">
              <a:srgbClr val="000000">
                <a:alpha val="70000"/>
              </a:srgbClr>
            </a:outerShdw>
          </a:effectLst>
        </p:spPr>
      </p:pic>
      <p:pic>
        <p:nvPicPr>
          <p:cNvPr id="6" name="Picture 2"/>
          <p:cNvPicPr>
            <a:picLocks noChangeAspect="1" noChangeArrowheads="1"/>
          </p:cNvPicPr>
          <p:nvPr/>
        </p:nvPicPr>
        <p:blipFill rotWithShape="1">
          <a:blip r:embed="rId5" cstate="print"/>
          <a:srcRect l="24224" r="29187" b="34979"/>
          <a:stretch/>
        </p:blipFill>
        <p:spPr bwMode="auto">
          <a:xfrm>
            <a:off x="10517741" y="2820162"/>
            <a:ext cx="1264955" cy="1325688"/>
          </a:xfrm>
          <a:prstGeom prst="rect">
            <a:avLst/>
          </a:prstGeom>
          <a:ln>
            <a:noFill/>
          </a:ln>
          <a:effectLst>
            <a:outerShdw blurRad="190500" algn="tl" rotWithShape="0">
              <a:srgbClr val="000000">
                <a:alpha val="70000"/>
              </a:srgbClr>
            </a:outerShdw>
          </a:effectLst>
        </p:spPr>
      </p:pic>
      <p:sp>
        <p:nvSpPr>
          <p:cNvPr id="8" name="Rectangle 7"/>
          <p:cNvSpPr/>
          <p:nvPr/>
        </p:nvSpPr>
        <p:spPr>
          <a:xfrm>
            <a:off x="8312707" y="43799"/>
            <a:ext cx="3469989" cy="584775"/>
          </a:xfrm>
          <a:prstGeom prst="rect">
            <a:avLst/>
          </a:prstGeom>
        </p:spPr>
        <p:txBody>
          <a:bodyPr wrap="none">
            <a:spAutoFit/>
          </a:bodyPr>
          <a:lstStyle/>
          <a:p>
            <a:r>
              <a:rPr lang="en-GB" sz="3200" dirty="0">
                <a:solidFill>
                  <a:schemeClr val="bg1"/>
                </a:solidFill>
                <a:latin typeface="+mn-lt"/>
              </a:rPr>
              <a:t>Blood Sugar Levels  </a:t>
            </a:r>
          </a:p>
        </p:txBody>
      </p:sp>
      <p:pic>
        <p:nvPicPr>
          <p:cNvPr id="7" name="Picture 3"/>
          <p:cNvPicPr>
            <a:picLocks noChangeAspect="1" noChangeArrowheads="1"/>
          </p:cNvPicPr>
          <p:nvPr/>
        </p:nvPicPr>
        <p:blipFill rotWithShape="1">
          <a:blip r:embed="rId6" cstate="print"/>
          <a:srcRect l="49602" t="5937" r="16849" b="39254"/>
          <a:stretch/>
        </p:blipFill>
        <p:spPr bwMode="auto">
          <a:xfrm>
            <a:off x="10472560" y="4976735"/>
            <a:ext cx="1126478" cy="1180985"/>
          </a:xfrm>
          <a:prstGeom prst="rect">
            <a:avLst/>
          </a:prstGeom>
          <a:ln>
            <a:noFill/>
          </a:ln>
          <a:effectLst>
            <a:outerShdw blurRad="190500" algn="tl" rotWithShape="0">
              <a:srgbClr val="000000">
                <a:alpha val="70000"/>
              </a:srgbClr>
            </a:outerShdw>
          </a:effectLst>
        </p:spPr>
      </p:pic>
      <p:sp>
        <p:nvSpPr>
          <p:cNvPr id="9" name="TextBox 8"/>
          <p:cNvSpPr txBox="1"/>
          <p:nvPr/>
        </p:nvSpPr>
        <p:spPr>
          <a:xfrm>
            <a:off x="8375520" y="6548489"/>
            <a:ext cx="2376371" cy="276999"/>
          </a:xfrm>
          <a:prstGeom prst="rect">
            <a:avLst/>
          </a:prstGeom>
          <a:noFill/>
        </p:spPr>
        <p:txBody>
          <a:bodyPr wrap="square" rtlCol="0">
            <a:spAutoFit/>
          </a:bodyPr>
          <a:lstStyle/>
          <a:p>
            <a:r>
              <a:rPr lang="en-GB" sz="1200" dirty="0">
                <a:latin typeface="+mn-lt"/>
              </a:rPr>
              <a:t>Care Essentials, chapter 15, p.169</a:t>
            </a:r>
          </a:p>
        </p:txBody>
      </p:sp>
      <p:pic>
        <p:nvPicPr>
          <p:cNvPr id="10" name="Picture 9"/>
          <p:cNvPicPr>
            <a:picLocks noChangeAspect="1"/>
          </p:cNvPicPr>
          <p:nvPr/>
        </p:nvPicPr>
        <p:blipFill>
          <a:blip r:embed="rId7" cstate="email">
            <a:extLst>
              <a:ext uri="{28A0092B-C50C-407E-A947-70E740481C1C}">
                <a14:useLocalDpi xmlns:a14="http://schemas.microsoft.com/office/drawing/2010/main" val="0"/>
              </a:ext>
            </a:extLst>
          </a:blip>
          <a:stretch>
            <a:fillRect/>
          </a:stretch>
        </p:blipFill>
        <p:spPr>
          <a:xfrm>
            <a:off x="270873" y="170087"/>
            <a:ext cx="932776" cy="1269164"/>
          </a:xfrm>
          <a:prstGeom prst="rect">
            <a:avLst/>
          </a:prstGeom>
        </p:spPr>
      </p:pic>
      <p:sp>
        <p:nvSpPr>
          <p:cNvPr id="11" name="Rectangle 10"/>
          <p:cNvSpPr/>
          <p:nvPr/>
        </p:nvSpPr>
        <p:spPr>
          <a:xfrm>
            <a:off x="0" y="6298163"/>
            <a:ext cx="12192000" cy="559837"/>
          </a:xfrm>
          <a:prstGeom prst="rect">
            <a:avLst/>
          </a:prstGeom>
          <a:solidFill>
            <a:srgbClr val="10A03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2" name="Picture 11"/>
          <p:cNvPicPr>
            <a:picLocks noChangeAspect="1"/>
          </p:cNvPicPr>
          <p:nvPr/>
        </p:nvPicPr>
        <p:blipFill>
          <a:blip r:embed="rId8" cstate="email">
            <a:extLst>
              <a:ext uri="{28A0092B-C50C-407E-A947-70E740481C1C}">
                <a14:useLocalDpi xmlns:a14="http://schemas.microsoft.com/office/drawing/2010/main" val="0"/>
              </a:ext>
            </a:extLst>
          </a:blip>
          <a:stretch>
            <a:fillRect/>
          </a:stretch>
        </p:blipFill>
        <p:spPr>
          <a:xfrm>
            <a:off x="10441202" y="-108300"/>
            <a:ext cx="1853188" cy="2036068"/>
          </a:xfrm>
          <a:prstGeom prst="rect">
            <a:avLst/>
          </a:prstGeom>
        </p:spPr>
      </p:pic>
      <p:sp>
        <p:nvSpPr>
          <p:cNvPr id="13" name="TextBox 12">
            <a:extLst>
              <a:ext uri="{FF2B5EF4-FFF2-40B4-BE49-F238E27FC236}">
                <a16:creationId xmlns:a16="http://schemas.microsoft.com/office/drawing/2014/main" xmlns="" id="{58F17405-0CCD-427E-8DC1-67BB508A6295}"/>
              </a:ext>
            </a:extLst>
          </p:cNvPr>
          <p:cNvSpPr txBox="1"/>
          <p:nvPr/>
        </p:nvSpPr>
        <p:spPr>
          <a:xfrm>
            <a:off x="9213668" y="6445764"/>
            <a:ext cx="2569028" cy="261610"/>
          </a:xfrm>
          <a:prstGeom prst="rect">
            <a:avLst/>
          </a:prstGeom>
          <a:noFill/>
          <a:ln>
            <a:noFill/>
          </a:ln>
        </p:spPr>
        <p:txBody>
          <a:bodyPr wrap="square" rtlCol="0">
            <a:spAutoFit/>
          </a:bodyPr>
          <a:lstStyle/>
          <a:p>
            <a:r>
              <a:rPr lang="en-GB" sz="1100" dirty="0">
                <a:solidFill>
                  <a:schemeClr val="bg1"/>
                </a:solidFill>
                <a:latin typeface="Bahnschrift Light" panose="020B0502040204020203" pitchFamily="34" charset="0"/>
              </a:rPr>
              <a:t>Welsh Ambulance Services NHS Trust</a:t>
            </a:r>
          </a:p>
        </p:txBody>
      </p:sp>
      <p:pic>
        <p:nvPicPr>
          <p:cNvPr id="14" name="Picture 13">
            <a:hlinkClick r:id="rId9"/>
            <a:extLst>
              <a:ext uri="{FF2B5EF4-FFF2-40B4-BE49-F238E27FC236}">
                <a16:creationId xmlns:a16="http://schemas.microsoft.com/office/drawing/2014/main" xmlns="" id="{9F4E6EA8-FE61-4C31-B92D-D0B67B138749}"/>
              </a:ext>
            </a:extLst>
          </p:cNvPr>
          <p:cNvPicPr>
            <a:picLocks noChangeAspect="1"/>
          </p:cNvPicPr>
          <p:nvPr/>
        </p:nvPicPr>
        <p:blipFill>
          <a:blip r:embed="rId10" cstate="email">
            <a:extLst>
              <a:ext uri="{28A0092B-C50C-407E-A947-70E740481C1C}">
                <a14:useLocalDpi xmlns:a14="http://schemas.microsoft.com/office/drawing/2010/main" val="0"/>
              </a:ext>
            </a:extLst>
          </a:blip>
          <a:stretch>
            <a:fillRect/>
          </a:stretch>
        </p:blipFill>
        <p:spPr>
          <a:xfrm>
            <a:off x="275134" y="6440957"/>
            <a:ext cx="271224" cy="271224"/>
          </a:xfrm>
          <a:prstGeom prst="rect">
            <a:avLst/>
          </a:prstGeom>
        </p:spPr>
      </p:pic>
      <p:pic>
        <p:nvPicPr>
          <p:cNvPr id="15" name="Picture 14">
            <a:hlinkClick r:id="rId11"/>
            <a:extLst>
              <a:ext uri="{FF2B5EF4-FFF2-40B4-BE49-F238E27FC236}">
                <a16:creationId xmlns:a16="http://schemas.microsoft.com/office/drawing/2014/main" xmlns="" id="{8B00DA9A-76A5-4B84-BB25-5D0C4EB3F9AF}"/>
              </a:ext>
            </a:extLst>
          </p:cNvPr>
          <p:cNvPicPr>
            <a:picLocks noChangeAspect="1"/>
          </p:cNvPicPr>
          <p:nvPr/>
        </p:nvPicPr>
        <p:blipFill>
          <a:blip r:embed="rId12" cstate="email">
            <a:extLst>
              <a:ext uri="{28A0092B-C50C-407E-A947-70E740481C1C}">
                <a14:useLocalDpi xmlns:a14="http://schemas.microsoft.com/office/drawing/2010/main" val="0"/>
              </a:ext>
            </a:extLst>
          </a:blip>
          <a:stretch>
            <a:fillRect/>
          </a:stretch>
        </p:blipFill>
        <p:spPr>
          <a:xfrm>
            <a:off x="690680" y="6422354"/>
            <a:ext cx="444934" cy="311454"/>
          </a:xfrm>
          <a:prstGeom prst="rect">
            <a:avLst/>
          </a:prstGeom>
        </p:spPr>
      </p:pic>
      <p:pic>
        <p:nvPicPr>
          <p:cNvPr id="16" name="Picture 15">
            <a:hlinkClick r:id="rId13"/>
            <a:extLst>
              <a:ext uri="{FF2B5EF4-FFF2-40B4-BE49-F238E27FC236}">
                <a16:creationId xmlns:a16="http://schemas.microsoft.com/office/drawing/2014/main" xmlns="" id="{FE06037E-7EC3-4FD2-BD0E-408689441007}"/>
              </a:ext>
            </a:extLst>
          </p:cNvPr>
          <p:cNvPicPr>
            <a:picLocks noChangeAspect="1"/>
          </p:cNvPicPr>
          <p:nvPr/>
        </p:nvPicPr>
        <p:blipFill>
          <a:blip r:embed="rId14" cstate="email">
            <a:extLst>
              <a:ext uri="{28A0092B-C50C-407E-A947-70E740481C1C}">
                <a14:useLocalDpi xmlns:a14="http://schemas.microsoft.com/office/drawing/2010/main" val="0"/>
              </a:ext>
            </a:extLst>
          </a:blip>
          <a:stretch>
            <a:fillRect/>
          </a:stretch>
        </p:blipFill>
        <p:spPr>
          <a:xfrm>
            <a:off x="1284816" y="6440957"/>
            <a:ext cx="271224" cy="271224"/>
          </a:xfrm>
          <a:prstGeom prst="rect">
            <a:avLst/>
          </a:prstGeom>
        </p:spPr>
      </p:pic>
      <p:sp>
        <p:nvSpPr>
          <p:cNvPr id="17" name="Rectangle 16"/>
          <p:cNvSpPr/>
          <p:nvPr/>
        </p:nvSpPr>
        <p:spPr>
          <a:xfrm>
            <a:off x="8388426" y="72913"/>
            <a:ext cx="3047629" cy="523220"/>
          </a:xfrm>
          <a:prstGeom prst="rect">
            <a:avLst/>
          </a:prstGeom>
        </p:spPr>
        <p:txBody>
          <a:bodyPr wrap="none">
            <a:spAutoFit/>
          </a:bodyPr>
          <a:lstStyle/>
          <a:p>
            <a:r>
              <a:rPr lang="en-GB" sz="2800" dirty="0">
                <a:latin typeface="+mn-lt"/>
              </a:rPr>
              <a:t>Blood Sugar Levels  </a:t>
            </a:r>
          </a:p>
        </p:txBody>
      </p:sp>
    </p:spTree>
    <p:extLst>
      <p:ext uri="{BB962C8B-B14F-4D97-AF65-F5344CB8AC3E}">
        <p14:creationId xmlns:p14="http://schemas.microsoft.com/office/powerpoint/2010/main" val="42007080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4"/>
                                        </p:tgtEl>
                                        <p:attrNameLst>
                                          <p:attrName>style.visibility</p:attrName>
                                        </p:attrNameLst>
                                      </p:cBhvr>
                                      <p:to>
                                        <p:strVal val="visible"/>
                                      </p:to>
                                    </p:set>
                                    <p:animEffect transition="in" filter="fade">
                                      <p:cBhvr>
                                        <p:cTn id="14" dur="1000"/>
                                        <p:tgtEl>
                                          <p:spTgt spid="4"/>
                                        </p:tgtEl>
                                      </p:cBhvr>
                                    </p:animEffect>
                                    <p:anim calcmode="lin" valueType="num">
                                      <p:cBhvr>
                                        <p:cTn id="15" dur="1000" fill="hold"/>
                                        <p:tgtEl>
                                          <p:spTgt spid="4"/>
                                        </p:tgtEl>
                                        <p:attrNameLst>
                                          <p:attrName>ppt_x</p:attrName>
                                        </p:attrNameLst>
                                      </p:cBhvr>
                                      <p:tavLst>
                                        <p:tav tm="0">
                                          <p:val>
                                            <p:strVal val="#ppt_x"/>
                                          </p:val>
                                        </p:tav>
                                        <p:tav tm="100000">
                                          <p:val>
                                            <p:strVal val="#ppt_x"/>
                                          </p:val>
                                        </p:tav>
                                      </p:tavLst>
                                    </p:anim>
                                    <p:anim calcmode="lin" valueType="num">
                                      <p:cBhvr>
                                        <p:cTn id="16"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6"/>
                                        </p:tgtEl>
                                        <p:attrNameLst>
                                          <p:attrName>style.visibility</p:attrName>
                                        </p:attrNameLst>
                                      </p:cBhvr>
                                      <p:to>
                                        <p:strVal val="visible"/>
                                      </p:to>
                                    </p:set>
                                    <p:animEffect transition="in" filter="fade">
                                      <p:cBhvr>
                                        <p:cTn id="28" dur="1000"/>
                                        <p:tgtEl>
                                          <p:spTgt spid="6"/>
                                        </p:tgtEl>
                                      </p:cBhvr>
                                    </p:animEffect>
                                    <p:anim calcmode="lin" valueType="num">
                                      <p:cBhvr>
                                        <p:cTn id="29" dur="1000" fill="hold"/>
                                        <p:tgtEl>
                                          <p:spTgt spid="6"/>
                                        </p:tgtEl>
                                        <p:attrNameLst>
                                          <p:attrName>ppt_x</p:attrName>
                                        </p:attrNameLst>
                                      </p:cBhvr>
                                      <p:tavLst>
                                        <p:tav tm="0">
                                          <p:val>
                                            <p:strVal val="#ppt_x"/>
                                          </p:val>
                                        </p:tav>
                                        <p:tav tm="100000">
                                          <p:val>
                                            <p:strVal val="#ppt_x"/>
                                          </p:val>
                                        </p:tav>
                                      </p:tavLst>
                                    </p:anim>
                                    <p:anim calcmode="lin" valueType="num">
                                      <p:cBhvr>
                                        <p:cTn id="30"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5"/>
                                        </p:tgtEl>
                                        <p:attrNameLst>
                                          <p:attrName>style.visibility</p:attrName>
                                        </p:attrNameLst>
                                      </p:cBhvr>
                                      <p:to>
                                        <p:strVal val="visible"/>
                                      </p:to>
                                    </p:set>
                                    <p:animEffect transition="in" filter="fade">
                                      <p:cBhvr>
                                        <p:cTn id="42" dur="1000"/>
                                        <p:tgtEl>
                                          <p:spTgt spid="5"/>
                                        </p:tgtEl>
                                      </p:cBhvr>
                                    </p:animEffect>
                                    <p:anim calcmode="lin" valueType="num">
                                      <p:cBhvr>
                                        <p:cTn id="43" dur="1000" fill="hold"/>
                                        <p:tgtEl>
                                          <p:spTgt spid="5"/>
                                        </p:tgtEl>
                                        <p:attrNameLst>
                                          <p:attrName>ppt_x</p:attrName>
                                        </p:attrNameLst>
                                      </p:cBhvr>
                                      <p:tavLst>
                                        <p:tav tm="0">
                                          <p:val>
                                            <p:strVal val="#ppt_x"/>
                                          </p:val>
                                        </p:tav>
                                        <p:tav tm="100000">
                                          <p:val>
                                            <p:strVal val="#ppt_x"/>
                                          </p:val>
                                        </p:tav>
                                      </p:tavLst>
                                    </p:anim>
                                    <p:anim calcmode="lin" valueType="num">
                                      <p:cBhvr>
                                        <p:cTn id="44"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3">
                                            <p:txEl>
                                              <p:pRg st="6" end="6"/>
                                            </p:txEl>
                                          </p:spTgt>
                                        </p:tgtEl>
                                        <p:attrNameLst>
                                          <p:attrName>style.visibility</p:attrName>
                                        </p:attrNameLst>
                                      </p:cBhvr>
                                      <p:to>
                                        <p:strVal val="visible"/>
                                      </p:to>
                                    </p:set>
                                    <p:animEffect transition="in" filter="fade">
                                      <p:cBhvr>
                                        <p:cTn id="49" dur="1000"/>
                                        <p:tgtEl>
                                          <p:spTgt spid="3">
                                            <p:txEl>
                                              <p:pRg st="6" end="6"/>
                                            </p:txEl>
                                          </p:spTgt>
                                        </p:tgtEl>
                                      </p:cBhvr>
                                    </p:animEffect>
                                    <p:anim calcmode="lin" valueType="num">
                                      <p:cBhvr>
                                        <p:cTn id="50"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nodeType="clickEffect">
                                  <p:stCondLst>
                                    <p:cond delay="0"/>
                                  </p:stCondLst>
                                  <p:childTnLst>
                                    <p:set>
                                      <p:cBhvr>
                                        <p:cTn id="55" dur="1" fill="hold">
                                          <p:stCondLst>
                                            <p:cond delay="0"/>
                                          </p:stCondLst>
                                        </p:cTn>
                                        <p:tgtEl>
                                          <p:spTgt spid="7"/>
                                        </p:tgtEl>
                                        <p:attrNameLst>
                                          <p:attrName>style.visibility</p:attrName>
                                        </p:attrNameLst>
                                      </p:cBhvr>
                                      <p:to>
                                        <p:strVal val="visible"/>
                                      </p:to>
                                    </p:set>
                                    <p:animEffect transition="in" filter="fade">
                                      <p:cBhvr>
                                        <p:cTn id="56" dur="1000"/>
                                        <p:tgtEl>
                                          <p:spTgt spid="7"/>
                                        </p:tgtEl>
                                      </p:cBhvr>
                                    </p:animEffect>
                                    <p:anim calcmode="lin" valueType="num">
                                      <p:cBhvr>
                                        <p:cTn id="57" dur="1000" fill="hold"/>
                                        <p:tgtEl>
                                          <p:spTgt spid="7"/>
                                        </p:tgtEl>
                                        <p:attrNameLst>
                                          <p:attrName>ppt_x</p:attrName>
                                        </p:attrNameLst>
                                      </p:cBhvr>
                                      <p:tavLst>
                                        <p:tav tm="0">
                                          <p:val>
                                            <p:strVal val="#ppt_x"/>
                                          </p:val>
                                        </p:tav>
                                        <p:tav tm="100000">
                                          <p:val>
                                            <p:strVal val="#ppt_x"/>
                                          </p:val>
                                        </p:tav>
                                      </p:tavLst>
                                    </p:anim>
                                    <p:anim calcmode="lin" valueType="num">
                                      <p:cBhvr>
                                        <p:cTn id="58"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Rectangle 13"/>
          <p:cNvSpPr/>
          <p:nvPr/>
        </p:nvSpPr>
        <p:spPr>
          <a:xfrm>
            <a:off x="1524000" y="1927768"/>
            <a:ext cx="9143999" cy="2914606"/>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nSpc>
                <a:spcPct val="200000"/>
              </a:lnSpc>
              <a:buClr>
                <a:srgbClr val="0070C0"/>
              </a:buClr>
            </a:pPr>
            <a:r>
              <a:rPr lang="en-GB" altLang="en-US" sz="2400" b="1" dirty="0">
                <a:solidFill>
                  <a:schemeClr val="tx1"/>
                </a:solidFill>
              </a:rPr>
              <a:t>Why Quality Control?</a:t>
            </a:r>
          </a:p>
          <a:p>
            <a:pPr>
              <a:lnSpc>
                <a:spcPct val="200000"/>
              </a:lnSpc>
              <a:buClr>
                <a:srgbClr val="0070C0"/>
              </a:buClr>
            </a:pPr>
            <a:r>
              <a:rPr lang="en-GB" altLang="en-US" sz="2400" dirty="0">
                <a:solidFill>
                  <a:schemeClr val="tx1"/>
                </a:solidFill>
                <a:cs typeface="Arial" panose="020B0604020202020204" pitchFamily="34" charset="0"/>
              </a:rPr>
              <a:t>QC should be performed every 24 hours.</a:t>
            </a:r>
            <a:endParaRPr lang="en-GB" altLang="en-US" sz="2400" dirty="0">
              <a:solidFill>
                <a:schemeClr val="tx1"/>
              </a:solidFill>
            </a:endParaRPr>
          </a:p>
          <a:p>
            <a:pPr>
              <a:lnSpc>
                <a:spcPct val="200000"/>
              </a:lnSpc>
              <a:buClr>
                <a:srgbClr val="0070C0"/>
              </a:buClr>
            </a:pPr>
            <a:r>
              <a:rPr lang="en-GB" altLang="en-US" sz="2400" dirty="0">
                <a:solidFill>
                  <a:schemeClr val="tx1"/>
                </a:solidFill>
              </a:rPr>
              <a:t>When are extra Quality Controls required?</a:t>
            </a:r>
          </a:p>
          <a:p>
            <a:pPr marL="1028700" lvl="2" indent="-342900">
              <a:buClr>
                <a:schemeClr val="tx1"/>
              </a:buClr>
              <a:buFont typeface="Arial" panose="020B0604020202020204" pitchFamily="34" charset="0"/>
              <a:buChar char="•"/>
            </a:pPr>
            <a:r>
              <a:rPr lang="en-GB" altLang="en-US" sz="2400" dirty="0">
                <a:solidFill>
                  <a:schemeClr val="tx1"/>
                </a:solidFill>
                <a:cs typeface="Arial" panose="020B0604020202020204" pitchFamily="34" charset="0"/>
              </a:rPr>
              <a:t>New test strips</a:t>
            </a:r>
          </a:p>
          <a:p>
            <a:pPr marL="1028700" lvl="2" indent="-342900">
              <a:buClr>
                <a:schemeClr val="tx1"/>
              </a:buClr>
              <a:buFont typeface="Arial" panose="020B0604020202020204" pitchFamily="34" charset="0"/>
              <a:buChar char="•"/>
            </a:pPr>
            <a:r>
              <a:rPr lang="en-GB" altLang="en-US" sz="2400" dirty="0">
                <a:solidFill>
                  <a:schemeClr val="tx1"/>
                </a:solidFill>
                <a:cs typeface="Arial" panose="020B0604020202020204" pitchFamily="34" charset="0"/>
              </a:rPr>
              <a:t>New QC solution</a:t>
            </a:r>
          </a:p>
          <a:p>
            <a:pPr marL="1028700" lvl="2" indent="-342900">
              <a:buClr>
                <a:schemeClr val="tx1"/>
              </a:buClr>
              <a:buFont typeface="Arial" panose="020B0604020202020204" pitchFamily="34" charset="0"/>
              <a:buChar char="•"/>
            </a:pPr>
            <a:r>
              <a:rPr lang="en-GB" altLang="en-US" sz="2400" dirty="0">
                <a:solidFill>
                  <a:schemeClr val="tx1"/>
                </a:solidFill>
                <a:cs typeface="Arial" panose="020B0604020202020204" pitchFamily="34" charset="0"/>
              </a:rPr>
              <a:t>If meter is dropped</a:t>
            </a:r>
          </a:p>
          <a:p>
            <a:pPr marL="1028700" lvl="2" indent="-342900">
              <a:buClr>
                <a:schemeClr val="tx1"/>
              </a:buClr>
              <a:buFont typeface="Arial" panose="020B0604020202020204" pitchFamily="34" charset="0"/>
              <a:buChar char="•"/>
            </a:pPr>
            <a:r>
              <a:rPr lang="en-GB" altLang="en-US" sz="2400" dirty="0">
                <a:solidFill>
                  <a:schemeClr val="tx1"/>
                </a:solidFill>
                <a:cs typeface="Arial" panose="020B0604020202020204" pitchFamily="34" charset="0"/>
              </a:rPr>
              <a:t>New battery</a:t>
            </a:r>
          </a:p>
          <a:p>
            <a:pPr marL="1028700" lvl="2" indent="-342900">
              <a:buClr>
                <a:schemeClr val="tx1"/>
              </a:buClr>
              <a:buFont typeface="Arial" panose="020B0604020202020204" pitchFamily="34" charset="0"/>
              <a:buChar char="•"/>
            </a:pPr>
            <a:r>
              <a:rPr lang="en-GB" altLang="en-US" sz="2400" dirty="0">
                <a:solidFill>
                  <a:schemeClr val="tx1"/>
                </a:solidFill>
                <a:cs typeface="Arial" panose="020B0604020202020204" pitchFamily="34" charset="0"/>
              </a:rPr>
              <a:t>Unexplained result versus clinical appearance</a:t>
            </a:r>
          </a:p>
          <a:p>
            <a:pPr>
              <a:lnSpc>
                <a:spcPct val="200000"/>
              </a:lnSpc>
              <a:buClr>
                <a:srgbClr val="0070C0"/>
              </a:buClr>
            </a:pPr>
            <a:r>
              <a:rPr lang="en-GB" altLang="en-US" sz="2400" dirty="0">
                <a:solidFill>
                  <a:schemeClr val="tx1"/>
                </a:solidFill>
              </a:rPr>
              <a:t>3 month shelf life once opened. </a:t>
            </a:r>
          </a:p>
        </p:txBody>
      </p:sp>
      <p:sp>
        <p:nvSpPr>
          <p:cNvPr id="28" name="Rectangle 27"/>
          <p:cNvSpPr/>
          <p:nvPr/>
        </p:nvSpPr>
        <p:spPr>
          <a:xfrm>
            <a:off x="3269103" y="-73486"/>
            <a:ext cx="9144000" cy="1018991"/>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3" algn="ctr"/>
            <a:r>
              <a:rPr lang="en-GB" sz="3200" dirty="0"/>
              <a:t>Quality Control Testing                                  </a:t>
            </a:r>
          </a:p>
        </p:txBody>
      </p:sp>
      <p:sp>
        <p:nvSpPr>
          <p:cNvPr id="23" name="Title 1"/>
          <p:cNvSpPr txBox="1">
            <a:spLocks/>
          </p:cNvSpPr>
          <p:nvPr/>
        </p:nvSpPr>
        <p:spPr>
          <a:xfrm>
            <a:off x="5447929" y="929327"/>
            <a:ext cx="4128173" cy="766604"/>
          </a:xfrm>
          <a:prstGeom prst="rect">
            <a:avLst/>
          </a:prstGeom>
        </p:spPr>
        <p:txBody>
          <a:bodyPr vert="horz" lIns="68580" tIns="34290" rIns="68580" bIns="3429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endParaRPr lang="en-GB" sz="3300" dirty="0">
              <a:solidFill>
                <a:schemeClr val="bg1"/>
              </a:solidFill>
            </a:endParaRPr>
          </a:p>
        </p:txBody>
      </p:sp>
      <p:sp>
        <p:nvSpPr>
          <p:cNvPr id="42" name="Title 1"/>
          <p:cNvSpPr txBox="1">
            <a:spLocks/>
          </p:cNvSpPr>
          <p:nvPr/>
        </p:nvSpPr>
        <p:spPr>
          <a:xfrm>
            <a:off x="5663953" y="1012886"/>
            <a:ext cx="3808125" cy="770340"/>
          </a:xfrm>
          <a:prstGeom prst="rect">
            <a:avLst/>
          </a:prstGeom>
        </p:spPr>
        <p:txBody>
          <a:bodyPr vert="horz" lIns="68580" tIns="34290" rIns="68580" bIns="3429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endParaRPr lang="en-GB" sz="3300" dirty="0">
              <a:solidFill>
                <a:schemeClr val="bg1"/>
              </a:solidFill>
            </a:endParaRPr>
          </a:p>
        </p:txBody>
      </p:sp>
      <p:pic>
        <p:nvPicPr>
          <p:cNvPr id="10" name="Picture 4"/>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965719" y="1523309"/>
            <a:ext cx="2114550" cy="2645569"/>
          </a:xfrm>
          <a:prstGeom prst="rect">
            <a:avLst/>
          </a:prstGeom>
          <a:ln>
            <a:noFill/>
          </a:ln>
          <a:effectLst>
            <a:outerShdw blurRad="190500" algn="tl" rotWithShape="0">
              <a:srgbClr val="000000">
                <a:alpha val="70000"/>
              </a:srgb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Lst>
        </p:spPr>
      </p:pic>
      <p:pic>
        <p:nvPicPr>
          <p:cNvPr id="7" name="Picture 6"/>
          <p:cNvPicPr>
            <a:picLocks noChangeAspect="1"/>
          </p:cNvPicPr>
          <p:nvPr/>
        </p:nvPicPr>
        <p:blipFill>
          <a:blip r:embed="rId4" cstate="email">
            <a:extLst>
              <a:ext uri="{28A0092B-C50C-407E-A947-70E740481C1C}">
                <a14:useLocalDpi xmlns:a14="http://schemas.microsoft.com/office/drawing/2010/main" val="0"/>
              </a:ext>
            </a:extLst>
          </a:blip>
          <a:stretch>
            <a:fillRect/>
          </a:stretch>
        </p:blipFill>
        <p:spPr>
          <a:xfrm>
            <a:off x="270873" y="170087"/>
            <a:ext cx="932776" cy="1269164"/>
          </a:xfrm>
          <a:prstGeom prst="rect">
            <a:avLst/>
          </a:prstGeom>
        </p:spPr>
      </p:pic>
      <p:sp>
        <p:nvSpPr>
          <p:cNvPr id="8" name="Rectangle 7"/>
          <p:cNvSpPr/>
          <p:nvPr/>
        </p:nvSpPr>
        <p:spPr>
          <a:xfrm>
            <a:off x="0" y="6298163"/>
            <a:ext cx="12192000" cy="559837"/>
          </a:xfrm>
          <a:prstGeom prst="rect">
            <a:avLst/>
          </a:prstGeom>
          <a:solidFill>
            <a:srgbClr val="10A03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Picture 8"/>
          <p:cNvPicPr>
            <a:picLocks noChangeAspect="1"/>
          </p:cNvPicPr>
          <p:nvPr/>
        </p:nvPicPr>
        <p:blipFill>
          <a:blip r:embed="rId5" cstate="email">
            <a:extLst>
              <a:ext uri="{28A0092B-C50C-407E-A947-70E740481C1C}">
                <a14:useLocalDpi xmlns:a14="http://schemas.microsoft.com/office/drawing/2010/main" val="0"/>
              </a:ext>
            </a:extLst>
          </a:blip>
          <a:stretch>
            <a:fillRect/>
          </a:stretch>
        </p:blipFill>
        <p:spPr>
          <a:xfrm>
            <a:off x="10441202" y="-108300"/>
            <a:ext cx="1853188" cy="2036068"/>
          </a:xfrm>
          <a:prstGeom prst="rect">
            <a:avLst/>
          </a:prstGeom>
        </p:spPr>
      </p:pic>
      <p:sp>
        <p:nvSpPr>
          <p:cNvPr id="11" name="TextBox 10">
            <a:extLst>
              <a:ext uri="{FF2B5EF4-FFF2-40B4-BE49-F238E27FC236}">
                <a16:creationId xmlns:a16="http://schemas.microsoft.com/office/drawing/2014/main" xmlns="" id="{58F17405-0CCD-427E-8DC1-67BB508A6295}"/>
              </a:ext>
            </a:extLst>
          </p:cNvPr>
          <p:cNvSpPr txBox="1"/>
          <p:nvPr/>
        </p:nvSpPr>
        <p:spPr>
          <a:xfrm>
            <a:off x="9213668" y="6445764"/>
            <a:ext cx="2569028" cy="261610"/>
          </a:xfrm>
          <a:prstGeom prst="rect">
            <a:avLst/>
          </a:prstGeom>
          <a:noFill/>
          <a:ln>
            <a:noFill/>
          </a:ln>
        </p:spPr>
        <p:txBody>
          <a:bodyPr wrap="square" rtlCol="0">
            <a:spAutoFit/>
          </a:bodyPr>
          <a:lstStyle/>
          <a:p>
            <a:r>
              <a:rPr lang="en-GB" sz="1100" dirty="0">
                <a:solidFill>
                  <a:schemeClr val="bg1"/>
                </a:solidFill>
                <a:latin typeface="Bahnschrift Light" panose="020B0502040204020203" pitchFamily="34" charset="0"/>
              </a:rPr>
              <a:t>Welsh Ambulance Services NHS Trust</a:t>
            </a:r>
          </a:p>
        </p:txBody>
      </p:sp>
      <p:pic>
        <p:nvPicPr>
          <p:cNvPr id="12" name="Picture 11">
            <a:hlinkClick r:id="rId6"/>
            <a:extLst>
              <a:ext uri="{FF2B5EF4-FFF2-40B4-BE49-F238E27FC236}">
                <a16:creationId xmlns:a16="http://schemas.microsoft.com/office/drawing/2014/main" xmlns="" id="{9F4E6EA8-FE61-4C31-B92D-D0B67B138749}"/>
              </a:ext>
            </a:extLst>
          </p:cNvPr>
          <p:cNvPicPr>
            <a:picLocks noChangeAspect="1"/>
          </p:cNvPicPr>
          <p:nvPr/>
        </p:nvPicPr>
        <p:blipFill>
          <a:blip r:embed="rId7" cstate="email">
            <a:extLst>
              <a:ext uri="{28A0092B-C50C-407E-A947-70E740481C1C}">
                <a14:useLocalDpi xmlns:a14="http://schemas.microsoft.com/office/drawing/2010/main" val="0"/>
              </a:ext>
            </a:extLst>
          </a:blip>
          <a:stretch>
            <a:fillRect/>
          </a:stretch>
        </p:blipFill>
        <p:spPr>
          <a:xfrm>
            <a:off x="275134" y="6440957"/>
            <a:ext cx="271224" cy="271224"/>
          </a:xfrm>
          <a:prstGeom prst="rect">
            <a:avLst/>
          </a:prstGeom>
        </p:spPr>
      </p:pic>
      <p:pic>
        <p:nvPicPr>
          <p:cNvPr id="13" name="Picture 12">
            <a:hlinkClick r:id="rId8"/>
            <a:extLst>
              <a:ext uri="{FF2B5EF4-FFF2-40B4-BE49-F238E27FC236}">
                <a16:creationId xmlns:a16="http://schemas.microsoft.com/office/drawing/2014/main" xmlns="" id="{8B00DA9A-76A5-4B84-BB25-5D0C4EB3F9AF}"/>
              </a:ext>
            </a:extLst>
          </p:cNvPr>
          <p:cNvPicPr>
            <a:picLocks noChangeAspect="1"/>
          </p:cNvPicPr>
          <p:nvPr/>
        </p:nvPicPr>
        <p:blipFill>
          <a:blip r:embed="rId9" cstate="email">
            <a:extLst>
              <a:ext uri="{28A0092B-C50C-407E-A947-70E740481C1C}">
                <a14:useLocalDpi xmlns:a14="http://schemas.microsoft.com/office/drawing/2010/main" val="0"/>
              </a:ext>
            </a:extLst>
          </a:blip>
          <a:stretch>
            <a:fillRect/>
          </a:stretch>
        </p:blipFill>
        <p:spPr>
          <a:xfrm>
            <a:off x="690680" y="6422354"/>
            <a:ext cx="444934" cy="311454"/>
          </a:xfrm>
          <a:prstGeom prst="rect">
            <a:avLst/>
          </a:prstGeom>
        </p:spPr>
      </p:pic>
      <p:pic>
        <p:nvPicPr>
          <p:cNvPr id="15" name="Picture 14">
            <a:hlinkClick r:id="rId10"/>
            <a:extLst>
              <a:ext uri="{FF2B5EF4-FFF2-40B4-BE49-F238E27FC236}">
                <a16:creationId xmlns:a16="http://schemas.microsoft.com/office/drawing/2014/main" xmlns="" id="{FE06037E-7EC3-4FD2-BD0E-408689441007}"/>
              </a:ext>
            </a:extLst>
          </p:cNvPr>
          <p:cNvPicPr>
            <a:picLocks noChangeAspect="1"/>
          </p:cNvPicPr>
          <p:nvPr/>
        </p:nvPicPr>
        <p:blipFill>
          <a:blip r:embed="rId11" cstate="email">
            <a:extLst>
              <a:ext uri="{28A0092B-C50C-407E-A947-70E740481C1C}">
                <a14:useLocalDpi xmlns:a14="http://schemas.microsoft.com/office/drawing/2010/main" val="0"/>
              </a:ext>
            </a:extLst>
          </a:blip>
          <a:stretch>
            <a:fillRect/>
          </a:stretch>
        </p:blipFill>
        <p:spPr>
          <a:xfrm>
            <a:off x="1284816" y="6440957"/>
            <a:ext cx="271224" cy="271224"/>
          </a:xfrm>
          <a:prstGeom prst="rect">
            <a:avLst/>
          </a:prstGeom>
        </p:spPr>
      </p:pic>
      <p:sp>
        <p:nvSpPr>
          <p:cNvPr id="16" name="Rectangle 15"/>
          <p:cNvSpPr/>
          <p:nvPr/>
        </p:nvSpPr>
        <p:spPr>
          <a:xfrm>
            <a:off x="4274860" y="-240114"/>
            <a:ext cx="9144000" cy="1018991"/>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3" algn="ctr"/>
            <a:r>
              <a:rPr lang="en-GB" sz="2800" dirty="0">
                <a:solidFill>
                  <a:schemeClr val="tx1"/>
                </a:solidFill>
              </a:rPr>
              <a:t>Quality</a:t>
            </a:r>
            <a:r>
              <a:rPr lang="en-GB" sz="3200" dirty="0">
                <a:solidFill>
                  <a:schemeClr val="tx1"/>
                </a:solidFill>
              </a:rPr>
              <a:t> </a:t>
            </a:r>
            <a:r>
              <a:rPr lang="en-GB" sz="2800" dirty="0">
                <a:solidFill>
                  <a:schemeClr val="tx1"/>
                </a:solidFill>
              </a:rPr>
              <a:t>Control</a:t>
            </a:r>
            <a:r>
              <a:rPr lang="en-GB" sz="3200" dirty="0">
                <a:solidFill>
                  <a:schemeClr val="tx1"/>
                </a:solidFill>
              </a:rPr>
              <a:t> </a:t>
            </a:r>
            <a:r>
              <a:rPr lang="en-GB" sz="2800" dirty="0">
                <a:solidFill>
                  <a:schemeClr val="tx1"/>
                </a:solidFill>
              </a:rPr>
              <a:t>Testing</a:t>
            </a:r>
            <a:r>
              <a:rPr lang="en-GB" sz="3200" dirty="0">
                <a:solidFill>
                  <a:schemeClr val="tx1"/>
                </a:solidFill>
              </a:rPr>
              <a:t>                                  </a:t>
            </a:r>
          </a:p>
        </p:txBody>
      </p:sp>
    </p:spTree>
    <p:extLst>
      <p:ext uri="{BB962C8B-B14F-4D97-AF65-F5344CB8AC3E}">
        <p14:creationId xmlns:p14="http://schemas.microsoft.com/office/powerpoint/2010/main" val="39357328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4">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14">
                                            <p:txEl>
                                              <p:pRg st="3" end="3"/>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14">
                                            <p:txEl>
                                              <p:pRg st="4" end="4"/>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14">
                                            <p:txEl>
                                              <p:pRg st="5" end="5"/>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14">
                                            <p:txEl>
                                              <p:pRg st="6" end="6"/>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14">
                                            <p:txEl>
                                              <p:pRg st="7" end="7"/>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14">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build="p"/>
    </p:bld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Rectangle 13"/>
          <p:cNvSpPr/>
          <p:nvPr/>
        </p:nvSpPr>
        <p:spPr>
          <a:xfrm>
            <a:off x="1524002" y="1861022"/>
            <a:ext cx="9143999" cy="37111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14313" indent="-214313">
              <a:lnSpc>
                <a:spcPct val="200000"/>
              </a:lnSpc>
              <a:buClr>
                <a:srgbClr val="0070C0"/>
              </a:buClr>
              <a:buFont typeface="Wingdings" panose="05000000000000000000" pitchFamily="2" charset="2"/>
              <a:buChar char="Ø"/>
            </a:pPr>
            <a:endParaRPr lang="en-GB" altLang="en-US" dirty="0">
              <a:solidFill>
                <a:schemeClr val="tx1"/>
              </a:solidFill>
              <a:latin typeface="Trebuchet MS" panose="020B0603020202020204" pitchFamily="34" charset="0"/>
            </a:endParaRPr>
          </a:p>
        </p:txBody>
      </p:sp>
      <p:sp>
        <p:nvSpPr>
          <p:cNvPr id="28" name="Rectangle 27"/>
          <p:cNvSpPr/>
          <p:nvPr/>
        </p:nvSpPr>
        <p:spPr>
          <a:xfrm>
            <a:off x="4274860" y="-240114"/>
            <a:ext cx="9144000" cy="1018991"/>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3" algn="ctr"/>
            <a:r>
              <a:rPr lang="en-GB" sz="2800" dirty="0">
                <a:solidFill>
                  <a:schemeClr val="tx1"/>
                </a:solidFill>
              </a:rPr>
              <a:t>Quality</a:t>
            </a:r>
            <a:r>
              <a:rPr lang="en-GB" sz="3200" dirty="0">
                <a:solidFill>
                  <a:schemeClr val="tx1"/>
                </a:solidFill>
              </a:rPr>
              <a:t> </a:t>
            </a:r>
            <a:r>
              <a:rPr lang="en-GB" sz="2800" dirty="0">
                <a:solidFill>
                  <a:schemeClr val="tx1"/>
                </a:solidFill>
              </a:rPr>
              <a:t>Control</a:t>
            </a:r>
            <a:r>
              <a:rPr lang="en-GB" sz="3200" dirty="0">
                <a:solidFill>
                  <a:schemeClr val="tx1"/>
                </a:solidFill>
              </a:rPr>
              <a:t> </a:t>
            </a:r>
            <a:r>
              <a:rPr lang="en-GB" sz="2800" dirty="0">
                <a:solidFill>
                  <a:schemeClr val="tx1"/>
                </a:solidFill>
              </a:rPr>
              <a:t>Testing</a:t>
            </a:r>
            <a:r>
              <a:rPr lang="en-GB" sz="3200" dirty="0">
                <a:solidFill>
                  <a:schemeClr val="tx1"/>
                </a:solidFill>
              </a:rPr>
              <a:t>                                  </a:t>
            </a:r>
          </a:p>
        </p:txBody>
      </p:sp>
      <p:sp>
        <p:nvSpPr>
          <p:cNvPr id="23" name="Title 1"/>
          <p:cNvSpPr txBox="1">
            <a:spLocks/>
          </p:cNvSpPr>
          <p:nvPr/>
        </p:nvSpPr>
        <p:spPr>
          <a:xfrm>
            <a:off x="5447929" y="929327"/>
            <a:ext cx="4128173" cy="766604"/>
          </a:xfrm>
          <a:prstGeom prst="rect">
            <a:avLst/>
          </a:prstGeom>
        </p:spPr>
        <p:txBody>
          <a:bodyPr vert="horz" lIns="68580" tIns="34290" rIns="68580" bIns="3429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endParaRPr lang="en-GB" sz="3300" dirty="0">
              <a:solidFill>
                <a:schemeClr val="bg1"/>
              </a:solidFill>
            </a:endParaRPr>
          </a:p>
        </p:txBody>
      </p:sp>
      <p:sp>
        <p:nvSpPr>
          <p:cNvPr id="42" name="Title 1"/>
          <p:cNvSpPr txBox="1">
            <a:spLocks/>
          </p:cNvSpPr>
          <p:nvPr/>
        </p:nvSpPr>
        <p:spPr>
          <a:xfrm>
            <a:off x="5663953" y="1012886"/>
            <a:ext cx="3808125" cy="770340"/>
          </a:xfrm>
          <a:prstGeom prst="rect">
            <a:avLst/>
          </a:prstGeom>
        </p:spPr>
        <p:txBody>
          <a:bodyPr vert="horz" lIns="68580" tIns="34290" rIns="68580" bIns="3429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endParaRPr lang="en-GB" sz="3300" dirty="0">
              <a:solidFill>
                <a:schemeClr val="bg1"/>
              </a:solidFill>
            </a:endParaRPr>
          </a:p>
        </p:txBody>
      </p:sp>
      <p:pic>
        <p:nvPicPr>
          <p:cNvPr id="13" name="Picture 2"/>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1347092" y="1135000"/>
            <a:ext cx="1614881" cy="195163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5" name="Picture 5"/>
          <p:cNvPicPr>
            <a:picLocks noChangeAspect="1" noChangeArrowheads="1"/>
          </p:cNvPicPr>
          <p:nvPr/>
        </p:nvPicPr>
        <p:blipFill>
          <a:blip r:embed="rId4" cstate="email">
            <a:extLst>
              <a:ext uri="{28A0092B-C50C-407E-A947-70E740481C1C}">
                <a14:useLocalDpi xmlns:a14="http://schemas.microsoft.com/office/drawing/2010/main" val="0"/>
              </a:ext>
            </a:extLst>
          </a:blip>
          <a:srcRect/>
          <a:stretch>
            <a:fillRect/>
          </a:stretch>
        </p:blipFill>
        <p:spPr bwMode="auto">
          <a:xfrm>
            <a:off x="6830737" y="1231355"/>
            <a:ext cx="1535475" cy="163401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6" name="Picture 7"/>
          <p:cNvPicPr>
            <a:picLocks noChangeAspect="1" noChangeArrowheads="1"/>
          </p:cNvPicPr>
          <p:nvPr/>
        </p:nvPicPr>
        <p:blipFill>
          <a:blip r:embed="rId5" cstate="email">
            <a:extLst>
              <a:ext uri="{28A0092B-C50C-407E-A947-70E740481C1C}">
                <a14:useLocalDpi xmlns:a14="http://schemas.microsoft.com/office/drawing/2010/main" val="0"/>
              </a:ext>
            </a:extLst>
          </a:blip>
          <a:srcRect/>
          <a:stretch>
            <a:fillRect/>
          </a:stretch>
        </p:blipFill>
        <p:spPr bwMode="auto">
          <a:xfrm>
            <a:off x="1524002" y="3573607"/>
            <a:ext cx="1543449" cy="151156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7" name="Picture 4"/>
          <p:cNvPicPr>
            <a:picLocks noChangeAspect="1" noChangeArrowheads="1"/>
          </p:cNvPicPr>
          <p:nvPr/>
        </p:nvPicPr>
        <p:blipFill>
          <a:blip r:embed="rId6" cstate="email">
            <a:extLst>
              <a:ext uri="{28A0092B-C50C-407E-A947-70E740481C1C}">
                <a14:useLocalDpi xmlns:a14="http://schemas.microsoft.com/office/drawing/2010/main" val="0"/>
              </a:ext>
            </a:extLst>
          </a:blip>
          <a:srcRect/>
          <a:stretch>
            <a:fillRect/>
          </a:stretch>
        </p:blipFill>
        <p:spPr bwMode="auto">
          <a:xfrm>
            <a:off x="3970285" y="1129824"/>
            <a:ext cx="1852140" cy="21786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8" name="Picture 6"/>
          <p:cNvPicPr>
            <a:picLocks noChangeAspect="1" noChangeArrowheads="1"/>
          </p:cNvPicPr>
          <p:nvPr/>
        </p:nvPicPr>
        <p:blipFill>
          <a:blip r:embed="rId7" cstate="email">
            <a:extLst>
              <a:ext uri="{28A0092B-C50C-407E-A947-70E740481C1C}">
                <a14:useLocalDpi xmlns:a14="http://schemas.microsoft.com/office/drawing/2010/main" val="0"/>
              </a:ext>
            </a:extLst>
          </a:blip>
          <a:srcRect/>
          <a:stretch>
            <a:fillRect/>
          </a:stretch>
        </p:blipFill>
        <p:spPr bwMode="auto">
          <a:xfrm>
            <a:off x="9374524" y="1135000"/>
            <a:ext cx="1621259" cy="204475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9" name="Picture 8"/>
          <p:cNvPicPr>
            <a:picLocks noChangeAspect="1" noChangeArrowheads="1"/>
          </p:cNvPicPr>
          <p:nvPr/>
        </p:nvPicPr>
        <p:blipFill>
          <a:blip r:embed="rId8" cstate="email">
            <a:extLst>
              <a:ext uri="{28A0092B-C50C-407E-A947-70E740481C1C}">
                <a14:useLocalDpi xmlns:a14="http://schemas.microsoft.com/office/drawing/2010/main" val="0"/>
              </a:ext>
            </a:extLst>
          </a:blip>
          <a:srcRect/>
          <a:stretch>
            <a:fillRect/>
          </a:stretch>
        </p:blipFill>
        <p:spPr bwMode="auto">
          <a:xfrm>
            <a:off x="3970285" y="3573607"/>
            <a:ext cx="979644" cy="128578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0" name="Rectangle 11"/>
          <p:cNvSpPr>
            <a:spLocks noChangeArrowheads="1"/>
          </p:cNvSpPr>
          <p:nvPr/>
        </p:nvSpPr>
        <p:spPr bwMode="auto">
          <a:xfrm>
            <a:off x="5016782" y="4947391"/>
            <a:ext cx="252565" cy="95637"/>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2000">
                <a:solidFill>
                  <a:schemeClr val="tx1"/>
                </a:solidFill>
                <a:latin typeface="Imago" pitchFamily="2" charset="0"/>
              </a:defRPr>
            </a:lvl1pPr>
            <a:lvl2pPr marL="742950" indent="-285750">
              <a:defRPr sz="2000">
                <a:solidFill>
                  <a:schemeClr val="tx1"/>
                </a:solidFill>
                <a:latin typeface="Imago" pitchFamily="2" charset="0"/>
              </a:defRPr>
            </a:lvl2pPr>
            <a:lvl3pPr marL="1143000" indent="-228600">
              <a:defRPr sz="2000">
                <a:solidFill>
                  <a:schemeClr val="tx1"/>
                </a:solidFill>
                <a:latin typeface="Imago" pitchFamily="2" charset="0"/>
              </a:defRPr>
            </a:lvl3pPr>
            <a:lvl4pPr marL="1600200" indent="-228600">
              <a:defRPr sz="2000">
                <a:solidFill>
                  <a:schemeClr val="tx1"/>
                </a:solidFill>
                <a:latin typeface="Imago" pitchFamily="2" charset="0"/>
              </a:defRPr>
            </a:lvl4pPr>
            <a:lvl5pPr marL="2057400" indent="-228600">
              <a:defRPr sz="2000">
                <a:solidFill>
                  <a:schemeClr val="tx1"/>
                </a:solidFill>
                <a:latin typeface="Imago" pitchFamily="2" charset="0"/>
              </a:defRPr>
            </a:lvl5pPr>
            <a:lvl6pPr marL="2514600" indent="-228600" eaLnBrk="0" fontAlgn="base" hangingPunct="0">
              <a:spcBef>
                <a:spcPct val="0"/>
              </a:spcBef>
              <a:spcAft>
                <a:spcPct val="0"/>
              </a:spcAft>
              <a:defRPr sz="2000">
                <a:solidFill>
                  <a:schemeClr val="tx1"/>
                </a:solidFill>
                <a:latin typeface="Imago" pitchFamily="2" charset="0"/>
              </a:defRPr>
            </a:lvl6pPr>
            <a:lvl7pPr marL="2971800" indent="-228600" eaLnBrk="0" fontAlgn="base" hangingPunct="0">
              <a:spcBef>
                <a:spcPct val="0"/>
              </a:spcBef>
              <a:spcAft>
                <a:spcPct val="0"/>
              </a:spcAft>
              <a:defRPr sz="2000">
                <a:solidFill>
                  <a:schemeClr val="tx1"/>
                </a:solidFill>
                <a:latin typeface="Imago" pitchFamily="2" charset="0"/>
              </a:defRPr>
            </a:lvl7pPr>
            <a:lvl8pPr marL="3429000" indent="-228600" eaLnBrk="0" fontAlgn="base" hangingPunct="0">
              <a:spcBef>
                <a:spcPct val="0"/>
              </a:spcBef>
              <a:spcAft>
                <a:spcPct val="0"/>
              </a:spcAft>
              <a:defRPr sz="2000">
                <a:solidFill>
                  <a:schemeClr val="tx1"/>
                </a:solidFill>
                <a:latin typeface="Imago" pitchFamily="2" charset="0"/>
              </a:defRPr>
            </a:lvl8pPr>
            <a:lvl9pPr marL="3886200" indent="-228600" eaLnBrk="0" fontAlgn="base" hangingPunct="0">
              <a:spcBef>
                <a:spcPct val="0"/>
              </a:spcBef>
              <a:spcAft>
                <a:spcPct val="0"/>
              </a:spcAft>
              <a:defRPr sz="2000">
                <a:solidFill>
                  <a:schemeClr val="tx1"/>
                </a:solidFill>
                <a:latin typeface="Imago" pitchFamily="2" charset="0"/>
              </a:defRPr>
            </a:lvl9pPr>
          </a:lstStyle>
          <a:p>
            <a:endParaRPr lang="en-GB" altLang="en-US" sz="1500"/>
          </a:p>
        </p:txBody>
      </p:sp>
      <p:pic>
        <p:nvPicPr>
          <p:cNvPr id="21" name="Picture 8"/>
          <p:cNvPicPr>
            <a:picLocks noChangeAspect="1" noChangeArrowheads="1"/>
          </p:cNvPicPr>
          <p:nvPr/>
        </p:nvPicPr>
        <p:blipFill>
          <a:blip r:embed="rId9" cstate="email">
            <a:extLst>
              <a:ext uri="{28A0092B-C50C-407E-A947-70E740481C1C}">
                <a14:useLocalDpi xmlns:a14="http://schemas.microsoft.com/office/drawing/2010/main" val="0"/>
              </a:ext>
            </a:extLst>
          </a:blip>
          <a:srcRect/>
          <a:stretch>
            <a:fillRect/>
          </a:stretch>
        </p:blipFill>
        <p:spPr bwMode="auto">
          <a:xfrm>
            <a:off x="4888426" y="3623355"/>
            <a:ext cx="1928674" cy="14618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4" name="Picture 23"/>
          <p:cNvPicPr>
            <a:picLocks noChangeAspect="1"/>
          </p:cNvPicPr>
          <p:nvPr/>
        </p:nvPicPr>
        <p:blipFill>
          <a:blip r:embed="rId10" cstate="email">
            <a:extLst>
              <a:ext uri="{28A0092B-C50C-407E-A947-70E740481C1C}">
                <a14:useLocalDpi xmlns:a14="http://schemas.microsoft.com/office/drawing/2010/main" val="0"/>
              </a:ext>
            </a:extLst>
          </a:blip>
          <a:stretch>
            <a:fillRect/>
          </a:stretch>
        </p:blipFill>
        <p:spPr>
          <a:xfrm>
            <a:off x="270873" y="170087"/>
            <a:ext cx="932776" cy="1269164"/>
          </a:xfrm>
          <a:prstGeom prst="rect">
            <a:avLst/>
          </a:prstGeom>
        </p:spPr>
      </p:pic>
      <p:sp>
        <p:nvSpPr>
          <p:cNvPr id="25" name="Rectangle 24"/>
          <p:cNvSpPr/>
          <p:nvPr/>
        </p:nvSpPr>
        <p:spPr>
          <a:xfrm>
            <a:off x="0" y="6298163"/>
            <a:ext cx="12192000" cy="559837"/>
          </a:xfrm>
          <a:prstGeom prst="rect">
            <a:avLst/>
          </a:prstGeom>
          <a:solidFill>
            <a:srgbClr val="10A03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6" name="Picture 25"/>
          <p:cNvPicPr>
            <a:picLocks noChangeAspect="1"/>
          </p:cNvPicPr>
          <p:nvPr/>
        </p:nvPicPr>
        <p:blipFill>
          <a:blip r:embed="rId11" cstate="email">
            <a:extLst>
              <a:ext uri="{28A0092B-C50C-407E-A947-70E740481C1C}">
                <a14:useLocalDpi xmlns:a14="http://schemas.microsoft.com/office/drawing/2010/main" val="0"/>
              </a:ext>
            </a:extLst>
          </a:blip>
          <a:stretch>
            <a:fillRect/>
          </a:stretch>
        </p:blipFill>
        <p:spPr>
          <a:xfrm>
            <a:off x="10441202" y="-108300"/>
            <a:ext cx="1853188" cy="2036068"/>
          </a:xfrm>
          <a:prstGeom prst="rect">
            <a:avLst/>
          </a:prstGeom>
        </p:spPr>
      </p:pic>
      <p:sp>
        <p:nvSpPr>
          <p:cNvPr id="27" name="TextBox 26">
            <a:extLst>
              <a:ext uri="{FF2B5EF4-FFF2-40B4-BE49-F238E27FC236}">
                <a16:creationId xmlns:a16="http://schemas.microsoft.com/office/drawing/2014/main" xmlns="" id="{58F17405-0CCD-427E-8DC1-67BB508A6295}"/>
              </a:ext>
            </a:extLst>
          </p:cNvPr>
          <p:cNvSpPr txBox="1"/>
          <p:nvPr/>
        </p:nvSpPr>
        <p:spPr>
          <a:xfrm>
            <a:off x="9213668" y="6441377"/>
            <a:ext cx="2752332" cy="265997"/>
          </a:xfrm>
          <a:prstGeom prst="rect">
            <a:avLst/>
          </a:prstGeom>
          <a:noFill/>
          <a:ln>
            <a:noFill/>
          </a:ln>
        </p:spPr>
        <p:txBody>
          <a:bodyPr wrap="square" rtlCol="0">
            <a:spAutoFit/>
          </a:bodyPr>
          <a:lstStyle/>
          <a:p>
            <a:r>
              <a:rPr lang="en-GB" sz="1100" dirty="0">
                <a:solidFill>
                  <a:schemeClr val="bg1"/>
                </a:solidFill>
                <a:latin typeface="Bahnschrift Light" panose="020B0502040204020203" pitchFamily="34" charset="0"/>
              </a:rPr>
              <a:t>Welsh Ambulance Services NHS Trust</a:t>
            </a:r>
          </a:p>
        </p:txBody>
      </p:sp>
      <p:pic>
        <p:nvPicPr>
          <p:cNvPr id="29" name="Picture 28">
            <a:hlinkClick r:id="rId12"/>
            <a:extLst>
              <a:ext uri="{FF2B5EF4-FFF2-40B4-BE49-F238E27FC236}">
                <a16:creationId xmlns:a16="http://schemas.microsoft.com/office/drawing/2014/main" xmlns="" id="{9F4E6EA8-FE61-4C31-B92D-D0B67B138749}"/>
              </a:ext>
            </a:extLst>
          </p:cNvPr>
          <p:cNvPicPr>
            <a:picLocks noChangeAspect="1"/>
          </p:cNvPicPr>
          <p:nvPr/>
        </p:nvPicPr>
        <p:blipFill>
          <a:blip r:embed="rId13" cstate="email">
            <a:extLst>
              <a:ext uri="{28A0092B-C50C-407E-A947-70E740481C1C}">
                <a14:useLocalDpi xmlns:a14="http://schemas.microsoft.com/office/drawing/2010/main" val="0"/>
              </a:ext>
            </a:extLst>
          </a:blip>
          <a:stretch>
            <a:fillRect/>
          </a:stretch>
        </p:blipFill>
        <p:spPr>
          <a:xfrm>
            <a:off x="275134" y="6440957"/>
            <a:ext cx="271224" cy="271224"/>
          </a:xfrm>
          <a:prstGeom prst="rect">
            <a:avLst/>
          </a:prstGeom>
        </p:spPr>
      </p:pic>
      <p:pic>
        <p:nvPicPr>
          <p:cNvPr id="30" name="Picture 29">
            <a:hlinkClick r:id="rId14"/>
            <a:extLst>
              <a:ext uri="{FF2B5EF4-FFF2-40B4-BE49-F238E27FC236}">
                <a16:creationId xmlns:a16="http://schemas.microsoft.com/office/drawing/2014/main" xmlns="" id="{8B00DA9A-76A5-4B84-BB25-5D0C4EB3F9AF}"/>
              </a:ext>
            </a:extLst>
          </p:cNvPr>
          <p:cNvPicPr>
            <a:picLocks noChangeAspect="1"/>
          </p:cNvPicPr>
          <p:nvPr/>
        </p:nvPicPr>
        <p:blipFill>
          <a:blip r:embed="rId15" cstate="email">
            <a:extLst>
              <a:ext uri="{28A0092B-C50C-407E-A947-70E740481C1C}">
                <a14:useLocalDpi xmlns:a14="http://schemas.microsoft.com/office/drawing/2010/main" val="0"/>
              </a:ext>
            </a:extLst>
          </a:blip>
          <a:stretch>
            <a:fillRect/>
          </a:stretch>
        </p:blipFill>
        <p:spPr>
          <a:xfrm>
            <a:off x="690680" y="6422354"/>
            <a:ext cx="444934" cy="311454"/>
          </a:xfrm>
          <a:prstGeom prst="rect">
            <a:avLst/>
          </a:prstGeom>
        </p:spPr>
      </p:pic>
      <p:pic>
        <p:nvPicPr>
          <p:cNvPr id="31" name="Picture 30">
            <a:hlinkClick r:id="rId16"/>
            <a:extLst>
              <a:ext uri="{FF2B5EF4-FFF2-40B4-BE49-F238E27FC236}">
                <a16:creationId xmlns:a16="http://schemas.microsoft.com/office/drawing/2014/main" xmlns="" id="{FE06037E-7EC3-4FD2-BD0E-408689441007}"/>
              </a:ext>
            </a:extLst>
          </p:cNvPr>
          <p:cNvPicPr>
            <a:picLocks noChangeAspect="1"/>
          </p:cNvPicPr>
          <p:nvPr/>
        </p:nvPicPr>
        <p:blipFill>
          <a:blip r:embed="rId17" cstate="email">
            <a:extLst>
              <a:ext uri="{28A0092B-C50C-407E-A947-70E740481C1C}">
                <a14:useLocalDpi xmlns:a14="http://schemas.microsoft.com/office/drawing/2010/main" val="0"/>
              </a:ext>
            </a:extLst>
          </a:blip>
          <a:stretch>
            <a:fillRect/>
          </a:stretch>
        </p:blipFill>
        <p:spPr>
          <a:xfrm>
            <a:off x="1284816" y="6440957"/>
            <a:ext cx="271224" cy="271224"/>
          </a:xfrm>
          <a:prstGeom prst="rect">
            <a:avLst/>
          </a:prstGeom>
        </p:spPr>
      </p:pic>
      <p:pic>
        <p:nvPicPr>
          <p:cNvPr id="32" name="Picture 2"/>
          <p:cNvPicPr>
            <a:picLocks noChangeAspect="1" noChangeArrowheads="1"/>
          </p:cNvPicPr>
          <p:nvPr/>
        </p:nvPicPr>
        <p:blipFill>
          <a:blip r:embed="rId18" cstate="email">
            <a:extLst>
              <a:ext uri="{28A0092B-C50C-407E-A947-70E740481C1C}">
                <a14:useLocalDpi xmlns:a14="http://schemas.microsoft.com/office/drawing/2010/main" val="0"/>
              </a:ext>
            </a:extLst>
          </a:blip>
          <a:srcRect/>
          <a:stretch>
            <a:fillRect/>
          </a:stretch>
        </p:blipFill>
        <p:spPr>
          <a:xfrm>
            <a:off x="7994073" y="3623355"/>
            <a:ext cx="3345913" cy="1240371"/>
          </a:xfrm>
          <a:prstGeom prst="rect">
            <a:avLst/>
          </a:prstGeom>
          <a:noFill/>
          <a:extLst>
            <a:ext uri="{91240B29-F687-4F45-9708-019B960494DF}">
              <a14:hiddenLine xmlns:a14="http://schemas.microsoft.com/office/drawing/2010/main" w="12700" cap="flat" cmpd="sng">
                <a:solidFill>
                  <a:schemeClr val="tx1"/>
                </a:solidFill>
                <a:prstDash val="solid"/>
                <a:miter lim="800000"/>
                <a:headEnd/>
                <a:tailEnd/>
              </a14:hiddenLine>
            </a:ext>
          </a:extLst>
        </p:spPr>
      </p:pic>
      <p:sp>
        <p:nvSpPr>
          <p:cNvPr id="2" name="Right Arrow 1"/>
          <p:cNvSpPr/>
          <p:nvPr/>
        </p:nvSpPr>
        <p:spPr>
          <a:xfrm>
            <a:off x="3067451" y="1933574"/>
            <a:ext cx="839531" cy="488379"/>
          </a:xfrm>
          <a:prstGeom prst="rightArrow">
            <a:avLst/>
          </a:prstGeom>
          <a:solidFill>
            <a:srgbClr val="10A03D"/>
          </a:solidFill>
          <a:ln>
            <a:solidFill>
              <a:srgbClr val="10A03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3" name="Right Arrow 32"/>
          <p:cNvSpPr/>
          <p:nvPr/>
        </p:nvSpPr>
        <p:spPr>
          <a:xfrm>
            <a:off x="5933499" y="1933574"/>
            <a:ext cx="839531" cy="488379"/>
          </a:xfrm>
          <a:prstGeom prst="rightArrow">
            <a:avLst/>
          </a:prstGeom>
          <a:solidFill>
            <a:srgbClr val="10A03D"/>
          </a:solidFill>
          <a:ln>
            <a:solidFill>
              <a:srgbClr val="10A03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4" name="Right Arrow 33"/>
          <p:cNvSpPr/>
          <p:nvPr/>
        </p:nvSpPr>
        <p:spPr>
          <a:xfrm>
            <a:off x="8427094" y="1948317"/>
            <a:ext cx="839531" cy="488379"/>
          </a:xfrm>
          <a:prstGeom prst="rightArrow">
            <a:avLst/>
          </a:prstGeom>
          <a:solidFill>
            <a:srgbClr val="10A03D"/>
          </a:solidFill>
          <a:ln>
            <a:solidFill>
              <a:srgbClr val="10A03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Curved Left Arrow 2"/>
          <p:cNvSpPr/>
          <p:nvPr/>
        </p:nvSpPr>
        <p:spPr>
          <a:xfrm>
            <a:off x="11159836" y="1948317"/>
            <a:ext cx="713509" cy="1480683"/>
          </a:xfrm>
          <a:prstGeom prst="curvedLeftArrow">
            <a:avLst/>
          </a:prstGeom>
          <a:solidFill>
            <a:srgbClr val="10A03D"/>
          </a:solidFill>
          <a:ln>
            <a:solidFill>
              <a:srgbClr val="10A03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35" name="Right Arrow 34"/>
          <p:cNvSpPr/>
          <p:nvPr/>
        </p:nvSpPr>
        <p:spPr>
          <a:xfrm>
            <a:off x="3177713" y="3972308"/>
            <a:ext cx="839531" cy="488379"/>
          </a:xfrm>
          <a:prstGeom prst="rightArrow">
            <a:avLst/>
          </a:prstGeom>
          <a:solidFill>
            <a:srgbClr val="10A03D"/>
          </a:solidFill>
          <a:ln>
            <a:solidFill>
              <a:srgbClr val="10A03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6" name="Right Arrow 35"/>
          <p:cNvSpPr/>
          <p:nvPr/>
        </p:nvSpPr>
        <p:spPr>
          <a:xfrm>
            <a:off x="6968700" y="3972307"/>
            <a:ext cx="839531" cy="488379"/>
          </a:xfrm>
          <a:prstGeom prst="rightArrow">
            <a:avLst/>
          </a:prstGeom>
          <a:solidFill>
            <a:srgbClr val="10A03D"/>
          </a:solidFill>
          <a:ln>
            <a:solidFill>
              <a:srgbClr val="10A03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Left Arrow 3"/>
          <p:cNvSpPr/>
          <p:nvPr/>
        </p:nvSpPr>
        <p:spPr>
          <a:xfrm>
            <a:off x="1524002" y="3167111"/>
            <a:ext cx="9439743" cy="221879"/>
          </a:xfrm>
          <a:prstGeom prst="leftArrow">
            <a:avLst/>
          </a:prstGeom>
          <a:solidFill>
            <a:srgbClr val="10A03D"/>
          </a:solidFill>
          <a:ln>
            <a:solidFill>
              <a:srgbClr val="10A03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Curved Right Arrow 4"/>
          <p:cNvSpPr/>
          <p:nvPr/>
        </p:nvSpPr>
        <p:spPr>
          <a:xfrm>
            <a:off x="466927" y="3159707"/>
            <a:ext cx="770180" cy="1300979"/>
          </a:xfrm>
          <a:prstGeom prst="curvedRightArrow">
            <a:avLst/>
          </a:prstGeom>
          <a:solidFill>
            <a:srgbClr val="10A03D"/>
          </a:solidFill>
          <a:ln>
            <a:solidFill>
              <a:srgbClr val="10A03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6" name="Rectangle 5"/>
          <p:cNvSpPr/>
          <p:nvPr/>
        </p:nvSpPr>
        <p:spPr>
          <a:xfrm>
            <a:off x="7688282" y="4928717"/>
            <a:ext cx="4072140" cy="307777"/>
          </a:xfrm>
          <a:prstGeom prst="rect">
            <a:avLst/>
          </a:prstGeom>
        </p:spPr>
        <p:txBody>
          <a:bodyPr wrap="none">
            <a:spAutoFit/>
          </a:bodyPr>
          <a:lstStyle/>
          <a:p>
            <a:pPr marL="214313" indent="-214313">
              <a:buClr>
                <a:schemeClr val="tx1"/>
              </a:buClr>
              <a:buFont typeface="Wingdings" panose="05000000000000000000" pitchFamily="2" charset="2"/>
              <a:buChar char="Ø"/>
            </a:pPr>
            <a:r>
              <a:rPr lang="en-GB" sz="1400" dirty="0">
                <a:latin typeface="+mn-lt"/>
              </a:rPr>
              <a:t>Complete log book for every Quality Control check</a:t>
            </a:r>
          </a:p>
        </p:txBody>
      </p:sp>
    </p:spTree>
    <p:extLst>
      <p:ext uri="{BB962C8B-B14F-4D97-AF65-F5344CB8AC3E}">
        <p14:creationId xmlns:p14="http://schemas.microsoft.com/office/powerpoint/2010/main" val="38212363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2"/>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17"/>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5"/>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4"/>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14"/>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8"/>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3"/>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4"/>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5"/>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nodeType="clickEffect">
                                  <p:stCondLst>
                                    <p:cond delay="0"/>
                                  </p:stCondLst>
                                  <p:childTnLst>
                                    <p:set>
                                      <p:cBhvr>
                                        <p:cTn id="36" dur="1" fill="hold">
                                          <p:stCondLst>
                                            <p:cond delay="0"/>
                                          </p:stCondLst>
                                        </p:cTn>
                                        <p:tgtEl>
                                          <p:spTgt spid="16"/>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grpId="0" nodeType="clickEffect">
                                  <p:stCondLst>
                                    <p:cond delay="0"/>
                                  </p:stCondLst>
                                  <p:childTnLst>
                                    <p:set>
                                      <p:cBhvr>
                                        <p:cTn id="40" dur="1" fill="hold">
                                          <p:stCondLst>
                                            <p:cond delay="0"/>
                                          </p:stCondLst>
                                        </p:cTn>
                                        <p:tgtEl>
                                          <p:spTgt spid="35"/>
                                        </p:tgtEl>
                                        <p:attrNameLst>
                                          <p:attrName>style.visibility</p:attrName>
                                        </p:attrNameLst>
                                      </p:cBhvr>
                                      <p:to>
                                        <p:strVal val="visible"/>
                                      </p:to>
                                    </p:set>
                                  </p:childTnLst>
                                </p:cTn>
                              </p:par>
                              <p:par>
                                <p:cTn id="41" presetID="1" presetClass="entr" presetSubtype="0" fill="hold" nodeType="withEffect">
                                  <p:stCondLst>
                                    <p:cond delay="0"/>
                                  </p:stCondLst>
                                  <p:childTnLst>
                                    <p:set>
                                      <p:cBhvr>
                                        <p:cTn id="42" dur="1" fill="hold">
                                          <p:stCondLst>
                                            <p:cond delay="0"/>
                                          </p:stCondLst>
                                        </p:cTn>
                                        <p:tgtEl>
                                          <p:spTgt spid="21"/>
                                        </p:tgtEl>
                                        <p:attrNameLst>
                                          <p:attrName>style.visibility</p:attrName>
                                        </p:attrNameLst>
                                      </p:cBhvr>
                                      <p:to>
                                        <p:strVal val="visible"/>
                                      </p:to>
                                    </p:set>
                                  </p:childTnLst>
                                </p:cTn>
                              </p:par>
                              <p:par>
                                <p:cTn id="43" presetID="1" presetClass="entr" presetSubtype="0" fill="hold" nodeType="withEffect">
                                  <p:stCondLst>
                                    <p:cond delay="0"/>
                                  </p:stCondLst>
                                  <p:childTnLst>
                                    <p:set>
                                      <p:cBhvr>
                                        <p:cTn id="44" dur="1" fill="hold">
                                          <p:stCondLst>
                                            <p:cond delay="0"/>
                                          </p:stCondLst>
                                        </p:cTn>
                                        <p:tgtEl>
                                          <p:spTgt spid="19"/>
                                        </p:tgtEl>
                                        <p:attrNameLst>
                                          <p:attrName>style.visibility</p:attrName>
                                        </p:attrNameLst>
                                      </p:cBhvr>
                                      <p:to>
                                        <p:strVal val="visible"/>
                                      </p:to>
                                    </p:set>
                                  </p:childTnLst>
                                </p:cTn>
                              </p:par>
                            </p:childTnLst>
                          </p:cTn>
                        </p:par>
                      </p:childTnLst>
                    </p:cTn>
                  </p:par>
                  <p:par>
                    <p:cTn id="45" fill="hold">
                      <p:stCondLst>
                        <p:cond delay="indefinite"/>
                      </p:stCondLst>
                      <p:childTnLst>
                        <p:par>
                          <p:cTn id="46" fill="hold">
                            <p:stCondLst>
                              <p:cond delay="0"/>
                            </p:stCondLst>
                            <p:childTnLst>
                              <p:par>
                                <p:cTn id="47" presetID="1" presetClass="entr" presetSubtype="0" fill="hold" nodeType="clickEffect">
                                  <p:stCondLst>
                                    <p:cond delay="0"/>
                                  </p:stCondLst>
                                  <p:childTnLst>
                                    <p:set>
                                      <p:cBhvr>
                                        <p:cTn id="48" dur="1" fill="hold">
                                          <p:stCondLst>
                                            <p:cond delay="0"/>
                                          </p:stCondLst>
                                        </p:cTn>
                                        <p:tgtEl>
                                          <p:spTgt spid="32"/>
                                        </p:tgtEl>
                                        <p:attrNameLst>
                                          <p:attrName>style.visibility</p:attrName>
                                        </p:attrNameLst>
                                      </p:cBhvr>
                                      <p:to>
                                        <p:strVal val="visible"/>
                                      </p:to>
                                    </p:set>
                                  </p:childTnLst>
                                </p:cTn>
                              </p:par>
                              <p:par>
                                <p:cTn id="49" presetID="1" presetClass="entr" presetSubtype="0" fill="hold" grpId="0" nodeType="withEffect">
                                  <p:stCondLst>
                                    <p:cond delay="0"/>
                                  </p:stCondLst>
                                  <p:childTnLst>
                                    <p:set>
                                      <p:cBhvr>
                                        <p:cTn id="50" dur="1" fill="hold">
                                          <p:stCondLst>
                                            <p:cond delay="0"/>
                                          </p:stCondLst>
                                        </p:cTn>
                                        <p:tgtEl>
                                          <p:spTgt spid="36"/>
                                        </p:tgtEl>
                                        <p:attrNameLst>
                                          <p:attrName>style.visibility</p:attrName>
                                        </p:attrNameLst>
                                      </p:cBhvr>
                                      <p:to>
                                        <p:strVal val="visible"/>
                                      </p:to>
                                    </p:set>
                                  </p:childTnLst>
                                </p:cTn>
                              </p:par>
                              <p:par>
                                <p:cTn id="51" presetID="1" presetClass="entr" presetSubtype="0" fill="hold" grpId="0" nodeType="withEffect">
                                  <p:stCondLst>
                                    <p:cond delay="0"/>
                                  </p:stCondLst>
                                  <p:childTnLst>
                                    <p:set>
                                      <p:cBhvr>
                                        <p:cTn id="52"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P spid="2" grpId="0" animBg="1"/>
      <p:bldP spid="33" grpId="0" animBg="1"/>
      <p:bldP spid="34" grpId="0" animBg="1"/>
      <p:bldP spid="3" grpId="0" animBg="1"/>
      <p:bldP spid="35" grpId="0" animBg="1"/>
      <p:bldP spid="36" grpId="0" animBg="1"/>
      <p:bldP spid="4" grpId="0" animBg="1"/>
      <p:bldP spid="5" grpId="0" animBg="1"/>
      <p:bldP spid="6" grpId="0"/>
    </p:bld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728736" y="385349"/>
            <a:ext cx="7886700" cy="1325563"/>
          </a:xfrm>
        </p:spPr>
        <p:txBody>
          <a:bodyPr/>
          <a:lstStyle/>
          <a:p>
            <a:r>
              <a:rPr lang="en-GB" dirty="0" smtClean="0">
                <a:latin typeface="+mn-lt"/>
              </a:rPr>
              <a:t>Tympanic Thermometer</a:t>
            </a:r>
            <a:endParaRPr lang="en-GB" dirty="0">
              <a:latin typeface="+mn-lt"/>
            </a:endParaRPr>
          </a:p>
        </p:txBody>
      </p:sp>
      <p:pic>
        <p:nvPicPr>
          <p:cNvPr id="6" name="Content Placeholder 5"/>
          <p:cNvPicPr>
            <a:picLocks noGrp="1" noChangeAspect="1"/>
          </p:cNvPicPr>
          <p:nvPr>
            <p:ph idx="1"/>
          </p:nvPr>
        </p:nvPicPr>
        <p:blipFill rotWithShape="1">
          <a:blip r:embed="rId3">
            <a:extLst>
              <a:ext uri="{28A0092B-C50C-407E-A947-70E740481C1C}">
                <a14:useLocalDpi xmlns:a14="http://schemas.microsoft.com/office/drawing/2010/main" val="0"/>
              </a:ext>
            </a:extLst>
          </a:blip>
          <a:srcRect l="11313" t="-436" r="18626" b="160"/>
          <a:stretch/>
        </p:blipFill>
        <p:spPr>
          <a:xfrm>
            <a:off x="6642460" y="1667476"/>
            <a:ext cx="2115247" cy="2533889"/>
          </a:xfrm>
          <a:prstGeom prst="rect">
            <a:avLst/>
          </a:prstGeom>
          <a:ln>
            <a:noFill/>
          </a:ln>
          <a:effectLst>
            <a:outerShdw blurRad="190500" algn="tl" rotWithShape="0">
              <a:srgbClr val="000000">
                <a:alpha val="70000"/>
              </a:srgbClr>
            </a:outerShdw>
          </a:effectLst>
        </p:spPr>
      </p:pic>
      <p:pic>
        <p:nvPicPr>
          <p:cNvPr id="8" name="Picture 7"/>
          <p:cNvPicPr>
            <a:picLocks noChangeAspect="1"/>
          </p:cNvPicPr>
          <p:nvPr/>
        </p:nvPicPr>
        <p:blipFill rotWithShape="1">
          <a:blip r:embed="rId4" cstate="email">
            <a:extLst>
              <a:ext uri="{28A0092B-C50C-407E-A947-70E740481C1C}">
                <a14:useLocalDpi xmlns:a14="http://schemas.microsoft.com/office/drawing/2010/main" val="0"/>
              </a:ext>
            </a:extLst>
          </a:blip>
          <a:srcRect l="6568" t="6841" r="10534" b="9803"/>
          <a:stretch/>
        </p:blipFill>
        <p:spPr>
          <a:xfrm>
            <a:off x="7039487" y="4483985"/>
            <a:ext cx="1538474" cy="1546974"/>
          </a:xfrm>
          <a:prstGeom prst="rect">
            <a:avLst/>
          </a:prstGeom>
          <a:ln>
            <a:noFill/>
          </a:ln>
          <a:effectLst>
            <a:outerShdw blurRad="190500" algn="tl" rotWithShape="0">
              <a:srgbClr val="000000">
                <a:alpha val="70000"/>
              </a:srgbClr>
            </a:outerShdw>
          </a:effectLst>
        </p:spPr>
      </p:pic>
      <p:pic>
        <p:nvPicPr>
          <p:cNvPr id="9" name="Picture 8"/>
          <p:cNvPicPr>
            <a:picLocks noChangeAspect="1"/>
          </p:cNvPicPr>
          <p:nvPr/>
        </p:nvPicPr>
        <p:blipFill rotWithShape="1">
          <a:blip r:embed="rId5">
            <a:extLst>
              <a:ext uri="{28A0092B-C50C-407E-A947-70E740481C1C}">
                <a14:useLocalDpi xmlns:a14="http://schemas.microsoft.com/office/drawing/2010/main" val="0"/>
              </a:ext>
            </a:extLst>
          </a:blip>
          <a:srcRect l="50159" t="-953" b="953"/>
          <a:stretch/>
        </p:blipFill>
        <p:spPr>
          <a:xfrm>
            <a:off x="5500740" y="1434776"/>
            <a:ext cx="4615969" cy="4641598"/>
          </a:xfrm>
          <a:prstGeom prst="rect">
            <a:avLst/>
          </a:prstGeom>
          <a:ln>
            <a:noFill/>
          </a:ln>
          <a:effectLst>
            <a:outerShdw blurRad="190500" algn="tl" rotWithShape="0">
              <a:srgbClr val="000000">
                <a:alpha val="70000"/>
              </a:srgbClr>
            </a:outerShdw>
          </a:effectLst>
        </p:spPr>
      </p:pic>
      <p:sp>
        <p:nvSpPr>
          <p:cNvPr id="7" name="Rectangle 6"/>
          <p:cNvSpPr/>
          <p:nvPr/>
        </p:nvSpPr>
        <p:spPr>
          <a:xfrm>
            <a:off x="6478648" y="147184"/>
            <a:ext cx="4189352" cy="584775"/>
          </a:xfrm>
          <a:prstGeom prst="rect">
            <a:avLst/>
          </a:prstGeom>
        </p:spPr>
        <p:txBody>
          <a:bodyPr wrap="none">
            <a:spAutoFit/>
          </a:bodyPr>
          <a:lstStyle/>
          <a:p>
            <a:r>
              <a:rPr lang="en-GB" sz="3200" dirty="0">
                <a:solidFill>
                  <a:schemeClr val="bg1"/>
                </a:solidFill>
                <a:latin typeface="+mn-lt"/>
              </a:rPr>
              <a:t>Tympanic Thermometer</a:t>
            </a:r>
          </a:p>
        </p:txBody>
      </p:sp>
      <p:sp>
        <p:nvSpPr>
          <p:cNvPr id="2" name="TextBox 1"/>
          <p:cNvSpPr txBox="1"/>
          <p:nvPr/>
        </p:nvSpPr>
        <p:spPr>
          <a:xfrm>
            <a:off x="976745" y="2062321"/>
            <a:ext cx="3998908" cy="1569660"/>
          </a:xfrm>
          <a:prstGeom prst="rect">
            <a:avLst/>
          </a:prstGeom>
          <a:noFill/>
        </p:spPr>
        <p:txBody>
          <a:bodyPr wrap="square" rtlCol="0">
            <a:spAutoFit/>
          </a:bodyPr>
          <a:lstStyle/>
          <a:p>
            <a:r>
              <a:rPr lang="en-GB" sz="2400" dirty="0">
                <a:latin typeface="+mn-lt"/>
              </a:rPr>
              <a:t>The thermometer works by taking an infra-red reading of temperature directly from the tympanic membrane. </a:t>
            </a:r>
          </a:p>
        </p:txBody>
      </p:sp>
      <p:sp>
        <p:nvSpPr>
          <p:cNvPr id="13" name="Oval 12"/>
          <p:cNvSpPr/>
          <p:nvPr/>
        </p:nvSpPr>
        <p:spPr>
          <a:xfrm>
            <a:off x="6905234" y="3668000"/>
            <a:ext cx="1740480" cy="1631971"/>
          </a:xfrm>
          <a:prstGeom prst="ellipse">
            <a:avLst/>
          </a:prstGeom>
          <a:noFill/>
          <a:ln w="76200">
            <a:solidFill>
              <a:srgbClr val="FD260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 name="Picture 9"/>
          <p:cNvPicPr>
            <a:picLocks noChangeAspect="1"/>
          </p:cNvPicPr>
          <p:nvPr/>
        </p:nvPicPr>
        <p:blipFill>
          <a:blip r:embed="rId6" cstate="email">
            <a:extLst>
              <a:ext uri="{28A0092B-C50C-407E-A947-70E740481C1C}">
                <a14:useLocalDpi xmlns:a14="http://schemas.microsoft.com/office/drawing/2010/main" val="0"/>
              </a:ext>
            </a:extLst>
          </a:blip>
          <a:stretch>
            <a:fillRect/>
          </a:stretch>
        </p:blipFill>
        <p:spPr>
          <a:xfrm>
            <a:off x="270873" y="170087"/>
            <a:ext cx="932776" cy="1269164"/>
          </a:xfrm>
          <a:prstGeom prst="rect">
            <a:avLst/>
          </a:prstGeom>
        </p:spPr>
      </p:pic>
      <p:sp>
        <p:nvSpPr>
          <p:cNvPr id="11" name="Rectangle 10"/>
          <p:cNvSpPr/>
          <p:nvPr/>
        </p:nvSpPr>
        <p:spPr>
          <a:xfrm>
            <a:off x="0" y="6298163"/>
            <a:ext cx="12192000" cy="559837"/>
          </a:xfrm>
          <a:prstGeom prst="rect">
            <a:avLst/>
          </a:prstGeom>
          <a:solidFill>
            <a:srgbClr val="10A03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2" name="Picture 11"/>
          <p:cNvPicPr>
            <a:picLocks noChangeAspect="1"/>
          </p:cNvPicPr>
          <p:nvPr/>
        </p:nvPicPr>
        <p:blipFill>
          <a:blip r:embed="rId7" cstate="email">
            <a:extLst>
              <a:ext uri="{28A0092B-C50C-407E-A947-70E740481C1C}">
                <a14:useLocalDpi xmlns:a14="http://schemas.microsoft.com/office/drawing/2010/main" val="0"/>
              </a:ext>
            </a:extLst>
          </a:blip>
          <a:stretch>
            <a:fillRect/>
          </a:stretch>
        </p:blipFill>
        <p:spPr>
          <a:xfrm>
            <a:off x="10441202" y="-108300"/>
            <a:ext cx="1853188" cy="2036068"/>
          </a:xfrm>
          <a:prstGeom prst="rect">
            <a:avLst/>
          </a:prstGeom>
        </p:spPr>
      </p:pic>
      <p:sp>
        <p:nvSpPr>
          <p:cNvPr id="14" name="TextBox 13">
            <a:extLst>
              <a:ext uri="{FF2B5EF4-FFF2-40B4-BE49-F238E27FC236}">
                <a16:creationId xmlns:a16="http://schemas.microsoft.com/office/drawing/2014/main" xmlns="" id="{58F17405-0CCD-427E-8DC1-67BB508A6295}"/>
              </a:ext>
            </a:extLst>
          </p:cNvPr>
          <p:cNvSpPr txBox="1"/>
          <p:nvPr/>
        </p:nvSpPr>
        <p:spPr>
          <a:xfrm>
            <a:off x="9213668" y="6445764"/>
            <a:ext cx="2569028" cy="261610"/>
          </a:xfrm>
          <a:prstGeom prst="rect">
            <a:avLst/>
          </a:prstGeom>
          <a:noFill/>
          <a:ln>
            <a:noFill/>
          </a:ln>
        </p:spPr>
        <p:txBody>
          <a:bodyPr wrap="square" rtlCol="0">
            <a:spAutoFit/>
          </a:bodyPr>
          <a:lstStyle/>
          <a:p>
            <a:r>
              <a:rPr lang="en-GB" sz="1100" dirty="0">
                <a:solidFill>
                  <a:schemeClr val="bg1"/>
                </a:solidFill>
                <a:latin typeface="Bahnschrift Light" panose="020B0502040204020203" pitchFamily="34" charset="0"/>
              </a:rPr>
              <a:t>Welsh Ambulance Services NHS Trust</a:t>
            </a:r>
          </a:p>
        </p:txBody>
      </p:sp>
      <p:pic>
        <p:nvPicPr>
          <p:cNvPr id="15" name="Picture 14">
            <a:hlinkClick r:id="rId8"/>
            <a:extLst>
              <a:ext uri="{FF2B5EF4-FFF2-40B4-BE49-F238E27FC236}">
                <a16:creationId xmlns:a16="http://schemas.microsoft.com/office/drawing/2014/main" xmlns="" id="{9F4E6EA8-FE61-4C31-B92D-D0B67B138749}"/>
              </a:ext>
            </a:extLst>
          </p:cNvPr>
          <p:cNvPicPr>
            <a:picLocks noChangeAspect="1"/>
          </p:cNvPicPr>
          <p:nvPr/>
        </p:nvPicPr>
        <p:blipFill>
          <a:blip r:embed="rId9" cstate="email">
            <a:extLst>
              <a:ext uri="{28A0092B-C50C-407E-A947-70E740481C1C}">
                <a14:useLocalDpi xmlns:a14="http://schemas.microsoft.com/office/drawing/2010/main" val="0"/>
              </a:ext>
            </a:extLst>
          </a:blip>
          <a:stretch>
            <a:fillRect/>
          </a:stretch>
        </p:blipFill>
        <p:spPr>
          <a:xfrm>
            <a:off x="275134" y="6440957"/>
            <a:ext cx="271224" cy="271224"/>
          </a:xfrm>
          <a:prstGeom prst="rect">
            <a:avLst/>
          </a:prstGeom>
        </p:spPr>
      </p:pic>
      <p:pic>
        <p:nvPicPr>
          <p:cNvPr id="16" name="Picture 15">
            <a:hlinkClick r:id="rId10"/>
            <a:extLst>
              <a:ext uri="{FF2B5EF4-FFF2-40B4-BE49-F238E27FC236}">
                <a16:creationId xmlns:a16="http://schemas.microsoft.com/office/drawing/2014/main" xmlns="" id="{8B00DA9A-76A5-4B84-BB25-5D0C4EB3F9AF}"/>
              </a:ext>
            </a:extLst>
          </p:cNvPr>
          <p:cNvPicPr>
            <a:picLocks noChangeAspect="1"/>
          </p:cNvPicPr>
          <p:nvPr/>
        </p:nvPicPr>
        <p:blipFill>
          <a:blip r:embed="rId11" cstate="email">
            <a:extLst>
              <a:ext uri="{28A0092B-C50C-407E-A947-70E740481C1C}">
                <a14:useLocalDpi xmlns:a14="http://schemas.microsoft.com/office/drawing/2010/main" val="0"/>
              </a:ext>
            </a:extLst>
          </a:blip>
          <a:stretch>
            <a:fillRect/>
          </a:stretch>
        </p:blipFill>
        <p:spPr>
          <a:xfrm>
            <a:off x="690680" y="6422354"/>
            <a:ext cx="444934" cy="311454"/>
          </a:xfrm>
          <a:prstGeom prst="rect">
            <a:avLst/>
          </a:prstGeom>
        </p:spPr>
      </p:pic>
      <p:pic>
        <p:nvPicPr>
          <p:cNvPr id="17" name="Picture 16">
            <a:hlinkClick r:id="rId12"/>
            <a:extLst>
              <a:ext uri="{FF2B5EF4-FFF2-40B4-BE49-F238E27FC236}">
                <a16:creationId xmlns:a16="http://schemas.microsoft.com/office/drawing/2014/main" xmlns="" id="{FE06037E-7EC3-4FD2-BD0E-408689441007}"/>
              </a:ext>
            </a:extLst>
          </p:cNvPr>
          <p:cNvPicPr>
            <a:picLocks noChangeAspect="1"/>
          </p:cNvPicPr>
          <p:nvPr/>
        </p:nvPicPr>
        <p:blipFill>
          <a:blip r:embed="rId13" cstate="email">
            <a:extLst>
              <a:ext uri="{28A0092B-C50C-407E-A947-70E740481C1C}">
                <a14:useLocalDpi xmlns:a14="http://schemas.microsoft.com/office/drawing/2010/main" val="0"/>
              </a:ext>
            </a:extLst>
          </a:blip>
          <a:stretch>
            <a:fillRect/>
          </a:stretch>
        </p:blipFill>
        <p:spPr>
          <a:xfrm>
            <a:off x="1284816" y="6440957"/>
            <a:ext cx="271224" cy="271224"/>
          </a:xfrm>
          <a:prstGeom prst="rect">
            <a:avLst/>
          </a:prstGeom>
        </p:spPr>
      </p:pic>
      <p:sp>
        <p:nvSpPr>
          <p:cNvPr id="18" name="Rectangle 17"/>
          <p:cNvSpPr/>
          <p:nvPr/>
        </p:nvSpPr>
        <p:spPr>
          <a:xfrm>
            <a:off x="7316848" y="46054"/>
            <a:ext cx="4189352" cy="584775"/>
          </a:xfrm>
          <a:prstGeom prst="rect">
            <a:avLst/>
          </a:prstGeom>
        </p:spPr>
        <p:txBody>
          <a:bodyPr wrap="none">
            <a:spAutoFit/>
          </a:bodyPr>
          <a:lstStyle/>
          <a:p>
            <a:r>
              <a:rPr lang="en-GB" sz="3200" dirty="0">
                <a:latin typeface="+mn-lt"/>
              </a:rPr>
              <a:t>Tympanic Thermometer</a:t>
            </a:r>
          </a:p>
        </p:txBody>
      </p:sp>
    </p:spTree>
    <p:extLst>
      <p:ext uri="{BB962C8B-B14F-4D97-AF65-F5344CB8AC3E}">
        <p14:creationId xmlns:p14="http://schemas.microsoft.com/office/powerpoint/2010/main" val="1611401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758828" y="731959"/>
            <a:ext cx="9048467" cy="5632311"/>
          </a:xfrm>
          <a:prstGeom prst="rect">
            <a:avLst/>
          </a:prstGeom>
          <a:noFill/>
        </p:spPr>
        <p:txBody>
          <a:bodyPr wrap="square" rtlCol="0">
            <a:spAutoFit/>
          </a:bodyPr>
          <a:lstStyle/>
          <a:p>
            <a:r>
              <a:rPr lang="en-GB" sz="2400" b="1" dirty="0">
                <a:solidFill>
                  <a:srgbClr val="10A03D"/>
                </a:solidFill>
                <a:latin typeface="+mn-lt"/>
                <a:cs typeface="Arial" panose="020B0604020202020204" pitchFamily="34" charset="0"/>
              </a:rPr>
              <a:t>When to do it (Indications)</a:t>
            </a:r>
          </a:p>
          <a:p>
            <a:pPr marL="342900" indent="-342900">
              <a:buFont typeface="Wingdings" panose="05000000000000000000" pitchFamily="2" charset="2"/>
              <a:buChar char="ü"/>
            </a:pPr>
            <a:r>
              <a:rPr lang="en-GB" sz="2400" dirty="0">
                <a:latin typeface="+mn-lt"/>
                <a:cs typeface="Arial" panose="020B0604020202020204" pitchFamily="34" charset="0"/>
              </a:rPr>
              <a:t>Assessing severity of </a:t>
            </a:r>
            <a:r>
              <a:rPr lang="en-GB" sz="2400" dirty="0">
                <a:latin typeface="+mn-lt"/>
              </a:rPr>
              <a:t>heat related conditions</a:t>
            </a:r>
            <a:r>
              <a:rPr lang="en-GB" sz="2400" dirty="0">
                <a:latin typeface="+mn-lt"/>
                <a:cs typeface="Arial" panose="020B0604020202020204" pitchFamily="34" charset="0"/>
              </a:rPr>
              <a:t>.</a:t>
            </a:r>
          </a:p>
          <a:p>
            <a:pPr marL="342900" indent="-342900">
              <a:buFont typeface="Wingdings" panose="05000000000000000000" pitchFamily="2" charset="2"/>
              <a:buChar char="ü"/>
            </a:pPr>
            <a:r>
              <a:rPr lang="en-GB" sz="2400" dirty="0">
                <a:latin typeface="+mn-lt"/>
                <a:cs typeface="Arial" panose="020B0604020202020204" pitchFamily="34" charset="0"/>
              </a:rPr>
              <a:t>Providing early warning of patient who is deteriorating.</a:t>
            </a:r>
          </a:p>
          <a:p>
            <a:endParaRPr lang="en-GB" sz="2400" b="1" dirty="0">
              <a:solidFill>
                <a:srgbClr val="356F40"/>
              </a:solidFill>
              <a:latin typeface="+mn-lt"/>
              <a:cs typeface="Arial" panose="020B0604020202020204" pitchFamily="34" charset="0"/>
            </a:endParaRPr>
          </a:p>
          <a:p>
            <a:r>
              <a:rPr lang="en-GB" sz="2400" b="1" dirty="0">
                <a:solidFill>
                  <a:srgbClr val="10A03D"/>
                </a:solidFill>
                <a:latin typeface="+mn-lt"/>
                <a:cs typeface="Arial" panose="020B0604020202020204" pitchFamily="34" charset="0"/>
              </a:rPr>
              <a:t>When not to do it (Contra-indications) </a:t>
            </a:r>
          </a:p>
          <a:p>
            <a:pPr marL="342900" indent="-342900">
              <a:buFont typeface="Arial" panose="020B0604020202020204" pitchFamily="34" charset="0"/>
              <a:buChar char="•"/>
            </a:pPr>
            <a:r>
              <a:rPr lang="en-GB" sz="2400" dirty="0">
                <a:latin typeface="+mn-lt"/>
              </a:rPr>
              <a:t>Children</a:t>
            </a:r>
          </a:p>
          <a:p>
            <a:pPr marL="342900" indent="-342900">
              <a:buFont typeface="Arial" panose="020B0604020202020204" pitchFamily="34" charset="0"/>
              <a:buChar char="•"/>
            </a:pPr>
            <a:r>
              <a:rPr lang="en-GB" sz="2400" dirty="0">
                <a:latin typeface="+mn-lt"/>
              </a:rPr>
              <a:t>Ear injury</a:t>
            </a:r>
          </a:p>
          <a:p>
            <a:pPr marL="342900" indent="-342900">
              <a:buFont typeface="Arial" panose="020B0604020202020204" pitchFamily="34" charset="0"/>
              <a:buChar char="•"/>
            </a:pPr>
            <a:r>
              <a:rPr lang="en-GB" sz="2400" dirty="0">
                <a:latin typeface="+mn-lt"/>
              </a:rPr>
              <a:t>Ear pain</a:t>
            </a:r>
          </a:p>
          <a:p>
            <a:endParaRPr lang="en-GB" sz="2400" dirty="0">
              <a:latin typeface="+mn-lt"/>
              <a:cs typeface="Arial" panose="020B0604020202020204" pitchFamily="34" charset="0"/>
            </a:endParaRPr>
          </a:p>
          <a:p>
            <a:r>
              <a:rPr lang="en-GB" sz="2400" b="1" dirty="0">
                <a:solidFill>
                  <a:srgbClr val="10A03D"/>
                </a:solidFill>
                <a:latin typeface="+mn-lt"/>
                <a:cs typeface="Arial" panose="020B0604020202020204" pitchFamily="34" charset="0"/>
              </a:rPr>
              <a:t>Advantages</a:t>
            </a:r>
          </a:p>
          <a:p>
            <a:r>
              <a:rPr lang="en-GB" sz="2400" dirty="0">
                <a:latin typeface="+mn-lt"/>
                <a:cs typeface="Arial" panose="020B0604020202020204" pitchFamily="34" charset="0"/>
              </a:rPr>
              <a:t>Easy to use.</a:t>
            </a:r>
          </a:p>
          <a:p>
            <a:endParaRPr lang="en-GB" sz="2400" dirty="0">
              <a:latin typeface="+mn-lt"/>
              <a:cs typeface="Arial" panose="020B0604020202020204" pitchFamily="34" charset="0"/>
            </a:endParaRPr>
          </a:p>
          <a:p>
            <a:r>
              <a:rPr lang="en-GB" sz="2400" b="1" dirty="0">
                <a:solidFill>
                  <a:srgbClr val="10A03D"/>
                </a:solidFill>
                <a:latin typeface="+mn-lt"/>
                <a:cs typeface="Arial" panose="020B0604020202020204" pitchFamily="34" charset="0"/>
              </a:rPr>
              <a:t>Disadvantages</a:t>
            </a:r>
          </a:p>
          <a:p>
            <a:r>
              <a:rPr lang="en-GB" sz="2400" dirty="0">
                <a:latin typeface="+mn-lt"/>
                <a:cs typeface="Arial" panose="020B0604020202020204" pitchFamily="34" charset="0"/>
              </a:rPr>
              <a:t>External factors can impacted on readings. </a:t>
            </a:r>
            <a:endParaRPr lang="en-GB" sz="2400" dirty="0" smtClean="0">
              <a:latin typeface="+mn-lt"/>
              <a:cs typeface="Arial" panose="020B0604020202020204" pitchFamily="34" charset="0"/>
            </a:endParaRPr>
          </a:p>
          <a:p>
            <a:r>
              <a:rPr lang="en-GB" sz="2400" dirty="0" smtClean="0">
                <a:latin typeface="+mn-lt"/>
                <a:cs typeface="Arial" panose="020B0604020202020204" pitchFamily="34" charset="0"/>
              </a:rPr>
              <a:t>Limitations of equipment.</a:t>
            </a:r>
            <a:endParaRPr lang="en-GB" sz="2400" dirty="0">
              <a:latin typeface="+mn-lt"/>
              <a:cs typeface="Arial" panose="020B0604020202020204" pitchFamily="34" charset="0"/>
            </a:endParaRPr>
          </a:p>
        </p:txBody>
      </p:sp>
      <p:sp>
        <p:nvSpPr>
          <p:cNvPr id="3" name="Rectangle 2"/>
          <p:cNvSpPr/>
          <p:nvPr/>
        </p:nvSpPr>
        <p:spPr>
          <a:xfrm>
            <a:off x="6478648" y="147184"/>
            <a:ext cx="4189352" cy="584775"/>
          </a:xfrm>
          <a:prstGeom prst="rect">
            <a:avLst/>
          </a:prstGeom>
        </p:spPr>
        <p:txBody>
          <a:bodyPr wrap="none">
            <a:spAutoFit/>
          </a:bodyPr>
          <a:lstStyle/>
          <a:p>
            <a:r>
              <a:rPr lang="en-GB" sz="3200" dirty="0">
                <a:solidFill>
                  <a:schemeClr val="bg1"/>
                </a:solidFill>
                <a:latin typeface="+mn-lt"/>
              </a:rPr>
              <a:t>Tympanic Thermometer</a:t>
            </a:r>
          </a:p>
        </p:txBody>
      </p:sp>
      <p:pic>
        <p:nvPicPr>
          <p:cNvPr id="4" name="Picture 3"/>
          <p:cNvPicPr>
            <a:picLocks noChangeAspect="1"/>
          </p:cNvPicPr>
          <p:nvPr/>
        </p:nvPicPr>
        <p:blipFill>
          <a:blip r:embed="rId2" cstate="email">
            <a:extLst>
              <a:ext uri="{28A0092B-C50C-407E-A947-70E740481C1C}">
                <a14:useLocalDpi xmlns:a14="http://schemas.microsoft.com/office/drawing/2010/main" val="0"/>
              </a:ext>
            </a:extLst>
          </a:blip>
          <a:stretch>
            <a:fillRect/>
          </a:stretch>
        </p:blipFill>
        <p:spPr>
          <a:xfrm>
            <a:off x="270873" y="170087"/>
            <a:ext cx="932776" cy="1269164"/>
          </a:xfrm>
          <a:prstGeom prst="rect">
            <a:avLst/>
          </a:prstGeom>
        </p:spPr>
      </p:pic>
      <p:sp>
        <p:nvSpPr>
          <p:cNvPr id="5" name="Rectangle 4"/>
          <p:cNvSpPr/>
          <p:nvPr/>
        </p:nvSpPr>
        <p:spPr>
          <a:xfrm>
            <a:off x="0" y="6298163"/>
            <a:ext cx="12192000" cy="559837"/>
          </a:xfrm>
          <a:prstGeom prst="rect">
            <a:avLst/>
          </a:prstGeom>
          <a:solidFill>
            <a:srgbClr val="10A03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6" name="Picture 5"/>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10441202" y="-108300"/>
            <a:ext cx="1853188" cy="2036068"/>
          </a:xfrm>
          <a:prstGeom prst="rect">
            <a:avLst/>
          </a:prstGeom>
        </p:spPr>
      </p:pic>
      <p:sp>
        <p:nvSpPr>
          <p:cNvPr id="7" name="TextBox 6">
            <a:extLst>
              <a:ext uri="{FF2B5EF4-FFF2-40B4-BE49-F238E27FC236}">
                <a16:creationId xmlns:a16="http://schemas.microsoft.com/office/drawing/2014/main" xmlns="" id="{58F17405-0CCD-427E-8DC1-67BB508A6295}"/>
              </a:ext>
            </a:extLst>
          </p:cNvPr>
          <p:cNvSpPr txBox="1"/>
          <p:nvPr/>
        </p:nvSpPr>
        <p:spPr>
          <a:xfrm>
            <a:off x="9213668" y="6445764"/>
            <a:ext cx="2569028" cy="261610"/>
          </a:xfrm>
          <a:prstGeom prst="rect">
            <a:avLst/>
          </a:prstGeom>
          <a:noFill/>
          <a:ln>
            <a:noFill/>
          </a:ln>
        </p:spPr>
        <p:txBody>
          <a:bodyPr wrap="square" rtlCol="0">
            <a:spAutoFit/>
          </a:bodyPr>
          <a:lstStyle/>
          <a:p>
            <a:r>
              <a:rPr lang="en-GB" sz="1100" dirty="0">
                <a:solidFill>
                  <a:schemeClr val="bg1"/>
                </a:solidFill>
                <a:latin typeface="Bahnschrift Light" panose="020B0502040204020203" pitchFamily="34" charset="0"/>
              </a:rPr>
              <a:t>Welsh Ambulance Services NHS Trust</a:t>
            </a:r>
          </a:p>
        </p:txBody>
      </p:sp>
      <p:pic>
        <p:nvPicPr>
          <p:cNvPr id="8" name="Picture 7">
            <a:hlinkClick r:id="rId4"/>
            <a:extLst>
              <a:ext uri="{FF2B5EF4-FFF2-40B4-BE49-F238E27FC236}">
                <a16:creationId xmlns:a16="http://schemas.microsoft.com/office/drawing/2014/main" xmlns="" id="{9F4E6EA8-FE61-4C31-B92D-D0B67B138749}"/>
              </a:ext>
            </a:extLst>
          </p:cNvPr>
          <p:cNvPicPr>
            <a:picLocks noChangeAspect="1"/>
          </p:cNvPicPr>
          <p:nvPr/>
        </p:nvPicPr>
        <p:blipFill>
          <a:blip r:embed="rId5" cstate="email">
            <a:extLst>
              <a:ext uri="{28A0092B-C50C-407E-A947-70E740481C1C}">
                <a14:useLocalDpi xmlns:a14="http://schemas.microsoft.com/office/drawing/2010/main" val="0"/>
              </a:ext>
            </a:extLst>
          </a:blip>
          <a:stretch>
            <a:fillRect/>
          </a:stretch>
        </p:blipFill>
        <p:spPr>
          <a:xfrm>
            <a:off x="275134" y="6440957"/>
            <a:ext cx="271224" cy="271224"/>
          </a:xfrm>
          <a:prstGeom prst="rect">
            <a:avLst/>
          </a:prstGeom>
        </p:spPr>
      </p:pic>
      <p:pic>
        <p:nvPicPr>
          <p:cNvPr id="9" name="Picture 8">
            <a:hlinkClick r:id="rId6"/>
            <a:extLst>
              <a:ext uri="{FF2B5EF4-FFF2-40B4-BE49-F238E27FC236}">
                <a16:creationId xmlns:a16="http://schemas.microsoft.com/office/drawing/2014/main" xmlns="" id="{8B00DA9A-76A5-4B84-BB25-5D0C4EB3F9AF}"/>
              </a:ext>
            </a:extLst>
          </p:cNvPr>
          <p:cNvPicPr>
            <a:picLocks noChangeAspect="1"/>
          </p:cNvPicPr>
          <p:nvPr/>
        </p:nvPicPr>
        <p:blipFill>
          <a:blip r:embed="rId7" cstate="email">
            <a:extLst>
              <a:ext uri="{28A0092B-C50C-407E-A947-70E740481C1C}">
                <a14:useLocalDpi xmlns:a14="http://schemas.microsoft.com/office/drawing/2010/main" val="0"/>
              </a:ext>
            </a:extLst>
          </a:blip>
          <a:stretch>
            <a:fillRect/>
          </a:stretch>
        </p:blipFill>
        <p:spPr>
          <a:xfrm>
            <a:off x="690680" y="6422354"/>
            <a:ext cx="444934" cy="311454"/>
          </a:xfrm>
          <a:prstGeom prst="rect">
            <a:avLst/>
          </a:prstGeom>
        </p:spPr>
      </p:pic>
      <p:pic>
        <p:nvPicPr>
          <p:cNvPr id="10" name="Picture 9">
            <a:hlinkClick r:id="rId8"/>
            <a:extLst>
              <a:ext uri="{FF2B5EF4-FFF2-40B4-BE49-F238E27FC236}">
                <a16:creationId xmlns:a16="http://schemas.microsoft.com/office/drawing/2014/main" xmlns="" id="{FE06037E-7EC3-4FD2-BD0E-408689441007}"/>
              </a:ext>
            </a:extLst>
          </p:cNvPr>
          <p:cNvPicPr>
            <a:picLocks noChangeAspect="1"/>
          </p:cNvPicPr>
          <p:nvPr/>
        </p:nvPicPr>
        <p:blipFill>
          <a:blip r:embed="rId9" cstate="email">
            <a:extLst>
              <a:ext uri="{28A0092B-C50C-407E-A947-70E740481C1C}">
                <a14:useLocalDpi xmlns:a14="http://schemas.microsoft.com/office/drawing/2010/main" val="0"/>
              </a:ext>
            </a:extLst>
          </a:blip>
          <a:stretch>
            <a:fillRect/>
          </a:stretch>
        </p:blipFill>
        <p:spPr>
          <a:xfrm>
            <a:off x="1284816" y="6440957"/>
            <a:ext cx="271224" cy="271224"/>
          </a:xfrm>
          <a:prstGeom prst="rect">
            <a:avLst/>
          </a:prstGeom>
        </p:spPr>
      </p:pic>
      <p:sp>
        <p:nvSpPr>
          <p:cNvPr id="11" name="Rectangle 10"/>
          <p:cNvSpPr/>
          <p:nvPr/>
        </p:nvSpPr>
        <p:spPr>
          <a:xfrm>
            <a:off x="7316848" y="46054"/>
            <a:ext cx="4189352" cy="584775"/>
          </a:xfrm>
          <a:prstGeom prst="rect">
            <a:avLst/>
          </a:prstGeom>
        </p:spPr>
        <p:txBody>
          <a:bodyPr wrap="none">
            <a:spAutoFit/>
          </a:bodyPr>
          <a:lstStyle/>
          <a:p>
            <a:r>
              <a:rPr lang="en-GB" sz="3200" dirty="0">
                <a:latin typeface="+mn-lt"/>
              </a:rPr>
              <a:t>Tympanic Thermometer</a:t>
            </a:r>
          </a:p>
        </p:txBody>
      </p:sp>
      <p:pic>
        <p:nvPicPr>
          <p:cNvPr id="12" name="Picture 2" descr="See the source image"/>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8188680" y="2590074"/>
            <a:ext cx="2742557" cy="274255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506287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2">
                                            <p:txEl>
                                              <p:pRg st="9" end="9"/>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2">
                                            <p:txEl>
                                              <p:pRg st="10" end="10"/>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2">
                                            <p:txEl>
                                              <p:pRg st="12" end="12"/>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2">
                                            <p:txEl>
                                              <p:pRg st="13" end="13"/>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2">
                                            <p:txEl>
                                              <p:pRg st="14" end="1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677005" y="529684"/>
            <a:ext cx="7886700" cy="1325563"/>
          </a:xfrm>
        </p:spPr>
        <p:txBody>
          <a:bodyPr/>
          <a:lstStyle/>
          <a:p>
            <a:r>
              <a:rPr lang="en-GB" sz="2800" dirty="0">
                <a:latin typeface="+mn-lt"/>
              </a:rPr>
              <a:t>Definitions</a:t>
            </a:r>
          </a:p>
        </p:txBody>
      </p:sp>
      <p:sp>
        <p:nvSpPr>
          <p:cNvPr id="2" name="Content Placeholder 1"/>
          <p:cNvSpPr>
            <a:spLocks noGrp="1"/>
          </p:cNvSpPr>
          <p:nvPr>
            <p:ph idx="1"/>
          </p:nvPr>
        </p:nvSpPr>
        <p:spPr>
          <a:xfrm>
            <a:off x="1471390" y="1855247"/>
            <a:ext cx="9390574" cy="5143536"/>
          </a:xfrm>
        </p:spPr>
        <p:txBody>
          <a:bodyPr>
            <a:noAutofit/>
          </a:bodyPr>
          <a:lstStyle/>
          <a:p>
            <a:pPr marL="0" indent="0">
              <a:buNone/>
            </a:pPr>
            <a:r>
              <a:rPr lang="en-GB" sz="2400" b="1" dirty="0"/>
              <a:t>Pyrexia</a:t>
            </a:r>
            <a:endParaRPr lang="en-GB" sz="2400" dirty="0"/>
          </a:p>
          <a:p>
            <a:pPr marL="0" indent="0">
              <a:buNone/>
            </a:pPr>
            <a:r>
              <a:rPr lang="en-GB" sz="2400" dirty="0"/>
              <a:t>Fever i.e. Temp &gt; </a:t>
            </a:r>
            <a:r>
              <a:rPr lang="en-GB" sz="2400" dirty="0" smtClean="0"/>
              <a:t>38</a:t>
            </a:r>
            <a:r>
              <a:rPr lang="en-GB" sz="2400" baseline="30000" dirty="0" smtClean="0"/>
              <a:t>o</a:t>
            </a:r>
            <a:r>
              <a:rPr lang="en-GB" sz="2400" dirty="0" smtClean="0"/>
              <a:t>C</a:t>
            </a:r>
            <a:endParaRPr lang="en-GB" sz="2400" dirty="0"/>
          </a:p>
          <a:p>
            <a:pPr marL="0" indent="0">
              <a:buNone/>
            </a:pPr>
            <a:r>
              <a:rPr lang="en-GB" sz="2400" b="1" dirty="0"/>
              <a:t>Hyper-pyrexia (Heat Stroke)</a:t>
            </a:r>
            <a:endParaRPr lang="en-GB" sz="2400" dirty="0"/>
          </a:p>
          <a:p>
            <a:pPr marL="0" indent="0">
              <a:buNone/>
            </a:pPr>
            <a:r>
              <a:rPr lang="en-GB" sz="2400" dirty="0"/>
              <a:t>A fever with an extreme elevation of body temperature greater than or equal to 40 °C</a:t>
            </a:r>
          </a:p>
          <a:p>
            <a:pPr marL="0" indent="0">
              <a:buNone/>
            </a:pPr>
            <a:r>
              <a:rPr lang="en-GB" sz="2400" b="1" dirty="0"/>
              <a:t>Hypothermia</a:t>
            </a:r>
            <a:endParaRPr lang="en-GB" sz="2400" dirty="0"/>
          </a:p>
          <a:p>
            <a:pPr marL="0" indent="0">
              <a:buNone/>
            </a:pPr>
            <a:r>
              <a:rPr lang="en-GB" sz="2400" dirty="0"/>
              <a:t>A potentially fatal condition that occurs when body temperature falls below 35°C</a:t>
            </a:r>
          </a:p>
        </p:txBody>
      </p:sp>
      <p:sp>
        <p:nvSpPr>
          <p:cNvPr id="4" name="Rectangle 3"/>
          <p:cNvSpPr/>
          <p:nvPr/>
        </p:nvSpPr>
        <p:spPr>
          <a:xfrm>
            <a:off x="6478648" y="147184"/>
            <a:ext cx="4189352" cy="584775"/>
          </a:xfrm>
          <a:prstGeom prst="rect">
            <a:avLst/>
          </a:prstGeom>
        </p:spPr>
        <p:txBody>
          <a:bodyPr wrap="none">
            <a:spAutoFit/>
          </a:bodyPr>
          <a:lstStyle/>
          <a:p>
            <a:r>
              <a:rPr lang="en-GB" sz="3200" dirty="0">
                <a:solidFill>
                  <a:schemeClr val="bg1"/>
                </a:solidFill>
                <a:latin typeface="+mn-lt"/>
              </a:rPr>
              <a:t>Tympanic Thermometer</a:t>
            </a:r>
          </a:p>
        </p:txBody>
      </p:sp>
      <p:sp>
        <p:nvSpPr>
          <p:cNvPr id="5" name="TextBox 4"/>
          <p:cNvSpPr txBox="1"/>
          <p:nvPr/>
        </p:nvSpPr>
        <p:spPr>
          <a:xfrm>
            <a:off x="8375520" y="5947752"/>
            <a:ext cx="3303862" cy="276999"/>
          </a:xfrm>
          <a:prstGeom prst="rect">
            <a:avLst/>
          </a:prstGeom>
          <a:noFill/>
        </p:spPr>
        <p:txBody>
          <a:bodyPr wrap="square" rtlCol="0">
            <a:spAutoFit/>
          </a:bodyPr>
          <a:lstStyle/>
          <a:p>
            <a:r>
              <a:rPr lang="en-GB" sz="1200" dirty="0">
                <a:latin typeface="+mn-lt"/>
              </a:rPr>
              <a:t>Care Essentials, chapter 14, </a:t>
            </a:r>
            <a:r>
              <a:rPr lang="en-GB" sz="1200" dirty="0" smtClean="0">
                <a:latin typeface="+mn-lt"/>
              </a:rPr>
              <a:t>p.156 / JRCALC 2019 </a:t>
            </a:r>
            <a:endParaRPr lang="en-GB" sz="1200" dirty="0">
              <a:latin typeface="+mn-lt"/>
            </a:endParaRPr>
          </a:p>
        </p:txBody>
      </p:sp>
      <p:pic>
        <p:nvPicPr>
          <p:cNvPr id="6" name="Picture 5"/>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270873" y="170087"/>
            <a:ext cx="932776" cy="1269164"/>
          </a:xfrm>
          <a:prstGeom prst="rect">
            <a:avLst/>
          </a:prstGeom>
        </p:spPr>
      </p:pic>
      <p:sp>
        <p:nvSpPr>
          <p:cNvPr id="7" name="Rectangle 6"/>
          <p:cNvSpPr/>
          <p:nvPr/>
        </p:nvSpPr>
        <p:spPr>
          <a:xfrm>
            <a:off x="0" y="6298163"/>
            <a:ext cx="12192000" cy="559837"/>
          </a:xfrm>
          <a:prstGeom prst="rect">
            <a:avLst/>
          </a:prstGeom>
          <a:solidFill>
            <a:srgbClr val="10A03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8" name="Picture 7"/>
          <p:cNvPicPr>
            <a:picLocks noChangeAspect="1"/>
          </p:cNvPicPr>
          <p:nvPr/>
        </p:nvPicPr>
        <p:blipFill>
          <a:blip r:embed="rId4" cstate="email">
            <a:extLst>
              <a:ext uri="{28A0092B-C50C-407E-A947-70E740481C1C}">
                <a14:useLocalDpi xmlns:a14="http://schemas.microsoft.com/office/drawing/2010/main" val="0"/>
              </a:ext>
            </a:extLst>
          </a:blip>
          <a:stretch>
            <a:fillRect/>
          </a:stretch>
        </p:blipFill>
        <p:spPr>
          <a:xfrm>
            <a:off x="10441202" y="-108300"/>
            <a:ext cx="1853188" cy="2036068"/>
          </a:xfrm>
          <a:prstGeom prst="rect">
            <a:avLst/>
          </a:prstGeom>
        </p:spPr>
      </p:pic>
      <p:sp>
        <p:nvSpPr>
          <p:cNvPr id="9" name="TextBox 8">
            <a:extLst>
              <a:ext uri="{FF2B5EF4-FFF2-40B4-BE49-F238E27FC236}">
                <a16:creationId xmlns:a16="http://schemas.microsoft.com/office/drawing/2014/main" xmlns="" id="{58F17405-0CCD-427E-8DC1-67BB508A6295}"/>
              </a:ext>
            </a:extLst>
          </p:cNvPr>
          <p:cNvSpPr txBox="1"/>
          <p:nvPr/>
        </p:nvSpPr>
        <p:spPr>
          <a:xfrm>
            <a:off x="9213668" y="6445764"/>
            <a:ext cx="2569028" cy="261610"/>
          </a:xfrm>
          <a:prstGeom prst="rect">
            <a:avLst/>
          </a:prstGeom>
          <a:noFill/>
          <a:ln>
            <a:noFill/>
          </a:ln>
        </p:spPr>
        <p:txBody>
          <a:bodyPr wrap="square" rtlCol="0">
            <a:spAutoFit/>
          </a:bodyPr>
          <a:lstStyle/>
          <a:p>
            <a:r>
              <a:rPr lang="en-GB" sz="1100" dirty="0">
                <a:solidFill>
                  <a:schemeClr val="bg1"/>
                </a:solidFill>
                <a:latin typeface="Bahnschrift Light" panose="020B0502040204020203" pitchFamily="34" charset="0"/>
              </a:rPr>
              <a:t>Welsh Ambulance Services NHS Trust</a:t>
            </a:r>
          </a:p>
        </p:txBody>
      </p:sp>
      <p:pic>
        <p:nvPicPr>
          <p:cNvPr id="10" name="Picture 9">
            <a:hlinkClick r:id="rId5"/>
            <a:extLst>
              <a:ext uri="{FF2B5EF4-FFF2-40B4-BE49-F238E27FC236}">
                <a16:creationId xmlns:a16="http://schemas.microsoft.com/office/drawing/2014/main" xmlns="" id="{9F4E6EA8-FE61-4C31-B92D-D0B67B138749}"/>
              </a:ext>
            </a:extLst>
          </p:cNvPr>
          <p:cNvPicPr>
            <a:picLocks noChangeAspect="1"/>
          </p:cNvPicPr>
          <p:nvPr/>
        </p:nvPicPr>
        <p:blipFill>
          <a:blip r:embed="rId6" cstate="email">
            <a:extLst>
              <a:ext uri="{28A0092B-C50C-407E-A947-70E740481C1C}">
                <a14:useLocalDpi xmlns:a14="http://schemas.microsoft.com/office/drawing/2010/main" val="0"/>
              </a:ext>
            </a:extLst>
          </a:blip>
          <a:stretch>
            <a:fillRect/>
          </a:stretch>
        </p:blipFill>
        <p:spPr>
          <a:xfrm>
            <a:off x="275134" y="6440957"/>
            <a:ext cx="271224" cy="271224"/>
          </a:xfrm>
          <a:prstGeom prst="rect">
            <a:avLst/>
          </a:prstGeom>
        </p:spPr>
      </p:pic>
      <p:pic>
        <p:nvPicPr>
          <p:cNvPr id="11" name="Picture 10">
            <a:hlinkClick r:id="rId7"/>
            <a:extLst>
              <a:ext uri="{FF2B5EF4-FFF2-40B4-BE49-F238E27FC236}">
                <a16:creationId xmlns:a16="http://schemas.microsoft.com/office/drawing/2014/main" xmlns="" id="{8B00DA9A-76A5-4B84-BB25-5D0C4EB3F9AF}"/>
              </a:ext>
            </a:extLst>
          </p:cNvPr>
          <p:cNvPicPr>
            <a:picLocks noChangeAspect="1"/>
          </p:cNvPicPr>
          <p:nvPr/>
        </p:nvPicPr>
        <p:blipFill>
          <a:blip r:embed="rId8" cstate="email">
            <a:extLst>
              <a:ext uri="{28A0092B-C50C-407E-A947-70E740481C1C}">
                <a14:useLocalDpi xmlns:a14="http://schemas.microsoft.com/office/drawing/2010/main" val="0"/>
              </a:ext>
            </a:extLst>
          </a:blip>
          <a:stretch>
            <a:fillRect/>
          </a:stretch>
        </p:blipFill>
        <p:spPr>
          <a:xfrm>
            <a:off x="690680" y="6422354"/>
            <a:ext cx="444934" cy="311454"/>
          </a:xfrm>
          <a:prstGeom prst="rect">
            <a:avLst/>
          </a:prstGeom>
        </p:spPr>
      </p:pic>
      <p:pic>
        <p:nvPicPr>
          <p:cNvPr id="12" name="Picture 11">
            <a:hlinkClick r:id="rId9"/>
            <a:extLst>
              <a:ext uri="{FF2B5EF4-FFF2-40B4-BE49-F238E27FC236}">
                <a16:creationId xmlns:a16="http://schemas.microsoft.com/office/drawing/2014/main" xmlns="" id="{FE06037E-7EC3-4FD2-BD0E-408689441007}"/>
              </a:ext>
            </a:extLst>
          </p:cNvPr>
          <p:cNvPicPr>
            <a:picLocks noChangeAspect="1"/>
          </p:cNvPicPr>
          <p:nvPr/>
        </p:nvPicPr>
        <p:blipFill>
          <a:blip r:embed="rId10" cstate="email">
            <a:extLst>
              <a:ext uri="{28A0092B-C50C-407E-A947-70E740481C1C}">
                <a14:useLocalDpi xmlns:a14="http://schemas.microsoft.com/office/drawing/2010/main" val="0"/>
              </a:ext>
            </a:extLst>
          </a:blip>
          <a:stretch>
            <a:fillRect/>
          </a:stretch>
        </p:blipFill>
        <p:spPr>
          <a:xfrm>
            <a:off x="1284816" y="6440957"/>
            <a:ext cx="271224" cy="271224"/>
          </a:xfrm>
          <a:prstGeom prst="rect">
            <a:avLst/>
          </a:prstGeom>
        </p:spPr>
      </p:pic>
      <p:sp>
        <p:nvSpPr>
          <p:cNvPr id="13" name="Rectangle 12"/>
          <p:cNvSpPr/>
          <p:nvPr/>
        </p:nvSpPr>
        <p:spPr>
          <a:xfrm>
            <a:off x="7316848" y="46054"/>
            <a:ext cx="4189352" cy="584775"/>
          </a:xfrm>
          <a:prstGeom prst="rect">
            <a:avLst/>
          </a:prstGeom>
        </p:spPr>
        <p:txBody>
          <a:bodyPr wrap="none">
            <a:spAutoFit/>
          </a:bodyPr>
          <a:lstStyle/>
          <a:p>
            <a:r>
              <a:rPr lang="en-GB" sz="3200" dirty="0">
                <a:latin typeface="+mn-lt"/>
              </a:rPr>
              <a:t>Tympanic Thermometer</a:t>
            </a:r>
          </a:p>
        </p:txBody>
      </p:sp>
    </p:spTree>
    <p:extLst>
      <p:ext uri="{BB962C8B-B14F-4D97-AF65-F5344CB8AC3E}">
        <p14:creationId xmlns:p14="http://schemas.microsoft.com/office/powerpoint/2010/main" val="10082558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556040" y="518744"/>
            <a:ext cx="7886700" cy="1325563"/>
          </a:xfrm>
        </p:spPr>
        <p:txBody>
          <a:bodyPr/>
          <a:lstStyle/>
          <a:p>
            <a:pPr>
              <a:lnSpc>
                <a:spcPct val="110000"/>
              </a:lnSpc>
            </a:pPr>
            <a:r>
              <a:rPr lang="en-GB" sz="2800" b="1" dirty="0">
                <a:solidFill>
                  <a:srgbClr val="356F40"/>
                </a:solidFill>
                <a:latin typeface="+mn-lt"/>
                <a:cs typeface="Arial" panose="020B0604020202020204" pitchFamily="34" charset="0"/>
              </a:rPr>
              <a:t>Procedure</a:t>
            </a:r>
          </a:p>
        </p:txBody>
      </p:sp>
      <p:sp>
        <p:nvSpPr>
          <p:cNvPr id="2" name="Content Placeholder 1"/>
          <p:cNvSpPr>
            <a:spLocks noGrp="1"/>
          </p:cNvSpPr>
          <p:nvPr>
            <p:ph idx="1"/>
          </p:nvPr>
        </p:nvSpPr>
        <p:spPr>
          <a:xfrm>
            <a:off x="954710" y="1917719"/>
            <a:ext cx="10096969" cy="4085968"/>
          </a:xfrm>
        </p:spPr>
        <p:txBody>
          <a:bodyPr>
            <a:noAutofit/>
          </a:bodyPr>
          <a:lstStyle/>
          <a:p>
            <a:pPr marL="498475" lvl="1" indent="-457200">
              <a:lnSpc>
                <a:spcPct val="120000"/>
              </a:lnSpc>
              <a:buSzPct val="68000"/>
              <a:buFont typeface="Wingdings" panose="05000000000000000000" pitchFamily="2" charset="2"/>
              <a:buChar char="ü"/>
            </a:pPr>
            <a:r>
              <a:rPr lang="en-GB" sz="2400" dirty="0"/>
              <a:t>Turn on thermometer and attach a new probe cover.</a:t>
            </a:r>
          </a:p>
          <a:p>
            <a:pPr marL="498475" lvl="1" indent="-457200">
              <a:lnSpc>
                <a:spcPct val="120000"/>
              </a:lnSpc>
              <a:buSzPct val="68000"/>
              <a:buFont typeface="Wingdings" panose="05000000000000000000" pitchFamily="2" charset="2"/>
              <a:buChar char="ü"/>
            </a:pPr>
            <a:r>
              <a:rPr lang="en-GB" sz="2400" dirty="0"/>
              <a:t>Place the probe into the ear. It should be placed straight down in the canal so the tip of the thermometer is facing the tympanic membrane.</a:t>
            </a:r>
          </a:p>
          <a:p>
            <a:pPr marL="498475" lvl="1" indent="-457200">
              <a:lnSpc>
                <a:spcPct val="120000"/>
              </a:lnSpc>
              <a:buSzPct val="68000"/>
              <a:buFont typeface="Wingdings" panose="05000000000000000000" pitchFamily="2" charset="2"/>
              <a:buChar char="ü"/>
            </a:pPr>
            <a:r>
              <a:rPr lang="en-GB" sz="2400" dirty="0"/>
              <a:t>Press and release button that measures temperatures.</a:t>
            </a:r>
          </a:p>
          <a:p>
            <a:pPr marL="498475" lvl="1" indent="-457200">
              <a:lnSpc>
                <a:spcPct val="120000"/>
              </a:lnSpc>
              <a:buSzPct val="68000"/>
              <a:buFont typeface="Wingdings" panose="05000000000000000000" pitchFamily="2" charset="2"/>
              <a:buChar char="ü"/>
            </a:pPr>
            <a:r>
              <a:rPr lang="en-GB" sz="2400" dirty="0"/>
              <a:t>A long bleep will signify a successful reading. </a:t>
            </a:r>
          </a:p>
          <a:p>
            <a:pPr marL="498475" lvl="1" indent="-457200">
              <a:lnSpc>
                <a:spcPct val="120000"/>
              </a:lnSpc>
              <a:buSzPct val="68000"/>
              <a:buFont typeface="Wingdings" panose="05000000000000000000" pitchFamily="2" charset="2"/>
              <a:buChar char="ü"/>
            </a:pPr>
            <a:r>
              <a:rPr lang="en-GB" sz="2400" dirty="0"/>
              <a:t>Always discard the used lens filter after use (clinical waste).</a:t>
            </a:r>
          </a:p>
          <a:p>
            <a:pPr marL="384175" lvl="1" indent="-342900">
              <a:lnSpc>
                <a:spcPct val="250000"/>
              </a:lnSpc>
              <a:buSzPct val="68000"/>
              <a:buFont typeface="Wingdings" panose="05000000000000000000" pitchFamily="2" charset="2"/>
              <a:buChar char="ü"/>
            </a:pPr>
            <a:endParaRPr lang="en-GB" sz="2400" dirty="0"/>
          </a:p>
          <a:p>
            <a:pPr marL="384175" lvl="1" indent="-342900">
              <a:buSzPct val="68000"/>
              <a:buFont typeface="Wingdings" panose="05000000000000000000" pitchFamily="2" charset="2"/>
              <a:buChar char="ü"/>
            </a:pPr>
            <a:endParaRPr lang="en-GB" sz="2400" dirty="0"/>
          </a:p>
        </p:txBody>
      </p:sp>
      <p:sp>
        <p:nvSpPr>
          <p:cNvPr id="4" name="Rectangle 3"/>
          <p:cNvSpPr/>
          <p:nvPr/>
        </p:nvSpPr>
        <p:spPr>
          <a:xfrm>
            <a:off x="6478648" y="147184"/>
            <a:ext cx="4189352" cy="584775"/>
          </a:xfrm>
          <a:prstGeom prst="rect">
            <a:avLst/>
          </a:prstGeom>
        </p:spPr>
        <p:txBody>
          <a:bodyPr wrap="none">
            <a:spAutoFit/>
          </a:bodyPr>
          <a:lstStyle/>
          <a:p>
            <a:r>
              <a:rPr lang="en-GB" sz="3200" dirty="0">
                <a:solidFill>
                  <a:schemeClr val="bg1"/>
                </a:solidFill>
                <a:latin typeface="+mn-lt"/>
              </a:rPr>
              <a:t>Tympanic Thermometer</a:t>
            </a:r>
          </a:p>
        </p:txBody>
      </p:sp>
      <p:sp>
        <p:nvSpPr>
          <p:cNvPr id="5" name="TextBox 4"/>
          <p:cNvSpPr txBox="1"/>
          <p:nvPr/>
        </p:nvSpPr>
        <p:spPr>
          <a:xfrm>
            <a:off x="8375520" y="5947752"/>
            <a:ext cx="2376371" cy="276999"/>
          </a:xfrm>
          <a:prstGeom prst="rect">
            <a:avLst/>
          </a:prstGeom>
          <a:noFill/>
        </p:spPr>
        <p:txBody>
          <a:bodyPr wrap="square" rtlCol="0">
            <a:spAutoFit/>
          </a:bodyPr>
          <a:lstStyle/>
          <a:p>
            <a:r>
              <a:rPr lang="en-GB" sz="1200" dirty="0">
                <a:latin typeface="+mn-lt"/>
              </a:rPr>
              <a:t>Care Essentials, chapter 14, p.156</a:t>
            </a:r>
          </a:p>
        </p:txBody>
      </p:sp>
      <p:pic>
        <p:nvPicPr>
          <p:cNvPr id="6" name="Picture 5"/>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270873" y="170087"/>
            <a:ext cx="932776" cy="1269164"/>
          </a:xfrm>
          <a:prstGeom prst="rect">
            <a:avLst/>
          </a:prstGeom>
        </p:spPr>
      </p:pic>
      <p:sp>
        <p:nvSpPr>
          <p:cNvPr id="7" name="Rectangle 6"/>
          <p:cNvSpPr/>
          <p:nvPr/>
        </p:nvSpPr>
        <p:spPr>
          <a:xfrm>
            <a:off x="0" y="6298163"/>
            <a:ext cx="12192000" cy="559837"/>
          </a:xfrm>
          <a:prstGeom prst="rect">
            <a:avLst/>
          </a:prstGeom>
          <a:solidFill>
            <a:srgbClr val="10A03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8" name="Picture 7"/>
          <p:cNvPicPr>
            <a:picLocks noChangeAspect="1"/>
          </p:cNvPicPr>
          <p:nvPr/>
        </p:nvPicPr>
        <p:blipFill>
          <a:blip r:embed="rId4" cstate="email">
            <a:extLst>
              <a:ext uri="{28A0092B-C50C-407E-A947-70E740481C1C}">
                <a14:useLocalDpi xmlns:a14="http://schemas.microsoft.com/office/drawing/2010/main" val="0"/>
              </a:ext>
            </a:extLst>
          </a:blip>
          <a:stretch>
            <a:fillRect/>
          </a:stretch>
        </p:blipFill>
        <p:spPr>
          <a:xfrm>
            <a:off x="10441202" y="-108300"/>
            <a:ext cx="1853188" cy="2036068"/>
          </a:xfrm>
          <a:prstGeom prst="rect">
            <a:avLst/>
          </a:prstGeom>
        </p:spPr>
      </p:pic>
      <p:sp>
        <p:nvSpPr>
          <p:cNvPr id="9" name="TextBox 8">
            <a:extLst>
              <a:ext uri="{FF2B5EF4-FFF2-40B4-BE49-F238E27FC236}">
                <a16:creationId xmlns:a16="http://schemas.microsoft.com/office/drawing/2014/main" xmlns="" id="{58F17405-0CCD-427E-8DC1-67BB508A6295}"/>
              </a:ext>
            </a:extLst>
          </p:cNvPr>
          <p:cNvSpPr txBox="1"/>
          <p:nvPr/>
        </p:nvSpPr>
        <p:spPr>
          <a:xfrm>
            <a:off x="9213668" y="6445764"/>
            <a:ext cx="2569028" cy="261610"/>
          </a:xfrm>
          <a:prstGeom prst="rect">
            <a:avLst/>
          </a:prstGeom>
          <a:noFill/>
          <a:ln>
            <a:noFill/>
          </a:ln>
        </p:spPr>
        <p:txBody>
          <a:bodyPr wrap="square" rtlCol="0">
            <a:spAutoFit/>
          </a:bodyPr>
          <a:lstStyle/>
          <a:p>
            <a:r>
              <a:rPr lang="en-GB" sz="1100" dirty="0">
                <a:solidFill>
                  <a:schemeClr val="bg1"/>
                </a:solidFill>
                <a:latin typeface="Bahnschrift Light" panose="020B0502040204020203" pitchFamily="34" charset="0"/>
              </a:rPr>
              <a:t>Welsh Ambulance Services NHS Trust</a:t>
            </a:r>
          </a:p>
        </p:txBody>
      </p:sp>
      <p:pic>
        <p:nvPicPr>
          <p:cNvPr id="10" name="Picture 9">
            <a:hlinkClick r:id="rId5"/>
            <a:extLst>
              <a:ext uri="{FF2B5EF4-FFF2-40B4-BE49-F238E27FC236}">
                <a16:creationId xmlns:a16="http://schemas.microsoft.com/office/drawing/2014/main" xmlns="" id="{9F4E6EA8-FE61-4C31-B92D-D0B67B138749}"/>
              </a:ext>
            </a:extLst>
          </p:cNvPr>
          <p:cNvPicPr>
            <a:picLocks noChangeAspect="1"/>
          </p:cNvPicPr>
          <p:nvPr/>
        </p:nvPicPr>
        <p:blipFill>
          <a:blip r:embed="rId6" cstate="email">
            <a:extLst>
              <a:ext uri="{28A0092B-C50C-407E-A947-70E740481C1C}">
                <a14:useLocalDpi xmlns:a14="http://schemas.microsoft.com/office/drawing/2010/main" val="0"/>
              </a:ext>
            </a:extLst>
          </a:blip>
          <a:stretch>
            <a:fillRect/>
          </a:stretch>
        </p:blipFill>
        <p:spPr>
          <a:xfrm>
            <a:off x="275134" y="6440957"/>
            <a:ext cx="271224" cy="271224"/>
          </a:xfrm>
          <a:prstGeom prst="rect">
            <a:avLst/>
          </a:prstGeom>
        </p:spPr>
      </p:pic>
      <p:pic>
        <p:nvPicPr>
          <p:cNvPr id="11" name="Picture 10">
            <a:hlinkClick r:id="rId7"/>
            <a:extLst>
              <a:ext uri="{FF2B5EF4-FFF2-40B4-BE49-F238E27FC236}">
                <a16:creationId xmlns:a16="http://schemas.microsoft.com/office/drawing/2014/main" xmlns="" id="{8B00DA9A-76A5-4B84-BB25-5D0C4EB3F9AF}"/>
              </a:ext>
            </a:extLst>
          </p:cNvPr>
          <p:cNvPicPr>
            <a:picLocks noChangeAspect="1"/>
          </p:cNvPicPr>
          <p:nvPr/>
        </p:nvPicPr>
        <p:blipFill>
          <a:blip r:embed="rId8" cstate="email">
            <a:extLst>
              <a:ext uri="{28A0092B-C50C-407E-A947-70E740481C1C}">
                <a14:useLocalDpi xmlns:a14="http://schemas.microsoft.com/office/drawing/2010/main" val="0"/>
              </a:ext>
            </a:extLst>
          </a:blip>
          <a:stretch>
            <a:fillRect/>
          </a:stretch>
        </p:blipFill>
        <p:spPr>
          <a:xfrm>
            <a:off x="690680" y="6422354"/>
            <a:ext cx="444934" cy="311454"/>
          </a:xfrm>
          <a:prstGeom prst="rect">
            <a:avLst/>
          </a:prstGeom>
        </p:spPr>
      </p:pic>
      <p:pic>
        <p:nvPicPr>
          <p:cNvPr id="12" name="Picture 11">
            <a:hlinkClick r:id="rId9"/>
            <a:extLst>
              <a:ext uri="{FF2B5EF4-FFF2-40B4-BE49-F238E27FC236}">
                <a16:creationId xmlns:a16="http://schemas.microsoft.com/office/drawing/2014/main" xmlns="" id="{FE06037E-7EC3-4FD2-BD0E-408689441007}"/>
              </a:ext>
            </a:extLst>
          </p:cNvPr>
          <p:cNvPicPr>
            <a:picLocks noChangeAspect="1"/>
          </p:cNvPicPr>
          <p:nvPr/>
        </p:nvPicPr>
        <p:blipFill>
          <a:blip r:embed="rId10" cstate="email">
            <a:extLst>
              <a:ext uri="{28A0092B-C50C-407E-A947-70E740481C1C}">
                <a14:useLocalDpi xmlns:a14="http://schemas.microsoft.com/office/drawing/2010/main" val="0"/>
              </a:ext>
            </a:extLst>
          </a:blip>
          <a:stretch>
            <a:fillRect/>
          </a:stretch>
        </p:blipFill>
        <p:spPr>
          <a:xfrm>
            <a:off x="1284816" y="6440957"/>
            <a:ext cx="271224" cy="271224"/>
          </a:xfrm>
          <a:prstGeom prst="rect">
            <a:avLst/>
          </a:prstGeom>
        </p:spPr>
      </p:pic>
      <p:sp>
        <p:nvSpPr>
          <p:cNvPr id="13" name="Rectangle 12"/>
          <p:cNvSpPr/>
          <p:nvPr/>
        </p:nvSpPr>
        <p:spPr>
          <a:xfrm>
            <a:off x="7316848" y="39127"/>
            <a:ext cx="4189352" cy="584775"/>
          </a:xfrm>
          <a:prstGeom prst="rect">
            <a:avLst/>
          </a:prstGeom>
        </p:spPr>
        <p:txBody>
          <a:bodyPr wrap="none">
            <a:spAutoFit/>
          </a:bodyPr>
          <a:lstStyle/>
          <a:p>
            <a:r>
              <a:rPr lang="en-GB" sz="3200" dirty="0">
                <a:latin typeface="+mn-lt"/>
              </a:rPr>
              <a:t>Tympanic Thermometer</a:t>
            </a:r>
          </a:p>
        </p:txBody>
      </p:sp>
    </p:spTree>
    <p:extLst>
      <p:ext uri="{BB962C8B-B14F-4D97-AF65-F5344CB8AC3E}">
        <p14:creationId xmlns:p14="http://schemas.microsoft.com/office/powerpoint/2010/main" val="23925971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2">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2">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705242" y="1369958"/>
            <a:ext cx="9357653" cy="5715040"/>
          </a:xfrm>
        </p:spPr>
        <p:txBody>
          <a:bodyPr>
            <a:noAutofit/>
          </a:bodyPr>
          <a:lstStyle/>
          <a:p>
            <a:pPr marL="0" indent="0">
              <a:buNone/>
            </a:pPr>
            <a:r>
              <a:rPr lang="en-GB" sz="2400" dirty="0"/>
              <a:t>External factors may influence ear temperatures, including: </a:t>
            </a:r>
          </a:p>
          <a:p>
            <a:r>
              <a:rPr lang="en-GB" sz="2400" dirty="0"/>
              <a:t>Build up of ear wax.</a:t>
            </a:r>
          </a:p>
          <a:p>
            <a:r>
              <a:rPr lang="en-GB" sz="2400" dirty="0"/>
              <a:t>Patient lying on one side for a prolonged period. </a:t>
            </a:r>
          </a:p>
          <a:p>
            <a:r>
              <a:rPr lang="en-GB" sz="2400" dirty="0"/>
              <a:t>Wearing of ear defenders or muffs prior to temperature being taken.</a:t>
            </a:r>
          </a:p>
          <a:p>
            <a:r>
              <a:rPr lang="en-GB" sz="2400" dirty="0"/>
              <a:t>Stood outside for prolonged periods.</a:t>
            </a:r>
          </a:p>
          <a:p>
            <a:r>
              <a:rPr lang="en-GB" sz="2400" dirty="0"/>
              <a:t>Water or snow in the ear.</a:t>
            </a:r>
          </a:p>
          <a:p>
            <a:endParaRPr lang="en-GB" sz="2400" dirty="0"/>
          </a:p>
          <a:p>
            <a:pPr marL="0" indent="0">
              <a:buNone/>
            </a:pPr>
            <a:r>
              <a:rPr lang="en-GB" sz="2400" dirty="0"/>
              <a:t>When taking a series of temperature measurements, always use the same site and procedures to try and improve accuracy. For example, if you take an initial reading from the right ear, you should use the right ear for all further temperature assessments. </a:t>
            </a:r>
          </a:p>
        </p:txBody>
      </p:sp>
      <p:sp>
        <p:nvSpPr>
          <p:cNvPr id="4" name="Rectangle 3"/>
          <p:cNvSpPr/>
          <p:nvPr/>
        </p:nvSpPr>
        <p:spPr>
          <a:xfrm>
            <a:off x="7316848" y="46054"/>
            <a:ext cx="4189352" cy="584775"/>
          </a:xfrm>
          <a:prstGeom prst="rect">
            <a:avLst/>
          </a:prstGeom>
        </p:spPr>
        <p:txBody>
          <a:bodyPr wrap="none">
            <a:spAutoFit/>
          </a:bodyPr>
          <a:lstStyle/>
          <a:p>
            <a:r>
              <a:rPr lang="en-GB" sz="3200" dirty="0">
                <a:latin typeface="+mn-lt"/>
              </a:rPr>
              <a:t>Tympanic Thermometer</a:t>
            </a:r>
          </a:p>
        </p:txBody>
      </p:sp>
      <p:sp>
        <p:nvSpPr>
          <p:cNvPr id="5" name="TextBox 4"/>
          <p:cNvSpPr txBox="1"/>
          <p:nvPr/>
        </p:nvSpPr>
        <p:spPr>
          <a:xfrm>
            <a:off x="8375520" y="5947752"/>
            <a:ext cx="2376371" cy="276999"/>
          </a:xfrm>
          <a:prstGeom prst="rect">
            <a:avLst/>
          </a:prstGeom>
          <a:noFill/>
        </p:spPr>
        <p:txBody>
          <a:bodyPr wrap="square" rtlCol="0">
            <a:spAutoFit/>
          </a:bodyPr>
          <a:lstStyle/>
          <a:p>
            <a:r>
              <a:rPr lang="en-GB" sz="1200" dirty="0">
                <a:latin typeface="+mn-lt"/>
              </a:rPr>
              <a:t>Care Essentials, chapter 14, p.156</a:t>
            </a:r>
          </a:p>
        </p:txBody>
      </p:sp>
      <p:pic>
        <p:nvPicPr>
          <p:cNvPr id="6" name="Picture 5"/>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270873" y="170087"/>
            <a:ext cx="932776" cy="1269164"/>
          </a:xfrm>
          <a:prstGeom prst="rect">
            <a:avLst/>
          </a:prstGeom>
        </p:spPr>
      </p:pic>
      <p:sp>
        <p:nvSpPr>
          <p:cNvPr id="7" name="Rectangle 6"/>
          <p:cNvSpPr/>
          <p:nvPr/>
        </p:nvSpPr>
        <p:spPr>
          <a:xfrm>
            <a:off x="0" y="6298163"/>
            <a:ext cx="12192000" cy="559837"/>
          </a:xfrm>
          <a:prstGeom prst="rect">
            <a:avLst/>
          </a:prstGeom>
          <a:solidFill>
            <a:srgbClr val="10A03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8" name="Picture 7"/>
          <p:cNvPicPr>
            <a:picLocks noChangeAspect="1"/>
          </p:cNvPicPr>
          <p:nvPr/>
        </p:nvPicPr>
        <p:blipFill>
          <a:blip r:embed="rId4" cstate="email">
            <a:extLst>
              <a:ext uri="{28A0092B-C50C-407E-A947-70E740481C1C}">
                <a14:useLocalDpi xmlns:a14="http://schemas.microsoft.com/office/drawing/2010/main" val="0"/>
              </a:ext>
            </a:extLst>
          </a:blip>
          <a:stretch>
            <a:fillRect/>
          </a:stretch>
        </p:blipFill>
        <p:spPr>
          <a:xfrm>
            <a:off x="10441202" y="-108300"/>
            <a:ext cx="1853188" cy="2036068"/>
          </a:xfrm>
          <a:prstGeom prst="rect">
            <a:avLst/>
          </a:prstGeom>
        </p:spPr>
      </p:pic>
      <p:sp>
        <p:nvSpPr>
          <p:cNvPr id="9" name="TextBox 8">
            <a:extLst>
              <a:ext uri="{FF2B5EF4-FFF2-40B4-BE49-F238E27FC236}">
                <a16:creationId xmlns:a16="http://schemas.microsoft.com/office/drawing/2014/main" xmlns="" id="{58F17405-0CCD-427E-8DC1-67BB508A6295}"/>
              </a:ext>
            </a:extLst>
          </p:cNvPr>
          <p:cNvSpPr txBox="1"/>
          <p:nvPr/>
        </p:nvSpPr>
        <p:spPr>
          <a:xfrm>
            <a:off x="9213668" y="6445764"/>
            <a:ext cx="2569028" cy="261610"/>
          </a:xfrm>
          <a:prstGeom prst="rect">
            <a:avLst/>
          </a:prstGeom>
          <a:noFill/>
          <a:ln>
            <a:noFill/>
          </a:ln>
        </p:spPr>
        <p:txBody>
          <a:bodyPr wrap="square" rtlCol="0">
            <a:spAutoFit/>
          </a:bodyPr>
          <a:lstStyle/>
          <a:p>
            <a:r>
              <a:rPr lang="en-GB" sz="1100" dirty="0">
                <a:solidFill>
                  <a:schemeClr val="bg1"/>
                </a:solidFill>
                <a:latin typeface="Bahnschrift Light" panose="020B0502040204020203" pitchFamily="34" charset="0"/>
              </a:rPr>
              <a:t>Welsh Ambulance Services NHS Trust</a:t>
            </a:r>
          </a:p>
        </p:txBody>
      </p:sp>
      <p:pic>
        <p:nvPicPr>
          <p:cNvPr id="10" name="Picture 9">
            <a:hlinkClick r:id="rId5"/>
            <a:extLst>
              <a:ext uri="{FF2B5EF4-FFF2-40B4-BE49-F238E27FC236}">
                <a16:creationId xmlns:a16="http://schemas.microsoft.com/office/drawing/2014/main" xmlns="" id="{9F4E6EA8-FE61-4C31-B92D-D0B67B138749}"/>
              </a:ext>
            </a:extLst>
          </p:cNvPr>
          <p:cNvPicPr>
            <a:picLocks noChangeAspect="1"/>
          </p:cNvPicPr>
          <p:nvPr/>
        </p:nvPicPr>
        <p:blipFill>
          <a:blip r:embed="rId6" cstate="email">
            <a:extLst>
              <a:ext uri="{28A0092B-C50C-407E-A947-70E740481C1C}">
                <a14:useLocalDpi xmlns:a14="http://schemas.microsoft.com/office/drawing/2010/main" val="0"/>
              </a:ext>
            </a:extLst>
          </a:blip>
          <a:stretch>
            <a:fillRect/>
          </a:stretch>
        </p:blipFill>
        <p:spPr>
          <a:xfrm>
            <a:off x="275134" y="6440957"/>
            <a:ext cx="271224" cy="271224"/>
          </a:xfrm>
          <a:prstGeom prst="rect">
            <a:avLst/>
          </a:prstGeom>
        </p:spPr>
      </p:pic>
      <p:pic>
        <p:nvPicPr>
          <p:cNvPr id="11" name="Picture 10">
            <a:hlinkClick r:id="rId7"/>
            <a:extLst>
              <a:ext uri="{FF2B5EF4-FFF2-40B4-BE49-F238E27FC236}">
                <a16:creationId xmlns:a16="http://schemas.microsoft.com/office/drawing/2014/main" xmlns="" id="{8B00DA9A-76A5-4B84-BB25-5D0C4EB3F9AF}"/>
              </a:ext>
            </a:extLst>
          </p:cNvPr>
          <p:cNvPicPr>
            <a:picLocks noChangeAspect="1"/>
          </p:cNvPicPr>
          <p:nvPr/>
        </p:nvPicPr>
        <p:blipFill>
          <a:blip r:embed="rId8" cstate="email">
            <a:extLst>
              <a:ext uri="{28A0092B-C50C-407E-A947-70E740481C1C}">
                <a14:useLocalDpi xmlns:a14="http://schemas.microsoft.com/office/drawing/2010/main" val="0"/>
              </a:ext>
            </a:extLst>
          </a:blip>
          <a:stretch>
            <a:fillRect/>
          </a:stretch>
        </p:blipFill>
        <p:spPr>
          <a:xfrm>
            <a:off x="690680" y="6422354"/>
            <a:ext cx="444934" cy="311454"/>
          </a:xfrm>
          <a:prstGeom prst="rect">
            <a:avLst/>
          </a:prstGeom>
        </p:spPr>
      </p:pic>
      <p:pic>
        <p:nvPicPr>
          <p:cNvPr id="12" name="Picture 11">
            <a:hlinkClick r:id="rId9"/>
            <a:extLst>
              <a:ext uri="{FF2B5EF4-FFF2-40B4-BE49-F238E27FC236}">
                <a16:creationId xmlns:a16="http://schemas.microsoft.com/office/drawing/2014/main" xmlns="" id="{FE06037E-7EC3-4FD2-BD0E-408689441007}"/>
              </a:ext>
            </a:extLst>
          </p:cNvPr>
          <p:cNvPicPr>
            <a:picLocks noChangeAspect="1"/>
          </p:cNvPicPr>
          <p:nvPr/>
        </p:nvPicPr>
        <p:blipFill>
          <a:blip r:embed="rId10" cstate="email">
            <a:extLst>
              <a:ext uri="{28A0092B-C50C-407E-A947-70E740481C1C}">
                <a14:useLocalDpi xmlns:a14="http://schemas.microsoft.com/office/drawing/2010/main" val="0"/>
              </a:ext>
            </a:extLst>
          </a:blip>
          <a:stretch>
            <a:fillRect/>
          </a:stretch>
        </p:blipFill>
        <p:spPr>
          <a:xfrm>
            <a:off x="1284816" y="6440957"/>
            <a:ext cx="271224" cy="271224"/>
          </a:xfrm>
          <a:prstGeom prst="rect">
            <a:avLst/>
          </a:prstGeom>
        </p:spPr>
      </p:pic>
    </p:spTree>
    <p:extLst>
      <p:ext uri="{BB962C8B-B14F-4D97-AF65-F5344CB8AC3E}">
        <p14:creationId xmlns:p14="http://schemas.microsoft.com/office/powerpoint/2010/main" val="42203479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92331" y="202635"/>
            <a:ext cx="7886700" cy="1325563"/>
          </a:xfrm>
        </p:spPr>
        <p:txBody>
          <a:bodyPr/>
          <a:lstStyle/>
          <a:p>
            <a:r>
              <a:rPr lang="en-GB" dirty="0" smtClean="0">
                <a:latin typeface="+mn-lt"/>
              </a:rPr>
              <a:t>Documentation IRF </a:t>
            </a:r>
            <a:endParaRPr lang="en-GB" dirty="0">
              <a:latin typeface="+mn-lt"/>
            </a:endParaRPr>
          </a:p>
        </p:txBody>
      </p:sp>
      <p:sp>
        <p:nvSpPr>
          <p:cNvPr id="3" name="Content Placeholder 2"/>
          <p:cNvSpPr>
            <a:spLocks noGrp="1"/>
          </p:cNvSpPr>
          <p:nvPr>
            <p:ph idx="1"/>
          </p:nvPr>
        </p:nvSpPr>
        <p:spPr>
          <a:xfrm>
            <a:off x="1524000" y="1481329"/>
            <a:ext cx="9144000" cy="4525963"/>
          </a:xfrm>
        </p:spPr>
        <p:txBody>
          <a:bodyPr>
            <a:normAutofit lnSpcReduction="10000"/>
          </a:bodyPr>
          <a:lstStyle/>
          <a:p>
            <a:r>
              <a:rPr lang="en-GB" b="1" dirty="0" smtClean="0"/>
              <a:t>O/E = On Examination</a:t>
            </a:r>
          </a:p>
          <a:p>
            <a:r>
              <a:rPr lang="en-GB" dirty="0" smtClean="0"/>
              <a:t>O/E;</a:t>
            </a:r>
            <a:r>
              <a:rPr lang="en-GB" sz="1000" dirty="0"/>
              <a:t> </a:t>
            </a:r>
            <a:r>
              <a:rPr lang="en-GB" sz="1800" dirty="0"/>
              <a:t>SpO</a:t>
            </a:r>
            <a:r>
              <a:rPr lang="en-GB" sz="1000" dirty="0"/>
              <a:t>2</a:t>
            </a:r>
            <a:r>
              <a:rPr lang="en-GB" sz="1800" dirty="0"/>
              <a:t> 96% A, RR 16, PR 80, BP 120/80, PERRL 6mm, BM 5.8mmol, 36.9 ºC</a:t>
            </a:r>
          </a:p>
          <a:p>
            <a:r>
              <a:rPr lang="en-GB" sz="2800" b="1" dirty="0"/>
              <a:t>A</a:t>
            </a:r>
            <a:r>
              <a:rPr lang="en-GB" sz="1800" dirty="0"/>
              <a:t> = SpO2 94 – 98 % (88 – 92 %)</a:t>
            </a:r>
          </a:p>
          <a:p>
            <a:r>
              <a:rPr lang="en-GB" sz="2800" b="1" dirty="0"/>
              <a:t>B</a:t>
            </a:r>
            <a:r>
              <a:rPr lang="en-GB" sz="1800" dirty="0"/>
              <a:t> = RR 12 – 20 </a:t>
            </a:r>
          </a:p>
          <a:p>
            <a:r>
              <a:rPr lang="en-GB" sz="2800" b="1" dirty="0"/>
              <a:t>C</a:t>
            </a:r>
            <a:r>
              <a:rPr lang="en-GB" sz="1800" dirty="0"/>
              <a:t> = PR 60 – 100 bpm</a:t>
            </a:r>
          </a:p>
          <a:p>
            <a:r>
              <a:rPr lang="en-GB" sz="2800" b="1" dirty="0"/>
              <a:t>C</a:t>
            </a:r>
            <a:r>
              <a:rPr lang="en-GB" sz="1800" dirty="0"/>
              <a:t> = BP 120/80</a:t>
            </a:r>
          </a:p>
          <a:p>
            <a:r>
              <a:rPr lang="en-GB" sz="2800" b="1" dirty="0"/>
              <a:t>D</a:t>
            </a:r>
            <a:r>
              <a:rPr lang="en-GB" sz="1800" dirty="0"/>
              <a:t> = PERRL 6mm </a:t>
            </a:r>
          </a:p>
          <a:p>
            <a:r>
              <a:rPr lang="en-GB" sz="2800" b="1" dirty="0"/>
              <a:t>D</a:t>
            </a:r>
            <a:r>
              <a:rPr lang="en-GB" sz="1800" dirty="0"/>
              <a:t> = BM 4.0 – 8.0mmol</a:t>
            </a:r>
          </a:p>
          <a:p>
            <a:r>
              <a:rPr lang="en-GB" sz="2800" b="1" dirty="0"/>
              <a:t>E</a:t>
            </a:r>
            <a:r>
              <a:rPr lang="en-GB" sz="1800" dirty="0"/>
              <a:t> = 36.1 – 38.0 ºC </a:t>
            </a:r>
          </a:p>
        </p:txBody>
      </p:sp>
      <p:sp>
        <p:nvSpPr>
          <p:cNvPr id="5" name="Cloud Callout 4"/>
          <p:cNvSpPr/>
          <p:nvPr/>
        </p:nvSpPr>
        <p:spPr>
          <a:xfrm>
            <a:off x="5435681" y="2045769"/>
            <a:ext cx="4430332" cy="3039413"/>
          </a:xfrm>
          <a:prstGeom prst="cloudCallout">
            <a:avLst>
              <a:gd name="adj1" fmla="val -40088"/>
              <a:gd name="adj2" fmla="val 75521"/>
            </a:avLst>
          </a:prstGeom>
          <a:solidFill>
            <a:srgbClr val="356F40"/>
          </a:solidFill>
          <a:ln>
            <a:solidFill>
              <a:srgbClr val="356F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600" b="1" dirty="0">
                <a:solidFill>
                  <a:schemeClr val="bg1"/>
                </a:solidFill>
                <a:latin typeface="Bahnschrift SemiCondensed" panose="020B0502040204020203" pitchFamily="34" charset="0"/>
              </a:rPr>
              <a:t>AVPU / CRT Pain / FAST</a:t>
            </a:r>
          </a:p>
          <a:p>
            <a:pPr algn="ctr"/>
            <a:r>
              <a:rPr lang="en-GB" sz="3600" b="1" dirty="0">
                <a:solidFill>
                  <a:schemeClr val="bg1"/>
                </a:solidFill>
                <a:latin typeface="Bahnschrift SemiCondensed" panose="020B0502040204020203" pitchFamily="34" charset="0"/>
              </a:rPr>
              <a:t>SAMPLE </a:t>
            </a:r>
          </a:p>
        </p:txBody>
      </p:sp>
      <p:pic>
        <p:nvPicPr>
          <p:cNvPr id="6" name="Picture 5"/>
          <p:cNvPicPr>
            <a:picLocks noChangeAspect="1"/>
          </p:cNvPicPr>
          <p:nvPr/>
        </p:nvPicPr>
        <p:blipFill rotWithShape="1">
          <a:blip r:embed="rId2" cstate="email">
            <a:extLst>
              <a:ext uri="{28A0092B-C50C-407E-A947-70E740481C1C}">
                <a14:useLocalDpi xmlns:a14="http://schemas.microsoft.com/office/drawing/2010/main" val="0"/>
              </a:ext>
            </a:extLst>
          </a:blip>
          <a:srcRect r="67436"/>
          <a:stretch/>
        </p:blipFill>
        <p:spPr>
          <a:xfrm rot="16200000">
            <a:off x="5131705" y="-639507"/>
            <a:ext cx="1873044" cy="7012858"/>
          </a:xfrm>
          <a:prstGeom prst="rect">
            <a:avLst/>
          </a:prstGeom>
          <a:ln>
            <a:noFill/>
          </a:ln>
          <a:effectLst>
            <a:outerShdw blurRad="190500" algn="tl" rotWithShape="0">
              <a:srgbClr val="000000">
                <a:alpha val="70000"/>
              </a:srgbClr>
            </a:outerShdw>
          </a:effectLst>
        </p:spPr>
      </p:pic>
      <p:sp>
        <p:nvSpPr>
          <p:cNvPr id="7" name="Rectangle 6"/>
          <p:cNvSpPr/>
          <p:nvPr/>
        </p:nvSpPr>
        <p:spPr>
          <a:xfrm>
            <a:off x="7650848" y="137848"/>
            <a:ext cx="2873159" cy="584775"/>
          </a:xfrm>
          <a:prstGeom prst="rect">
            <a:avLst/>
          </a:prstGeom>
        </p:spPr>
        <p:txBody>
          <a:bodyPr wrap="none">
            <a:spAutoFit/>
          </a:bodyPr>
          <a:lstStyle/>
          <a:p>
            <a:r>
              <a:rPr lang="en-GB" sz="3200" dirty="0">
                <a:solidFill>
                  <a:schemeClr val="bg1"/>
                </a:solidFill>
                <a:latin typeface="+mn-lt"/>
              </a:rPr>
              <a:t>Documentation </a:t>
            </a:r>
          </a:p>
        </p:txBody>
      </p:sp>
      <p:pic>
        <p:nvPicPr>
          <p:cNvPr id="8" name="Picture 7"/>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270873" y="170087"/>
            <a:ext cx="932776" cy="1269164"/>
          </a:xfrm>
          <a:prstGeom prst="rect">
            <a:avLst/>
          </a:prstGeom>
        </p:spPr>
      </p:pic>
      <p:sp>
        <p:nvSpPr>
          <p:cNvPr id="9" name="Rectangle 8"/>
          <p:cNvSpPr/>
          <p:nvPr/>
        </p:nvSpPr>
        <p:spPr>
          <a:xfrm>
            <a:off x="0" y="6298163"/>
            <a:ext cx="12192000" cy="559837"/>
          </a:xfrm>
          <a:prstGeom prst="rect">
            <a:avLst/>
          </a:prstGeom>
          <a:solidFill>
            <a:srgbClr val="10A03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 name="Picture 9"/>
          <p:cNvPicPr>
            <a:picLocks noChangeAspect="1"/>
          </p:cNvPicPr>
          <p:nvPr/>
        </p:nvPicPr>
        <p:blipFill>
          <a:blip r:embed="rId4" cstate="email">
            <a:extLst>
              <a:ext uri="{28A0092B-C50C-407E-A947-70E740481C1C}">
                <a14:useLocalDpi xmlns:a14="http://schemas.microsoft.com/office/drawing/2010/main" val="0"/>
              </a:ext>
            </a:extLst>
          </a:blip>
          <a:stretch>
            <a:fillRect/>
          </a:stretch>
        </p:blipFill>
        <p:spPr>
          <a:xfrm>
            <a:off x="10441202" y="-108300"/>
            <a:ext cx="1853188" cy="2036068"/>
          </a:xfrm>
          <a:prstGeom prst="rect">
            <a:avLst/>
          </a:prstGeom>
        </p:spPr>
      </p:pic>
      <p:sp>
        <p:nvSpPr>
          <p:cNvPr id="11" name="TextBox 10">
            <a:extLst>
              <a:ext uri="{FF2B5EF4-FFF2-40B4-BE49-F238E27FC236}">
                <a16:creationId xmlns:a16="http://schemas.microsoft.com/office/drawing/2014/main" xmlns="" id="{58F17405-0CCD-427E-8DC1-67BB508A6295}"/>
              </a:ext>
            </a:extLst>
          </p:cNvPr>
          <p:cNvSpPr txBox="1"/>
          <p:nvPr/>
        </p:nvSpPr>
        <p:spPr>
          <a:xfrm>
            <a:off x="9213668" y="6445764"/>
            <a:ext cx="2569028" cy="261610"/>
          </a:xfrm>
          <a:prstGeom prst="rect">
            <a:avLst/>
          </a:prstGeom>
          <a:noFill/>
          <a:ln>
            <a:noFill/>
          </a:ln>
        </p:spPr>
        <p:txBody>
          <a:bodyPr wrap="square" rtlCol="0">
            <a:spAutoFit/>
          </a:bodyPr>
          <a:lstStyle/>
          <a:p>
            <a:r>
              <a:rPr lang="en-GB" sz="1100" dirty="0">
                <a:solidFill>
                  <a:schemeClr val="bg1"/>
                </a:solidFill>
                <a:latin typeface="Bahnschrift Light" panose="020B0502040204020203" pitchFamily="34" charset="0"/>
              </a:rPr>
              <a:t>Welsh Ambulance Services NHS Trust</a:t>
            </a:r>
          </a:p>
        </p:txBody>
      </p:sp>
      <p:pic>
        <p:nvPicPr>
          <p:cNvPr id="12" name="Picture 11">
            <a:hlinkClick r:id="rId5"/>
            <a:extLst>
              <a:ext uri="{FF2B5EF4-FFF2-40B4-BE49-F238E27FC236}">
                <a16:creationId xmlns:a16="http://schemas.microsoft.com/office/drawing/2014/main" xmlns="" id="{9F4E6EA8-FE61-4C31-B92D-D0B67B138749}"/>
              </a:ext>
            </a:extLst>
          </p:cNvPr>
          <p:cNvPicPr>
            <a:picLocks noChangeAspect="1"/>
          </p:cNvPicPr>
          <p:nvPr/>
        </p:nvPicPr>
        <p:blipFill>
          <a:blip r:embed="rId6" cstate="email">
            <a:extLst>
              <a:ext uri="{28A0092B-C50C-407E-A947-70E740481C1C}">
                <a14:useLocalDpi xmlns:a14="http://schemas.microsoft.com/office/drawing/2010/main" val="0"/>
              </a:ext>
            </a:extLst>
          </a:blip>
          <a:stretch>
            <a:fillRect/>
          </a:stretch>
        </p:blipFill>
        <p:spPr>
          <a:xfrm>
            <a:off x="275134" y="6440957"/>
            <a:ext cx="271224" cy="271224"/>
          </a:xfrm>
          <a:prstGeom prst="rect">
            <a:avLst/>
          </a:prstGeom>
        </p:spPr>
      </p:pic>
      <p:pic>
        <p:nvPicPr>
          <p:cNvPr id="13" name="Picture 12">
            <a:hlinkClick r:id="rId7"/>
            <a:extLst>
              <a:ext uri="{FF2B5EF4-FFF2-40B4-BE49-F238E27FC236}">
                <a16:creationId xmlns:a16="http://schemas.microsoft.com/office/drawing/2014/main" xmlns="" id="{8B00DA9A-76A5-4B84-BB25-5D0C4EB3F9AF}"/>
              </a:ext>
            </a:extLst>
          </p:cNvPr>
          <p:cNvPicPr>
            <a:picLocks noChangeAspect="1"/>
          </p:cNvPicPr>
          <p:nvPr/>
        </p:nvPicPr>
        <p:blipFill>
          <a:blip r:embed="rId8" cstate="email">
            <a:extLst>
              <a:ext uri="{28A0092B-C50C-407E-A947-70E740481C1C}">
                <a14:useLocalDpi xmlns:a14="http://schemas.microsoft.com/office/drawing/2010/main" val="0"/>
              </a:ext>
            </a:extLst>
          </a:blip>
          <a:stretch>
            <a:fillRect/>
          </a:stretch>
        </p:blipFill>
        <p:spPr>
          <a:xfrm>
            <a:off x="690680" y="6422354"/>
            <a:ext cx="444934" cy="311454"/>
          </a:xfrm>
          <a:prstGeom prst="rect">
            <a:avLst/>
          </a:prstGeom>
        </p:spPr>
      </p:pic>
      <p:pic>
        <p:nvPicPr>
          <p:cNvPr id="14" name="Picture 13">
            <a:hlinkClick r:id="rId9"/>
            <a:extLst>
              <a:ext uri="{FF2B5EF4-FFF2-40B4-BE49-F238E27FC236}">
                <a16:creationId xmlns:a16="http://schemas.microsoft.com/office/drawing/2014/main" xmlns="" id="{FE06037E-7EC3-4FD2-BD0E-408689441007}"/>
              </a:ext>
            </a:extLst>
          </p:cNvPr>
          <p:cNvPicPr>
            <a:picLocks noChangeAspect="1"/>
          </p:cNvPicPr>
          <p:nvPr/>
        </p:nvPicPr>
        <p:blipFill>
          <a:blip r:embed="rId10" cstate="email">
            <a:extLst>
              <a:ext uri="{28A0092B-C50C-407E-A947-70E740481C1C}">
                <a14:useLocalDpi xmlns:a14="http://schemas.microsoft.com/office/drawing/2010/main" val="0"/>
              </a:ext>
            </a:extLst>
          </a:blip>
          <a:stretch>
            <a:fillRect/>
          </a:stretch>
        </p:blipFill>
        <p:spPr>
          <a:xfrm>
            <a:off x="1284816" y="6440957"/>
            <a:ext cx="271224" cy="271224"/>
          </a:xfrm>
          <a:prstGeom prst="rect">
            <a:avLst/>
          </a:prstGeom>
        </p:spPr>
      </p:pic>
      <p:sp>
        <p:nvSpPr>
          <p:cNvPr id="15" name="Rectangle 14"/>
          <p:cNvSpPr/>
          <p:nvPr/>
        </p:nvSpPr>
        <p:spPr>
          <a:xfrm>
            <a:off x="8687254" y="19461"/>
            <a:ext cx="2873159" cy="584775"/>
          </a:xfrm>
          <a:prstGeom prst="rect">
            <a:avLst/>
          </a:prstGeom>
        </p:spPr>
        <p:txBody>
          <a:bodyPr wrap="none">
            <a:spAutoFit/>
          </a:bodyPr>
          <a:lstStyle/>
          <a:p>
            <a:r>
              <a:rPr lang="en-GB" sz="3200" dirty="0">
                <a:latin typeface="+mn-lt"/>
              </a:rPr>
              <a:t>Documentation </a:t>
            </a:r>
          </a:p>
        </p:txBody>
      </p:sp>
    </p:spTree>
    <p:extLst>
      <p:ext uri="{BB962C8B-B14F-4D97-AF65-F5344CB8AC3E}">
        <p14:creationId xmlns:p14="http://schemas.microsoft.com/office/powerpoint/2010/main" val="10511021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1000"/>
                                        <p:tgtEl>
                                          <p:spTgt spid="3">
                                            <p:txEl>
                                              <p:pRg st="3" end="3"/>
                                            </p:txEl>
                                          </p:spTgt>
                                        </p:tgtEl>
                                      </p:cBhvr>
                                    </p:animEffect>
                                    <p:anim calcmode="lin" valueType="num">
                                      <p:cBhvr>
                                        <p:cTn id="22"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4" end="4"/>
                                            </p:txEl>
                                          </p:spTgt>
                                        </p:tgtEl>
                                        <p:attrNameLst>
                                          <p:attrName>style.visibility</p:attrName>
                                        </p:attrNameLst>
                                      </p:cBhvr>
                                      <p:to>
                                        <p:strVal val="visible"/>
                                      </p:to>
                                    </p:set>
                                    <p:animEffect transition="in" filter="fade">
                                      <p:cBhvr>
                                        <p:cTn id="28" dur="1000"/>
                                        <p:tgtEl>
                                          <p:spTgt spid="3">
                                            <p:txEl>
                                              <p:pRg st="4" end="4"/>
                                            </p:txEl>
                                          </p:spTgt>
                                        </p:tgtEl>
                                      </p:cBhvr>
                                    </p:animEffect>
                                    <p:anim calcmode="lin" valueType="num">
                                      <p:cBhvr>
                                        <p:cTn id="29"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animEffect transition="in" filter="fade">
                                      <p:cBhvr>
                                        <p:cTn id="35" dur="1000"/>
                                        <p:tgtEl>
                                          <p:spTgt spid="3">
                                            <p:txEl>
                                              <p:pRg st="5" end="5"/>
                                            </p:txEl>
                                          </p:spTgt>
                                        </p:tgtEl>
                                      </p:cBhvr>
                                    </p:animEffect>
                                    <p:anim calcmode="lin" valueType="num">
                                      <p:cBhvr>
                                        <p:cTn id="36"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3">
                                            <p:txEl>
                                              <p:pRg st="6" end="6"/>
                                            </p:txEl>
                                          </p:spTgt>
                                        </p:tgtEl>
                                        <p:attrNameLst>
                                          <p:attrName>style.visibility</p:attrName>
                                        </p:attrNameLst>
                                      </p:cBhvr>
                                      <p:to>
                                        <p:strVal val="visible"/>
                                      </p:to>
                                    </p:set>
                                    <p:animEffect transition="in" filter="fade">
                                      <p:cBhvr>
                                        <p:cTn id="42" dur="1000"/>
                                        <p:tgtEl>
                                          <p:spTgt spid="3">
                                            <p:txEl>
                                              <p:pRg st="6" end="6"/>
                                            </p:txEl>
                                          </p:spTgt>
                                        </p:tgtEl>
                                      </p:cBhvr>
                                    </p:animEffect>
                                    <p:anim calcmode="lin" valueType="num">
                                      <p:cBhvr>
                                        <p:cTn id="43"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3">
                                            <p:txEl>
                                              <p:pRg st="7" end="7"/>
                                            </p:txEl>
                                          </p:spTgt>
                                        </p:tgtEl>
                                        <p:attrNameLst>
                                          <p:attrName>style.visibility</p:attrName>
                                        </p:attrNameLst>
                                      </p:cBhvr>
                                      <p:to>
                                        <p:strVal val="visible"/>
                                      </p:to>
                                    </p:set>
                                    <p:animEffect transition="in" filter="fade">
                                      <p:cBhvr>
                                        <p:cTn id="49" dur="1000"/>
                                        <p:tgtEl>
                                          <p:spTgt spid="3">
                                            <p:txEl>
                                              <p:pRg st="7" end="7"/>
                                            </p:txEl>
                                          </p:spTgt>
                                        </p:tgtEl>
                                      </p:cBhvr>
                                    </p:animEffect>
                                    <p:anim calcmode="lin" valueType="num">
                                      <p:cBhvr>
                                        <p:cTn id="50"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nodeType="clickEffect">
                                  <p:stCondLst>
                                    <p:cond delay="0"/>
                                  </p:stCondLst>
                                  <p:childTnLst>
                                    <p:set>
                                      <p:cBhvr>
                                        <p:cTn id="55" dur="1" fill="hold">
                                          <p:stCondLst>
                                            <p:cond delay="0"/>
                                          </p:stCondLst>
                                        </p:cTn>
                                        <p:tgtEl>
                                          <p:spTgt spid="3">
                                            <p:txEl>
                                              <p:pRg st="8" end="8"/>
                                            </p:txEl>
                                          </p:spTgt>
                                        </p:tgtEl>
                                        <p:attrNameLst>
                                          <p:attrName>style.visibility</p:attrName>
                                        </p:attrNameLst>
                                      </p:cBhvr>
                                      <p:to>
                                        <p:strVal val="visible"/>
                                      </p:to>
                                    </p:set>
                                    <p:animEffect transition="in" filter="fade">
                                      <p:cBhvr>
                                        <p:cTn id="56" dur="1000"/>
                                        <p:tgtEl>
                                          <p:spTgt spid="3">
                                            <p:txEl>
                                              <p:pRg st="8" end="8"/>
                                            </p:txEl>
                                          </p:spTgt>
                                        </p:tgtEl>
                                      </p:cBhvr>
                                    </p:animEffect>
                                    <p:anim calcmode="lin" valueType="num">
                                      <p:cBhvr>
                                        <p:cTn id="57"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58"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grpId="0" nodeType="clickEffect">
                                  <p:stCondLst>
                                    <p:cond delay="0"/>
                                  </p:stCondLst>
                                  <p:childTnLst>
                                    <p:set>
                                      <p:cBhvr>
                                        <p:cTn id="62" dur="1" fill="hold">
                                          <p:stCondLst>
                                            <p:cond delay="0"/>
                                          </p:stCondLst>
                                        </p:cTn>
                                        <p:tgtEl>
                                          <p:spTgt spid="5"/>
                                        </p:tgtEl>
                                        <p:attrNameLst>
                                          <p:attrName>style.visibility</p:attrName>
                                        </p:attrNameLst>
                                      </p:cBhvr>
                                      <p:to>
                                        <p:strVal val="visible"/>
                                      </p:to>
                                    </p:set>
                                    <p:animEffect transition="in" filter="fade">
                                      <p:cBhvr>
                                        <p:cTn id="63" dur="1000"/>
                                        <p:tgtEl>
                                          <p:spTgt spid="5"/>
                                        </p:tgtEl>
                                      </p:cBhvr>
                                    </p:animEffect>
                                    <p:anim calcmode="lin" valueType="num">
                                      <p:cBhvr>
                                        <p:cTn id="64" dur="1000" fill="hold"/>
                                        <p:tgtEl>
                                          <p:spTgt spid="5"/>
                                        </p:tgtEl>
                                        <p:attrNameLst>
                                          <p:attrName>ppt_x</p:attrName>
                                        </p:attrNameLst>
                                      </p:cBhvr>
                                      <p:tavLst>
                                        <p:tav tm="0">
                                          <p:val>
                                            <p:strVal val="#ppt_x"/>
                                          </p:val>
                                        </p:tav>
                                        <p:tav tm="100000">
                                          <p:val>
                                            <p:strVal val="#ppt_x"/>
                                          </p:val>
                                        </p:tav>
                                      </p:tavLst>
                                    </p:anim>
                                    <p:anim calcmode="lin" valueType="num">
                                      <p:cBhvr>
                                        <p:cTn id="6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66" fill="hold">
                      <p:stCondLst>
                        <p:cond delay="indefinite"/>
                      </p:stCondLst>
                      <p:childTnLst>
                        <p:par>
                          <p:cTn id="67" fill="hold">
                            <p:stCondLst>
                              <p:cond delay="0"/>
                            </p:stCondLst>
                            <p:childTnLst>
                              <p:par>
                                <p:cTn id="68" presetID="2" presetClass="entr" presetSubtype="4" fill="hold" nodeType="clickEffect">
                                  <p:stCondLst>
                                    <p:cond delay="0"/>
                                  </p:stCondLst>
                                  <p:childTnLst>
                                    <p:set>
                                      <p:cBhvr>
                                        <p:cTn id="69" dur="1" fill="hold">
                                          <p:stCondLst>
                                            <p:cond delay="0"/>
                                          </p:stCondLst>
                                        </p:cTn>
                                        <p:tgtEl>
                                          <p:spTgt spid="6"/>
                                        </p:tgtEl>
                                        <p:attrNameLst>
                                          <p:attrName>style.visibility</p:attrName>
                                        </p:attrNameLst>
                                      </p:cBhvr>
                                      <p:to>
                                        <p:strVal val="visible"/>
                                      </p:to>
                                    </p:set>
                                    <p:anim calcmode="lin" valueType="num">
                                      <p:cBhvr additive="base">
                                        <p:cTn id="70" dur="500" fill="hold"/>
                                        <p:tgtEl>
                                          <p:spTgt spid="6"/>
                                        </p:tgtEl>
                                        <p:attrNameLst>
                                          <p:attrName>ppt_x</p:attrName>
                                        </p:attrNameLst>
                                      </p:cBhvr>
                                      <p:tavLst>
                                        <p:tav tm="0">
                                          <p:val>
                                            <p:strVal val="#ppt_x"/>
                                          </p:val>
                                        </p:tav>
                                        <p:tav tm="100000">
                                          <p:val>
                                            <p:strVal val="#ppt_x"/>
                                          </p:val>
                                        </p:tav>
                                      </p:tavLst>
                                    </p:anim>
                                    <p:anim calcmode="lin" valueType="num">
                                      <p:cBhvr additive="base">
                                        <p:cTn id="71"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04893" y="170087"/>
            <a:ext cx="7886700" cy="1325563"/>
          </a:xfrm>
        </p:spPr>
        <p:txBody>
          <a:bodyPr/>
          <a:lstStyle/>
          <a:p>
            <a:r>
              <a:rPr lang="en-GB" dirty="0" smtClean="0">
                <a:latin typeface="+mn-lt"/>
              </a:rPr>
              <a:t>Handover</a:t>
            </a:r>
            <a:endParaRPr lang="en-GB" dirty="0">
              <a:latin typeface="+mn-lt"/>
            </a:endParaRPr>
          </a:p>
        </p:txBody>
      </p:sp>
      <p:sp>
        <p:nvSpPr>
          <p:cNvPr id="3" name="Content Placeholder 2"/>
          <p:cNvSpPr>
            <a:spLocks noGrp="1"/>
          </p:cNvSpPr>
          <p:nvPr>
            <p:ph idx="1"/>
          </p:nvPr>
        </p:nvSpPr>
        <p:spPr>
          <a:xfrm>
            <a:off x="1715730" y="1354853"/>
            <a:ext cx="7298724" cy="4342823"/>
          </a:xfrm>
        </p:spPr>
        <p:txBody>
          <a:bodyPr>
            <a:noAutofit/>
          </a:bodyPr>
          <a:lstStyle/>
          <a:p>
            <a:r>
              <a:rPr lang="en-GB" sz="2400" b="1" dirty="0">
                <a:effectLst>
                  <a:outerShdw blurRad="38100" dist="38100" dir="2700000" algn="tl">
                    <a:srgbClr val="000000">
                      <a:alpha val="43137"/>
                    </a:srgbClr>
                  </a:outerShdw>
                </a:effectLst>
              </a:rPr>
              <a:t>A</a:t>
            </a:r>
            <a:r>
              <a:rPr lang="en-GB" sz="2400" dirty="0"/>
              <a:t>ge of patient (plus what they would like to be addressed as)</a:t>
            </a:r>
          </a:p>
          <a:p>
            <a:r>
              <a:rPr lang="en-GB" sz="2400" b="1" dirty="0">
                <a:effectLst>
                  <a:outerShdw blurRad="38100" dist="38100" dir="2700000" algn="tl">
                    <a:srgbClr val="000000">
                      <a:alpha val="43137"/>
                    </a:srgbClr>
                  </a:outerShdw>
                </a:effectLst>
              </a:rPr>
              <a:t>T</a:t>
            </a:r>
            <a:r>
              <a:rPr lang="en-GB" sz="2400" dirty="0"/>
              <a:t>ime relevant to incident / presenting complaint</a:t>
            </a:r>
          </a:p>
          <a:p>
            <a:r>
              <a:rPr lang="en-GB" sz="2400" b="1" dirty="0">
                <a:effectLst>
                  <a:outerShdw blurRad="38100" dist="38100" dir="2700000" algn="tl">
                    <a:srgbClr val="000000">
                      <a:alpha val="43137"/>
                    </a:srgbClr>
                  </a:outerShdw>
                </a:effectLst>
              </a:rPr>
              <a:t>M</a:t>
            </a:r>
            <a:r>
              <a:rPr lang="en-GB" sz="2400" dirty="0"/>
              <a:t>echanism ( what cause injury / illness?)</a:t>
            </a:r>
          </a:p>
          <a:p>
            <a:r>
              <a:rPr lang="en-GB" sz="2400" b="1" dirty="0">
                <a:effectLst>
                  <a:outerShdw blurRad="38100" dist="38100" dir="2700000" algn="tl">
                    <a:srgbClr val="000000">
                      <a:alpha val="43137"/>
                    </a:srgbClr>
                  </a:outerShdw>
                </a:effectLst>
              </a:rPr>
              <a:t>I</a:t>
            </a:r>
            <a:r>
              <a:rPr lang="en-GB" sz="2400" dirty="0"/>
              <a:t>llness or injury sustained</a:t>
            </a:r>
          </a:p>
          <a:p>
            <a:r>
              <a:rPr lang="en-GB" sz="2400" b="1" dirty="0">
                <a:effectLst>
                  <a:outerShdw blurRad="38100" dist="38100" dir="2700000" algn="tl">
                    <a:srgbClr val="000000">
                      <a:alpha val="43137"/>
                    </a:srgbClr>
                  </a:outerShdw>
                </a:effectLst>
              </a:rPr>
              <a:t>S</a:t>
            </a:r>
            <a:r>
              <a:rPr lang="en-GB" sz="2400" dirty="0"/>
              <a:t>igns and Symptoms</a:t>
            </a:r>
          </a:p>
          <a:p>
            <a:r>
              <a:rPr lang="en-GB" sz="2400" b="1" dirty="0">
                <a:effectLst>
                  <a:outerShdw blurRad="38100" dist="38100" dir="2700000" algn="tl">
                    <a:srgbClr val="000000">
                      <a:alpha val="43137"/>
                    </a:srgbClr>
                  </a:outerShdw>
                </a:effectLst>
              </a:rPr>
              <a:t>T</a:t>
            </a:r>
            <a:r>
              <a:rPr lang="en-GB" sz="2400" dirty="0"/>
              <a:t>reatment given by First Responder / patient </a:t>
            </a:r>
          </a:p>
        </p:txBody>
      </p:sp>
      <p:pic>
        <p:nvPicPr>
          <p:cNvPr id="4" name="Picture 3"/>
          <p:cNvPicPr>
            <a:picLocks noChangeAspect="1"/>
          </p:cNvPicPr>
          <p:nvPr/>
        </p:nvPicPr>
        <p:blipFill rotWithShape="1">
          <a:blip r:embed="rId2" cstate="email">
            <a:extLst>
              <a:ext uri="{28A0092B-C50C-407E-A947-70E740481C1C}">
                <a14:useLocalDpi xmlns:a14="http://schemas.microsoft.com/office/drawing/2010/main" val="0"/>
              </a:ext>
            </a:extLst>
          </a:blip>
          <a:srcRect r="67436"/>
          <a:stretch/>
        </p:blipFill>
        <p:spPr>
          <a:xfrm rot="16200000">
            <a:off x="5159478" y="1802567"/>
            <a:ext cx="1873044" cy="7012858"/>
          </a:xfrm>
          <a:prstGeom prst="rect">
            <a:avLst/>
          </a:prstGeom>
          <a:ln>
            <a:noFill/>
          </a:ln>
          <a:effectLst>
            <a:softEdge rad="112500"/>
          </a:effectLst>
        </p:spPr>
      </p:pic>
      <p:sp>
        <p:nvSpPr>
          <p:cNvPr id="5" name="Rectangle 4"/>
          <p:cNvSpPr/>
          <p:nvPr/>
        </p:nvSpPr>
        <p:spPr>
          <a:xfrm>
            <a:off x="8687254" y="19461"/>
            <a:ext cx="2873159" cy="584775"/>
          </a:xfrm>
          <a:prstGeom prst="rect">
            <a:avLst/>
          </a:prstGeom>
        </p:spPr>
        <p:txBody>
          <a:bodyPr wrap="none">
            <a:spAutoFit/>
          </a:bodyPr>
          <a:lstStyle/>
          <a:p>
            <a:r>
              <a:rPr lang="en-GB" sz="3200" dirty="0">
                <a:latin typeface="+mn-lt"/>
              </a:rPr>
              <a:t>Documentation </a:t>
            </a:r>
          </a:p>
        </p:txBody>
      </p:sp>
      <p:pic>
        <p:nvPicPr>
          <p:cNvPr id="6" name="Picture 5"/>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270873" y="170087"/>
            <a:ext cx="932776" cy="1269164"/>
          </a:xfrm>
          <a:prstGeom prst="rect">
            <a:avLst/>
          </a:prstGeom>
        </p:spPr>
      </p:pic>
      <p:sp>
        <p:nvSpPr>
          <p:cNvPr id="7" name="Rectangle 6"/>
          <p:cNvSpPr/>
          <p:nvPr/>
        </p:nvSpPr>
        <p:spPr>
          <a:xfrm>
            <a:off x="0" y="6298163"/>
            <a:ext cx="12192000" cy="559837"/>
          </a:xfrm>
          <a:prstGeom prst="rect">
            <a:avLst/>
          </a:prstGeom>
          <a:solidFill>
            <a:srgbClr val="10A03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8" name="Picture 7"/>
          <p:cNvPicPr>
            <a:picLocks noChangeAspect="1"/>
          </p:cNvPicPr>
          <p:nvPr/>
        </p:nvPicPr>
        <p:blipFill>
          <a:blip r:embed="rId4" cstate="email">
            <a:extLst>
              <a:ext uri="{28A0092B-C50C-407E-A947-70E740481C1C}">
                <a14:useLocalDpi xmlns:a14="http://schemas.microsoft.com/office/drawing/2010/main" val="0"/>
              </a:ext>
            </a:extLst>
          </a:blip>
          <a:stretch>
            <a:fillRect/>
          </a:stretch>
        </p:blipFill>
        <p:spPr>
          <a:xfrm>
            <a:off x="10441202" y="-108300"/>
            <a:ext cx="1853188" cy="2036068"/>
          </a:xfrm>
          <a:prstGeom prst="rect">
            <a:avLst/>
          </a:prstGeom>
        </p:spPr>
      </p:pic>
      <p:sp>
        <p:nvSpPr>
          <p:cNvPr id="9" name="TextBox 8">
            <a:extLst>
              <a:ext uri="{FF2B5EF4-FFF2-40B4-BE49-F238E27FC236}">
                <a16:creationId xmlns:a16="http://schemas.microsoft.com/office/drawing/2014/main" xmlns="" id="{58F17405-0CCD-427E-8DC1-67BB508A6295}"/>
              </a:ext>
            </a:extLst>
          </p:cNvPr>
          <p:cNvSpPr txBox="1"/>
          <p:nvPr/>
        </p:nvSpPr>
        <p:spPr>
          <a:xfrm>
            <a:off x="9213668" y="6445764"/>
            <a:ext cx="2569028" cy="261610"/>
          </a:xfrm>
          <a:prstGeom prst="rect">
            <a:avLst/>
          </a:prstGeom>
          <a:noFill/>
          <a:ln>
            <a:noFill/>
          </a:ln>
        </p:spPr>
        <p:txBody>
          <a:bodyPr wrap="square" rtlCol="0">
            <a:spAutoFit/>
          </a:bodyPr>
          <a:lstStyle/>
          <a:p>
            <a:r>
              <a:rPr lang="en-GB" sz="1100" dirty="0">
                <a:solidFill>
                  <a:schemeClr val="bg1"/>
                </a:solidFill>
                <a:latin typeface="Bahnschrift Light" panose="020B0502040204020203" pitchFamily="34" charset="0"/>
              </a:rPr>
              <a:t>Welsh Ambulance Services NHS Trust</a:t>
            </a:r>
          </a:p>
        </p:txBody>
      </p:sp>
      <p:pic>
        <p:nvPicPr>
          <p:cNvPr id="10" name="Picture 9">
            <a:hlinkClick r:id="rId5"/>
            <a:extLst>
              <a:ext uri="{FF2B5EF4-FFF2-40B4-BE49-F238E27FC236}">
                <a16:creationId xmlns:a16="http://schemas.microsoft.com/office/drawing/2014/main" xmlns="" id="{9F4E6EA8-FE61-4C31-B92D-D0B67B138749}"/>
              </a:ext>
            </a:extLst>
          </p:cNvPr>
          <p:cNvPicPr>
            <a:picLocks noChangeAspect="1"/>
          </p:cNvPicPr>
          <p:nvPr/>
        </p:nvPicPr>
        <p:blipFill>
          <a:blip r:embed="rId6" cstate="email">
            <a:extLst>
              <a:ext uri="{28A0092B-C50C-407E-A947-70E740481C1C}">
                <a14:useLocalDpi xmlns:a14="http://schemas.microsoft.com/office/drawing/2010/main" val="0"/>
              </a:ext>
            </a:extLst>
          </a:blip>
          <a:stretch>
            <a:fillRect/>
          </a:stretch>
        </p:blipFill>
        <p:spPr>
          <a:xfrm>
            <a:off x="275134" y="6440957"/>
            <a:ext cx="271224" cy="271224"/>
          </a:xfrm>
          <a:prstGeom prst="rect">
            <a:avLst/>
          </a:prstGeom>
        </p:spPr>
      </p:pic>
      <p:pic>
        <p:nvPicPr>
          <p:cNvPr id="11" name="Picture 10">
            <a:hlinkClick r:id="rId7"/>
            <a:extLst>
              <a:ext uri="{FF2B5EF4-FFF2-40B4-BE49-F238E27FC236}">
                <a16:creationId xmlns:a16="http://schemas.microsoft.com/office/drawing/2014/main" xmlns="" id="{8B00DA9A-76A5-4B84-BB25-5D0C4EB3F9AF}"/>
              </a:ext>
            </a:extLst>
          </p:cNvPr>
          <p:cNvPicPr>
            <a:picLocks noChangeAspect="1"/>
          </p:cNvPicPr>
          <p:nvPr/>
        </p:nvPicPr>
        <p:blipFill>
          <a:blip r:embed="rId8" cstate="email">
            <a:extLst>
              <a:ext uri="{28A0092B-C50C-407E-A947-70E740481C1C}">
                <a14:useLocalDpi xmlns:a14="http://schemas.microsoft.com/office/drawing/2010/main" val="0"/>
              </a:ext>
            </a:extLst>
          </a:blip>
          <a:stretch>
            <a:fillRect/>
          </a:stretch>
        </p:blipFill>
        <p:spPr>
          <a:xfrm>
            <a:off x="690680" y="6422354"/>
            <a:ext cx="444934" cy="311454"/>
          </a:xfrm>
          <a:prstGeom prst="rect">
            <a:avLst/>
          </a:prstGeom>
        </p:spPr>
      </p:pic>
      <p:pic>
        <p:nvPicPr>
          <p:cNvPr id="12" name="Picture 11">
            <a:hlinkClick r:id="rId9"/>
            <a:extLst>
              <a:ext uri="{FF2B5EF4-FFF2-40B4-BE49-F238E27FC236}">
                <a16:creationId xmlns:a16="http://schemas.microsoft.com/office/drawing/2014/main" xmlns="" id="{FE06037E-7EC3-4FD2-BD0E-408689441007}"/>
              </a:ext>
            </a:extLst>
          </p:cNvPr>
          <p:cNvPicPr>
            <a:picLocks noChangeAspect="1"/>
          </p:cNvPicPr>
          <p:nvPr/>
        </p:nvPicPr>
        <p:blipFill>
          <a:blip r:embed="rId10" cstate="email">
            <a:extLst>
              <a:ext uri="{28A0092B-C50C-407E-A947-70E740481C1C}">
                <a14:useLocalDpi xmlns:a14="http://schemas.microsoft.com/office/drawing/2010/main" val="0"/>
              </a:ext>
            </a:extLst>
          </a:blip>
          <a:stretch>
            <a:fillRect/>
          </a:stretch>
        </p:blipFill>
        <p:spPr>
          <a:xfrm>
            <a:off x="1284816" y="6440957"/>
            <a:ext cx="271224" cy="271224"/>
          </a:xfrm>
          <a:prstGeom prst="rect">
            <a:avLst/>
          </a:prstGeom>
        </p:spPr>
      </p:pic>
    </p:spTree>
    <p:extLst>
      <p:ext uri="{BB962C8B-B14F-4D97-AF65-F5344CB8AC3E}">
        <p14:creationId xmlns:p14="http://schemas.microsoft.com/office/powerpoint/2010/main" val="9974556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4"/>
                                        </p:tgtEl>
                                        <p:attrNameLst>
                                          <p:attrName>style.visibility</p:attrName>
                                        </p:attrNameLst>
                                      </p:cBhvr>
                                      <p:to>
                                        <p:strVal val="visible"/>
                                      </p:to>
                                    </p:set>
                                    <p:anim calcmode="lin" valueType="num">
                                      <p:cBhvr additive="base">
                                        <p:cTn id="49" dur="500" fill="hold"/>
                                        <p:tgtEl>
                                          <p:spTgt spid="4"/>
                                        </p:tgtEl>
                                        <p:attrNameLst>
                                          <p:attrName>ppt_x</p:attrName>
                                        </p:attrNameLst>
                                      </p:cBhvr>
                                      <p:tavLst>
                                        <p:tav tm="0">
                                          <p:val>
                                            <p:strVal val="#ppt_x"/>
                                          </p:val>
                                        </p:tav>
                                        <p:tav tm="100000">
                                          <p:val>
                                            <p:strVal val="#ppt_x"/>
                                          </p:val>
                                        </p:tav>
                                      </p:tavLst>
                                    </p:anim>
                                    <p:anim calcmode="lin" valueType="num">
                                      <p:cBhvr additive="base">
                                        <p:cTn id="50"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7339914" y="213547"/>
            <a:ext cx="3053302" cy="994172"/>
          </a:xfrm>
        </p:spPr>
        <p:txBody>
          <a:bodyPr/>
          <a:lstStyle/>
          <a:p>
            <a:r>
              <a:rPr lang="en-GB" sz="2700" dirty="0">
                <a:solidFill>
                  <a:schemeClr val="bg1"/>
                </a:solidFill>
              </a:rPr>
              <a:t>Clinical Observations </a:t>
            </a:r>
          </a:p>
        </p:txBody>
      </p:sp>
      <p:sp>
        <p:nvSpPr>
          <p:cNvPr id="8195" name="Content Placeholder 2"/>
          <p:cNvSpPr>
            <a:spLocks noGrp="1"/>
          </p:cNvSpPr>
          <p:nvPr>
            <p:ph idx="1"/>
          </p:nvPr>
        </p:nvSpPr>
        <p:spPr bwMode="auto">
          <a:xfrm>
            <a:off x="2812572" y="2251735"/>
            <a:ext cx="6172200" cy="982980"/>
          </a:xfrm>
          <a:noFill/>
          <a:ln>
            <a:miter lim="800000"/>
            <a:headEnd/>
            <a:tailEnd/>
          </a:ln>
        </p:spPr>
        <p:txBody>
          <a:bodyPr vert="horz" wrap="square" lIns="68580" tIns="34290" rIns="68580" bIns="34290" numCol="1" anchor="t" anchorCtr="0" compatLnSpc="1">
            <a:prstTxWarp prst="textNoShape">
              <a:avLst/>
            </a:prstTxWarp>
            <a:normAutofit/>
          </a:bodyPr>
          <a:lstStyle/>
          <a:p>
            <a:pPr algn="ctr" eaLnBrk="1" hangingPunct="1">
              <a:buFont typeface="Arial" pitchFamily="34" charset="0"/>
              <a:buNone/>
            </a:pPr>
            <a:r>
              <a:rPr lang="en-GB" sz="2700" dirty="0">
                <a:cs typeface="Arial" pitchFamily="34" charset="0"/>
              </a:rPr>
              <a:t>A substitute for sound clinical judgement or common sense</a:t>
            </a:r>
          </a:p>
        </p:txBody>
      </p:sp>
      <p:pic>
        <p:nvPicPr>
          <p:cNvPr id="3" name="Picture 2"/>
          <p:cNvPicPr>
            <a:picLocks noChangeAspect="1"/>
          </p:cNvPicPr>
          <p:nvPr/>
        </p:nvPicPr>
        <p:blipFill>
          <a:blip r:embed="rId3"/>
          <a:stretch>
            <a:fillRect/>
          </a:stretch>
        </p:blipFill>
        <p:spPr>
          <a:xfrm>
            <a:off x="7494453" y="2976313"/>
            <a:ext cx="2146389" cy="2036234"/>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pic>
        <p:nvPicPr>
          <p:cNvPr id="6" name="Picture 5"/>
          <p:cNvPicPr>
            <a:picLocks noChangeAspect="1"/>
          </p:cNvPicPr>
          <p:nvPr/>
        </p:nvPicPr>
        <p:blipFill>
          <a:blip r:embed="rId4" cstate="email">
            <a:extLst>
              <a:ext uri="{28A0092B-C50C-407E-A947-70E740481C1C}">
                <a14:useLocalDpi xmlns:a14="http://schemas.microsoft.com/office/drawing/2010/main" val="0"/>
              </a:ext>
            </a:extLst>
          </a:blip>
          <a:stretch>
            <a:fillRect/>
          </a:stretch>
        </p:blipFill>
        <p:spPr>
          <a:xfrm>
            <a:off x="270873" y="170087"/>
            <a:ext cx="932776" cy="1269164"/>
          </a:xfrm>
          <a:prstGeom prst="rect">
            <a:avLst/>
          </a:prstGeom>
        </p:spPr>
      </p:pic>
      <p:sp>
        <p:nvSpPr>
          <p:cNvPr id="7" name="Rectangle 6"/>
          <p:cNvSpPr/>
          <p:nvPr/>
        </p:nvSpPr>
        <p:spPr>
          <a:xfrm>
            <a:off x="0" y="6298163"/>
            <a:ext cx="12192000" cy="559837"/>
          </a:xfrm>
          <a:prstGeom prst="rect">
            <a:avLst/>
          </a:prstGeom>
          <a:solidFill>
            <a:srgbClr val="10A03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8" name="Picture 7"/>
          <p:cNvPicPr>
            <a:picLocks noChangeAspect="1"/>
          </p:cNvPicPr>
          <p:nvPr/>
        </p:nvPicPr>
        <p:blipFill>
          <a:blip r:embed="rId5" cstate="email">
            <a:extLst>
              <a:ext uri="{28A0092B-C50C-407E-A947-70E740481C1C}">
                <a14:useLocalDpi xmlns:a14="http://schemas.microsoft.com/office/drawing/2010/main" val="0"/>
              </a:ext>
            </a:extLst>
          </a:blip>
          <a:stretch>
            <a:fillRect/>
          </a:stretch>
        </p:blipFill>
        <p:spPr>
          <a:xfrm>
            <a:off x="10441202" y="-108300"/>
            <a:ext cx="1853188" cy="2036068"/>
          </a:xfrm>
          <a:prstGeom prst="rect">
            <a:avLst/>
          </a:prstGeom>
        </p:spPr>
      </p:pic>
      <p:sp>
        <p:nvSpPr>
          <p:cNvPr id="9" name="TextBox 8">
            <a:extLst>
              <a:ext uri="{FF2B5EF4-FFF2-40B4-BE49-F238E27FC236}">
                <a16:creationId xmlns:a16="http://schemas.microsoft.com/office/drawing/2014/main" xmlns="" id="{58F17405-0CCD-427E-8DC1-67BB508A6295}"/>
              </a:ext>
            </a:extLst>
          </p:cNvPr>
          <p:cNvSpPr txBox="1"/>
          <p:nvPr/>
        </p:nvSpPr>
        <p:spPr>
          <a:xfrm>
            <a:off x="9213668" y="6445764"/>
            <a:ext cx="2569028" cy="261610"/>
          </a:xfrm>
          <a:prstGeom prst="rect">
            <a:avLst/>
          </a:prstGeom>
          <a:noFill/>
          <a:ln>
            <a:noFill/>
          </a:ln>
        </p:spPr>
        <p:txBody>
          <a:bodyPr wrap="square" rtlCol="0">
            <a:spAutoFit/>
          </a:bodyPr>
          <a:lstStyle/>
          <a:p>
            <a:r>
              <a:rPr lang="en-GB" sz="1100" dirty="0">
                <a:solidFill>
                  <a:schemeClr val="bg1"/>
                </a:solidFill>
                <a:latin typeface="Bahnschrift Light" panose="020B0502040204020203" pitchFamily="34" charset="0"/>
              </a:rPr>
              <a:t>Welsh Ambulance Services NHS Trust</a:t>
            </a:r>
          </a:p>
        </p:txBody>
      </p:sp>
      <p:pic>
        <p:nvPicPr>
          <p:cNvPr id="10" name="Picture 9">
            <a:hlinkClick r:id="rId6"/>
            <a:extLst>
              <a:ext uri="{FF2B5EF4-FFF2-40B4-BE49-F238E27FC236}">
                <a16:creationId xmlns:a16="http://schemas.microsoft.com/office/drawing/2014/main" xmlns="" id="{9F4E6EA8-FE61-4C31-B92D-D0B67B138749}"/>
              </a:ext>
            </a:extLst>
          </p:cNvPr>
          <p:cNvPicPr>
            <a:picLocks noChangeAspect="1"/>
          </p:cNvPicPr>
          <p:nvPr/>
        </p:nvPicPr>
        <p:blipFill>
          <a:blip r:embed="rId7" cstate="email">
            <a:extLst>
              <a:ext uri="{28A0092B-C50C-407E-A947-70E740481C1C}">
                <a14:useLocalDpi xmlns:a14="http://schemas.microsoft.com/office/drawing/2010/main" val="0"/>
              </a:ext>
            </a:extLst>
          </a:blip>
          <a:stretch>
            <a:fillRect/>
          </a:stretch>
        </p:blipFill>
        <p:spPr>
          <a:xfrm>
            <a:off x="275134" y="6440957"/>
            <a:ext cx="271224" cy="271224"/>
          </a:xfrm>
          <a:prstGeom prst="rect">
            <a:avLst/>
          </a:prstGeom>
        </p:spPr>
      </p:pic>
      <p:pic>
        <p:nvPicPr>
          <p:cNvPr id="11" name="Picture 10">
            <a:hlinkClick r:id="rId8"/>
            <a:extLst>
              <a:ext uri="{FF2B5EF4-FFF2-40B4-BE49-F238E27FC236}">
                <a16:creationId xmlns:a16="http://schemas.microsoft.com/office/drawing/2014/main" xmlns="" id="{8B00DA9A-76A5-4B84-BB25-5D0C4EB3F9AF}"/>
              </a:ext>
            </a:extLst>
          </p:cNvPr>
          <p:cNvPicPr>
            <a:picLocks noChangeAspect="1"/>
          </p:cNvPicPr>
          <p:nvPr/>
        </p:nvPicPr>
        <p:blipFill>
          <a:blip r:embed="rId9" cstate="email">
            <a:extLst>
              <a:ext uri="{28A0092B-C50C-407E-A947-70E740481C1C}">
                <a14:useLocalDpi xmlns:a14="http://schemas.microsoft.com/office/drawing/2010/main" val="0"/>
              </a:ext>
            </a:extLst>
          </a:blip>
          <a:stretch>
            <a:fillRect/>
          </a:stretch>
        </p:blipFill>
        <p:spPr>
          <a:xfrm>
            <a:off x="690680" y="6422354"/>
            <a:ext cx="444934" cy="311454"/>
          </a:xfrm>
          <a:prstGeom prst="rect">
            <a:avLst/>
          </a:prstGeom>
        </p:spPr>
      </p:pic>
      <p:pic>
        <p:nvPicPr>
          <p:cNvPr id="12" name="Picture 11">
            <a:hlinkClick r:id="rId10"/>
            <a:extLst>
              <a:ext uri="{FF2B5EF4-FFF2-40B4-BE49-F238E27FC236}">
                <a16:creationId xmlns:a16="http://schemas.microsoft.com/office/drawing/2014/main" xmlns="" id="{FE06037E-7EC3-4FD2-BD0E-408689441007}"/>
              </a:ext>
            </a:extLst>
          </p:cNvPr>
          <p:cNvPicPr>
            <a:picLocks noChangeAspect="1"/>
          </p:cNvPicPr>
          <p:nvPr/>
        </p:nvPicPr>
        <p:blipFill>
          <a:blip r:embed="rId11" cstate="email">
            <a:extLst>
              <a:ext uri="{28A0092B-C50C-407E-A947-70E740481C1C}">
                <a14:useLocalDpi xmlns:a14="http://schemas.microsoft.com/office/drawing/2010/main" val="0"/>
              </a:ext>
            </a:extLst>
          </a:blip>
          <a:stretch>
            <a:fillRect/>
          </a:stretch>
        </p:blipFill>
        <p:spPr>
          <a:xfrm>
            <a:off x="1284816" y="6440957"/>
            <a:ext cx="271224" cy="271224"/>
          </a:xfrm>
          <a:prstGeom prst="rect">
            <a:avLst/>
          </a:prstGeom>
        </p:spPr>
      </p:pic>
    </p:spTree>
    <p:extLst>
      <p:ext uri="{BB962C8B-B14F-4D97-AF65-F5344CB8AC3E}">
        <p14:creationId xmlns:p14="http://schemas.microsoft.com/office/powerpoint/2010/main" val="242663104"/>
      </p:ext>
    </p:extLst>
  </p:cSld>
  <p:clrMapOvr>
    <a:masterClrMapping/>
  </p:clrMapOvr>
  <p:timing>
    <p:tnLst>
      <p:par>
        <p:cTn id="1" dur="indefinite" restart="never" nodeType="tmRoot"/>
      </p:par>
    </p:tn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7339914" y="213547"/>
            <a:ext cx="3053302" cy="994172"/>
          </a:xfrm>
        </p:spPr>
        <p:txBody>
          <a:bodyPr/>
          <a:lstStyle/>
          <a:p>
            <a:r>
              <a:rPr lang="en-GB" sz="2700" dirty="0">
                <a:solidFill>
                  <a:schemeClr val="bg1"/>
                </a:solidFill>
              </a:rPr>
              <a:t>Clinical Observations </a:t>
            </a:r>
          </a:p>
        </p:txBody>
      </p:sp>
      <p:sp>
        <p:nvSpPr>
          <p:cNvPr id="8195" name="Content Placeholder 2"/>
          <p:cNvSpPr>
            <a:spLocks noGrp="1"/>
          </p:cNvSpPr>
          <p:nvPr>
            <p:ph idx="1"/>
          </p:nvPr>
        </p:nvSpPr>
        <p:spPr bwMode="auto">
          <a:xfrm>
            <a:off x="2069963" y="2183243"/>
            <a:ext cx="8052073" cy="982980"/>
          </a:xfrm>
          <a:noFill/>
          <a:ln>
            <a:miter lim="800000"/>
            <a:headEnd/>
            <a:tailEnd/>
          </a:ln>
        </p:spPr>
        <p:txBody>
          <a:bodyPr vert="horz" wrap="square" lIns="68580" tIns="34290" rIns="68580" bIns="34290" numCol="1" anchor="t" anchorCtr="0" compatLnSpc="1">
            <a:prstTxWarp prst="textNoShape">
              <a:avLst/>
            </a:prstTxWarp>
            <a:normAutofit lnSpcReduction="10000"/>
          </a:bodyPr>
          <a:lstStyle/>
          <a:p>
            <a:pPr algn="ctr">
              <a:buNone/>
            </a:pPr>
            <a:r>
              <a:rPr lang="en-GB" sz="2700" dirty="0" smtClean="0">
                <a:cs typeface="Arial" pitchFamily="34" charset="0"/>
              </a:rPr>
              <a:t>C</a:t>
            </a:r>
            <a:r>
              <a:rPr lang="en-US" sz="2400" dirty="0" err="1" smtClean="0"/>
              <a:t>linical</a:t>
            </a:r>
            <a:r>
              <a:rPr lang="en-US" sz="2400" dirty="0" smtClean="0"/>
              <a:t> decision regarding all patient care decisions or pathways will remain with a paid clinician (either face to face or over telephone)</a:t>
            </a:r>
          </a:p>
          <a:p>
            <a:pPr algn="ctr" eaLnBrk="1" hangingPunct="1">
              <a:buFont typeface="Arial" pitchFamily="34" charset="0"/>
              <a:buNone/>
            </a:pPr>
            <a:endParaRPr lang="en-GB" sz="2700" dirty="0">
              <a:cs typeface="Arial" pitchFamily="34" charset="0"/>
            </a:endParaRPr>
          </a:p>
        </p:txBody>
      </p:sp>
      <p:pic>
        <p:nvPicPr>
          <p:cNvPr id="6" name="Picture 5"/>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270873" y="170087"/>
            <a:ext cx="932776" cy="1269164"/>
          </a:xfrm>
          <a:prstGeom prst="rect">
            <a:avLst/>
          </a:prstGeom>
        </p:spPr>
      </p:pic>
      <p:sp>
        <p:nvSpPr>
          <p:cNvPr id="7" name="Rectangle 6"/>
          <p:cNvSpPr/>
          <p:nvPr/>
        </p:nvSpPr>
        <p:spPr>
          <a:xfrm>
            <a:off x="0" y="6298163"/>
            <a:ext cx="12192000" cy="559837"/>
          </a:xfrm>
          <a:prstGeom prst="rect">
            <a:avLst/>
          </a:prstGeom>
          <a:solidFill>
            <a:srgbClr val="10A03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8" name="Picture 7"/>
          <p:cNvPicPr>
            <a:picLocks noChangeAspect="1"/>
          </p:cNvPicPr>
          <p:nvPr/>
        </p:nvPicPr>
        <p:blipFill>
          <a:blip r:embed="rId4" cstate="email">
            <a:extLst>
              <a:ext uri="{28A0092B-C50C-407E-A947-70E740481C1C}">
                <a14:useLocalDpi xmlns:a14="http://schemas.microsoft.com/office/drawing/2010/main" val="0"/>
              </a:ext>
            </a:extLst>
          </a:blip>
          <a:stretch>
            <a:fillRect/>
          </a:stretch>
        </p:blipFill>
        <p:spPr>
          <a:xfrm>
            <a:off x="10441202" y="-108300"/>
            <a:ext cx="1853188" cy="2036068"/>
          </a:xfrm>
          <a:prstGeom prst="rect">
            <a:avLst/>
          </a:prstGeom>
        </p:spPr>
      </p:pic>
      <p:sp>
        <p:nvSpPr>
          <p:cNvPr id="9" name="TextBox 8">
            <a:extLst>
              <a:ext uri="{FF2B5EF4-FFF2-40B4-BE49-F238E27FC236}">
                <a16:creationId xmlns:a16="http://schemas.microsoft.com/office/drawing/2014/main" xmlns="" id="{58F17405-0CCD-427E-8DC1-67BB508A6295}"/>
              </a:ext>
            </a:extLst>
          </p:cNvPr>
          <p:cNvSpPr txBox="1"/>
          <p:nvPr/>
        </p:nvSpPr>
        <p:spPr>
          <a:xfrm>
            <a:off x="9213668" y="6445764"/>
            <a:ext cx="2569028" cy="261610"/>
          </a:xfrm>
          <a:prstGeom prst="rect">
            <a:avLst/>
          </a:prstGeom>
          <a:noFill/>
          <a:ln>
            <a:noFill/>
          </a:ln>
        </p:spPr>
        <p:txBody>
          <a:bodyPr wrap="square" rtlCol="0">
            <a:spAutoFit/>
          </a:bodyPr>
          <a:lstStyle/>
          <a:p>
            <a:r>
              <a:rPr lang="en-GB" sz="1100" dirty="0">
                <a:solidFill>
                  <a:schemeClr val="bg1"/>
                </a:solidFill>
                <a:latin typeface="Bahnschrift Light" panose="020B0502040204020203" pitchFamily="34" charset="0"/>
              </a:rPr>
              <a:t>Welsh Ambulance Services NHS Trust</a:t>
            </a:r>
          </a:p>
        </p:txBody>
      </p:sp>
      <p:pic>
        <p:nvPicPr>
          <p:cNvPr id="10" name="Picture 9">
            <a:hlinkClick r:id="rId5"/>
            <a:extLst>
              <a:ext uri="{FF2B5EF4-FFF2-40B4-BE49-F238E27FC236}">
                <a16:creationId xmlns:a16="http://schemas.microsoft.com/office/drawing/2014/main" xmlns="" id="{9F4E6EA8-FE61-4C31-B92D-D0B67B138749}"/>
              </a:ext>
            </a:extLst>
          </p:cNvPr>
          <p:cNvPicPr>
            <a:picLocks noChangeAspect="1"/>
          </p:cNvPicPr>
          <p:nvPr/>
        </p:nvPicPr>
        <p:blipFill>
          <a:blip r:embed="rId6" cstate="email">
            <a:extLst>
              <a:ext uri="{28A0092B-C50C-407E-A947-70E740481C1C}">
                <a14:useLocalDpi xmlns:a14="http://schemas.microsoft.com/office/drawing/2010/main" val="0"/>
              </a:ext>
            </a:extLst>
          </a:blip>
          <a:stretch>
            <a:fillRect/>
          </a:stretch>
        </p:blipFill>
        <p:spPr>
          <a:xfrm>
            <a:off x="275134" y="6440957"/>
            <a:ext cx="271224" cy="271224"/>
          </a:xfrm>
          <a:prstGeom prst="rect">
            <a:avLst/>
          </a:prstGeom>
        </p:spPr>
      </p:pic>
      <p:pic>
        <p:nvPicPr>
          <p:cNvPr id="11" name="Picture 10">
            <a:hlinkClick r:id="rId7"/>
            <a:extLst>
              <a:ext uri="{FF2B5EF4-FFF2-40B4-BE49-F238E27FC236}">
                <a16:creationId xmlns:a16="http://schemas.microsoft.com/office/drawing/2014/main" xmlns="" id="{8B00DA9A-76A5-4B84-BB25-5D0C4EB3F9AF}"/>
              </a:ext>
            </a:extLst>
          </p:cNvPr>
          <p:cNvPicPr>
            <a:picLocks noChangeAspect="1"/>
          </p:cNvPicPr>
          <p:nvPr/>
        </p:nvPicPr>
        <p:blipFill>
          <a:blip r:embed="rId8" cstate="email">
            <a:extLst>
              <a:ext uri="{28A0092B-C50C-407E-A947-70E740481C1C}">
                <a14:useLocalDpi xmlns:a14="http://schemas.microsoft.com/office/drawing/2010/main" val="0"/>
              </a:ext>
            </a:extLst>
          </a:blip>
          <a:stretch>
            <a:fillRect/>
          </a:stretch>
        </p:blipFill>
        <p:spPr>
          <a:xfrm>
            <a:off x="690680" y="6422354"/>
            <a:ext cx="444934" cy="311454"/>
          </a:xfrm>
          <a:prstGeom prst="rect">
            <a:avLst/>
          </a:prstGeom>
        </p:spPr>
      </p:pic>
      <p:pic>
        <p:nvPicPr>
          <p:cNvPr id="12" name="Picture 11">
            <a:hlinkClick r:id="rId9"/>
            <a:extLst>
              <a:ext uri="{FF2B5EF4-FFF2-40B4-BE49-F238E27FC236}">
                <a16:creationId xmlns:a16="http://schemas.microsoft.com/office/drawing/2014/main" xmlns="" id="{FE06037E-7EC3-4FD2-BD0E-408689441007}"/>
              </a:ext>
            </a:extLst>
          </p:cNvPr>
          <p:cNvPicPr>
            <a:picLocks noChangeAspect="1"/>
          </p:cNvPicPr>
          <p:nvPr/>
        </p:nvPicPr>
        <p:blipFill>
          <a:blip r:embed="rId10" cstate="email">
            <a:extLst>
              <a:ext uri="{28A0092B-C50C-407E-A947-70E740481C1C}">
                <a14:useLocalDpi xmlns:a14="http://schemas.microsoft.com/office/drawing/2010/main" val="0"/>
              </a:ext>
            </a:extLst>
          </a:blip>
          <a:stretch>
            <a:fillRect/>
          </a:stretch>
        </p:blipFill>
        <p:spPr>
          <a:xfrm>
            <a:off x="1284816" y="6440957"/>
            <a:ext cx="271224" cy="271224"/>
          </a:xfrm>
          <a:prstGeom prst="rect">
            <a:avLst/>
          </a:prstGeom>
        </p:spPr>
      </p:pic>
      <p:pic>
        <p:nvPicPr>
          <p:cNvPr id="1026" name="Picture 2" descr="See the source image"/>
          <p:cNvPicPr>
            <a:picLocks noChangeAspect="1" noChangeArrowheads="1"/>
          </p:cNvPicPr>
          <p:nvPr/>
        </p:nvPicPr>
        <p:blipFill>
          <a:blip r:embed="rId11" cstate="email">
            <a:extLst>
              <a:ext uri="{28A0092B-C50C-407E-A947-70E740481C1C}">
                <a14:useLocalDpi xmlns:a14="http://schemas.microsoft.com/office/drawing/2010/main" val="0"/>
              </a:ext>
            </a:extLst>
          </a:blip>
          <a:srcRect/>
          <a:stretch>
            <a:fillRect/>
          </a:stretch>
        </p:blipFill>
        <p:spPr bwMode="auto">
          <a:xfrm>
            <a:off x="7024013" y="3421697"/>
            <a:ext cx="4379309" cy="2189655"/>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0250381"/>
      </p:ext>
    </p:extLst>
  </p:cSld>
  <p:clrMapOvr>
    <a:masterClrMapping/>
  </p:clrMapOvr>
  <p:timing>
    <p:tnLst>
      <p:par>
        <p:cTn id="1" dur="indefinite" restart="never" nodeType="tmRoot"/>
      </p:par>
    </p:tn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13"/>
          <p:cNvPicPr>
            <a:picLocks noChangeAspect="1"/>
          </p:cNvPicPr>
          <p:nvPr/>
        </p:nvPicPr>
        <p:blipFill>
          <a:blip r:embed="rId2"/>
          <a:stretch>
            <a:fillRect/>
          </a:stretch>
        </p:blipFill>
        <p:spPr>
          <a:xfrm>
            <a:off x="2043185" y="934384"/>
            <a:ext cx="8105630" cy="5153379"/>
          </a:xfrm>
          <a:prstGeom prst="rect">
            <a:avLst/>
          </a:prstGeom>
          <a:ln>
            <a:noFill/>
          </a:ln>
          <a:effectLst>
            <a:outerShdw blurRad="190500" algn="tl" rotWithShape="0">
              <a:srgbClr val="000000">
                <a:alpha val="70000"/>
              </a:srgbClr>
            </a:outerShdw>
          </a:effectLst>
        </p:spPr>
      </p:pic>
      <p:pic>
        <p:nvPicPr>
          <p:cNvPr id="3" name="Picture 2"/>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270873" y="170087"/>
            <a:ext cx="932776" cy="1269164"/>
          </a:xfrm>
          <a:prstGeom prst="rect">
            <a:avLst/>
          </a:prstGeom>
        </p:spPr>
      </p:pic>
      <p:sp>
        <p:nvSpPr>
          <p:cNvPr id="4" name="Rectangle 3"/>
          <p:cNvSpPr/>
          <p:nvPr/>
        </p:nvSpPr>
        <p:spPr>
          <a:xfrm>
            <a:off x="0" y="6298163"/>
            <a:ext cx="12192000" cy="559837"/>
          </a:xfrm>
          <a:prstGeom prst="rect">
            <a:avLst/>
          </a:prstGeom>
          <a:solidFill>
            <a:srgbClr val="10A03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5" name="Picture 4"/>
          <p:cNvPicPr>
            <a:picLocks noChangeAspect="1"/>
          </p:cNvPicPr>
          <p:nvPr/>
        </p:nvPicPr>
        <p:blipFill>
          <a:blip r:embed="rId4" cstate="email">
            <a:extLst>
              <a:ext uri="{28A0092B-C50C-407E-A947-70E740481C1C}">
                <a14:useLocalDpi xmlns:a14="http://schemas.microsoft.com/office/drawing/2010/main" val="0"/>
              </a:ext>
            </a:extLst>
          </a:blip>
          <a:stretch>
            <a:fillRect/>
          </a:stretch>
        </p:blipFill>
        <p:spPr>
          <a:xfrm>
            <a:off x="10441202" y="-108300"/>
            <a:ext cx="1853188" cy="2036068"/>
          </a:xfrm>
          <a:prstGeom prst="rect">
            <a:avLst/>
          </a:prstGeom>
        </p:spPr>
      </p:pic>
      <p:sp>
        <p:nvSpPr>
          <p:cNvPr id="6" name="TextBox 5">
            <a:extLst>
              <a:ext uri="{FF2B5EF4-FFF2-40B4-BE49-F238E27FC236}">
                <a16:creationId xmlns:a16="http://schemas.microsoft.com/office/drawing/2014/main" xmlns="" id="{58F17405-0CCD-427E-8DC1-67BB508A6295}"/>
              </a:ext>
            </a:extLst>
          </p:cNvPr>
          <p:cNvSpPr txBox="1"/>
          <p:nvPr/>
        </p:nvSpPr>
        <p:spPr>
          <a:xfrm>
            <a:off x="9213668" y="6445764"/>
            <a:ext cx="2569028" cy="261610"/>
          </a:xfrm>
          <a:prstGeom prst="rect">
            <a:avLst/>
          </a:prstGeom>
          <a:noFill/>
          <a:ln>
            <a:noFill/>
          </a:ln>
        </p:spPr>
        <p:txBody>
          <a:bodyPr wrap="square" rtlCol="0">
            <a:spAutoFit/>
          </a:bodyPr>
          <a:lstStyle/>
          <a:p>
            <a:r>
              <a:rPr lang="en-GB" sz="1100" dirty="0">
                <a:solidFill>
                  <a:schemeClr val="bg1"/>
                </a:solidFill>
                <a:latin typeface="Bahnschrift Light" panose="020B0502040204020203" pitchFamily="34" charset="0"/>
              </a:rPr>
              <a:t>Welsh Ambulance Services NHS Trust</a:t>
            </a:r>
          </a:p>
        </p:txBody>
      </p:sp>
      <p:pic>
        <p:nvPicPr>
          <p:cNvPr id="7" name="Picture 6">
            <a:hlinkClick r:id="rId5"/>
            <a:extLst>
              <a:ext uri="{FF2B5EF4-FFF2-40B4-BE49-F238E27FC236}">
                <a16:creationId xmlns:a16="http://schemas.microsoft.com/office/drawing/2014/main" xmlns="" id="{9F4E6EA8-FE61-4C31-B92D-D0B67B138749}"/>
              </a:ext>
            </a:extLst>
          </p:cNvPr>
          <p:cNvPicPr>
            <a:picLocks noChangeAspect="1"/>
          </p:cNvPicPr>
          <p:nvPr/>
        </p:nvPicPr>
        <p:blipFill>
          <a:blip r:embed="rId6" cstate="email">
            <a:extLst>
              <a:ext uri="{28A0092B-C50C-407E-A947-70E740481C1C}">
                <a14:useLocalDpi xmlns:a14="http://schemas.microsoft.com/office/drawing/2010/main" val="0"/>
              </a:ext>
            </a:extLst>
          </a:blip>
          <a:stretch>
            <a:fillRect/>
          </a:stretch>
        </p:blipFill>
        <p:spPr>
          <a:xfrm>
            <a:off x="275134" y="6440957"/>
            <a:ext cx="271224" cy="271224"/>
          </a:xfrm>
          <a:prstGeom prst="rect">
            <a:avLst/>
          </a:prstGeom>
        </p:spPr>
      </p:pic>
      <p:pic>
        <p:nvPicPr>
          <p:cNvPr id="8" name="Picture 7">
            <a:hlinkClick r:id="rId7"/>
            <a:extLst>
              <a:ext uri="{FF2B5EF4-FFF2-40B4-BE49-F238E27FC236}">
                <a16:creationId xmlns:a16="http://schemas.microsoft.com/office/drawing/2014/main" xmlns="" id="{8B00DA9A-76A5-4B84-BB25-5D0C4EB3F9AF}"/>
              </a:ext>
            </a:extLst>
          </p:cNvPr>
          <p:cNvPicPr>
            <a:picLocks noChangeAspect="1"/>
          </p:cNvPicPr>
          <p:nvPr/>
        </p:nvPicPr>
        <p:blipFill>
          <a:blip r:embed="rId8" cstate="email">
            <a:extLst>
              <a:ext uri="{28A0092B-C50C-407E-A947-70E740481C1C}">
                <a14:useLocalDpi xmlns:a14="http://schemas.microsoft.com/office/drawing/2010/main" val="0"/>
              </a:ext>
            </a:extLst>
          </a:blip>
          <a:stretch>
            <a:fillRect/>
          </a:stretch>
        </p:blipFill>
        <p:spPr>
          <a:xfrm>
            <a:off x="690680" y="6422354"/>
            <a:ext cx="444934" cy="311454"/>
          </a:xfrm>
          <a:prstGeom prst="rect">
            <a:avLst/>
          </a:prstGeom>
        </p:spPr>
      </p:pic>
      <p:pic>
        <p:nvPicPr>
          <p:cNvPr id="9" name="Picture 8">
            <a:hlinkClick r:id="rId9"/>
            <a:extLst>
              <a:ext uri="{FF2B5EF4-FFF2-40B4-BE49-F238E27FC236}">
                <a16:creationId xmlns:a16="http://schemas.microsoft.com/office/drawing/2014/main" xmlns="" id="{FE06037E-7EC3-4FD2-BD0E-408689441007}"/>
              </a:ext>
            </a:extLst>
          </p:cNvPr>
          <p:cNvPicPr>
            <a:picLocks noChangeAspect="1"/>
          </p:cNvPicPr>
          <p:nvPr/>
        </p:nvPicPr>
        <p:blipFill>
          <a:blip r:embed="rId10" cstate="email">
            <a:extLst>
              <a:ext uri="{28A0092B-C50C-407E-A947-70E740481C1C}">
                <a14:useLocalDpi xmlns:a14="http://schemas.microsoft.com/office/drawing/2010/main" val="0"/>
              </a:ext>
            </a:extLst>
          </a:blip>
          <a:stretch>
            <a:fillRect/>
          </a:stretch>
        </p:blipFill>
        <p:spPr>
          <a:xfrm>
            <a:off x="1284816" y="6440957"/>
            <a:ext cx="271224" cy="271224"/>
          </a:xfrm>
          <a:prstGeom prst="rect">
            <a:avLst/>
          </a:prstGeom>
        </p:spPr>
      </p:pic>
    </p:spTree>
    <p:extLst>
      <p:ext uri="{BB962C8B-B14F-4D97-AF65-F5344CB8AC3E}">
        <p14:creationId xmlns:p14="http://schemas.microsoft.com/office/powerpoint/2010/main" val="3258800687"/>
      </p:ext>
    </p:extLst>
  </p:cSld>
  <p:clrMapOvr>
    <a:masterClrMapping/>
  </p:clrMapOvr>
  <p:timing>
    <p:tnLst>
      <p:par>
        <p:cTn id="1" dur="indefinite" restart="never" nodeType="tmRoot"/>
      </p:par>
    </p:tnLst>
  </p:timing>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Content Placeholder 4"/>
          <p:cNvPicPr>
            <a:picLocks noChangeAspect="1"/>
          </p:cNvPicPr>
          <p:nvPr/>
        </p:nvPicPr>
        <p:blipFill>
          <a:blip r:embed="rId2" cstate="email">
            <a:extLst>
              <a:ext uri="{28A0092B-C50C-407E-A947-70E740481C1C}">
                <a14:useLocalDpi xmlns:a14="http://schemas.microsoft.com/office/drawing/2010/main" val="0"/>
              </a:ext>
            </a:extLst>
          </a:blip>
          <a:stretch>
            <a:fillRect/>
          </a:stretch>
        </p:blipFill>
        <p:spPr>
          <a:xfrm>
            <a:off x="4080456" y="1519428"/>
            <a:ext cx="4572000" cy="4191000"/>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
        <p:nvSpPr>
          <p:cNvPr id="3" name="Rectangle 2"/>
          <p:cNvSpPr/>
          <p:nvPr/>
        </p:nvSpPr>
        <p:spPr>
          <a:xfrm>
            <a:off x="8543655" y="96107"/>
            <a:ext cx="1967826" cy="584775"/>
          </a:xfrm>
          <a:prstGeom prst="rect">
            <a:avLst/>
          </a:prstGeom>
        </p:spPr>
        <p:txBody>
          <a:bodyPr wrap="square">
            <a:spAutoFit/>
          </a:bodyPr>
          <a:lstStyle/>
          <a:p>
            <a:r>
              <a:rPr lang="en-US" sz="3200" dirty="0">
                <a:solidFill>
                  <a:schemeClr val="bg1"/>
                </a:solidFill>
                <a:latin typeface="+mn-lt"/>
              </a:rPr>
              <a:t>Questions </a:t>
            </a:r>
          </a:p>
        </p:txBody>
      </p:sp>
      <p:pic>
        <p:nvPicPr>
          <p:cNvPr id="4" name="Picture 3"/>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270873" y="170087"/>
            <a:ext cx="932776" cy="1269164"/>
          </a:xfrm>
          <a:prstGeom prst="rect">
            <a:avLst/>
          </a:prstGeom>
        </p:spPr>
      </p:pic>
      <p:sp>
        <p:nvSpPr>
          <p:cNvPr id="5" name="Rectangle 4"/>
          <p:cNvSpPr/>
          <p:nvPr/>
        </p:nvSpPr>
        <p:spPr>
          <a:xfrm>
            <a:off x="0" y="6298163"/>
            <a:ext cx="12192000" cy="559837"/>
          </a:xfrm>
          <a:prstGeom prst="rect">
            <a:avLst/>
          </a:prstGeom>
          <a:solidFill>
            <a:srgbClr val="10A03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6" name="Picture 5"/>
          <p:cNvPicPr>
            <a:picLocks noChangeAspect="1"/>
          </p:cNvPicPr>
          <p:nvPr/>
        </p:nvPicPr>
        <p:blipFill>
          <a:blip r:embed="rId4" cstate="email">
            <a:extLst>
              <a:ext uri="{28A0092B-C50C-407E-A947-70E740481C1C}">
                <a14:useLocalDpi xmlns:a14="http://schemas.microsoft.com/office/drawing/2010/main" val="0"/>
              </a:ext>
            </a:extLst>
          </a:blip>
          <a:stretch>
            <a:fillRect/>
          </a:stretch>
        </p:blipFill>
        <p:spPr>
          <a:xfrm>
            <a:off x="10441202" y="-108300"/>
            <a:ext cx="1853188" cy="2036068"/>
          </a:xfrm>
          <a:prstGeom prst="rect">
            <a:avLst/>
          </a:prstGeom>
        </p:spPr>
      </p:pic>
      <p:sp>
        <p:nvSpPr>
          <p:cNvPr id="7" name="TextBox 6">
            <a:extLst>
              <a:ext uri="{FF2B5EF4-FFF2-40B4-BE49-F238E27FC236}">
                <a16:creationId xmlns:a16="http://schemas.microsoft.com/office/drawing/2014/main" xmlns="" id="{58F17405-0CCD-427E-8DC1-67BB508A6295}"/>
              </a:ext>
            </a:extLst>
          </p:cNvPr>
          <p:cNvSpPr txBox="1"/>
          <p:nvPr/>
        </p:nvSpPr>
        <p:spPr>
          <a:xfrm>
            <a:off x="9213668" y="6445764"/>
            <a:ext cx="2569028" cy="261610"/>
          </a:xfrm>
          <a:prstGeom prst="rect">
            <a:avLst/>
          </a:prstGeom>
          <a:noFill/>
          <a:ln>
            <a:noFill/>
          </a:ln>
        </p:spPr>
        <p:txBody>
          <a:bodyPr wrap="square" rtlCol="0">
            <a:spAutoFit/>
          </a:bodyPr>
          <a:lstStyle/>
          <a:p>
            <a:r>
              <a:rPr lang="en-GB" sz="1100" dirty="0">
                <a:solidFill>
                  <a:schemeClr val="bg1"/>
                </a:solidFill>
                <a:latin typeface="Bahnschrift Light" panose="020B0502040204020203" pitchFamily="34" charset="0"/>
              </a:rPr>
              <a:t>Welsh Ambulance Services NHS Trust</a:t>
            </a:r>
          </a:p>
        </p:txBody>
      </p:sp>
      <p:pic>
        <p:nvPicPr>
          <p:cNvPr id="8" name="Picture 7">
            <a:hlinkClick r:id="rId5"/>
            <a:extLst>
              <a:ext uri="{FF2B5EF4-FFF2-40B4-BE49-F238E27FC236}">
                <a16:creationId xmlns:a16="http://schemas.microsoft.com/office/drawing/2014/main" xmlns="" id="{9F4E6EA8-FE61-4C31-B92D-D0B67B138749}"/>
              </a:ext>
            </a:extLst>
          </p:cNvPr>
          <p:cNvPicPr>
            <a:picLocks noChangeAspect="1"/>
          </p:cNvPicPr>
          <p:nvPr/>
        </p:nvPicPr>
        <p:blipFill>
          <a:blip r:embed="rId6" cstate="email">
            <a:extLst>
              <a:ext uri="{28A0092B-C50C-407E-A947-70E740481C1C}">
                <a14:useLocalDpi xmlns:a14="http://schemas.microsoft.com/office/drawing/2010/main" val="0"/>
              </a:ext>
            </a:extLst>
          </a:blip>
          <a:stretch>
            <a:fillRect/>
          </a:stretch>
        </p:blipFill>
        <p:spPr>
          <a:xfrm>
            <a:off x="275134" y="6440957"/>
            <a:ext cx="271224" cy="271224"/>
          </a:xfrm>
          <a:prstGeom prst="rect">
            <a:avLst/>
          </a:prstGeom>
        </p:spPr>
      </p:pic>
      <p:pic>
        <p:nvPicPr>
          <p:cNvPr id="9" name="Picture 8">
            <a:hlinkClick r:id="rId7"/>
            <a:extLst>
              <a:ext uri="{FF2B5EF4-FFF2-40B4-BE49-F238E27FC236}">
                <a16:creationId xmlns:a16="http://schemas.microsoft.com/office/drawing/2014/main" xmlns="" id="{8B00DA9A-76A5-4B84-BB25-5D0C4EB3F9AF}"/>
              </a:ext>
            </a:extLst>
          </p:cNvPr>
          <p:cNvPicPr>
            <a:picLocks noChangeAspect="1"/>
          </p:cNvPicPr>
          <p:nvPr/>
        </p:nvPicPr>
        <p:blipFill>
          <a:blip r:embed="rId8" cstate="email">
            <a:extLst>
              <a:ext uri="{28A0092B-C50C-407E-A947-70E740481C1C}">
                <a14:useLocalDpi xmlns:a14="http://schemas.microsoft.com/office/drawing/2010/main" val="0"/>
              </a:ext>
            </a:extLst>
          </a:blip>
          <a:stretch>
            <a:fillRect/>
          </a:stretch>
        </p:blipFill>
        <p:spPr>
          <a:xfrm>
            <a:off x="690680" y="6422354"/>
            <a:ext cx="444934" cy="311454"/>
          </a:xfrm>
          <a:prstGeom prst="rect">
            <a:avLst/>
          </a:prstGeom>
        </p:spPr>
      </p:pic>
      <p:pic>
        <p:nvPicPr>
          <p:cNvPr id="10" name="Picture 9">
            <a:hlinkClick r:id="rId9"/>
            <a:extLst>
              <a:ext uri="{FF2B5EF4-FFF2-40B4-BE49-F238E27FC236}">
                <a16:creationId xmlns:a16="http://schemas.microsoft.com/office/drawing/2014/main" xmlns="" id="{FE06037E-7EC3-4FD2-BD0E-408689441007}"/>
              </a:ext>
            </a:extLst>
          </p:cNvPr>
          <p:cNvPicPr>
            <a:picLocks noChangeAspect="1"/>
          </p:cNvPicPr>
          <p:nvPr/>
        </p:nvPicPr>
        <p:blipFill>
          <a:blip r:embed="rId10" cstate="email">
            <a:extLst>
              <a:ext uri="{28A0092B-C50C-407E-A947-70E740481C1C}">
                <a14:useLocalDpi xmlns:a14="http://schemas.microsoft.com/office/drawing/2010/main" val="0"/>
              </a:ext>
            </a:extLst>
          </a:blip>
          <a:stretch>
            <a:fillRect/>
          </a:stretch>
        </p:blipFill>
        <p:spPr>
          <a:xfrm>
            <a:off x="1284816" y="6440957"/>
            <a:ext cx="271224" cy="271224"/>
          </a:xfrm>
          <a:prstGeom prst="rect">
            <a:avLst/>
          </a:prstGeom>
        </p:spPr>
      </p:pic>
    </p:spTree>
    <p:extLst>
      <p:ext uri="{BB962C8B-B14F-4D97-AF65-F5344CB8AC3E}">
        <p14:creationId xmlns:p14="http://schemas.microsoft.com/office/powerpoint/2010/main" val="1083155173"/>
      </p:ext>
    </p:extLst>
  </p:cSld>
  <p:clrMapOvr>
    <a:masterClrMapping/>
  </p:clrMapOvr>
  <p:timing>
    <p:tnLst>
      <p:par>
        <p:cTn id="1" dur="indefinite" restart="never" nodeType="tmRoot"/>
      </p:par>
    </p:tnLst>
  </p:timing>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0" y="2642461"/>
            <a:ext cx="12192000" cy="1852784"/>
          </a:xfrm>
          <a:prstGeom prst="rect">
            <a:avLst/>
          </a:prstGeom>
          <a:solidFill>
            <a:srgbClr val="10A03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80000"/>
              </a:lnSpc>
              <a:spcBef>
                <a:spcPts val="400"/>
              </a:spcBef>
              <a:buClr>
                <a:srgbClr val="7FD13B"/>
              </a:buClr>
              <a:buSzPct val="68000"/>
              <a:defRPr/>
            </a:pPr>
            <a:r>
              <a:rPr lang="en-GB" altLang="en-US" sz="6100" b="1" dirty="0">
                <a:solidFill>
                  <a:schemeClr val="bg1"/>
                </a:solidFill>
                <a:cs typeface="Arial" panose="020B0604020202020204" pitchFamily="34" charset="0"/>
              </a:rPr>
              <a:t>Epilepsy</a:t>
            </a:r>
            <a:br>
              <a:rPr lang="en-GB" altLang="en-US" sz="6100" b="1" dirty="0">
                <a:solidFill>
                  <a:schemeClr val="bg1"/>
                </a:solidFill>
                <a:cs typeface="Arial" panose="020B0604020202020204" pitchFamily="34" charset="0"/>
              </a:rPr>
            </a:br>
            <a:r>
              <a:rPr lang="en-GB" altLang="en-US" sz="1600" b="1" dirty="0">
                <a:solidFill>
                  <a:schemeClr val="bg1"/>
                </a:solidFill>
                <a:cs typeface="Arial" panose="020B0604020202020204" pitchFamily="34" charset="0"/>
              </a:rPr>
              <a:t>Seizure Disorders</a:t>
            </a:r>
            <a:endParaRPr lang="en-GB" altLang="en-US" sz="6100" b="1" dirty="0">
              <a:solidFill>
                <a:schemeClr val="bg1"/>
              </a:solidFill>
              <a:cs typeface="Arial" panose="020B0604020202020204" pitchFamily="34" charset="0"/>
            </a:endParaRPr>
          </a:p>
        </p:txBody>
      </p:sp>
      <p:pic>
        <p:nvPicPr>
          <p:cNvPr id="3" name="Picture 2"/>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270873" y="170087"/>
            <a:ext cx="932776" cy="1269164"/>
          </a:xfrm>
          <a:prstGeom prst="rect">
            <a:avLst/>
          </a:prstGeom>
        </p:spPr>
      </p:pic>
      <p:sp>
        <p:nvSpPr>
          <p:cNvPr id="4" name="Rectangle 3"/>
          <p:cNvSpPr/>
          <p:nvPr/>
        </p:nvSpPr>
        <p:spPr>
          <a:xfrm>
            <a:off x="0" y="6298163"/>
            <a:ext cx="12192000" cy="559837"/>
          </a:xfrm>
          <a:prstGeom prst="rect">
            <a:avLst/>
          </a:prstGeom>
          <a:solidFill>
            <a:srgbClr val="10A03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5" name="Picture 4"/>
          <p:cNvPicPr>
            <a:picLocks noChangeAspect="1"/>
          </p:cNvPicPr>
          <p:nvPr/>
        </p:nvPicPr>
        <p:blipFill>
          <a:blip r:embed="rId4" cstate="email">
            <a:extLst>
              <a:ext uri="{28A0092B-C50C-407E-A947-70E740481C1C}">
                <a14:useLocalDpi xmlns:a14="http://schemas.microsoft.com/office/drawing/2010/main" val="0"/>
              </a:ext>
            </a:extLst>
          </a:blip>
          <a:stretch>
            <a:fillRect/>
          </a:stretch>
        </p:blipFill>
        <p:spPr>
          <a:xfrm>
            <a:off x="10441202" y="-108300"/>
            <a:ext cx="1853188" cy="2036068"/>
          </a:xfrm>
          <a:prstGeom prst="rect">
            <a:avLst/>
          </a:prstGeom>
        </p:spPr>
      </p:pic>
      <p:sp>
        <p:nvSpPr>
          <p:cNvPr id="6" name="TextBox 5">
            <a:extLst>
              <a:ext uri="{FF2B5EF4-FFF2-40B4-BE49-F238E27FC236}">
                <a16:creationId xmlns:a16="http://schemas.microsoft.com/office/drawing/2014/main" xmlns="" id="{58F17405-0CCD-427E-8DC1-67BB508A6295}"/>
              </a:ext>
            </a:extLst>
          </p:cNvPr>
          <p:cNvSpPr txBox="1"/>
          <p:nvPr/>
        </p:nvSpPr>
        <p:spPr>
          <a:xfrm>
            <a:off x="9213668" y="6445764"/>
            <a:ext cx="2569028" cy="261610"/>
          </a:xfrm>
          <a:prstGeom prst="rect">
            <a:avLst/>
          </a:prstGeom>
          <a:noFill/>
          <a:ln>
            <a:noFill/>
          </a:ln>
        </p:spPr>
        <p:txBody>
          <a:bodyPr wrap="square" rtlCol="0">
            <a:spAutoFit/>
          </a:bodyPr>
          <a:lstStyle/>
          <a:p>
            <a:r>
              <a:rPr lang="en-GB" sz="1100" dirty="0">
                <a:solidFill>
                  <a:schemeClr val="bg1"/>
                </a:solidFill>
                <a:latin typeface="Bahnschrift Light" panose="020B0502040204020203" pitchFamily="34" charset="0"/>
              </a:rPr>
              <a:t>Welsh Ambulance Services NHS Trust</a:t>
            </a:r>
          </a:p>
        </p:txBody>
      </p:sp>
      <p:pic>
        <p:nvPicPr>
          <p:cNvPr id="7" name="Picture 6">
            <a:hlinkClick r:id="rId5"/>
            <a:extLst>
              <a:ext uri="{FF2B5EF4-FFF2-40B4-BE49-F238E27FC236}">
                <a16:creationId xmlns:a16="http://schemas.microsoft.com/office/drawing/2014/main" xmlns="" id="{9F4E6EA8-FE61-4C31-B92D-D0B67B138749}"/>
              </a:ext>
            </a:extLst>
          </p:cNvPr>
          <p:cNvPicPr>
            <a:picLocks noChangeAspect="1"/>
          </p:cNvPicPr>
          <p:nvPr/>
        </p:nvPicPr>
        <p:blipFill>
          <a:blip r:embed="rId6" cstate="email">
            <a:extLst>
              <a:ext uri="{28A0092B-C50C-407E-A947-70E740481C1C}">
                <a14:useLocalDpi xmlns:a14="http://schemas.microsoft.com/office/drawing/2010/main" val="0"/>
              </a:ext>
            </a:extLst>
          </a:blip>
          <a:stretch>
            <a:fillRect/>
          </a:stretch>
        </p:blipFill>
        <p:spPr>
          <a:xfrm>
            <a:off x="275134" y="6440957"/>
            <a:ext cx="271224" cy="271224"/>
          </a:xfrm>
          <a:prstGeom prst="rect">
            <a:avLst/>
          </a:prstGeom>
        </p:spPr>
      </p:pic>
      <p:pic>
        <p:nvPicPr>
          <p:cNvPr id="8" name="Picture 7">
            <a:hlinkClick r:id="rId7"/>
            <a:extLst>
              <a:ext uri="{FF2B5EF4-FFF2-40B4-BE49-F238E27FC236}">
                <a16:creationId xmlns:a16="http://schemas.microsoft.com/office/drawing/2014/main" xmlns="" id="{8B00DA9A-76A5-4B84-BB25-5D0C4EB3F9AF}"/>
              </a:ext>
            </a:extLst>
          </p:cNvPr>
          <p:cNvPicPr>
            <a:picLocks noChangeAspect="1"/>
          </p:cNvPicPr>
          <p:nvPr/>
        </p:nvPicPr>
        <p:blipFill>
          <a:blip r:embed="rId8" cstate="email">
            <a:extLst>
              <a:ext uri="{28A0092B-C50C-407E-A947-70E740481C1C}">
                <a14:useLocalDpi xmlns:a14="http://schemas.microsoft.com/office/drawing/2010/main" val="0"/>
              </a:ext>
            </a:extLst>
          </a:blip>
          <a:stretch>
            <a:fillRect/>
          </a:stretch>
        </p:blipFill>
        <p:spPr>
          <a:xfrm>
            <a:off x="690680" y="6422354"/>
            <a:ext cx="444934" cy="311454"/>
          </a:xfrm>
          <a:prstGeom prst="rect">
            <a:avLst/>
          </a:prstGeom>
        </p:spPr>
      </p:pic>
      <p:pic>
        <p:nvPicPr>
          <p:cNvPr id="10" name="Picture 9">
            <a:hlinkClick r:id="rId9"/>
            <a:extLst>
              <a:ext uri="{FF2B5EF4-FFF2-40B4-BE49-F238E27FC236}">
                <a16:creationId xmlns:a16="http://schemas.microsoft.com/office/drawing/2014/main" xmlns="" id="{FE06037E-7EC3-4FD2-BD0E-408689441007}"/>
              </a:ext>
            </a:extLst>
          </p:cNvPr>
          <p:cNvPicPr>
            <a:picLocks noChangeAspect="1"/>
          </p:cNvPicPr>
          <p:nvPr/>
        </p:nvPicPr>
        <p:blipFill>
          <a:blip r:embed="rId10" cstate="email">
            <a:extLst>
              <a:ext uri="{28A0092B-C50C-407E-A947-70E740481C1C}">
                <a14:useLocalDpi xmlns:a14="http://schemas.microsoft.com/office/drawing/2010/main" val="0"/>
              </a:ext>
            </a:extLst>
          </a:blip>
          <a:stretch>
            <a:fillRect/>
          </a:stretch>
        </p:blipFill>
        <p:spPr>
          <a:xfrm>
            <a:off x="1284816" y="6440957"/>
            <a:ext cx="271224" cy="271224"/>
          </a:xfrm>
          <a:prstGeom prst="rect">
            <a:avLst/>
          </a:prstGeom>
        </p:spPr>
      </p:pic>
    </p:spTree>
    <p:extLst>
      <p:ext uri="{BB962C8B-B14F-4D97-AF65-F5344CB8AC3E}">
        <p14:creationId xmlns:p14="http://schemas.microsoft.com/office/powerpoint/2010/main" val="3883945839"/>
      </p:ext>
    </p:extLst>
  </p:cSld>
  <p:clrMapOvr>
    <a:masterClrMapping/>
  </p:clrMapOvr>
  <p:timing>
    <p:tnLst>
      <p:par>
        <p:cTn id="1" dur="indefinite" restart="never" nodeType="tmRoot"/>
      </p:par>
    </p:tnLst>
  </p:timing>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935890" y="1262666"/>
            <a:ext cx="8163699" cy="3880773"/>
          </a:xfrm>
        </p:spPr>
        <p:txBody>
          <a:bodyPr>
            <a:normAutofit/>
          </a:bodyPr>
          <a:lstStyle/>
          <a:p>
            <a:pPr marL="0" indent="0">
              <a:buNone/>
            </a:pPr>
            <a:r>
              <a:rPr lang="en-GB" sz="2000" dirty="0"/>
              <a:t>During these training sessions we aim to discuss clinical treatment to be undertaken by Community First Responders.</a:t>
            </a:r>
            <a:endParaRPr lang="en-GB" dirty="0" smtClean="0"/>
          </a:p>
        </p:txBody>
      </p:sp>
      <p:sp>
        <p:nvSpPr>
          <p:cNvPr id="4" name="Content Placeholder 2"/>
          <p:cNvSpPr txBox="1">
            <a:spLocks/>
          </p:cNvSpPr>
          <p:nvPr/>
        </p:nvSpPr>
        <p:spPr>
          <a:xfrm>
            <a:off x="1935889" y="2119024"/>
            <a:ext cx="8130748" cy="4796677"/>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fontAlgn="auto">
              <a:buClr>
                <a:schemeClr val="accent6">
                  <a:lumMod val="75000"/>
                </a:schemeClr>
              </a:buClr>
            </a:pPr>
            <a:r>
              <a:rPr lang="en-GB" sz="2000" b="1" dirty="0">
                <a:solidFill>
                  <a:schemeClr val="tx1"/>
                </a:solidFill>
              </a:rPr>
              <a:t>By the end of this session, you will be able to </a:t>
            </a:r>
            <a:r>
              <a:rPr lang="en-GB" sz="2000" b="1" dirty="0" smtClean="0">
                <a:solidFill>
                  <a:schemeClr val="tx1"/>
                </a:solidFill>
              </a:rPr>
              <a:t>formulate </a:t>
            </a:r>
            <a:r>
              <a:rPr lang="en-GB" sz="2000" b="1" dirty="0">
                <a:solidFill>
                  <a:schemeClr val="tx1"/>
                </a:solidFill>
              </a:rPr>
              <a:t>a the CABCDE approach and </a:t>
            </a:r>
            <a:r>
              <a:rPr lang="en-GB" sz="2000" b="1" dirty="0" smtClean="0">
                <a:solidFill>
                  <a:schemeClr val="tx1"/>
                </a:solidFill>
              </a:rPr>
              <a:t>understand </a:t>
            </a:r>
            <a:r>
              <a:rPr lang="en-GB" sz="2000" b="1" dirty="0">
                <a:solidFill>
                  <a:schemeClr val="tx1"/>
                </a:solidFill>
              </a:rPr>
              <a:t>the correct techniques and procedures for recognition and treatment of a common neurological condition (seizures) You will be able to explain how too:</a:t>
            </a:r>
            <a:r>
              <a:rPr lang="en-GB" sz="2000" b="1" dirty="0"/>
              <a:t/>
            </a:r>
            <a:br>
              <a:rPr lang="en-GB" sz="2000" b="1" dirty="0"/>
            </a:br>
            <a:endParaRPr lang="en-GB" sz="2000" dirty="0"/>
          </a:p>
          <a:p>
            <a:pPr marL="624078" indent="-514350" fontAlgn="auto">
              <a:buClr>
                <a:schemeClr val="accent6">
                  <a:lumMod val="75000"/>
                </a:schemeClr>
              </a:buClr>
              <a:buFont typeface="+mj-lt"/>
              <a:buAutoNum type="arabicPeriod"/>
            </a:pPr>
            <a:r>
              <a:rPr lang="en-GB" sz="2000" dirty="0"/>
              <a:t>Recognise a Seizure.</a:t>
            </a:r>
          </a:p>
          <a:p>
            <a:pPr marL="624078" indent="-514350" fontAlgn="auto">
              <a:buClr>
                <a:schemeClr val="accent6">
                  <a:lumMod val="75000"/>
                </a:schemeClr>
              </a:buClr>
              <a:buFont typeface="+mj-lt"/>
              <a:buAutoNum type="arabicPeriod"/>
            </a:pPr>
            <a:r>
              <a:rPr lang="en-GB" sz="2000" dirty="0"/>
              <a:t>Correct Management. </a:t>
            </a:r>
          </a:p>
          <a:p>
            <a:pPr marL="109728" indent="0" fontAlgn="auto">
              <a:buNone/>
            </a:pPr>
            <a:endParaRPr lang="en-GB" sz="2000" b="1" dirty="0"/>
          </a:p>
          <a:p>
            <a:pPr marL="822960" lvl="1" indent="-457200" fontAlgn="auto">
              <a:buFont typeface="+mj-lt"/>
              <a:buAutoNum type="arabicPeriod"/>
            </a:pPr>
            <a:endParaRPr lang="en-GB" sz="2000" b="1" dirty="0"/>
          </a:p>
          <a:p>
            <a:pPr fontAlgn="auto"/>
            <a:endParaRPr lang="en-GB" sz="2000" dirty="0"/>
          </a:p>
        </p:txBody>
      </p:sp>
      <p:sp>
        <p:nvSpPr>
          <p:cNvPr id="5" name="Rectangle 4"/>
          <p:cNvSpPr/>
          <p:nvPr/>
        </p:nvSpPr>
        <p:spPr>
          <a:xfrm>
            <a:off x="7056186" y="144805"/>
            <a:ext cx="3359381" cy="584775"/>
          </a:xfrm>
          <a:prstGeom prst="rect">
            <a:avLst/>
          </a:prstGeom>
        </p:spPr>
        <p:txBody>
          <a:bodyPr wrap="none">
            <a:spAutoFit/>
          </a:bodyPr>
          <a:lstStyle/>
          <a:p>
            <a:r>
              <a:rPr lang="en-GB" sz="3200" dirty="0">
                <a:solidFill>
                  <a:schemeClr val="bg1"/>
                </a:solidFill>
                <a:latin typeface="+mj-lt"/>
              </a:rPr>
              <a:t>Aim and Objectives</a:t>
            </a:r>
          </a:p>
        </p:txBody>
      </p:sp>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484554" y="3200459"/>
            <a:ext cx="2177089" cy="2829110"/>
          </a:xfrm>
          <a:prstGeom prst="rect">
            <a:avLst/>
          </a:prstGeom>
        </p:spPr>
      </p:pic>
      <p:pic>
        <p:nvPicPr>
          <p:cNvPr id="7" name="Picture 6"/>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270873" y="170087"/>
            <a:ext cx="932776" cy="1269164"/>
          </a:xfrm>
          <a:prstGeom prst="rect">
            <a:avLst/>
          </a:prstGeom>
        </p:spPr>
      </p:pic>
      <p:sp>
        <p:nvSpPr>
          <p:cNvPr id="8" name="Rectangle 7"/>
          <p:cNvSpPr/>
          <p:nvPr/>
        </p:nvSpPr>
        <p:spPr>
          <a:xfrm>
            <a:off x="0" y="6298163"/>
            <a:ext cx="12192000" cy="559837"/>
          </a:xfrm>
          <a:prstGeom prst="rect">
            <a:avLst/>
          </a:prstGeom>
          <a:solidFill>
            <a:srgbClr val="10A03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Picture 8"/>
          <p:cNvPicPr>
            <a:picLocks noChangeAspect="1"/>
          </p:cNvPicPr>
          <p:nvPr/>
        </p:nvPicPr>
        <p:blipFill>
          <a:blip r:embed="rId4" cstate="email">
            <a:extLst>
              <a:ext uri="{28A0092B-C50C-407E-A947-70E740481C1C}">
                <a14:useLocalDpi xmlns:a14="http://schemas.microsoft.com/office/drawing/2010/main" val="0"/>
              </a:ext>
            </a:extLst>
          </a:blip>
          <a:stretch>
            <a:fillRect/>
          </a:stretch>
        </p:blipFill>
        <p:spPr>
          <a:xfrm>
            <a:off x="10441202" y="-108300"/>
            <a:ext cx="1853188" cy="2036068"/>
          </a:xfrm>
          <a:prstGeom prst="rect">
            <a:avLst/>
          </a:prstGeom>
        </p:spPr>
      </p:pic>
      <p:sp>
        <p:nvSpPr>
          <p:cNvPr id="10" name="TextBox 9">
            <a:extLst>
              <a:ext uri="{FF2B5EF4-FFF2-40B4-BE49-F238E27FC236}">
                <a16:creationId xmlns:a16="http://schemas.microsoft.com/office/drawing/2014/main" xmlns="" id="{58F17405-0CCD-427E-8DC1-67BB508A6295}"/>
              </a:ext>
            </a:extLst>
          </p:cNvPr>
          <p:cNvSpPr txBox="1"/>
          <p:nvPr/>
        </p:nvSpPr>
        <p:spPr>
          <a:xfrm>
            <a:off x="9213668" y="6445764"/>
            <a:ext cx="2569028" cy="261610"/>
          </a:xfrm>
          <a:prstGeom prst="rect">
            <a:avLst/>
          </a:prstGeom>
          <a:noFill/>
          <a:ln>
            <a:noFill/>
          </a:ln>
        </p:spPr>
        <p:txBody>
          <a:bodyPr wrap="square" rtlCol="0">
            <a:spAutoFit/>
          </a:bodyPr>
          <a:lstStyle/>
          <a:p>
            <a:r>
              <a:rPr lang="en-GB" sz="1100" dirty="0">
                <a:solidFill>
                  <a:schemeClr val="bg1"/>
                </a:solidFill>
                <a:latin typeface="Bahnschrift Light" panose="020B0502040204020203" pitchFamily="34" charset="0"/>
              </a:rPr>
              <a:t>Welsh Ambulance Services NHS Trust</a:t>
            </a:r>
          </a:p>
        </p:txBody>
      </p:sp>
      <p:pic>
        <p:nvPicPr>
          <p:cNvPr id="11" name="Picture 10">
            <a:hlinkClick r:id="rId5"/>
            <a:extLst>
              <a:ext uri="{FF2B5EF4-FFF2-40B4-BE49-F238E27FC236}">
                <a16:creationId xmlns:a16="http://schemas.microsoft.com/office/drawing/2014/main" xmlns="" id="{9F4E6EA8-FE61-4C31-B92D-D0B67B138749}"/>
              </a:ext>
            </a:extLst>
          </p:cNvPr>
          <p:cNvPicPr>
            <a:picLocks noChangeAspect="1"/>
          </p:cNvPicPr>
          <p:nvPr/>
        </p:nvPicPr>
        <p:blipFill>
          <a:blip r:embed="rId6" cstate="email">
            <a:extLst>
              <a:ext uri="{28A0092B-C50C-407E-A947-70E740481C1C}">
                <a14:useLocalDpi xmlns:a14="http://schemas.microsoft.com/office/drawing/2010/main" val="0"/>
              </a:ext>
            </a:extLst>
          </a:blip>
          <a:stretch>
            <a:fillRect/>
          </a:stretch>
        </p:blipFill>
        <p:spPr>
          <a:xfrm>
            <a:off x="275134" y="6440957"/>
            <a:ext cx="271224" cy="271224"/>
          </a:xfrm>
          <a:prstGeom prst="rect">
            <a:avLst/>
          </a:prstGeom>
        </p:spPr>
      </p:pic>
      <p:pic>
        <p:nvPicPr>
          <p:cNvPr id="12" name="Picture 11">
            <a:hlinkClick r:id="rId7"/>
            <a:extLst>
              <a:ext uri="{FF2B5EF4-FFF2-40B4-BE49-F238E27FC236}">
                <a16:creationId xmlns:a16="http://schemas.microsoft.com/office/drawing/2014/main" xmlns="" id="{8B00DA9A-76A5-4B84-BB25-5D0C4EB3F9AF}"/>
              </a:ext>
            </a:extLst>
          </p:cNvPr>
          <p:cNvPicPr>
            <a:picLocks noChangeAspect="1"/>
          </p:cNvPicPr>
          <p:nvPr/>
        </p:nvPicPr>
        <p:blipFill>
          <a:blip r:embed="rId8" cstate="email">
            <a:extLst>
              <a:ext uri="{28A0092B-C50C-407E-A947-70E740481C1C}">
                <a14:useLocalDpi xmlns:a14="http://schemas.microsoft.com/office/drawing/2010/main" val="0"/>
              </a:ext>
            </a:extLst>
          </a:blip>
          <a:stretch>
            <a:fillRect/>
          </a:stretch>
        </p:blipFill>
        <p:spPr>
          <a:xfrm>
            <a:off x="690680" y="6422354"/>
            <a:ext cx="444934" cy="311454"/>
          </a:xfrm>
          <a:prstGeom prst="rect">
            <a:avLst/>
          </a:prstGeom>
        </p:spPr>
      </p:pic>
      <p:pic>
        <p:nvPicPr>
          <p:cNvPr id="13" name="Picture 12">
            <a:hlinkClick r:id="rId9"/>
            <a:extLst>
              <a:ext uri="{FF2B5EF4-FFF2-40B4-BE49-F238E27FC236}">
                <a16:creationId xmlns:a16="http://schemas.microsoft.com/office/drawing/2014/main" xmlns="" id="{FE06037E-7EC3-4FD2-BD0E-408689441007}"/>
              </a:ext>
            </a:extLst>
          </p:cNvPr>
          <p:cNvPicPr>
            <a:picLocks noChangeAspect="1"/>
          </p:cNvPicPr>
          <p:nvPr/>
        </p:nvPicPr>
        <p:blipFill>
          <a:blip r:embed="rId10" cstate="email">
            <a:extLst>
              <a:ext uri="{28A0092B-C50C-407E-A947-70E740481C1C}">
                <a14:useLocalDpi xmlns:a14="http://schemas.microsoft.com/office/drawing/2010/main" val="0"/>
              </a:ext>
            </a:extLst>
          </a:blip>
          <a:stretch>
            <a:fillRect/>
          </a:stretch>
        </p:blipFill>
        <p:spPr>
          <a:xfrm>
            <a:off x="1284816" y="6440957"/>
            <a:ext cx="271224" cy="271224"/>
          </a:xfrm>
          <a:prstGeom prst="rect">
            <a:avLst/>
          </a:prstGeom>
        </p:spPr>
      </p:pic>
      <p:sp>
        <p:nvSpPr>
          <p:cNvPr id="14" name="Rectangle 2"/>
          <p:cNvSpPr txBox="1">
            <a:spLocks noChangeArrowheads="1"/>
          </p:cNvSpPr>
          <p:nvPr/>
        </p:nvSpPr>
        <p:spPr>
          <a:xfrm>
            <a:off x="7277785" y="160121"/>
            <a:ext cx="4273016" cy="994172"/>
          </a:xfrm>
          <a:prstGeom prst="rect">
            <a:avLst/>
          </a:prstGeom>
        </p:spPr>
        <p:txBody>
          <a:bodyPr/>
          <a:lstStyle>
            <a:lvl1pPr algn="l" defTabSz="685800" rtl="0" eaLnBrk="1" latinLnBrk="0" hangingPunct="1">
              <a:lnSpc>
                <a:spcPct val="90000"/>
              </a:lnSpc>
              <a:spcBef>
                <a:spcPct val="0"/>
              </a:spcBef>
              <a:buNone/>
              <a:defRPr sz="3300" kern="1200">
                <a:solidFill>
                  <a:schemeClr val="tx1"/>
                </a:solidFill>
                <a:latin typeface="+mj-lt"/>
                <a:ea typeface="+mj-ea"/>
                <a:cs typeface="+mj-cs"/>
              </a:defRPr>
            </a:lvl1pPr>
          </a:lstStyle>
          <a:p>
            <a:pPr fontAlgn="auto">
              <a:spcAft>
                <a:spcPts val="0"/>
              </a:spcAft>
              <a:defRPr/>
            </a:pPr>
            <a:r>
              <a:rPr lang="en-GB" sz="2700" dirty="0">
                <a:latin typeface="+mn-lt"/>
              </a:rPr>
              <a:t>Epilepsy- Seizure Disorders </a:t>
            </a:r>
          </a:p>
        </p:txBody>
      </p:sp>
    </p:spTree>
    <p:extLst>
      <p:ext uri="{BB962C8B-B14F-4D97-AF65-F5344CB8AC3E}">
        <p14:creationId xmlns:p14="http://schemas.microsoft.com/office/powerpoint/2010/main" val="37730089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4">
                                            <p:txEl>
                                              <p:pRg st="1" end="1"/>
                                            </p:txEl>
                                          </p:spTgt>
                                        </p:tgtEl>
                                        <p:attrNameLst>
                                          <p:attrName>style.visibility</p:attrName>
                                        </p:attrNameLst>
                                      </p:cBhvr>
                                      <p:to>
                                        <p:strVal val="visible"/>
                                      </p:to>
                                    </p:set>
                                    <p:animEffect transition="in" filter="fade">
                                      <p:cBhvr>
                                        <p:cTn id="14" dur="1000"/>
                                        <p:tgtEl>
                                          <p:spTgt spid="4">
                                            <p:txEl>
                                              <p:pRg st="1" end="1"/>
                                            </p:txEl>
                                          </p:spTgt>
                                        </p:tgtEl>
                                      </p:cBhvr>
                                    </p:animEffect>
                                    <p:anim calcmode="lin" valueType="num">
                                      <p:cBhvr>
                                        <p:cTn id="15"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4">
                                            <p:txEl>
                                              <p:pRg st="2" end="2"/>
                                            </p:txEl>
                                          </p:spTgt>
                                        </p:tgtEl>
                                        <p:attrNameLst>
                                          <p:attrName>style.visibility</p:attrName>
                                        </p:attrNameLst>
                                      </p:cBhvr>
                                      <p:to>
                                        <p:strVal val="visible"/>
                                      </p:to>
                                    </p:set>
                                    <p:animEffect transition="in" filter="fade">
                                      <p:cBhvr>
                                        <p:cTn id="21" dur="1000"/>
                                        <p:tgtEl>
                                          <p:spTgt spid="4">
                                            <p:txEl>
                                              <p:pRg st="2" end="2"/>
                                            </p:txEl>
                                          </p:spTgt>
                                        </p:tgtEl>
                                      </p:cBhvr>
                                    </p:animEffect>
                                    <p:anim calcmode="lin" valueType="num">
                                      <p:cBhvr>
                                        <p:cTn id="22"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1" presetClass="entr" presetSubtype="0" fill="hold" nodeType="clickEffect">
                                  <p:stCondLst>
                                    <p:cond delay="0"/>
                                  </p:stCondLst>
                                  <p:childTnLst>
                                    <p:set>
                                      <p:cBhvr>
                                        <p:cTn id="27"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608221" y="979469"/>
            <a:ext cx="8891337" cy="5139869"/>
          </a:xfrm>
          <a:prstGeom prst="rect">
            <a:avLst/>
          </a:prstGeom>
        </p:spPr>
        <p:txBody>
          <a:bodyPr wrap="square">
            <a:spAutoFit/>
          </a:bodyPr>
          <a:lstStyle/>
          <a:p>
            <a:r>
              <a:rPr lang="en-US" sz="3200" dirty="0">
                <a:latin typeface="+mn-lt"/>
              </a:rPr>
              <a:t>What is epilepsy?</a:t>
            </a:r>
            <a:br>
              <a:rPr lang="en-US" sz="3200" dirty="0">
                <a:latin typeface="+mn-lt"/>
              </a:rPr>
            </a:br>
            <a:endParaRPr lang="en-US" sz="3200" dirty="0">
              <a:latin typeface="+mn-lt"/>
            </a:endParaRPr>
          </a:p>
          <a:p>
            <a:r>
              <a:rPr lang="en-US" sz="2200" dirty="0">
                <a:latin typeface="+mn-lt"/>
              </a:rPr>
              <a:t>Epilepsy is a condition that affects the brain. When someone has epilepsy, it means they have a tendency to have epileptic seizures.</a:t>
            </a:r>
            <a:br>
              <a:rPr lang="en-US" sz="2200" dirty="0">
                <a:latin typeface="+mn-lt"/>
              </a:rPr>
            </a:br>
            <a:endParaRPr lang="en-US" sz="2200" dirty="0">
              <a:latin typeface="+mn-lt"/>
            </a:endParaRPr>
          </a:p>
          <a:p>
            <a:r>
              <a:rPr lang="en-US" sz="2200" dirty="0">
                <a:latin typeface="+mn-lt"/>
              </a:rPr>
              <a:t>Anyone can have a one-off seizure, but this doesn’t always mean they have epilepsy. </a:t>
            </a:r>
            <a:br>
              <a:rPr lang="en-US" sz="2200" dirty="0">
                <a:latin typeface="+mn-lt"/>
              </a:rPr>
            </a:br>
            <a:r>
              <a:rPr lang="en-US" sz="2200" dirty="0">
                <a:latin typeface="+mn-lt"/>
              </a:rPr>
              <a:t/>
            </a:r>
            <a:br>
              <a:rPr lang="en-US" sz="2200" dirty="0">
                <a:latin typeface="+mn-lt"/>
              </a:rPr>
            </a:br>
            <a:r>
              <a:rPr lang="en-US" sz="2200" dirty="0">
                <a:latin typeface="+mn-lt"/>
              </a:rPr>
              <a:t>Epilepsy is usually only diagnosed if a doctor thinks there’s a high chance that the person could have more seizures.</a:t>
            </a:r>
            <a:br>
              <a:rPr lang="en-US" sz="2200" dirty="0">
                <a:latin typeface="+mn-lt"/>
              </a:rPr>
            </a:br>
            <a:endParaRPr lang="en-US" sz="2200" dirty="0">
              <a:latin typeface="+mn-lt"/>
            </a:endParaRPr>
          </a:p>
          <a:p>
            <a:r>
              <a:rPr lang="en-US" sz="2200" dirty="0">
                <a:latin typeface="+mn-lt"/>
              </a:rPr>
              <a:t>Epilepsy can start at any age and there are many different types. Some types of epilepsy last for a limited time and the person eventually stops having seizures, but for many people, epilepsy is a life-long condition.</a:t>
            </a:r>
          </a:p>
        </p:txBody>
      </p:sp>
      <p:sp>
        <p:nvSpPr>
          <p:cNvPr id="5" name="Rectangle 2"/>
          <p:cNvSpPr txBox="1">
            <a:spLocks noChangeArrowheads="1"/>
          </p:cNvSpPr>
          <p:nvPr/>
        </p:nvSpPr>
        <p:spPr>
          <a:xfrm>
            <a:off x="6511875" y="163146"/>
            <a:ext cx="4273016" cy="994172"/>
          </a:xfrm>
          <a:prstGeom prst="rect">
            <a:avLst/>
          </a:prstGeom>
        </p:spPr>
        <p:txBody>
          <a:bodyPr/>
          <a:lstStyle>
            <a:lvl1pPr algn="l" defTabSz="685800" rtl="0" eaLnBrk="1" latinLnBrk="0" hangingPunct="1">
              <a:lnSpc>
                <a:spcPct val="90000"/>
              </a:lnSpc>
              <a:spcBef>
                <a:spcPct val="0"/>
              </a:spcBef>
              <a:buNone/>
              <a:defRPr sz="3300" kern="1200">
                <a:solidFill>
                  <a:schemeClr val="tx1"/>
                </a:solidFill>
                <a:latin typeface="+mj-lt"/>
                <a:ea typeface="+mj-ea"/>
                <a:cs typeface="+mj-cs"/>
              </a:defRPr>
            </a:lvl1pPr>
          </a:lstStyle>
          <a:p>
            <a:pPr fontAlgn="auto">
              <a:spcAft>
                <a:spcPts val="0"/>
              </a:spcAft>
              <a:defRPr/>
            </a:pPr>
            <a:r>
              <a:rPr lang="en-GB" sz="2700" dirty="0">
                <a:solidFill>
                  <a:schemeClr val="bg1"/>
                </a:solidFill>
                <a:latin typeface="+mn-lt"/>
              </a:rPr>
              <a:t>Epilepsy- Seizure Disorders </a:t>
            </a:r>
          </a:p>
        </p:txBody>
      </p:sp>
      <p:sp>
        <p:nvSpPr>
          <p:cNvPr id="6" name="TextBox 5"/>
          <p:cNvSpPr txBox="1"/>
          <p:nvPr/>
        </p:nvSpPr>
        <p:spPr>
          <a:xfrm>
            <a:off x="8237428" y="5988532"/>
            <a:ext cx="4226011" cy="261610"/>
          </a:xfrm>
          <a:prstGeom prst="rect">
            <a:avLst/>
          </a:prstGeom>
          <a:noFill/>
        </p:spPr>
        <p:txBody>
          <a:bodyPr wrap="square" rtlCol="0">
            <a:spAutoFit/>
          </a:bodyPr>
          <a:lstStyle/>
          <a:p>
            <a:r>
              <a:rPr lang="en-GB" sz="1100" dirty="0"/>
              <a:t>Care Essentials, chapter 13, p.150</a:t>
            </a:r>
          </a:p>
        </p:txBody>
      </p:sp>
      <p:pic>
        <p:nvPicPr>
          <p:cNvPr id="7" name="Picture 6"/>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270873" y="170087"/>
            <a:ext cx="932776" cy="1269164"/>
          </a:xfrm>
          <a:prstGeom prst="rect">
            <a:avLst/>
          </a:prstGeom>
        </p:spPr>
      </p:pic>
      <p:sp>
        <p:nvSpPr>
          <p:cNvPr id="8" name="Rectangle 7"/>
          <p:cNvSpPr/>
          <p:nvPr/>
        </p:nvSpPr>
        <p:spPr>
          <a:xfrm>
            <a:off x="0" y="6298163"/>
            <a:ext cx="12192000" cy="559837"/>
          </a:xfrm>
          <a:prstGeom prst="rect">
            <a:avLst/>
          </a:prstGeom>
          <a:solidFill>
            <a:srgbClr val="10A03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Picture 8"/>
          <p:cNvPicPr>
            <a:picLocks noChangeAspect="1"/>
          </p:cNvPicPr>
          <p:nvPr/>
        </p:nvPicPr>
        <p:blipFill>
          <a:blip r:embed="rId4" cstate="email">
            <a:extLst>
              <a:ext uri="{28A0092B-C50C-407E-A947-70E740481C1C}">
                <a14:useLocalDpi xmlns:a14="http://schemas.microsoft.com/office/drawing/2010/main" val="0"/>
              </a:ext>
            </a:extLst>
          </a:blip>
          <a:stretch>
            <a:fillRect/>
          </a:stretch>
        </p:blipFill>
        <p:spPr>
          <a:xfrm>
            <a:off x="10441202" y="-108300"/>
            <a:ext cx="1853188" cy="2036068"/>
          </a:xfrm>
          <a:prstGeom prst="rect">
            <a:avLst/>
          </a:prstGeom>
        </p:spPr>
      </p:pic>
      <p:sp>
        <p:nvSpPr>
          <p:cNvPr id="10" name="TextBox 9">
            <a:extLst>
              <a:ext uri="{FF2B5EF4-FFF2-40B4-BE49-F238E27FC236}">
                <a16:creationId xmlns:a16="http://schemas.microsoft.com/office/drawing/2014/main" xmlns="" id="{58F17405-0CCD-427E-8DC1-67BB508A6295}"/>
              </a:ext>
            </a:extLst>
          </p:cNvPr>
          <p:cNvSpPr txBox="1"/>
          <p:nvPr/>
        </p:nvSpPr>
        <p:spPr>
          <a:xfrm>
            <a:off x="9213668" y="6445764"/>
            <a:ext cx="2569028" cy="261610"/>
          </a:xfrm>
          <a:prstGeom prst="rect">
            <a:avLst/>
          </a:prstGeom>
          <a:noFill/>
          <a:ln>
            <a:noFill/>
          </a:ln>
        </p:spPr>
        <p:txBody>
          <a:bodyPr wrap="square" rtlCol="0">
            <a:spAutoFit/>
          </a:bodyPr>
          <a:lstStyle/>
          <a:p>
            <a:r>
              <a:rPr lang="en-GB" sz="1100" dirty="0">
                <a:solidFill>
                  <a:schemeClr val="bg1"/>
                </a:solidFill>
                <a:latin typeface="Bahnschrift Light" panose="020B0502040204020203" pitchFamily="34" charset="0"/>
              </a:rPr>
              <a:t>Welsh Ambulance Services NHS Trust</a:t>
            </a:r>
          </a:p>
        </p:txBody>
      </p:sp>
      <p:pic>
        <p:nvPicPr>
          <p:cNvPr id="11" name="Picture 10">
            <a:hlinkClick r:id="rId5"/>
            <a:extLst>
              <a:ext uri="{FF2B5EF4-FFF2-40B4-BE49-F238E27FC236}">
                <a16:creationId xmlns:a16="http://schemas.microsoft.com/office/drawing/2014/main" xmlns="" id="{9F4E6EA8-FE61-4C31-B92D-D0B67B138749}"/>
              </a:ext>
            </a:extLst>
          </p:cNvPr>
          <p:cNvPicPr>
            <a:picLocks noChangeAspect="1"/>
          </p:cNvPicPr>
          <p:nvPr/>
        </p:nvPicPr>
        <p:blipFill>
          <a:blip r:embed="rId6" cstate="email">
            <a:extLst>
              <a:ext uri="{28A0092B-C50C-407E-A947-70E740481C1C}">
                <a14:useLocalDpi xmlns:a14="http://schemas.microsoft.com/office/drawing/2010/main" val="0"/>
              </a:ext>
            </a:extLst>
          </a:blip>
          <a:stretch>
            <a:fillRect/>
          </a:stretch>
        </p:blipFill>
        <p:spPr>
          <a:xfrm>
            <a:off x="275134" y="6440957"/>
            <a:ext cx="271224" cy="271224"/>
          </a:xfrm>
          <a:prstGeom prst="rect">
            <a:avLst/>
          </a:prstGeom>
        </p:spPr>
      </p:pic>
      <p:pic>
        <p:nvPicPr>
          <p:cNvPr id="12" name="Picture 11">
            <a:hlinkClick r:id="rId7"/>
            <a:extLst>
              <a:ext uri="{FF2B5EF4-FFF2-40B4-BE49-F238E27FC236}">
                <a16:creationId xmlns:a16="http://schemas.microsoft.com/office/drawing/2014/main" xmlns="" id="{8B00DA9A-76A5-4B84-BB25-5D0C4EB3F9AF}"/>
              </a:ext>
            </a:extLst>
          </p:cNvPr>
          <p:cNvPicPr>
            <a:picLocks noChangeAspect="1"/>
          </p:cNvPicPr>
          <p:nvPr/>
        </p:nvPicPr>
        <p:blipFill>
          <a:blip r:embed="rId8" cstate="email">
            <a:extLst>
              <a:ext uri="{28A0092B-C50C-407E-A947-70E740481C1C}">
                <a14:useLocalDpi xmlns:a14="http://schemas.microsoft.com/office/drawing/2010/main" val="0"/>
              </a:ext>
            </a:extLst>
          </a:blip>
          <a:stretch>
            <a:fillRect/>
          </a:stretch>
        </p:blipFill>
        <p:spPr>
          <a:xfrm>
            <a:off x="690680" y="6422354"/>
            <a:ext cx="444934" cy="311454"/>
          </a:xfrm>
          <a:prstGeom prst="rect">
            <a:avLst/>
          </a:prstGeom>
        </p:spPr>
      </p:pic>
      <p:pic>
        <p:nvPicPr>
          <p:cNvPr id="13" name="Picture 12">
            <a:hlinkClick r:id="rId9"/>
            <a:extLst>
              <a:ext uri="{FF2B5EF4-FFF2-40B4-BE49-F238E27FC236}">
                <a16:creationId xmlns:a16="http://schemas.microsoft.com/office/drawing/2014/main" xmlns="" id="{FE06037E-7EC3-4FD2-BD0E-408689441007}"/>
              </a:ext>
            </a:extLst>
          </p:cNvPr>
          <p:cNvPicPr>
            <a:picLocks noChangeAspect="1"/>
          </p:cNvPicPr>
          <p:nvPr/>
        </p:nvPicPr>
        <p:blipFill>
          <a:blip r:embed="rId10" cstate="email">
            <a:extLst>
              <a:ext uri="{28A0092B-C50C-407E-A947-70E740481C1C}">
                <a14:useLocalDpi xmlns:a14="http://schemas.microsoft.com/office/drawing/2010/main" val="0"/>
              </a:ext>
            </a:extLst>
          </a:blip>
          <a:stretch>
            <a:fillRect/>
          </a:stretch>
        </p:blipFill>
        <p:spPr>
          <a:xfrm>
            <a:off x="1284816" y="6440957"/>
            <a:ext cx="271224" cy="271224"/>
          </a:xfrm>
          <a:prstGeom prst="rect">
            <a:avLst/>
          </a:prstGeom>
        </p:spPr>
      </p:pic>
      <p:sp>
        <p:nvSpPr>
          <p:cNvPr id="14" name="Rectangle 2"/>
          <p:cNvSpPr txBox="1">
            <a:spLocks noChangeArrowheads="1"/>
          </p:cNvSpPr>
          <p:nvPr/>
        </p:nvSpPr>
        <p:spPr>
          <a:xfrm>
            <a:off x="7277785" y="160121"/>
            <a:ext cx="4273016" cy="994172"/>
          </a:xfrm>
          <a:prstGeom prst="rect">
            <a:avLst/>
          </a:prstGeom>
        </p:spPr>
        <p:txBody>
          <a:bodyPr/>
          <a:lstStyle>
            <a:lvl1pPr algn="l" defTabSz="685800" rtl="0" eaLnBrk="1" latinLnBrk="0" hangingPunct="1">
              <a:lnSpc>
                <a:spcPct val="90000"/>
              </a:lnSpc>
              <a:spcBef>
                <a:spcPct val="0"/>
              </a:spcBef>
              <a:buNone/>
              <a:defRPr sz="3300" kern="1200">
                <a:solidFill>
                  <a:schemeClr val="tx1"/>
                </a:solidFill>
                <a:latin typeface="+mj-lt"/>
                <a:ea typeface="+mj-ea"/>
                <a:cs typeface="+mj-cs"/>
              </a:defRPr>
            </a:lvl1pPr>
          </a:lstStyle>
          <a:p>
            <a:pPr fontAlgn="auto">
              <a:spcAft>
                <a:spcPts val="0"/>
              </a:spcAft>
              <a:defRPr/>
            </a:pPr>
            <a:r>
              <a:rPr lang="en-GB" sz="2700" dirty="0">
                <a:latin typeface="Bahnschrift SemiCondensed" panose="020B0502040204020203" pitchFamily="34" charset="0"/>
              </a:rPr>
              <a:t>Epilepsy- Seizure Disorders </a:t>
            </a:r>
          </a:p>
        </p:txBody>
      </p:sp>
    </p:spTree>
    <p:extLst>
      <p:ext uri="{BB962C8B-B14F-4D97-AF65-F5344CB8AC3E}">
        <p14:creationId xmlns:p14="http://schemas.microsoft.com/office/powerpoint/2010/main" val="32419019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752600" y="1112019"/>
            <a:ext cx="8313821" cy="3416320"/>
          </a:xfrm>
          <a:prstGeom prst="rect">
            <a:avLst/>
          </a:prstGeom>
        </p:spPr>
        <p:txBody>
          <a:bodyPr wrap="square">
            <a:spAutoFit/>
          </a:bodyPr>
          <a:lstStyle/>
          <a:p>
            <a:r>
              <a:rPr lang="en-US" sz="3200" dirty="0">
                <a:latin typeface="+mn-lt"/>
              </a:rPr>
              <a:t>What are seizures?</a:t>
            </a:r>
            <a:r>
              <a:rPr lang="en-US" sz="3000" dirty="0">
                <a:latin typeface="+mn-lt"/>
              </a:rPr>
              <a:t/>
            </a:r>
            <a:br>
              <a:rPr lang="en-US" sz="3000" dirty="0">
                <a:latin typeface="+mn-lt"/>
              </a:rPr>
            </a:br>
            <a:endParaRPr lang="en-US" sz="3000" dirty="0">
              <a:latin typeface="+mn-lt"/>
            </a:endParaRPr>
          </a:p>
          <a:p>
            <a:r>
              <a:rPr lang="en-US" sz="2200" dirty="0">
                <a:latin typeface="+mn-lt"/>
              </a:rPr>
              <a:t>Electrical activity is happening in our brain all of the time, as the cells in the brain send messages to each other. </a:t>
            </a:r>
            <a:br>
              <a:rPr lang="en-US" sz="2200" dirty="0">
                <a:latin typeface="+mn-lt"/>
              </a:rPr>
            </a:br>
            <a:endParaRPr lang="en-US" sz="2200" dirty="0">
              <a:latin typeface="+mn-lt"/>
            </a:endParaRPr>
          </a:p>
          <a:p>
            <a:r>
              <a:rPr lang="en-US" sz="2200" dirty="0">
                <a:latin typeface="+mn-lt"/>
              </a:rPr>
              <a:t>A seizure happens when there is a sudden burst of intense electrical activity in the brain. This causes a temporary disruption to the way the brain normally works, so the brain’s messages become mixed up - the result is a seizure.</a:t>
            </a:r>
          </a:p>
        </p:txBody>
      </p:sp>
      <p:sp>
        <p:nvSpPr>
          <p:cNvPr id="3" name="Rectangle 2"/>
          <p:cNvSpPr txBox="1">
            <a:spLocks noChangeArrowheads="1"/>
          </p:cNvSpPr>
          <p:nvPr/>
        </p:nvSpPr>
        <p:spPr>
          <a:xfrm>
            <a:off x="6511875" y="163146"/>
            <a:ext cx="4273016" cy="994172"/>
          </a:xfrm>
          <a:prstGeom prst="rect">
            <a:avLst/>
          </a:prstGeom>
        </p:spPr>
        <p:txBody>
          <a:bodyPr/>
          <a:lstStyle>
            <a:lvl1pPr algn="l" defTabSz="685800" rtl="0" eaLnBrk="1" latinLnBrk="0" hangingPunct="1">
              <a:lnSpc>
                <a:spcPct val="90000"/>
              </a:lnSpc>
              <a:spcBef>
                <a:spcPct val="0"/>
              </a:spcBef>
              <a:buNone/>
              <a:defRPr sz="3300" kern="1200">
                <a:solidFill>
                  <a:schemeClr val="tx1"/>
                </a:solidFill>
                <a:latin typeface="+mj-lt"/>
                <a:ea typeface="+mj-ea"/>
                <a:cs typeface="+mj-cs"/>
              </a:defRPr>
            </a:lvl1pPr>
          </a:lstStyle>
          <a:p>
            <a:pPr fontAlgn="auto">
              <a:spcAft>
                <a:spcPts val="0"/>
              </a:spcAft>
              <a:defRPr/>
            </a:pPr>
            <a:r>
              <a:rPr lang="en-GB" sz="2700" dirty="0">
                <a:solidFill>
                  <a:schemeClr val="bg1"/>
                </a:solidFill>
                <a:latin typeface="Calibri" pitchFamily="34" charset="0"/>
              </a:rPr>
              <a:t>Epilepsy- Seizure Disorders </a:t>
            </a:r>
          </a:p>
        </p:txBody>
      </p:sp>
      <p:sp>
        <p:nvSpPr>
          <p:cNvPr id="4" name="TextBox 3"/>
          <p:cNvSpPr txBox="1"/>
          <p:nvPr/>
        </p:nvSpPr>
        <p:spPr>
          <a:xfrm>
            <a:off x="8237428" y="5945648"/>
            <a:ext cx="4226011" cy="261610"/>
          </a:xfrm>
          <a:prstGeom prst="rect">
            <a:avLst/>
          </a:prstGeom>
          <a:noFill/>
        </p:spPr>
        <p:txBody>
          <a:bodyPr wrap="square" rtlCol="0">
            <a:spAutoFit/>
          </a:bodyPr>
          <a:lstStyle/>
          <a:p>
            <a:r>
              <a:rPr lang="en-GB" sz="1100" dirty="0"/>
              <a:t>Care Essentials, chapter 13, p.150</a:t>
            </a:r>
          </a:p>
        </p:txBody>
      </p:sp>
      <p:pic>
        <p:nvPicPr>
          <p:cNvPr id="5" name="Picture 4"/>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270873" y="170087"/>
            <a:ext cx="932776" cy="1269164"/>
          </a:xfrm>
          <a:prstGeom prst="rect">
            <a:avLst/>
          </a:prstGeom>
        </p:spPr>
      </p:pic>
      <p:sp>
        <p:nvSpPr>
          <p:cNvPr id="6" name="Rectangle 5"/>
          <p:cNvSpPr/>
          <p:nvPr/>
        </p:nvSpPr>
        <p:spPr>
          <a:xfrm>
            <a:off x="0" y="6298163"/>
            <a:ext cx="12192000" cy="559837"/>
          </a:xfrm>
          <a:prstGeom prst="rect">
            <a:avLst/>
          </a:prstGeom>
          <a:solidFill>
            <a:srgbClr val="10A03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 name="Picture 6"/>
          <p:cNvPicPr>
            <a:picLocks noChangeAspect="1"/>
          </p:cNvPicPr>
          <p:nvPr/>
        </p:nvPicPr>
        <p:blipFill>
          <a:blip r:embed="rId4" cstate="email">
            <a:extLst>
              <a:ext uri="{28A0092B-C50C-407E-A947-70E740481C1C}">
                <a14:useLocalDpi xmlns:a14="http://schemas.microsoft.com/office/drawing/2010/main" val="0"/>
              </a:ext>
            </a:extLst>
          </a:blip>
          <a:stretch>
            <a:fillRect/>
          </a:stretch>
        </p:blipFill>
        <p:spPr>
          <a:xfrm>
            <a:off x="10441202" y="-108300"/>
            <a:ext cx="1853188" cy="2036068"/>
          </a:xfrm>
          <a:prstGeom prst="rect">
            <a:avLst/>
          </a:prstGeom>
        </p:spPr>
      </p:pic>
      <p:sp>
        <p:nvSpPr>
          <p:cNvPr id="8" name="TextBox 7">
            <a:extLst>
              <a:ext uri="{FF2B5EF4-FFF2-40B4-BE49-F238E27FC236}">
                <a16:creationId xmlns:a16="http://schemas.microsoft.com/office/drawing/2014/main" xmlns="" id="{58F17405-0CCD-427E-8DC1-67BB508A6295}"/>
              </a:ext>
            </a:extLst>
          </p:cNvPr>
          <p:cNvSpPr txBox="1"/>
          <p:nvPr/>
        </p:nvSpPr>
        <p:spPr>
          <a:xfrm>
            <a:off x="9213668" y="6445764"/>
            <a:ext cx="2569028" cy="261610"/>
          </a:xfrm>
          <a:prstGeom prst="rect">
            <a:avLst/>
          </a:prstGeom>
          <a:noFill/>
          <a:ln>
            <a:noFill/>
          </a:ln>
        </p:spPr>
        <p:txBody>
          <a:bodyPr wrap="square" rtlCol="0">
            <a:spAutoFit/>
          </a:bodyPr>
          <a:lstStyle/>
          <a:p>
            <a:r>
              <a:rPr lang="en-GB" sz="1100" dirty="0">
                <a:solidFill>
                  <a:schemeClr val="bg1"/>
                </a:solidFill>
                <a:latin typeface="Bahnschrift Light" panose="020B0502040204020203" pitchFamily="34" charset="0"/>
              </a:rPr>
              <a:t>Welsh Ambulance Services NHS Trust</a:t>
            </a:r>
          </a:p>
        </p:txBody>
      </p:sp>
      <p:pic>
        <p:nvPicPr>
          <p:cNvPr id="9" name="Picture 8">
            <a:hlinkClick r:id="rId5"/>
            <a:extLst>
              <a:ext uri="{FF2B5EF4-FFF2-40B4-BE49-F238E27FC236}">
                <a16:creationId xmlns:a16="http://schemas.microsoft.com/office/drawing/2014/main" xmlns="" id="{9F4E6EA8-FE61-4C31-B92D-D0B67B138749}"/>
              </a:ext>
            </a:extLst>
          </p:cNvPr>
          <p:cNvPicPr>
            <a:picLocks noChangeAspect="1"/>
          </p:cNvPicPr>
          <p:nvPr/>
        </p:nvPicPr>
        <p:blipFill>
          <a:blip r:embed="rId6" cstate="email">
            <a:extLst>
              <a:ext uri="{28A0092B-C50C-407E-A947-70E740481C1C}">
                <a14:useLocalDpi xmlns:a14="http://schemas.microsoft.com/office/drawing/2010/main" val="0"/>
              </a:ext>
            </a:extLst>
          </a:blip>
          <a:stretch>
            <a:fillRect/>
          </a:stretch>
        </p:blipFill>
        <p:spPr>
          <a:xfrm>
            <a:off x="275134" y="6440957"/>
            <a:ext cx="271224" cy="271224"/>
          </a:xfrm>
          <a:prstGeom prst="rect">
            <a:avLst/>
          </a:prstGeom>
        </p:spPr>
      </p:pic>
      <p:pic>
        <p:nvPicPr>
          <p:cNvPr id="10" name="Picture 9">
            <a:hlinkClick r:id="rId7"/>
            <a:extLst>
              <a:ext uri="{FF2B5EF4-FFF2-40B4-BE49-F238E27FC236}">
                <a16:creationId xmlns:a16="http://schemas.microsoft.com/office/drawing/2014/main" xmlns="" id="{8B00DA9A-76A5-4B84-BB25-5D0C4EB3F9AF}"/>
              </a:ext>
            </a:extLst>
          </p:cNvPr>
          <p:cNvPicPr>
            <a:picLocks noChangeAspect="1"/>
          </p:cNvPicPr>
          <p:nvPr/>
        </p:nvPicPr>
        <p:blipFill>
          <a:blip r:embed="rId8" cstate="email">
            <a:extLst>
              <a:ext uri="{28A0092B-C50C-407E-A947-70E740481C1C}">
                <a14:useLocalDpi xmlns:a14="http://schemas.microsoft.com/office/drawing/2010/main" val="0"/>
              </a:ext>
            </a:extLst>
          </a:blip>
          <a:stretch>
            <a:fillRect/>
          </a:stretch>
        </p:blipFill>
        <p:spPr>
          <a:xfrm>
            <a:off x="690680" y="6422354"/>
            <a:ext cx="444934" cy="311454"/>
          </a:xfrm>
          <a:prstGeom prst="rect">
            <a:avLst/>
          </a:prstGeom>
        </p:spPr>
      </p:pic>
      <p:pic>
        <p:nvPicPr>
          <p:cNvPr id="11" name="Picture 10">
            <a:hlinkClick r:id="rId9"/>
            <a:extLst>
              <a:ext uri="{FF2B5EF4-FFF2-40B4-BE49-F238E27FC236}">
                <a16:creationId xmlns:a16="http://schemas.microsoft.com/office/drawing/2014/main" xmlns="" id="{FE06037E-7EC3-4FD2-BD0E-408689441007}"/>
              </a:ext>
            </a:extLst>
          </p:cNvPr>
          <p:cNvPicPr>
            <a:picLocks noChangeAspect="1"/>
          </p:cNvPicPr>
          <p:nvPr/>
        </p:nvPicPr>
        <p:blipFill>
          <a:blip r:embed="rId10" cstate="email">
            <a:extLst>
              <a:ext uri="{28A0092B-C50C-407E-A947-70E740481C1C}">
                <a14:useLocalDpi xmlns:a14="http://schemas.microsoft.com/office/drawing/2010/main" val="0"/>
              </a:ext>
            </a:extLst>
          </a:blip>
          <a:stretch>
            <a:fillRect/>
          </a:stretch>
        </p:blipFill>
        <p:spPr>
          <a:xfrm>
            <a:off x="1284816" y="6440957"/>
            <a:ext cx="271224" cy="271224"/>
          </a:xfrm>
          <a:prstGeom prst="rect">
            <a:avLst/>
          </a:prstGeom>
        </p:spPr>
      </p:pic>
      <p:sp>
        <p:nvSpPr>
          <p:cNvPr id="12" name="Rectangle 2"/>
          <p:cNvSpPr txBox="1">
            <a:spLocks noChangeArrowheads="1"/>
          </p:cNvSpPr>
          <p:nvPr/>
        </p:nvSpPr>
        <p:spPr>
          <a:xfrm>
            <a:off x="7277785" y="160121"/>
            <a:ext cx="4273016" cy="994172"/>
          </a:xfrm>
          <a:prstGeom prst="rect">
            <a:avLst/>
          </a:prstGeom>
        </p:spPr>
        <p:txBody>
          <a:bodyPr/>
          <a:lstStyle>
            <a:lvl1pPr algn="l" defTabSz="685800" rtl="0" eaLnBrk="1" latinLnBrk="0" hangingPunct="1">
              <a:lnSpc>
                <a:spcPct val="90000"/>
              </a:lnSpc>
              <a:spcBef>
                <a:spcPct val="0"/>
              </a:spcBef>
              <a:buNone/>
              <a:defRPr sz="3300" kern="1200">
                <a:solidFill>
                  <a:schemeClr val="tx1"/>
                </a:solidFill>
                <a:latin typeface="+mj-lt"/>
                <a:ea typeface="+mj-ea"/>
                <a:cs typeface="+mj-cs"/>
              </a:defRPr>
            </a:lvl1pPr>
          </a:lstStyle>
          <a:p>
            <a:pPr fontAlgn="auto">
              <a:spcAft>
                <a:spcPts val="0"/>
              </a:spcAft>
              <a:defRPr/>
            </a:pPr>
            <a:r>
              <a:rPr lang="en-GB" sz="2700" dirty="0">
                <a:latin typeface="+mn-lt"/>
              </a:rPr>
              <a:t>Epilepsy- Seizure Disorders </a:t>
            </a:r>
          </a:p>
        </p:txBody>
      </p:sp>
    </p:spTree>
    <p:extLst>
      <p:ext uri="{BB962C8B-B14F-4D97-AF65-F5344CB8AC3E}">
        <p14:creationId xmlns:p14="http://schemas.microsoft.com/office/powerpoint/2010/main" val="35629689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284816" y="966611"/>
            <a:ext cx="4760239" cy="2062103"/>
          </a:xfrm>
          <a:prstGeom prst="rect">
            <a:avLst/>
          </a:prstGeom>
        </p:spPr>
        <p:txBody>
          <a:bodyPr wrap="square">
            <a:spAutoFit/>
          </a:bodyPr>
          <a:lstStyle/>
          <a:p>
            <a:r>
              <a:rPr lang="en-GB" sz="3200" dirty="0">
                <a:latin typeface="+mn-lt"/>
                <a:cs typeface="Arial" pitchFamily="34" charset="0"/>
              </a:rPr>
              <a:t>Seizures Types </a:t>
            </a:r>
            <a:r>
              <a:rPr lang="en-GB" sz="2400" dirty="0">
                <a:latin typeface="+mn-lt"/>
                <a:cs typeface="Arial" pitchFamily="34" charset="0"/>
              </a:rPr>
              <a:t/>
            </a:r>
            <a:br>
              <a:rPr lang="en-GB" sz="2400" dirty="0">
                <a:latin typeface="+mn-lt"/>
                <a:cs typeface="Arial" pitchFamily="34" charset="0"/>
              </a:rPr>
            </a:br>
            <a:r>
              <a:rPr lang="en-GB" sz="2400" i="1" dirty="0">
                <a:latin typeface="+mn-lt"/>
                <a:cs typeface="Arial" pitchFamily="34" charset="0"/>
              </a:rPr>
              <a:t>Transient occurrence of signs and symptoms due to abnormality </a:t>
            </a:r>
            <a:r>
              <a:rPr lang="en-GB" sz="2400" i="1" dirty="0">
                <a:solidFill>
                  <a:srgbClr val="FD260F"/>
                </a:solidFill>
                <a:latin typeface="+mn-lt"/>
                <a:cs typeface="Arial" pitchFamily="34" charset="0"/>
              </a:rPr>
              <a:t>excessive</a:t>
            </a:r>
            <a:r>
              <a:rPr lang="en-GB" sz="2400" i="1" dirty="0">
                <a:latin typeface="+mn-lt"/>
                <a:cs typeface="Arial" pitchFamily="34" charset="0"/>
              </a:rPr>
              <a:t> or </a:t>
            </a:r>
            <a:r>
              <a:rPr lang="en-GB" sz="2400" i="1" dirty="0">
                <a:solidFill>
                  <a:srgbClr val="FD260F"/>
                </a:solidFill>
                <a:latin typeface="+mn-lt"/>
                <a:cs typeface="Arial" pitchFamily="34" charset="0"/>
              </a:rPr>
              <a:t>synchronous neuronal activity </a:t>
            </a:r>
            <a:r>
              <a:rPr lang="en-GB" sz="2400" i="1" dirty="0">
                <a:latin typeface="+mn-lt"/>
                <a:cs typeface="Arial" pitchFamily="34" charset="0"/>
              </a:rPr>
              <a:t>within the brain. </a:t>
            </a:r>
            <a:endParaRPr lang="en-GB" sz="2400" i="1" dirty="0">
              <a:latin typeface="+mn-lt"/>
            </a:endParaRPr>
          </a:p>
        </p:txBody>
      </p:sp>
      <p:sp>
        <p:nvSpPr>
          <p:cNvPr id="3" name="TextBox 2"/>
          <p:cNvSpPr txBox="1"/>
          <p:nvPr/>
        </p:nvSpPr>
        <p:spPr>
          <a:xfrm>
            <a:off x="6757331" y="1800619"/>
            <a:ext cx="1983996" cy="461665"/>
          </a:xfrm>
          <a:prstGeom prst="rect">
            <a:avLst/>
          </a:prstGeom>
          <a:noFill/>
          <a:ln>
            <a:solidFill>
              <a:srgbClr val="92D050"/>
            </a:solidFill>
          </a:ln>
        </p:spPr>
        <p:txBody>
          <a:bodyPr wrap="square" rtlCol="0">
            <a:spAutoFit/>
          </a:bodyPr>
          <a:lstStyle/>
          <a:p>
            <a:r>
              <a:rPr lang="en-GB" sz="2400" dirty="0">
                <a:latin typeface="+mn-lt"/>
              </a:rPr>
              <a:t>Classifications </a:t>
            </a:r>
          </a:p>
        </p:txBody>
      </p:sp>
      <p:sp>
        <p:nvSpPr>
          <p:cNvPr id="4" name="TextBox 3"/>
          <p:cNvSpPr txBox="1"/>
          <p:nvPr/>
        </p:nvSpPr>
        <p:spPr>
          <a:xfrm>
            <a:off x="8347043" y="2602789"/>
            <a:ext cx="2424418" cy="461665"/>
          </a:xfrm>
          <a:prstGeom prst="rect">
            <a:avLst/>
          </a:prstGeom>
          <a:noFill/>
        </p:spPr>
        <p:txBody>
          <a:bodyPr wrap="square" rtlCol="0">
            <a:spAutoFit/>
          </a:bodyPr>
          <a:lstStyle/>
          <a:p>
            <a:r>
              <a:rPr lang="en-GB" sz="2400" dirty="0">
                <a:latin typeface="+mn-lt"/>
              </a:rPr>
              <a:t>Focal (Partial) </a:t>
            </a:r>
          </a:p>
        </p:txBody>
      </p:sp>
      <p:sp>
        <p:nvSpPr>
          <p:cNvPr id="5" name="TextBox 4"/>
          <p:cNvSpPr txBox="1"/>
          <p:nvPr/>
        </p:nvSpPr>
        <p:spPr>
          <a:xfrm>
            <a:off x="5745059" y="2954294"/>
            <a:ext cx="2424418" cy="461665"/>
          </a:xfrm>
          <a:prstGeom prst="rect">
            <a:avLst/>
          </a:prstGeom>
          <a:noFill/>
        </p:spPr>
        <p:txBody>
          <a:bodyPr wrap="square" rtlCol="0">
            <a:spAutoFit/>
          </a:bodyPr>
          <a:lstStyle/>
          <a:p>
            <a:r>
              <a:rPr lang="en-GB" sz="2400" dirty="0">
                <a:latin typeface="+mn-lt"/>
              </a:rPr>
              <a:t>Generalised </a:t>
            </a:r>
          </a:p>
        </p:txBody>
      </p:sp>
      <p:sp>
        <p:nvSpPr>
          <p:cNvPr id="6" name="TextBox 5"/>
          <p:cNvSpPr txBox="1"/>
          <p:nvPr/>
        </p:nvSpPr>
        <p:spPr>
          <a:xfrm>
            <a:off x="6064539" y="3787632"/>
            <a:ext cx="2424418" cy="461665"/>
          </a:xfrm>
          <a:prstGeom prst="rect">
            <a:avLst/>
          </a:prstGeom>
          <a:noFill/>
        </p:spPr>
        <p:txBody>
          <a:bodyPr wrap="square" rtlCol="0">
            <a:spAutoFit/>
          </a:bodyPr>
          <a:lstStyle/>
          <a:p>
            <a:r>
              <a:rPr lang="en-GB" sz="2400" dirty="0">
                <a:latin typeface="Bahnschrift SemiCondensed" panose="020B0502040204020203" pitchFamily="34" charset="0"/>
              </a:rPr>
              <a:t>Non-Motor  </a:t>
            </a:r>
          </a:p>
        </p:txBody>
      </p:sp>
      <p:sp>
        <p:nvSpPr>
          <p:cNvPr id="7" name="TextBox 6"/>
          <p:cNvSpPr txBox="1"/>
          <p:nvPr/>
        </p:nvSpPr>
        <p:spPr>
          <a:xfrm>
            <a:off x="4832057" y="3785291"/>
            <a:ext cx="2424418" cy="461665"/>
          </a:xfrm>
          <a:prstGeom prst="rect">
            <a:avLst/>
          </a:prstGeom>
          <a:noFill/>
        </p:spPr>
        <p:txBody>
          <a:bodyPr wrap="square" rtlCol="0">
            <a:spAutoFit/>
          </a:bodyPr>
          <a:lstStyle/>
          <a:p>
            <a:r>
              <a:rPr lang="en-GB" sz="2400" dirty="0">
                <a:latin typeface="+mn-lt"/>
              </a:rPr>
              <a:t>Motor  </a:t>
            </a:r>
          </a:p>
        </p:txBody>
      </p:sp>
      <p:sp>
        <p:nvSpPr>
          <p:cNvPr id="8" name="TextBox 7"/>
          <p:cNvSpPr txBox="1"/>
          <p:nvPr/>
        </p:nvSpPr>
        <p:spPr>
          <a:xfrm>
            <a:off x="7849297" y="5665163"/>
            <a:ext cx="2424418" cy="461665"/>
          </a:xfrm>
          <a:prstGeom prst="rect">
            <a:avLst/>
          </a:prstGeom>
          <a:noFill/>
        </p:spPr>
        <p:txBody>
          <a:bodyPr wrap="square" rtlCol="0">
            <a:spAutoFit/>
          </a:bodyPr>
          <a:lstStyle/>
          <a:p>
            <a:r>
              <a:rPr lang="en-GB" sz="2400" dirty="0">
                <a:latin typeface="+mn-lt"/>
              </a:rPr>
              <a:t>Motor  </a:t>
            </a:r>
          </a:p>
        </p:txBody>
      </p:sp>
      <p:sp>
        <p:nvSpPr>
          <p:cNvPr id="9" name="TextBox 8"/>
          <p:cNvSpPr txBox="1"/>
          <p:nvPr/>
        </p:nvSpPr>
        <p:spPr>
          <a:xfrm>
            <a:off x="9329954" y="5416991"/>
            <a:ext cx="2424418" cy="461665"/>
          </a:xfrm>
          <a:prstGeom prst="rect">
            <a:avLst/>
          </a:prstGeom>
          <a:noFill/>
        </p:spPr>
        <p:txBody>
          <a:bodyPr wrap="square" rtlCol="0">
            <a:spAutoFit/>
          </a:bodyPr>
          <a:lstStyle/>
          <a:p>
            <a:r>
              <a:rPr lang="en-GB" sz="2400" dirty="0">
                <a:latin typeface="+mn-lt"/>
              </a:rPr>
              <a:t>Non-Motor  </a:t>
            </a:r>
          </a:p>
        </p:txBody>
      </p:sp>
      <p:sp>
        <p:nvSpPr>
          <p:cNvPr id="10" name="TextBox 9"/>
          <p:cNvSpPr txBox="1"/>
          <p:nvPr/>
        </p:nvSpPr>
        <p:spPr>
          <a:xfrm>
            <a:off x="7849298" y="3958957"/>
            <a:ext cx="1454091" cy="830997"/>
          </a:xfrm>
          <a:prstGeom prst="rect">
            <a:avLst/>
          </a:prstGeom>
          <a:noFill/>
        </p:spPr>
        <p:txBody>
          <a:bodyPr wrap="square" rtlCol="0">
            <a:spAutoFit/>
          </a:bodyPr>
          <a:lstStyle/>
          <a:p>
            <a:pPr algn="ctr"/>
            <a:r>
              <a:rPr lang="en-GB" sz="2400" dirty="0">
                <a:latin typeface="+mn-lt"/>
              </a:rPr>
              <a:t>Aware</a:t>
            </a:r>
            <a:br>
              <a:rPr lang="en-GB" sz="2400" dirty="0">
                <a:latin typeface="+mn-lt"/>
              </a:rPr>
            </a:br>
            <a:r>
              <a:rPr lang="en-GB" sz="2400" dirty="0">
                <a:latin typeface="+mn-lt"/>
              </a:rPr>
              <a:t>(Simple)  </a:t>
            </a:r>
          </a:p>
        </p:txBody>
      </p:sp>
      <p:sp>
        <p:nvSpPr>
          <p:cNvPr id="11" name="TextBox 10"/>
          <p:cNvSpPr txBox="1"/>
          <p:nvPr/>
        </p:nvSpPr>
        <p:spPr>
          <a:xfrm>
            <a:off x="9222295" y="3895451"/>
            <a:ext cx="2424418" cy="830997"/>
          </a:xfrm>
          <a:prstGeom prst="rect">
            <a:avLst/>
          </a:prstGeom>
          <a:noFill/>
        </p:spPr>
        <p:txBody>
          <a:bodyPr wrap="square" rtlCol="0">
            <a:spAutoFit/>
          </a:bodyPr>
          <a:lstStyle/>
          <a:p>
            <a:r>
              <a:rPr lang="en-GB" sz="2400" dirty="0">
                <a:latin typeface="+mn-lt"/>
              </a:rPr>
              <a:t>Unaware</a:t>
            </a:r>
            <a:br>
              <a:rPr lang="en-GB" sz="2400" dirty="0">
                <a:latin typeface="+mn-lt"/>
              </a:rPr>
            </a:br>
            <a:r>
              <a:rPr lang="en-GB" sz="2400" dirty="0">
                <a:latin typeface="+mn-lt"/>
              </a:rPr>
              <a:t>(Complex) </a:t>
            </a:r>
          </a:p>
        </p:txBody>
      </p:sp>
      <p:cxnSp>
        <p:nvCxnSpPr>
          <p:cNvPr id="13" name="Straight Arrow Connector 12"/>
          <p:cNvCxnSpPr/>
          <p:nvPr/>
        </p:nvCxnSpPr>
        <p:spPr>
          <a:xfrm flipH="1">
            <a:off x="6782497" y="2262283"/>
            <a:ext cx="830510" cy="692010"/>
          </a:xfrm>
          <a:prstGeom prst="straightConnector1">
            <a:avLst/>
          </a:prstGeom>
          <a:ln>
            <a:tailEnd type="triangle"/>
          </a:ln>
        </p:spPr>
        <p:style>
          <a:lnRef idx="1">
            <a:schemeClr val="accent6"/>
          </a:lnRef>
          <a:fillRef idx="0">
            <a:schemeClr val="accent6"/>
          </a:fillRef>
          <a:effectRef idx="0">
            <a:schemeClr val="accent6"/>
          </a:effectRef>
          <a:fontRef idx="minor">
            <a:schemeClr val="tx1"/>
          </a:fontRef>
        </p:style>
      </p:cxnSp>
      <p:cxnSp>
        <p:nvCxnSpPr>
          <p:cNvPr id="15" name="Straight Arrow Connector 14"/>
          <p:cNvCxnSpPr/>
          <p:nvPr/>
        </p:nvCxnSpPr>
        <p:spPr>
          <a:xfrm>
            <a:off x="7613007" y="2262283"/>
            <a:ext cx="1128320" cy="369332"/>
          </a:xfrm>
          <a:prstGeom prst="straightConnector1">
            <a:avLst/>
          </a:prstGeom>
          <a:ln>
            <a:tailEnd type="triangle"/>
          </a:ln>
        </p:spPr>
        <p:style>
          <a:lnRef idx="1">
            <a:schemeClr val="accent6"/>
          </a:lnRef>
          <a:fillRef idx="0">
            <a:schemeClr val="accent6"/>
          </a:fillRef>
          <a:effectRef idx="0">
            <a:schemeClr val="accent6"/>
          </a:effectRef>
          <a:fontRef idx="minor">
            <a:schemeClr val="tx1"/>
          </a:fontRef>
        </p:style>
      </p:cxnSp>
      <p:cxnSp>
        <p:nvCxnSpPr>
          <p:cNvPr id="17" name="Straight Arrow Connector 16"/>
          <p:cNvCxnSpPr/>
          <p:nvPr/>
        </p:nvCxnSpPr>
        <p:spPr>
          <a:xfrm flipH="1">
            <a:off x="5406703" y="3415958"/>
            <a:ext cx="910206" cy="369332"/>
          </a:xfrm>
          <a:prstGeom prst="straightConnector1">
            <a:avLst/>
          </a:prstGeom>
          <a:ln>
            <a:tailEnd type="triangle"/>
          </a:ln>
        </p:spPr>
        <p:style>
          <a:lnRef idx="1">
            <a:schemeClr val="accent6"/>
          </a:lnRef>
          <a:fillRef idx="0">
            <a:schemeClr val="accent6"/>
          </a:fillRef>
          <a:effectRef idx="0">
            <a:schemeClr val="accent6"/>
          </a:effectRef>
          <a:fontRef idx="minor">
            <a:schemeClr val="tx1"/>
          </a:fontRef>
        </p:style>
      </p:cxnSp>
      <p:cxnSp>
        <p:nvCxnSpPr>
          <p:cNvPr id="19" name="Straight Arrow Connector 18"/>
          <p:cNvCxnSpPr/>
          <p:nvPr/>
        </p:nvCxnSpPr>
        <p:spPr>
          <a:xfrm>
            <a:off x="6316909" y="3415958"/>
            <a:ext cx="509632" cy="369332"/>
          </a:xfrm>
          <a:prstGeom prst="straightConnector1">
            <a:avLst/>
          </a:prstGeom>
          <a:ln>
            <a:tailEnd type="triangle"/>
          </a:ln>
        </p:spPr>
        <p:style>
          <a:lnRef idx="1">
            <a:schemeClr val="accent6"/>
          </a:lnRef>
          <a:fillRef idx="0">
            <a:schemeClr val="accent6"/>
          </a:fillRef>
          <a:effectRef idx="0">
            <a:schemeClr val="accent6"/>
          </a:effectRef>
          <a:fontRef idx="minor">
            <a:schemeClr val="tx1"/>
          </a:fontRef>
        </p:style>
      </p:cxnSp>
      <p:cxnSp>
        <p:nvCxnSpPr>
          <p:cNvPr id="22" name="Straight Arrow Connector 21"/>
          <p:cNvCxnSpPr/>
          <p:nvPr/>
        </p:nvCxnSpPr>
        <p:spPr>
          <a:xfrm flipH="1">
            <a:off x="8507833" y="3000948"/>
            <a:ext cx="673916" cy="958009"/>
          </a:xfrm>
          <a:prstGeom prst="straightConnector1">
            <a:avLst/>
          </a:prstGeom>
          <a:ln>
            <a:tailEnd type="triangle"/>
          </a:ln>
        </p:spPr>
        <p:style>
          <a:lnRef idx="1">
            <a:schemeClr val="accent6"/>
          </a:lnRef>
          <a:fillRef idx="0">
            <a:schemeClr val="accent6"/>
          </a:fillRef>
          <a:effectRef idx="0">
            <a:schemeClr val="accent6"/>
          </a:effectRef>
          <a:fontRef idx="minor">
            <a:schemeClr val="tx1"/>
          </a:fontRef>
        </p:style>
      </p:cxnSp>
      <p:cxnSp>
        <p:nvCxnSpPr>
          <p:cNvPr id="24" name="Straight Arrow Connector 23"/>
          <p:cNvCxnSpPr/>
          <p:nvPr/>
        </p:nvCxnSpPr>
        <p:spPr>
          <a:xfrm>
            <a:off x="9181750" y="3000948"/>
            <a:ext cx="587229" cy="975349"/>
          </a:xfrm>
          <a:prstGeom prst="straightConnector1">
            <a:avLst/>
          </a:prstGeom>
          <a:ln>
            <a:tailEnd type="triangle"/>
          </a:ln>
        </p:spPr>
        <p:style>
          <a:lnRef idx="1">
            <a:schemeClr val="accent6"/>
          </a:lnRef>
          <a:fillRef idx="0">
            <a:schemeClr val="accent6"/>
          </a:fillRef>
          <a:effectRef idx="0">
            <a:schemeClr val="accent6"/>
          </a:effectRef>
          <a:fontRef idx="minor">
            <a:schemeClr val="tx1"/>
          </a:fontRef>
        </p:style>
      </p:cxnSp>
      <p:cxnSp>
        <p:nvCxnSpPr>
          <p:cNvPr id="27" name="Straight Connector 26"/>
          <p:cNvCxnSpPr>
            <a:stCxn id="10" idx="2"/>
          </p:cNvCxnSpPr>
          <p:nvPr/>
        </p:nvCxnSpPr>
        <p:spPr>
          <a:xfrm>
            <a:off x="8576343" y="4789953"/>
            <a:ext cx="645952" cy="182176"/>
          </a:xfrm>
          <a:prstGeom prst="line">
            <a:avLst/>
          </a:prstGeom>
        </p:spPr>
        <p:style>
          <a:lnRef idx="1">
            <a:schemeClr val="accent6"/>
          </a:lnRef>
          <a:fillRef idx="0">
            <a:schemeClr val="accent6"/>
          </a:fillRef>
          <a:effectRef idx="0">
            <a:schemeClr val="accent6"/>
          </a:effectRef>
          <a:fontRef idx="minor">
            <a:schemeClr val="tx1"/>
          </a:fontRef>
        </p:style>
      </p:cxnSp>
      <p:cxnSp>
        <p:nvCxnSpPr>
          <p:cNvPr id="29" name="Straight Connector 28"/>
          <p:cNvCxnSpPr/>
          <p:nvPr/>
        </p:nvCxnSpPr>
        <p:spPr>
          <a:xfrm flipH="1">
            <a:off x="9222296" y="4605288"/>
            <a:ext cx="672519" cy="369627"/>
          </a:xfrm>
          <a:prstGeom prst="line">
            <a:avLst/>
          </a:prstGeom>
        </p:spPr>
        <p:style>
          <a:lnRef idx="1">
            <a:schemeClr val="accent6"/>
          </a:lnRef>
          <a:fillRef idx="0">
            <a:schemeClr val="accent6"/>
          </a:fillRef>
          <a:effectRef idx="0">
            <a:schemeClr val="accent6"/>
          </a:effectRef>
          <a:fontRef idx="minor">
            <a:schemeClr val="tx1"/>
          </a:fontRef>
        </p:style>
      </p:cxnSp>
      <p:cxnSp>
        <p:nvCxnSpPr>
          <p:cNvPr id="31" name="Straight Arrow Connector 30"/>
          <p:cNvCxnSpPr/>
          <p:nvPr/>
        </p:nvCxnSpPr>
        <p:spPr>
          <a:xfrm flipH="1">
            <a:off x="8365921" y="4974619"/>
            <a:ext cx="856375" cy="658692"/>
          </a:xfrm>
          <a:prstGeom prst="straightConnector1">
            <a:avLst/>
          </a:prstGeom>
          <a:ln>
            <a:tailEnd type="triangle"/>
          </a:ln>
        </p:spPr>
        <p:style>
          <a:lnRef idx="1">
            <a:schemeClr val="accent6"/>
          </a:lnRef>
          <a:fillRef idx="0">
            <a:schemeClr val="accent6"/>
          </a:fillRef>
          <a:effectRef idx="0">
            <a:schemeClr val="accent6"/>
          </a:effectRef>
          <a:fontRef idx="minor">
            <a:schemeClr val="tx1"/>
          </a:fontRef>
        </p:style>
      </p:cxnSp>
      <p:cxnSp>
        <p:nvCxnSpPr>
          <p:cNvPr id="33" name="Straight Arrow Connector 32"/>
          <p:cNvCxnSpPr/>
          <p:nvPr/>
        </p:nvCxnSpPr>
        <p:spPr>
          <a:xfrm>
            <a:off x="9222296" y="4966070"/>
            <a:ext cx="798353" cy="477555"/>
          </a:xfrm>
          <a:prstGeom prst="straightConnector1">
            <a:avLst/>
          </a:prstGeom>
          <a:ln>
            <a:tailEnd type="triangle"/>
          </a:ln>
        </p:spPr>
        <p:style>
          <a:lnRef idx="1">
            <a:schemeClr val="accent6"/>
          </a:lnRef>
          <a:fillRef idx="0">
            <a:schemeClr val="accent6"/>
          </a:fillRef>
          <a:effectRef idx="0">
            <a:schemeClr val="accent6"/>
          </a:effectRef>
          <a:fontRef idx="minor">
            <a:schemeClr val="tx1"/>
          </a:fontRef>
        </p:style>
      </p:cxnSp>
      <p:pic>
        <p:nvPicPr>
          <p:cNvPr id="2050" name="Picture 2" descr="See the source image"/>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1824561" y="3386036"/>
            <a:ext cx="1931828" cy="2577611"/>
          </a:xfrm>
          <a:prstGeom prst="rect">
            <a:avLst/>
          </a:prstGeom>
          <a:noFill/>
          <a:extLst>
            <a:ext uri="{909E8E84-426E-40DD-AFC4-6F175D3DCCD1}">
              <a14:hiddenFill xmlns:a14="http://schemas.microsoft.com/office/drawing/2010/main">
                <a:solidFill>
                  <a:srgbClr val="FFFFFF"/>
                </a:solidFill>
              </a14:hiddenFill>
            </a:ext>
          </a:extLst>
        </p:spPr>
      </p:pic>
      <p:sp>
        <p:nvSpPr>
          <p:cNvPr id="23" name="Rectangle 2"/>
          <p:cNvSpPr txBox="1">
            <a:spLocks noChangeArrowheads="1"/>
          </p:cNvSpPr>
          <p:nvPr/>
        </p:nvSpPr>
        <p:spPr>
          <a:xfrm>
            <a:off x="6511875" y="163146"/>
            <a:ext cx="4273016" cy="994172"/>
          </a:xfrm>
          <a:prstGeom prst="rect">
            <a:avLst/>
          </a:prstGeom>
        </p:spPr>
        <p:txBody>
          <a:bodyPr/>
          <a:lstStyle>
            <a:lvl1pPr algn="l" defTabSz="685800" rtl="0" eaLnBrk="1" latinLnBrk="0" hangingPunct="1">
              <a:lnSpc>
                <a:spcPct val="90000"/>
              </a:lnSpc>
              <a:spcBef>
                <a:spcPct val="0"/>
              </a:spcBef>
              <a:buNone/>
              <a:defRPr sz="3300" kern="1200">
                <a:solidFill>
                  <a:schemeClr val="tx1"/>
                </a:solidFill>
                <a:latin typeface="+mj-lt"/>
                <a:ea typeface="+mj-ea"/>
                <a:cs typeface="+mj-cs"/>
              </a:defRPr>
            </a:lvl1pPr>
          </a:lstStyle>
          <a:p>
            <a:pPr fontAlgn="auto">
              <a:spcAft>
                <a:spcPts val="0"/>
              </a:spcAft>
              <a:defRPr/>
            </a:pPr>
            <a:r>
              <a:rPr lang="en-GB" sz="2700" dirty="0">
                <a:solidFill>
                  <a:schemeClr val="bg1"/>
                </a:solidFill>
                <a:latin typeface="Calibri" pitchFamily="34" charset="0"/>
              </a:rPr>
              <a:t>Epilepsy- Seizure Disorders </a:t>
            </a:r>
          </a:p>
        </p:txBody>
      </p:sp>
      <p:pic>
        <p:nvPicPr>
          <p:cNvPr id="25" name="Picture 24"/>
          <p:cNvPicPr>
            <a:picLocks noChangeAspect="1"/>
          </p:cNvPicPr>
          <p:nvPr/>
        </p:nvPicPr>
        <p:blipFill>
          <a:blip r:embed="rId4" cstate="email">
            <a:extLst>
              <a:ext uri="{28A0092B-C50C-407E-A947-70E740481C1C}">
                <a14:useLocalDpi xmlns:a14="http://schemas.microsoft.com/office/drawing/2010/main" val="0"/>
              </a:ext>
            </a:extLst>
          </a:blip>
          <a:stretch>
            <a:fillRect/>
          </a:stretch>
        </p:blipFill>
        <p:spPr>
          <a:xfrm>
            <a:off x="270873" y="170087"/>
            <a:ext cx="932776" cy="1269164"/>
          </a:xfrm>
          <a:prstGeom prst="rect">
            <a:avLst/>
          </a:prstGeom>
        </p:spPr>
      </p:pic>
      <p:sp>
        <p:nvSpPr>
          <p:cNvPr id="26" name="Rectangle 25"/>
          <p:cNvSpPr/>
          <p:nvPr/>
        </p:nvSpPr>
        <p:spPr>
          <a:xfrm>
            <a:off x="0" y="6298163"/>
            <a:ext cx="12192000" cy="559837"/>
          </a:xfrm>
          <a:prstGeom prst="rect">
            <a:avLst/>
          </a:prstGeom>
          <a:solidFill>
            <a:srgbClr val="10A03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8" name="Picture 27"/>
          <p:cNvPicPr>
            <a:picLocks noChangeAspect="1"/>
          </p:cNvPicPr>
          <p:nvPr/>
        </p:nvPicPr>
        <p:blipFill>
          <a:blip r:embed="rId5" cstate="email">
            <a:extLst>
              <a:ext uri="{28A0092B-C50C-407E-A947-70E740481C1C}">
                <a14:useLocalDpi xmlns:a14="http://schemas.microsoft.com/office/drawing/2010/main" val="0"/>
              </a:ext>
            </a:extLst>
          </a:blip>
          <a:stretch>
            <a:fillRect/>
          </a:stretch>
        </p:blipFill>
        <p:spPr>
          <a:xfrm>
            <a:off x="10441202" y="-108300"/>
            <a:ext cx="1853188" cy="2036068"/>
          </a:xfrm>
          <a:prstGeom prst="rect">
            <a:avLst/>
          </a:prstGeom>
        </p:spPr>
      </p:pic>
      <p:sp>
        <p:nvSpPr>
          <p:cNvPr id="30" name="TextBox 29">
            <a:extLst>
              <a:ext uri="{FF2B5EF4-FFF2-40B4-BE49-F238E27FC236}">
                <a16:creationId xmlns:a16="http://schemas.microsoft.com/office/drawing/2014/main" xmlns="" id="{58F17405-0CCD-427E-8DC1-67BB508A6295}"/>
              </a:ext>
            </a:extLst>
          </p:cNvPr>
          <p:cNvSpPr txBox="1"/>
          <p:nvPr/>
        </p:nvSpPr>
        <p:spPr>
          <a:xfrm>
            <a:off x="9213668" y="6445764"/>
            <a:ext cx="2569028" cy="261610"/>
          </a:xfrm>
          <a:prstGeom prst="rect">
            <a:avLst/>
          </a:prstGeom>
          <a:noFill/>
          <a:ln>
            <a:noFill/>
          </a:ln>
        </p:spPr>
        <p:txBody>
          <a:bodyPr wrap="square" rtlCol="0">
            <a:spAutoFit/>
          </a:bodyPr>
          <a:lstStyle/>
          <a:p>
            <a:r>
              <a:rPr lang="en-GB" sz="1100" dirty="0">
                <a:solidFill>
                  <a:schemeClr val="bg1"/>
                </a:solidFill>
                <a:latin typeface="Bahnschrift Light" panose="020B0502040204020203" pitchFamily="34" charset="0"/>
              </a:rPr>
              <a:t>Welsh Ambulance Services NHS Trust</a:t>
            </a:r>
          </a:p>
        </p:txBody>
      </p:sp>
      <p:pic>
        <p:nvPicPr>
          <p:cNvPr id="32" name="Picture 31">
            <a:hlinkClick r:id="rId6"/>
            <a:extLst>
              <a:ext uri="{FF2B5EF4-FFF2-40B4-BE49-F238E27FC236}">
                <a16:creationId xmlns:a16="http://schemas.microsoft.com/office/drawing/2014/main" xmlns="" id="{9F4E6EA8-FE61-4C31-B92D-D0B67B138749}"/>
              </a:ext>
            </a:extLst>
          </p:cNvPr>
          <p:cNvPicPr>
            <a:picLocks noChangeAspect="1"/>
          </p:cNvPicPr>
          <p:nvPr/>
        </p:nvPicPr>
        <p:blipFill>
          <a:blip r:embed="rId7" cstate="email">
            <a:extLst>
              <a:ext uri="{28A0092B-C50C-407E-A947-70E740481C1C}">
                <a14:useLocalDpi xmlns:a14="http://schemas.microsoft.com/office/drawing/2010/main" val="0"/>
              </a:ext>
            </a:extLst>
          </a:blip>
          <a:stretch>
            <a:fillRect/>
          </a:stretch>
        </p:blipFill>
        <p:spPr>
          <a:xfrm>
            <a:off x="275134" y="6440957"/>
            <a:ext cx="271224" cy="271224"/>
          </a:xfrm>
          <a:prstGeom prst="rect">
            <a:avLst/>
          </a:prstGeom>
        </p:spPr>
      </p:pic>
      <p:pic>
        <p:nvPicPr>
          <p:cNvPr id="34" name="Picture 33">
            <a:hlinkClick r:id="rId8"/>
            <a:extLst>
              <a:ext uri="{FF2B5EF4-FFF2-40B4-BE49-F238E27FC236}">
                <a16:creationId xmlns:a16="http://schemas.microsoft.com/office/drawing/2014/main" xmlns="" id="{8B00DA9A-76A5-4B84-BB25-5D0C4EB3F9AF}"/>
              </a:ext>
            </a:extLst>
          </p:cNvPr>
          <p:cNvPicPr>
            <a:picLocks noChangeAspect="1"/>
          </p:cNvPicPr>
          <p:nvPr/>
        </p:nvPicPr>
        <p:blipFill>
          <a:blip r:embed="rId9" cstate="email">
            <a:extLst>
              <a:ext uri="{28A0092B-C50C-407E-A947-70E740481C1C}">
                <a14:useLocalDpi xmlns:a14="http://schemas.microsoft.com/office/drawing/2010/main" val="0"/>
              </a:ext>
            </a:extLst>
          </a:blip>
          <a:stretch>
            <a:fillRect/>
          </a:stretch>
        </p:blipFill>
        <p:spPr>
          <a:xfrm>
            <a:off x="690680" y="6422354"/>
            <a:ext cx="444934" cy="311454"/>
          </a:xfrm>
          <a:prstGeom prst="rect">
            <a:avLst/>
          </a:prstGeom>
        </p:spPr>
      </p:pic>
      <p:pic>
        <p:nvPicPr>
          <p:cNvPr id="35" name="Picture 34">
            <a:hlinkClick r:id="rId10"/>
            <a:extLst>
              <a:ext uri="{FF2B5EF4-FFF2-40B4-BE49-F238E27FC236}">
                <a16:creationId xmlns:a16="http://schemas.microsoft.com/office/drawing/2014/main" xmlns="" id="{FE06037E-7EC3-4FD2-BD0E-408689441007}"/>
              </a:ext>
            </a:extLst>
          </p:cNvPr>
          <p:cNvPicPr>
            <a:picLocks noChangeAspect="1"/>
          </p:cNvPicPr>
          <p:nvPr/>
        </p:nvPicPr>
        <p:blipFill>
          <a:blip r:embed="rId11" cstate="email">
            <a:extLst>
              <a:ext uri="{28A0092B-C50C-407E-A947-70E740481C1C}">
                <a14:useLocalDpi xmlns:a14="http://schemas.microsoft.com/office/drawing/2010/main" val="0"/>
              </a:ext>
            </a:extLst>
          </a:blip>
          <a:stretch>
            <a:fillRect/>
          </a:stretch>
        </p:blipFill>
        <p:spPr>
          <a:xfrm>
            <a:off x="1284816" y="6440957"/>
            <a:ext cx="271224" cy="271224"/>
          </a:xfrm>
          <a:prstGeom prst="rect">
            <a:avLst/>
          </a:prstGeom>
        </p:spPr>
      </p:pic>
      <p:sp>
        <p:nvSpPr>
          <p:cNvPr id="36" name="Rectangle 2"/>
          <p:cNvSpPr txBox="1">
            <a:spLocks noChangeArrowheads="1"/>
          </p:cNvSpPr>
          <p:nvPr/>
        </p:nvSpPr>
        <p:spPr>
          <a:xfrm>
            <a:off x="7277785" y="160121"/>
            <a:ext cx="4273016" cy="994172"/>
          </a:xfrm>
          <a:prstGeom prst="rect">
            <a:avLst/>
          </a:prstGeom>
        </p:spPr>
        <p:txBody>
          <a:bodyPr/>
          <a:lstStyle>
            <a:lvl1pPr algn="l" defTabSz="685800" rtl="0" eaLnBrk="1" latinLnBrk="0" hangingPunct="1">
              <a:lnSpc>
                <a:spcPct val="90000"/>
              </a:lnSpc>
              <a:spcBef>
                <a:spcPct val="0"/>
              </a:spcBef>
              <a:buNone/>
              <a:defRPr sz="3300" kern="1200">
                <a:solidFill>
                  <a:schemeClr val="tx1"/>
                </a:solidFill>
                <a:latin typeface="+mj-lt"/>
                <a:ea typeface="+mj-ea"/>
                <a:cs typeface="+mj-cs"/>
              </a:defRPr>
            </a:lvl1pPr>
          </a:lstStyle>
          <a:p>
            <a:pPr fontAlgn="auto">
              <a:spcAft>
                <a:spcPts val="0"/>
              </a:spcAft>
              <a:defRPr/>
            </a:pPr>
            <a:r>
              <a:rPr lang="en-GB" sz="2700" dirty="0">
                <a:latin typeface="Bahnschrift SemiCondensed" panose="020B0502040204020203" pitchFamily="34" charset="0"/>
              </a:rPr>
              <a:t>Epilepsy- Seizure Disorders </a:t>
            </a:r>
          </a:p>
        </p:txBody>
      </p:sp>
      <p:pic>
        <p:nvPicPr>
          <p:cNvPr id="38" name="Picture 37"/>
          <p:cNvPicPr>
            <a:picLocks noChangeAspect="1"/>
          </p:cNvPicPr>
          <p:nvPr/>
        </p:nvPicPr>
        <p:blipFill>
          <a:blip r:embed="rId5" cstate="email">
            <a:extLst>
              <a:ext uri="{28A0092B-C50C-407E-A947-70E740481C1C}">
                <a14:useLocalDpi xmlns:a14="http://schemas.microsoft.com/office/drawing/2010/main" val="0"/>
              </a:ext>
            </a:extLst>
          </a:blip>
          <a:stretch>
            <a:fillRect/>
          </a:stretch>
        </p:blipFill>
        <p:spPr>
          <a:xfrm>
            <a:off x="10441202" y="-124623"/>
            <a:ext cx="1853188" cy="2036068"/>
          </a:xfrm>
          <a:prstGeom prst="rect">
            <a:avLst/>
          </a:prstGeom>
        </p:spPr>
      </p:pic>
    </p:spTree>
    <p:extLst>
      <p:ext uri="{BB962C8B-B14F-4D97-AF65-F5344CB8AC3E}">
        <p14:creationId xmlns:p14="http://schemas.microsoft.com/office/powerpoint/2010/main" val="2317520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5"/>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17"/>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9"/>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6"/>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15"/>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4"/>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22"/>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10"/>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nodeType="clickEffect">
                                  <p:stCondLst>
                                    <p:cond delay="0"/>
                                  </p:stCondLst>
                                  <p:childTnLst>
                                    <p:set>
                                      <p:cBhvr>
                                        <p:cTn id="36" dur="1" fill="hold">
                                          <p:stCondLst>
                                            <p:cond delay="0"/>
                                          </p:stCondLst>
                                        </p:cTn>
                                        <p:tgtEl>
                                          <p:spTgt spid="24"/>
                                        </p:tgtEl>
                                        <p:attrNameLst>
                                          <p:attrName>style.visibility</p:attrName>
                                        </p:attrNameLst>
                                      </p:cBhvr>
                                      <p:to>
                                        <p:strVal val="visible"/>
                                      </p:to>
                                    </p:set>
                                  </p:childTnLst>
                                </p:cTn>
                              </p:par>
                              <p:par>
                                <p:cTn id="37" presetID="1" presetClass="entr" presetSubtype="0" fill="hold" grpId="0" nodeType="withEffect">
                                  <p:stCondLst>
                                    <p:cond delay="0"/>
                                  </p:stCondLst>
                                  <p:childTnLst>
                                    <p:set>
                                      <p:cBhvr>
                                        <p:cTn id="38" dur="1" fill="hold">
                                          <p:stCondLst>
                                            <p:cond delay="0"/>
                                          </p:stCondLst>
                                        </p:cTn>
                                        <p:tgtEl>
                                          <p:spTgt spid="11"/>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27"/>
                                        </p:tgtEl>
                                        <p:attrNameLst>
                                          <p:attrName>style.visibility</p:attrName>
                                        </p:attrNameLst>
                                      </p:cBhvr>
                                      <p:to>
                                        <p:strVal val="visible"/>
                                      </p:to>
                                    </p:set>
                                  </p:childTnLst>
                                </p:cTn>
                              </p:par>
                              <p:par>
                                <p:cTn id="43" presetID="1" presetClass="entr" presetSubtype="0" fill="hold" nodeType="withEffect">
                                  <p:stCondLst>
                                    <p:cond delay="0"/>
                                  </p:stCondLst>
                                  <p:childTnLst>
                                    <p:set>
                                      <p:cBhvr>
                                        <p:cTn id="44" dur="1" fill="hold">
                                          <p:stCondLst>
                                            <p:cond delay="0"/>
                                          </p:stCondLst>
                                        </p:cTn>
                                        <p:tgtEl>
                                          <p:spTgt spid="31"/>
                                        </p:tgtEl>
                                        <p:attrNameLst>
                                          <p:attrName>style.visibility</p:attrName>
                                        </p:attrNameLst>
                                      </p:cBhvr>
                                      <p:to>
                                        <p:strVal val="visible"/>
                                      </p:to>
                                    </p:set>
                                  </p:childTnLst>
                                </p:cTn>
                              </p:par>
                              <p:par>
                                <p:cTn id="45" presetID="1" presetClass="entr" presetSubtype="0" fill="hold" nodeType="withEffect">
                                  <p:stCondLst>
                                    <p:cond delay="0"/>
                                  </p:stCondLst>
                                  <p:childTnLst>
                                    <p:set>
                                      <p:cBhvr>
                                        <p:cTn id="46" dur="1" fill="hold">
                                          <p:stCondLst>
                                            <p:cond delay="0"/>
                                          </p:stCondLst>
                                        </p:cTn>
                                        <p:tgtEl>
                                          <p:spTgt spid="29"/>
                                        </p:tgtEl>
                                        <p:attrNameLst>
                                          <p:attrName>style.visibility</p:attrName>
                                        </p:attrNameLst>
                                      </p:cBhvr>
                                      <p:to>
                                        <p:strVal val="visible"/>
                                      </p:to>
                                    </p:set>
                                  </p:childTnLst>
                                </p:cTn>
                              </p:par>
                              <p:par>
                                <p:cTn id="47" presetID="1" presetClass="entr" presetSubtype="0" fill="hold" nodeType="withEffect">
                                  <p:stCondLst>
                                    <p:cond delay="0"/>
                                  </p:stCondLst>
                                  <p:childTnLst>
                                    <p:set>
                                      <p:cBhvr>
                                        <p:cTn id="48" dur="1" fill="hold">
                                          <p:stCondLst>
                                            <p:cond delay="0"/>
                                          </p:stCondLst>
                                        </p:cTn>
                                        <p:tgtEl>
                                          <p:spTgt spid="33"/>
                                        </p:tgtEl>
                                        <p:attrNameLst>
                                          <p:attrName>style.visibility</p:attrName>
                                        </p:attrNameLst>
                                      </p:cBhvr>
                                      <p:to>
                                        <p:strVal val="visible"/>
                                      </p:to>
                                    </p:set>
                                  </p:childTnLst>
                                </p:cTn>
                              </p:par>
                              <p:par>
                                <p:cTn id="49" presetID="1" presetClass="entr" presetSubtype="0" fill="hold" grpId="0" nodeType="withEffect">
                                  <p:stCondLst>
                                    <p:cond delay="0"/>
                                  </p:stCondLst>
                                  <p:childTnLst>
                                    <p:set>
                                      <p:cBhvr>
                                        <p:cTn id="50" dur="1" fill="hold">
                                          <p:stCondLst>
                                            <p:cond delay="0"/>
                                          </p:stCondLst>
                                        </p:cTn>
                                        <p:tgtEl>
                                          <p:spTgt spid="9"/>
                                        </p:tgtEl>
                                        <p:attrNameLst>
                                          <p:attrName>style.visibility</p:attrName>
                                        </p:attrNameLst>
                                      </p:cBhvr>
                                      <p:to>
                                        <p:strVal val="visible"/>
                                      </p:to>
                                    </p:set>
                                  </p:childTnLst>
                                </p:cTn>
                              </p:par>
                              <p:par>
                                <p:cTn id="51" presetID="1" presetClass="entr" presetSubtype="0" fill="hold" grpId="0" nodeType="withEffect">
                                  <p:stCondLst>
                                    <p:cond delay="0"/>
                                  </p:stCondLst>
                                  <p:childTnLst>
                                    <p:set>
                                      <p:cBhvr>
                                        <p:cTn id="52"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6" grpId="0"/>
      <p:bldP spid="7" grpId="0"/>
      <p:bldP spid="8" grpId="0"/>
      <p:bldP spid="9" grpId="0"/>
      <p:bldP spid="10" grpId="0"/>
      <p:bldP spid="11" grpId="0"/>
    </p:bldLst>
  </p:timing>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556040" y="1492518"/>
            <a:ext cx="9986940" cy="3662541"/>
          </a:xfrm>
          <a:prstGeom prst="rect">
            <a:avLst/>
          </a:prstGeom>
        </p:spPr>
        <p:txBody>
          <a:bodyPr wrap="square">
            <a:spAutoFit/>
          </a:bodyPr>
          <a:lstStyle/>
          <a:p>
            <a:r>
              <a:rPr lang="en-US" sz="3200" dirty="0">
                <a:latin typeface="+mn-lt"/>
              </a:rPr>
              <a:t>What causes epilepsy?</a:t>
            </a:r>
            <a:br>
              <a:rPr lang="en-US" sz="3200" dirty="0">
                <a:latin typeface="+mn-lt"/>
              </a:rPr>
            </a:br>
            <a:endParaRPr lang="en-US" sz="3200" dirty="0">
              <a:latin typeface="+mn-lt"/>
            </a:endParaRPr>
          </a:p>
          <a:p>
            <a:r>
              <a:rPr lang="en-US" sz="2400" dirty="0">
                <a:latin typeface="+mn-lt"/>
              </a:rPr>
              <a:t>Possible causes of epilepsy include:</a:t>
            </a:r>
          </a:p>
          <a:p>
            <a:pPr marL="342900" indent="-342900">
              <a:buFont typeface="Wingdings" panose="05000000000000000000" pitchFamily="2" charset="2"/>
              <a:buChar char="ü"/>
            </a:pPr>
            <a:r>
              <a:rPr lang="en-US" sz="2400" dirty="0">
                <a:latin typeface="+mn-lt"/>
              </a:rPr>
              <a:t>Brain damage, for example damage caused by a stroke, head injury or infection</a:t>
            </a:r>
          </a:p>
          <a:p>
            <a:pPr marL="342900" indent="-342900">
              <a:buFont typeface="Wingdings" panose="05000000000000000000" pitchFamily="2" charset="2"/>
              <a:buChar char="ü"/>
            </a:pPr>
            <a:r>
              <a:rPr lang="en-US" sz="2400" dirty="0">
                <a:latin typeface="+mn-lt"/>
              </a:rPr>
              <a:t>Brain tumors</a:t>
            </a:r>
          </a:p>
          <a:p>
            <a:pPr marL="342900" indent="-342900">
              <a:buFont typeface="Wingdings" panose="05000000000000000000" pitchFamily="2" charset="2"/>
              <a:buChar char="ü"/>
            </a:pPr>
            <a:r>
              <a:rPr lang="en-US" sz="2400" dirty="0">
                <a:latin typeface="+mn-lt"/>
              </a:rPr>
              <a:t>Problems with the way the brain developed in the womb</a:t>
            </a:r>
          </a:p>
          <a:p>
            <a:pPr marL="342900" indent="-342900">
              <a:buFont typeface="Wingdings" panose="05000000000000000000" pitchFamily="2" charset="2"/>
              <a:buChar char="ü"/>
            </a:pPr>
            <a:r>
              <a:rPr lang="en-US" sz="2400" dirty="0">
                <a:latin typeface="+mn-lt"/>
              </a:rPr>
              <a:t>Genetic factors</a:t>
            </a:r>
          </a:p>
          <a:p>
            <a:pPr marL="342900" indent="-342900">
              <a:buFont typeface="Wingdings" panose="05000000000000000000" pitchFamily="2" charset="2"/>
              <a:buChar char="ü"/>
            </a:pPr>
            <a:r>
              <a:rPr lang="en-US" sz="2400" dirty="0">
                <a:latin typeface="+mn-lt"/>
              </a:rPr>
              <a:t>But in over half of all people with epilepsy, idiopathic cause.</a:t>
            </a:r>
          </a:p>
        </p:txBody>
      </p:sp>
      <p:sp>
        <p:nvSpPr>
          <p:cNvPr id="3" name="Rectangle 2"/>
          <p:cNvSpPr txBox="1">
            <a:spLocks noChangeArrowheads="1"/>
          </p:cNvSpPr>
          <p:nvPr/>
        </p:nvSpPr>
        <p:spPr>
          <a:xfrm>
            <a:off x="6511875" y="163146"/>
            <a:ext cx="4273016" cy="994172"/>
          </a:xfrm>
          <a:prstGeom prst="rect">
            <a:avLst/>
          </a:prstGeom>
        </p:spPr>
        <p:txBody>
          <a:bodyPr/>
          <a:lstStyle>
            <a:lvl1pPr algn="l" defTabSz="685800" rtl="0" eaLnBrk="1" latinLnBrk="0" hangingPunct="1">
              <a:lnSpc>
                <a:spcPct val="90000"/>
              </a:lnSpc>
              <a:spcBef>
                <a:spcPct val="0"/>
              </a:spcBef>
              <a:buNone/>
              <a:defRPr sz="3300" kern="1200">
                <a:solidFill>
                  <a:schemeClr val="tx1"/>
                </a:solidFill>
                <a:latin typeface="+mj-lt"/>
                <a:ea typeface="+mj-ea"/>
                <a:cs typeface="+mj-cs"/>
              </a:defRPr>
            </a:lvl1pPr>
          </a:lstStyle>
          <a:p>
            <a:pPr fontAlgn="auto">
              <a:spcAft>
                <a:spcPts val="0"/>
              </a:spcAft>
              <a:defRPr/>
            </a:pPr>
            <a:r>
              <a:rPr lang="en-GB" sz="2700" dirty="0">
                <a:solidFill>
                  <a:schemeClr val="bg1"/>
                </a:solidFill>
                <a:latin typeface="+mn-lt"/>
              </a:rPr>
              <a:t>Epilepsy- Seizure Disorders </a:t>
            </a:r>
          </a:p>
        </p:txBody>
      </p:sp>
      <p:sp>
        <p:nvSpPr>
          <p:cNvPr id="4" name="TextBox 3"/>
          <p:cNvSpPr txBox="1"/>
          <p:nvPr/>
        </p:nvSpPr>
        <p:spPr>
          <a:xfrm>
            <a:off x="8237428" y="5945648"/>
            <a:ext cx="4226011" cy="261610"/>
          </a:xfrm>
          <a:prstGeom prst="rect">
            <a:avLst/>
          </a:prstGeom>
          <a:noFill/>
        </p:spPr>
        <p:txBody>
          <a:bodyPr wrap="square" rtlCol="0">
            <a:spAutoFit/>
          </a:bodyPr>
          <a:lstStyle/>
          <a:p>
            <a:r>
              <a:rPr lang="en-GB" sz="1100" dirty="0"/>
              <a:t>Care Essentials, chapter 13, p.150</a:t>
            </a:r>
          </a:p>
        </p:txBody>
      </p:sp>
      <p:pic>
        <p:nvPicPr>
          <p:cNvPr id="5" name="Picture 4"/>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270873" y="170087"/>
            <a:ext cx="932776" cy="1269164"/>
          </a:xfrm>
          <a:prstGeom prst="rect">
            <a:avLst/>
          </a:prstGeom>
        </p:spPr>
      </p:pic>
      <p:sp>
        <p:nvSpPr>
          <p:cNvPr id="6" name="Rectangle 5"/>
          <p:cNvSpPr/>
          <p:nvPr/>
        </p:nvSpPr>
        <p:spPr>
          <a:xfrm>
            <a:off x="0" y="6298163"/>
            <a:ext cx="12192000" cy="559837"/>
          </a:xfrm>
          <a:prstGeom prst="rect">
            <a:avLst/>
          </a:prstGeom>
          <a:solidFill>
            <a:srgbClr val="10A03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 name="Picture 6"/>
          <p:cNvPicPr>
            <a:picLocks noChangeAspect="1"/>
          </p:cNvPicPr>
          <p:nvPr/>
        </p:nvPicPr>
        <p:blipFill>
          <a:blip r:embed="rId4" cstate="email">
            <a:extLst>
              <a:ext uri="{28A0092B-C50C-407E-A947-70E740481C1C}">
                <a14:useLocalDpi xmlns:a14="http://schemas.microsoft.com/office/drawing/2010/main" val="0"/>
              </a:ext>
            </a:extLst>
          </a:blip>
          <a:stretch>
            <a:fillRect/>
          </a:stretch>
        </p:blipFill>
        <p:spPr>
          <a:xfrm>
            <a:off x="10441202" y="-108300"/>
            <a:ext cx="1853188" cy="2036068"/>
          </a:xfrm>
          <a:prstGeom prst="rect">
            <a:avLst/>
          </a:prstGeom>
        </p:spPr>
      </p:pic>
      <p:sp>
        <p:nvSpPr>
          <p:cNvPr id="8" name="TextBox 7">
            <a:extLst>
              <a:ext uri="{FF2B5EF4-FFF2-40B4-BE49-F238E27FC236}">
                <a16:creationId xmlns:a16="http://schemas.microsoft.com/office/drawing/2014/main" xmlns="" id="{58F17405-0CCD-427E-8DC1-67BB508A6295}"/>
              </a:ext>
            </a:extLst>
          </p:cNvPr>
          <p:cNvSpPr txBox="1"/>
          <p:nvPr/>
        </p:nvSpPr>
        <p:spPr>
          <a:xfrm>
            <a:off x="9213668" y="6445764"/>
            <a:ext cx="2569028" cy="261610"/>
          </a:xfrm>
          <a:prstGeom prst="rect">
            <a:avLst/>
          </a:prstGeom>
          <a:noFill/>
          <a:ln>
            <a:noFill/>
          </a:ln>
        </p:spPr>
        <p:txBody>
          <a:bodyPr wrap="square" rtlCol="0">
            <a:spAutoFit/>
          </a:bodyPr>
          <a:lstStyle/>
          <a:p>
            <a:r>
              <a:rPr lang="en-GB" sz="1100" dirty="0">
                <a:solidFill>
                  <a:schemeClr val="bg1"/>
                </a:solidFill>
                <a:latin typeface="Bahnschrift Light" panose="020B0502040204020203" pitchFamily="34" charset="0"/>
              </a:rPr>
              <a:t>Welsh Ambulance Services NHS Trust</a:t>
            </a:r>
          </a:p>
        </p:txBody>
      </p:sp>
      <p:pic>
        <p:nvPicPr>
          <p:cNvPr id="9" name="Picture 8">
            <a:hlinkClick r:id="rId5"/>
            <a:extLst>
              <a:ext uri="{FF2B5EF4-FFF2-40B4-BE49-F238E27FC236}">
                <a16:creationId xmlns:a16="http://schemas.microsoft.com/office/drawing/2014/main" xmlns="" id="{9F4E6EA8-FE61-4C31-B92D-D0B67B138749}"/>
              </a:ext>
            </a:extLst>
          </p:cNvPr>
          <p:cNvPicPr>
            <a:picLocks noChangeAspect="1"/>
          </p:cNvPicPr>
          <p:nvPr/>
        </p:nvPicPr>
        <p:blipFill>
          <a:blip r:embed="rId6" cstate="email">
            <a:extLst>
              <a:ext uri="{28A0092B-C50C-407E-A947-70E740481C1C}">
                <a14:useLocalDpi xmlns:a14="http://schemas.microsoft.com/office/drawing/2010/main" val="0"/>
              </a:ext>
            </a:extLst>
          </a:blip>
          <a:stretch>
            <a:fillRect/>
          </a:stretch>
        </p:blipFill>
        <p:spPr>
          <a:xfrm>
            <a:off x="275134" y="6440957"/>
            <a:ext cx="271224" cy="271224"/>
          </a:xfrm>
          <a:prstGeom prst="rect">
            <a:avLst/>
          </a:prstGeom>
        </p:spPr>
      </p:pic>
      <p:pic>
        <p:nvPicPr>
          <p:cNvPr id="10" name="Picture 9">
            <a:hlinkClick r:id="rId7"/>
            <a:extLst>
              <a:ext uri="{FF2B5EF4-FFF2-40B4-BE49-F238E27FC236}">
                <a16:creationId xmlns:a16="http://schemas.microsoft.com/office/drawing/2014/main" xmlns="" id="{8B00DA9A-76A5-4B84-BB25-5D0C4EB3F9AF}"/>
              </a:ext>
            </a:extLst>
          </p:cNvPr>
          <p:cNvPicPr>
            <a:picLocks noChangeAspect="1"/>
          </p:cNvPicPr>
          <p:nvPr/>
        </p:nvPicPr>
        <p:blipFill>
          <a:blip r:embed="rId8" cstate="email">
            <a:extLst>
              <a:ext uri="{28A0092B-C50C-407E-A947-70E740481C1C}">
                <a14:useLocalDpi xmlns:a14="http://schemas.microsoft.com/office/drawing/2010/main" val="0"/>
              </a:ext>
            </a:extLst>
          </a:blip>
          <a:stretch>
            <a:fillRect/>
          </a:stretch>
        </p:blipFill>
        <p:spPr>
          <a:xfrm>
            <a:off x="690680" y="6422354"/>
            <a:ext cx="444934" cy="311454"/>
          </a:xfrm>
          <a:prstGeom prst="rect">
            <a:avLst/>
          </a:prstGeom>
        </p:spPr>
      </p:pic>
      <p:pic>
        <p:nvPicPr>
          <p:cNvPr id="11" name="Picture 10">
            <a:hlinkClick r:id="rId9"/>
            <a:extLst>
              <a:ext uri="{FF2B5EF4-FFF2-40B4-BE49-F238E27FC236}">
                <a16:creationId xmlns:a16="http://schemas.microsoft.com/office/drawing/2014/main" xmlns="" id="{FE06037E-7EC3-4FD2-BD0E-408689441007}"/>
              </a:ext>
            </a:extLst>
          </p:cNvPr>
          <p:cNvPicPr>
            <a:picLocks noChangeAspect="1"/>
          </p:cNvPicPr>
          <p:nvPr/>
        </p:nvPicPr>
        <p:blipFill>
          <a:blip r:embed="rId10" cstate="email">
            <a:extLst>
              <a:ext uri="{28A0092B-C50C-407E-A947-70E740481C1C}">
                <a14:useLocalDpi xmlns:a14="http://schemas.microsoft.com/office/drawing/2010/main" val="0"/>
              </a:ext>
            </a:extLst>
          </a:blip>
          <a:stretch>
            <a:fillRect/>
          </a:stretch>
        </p:blipFill>
        <p:spPr>
          <a:xfrm>
            <a:off x="1284816" y="6440957"/>
            <a:ext cx="271224" cy="271224"/>
          </a:xfrm>
          <a:prstGeom prst="rect">
            <a:avLst/>
          </a:prstGeom>
        </p:spPr>
      </p:pic>
      <p:sp>
        <p:nvSpPr>
          <p:cNvPr id="12" name="Rectangle 2"/>
          <p:cNvSpPr txBox="1">
            <a:spLocks noChangeArrowheads="1"/>
          </p:cNvSpPr>
          <p:nvPr/>
        </p:nvSpPr>
        <p:spPr>
          <a:xfrm>
            <a:off x="7277785" y="160121"/>
            <a:ext cx="4273016" cy="994172"/>
          </a:xfrm>
          <a:prstGeom prst="rect">
            <a:avLst/>
          </a:prstGeom>
        </p:spPr>
        <p:txBody>
          <a:bodyPr/>
          <a:lstStyle>
            <a:lvl1pPr algn="l" defTabSz="685800" rtl="0" eaLnBrk="1" latinLnBrk="0" hangingPunct="1">
              <a:lnSpc>
                <a:spcPct val="90000"/>
              </a:lnSpc>
              <a:spcBef>
                <a:spcPct val="0"/>
              </a:spcBef>
              <a:buNone/>
              <a:defRPr sz="3300" kern="1200">
                <a:solidFill>
                  <a:schemeClr val="tx1"/>
                </a:solidFill>
                <a:latin typeface="+mj-lt"/>
                <a:ea typeface="+mj-ea"/>
                <a:cs typeface="+mj-cs"/>
              </a:defRPr>
            </a:lvl1pPr>
          </a:lstStyle>
          <a:p>
            <a:pPr fontAlgn="auto">
              <a:spcAft>
                <a:spcPts val="0"/>
              </a:spcAft>
              <a:defRPr/>
            </a:pPr>
            <a:r>
              <a:rPr lang="en-GB" sz="2700" dirty="0">
                <a:latin typeface="Bahnschrift SemiCondensed" panose="020B0502040204020203" pitchFamily="34" charset="0"/>
              </a:rPr>
              <a:t>Epilepsy- Seizure Disorders </a:t>
            </a:r>
          </a:p>
        </p:txBody>
      </p:sp>
    </p:spTree>
    <p:extLst>
      <p:ext uri="{BB962C8B-B14F-4D97-AF65-F5344CB8AC3E}">
        <p14:creationId xmlns:p14="http://schemas.microsoft.com/office/powerpoint/2010/main" val="34366383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4" grpId="0"/>
    </p:bldLst>
  </p:timing>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620252" y="871116"/>
            <a:ext cx="8939463" cy="5262979"/>
          </a:xfrm>
          <a:prstGeom prst="rect">
            <a:avLst/>
          </a:prstGeom>
        </p:spPr>
        <p:txBody>
          <a:bodyPr wrap="square">
            <a:spAutoFit/>
          </a:bodyPr>
          <a:lstStyle/>
          <a:p>
            <a:r>
              <a:rPr lang="en-US" sz="3200" dirty="0">
                <a:latin typeface="+mn-lt"/>
              </a:rPr>
              <a:t>Seizure triggers</a:t>
            </a:r>
            <a:br>
              <a:rPr lang="en-US" sz="3200" dirty="0">
                <a:latin typeface="+mn-lt"/>
              </a:rPr>
            </a:br>
            <a:r>
              <a:rPr lang="en-US" sz="900" dirty="0">
                <a:latin typeface="+mn-lt"/>
              </a:rPr>
              <a:t> </a:t>
            </a:r>
            <a:r>
              <a:rPr lang="en-US" sz="1600" dirty="0">
                <a:latin typeface="+mn-lt"/>
              </a:rPr>
              <a:t> </a:t>
            </a:r>
            <a:endParaRPr lang="en-US" sz="3200" dirty="0">
              <a:latin typeface="+mn-lt"/>
            </a:endParaRPr>
          </a:p>
          <a:p>
            <a:r>
              <a:rPr lang="en-US" sz="2400" dirty="0">
                <a:latin typeface="+mn-lt"/>
              </a:rPr>
              <a:t>Triggers don’t cause epilepsy, but they make seizures more likely.</a:t>
            </a:r>
          </a:p>
          <a:p>
            <a:r>
              <a:rPr lang="en-US" sz="2400" dirty="0">
                <a:latin typeface="+mn-lt"/>
              </a:rPr>
              <a:t>Not all people have triggers and the things that trigger one person’s seizures might not affect other people the same way.</a:t>
            </a:r>
          </a:p>
          <a:p>
            <a:r>
              <a:rPr lang="en-US" sz="2400" dirty="0">
                <a:latin typeface="+mn-lt"/>
              </a:rPr>
              <a:t>  </a:t>
            </a:r>
          </a:p>
          <a:p>
            <a:pPr marL="342900" indent="-342900">
              <a:buFont typeface="Wingdings" panose="05000000000000000000" pitchFamily="2" charset="2"/>
              <a:buChar char="ü"/>
            </a:pPr>
            <a:r>
              <a:rPr lang="en-US" sz="2400" dirty="0">
                <a:latin typeface="+mn-lt"/>
              </a:rPr>
              <a:t>Not taking epilepsy medicine as prescribed</a:t>
            </a:r>
          </a:p>
          <a:p>
            <a:pPr marL="342900" indent="-342900">
              <a:buFont typeface="Wingdings" panose="05000000000000000000" pitchFamily="2" charset="2"/>
              <a:buChar char="ü"/>
            </a:pPr>
            <a:r>
              <a:rPr lang="en-US" sz="2400" dirty="0">
                <a:latin typeface="+mn-lt"/>
              </a:rPr>
              <a:t>Feeling tired and not sleeping well</a:t>
            </a:r>
          </a:p>
          <a:p>
            <a:pPr marL="342900" indent="-342900">
              <a:buFont typeface="Wingdings" panose="05000000000000000000" pitchFamily="2" charset="2"/>
              <a:buChar char="ü"/>
            </a:pPr>
            <a:r>
              <a:rPr lang="en-US" sz="2400" dirty="0">
                <a:latin typeface="+mn-lt"/>
              </a:rPr>
              <a:t>Stress</a:t>
            </a:r>
          </a:p>
          <a:p>
            <a:pPr marL="342900" indent="-342900">
              <a:buFont typeface="Wingdings" panose="05000000000000000000" pitchFamily="2" charset="2"/>
              <a:buChar char="ü"/>
            </a:pPr>
            <a:r>
              <a:rPr lang="en-US" sz="2400" dirty="0">
                <a:latin typeface="+mn-lt"/>
              </a:rPr>
              <a:t>Alcohol and recreational drugs</a:t>
            </a:r>
          </a:p>
          <a:p>
            <a:pPr marL="342900" indent="-342900">
              <a:buFont typeface="Wingdings" panose="05000000000000000000" pitchFamily="2" charset="2"/>
              <a:buChar char="ü"/>
            </a:pPr>
            <a:r>
              <a:rPr lang="en-US" sz="2400" dirty="0">
                <a:latin typeface="+mn-lt"/>
              </a:rPr>
              <a:t>Flashing or flickering lights</a:t>
            </a:r>
          </a:p>
          <a:p>
            <a:pPr marL="342900" indent="-342900">
              <a:buFont typeface="Wingdings" panose="05000000000000000000" pitchFamily="2" charset="2"/>
              <a:buChar char="ü"/>
            </a:pPr>
            <a:r>
              <a:rPr lang="en-US" sz="2400" dirty="0">
                <a:latin typeface="+mn-lt"/>
              </a:rPr>
              <a:t>Monthly periods</a:t>
            </a:r>
          </a:p>
          <a:p>
            <a:pPr marL="342900" indent="-342900">
              <a:buFont typeface="Wingdings" panose="05000000000000000000" pitchFamily="2" charset="2"/>
              <a:buChar char="ü"/>
            </a:pPr>
            <a:r>
              <a:rPr lang="en-US" sz="2400" dirty="0">
                <a:latin typeface="+mn-lt"/>
              </a:rPr>
              <a:t>Missing meals</a:t>
            </a:r>
          </a:p>
          <a:p>
            <a:pPr marL="342900" indent="-342900">
              <a:buFont typeface="Wingdings" panose="05000000000000000000" pitchFamily="2" charset="2"/>
              <a:buChar char="ü"/>
            </a:pPr>
            <a:r>
              <a:rPr lang="en-US" sz="2400" dirty="0">
                <a:latin typeface="+mn-lt"/>
              </a:rPr>
              <a:t>Having an illness which causes a high temperature</a:t>
            </a:r>
          </a:p>
        </p:txBody>
      </p:sp>
      <p:sp>
        <p:nvSpPr>
          <p:cNvPr id="3" name="Rectangle 2"/>
          <p:cNvSpPr txBox="1">
            <a:spLocks noChangeArrowheads="1"/>
          </p:cNvSpPr>
          <p:nvPr/>
        </p:nvSpPr>
        <p:spPr>
          <a:xfrm>
            <a:off x="6511875" y="163146"/>
            <a:ext cx="4273016" cy="994172"/>
          </a:xfrm>
          <a:prstGeom prst="rect">
            <a:avLst/>
          </a:prstGeom>
        </p:spPr>
        <p:txBody>
          <a:bodyPr/>
          <a:lstStyle>
            <a:lvl1pPr algn="l" defTabSz="685800" rtl="0" eaLnBrk="1" latinLnBrk="0" hangingPunct="1">
              <a:lnSpc>
                <a:spcPct val="90000"/>
              </a:lnSpc>
              <a:spcBef>
                <a:spcPct val="0"/>
              </a:spcBef>
              <a:buNone/>
              <a:defRPr sz="3300" kern="1200">
                <a:solidFill>
                  <a:schemeClr val="tx1"/>
                </a:solidFill>
                <a:latin typeface="+mj-lt"/>
                <a:ea typeface="+mj-ea"/>
                <a:cs typeface="+mj-cs"/>
              </a:defRPr>
            </a:lvl1pPr>
          </a:lstStyle>
          <a:p>
            <a:pPr fontAlgn="auto">
              <a:spcAft>
                <a:spcPts val="0"/>
              </a:spcAft>
              <a:defRPr/>
            </a:pPr>
            <a:r>
              <a:rPr lang="en-GB" sz="2700" dirty="0">
                <a:solidFill>
                  <a:schemeClr val="bg1"/>
                </a:solidFill>
                <a:latin typeface="Calibri" pitchFamily="34" charset="0"/>
              </a:rPr>
              <a:t>Epilepsy- Seizure Disorders </a:t>
            </a:r>
          </a:p>
        </p:txBody>
      </p:sp>
      <p:sp>
        <p:nvSpPr>
          <p:cNvPr id="4" name="TextBox 3"/>
          <p:cNvSpPr txBox="1"/>
          <p:nvPr/>
        </p:nvSpPr>
        <p:spPr>
          <a:xfrm>
            <a:off x="8237428" y="5945648"/>
            <a:ext cx="4226011" cy="261610"/>
          </a:xfrm>
          <a:prstGeom prst="rect">
            <a:avLst/>
          </a:prstGeom>
          <a:noFill/>
        </p:spPr>
        <p:txBody>
          <a:bodyPr wrap="square" rtlCol="0">
            <a:spAutoFit/>
          </a:bodyPr>
          <a:lstStyle/>
          <a:p>
            <a:r>
              <a:rPr lang="en-GB" sz="1100" dirty="0"/>
              <a:t>Care Essentials, chapter 13, p.150</a:t>
            </a:r>
          </a:p>
        </p:txBody>
      </p:sp>
      <p:pic>
        <p:nvPicPr>
          <p:cNvPr id="5" name="Picture 4"/>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270873" y="177836"/>
            <a:ext cx="932776" cy="1269164"/>
          </a:xfrm>
          <a:prstGeom prst="rect">
            <a:avLst/>
          </a:prstGeom>
        </p:spPr>
      </p:pic>
      <p:sp>
        <p:nvSpPr>
          <p:cNvPr id="6" name="Rectangle 5"/>
          <p:cNvSpPr/>
          <p:nvPr/>
        </p:nvSpPr>
        <p:spPr>
          <a:xfrm>
            <a:off x="0" y="6305912"/>
            <a:ext cx="12192000" cy="559837"/>
          </a:xfrm>
          <a:prstGeom prst="rect">
            <a:avLst/>
          </a:prstGeom>
          <a:solidFill>
            <a:srgbClr val="10A03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 name="Picture 6"/>
          <p:cNvPicPr>
            <a:picLocks noChangeAspect="1"/>
          </p:cNvPicPr>
          <p:nvPr/>
        </p:nvPicPr>
        <p:blipFill>
          <a:blip r:embed="rId4" cstate="email">
            <a:extLst>
              <a:ext uri="{28A0092B-C50C-407E-A947-70E740481C1C}">
                <a14:useLocalDpi xmlns:a14="http://schemas.microsoft.com/office/drawing/2010/main" val="0"/>
              </a:ext>
            </a:extLst>
          </a:blip>
          <a:stretch>
            <a:fillRect/>
          </a:stretch>
        </p:blipFill>
        <p:spPr>
          <a:xfrm>
            <a:off x="10441202" y="-100551"/>
            <a:ext cx="1853188" cy="2036068"/>
          </a:xfrm>
          <a:prstGeom prst="rect">
            <a:avLst/>
          </a:prstGeom>
        </p:spPr>
      </p:pic>
      <p:sp>
        <p:nvSpPr>
          <p:cNvPr id="8" name="TextBox 7">
            <a:extLst>
              <a:ext uri="{FF2B5EF4-FFF2-40B4-BE49-F238E27FC236}">
                <a16:creationId xmlns:a16="http://schemas.microsoft.com/office/drawing/2014/main" xmlns="" id="{58F17405-0CCD-427E-8DC1-67BB508A6295}"/>
              </a:ext>
            </a:extLst>
          </p:cNvPr>
          <p:cNvSpPr txBox="1"/>
          <p:nvPr/>
        </p:nvSpPr>
        <p:spPr>
          <a:xfrm>
            <a:off x="9213668" y="6453513"/>
            <a:ext cx="2569028" cy="261610"/>
          </a:xfrm>
          <a:prstGeom prst="rect">
            <a:avLst/>
          </a:prstGeom>
          <a:noFill/>
          <a:ln>
            <a:noFill/>
          </a:ln>
        </p:spPr>
        <p:txBody>
          <a:bodyPr wrap="square" rtlCol="0">
            <a:spAutoFit/>
          </a:bodyPr>
          <a:lstStyle/>
          <a:p>
            <a:r>
              <a:rPr lang="en-GB" sz="1100" dirty="0">
                <a:solidFill>
                  <a:schemeClr val="bg1"/>
                </a:solidFill>
                <a:latin typeface="Bahnschrift Light" panose="020B0502040204020203" pitchFamily="34" charset="0"/>
              </a:rPr>
              <a:t>Welsh Ambulance Services NHS Trust</a:t>
            </a:r>
          </a:p>
        </p:txBody>
      </p:sp>
      <p:pic>
        <p:nvPicPr>
          <p:cNvPr id="9" name="Picture 8">
            <a:hlinkClick r:id="rId5"/>
            <a:extLst>
              <a:ext uri="{FF2B5EF4-FFF2-40B4-BE49-F238E27FC236}">
                <a16:creationId xmlns:a16="http://schemas.microsoft.com/office/drawing/2014/main" xmlns="" id="{9F4E6EA8-FE61-4C31-B92D-D0B67B138749}"/>
              </a:ext>
            </a:extLst>
          </p:cNvPr>
          <p:cNvPicPr>
            <a:picLocks noChangeAspect="1"/>
          </p:cNvPicPr>
          <p:nvPr/>
        </p:nvPicPr>
        <p:blipFill>
          <a:blip r:embed="rId6" cstate="email">
            <a:extLst>
              <a:ext uri="{28A0092B-C50C-407E-A947-70E740481C1C}">
                <a14:useLocalDpi xmlns:a14="http://schemas.microsoft.com/office/drawing/2010/main" val="0"/>
              </a:ext>
            </a:extLst>
          </a:blip>
          <a:stretch>
            <a:fillRect/>
          </a:stretch>
        </p:blipFill>
        <p:spPr>
          <a:xfrm>
            <a:off x="275134" y="6448706"/>
            <a:ext cx="271224" cy="271224"/>
          </a:xfrm>
          <a:prstGeom prst="rect">
            <a:avLst/>
          </a:prstGeom>
        </p:spPr>
      </p:pic>
      <p:pic>
        <p:nvPicPr>
          <p:cNvPr id="10" name="Picture 9">
            <a:hlinkClick r:id="rId7"/>
            <a:extLst>
              <a:ext uri="{FF2B5EF4-FFF2-40B4-BE49-F238E27FC236}">
                <a16:creationId xmlns:a16="http://schemas.microsoft.com/office/drawing/2014/main" xmlns="" id="{8B00DA9A-76A5-4B84-BB25-5D0C4EB3F9AF}"/>
              </a:ext>
            </a:extLst>
          </p:cNvPr>
          <p:cNvPicPr>
            <a:picLocks noChangeAspect="1"/>
          </p:cNvPicPr>
          <p:nvPr/>
        </p:nvPicPr>
        <p:blipFill>
          <a:blip r:embed="rId8" cstate="email">
            <a:extLst>
              <a:ext uri="{28A0092B-C50C-407E-A947-70E740481C1C}">
                <a14:useLocalDpi xmlns:a14="http://schemas.microsoft.com/office/drawing/2010/main" val="0"/>
              </a:ext>
            </a:extLst>
          </a:blip>
          <a:stretch>
            <a:fillRect/>
          </a:stretch>
        </p:blipFill>
        <p:spPr>
          <a:xfrm>
            <a:off x="690680" y="6430103"/>
            <a:ext cx="444934" cy="311454"/>
          </a:xfrm>
          <a:prstGeom prst="rect">
            <a:avLst/>
          </a:prstGeom>
        </p:spPr>
      </p:pic>
      <p:pic>
        <p:nvPicPr>
          <p:cNvPr id="11" name="Picture 10">
            <a:hlinkClick r:id="rId9"/>
            <a:extLst>
              <a:ext uri="{FF2B5EF4-FFF2-40B4-BE49-F238E27FC236}">
                <a16:creationId xmlns:a16="http://schemas.microsoft.com/office/drawing/2014/main" xmlns="" id="{FE06037E-7EC3-4FD2-BD0E-408689441007}"/>
              </a:ext>
            </a:extLst>
          </p:cNvPr>
          <p:cNvPicPr>
            <a:picLocks noChangeAspect="1"/>
          </p:cNvPicPr>
          <p:nvPr/>
        </p:nvPicPr>
        <p:blipFill>
          <a:blip r:embed="rId10" cstate="email">
            <a:extLst>
              <a:ext uri="{28A0092B-C50C-407E-A947-70E740481C1C}">
                <a14:useLocalDpi xmlns:a14="http://schemas.microsoft.com/office/drawing/2010/main" val="0"/>
              </a:ext>
            </a:extLst>
          </a:blip>
          <a:stretch>
            <a:fillRect/>
          </a:stretch>
        </p:blipFill>
        <p:spPr>
          <a:xfrm>
            <a:off x="1284816" y="6448706"/>
            <a:ext cx="271224" cy="271224"/>
          </a:xfrm>
          <a:prstGeom prst="rect">
            <a:avLst/>
          </a:prstGeom>
        </p:spPr>
      </p:pic>
      <p:sp>
        <p:nvSpPr>
          <p:cNvPr id="12" name="Rectangle 2"/>
          <p:cNvSpPr txBox="1">
            <a:spLocks noChangeArrowheads="1"/>
          </p:cNvSpPr>
          <p:nvPr/>
        </p:nvSpPr>
        <p:spPr>
          <a:xfrm>
            <a:off x="7277785" y="153194"/>
            <a:ext cx="4273016" cy="994172"/>
          </a:xfrm>
          <a:prstGeom prst="rect">
            <a:avLst/>
          </a:prstGeom>
        </p:spPr>
        <p:txBody>
          <a:bodyPr/>
          <a:lstStyle>
            <a:lvl1pPr algn="l" defTabSz="685800" rtl="0" eaLnBrk="1" latinLnBrk="0" hangingPunct="1">
              <a:lnSpc>
                <a:spcPct val="90000"/>
              </a:lnSpc>
              <a:spcBef>
                <a:spcPct val="0"/>
              </a:spcBef>
              <a:buNone/>
              <a:defRPr sz="3300" kern="1200">
                <a:solidFill>
                  <a:schemeClr val="tx1"/>
                </a:solidFill>
                <a:latin typeface="+mj-lt"/>
                <a:ea typeface="+mj-ea"/>
                <a:cs typeface="+mj-cs"/>
              </a:defRPr>
            </a:lvl1pPr>
          </a:lstStyle>
          <a:p>
            <a:pPr fontAlgn="auto">
              <a:spcAft>
                <a:spcPts val="0"/>
              </a:spcAft>
              <a:defRPr/>
            </a:pPr>
            <a:r>
              <a:rPr lang="en-GB" sz="2700" dirty="0" smtClean="0">
                <a:latin typeface="+mn-lt"/>
              </a:rPr>
              <a:t>Epilepsy- Seizure Disorders </a:t>
            </a:r>
            <a:endParaRPr lang="en-GB" sz="2700" dirty="0">
              <a:latin typeface="+mn-lt"/>
            </a:endParaRPr>
          </a:p>
        </p:txBody>
      </p:sp>
    </p:spTree>
    <p:extLst>
      <p:ext uri="{BB962C8B-B14F-4D97-AF65-F5344CB8AC3E}">
        <p14:creationId xmlns:p14="http://schemas.microsoft.com/office/powerpoint/2010/main" val="33491185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2">
                                            <p:txEl>
                                              <p:pRg st="7" end="7"/>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2">
                                            <p:txEl>
                                              <p:pRg st="8" end="8"/>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2">
                                            <p:txEl>
                                              <p:pRg st="9" end="9"/>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2">
                                            <p:txEl>
                                              <p:pRg st="10" end="10"/>
                                            </p:tx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2">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4" grpId="0"/>
    </p:bldLst>
  </p:timing>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774648" y="723052"/>
            <a:ext cx="4467927" cy="994172"/>
          </a:xfrm>
        </p:spPr>
        <p:txBody>
          <a:bodyPr/>
          <a:lstStyle/>
          <a:p>
            <a:r>
              <a:rPr lang="en-GB" sz="3200" dirty="0">
                <a:latin typeface="+mn-lt"/>
              </a:rPr>
              <a:t>Other</a:t>
            </a:r>
            <a:r>
              <a:rPr lang="en-GB" sz="4000" dirty="0">
                <a:latin typeface="+mn-lt"/>
              </a:rPr>
              <a:t> </a:t>
            </a:r>
            <a:r>
              <a:rPr lang="en-GB" sz="3200" dirty="0">
                <a:latin typeface="+mn-lt"/>
              </a:rPr>
              <a:t>considerations</a:t>
            </a:r>
            <a:endParaRPr lang="en-GB" sz="4000" dirty="0">
              <a:latin typeface="+mn-lt"/>
            </a:endParaRPr>
          </a:p>
        </p:txBody>
      </p:sp>
      <p:sp>
        <p:nvSpPr>
          <p:cNvPr id="2" name="Content Placeholder 1"/>
          <p:cNvSpPr>
            <a:spLocks noGrp="1"/>
          </p:cNvSpPr>
          <p:nvPr>
            <p:ph idx="1"/>
          </p:nvPr>
        </p:nvSpPr>
        <p:spPr>
          <a:xfrm>
            <a:off x="1556040" y="1887431"/>
            <a:ext cx="9535562" cy="3263504"/>
          </a:xfrm>
        </p:spPr>
        <p:txBody>
          <a:bodyPr>
            <a:noAutofit/>
          </a:bodyPr>
          <a:lstStyle/>
          <a:p>
            <a:r>
              <a:rPr lang="en-GB" sz="2400" dirty="0"/>
              <a:t>Febrile convulsion fits provoked by a sudden increase in body temperature - as these are predominantly paediatric </a:t>
            </a:r>
            <a:r>
              <a:rPr lang="en-GB" sz="2400" dirty="0" smtClean="0"/>
              <a:t>patients.</a:t>
            </a:r>
            <a:endParaRPr lang="en-GB" sz="2400" dirty="0"/>
          </a:p>
          <a:p>
            <a:endParaRPr lang="en-GB" sz="2400" dirty="0"/>
          </a:p>
          <a:p>
            <a:r>
              <a:rPr lang="en-GB" sz="2400" dirty="0"/>
              <a:t>Status Epilepticus is a generalised convulsion that last more than 5</a:t>
            </a:r>
            <a:r>
              <a:rPr lang="en-GB" sz="2400" dirty="0" smtClean="0"/>
              <a:t> </a:t>
            </a:r>
            <a:r>
              <a:rPr lang="en-GB" sz="2400" dirty="0"/>
              <a:t>minutes or a series of fits with little time in between to recover. This can be life threatening. </a:t>
            </a:r>
          </a:p>
          <a:p>
            <a:endParaRPr lang="en-GB" sz="2400" dirty="0"/>
          </a:p>
          <a:p>
            <a:r>
              <a:rPr lang="en-GB" sz="2400" dirty="0"/>
              <a:t>Post-ictal phase is the period of time after a general convulsion where the patient is disorientated with a gradual return to full consciousness, which can be as short as 15 minutes, but may take over an hour in some cases.  </a:t>
            </a:r>
          </a:p>
        </p:txBody>
      </p:sp>
      <p:sp>
        <p:nvSpPr>
          <p:cNvPr id="4" name="Rectangle 2"/>
          <p:cNvSpPr txBox="1">
            <a:spLocks noChangeArrowheads="1"/>
          </p:cNvSpPr>
          <p:nvPr/>
        </p:nvSpPr>
        <p:spPr>
          <a:xfrm>
            <a:off x="6511875" y="163146"/>
            <a:ext cx="4273016" cy="994172"/>
          </a:xfrm>
          <a:prstGeom prst="rect">
            <a:avLst/>
          </a:prstGeom>
        </p:spPr>
        <p:txBody>
          <a:bodyPr/>
          <a:lstStyle>
            <a:lvl1pPr algn="l" defTabSz="685800" rtl="0" eaLnBrk="1" latinLnBrk="0" hangingPunct="1">
              <a:lnSpc>
                <a:spcPct val="90000"/>
              </a:lnSpc>
              <a:spcBef>
                <a:spcPct val="0"/>
              </a:spcBef>
              <a:buNone/>
              <a:defRPr sz="3300" kern="1200">
                <a:solidFill>
                  <a:schemeClr val="tx1"/>
                </a:solidFill>
                <a:latin typeface="+mj-lt"/>
                <a:ea typeface="+mj-ea"/>
                <a:cs typeface="+mj-cs"/>
              </a:defRPr>
            </a:lvl1pPr>
          </a:lstStyle>
          <a:p>
            <a:pPr fontAlgn="auto">
              <a:spcAft>
                <a:spcPts val="0"/>
              </a:spcAft>
              <a:defRPr/>
            </a:pPr>
            <a:r>
              <a:rPr lang="en-GB" sz="2700" dirty="0">
                <a:solidFill>
                  <a:schemeClr val="bg1"/>
                </a:solidFill>
                <a:latin typeface="+mn-lt"/>
              </a:rPr>
              <a:t>Epilepsy- Seizure Disorders </a:t>
            </a:r>
          </a:p>
        </p:txBody>
      </p:sp>
      <p:sp>
        <p:nvSpPr>
          <p:cNvPr id="5" name="TextBox 4"/>
          <p:cNvSpPr txBox="1"/>
          <p:nvPr/>
        </p:nvSpPr>
        <p:spPr>
          <a:xfrm>
            <a:off x="9254790" y="6033528"/>
            <a:ext cx="4226011" cy="261610"/>
          </a:xfrm>
          <a:prstGeom prst="rect">
            <a:avLst/>
          </a:prstGeom>
          <a:noFill/>
        </p:spPr>
        <p:txBody>
          <a:bodyPr wrap="square" rtlCol="0">
            <a:spAutoFit/>
          </a:bodyPr>
          <a:lstStyle/>
          <a:p>
            <a:r>
              <a:rPr lang="en-GB" sz="1100" dirty="0"/>
              <a:t>Care Essentials, chapter 13, p.150</a:t>
            </a:r>
          </a:p>
        </p:txBody>
      </p:sp>
      <p:pic>
        <p:nvPicPr>
          <p:cNvPr id="6" name="Picture 5"/>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270873" y="170087"/>
            <a:ext cx="932776" cy="1269164"/>
          </a:xfrm>
          <a:prstGeom prst="rect">
            <a:avLst/>
          </a:prstGeom>
        </p:spPr>
      </p:pic>
      <p:sp>
        <p:nvSpPr>
          <p:cNvPr id="7" name="Rectangle 6"/>
          <p:cNvSpPr/>
          <p:nvPr/>
        </p:nvSpPr>
        <p:spPr>
          <a:xfrm>
            <a:off x="0" y="6298163"/>
            <a:ext cx="12192000" cy="559837"/>
          </a:xfrm>
          <a:prstGeom prst="rect">
            <a:avLst/>
          </a:prstGeom>
          <a:solidFill>
            <a:srgbClr val="10A03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8" name="Picture 7"/>
          <p:cNvPicPr>
            <a:picLocks noChangeAspect="1"/>
          </p:cNvPicPr>
          <p:nvPr/>
        </p:nvPicPr>
        <p:blipFill>
          <a:blip r:embed="rId4" cstate="email">
            <a:extLst>
              <a:ext uri="{28A0092B-C50C-407E-A947-70E740481C1C}">
                <a14:useLocalDpi xmlns:a14="http://schemas.microsoft.com/office/drawing/2010/main" val="0"/>
              </a:ext>
            </a:extLst>
          </a:blip>
          <a:stretch>
            <a:fillRect/>
          </a:stretch>
        </p:blipFill>
        <p:spPr>
          <a:xfrm>
            <a:off x="10432397" y="-76772"/>
            <a:ext cx="1853188" cy="2036068"/>
          </a:xfrm>
          <a:prstGeom prst="rect">
            <a:avLst/>
          </a:prstGeom>
        </p:spPr>
      </p:pic>
      <p:sp>
        <p:nvSpPr>
          <p:cNvPr id="9" name="TextBox 8">
            <a:extLst>
              <a:ext uri="{FF2B5EF4-FFF2-40B4-BE49-F238E27FC236}">
                <a16:creationId xmlns:a16="http://schemas.microsoft.com/office/drawing/2014/main" xmlns="" id="{58F17405-0CCD-427E-8DC1-67BB508A6295}"/>
              </a:ext>
            </a:extLst>
          </p:cNvPr>
          <p:cNvSpPr txBox="1"/>
          <p:nvPr/>
        </p:nvSpPr>
        <p:spPr>
          <a:xfrm>
            <a:off x="9213668" y="6445764"/>
            <a:ext cx="2569028" cy="261610"/>
          </a:xfrm>
          <a:prstGeom prst="rect">
            <a:avLst/>
          </a:prstGeom>
          <a:noFill/>
          <a:ln>
            <a:noFill/>
          </a:ln>
        </p:spPr>
        <p:txBody>
          <a:bodyPr wrap="square" rtlCol="0">
            <a:spAutoFit/>
          </a:bodyPr>
          <a:lstStyle/>
          <a:p>
            <a:r>
              <a:rPr lang="en-GB" sz="1100" dirty="0">
                <a:solidFill>
                  <a:schemeClr val="bg1"/>
                </a:solidFill>
                <a:latin typeface="Bahnschrift Light" panose="020B0502040204020203" pitchFamily="34" charset="0"/>
              </a:rPr>
              <a:t>Welsh Ambulance Services NHS Trust</a:t>
            </a:r>
          </a:p>
        </p:txBody>
      </p:sp>
      <p:pic>
        <p:nvPicPr>
          <p:cNvPr id="10" name="Picture 9">
            <a:hlinkClick r:id="rId5"/>
            <a:extLst>
              <a:ext uri="{FF2B5EF4-FFF2-40B4-BE49-F238E27FC236}">
                <a16:creationId xmlns:a16="http://schemas.microsoft.com/office/drawing/2014/main" xmlns="" id="{9F4E6EA8-FE61-4C31-B92D-D0B67B138749}"/>
              </a:ext>
            </a:extLst>
          </p:cNvPr>
          <p:cNvPicPr>
            <a:picLocks noChangeAspect="1"/>
          </p:cNvPicPr>
          <p:nvPr/>
        </p:nvPicPr>
        <p:blipFill>
          <a:blip r:embed="rId6" cstate="email">
            <a:extLst>
              <a:ext uri="{28A0092B-C50C-407E-A947-70E740481C1C}">
                <a14:useLocalDpi xmlns:a14="http://schemas.microsoft.com/office/drawing/2010/main" val="0"/>
              </a:ext>
            </a:extLst>
          </a:blip>
          <a:stretch>
            <a:fillRect/>
          </a:stretch>
        </p:blipFill>
        <p:spPr>
          <a:xfrm>
            <a:off x="275134" y="6440957"/>
            <a:ext cx="271224" cy="271224"/>
          </a:xfrm>
          <a:prstGeom prst="rect">
            <a:avLst/>
          </a:prstGeom>
        </p:spPr>
      </p:pic>
      <p:pic>
        <p:nvPicPr>
          <p:cNvPr id="11" name="Picture 10">
            <a:hlinkClick r:id="rId7"/>
            <a:extLst>
              <a:ext uri="{FF2B5EF4-FFF2-40B4-BE49-F238E27FC236}">
                <a16:creationId xmlns:a16="http://schemas.microsoft.com/office/drawing/2014/main" xmlns="" id="{8B00DA9A-76A5-4B84-BB25-5D0C4EB3F9AF}"/>
              </a:ext>
            </a:extLst>
          </p:cNvPr>
          <p:cNvPicPr>
            <a:picLocks noChangeAspect="1"/>
          </p:cNvPicPr>
          <p:nvPr/>
        </p:nvPicPr>
        <p:blipFill>
          <a:blip r:embed="rId8" cstate="email">
            <a:extLst>
              <a:ext uri="{28A0092B-C50C-407E-A947-70E740481C1C}">
                <a14:useLocalDpi xmlns:a14="http://schemas.microsoft.com/office/drawing/2010/main" val="0"/>
              </a:ext>
            </a:extLst>
          </a:blip>
          <a:stretch>
            <a:fillRect/>
          </a:stretch>
        </p:blipFill>
        <p:spPr>
          <a:xfrm>
            <a:off x="690680" y="6422354"/>
            <a:ext cx="444934" cy="311454"/>
          </a:xfrm>
          <a:prstGeom prst="rect">
            <a:avLst/>
          </a:prstGeom>
        </p:spPr>
      </p:pic>
      <p:pic>
        <p:nvPicPr>
          <p:cNvPr id="12" name="Picture 11">
            <a:hlinkClick r:id="rId9"/>
            <a:extLst>
              <a:ext uri="{FF2B5EF4-FFF2-40B4-BE49-F238E27FC236}">
                <a16:creationId xmlns:a16="http://schemas.microsoft.com/office/drawing/2014/main" xmlns="" id="{FE06037E-7EC3-4FD2-BD0E-408689441007}"/>
              </a:ext>
            </a:extLst>
          </p:cNvPr>
          <p:cNvPicPr>
            <a:picLocks noChangeAspect="1"/>
          </p:cNvPicPr>
          <p:nvPr/>
        </p:nvPicPr>
        <p:blipFill>
          <a:blip r:embed="rId10" cstate="email">
            <a:extLst>
              <a:ext uri="{28A0092B-C50C-407E-A947-70E740481C1C}">
                <a14:useLocalDpi xmlns:a14="http://schemas.microsoft.com/office/drawing/2010/main" val="0"/>
              </a:ext>
            </a:extLst>
          </a:blip>
          <a:stretch>
            <a:fillRect/>
          </a:stretch>
        </p:blipFill>
        <p:spPr>
          <a:xfrm>
            <a:off x="1284816" y="6440957"/>
            <a:ext cx="271224" cy="271224"/>
          </a:xfrm>
          <a:prstGeom prst="rect">
            <a:avLst/>
          </a:prstGeom>
        </p:spPr>
      </p:pic>
      <p:sp>
        <p:nvSpPr>
          <p:cNvPr id="13" name="Rectangle 2"/>
          <p:cNvSpPr txBox="1">
            <a:spLocks noChangeArrowheads="1"/>
          </p:cNvSpPr>
          <p:nvPr/>
        </p:nvSpPr>
        <p:spPr>
          <a:xfrm>
            <a:off x="7277785" y="160121"/>
            <a:ext cx="4273016" cy="994172"/>
          </a:xfrm>
          <a:prstGeom prst="rect">
            <a:avLst/>
          </a:prstGeom>
        </p:spPr>
        <p:txBody>
          <a:bodyPr/>
          <a:lstStyle>
            <a:lvl1pPr algn="l" defTabSz="685800" rtl="0" eaLnBrk="1" latinLnBrk="0" hangingPunct="1">
              <a:lnSpc>
                <a:spcPct val="90000"/>
              </a:lnSpc>
              <a:spcBef>
                <a:spcPct val="0"/>
              </a:spcBef>
              <a:buNone/>
              <a:defRPr sz="3300" kern="1200">
                <a:solidFill>
                  <a:schemeClr val="tx1"/>
                </a:solidFill>
                <a:latin typeface="+mj-lt"/>
                <a:ea typeface="+mj-ea"/>
                <a:cs typeface="+mj-cs"/>
              </a:defRPr>
            </a:lvl1pPr>
          </a:lstStyle>
          <a:p>
            <a:pPr fontAlgn="auto">
              <a:spcAft>
                <a:spcPts val="0"/>
              </a:spcAft>
              <a:defRPr/>
            </a:pPr>
            <a:r>
              <a:rPr lang="en-GB" sz="2700" dirty="0">
                <a:latin typeface="Bahnschrift SemiCondensed" panose="020B0502040204020203" pitchFamily="34" charset="0"/>
              </a:rPr>
              <a:t>Epilepsy- Seizure Disorders </a:t>
            </a:r>
          </a:p>
        </p:txBody>
      </p:sp>
    </p:spTree>
    <p:extLst>
      <p:ext uri="{BB962C8B-B14F-4D97-AF65-F5344CB8AC3E}">
        <p14:creationId xmlns:p14="http://schemas.microsoft.com/office/powerpoint/2010/main" val="1105906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5" grpId="0"/>
    </p:bldLst>
  </p:timing>
</p:sld>
</file>

<file path=ppt/slides/slide8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1679378" y="625793"/>
            <a:ext cx="2178383" cy="857250"/>
          </a:xfrm>
        </p:spPr>
        <p:txBody>
          <a:bodyPr/>
          <a:lstStyle/>
          <a:p>
            <a:pPr eaLnBrk="1" hangingPunct="1"/>
            <a:r>
              <a:rPr lang="en-GB" sz="2700" dirty="0">
                <a:latin typeface="+mn-lt"/>
              </a:rPr>
              <a:t>Management  </a:t>
            </a:r>
          </a:p>
        </p:txBody>
      </p:sp>
      <p:sp>
        <p:nvSpPr>
          <p:cNvPr id="7171" name="Rectangle 3"/>
          <p:cNvSpPr>
            <a:spLocks noGrp="1" noChangeArrowheads="1"/>
          </p:cNvSpPr>
          <p:nvPr>
            <p:ph idx="1"/>
          </p:nvPr>
        </p:nvSpPr>
        <p:spPr>
          <a:xfrm>
            <a:off x="1684556" y="1602183"/>
            <a:ext cx="10029462" cy="3600450"/>
          </a:xfrm>
        </p:spPr>
        <p:txBody>
          <a:bodyPr>
            <a:noAutofit/>
          </a:bodyPr>
          <a:lstStyle/>
          <a:p>
            <a:pPr eaLnBrk="1" hangingPunct="1">
              <a:lnSpc>
                <a:spcPct val="90000"/>
              </a:lnSpc>
            </a:pPr>
            <a:r>
              <a:rPr lang="en-GB" sz="2200" dirty="0">
                <a:cs typeface="Arial" pitchFamily="34" charset="0"/>
              </a:rPr>
              <a:t>Clear space around the patient to prevent </a:t>
            </a:r>
            <a:r>
              <a:rPr lang="en-GB" sz="2200" dirty="0" smtClean="0">
                <a:cs typeface="Arial" pitchFamily="34" charset="0"/>
              </a:rPr>
              <a:t>injury.</a:t>
            </a:r>
            <a:endParaRPr lang="en-GB" sz="2200" dirty="0">
              <a:cs typeface="Arial" pitchFamily="34" charset="0"/>
            </a:endParaRPr>
          </a:p>
          <a:p>
            <a:pPr eaLnBrk="1" hangingPunct="1">
              <a:lnSpc>
                <a:spcPct val="90000"/>
              </a:lnSpc>
            </a:pPr>
            <a:r>
              <a:rPr lang="en-GB" sz="2200" dirty="0">
                <a:cs typeface="Arial" pitchFamily="34" charset="0"/>
              </a:rPr>
              <a:t>Oxygen 100% @ </a:t>
            </a:r>
            <a:r>
              <a:rPr lang="en-GB" sz="2200" dirty="0" smtClean="0">
                <a:cs typeface="Arial" pitchFamily="34" charset="0"/>
              </a:rPr>
              <a:t>15Ltrs if actively convulsing.</a:t>
            </a:r>
            <a:endParaRPr lang="en-GB" sz="2200" dirty="0">
              <a:cs typeface="Arial" pitchFamily="34" charset="0"/>
            </a:endParaRPr>
          </a:p>
          <a:p>
            <a:pPr eaLnBrk="1" hangingPunct="1">
              <a:lnSpc>
                <a:spcPct val="90000"/>
              </a:lnSpc>
            </a:pPr>
            <a:r>
              <a:rPr lang="en-GB" sz="2200" dirty="0">
                <a:cs typeface="Arial" pitchFamily="34" charset="0"/>
              </a:rPr>
              <a:t>Constant reassurance. </a:t>
            </a:r>
          </a:p>
          <a:p>
            <a:pPr eaLnBrk="1" hangingPunct="1">
              <a:lnSpc>
                <a:spcPct val="90000"/>
              </a:lnSpc>
            </a:pPr>
            <a:r>
              <a:rPr lang="en-GB" sz="2200" dirty="0">
                <a:cs typeface="Arial" pitchFamily="34" charset="0"/>
              </a:rPr>
              <a:t>Note time &amp; duration of the seizure.</a:t>
            </a:r>
          </a:p>
          <a:p>
            <a:pPr eaLnBrk="1" hangingPunct="1">
              <a:lnSpc>
                <a:spcPct val="90000"/>
              </a:lnSpc>
            </a:pPr>
            <a:r>
              <a:rPr lang="en-GB" sz="2200" b="1" dirty="0">
                <a:solidFill>
                  <a:srgbClr val="FF0000"/>
                </a:solidFill>
                <a:cs typeface="Arial" pitchFamily="34" charset="0"/>
              </a:rPr>
              <a:t>DO NOT restrain the patient</a:t>
            </a:r>
            <a:r>
              <a:rPr lang="en-GB" sz="2200" b="1" dirty="0">
                <a:cs typeface="Arial" pitchFamily="34" charset="0"/>
              </a:rPr>
              <a:t>. </a:t>
            </a:r>
          </a:p>
          <a:p>
            <a:pPr eaLnBrk="1" hangingPunct="1">
              <a:lnSpc>
                <a:spcPct val="90000"/>
              </a:lnSpc>
            </a:pPr>
            <a:r>
              <a:rPr lang="en-GB" sz="2200" b="1" dirty="0">
                <a:solidFill>
                  <a:srgbClr val="FF0000"/>
                </a:solidFill>
                <a:cs typeface="Arial" pitchFamily="34" charset="0"/>
              </a:rPr>
              <a:t>DO NOT forcibly open the mouth</a:t>
            </a:r>
            <a:r>
              <a:rPr lang="en-GB" sz="2200" b="1" dirty="0">
                <a:cs typeface="Arial" pitchFamily="34" charset="0"/>
              </a:rPr>
              <a:t>.</a:t>
            </a:r>
          </a:p>
          <a:p>
            <a:pPr eaLnBrk="1" hangingPunct="1">
              <a:lnSpc>
                <a:spcPct val="90000"/>
              </a:lnSpc>
            </a:pPr>
            <a:r>
              <a:rPr lang="en-GB" sz="2200" dirty="0">
                <a:cs typeface="Arial" pitchFamily="34" charset="0"/>
              </a:rPr>
              <a:t>When convulsion has stopped, manage the airway and breathing and place the patient in the recovery </a:t>
            </a:r>
            <a:r>
              <a:rPr lang="en-GB" sz="2200" dirty="0" smtClean="0">
                <a:cs typeface="Arial" pitchFamily="34" charset="0"/>
              </a:rPr>
              <a:t>position.</a:t>
            </a:r>
          </a:p>
          <a:p>
            <a:pPr eaLnBrk="1" hangingPunct="1">
              <a:lnSpc>
                <a:spcPct val="90000"/>
              </a:lnSpc>
            </a:pPr>
            <a:r>
              <a:rPr lang="en-GB" sz="2200" dirty="0" smtClean="0">
                <a:cs typeface="Arial" pitchFamily="34" charset="0"/>
              </a:rPr>
              <a:t>Aim for oxygen saturations of 94-98%.</a:t>
            </a:r>
          </a:p>
          <a:p>
            <a:pPr eaLnBrk="1" hangingPunct="1">
              <a:lnSpc>
                <a:spcPct val="90000"/>
              </a:lnSpc>
            </a:pPr>
            <a:r>
              <a:rPr lang="en-GB" sz="2200" dirty="0" smtClean="0">
                <a:cs typeface="Arial" pitchFamily="34" charset="0"/>
              </a:rPr>
              <a:t>Children should continue to receive high flow oxygen.</a:t>
            </a:r>
            <a:endParaRPr lang="en-GB" sz="2200" dirty="0">
              <a:cs typeface="Arial" pitchFamily="34" charset="0"/>
            </a:endParaRPr>
          </a:p>
        </p:txBody>
      </p:sp>
      <p:sp>
        <p:nvSpPr>
          <p:cNvPr id="4" name="Rectangle 2"/>
          <p:cNvSpPr txBox="1">
            <a:spLocks noChangeArrowheads="1"/>
          </p:cNvSpPr>
          <p:nvPr/>
        </p:nvSpPr>
        <p:spPr>
          <a:xfrm>
            <a:off x="6511875" y="163146"/>
            <a:ext cx="4273016" cy="994172"/>
          </a:xfrm>
          <a:prstGeom prst="rect">
            <a:avLst/>
          </a:prstGeom>
        </p:spPr>
        <p:txBody>
          <a:bodyPr/>
          <a:lstStyle>
            <a:lvl1pPr algn="l" defTabSz="685800" rtl="0" eaLnBrk="1" latinLnBrk="0" hangingPunct="1">
              <a:lnSpc>
                <a:spcPct val="90000"/>
              </a:lnSpc>
              <a:spcBef>
                <a:spcPct val="0"/>
              </a:spcBef>
              <a:buNone/>
              <a:defRPr sz="3300" kern="1200">
                <a:solidFill>
                  <a:schemeClr val="tx1"/>
                </a:solidFill>
                <a:latin typeface="+mj-lt"/>
                <a:ea typeface="+mj-ea"/>
                <a:cs typeface="+mj-cs"/>
              </a:defRPr>
            </a:lvl1pPr>
          </a:lstStyle>
          <a:p>
            <a:pPr fontAlgn="auto">
              <a:spcAft>
                <a:spcPts val="0"/>
              </a:spcAft>
              <a:defRPr/>
            </a:pPr>
            <a:r>
              <a:rPr lang="en-GB" sz="2700" dirty="0">
                <a:latin typeface="+mn-lt"/>
              </a:rPr>
              <a:t>Epilepsy- Seizure Disorders </a:t>
            </a:r>
          </a:p>
        </p:txBody>
      </p:sp>
      <p:sp>
        <p:nvSpPr>
          <p:cNvPr id="5" name="TextBox 4"/>
          <p:cNvSpPr txBox="1"/>
          <p:nvPr/>
        </p:nvSpPr>
        <p:spPr>
          <a:xfrm>
            <a:off x="8237428" y="5945648"/>
            <a:ext cx="4226011" cy="261610"/>
          </a:xfrm>
          <a:prstGeom prst="rect">
            <a:avLst/>
          </a:prstGeom>
          <a:noFill/>
        </p:spPr>
        <p:txBody>
          <a:bodyPr wrap="square" rtlCol="0">
            <a:spAutoFit/>
          </a:bodyPr>
          <a:lstStyle/>
          <a:p>
            <a:r>
              <a:rPr lang="en-GB" sz="1100" dirty="0"/>
              <a:t>Care Essentials, chapter 13, p.150</a:t>
            </a:r>
          </a:p>
        </p:txBody>
      </p:sp>
      <p:pic>
        <p:nvPicPr>
          <p:cNvPr id="6" name="Picture 5"/>
          <p:cNvPicPr>
            <a:picLocks noChangeAspect="1"/>
          </p:cNvPicPr>
          <p:nvPr/>
        </p:nvPicPr>
        <p:blipFill>
          <a:blip r:embed="rId2" cstate="email">
            <a:extLst>
              <a:ext uri="{28A0092B-C50C-407E-A947-70E740481C1C}">
                <a14:useLocalDpi xmlns:a14="http://schemas.microsoft.com/office/drawing/2010/main" val="0"/>
              </a:ext>
            </a:extLst>
          </a:blip>
          <a:stretch>
            <a:fillRect/>
          </a:stretch>
        </p:blipFill>
        <p:spPr>
          <a:xfrm>
            <a:off x="270873" y="170087"/>
            <a:ext cx="932776" cy="1269164"/>
          </a:xfrm>
          <a:prstGeom prst="rect">
            <a:avLst/>
          </a:prstGeom>
        </p:spPr>
      </p:pic>
      <p:sp>
        <p:nvSpPr>
          <p:cNvPr id="7" name="Rectangle 6"/>
          <p:cNvSpPr/>
          <p:nvPr/>
        </p:nvSpPr>
        <p:spPr>
          <a:xfrm>
            <a:off x="0" y="6298163"/>
            <a:ext cx="12192000" cy="559837"/>
          </a:xfrm>
          <a:prstGeom prst="rect">
            <a:avLst/>
          </a:prstGeom>
          <a:solidFill>
            <a:srgbClr val="10A03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8" name="Picture 7"/>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10441202" y="-108300"/>
            <a:ext cx="1853188" cy="2036068"/>
          </a:xfrm>
          <a:prstGeom prst="rect">
            <a:avLst/>
          </a:prstGeom>
        </p:spPr>
      </p:pic>
      <p:sp>
        <p:nvSpPr>
          <p:cNvPr id="9" name="TextBox 8">
            <a:extLst>
              <a:ext uri="{FF2B5EF4-FFF2-40B4-BE49-F238E27FC236}">
                <a16:creationId xmlns:a16="http://schemas.microsoft.com/office/drawing/2014/main" xmlns="" id="{58F17405-0CCD-427E-8DC1-67BB508A6295}"/>
              </a:ext>
            </a:extLst>
          </p:cNvPr>
          <p:cNvSpPr txBox="1"/>
          <p:nvPr/>
        </p:nvSpPr>
        <p:spPr>
          <a:xfrm>
            <a:off x="9213668" y="6445764"/>
            <a:ext cx="2569028" cy="261610"/>
          </a:xfrm>
          <a:prstGeom prst="rect">
            <a:avLst/>
          </a:prstGeom>
          <a:noFill/>
          <a:ln>
            <a:noFill/>
          </a:ln>
        </p:spPr>
        <p:txBody>
          <a:bodyPr wrap="square" rtlCol="0">
            <a:spAutoFit/>
          </a:bodyPr>
          <a:lstStyle/>
          <a:p>
            <a:r>
              <a:rPr lang="en-GB" sz="1100" dirty="0">
                <a:solidFill>
                  <a:schemeClr val="bg1"/>
                </a:solidFill>
                <a:latin typeface="Bahnschrift Light" panose="020B0502040204020203" pitchFamily="34" charset="0"/>
              </a:rPr>
              <a:t>Welsh Ambulance Services NHS Trust</a:t>
            </a:r>
          </a:p>
        </p:txBody>
      </p:sp>
      <p:pic>
        <p:nvPicPr>
          <p:cNvPr id="10" name="Picture 9">
            <a:hlinkClick r:id="rId4"/>
            <a:extLst>
              <a:ext uri="{FF2B5EF4-FFF2-40B4-BE49-F238E27FC236}">
                <a16:creationId xmlns:a16="http://schemas.microsoft.com/office/drawing/2014/main" xmlns="" id="{9F4E6EA8-FE61-4C31-B92D-D0B67B138749}"/>
              </a:ext>
            </a:extLst>
          </p:cNvPr>
          <p:cNvPicPr>
            <a:picLocks noChangeAspect="1"/>
          </p:cNvPicPr>
          <p:nvPr/>
        </p:nvPicPr>
        <p:blipFill>
          <a:blip r:embed="rId5" cstate="email">
            <a:extLst>
              <a:ext uri="{28A0092B-C50C-407E-A947-70E740481C1C}">
                <a14:useLocalDpi xmlns:a14="http://schemas.microsoft.com/office/drawing/2010/main" val="0"/>
              </a:ext>
            </a:extLst>
          </a:blip>
          <a:stretch>
            <a:fillRect/>
          </a:stretch>
        </p:blipFill>
        <p:spPr>
          <a:xfrm>
            <a:off x="275134" y="6440957"/>
            <a:ext cx="271224" cy="271224"/>
          </a:xfrm>
          <a:prstGeom prst="rect">
            <a:avLst/>
          </a:prstGeom>
        </p:spPr>
      </p:pic>
      <p:pic>
        <p:nvPicPr>
          <p:cNvPr id="11" name="Picture 10">
            <a:hlinkClick r:id="rId6"/>
            <a:extLst>
              <a:ext uri="{FF2B5EF4-FFF2-40B4-BE49-F238E27FC236}">
                <a16:creationId xmlns:a16="http://schemas.microsoft.com/office/drawing/2014/main" xmlns="" id="{8B00DA9A-76A5-4B84-BB25-5D0C4EB3F9AF}"/>
              </a:ext>
            </a:extLst>
          </p:cNvPr>
          <p:cNvPicPr>
            <a:picLocks noChangeAspect="1"/>
          </p:cNvPicPr>
          <p:nvPr/>
        </p:nvPicPr>
        <p:blipFill>
          <a:blip r:embed="rId7" cstate="email">
            <a:extLst>
              <a:ext uri="{28A0092B-C50C-407E-A947-70E740481C1C}">
                <a14:useLocalDpi xmlns:a14="http://schemas.microsoft.com/office/drawing/2010/main" val="0"/>
              </a:ext>
            </a:extLst>
          </a:blip>
          <a:stretch>
            <a:fillRect/>
          </a:stretch>
        </p:blipFill>
        <p:spPr>
          <a:xfrm>
            <a:off x="690680" y="6422354"/>
            <a:ext cx="444934" cy="311454"/>
          </a:xfrm>
          <a:prstGeom prst="rect">
            <a:avLst/>
          </a:prstGeom>
        </p:spPr>
      </p:pic>
      <p:pic>
        <p:nvPicPr>
          <p:cNvPr id="12" name="Picture 11">
            <a:hlinkClick r:id="rId8"/>
            <a:extLst>
              <a:ext uri="{FF2B5EF4-FFF2-40B4-BE49-F238E27FC236}">
                <a16:creationId xmlns:a16="http://schemas.microsoft.com/office/drawing/2014/main" xmlns="" id="{FE06037E-7EC3-4FD2-BD0E-408689441007}"/>
              </a:ext>
            </a:extLst>
          </p:cNvPr>
          <p:cNvPicPr>
            <a:picLocks noChangeAspect="1"/>
          </p:cNvPicPr>
          <p:nvPr/>
        </p:nvPicPr>
        <p:blipFill>
          <a:blip r:embed="rId9" cstate="email">
            <a:extLst>
              <a:ext uri="{28A0092B-C50C-407E-A947-70E740481C1C}">
                <a14:useLocalDpi xmlns:a14="http://schemas.microsoft.com/office/drawing/2010/main" val="0"/>
              </a:ext>
            </a:extLst>
          </a:blip>
          <a:stretch>
            <a:fillRect/>
          </a:stretch>
        </p:blipFill>
        <p:spPr>
          <a:xfrm>
            <a:off x="1284816" y="6440957"/>
            <a:ext cx="271224" cy="271224"/>
          </a:xfrm>
          <a:prstGeom prst="rect">
            <a:avLst/>
          </a:prstGeom>
        </p:spPr>
      </p:pic>
      <p:sp>
        <p:nvSpPr>
          <p:cNvPr id="2" name="TextBox 1"/>
          <p:cNvSpPr txBox="1"/>
          <p:nvPr/>
        </p:nvSpPr>
        <p:spPr>
          <a:xfrm>
            <a:off x="8648383" y="1883777"/>
            <a:ext cx="2962370" cy="1323439"/>
          </a:xfrm>
          <a:prstGeom prst="rect">
            <a:avLst/>
          </a:prstGeom>
          <a:noFill/>
          <a:ln w="38100">
            <a:solidFill>
              <a:srgbClr val="10A03D"/>
            </a:solidFill>
          </a:ln>
        </p:spPr>
        <p:txBody>
          <a:bodyPr wrap="square" rtlCol="0">
            <a:spAutoFit/>
          </a:bodyPr>
          <a:lstStyle/>
          <a:p>
            <a:r>
              <a:rPr lang="en-GB" sz="2000" dirty="0" smtClean="0">
                <a:latin typeface="+mn-lt"/>
              </a:rPr>
              <a:t>Considerations:</a:t>
            </a:r>
            <a:endParaRPr lang="en-GB" sz="2000" dirty="0">
              <a:latin typeface="+mn-lt"/>
            </a:endParaRPr>
          </a:p>
          <a:p>
            <a:pPr marL="342900" indent="-342900">
              <a:buFont typeface="Arial" panose="020B0604020202020204" pitchFamily="34" charset="0"/>
              <a:buChar char="•"/>
            </a:pPr>
            <a:r>
              <a:rPr lang="en-GB" sz="2000" dirty="0" smtClean="0">
                <a:latin typeface="+mn-lt"/>
              </a:rPr>
              <a:t>Care plans </a:t>
            </a:r>
          </a:p>
          <a:p>
            <a:pPr marL="342900" indent="-342900">
              <a:buFont typeface="Arial" panose="020B0604020202020204" pitchFamily="34" charset="0"/>
              <a:buChar char="•"/>
            </a:pPr>
            <a:r>
              <a:rPr lang="en-GB" sz="2000" dirty="0" smtClean="0">
                <a:latin typeface="+mn-lt"/>
              </a:rPr>
              <a:t>Rescue Medication</a:t>
            </a:r>
            <a:br>
              <a:rPr lang="en-GB" sz="2000" dirty="0" smtClean="0">
                <a:latin typeface="+mn-lt"/>
              </a:rPr>
            </a:br>
            <a:r>
              <a:rPr lang="en-GB" sz="2000" dirty="0" smtClean="0">
                <a:latin typeface="+mn-lt"/>
              </a:rPr>
              <a:t>(Family only) </a:t>
            </a:r>
            <a:endParaRPr lang="en-GB" sz="2000" dirty="0">
              <a:latin typeface="+mn-lt"/>
            </a:endParaRPr>
          </a:p>
        </p:txBody>
      </p:sp>
    </p:spTree>
    <p:extLst>
      <p:ext uri="{BB962C8B-B14F-4D97-AF65-F5344CB8AC3E}">
        <p14:creationId xmlns:p14="http://schemas.microsoft.com/office/powerpoint/2010/main" val="4423539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17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17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171">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171">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171">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7171">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7171">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7171">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7171">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5"/>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1" grpId="0" build="p"/>
      <p:bldP spid="5" grpId="0"/>
      <p:bldP spid="2" grpId="0" animBg="1"/>
    </p:bldLst>
  </p:timing>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Content Placeholder 4"/>
          <p:cNvPicPr>
            <a:picLocks noChangeAspect="1"/>
          </p:cNvPicPr>
          <p:nvPr/>
        </p:nvPicPr>
        <p:blipFill>
          <a:blip r:embed="rId2" cstate="email">
            <a:extLst>
              <a:ext uri="{28A0092B-C50C-407E-A947-70E740481C1C}">
                <a14:useLocalDpi xmlns:a14="http://schemas.microsoft.com/office/drawing/2010/main" val="0"/>
              </a:ext>
            </a:extLst>
          </a:blip>
          <a:stretch>
            <a:fillRect/>
          </a:stretch>
        </p:blipFill>
        <p:spPr>
          <a:xfrm>
            <a:off x="4080456" y="1519428"/>
            <a:ext cx="4572000" cy="4191000"/>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
        <p:nvSpPr>
          <p:cNvPr id="3" name="Rectangle 2"/>
          <p:cNvSpPr/>
          <p:nvPr/>
        </p:nvSpPr>
        <p:spPr>
          <a:xfrm>
            <a:off x="8543655" y="96107"/>
            <a:ext cx="1967826" cy="584775"/>
          </a:xfrm>
          <a:prstGeom prst="rect">
            <a:avLst/>
          </a:prstGeom>
        </p:spPr>
        <p:txBody>
          <a:bodyPr wrap="square">
            <a:spAutoFit/>
          </a:bodyPr>
          <a:lstStyle/>
          <a:p>
            <a:r>
              <a:rPr lang="en-US" sz="3200" dirty="0">
                <a:solidFill>
                  <a:schemeClr val="bg1"/>
                </a:solidFill>
                <a:latin typeface="+mn-lt"/>
              </a:rPr>
              <a:t>Questions </a:t>
            </a:r>
          </a:p>
        </p:txBody>
      </p:sp>
      <p:pic>
        <p:nvPicPr>
          <p:cNvPr id="4" name="Picture 3"/>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270873" y="170087"/>
            <a:ext cx="932776" cy="1269164"/>
          </a:xfrm>
          <a:prstGeom prst="rect">
            <a:avLst/>
          </a:prstGeom>
        </p:spPr>
      </p:pic>
      <p:sp>
        <p:nvSpPr>
          <p:cNvPr id="5" name="Rectangle 4"/>
          <p:cNvSpPr/>
          <p:nvPr/>
        </p:nvSpPr>
        <p:spPr>
          <a:xfrm>
            <a:off x="0" y="6298163"/>
            <a:ext cx="12192000" cy="559837"/>
          </a:xfrm>
          <a:prstGeom prst="rect">
            <a:avLst/>
          </a:prstGeom>
          <a:solidFill>
            <a:srgbClr val="10A03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6" name="Picture 5"/>
          <p:cNvPicPr>
            <a:picLocks noChangeAspect="1"/>
          </p:cNvPicPr>
          <p:nvPr/>
        </p:nvPicPr>
        <p:blipFill>
          <a:blip r:embed="rId4" cstate="email">
            <a:extLst>
              <a:ext uri="{28A0092B-C50C-407E-A947-70E740481C1C}">
                <a14:useLocalDpi xmlns:a14="http://schemas.microsoft.com/office/drawing/2010/main" val="0"/>
              </a:ext>
            </a:extLst>
          </a:blip>
          <a:stretch>
            <a:fillRect/>
          </a:stretch>
        </p:blipFill>
        <p:spPr>
          <a:xfrm>
            <a:off x="10441202" y="-108300"/>
            <a:ext cx="1853188" cy="2036068"/>
          </a:xfrm>
          <a:prstGeom prst="rect">
            <a:avLst/>
          </a:prstGeom>
        </p:spPr>
      </p:pic>
      <p:sp>
        <p:nvSpPr>
          <p:cNvPr id="7" name="TextBox 6">
            <a:extLst>
              <a:ext uri="{FF2B5EF4-FFF2-40B4-BE49-F238E27FC236}">
                <a16:creationId xmlns:a16="http://schemas.microsoft.com/office/drawing/2014/main" xmlns="" id="{58F17405-0CCD-427E-8DC1-67BB508A6295}"/>
              </a:ext>
            </a:extLst>
          </p:cNvPr>
          <p:cNvSpPr txBox="1"/>
          <p:nvPr/>
        </p:nvSpPr>
        <p:spPr>
          <a:xfrm>
            <a:off x="9213668" y="6445764"/>
            <a:ext cx="2569028" cy="261610"/>
          </a:xfrm>
          <a:prstGeom prst="rect">
            <a:avLst/>
          </a:prstGeom>
          <a:noFill/>
          <a:ln>
            <a:noFill/>
          </a:ln>
        </p:spPr>
        <p:txBody>
          <a:bodyPr wrap="square" rtlCol="0">
            <a:spAutoFit/>
          </a:bodyPr>
          <a:lstStyle/>
          <a:p>
            <a:r>
              <a:rPr lang="en-GB" sz="1100" dirty="0">
                <a:solidFill>
                  <a:schemeClr val="bg1"/>
                </a:solidFill>
                <a:latin typeface="Bahnschrift Light" panose="020B0502040204020203" pitchFamily="34" charset="0"/>
              </a:rPr>
              <a:t>Welsh Ambulance Services NHS Trust</a:t>
            </a:r>
          </a:p>
        </p:txBody>
      </p:sp>
      <p:pic>
        <p:nvPicPr>
          <p:cNvPr id="8" name="Picture 7">
            <a:hlinkClick r:id="rId5"/>
            <a:extLst>
              <a:ext uri="{FF2B5EF4-FFF2-40B4-BE49-F238E27FC236}">
                <a16:creationId xmlns:a16="http://schemas.microsoft.com/office/drawing/2014/main" xmlns="" id="{9F4E6EA8-FE61-4C31-B92D-D0B67B138749}"/>
              </a:ext>
            </a:extLst>
          </p:cNvPr>
          <p:cNvPicPr>
            <a:picLocks noChangeAspect="1"/>
          </p:cNvPicPr>
          <p:nvPr/>
        </p:nvPicPr>
        <p:blipFill>
          <a:blip r:embed="rId6" cstate="email">
            <a:extLst>
              <a:ext uri="{28A0092B-C50C-407E-A947-70E740481C1C}">
                <a14:useLocalDpi xmlns:a14="http://schemas.microsoft.com/office/drawing/2010/main" val="0"/>
              </a:ext>
            </a:extLst>
          </a:blip>
          <a:stretch>
            <a:fillRect/>
          </a:stretch>
        </p:blipFill>
        <p:spPr>
          <a:xfrm>
            <a:off x="275134" y="6440957"/>
            <a:ext cx="271224" cy="271224"/>
          </a:xfrm>
          <a:prstGeom prst="rect">
            <a:avLst/>
          </a:prstGeom>
        </p:spPr>
      </p:pic>
      <p:pic>
        <p:nvPicPr>
          <p:cNvPr id="9" name="Picture 8">
            <a:hlinkClick r:id="rId7"/>
            <a:extLst>
              <a:ext uri="{FF2B5EF4-FFF2-40B4-BE49-F238E27FC236}">
                <a16:creationId xmlns:a16="http://schemas.microsoft.com/office/drawing/2014/main" xmlns="" id="{8B00DA9A-76A5-4B84-BB25-5D0C4EB3F9AF}"/>
              </a:ext>
            </a:extLst>
          </p:cNvPr>
          <p:cNvPicPr>
            <a:picLocks noChangeAspect="1"/>
          </p:cNvPicPr>
          <p:nvPr/>
        </p:nvPicPr>
        <p:blipFill>
          <a:blip r:embed="rId8" cstate="email">
            <a:extLst>
              <a:ext uri="{28A0092B-C50C-407E-A947-70E740481C1C}">
                <a14:useLocalDpi xmlns:a14="http://schemas.microsoft.com/office/drawing/2010/main" val="0"/>
              </a:ext>
            </a:extLst>
          </a:blip>
          <a:stretch>
            <a:fillRect/>
          </a:stretch>
        </p:blipFill>
        <p:spPr>
          <a:xfrm>
            <a:off x="690680" y="6422354"/>
            <a:ext cx="444934" cy="311454"/>
          </a:xfrm>
          <a:prstGeom prst="rect">
            <a:avLst/>
          </a:prstGeom>
        </p:spPr>
      </p:pic>
      <p:pic>
        <p:nvPicPr>
          <p:cNvPr id="10" name="Picture 9">
            <a:hlinkClick r:id="rId9"/>
            <a:extLst>
              <a:ext uri="{FF2B5EF4-FFF2-40B4-BE49-F238E27FC236}">
                <a16:creationId xmlns:a16="http://schemas.microsoft.com/office/drawing/2014/main" xmlns="" id="{FE06037E-7EC3-4FD2-BD0E-408689441007}"/>
              </a:ext>
            </a:extLst>
          </p:cNvPr>
          <p:cNvPicPr>
            <a:picLocks noChangeAspect="1"/>
          </p:cNvPicPr>
          <p:nvPr/>
        </p:nvPicPr>
        <p:blipFill>
          <a:blip r:embed="rId10" cstate="email">
            <a:extLst>
              <a:ext uri="{28A0092B-C50C-407E-A947-70E740481C1C}">
                <a14:useLocalDpi xmlns:a14="http://schemas.microsoft.com/office/drawing/2010/main" val="0"/>
              </a:ext>
            </a:extLst>
          </a:blip>
          <a:stretch>
            <a:fillRect/>
          </a:stretch>
        </p:blipFill>
        <p:spPr>
          <a:xfrm>
            <a:off x="1284816" y="6440957"/>
            <a:ext cx="271224" cy="271224"/>
          </a:xfrm>
          <a:prstGeom prst="rect">
            <a:avLst/>
          </a:prstGeom>
        </p:spPr>
      </p:pic>
    </p:spTree>
    <p:extLst>
      <p:ext uri="{BB962C8B-B14F-4D97-AF65-F5344CB8AC3E}">
        <p14:creationId xmlns:p14="http://schemas.microsoft.com/office/powerpoint/2010/main" val="3130829804"/>
      </p:ext>
    </p:extLst>
  </p:cSld>
  <p:clrMapOvr>
    <a:masterClrMapping/>
  </p:clrMapOvr>
  <p:timing>
    <p:tnLst>
      <p:par>
        <p:cTn id="1" dur="indefinite" restart="never" nodeType="tmRoot"/>
      </p:par>
    </p:tnLst>
  </p:timing>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8425400" y="0"/>
            <a:ext cx="4031604" cy="523220"/>
          </a:xfrm>
          <a:prstGeom prst="rect">
            <a:avLst/>
          </a:prstGeom>
          <a:noFill/>
        </p:spPr>
        <p:txBody>
          <a:bodyPr wrap="square" rtlCol="0">
            <a:spAutoFit/>
          </a:bodyPr>
          <a:lstStyle/>
          <a:p>
            <a:r>
              <a:rPr lang="en-GB" sz="2800" dirty="0">
                <a:latin typeface="+mn-lt"/>
              </a:rPr>
              <a:t>Learning Outcomes</a:t>
            </a:r>
            <a:endParaRPr lang="en-GB" sz="2800" dirty="0">
              <a:latin typeface="+mn-lt"/>
              <a:cs typeface="Arial" panose="020B0604020202020204" pitchFamily="34" charset="0"/>
            </a:endParaRPr>
          </a:p>
        </p:txBody>
      </p:sp>
      <p:graphicFrame>
        <p:nvGraphicFramePr>
          <p:cNvPr id="4" name="Diagram 3">
            <a:extLst>
              <a:ext uri="{FF2B5EF4-FFF2-40B4-BE49-F238E27FC236}">
                <a16:creationId xmlns="" xmlns:a16="http://schemas.microsoft.com/office/drawing/2014/main" id="{F79F1EE7-738E-411C-92A7-85353725DACB}"/>
              </a:ext>
            </a:extLst>
          </p:cNvPr>
          <p:cNvGraphicFramePr/>
          <p:nvPr>
            <p:extLst>
              <p:ext uri="{D42A27DB-BD31-4B8C-83A1-F6EECF244321}">
                <p14:modId xmlns:p14="http://schemas.microsoft.com/office/powerpoint/2010/main" val="1109352715"/>
              </p:ext>
            </p:extLst>
          </p:nvPr>
        </p:nvGraphicFramePr>
        <p:xfrm>
          <a:off x="1883532" y="996778"/>
          <a:ext cx="8424936" cy="524053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5" name="Picture 4"/>
          <p:cNvPicPr>
            <a:picLocks noChangeAspect="1"/>
          </p:cNvPicPr>
          <p:nvPr/>
        </p:nvPicPr>
        <p:blipFill>
          <a:blip r:embed="rId7" cstate="email">
            <a:extLst>
              <a:ext uri="{28A0092B-C50C-407E-A947-70E740481C1C}">
                <a14:useLocalDpi xmlns:a14="http://schemas.microsoft.com/office/drawing/2010/main" val="0"/>
              </a:ext>
            </a:extLst>
          </a:blip>
          <a:stretch>
            <a:fillRect/>
          </a:stretch>
        </p:blipFill>
        <p:spPr>
          <a:xfrm>
            <a:off x="270873" y="170087"/>
            <a:ext cx="932776" cy="1269164"/>
          </a:xfrm>
          <a:prstGeom prst="rect">
            <a:avLst/>
          </a:prstGeom>
        </p:spPr>
      </p:pic>
      <p:sp>
        <p:nvSpPr>
          <p:cNvPr id="6" name="Rectangle 5"/>
          <p:cNvSpPr/>
          <p:nvPr/>
        </p:nvSpPr>
        <p:spPr>
          <a:xfrm>
            <a:off x="0" y="6298163"/>
            <a:ext cx="12192000" cy="559837"/>
          </a:xfrm>
          <a:prstGeom prst="rect">
            <a:avLst/>
          </a:prstGeom>
          <a:solidFill>
            <a:srgbClr val="10A03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 name="Picture 6"/>
          <p:cNvPicPr>
            <a:picLocks noChangeAspect="1"/>
          </p:cNvPicPr>
          <p:nvPr/>
        </p:nvPicPr>
        <p:blipFill>
          <a:blip r:embed="rId8" cstate="email">
            <a:extLst>
              <a:ext uri="{28A0092B-C50C-407E-A947-70E740481C1C}">
                <a14:useLocalDpi xmlns:a14="http://schemas.microsoft.com/office/drawing/2010/main" val="0"/>
              </a:ext>
            </a:extLst>
          </a:blip>
          <a:stretch>
            <a:fillRect/>
          </a:stretch>
        </p:blipFill>
        <p:spPr>
          <a:xfrm>
            <a:off x="10441202" y="-108300"/>
            <a:ext cx="1853188" cy="2036068"/>
          </a:xfrm>
          <a:prstGeom prst="rect">
            <a:avLst/>
          </a:prstGeom>
        </p:spPr>
      </p:pic>
      <p:sp>
        <p:nvSpPr>
          <p:cNvPr id="8" name="TextBox 7">
            <a:extLst>
              <a:ext uri="{FF2B5EF4-FFF2-40B4-BE49-F238E27FC236}">
                <a16:creationId xmlns:a16="http://schemas.microsoft.com/office/drawing/2014/main" xmlns="" id="{58F17405-0CCD-427E-8DC1-67BB508A6295}"/>
              </a:ext>
            </a:extLst>
          </p:cNvPr>
          <p:cNvSpPr txBox="1"/>
          <p:nvPr/>
        </p:nvSpPr>
        <p:spPr>
          <a:xfrm>
            <a:off x="9213668" y="6445764"/>
            <a:ext cx="2569028" cy="261610"/>
          </a:xfrm>
          <a:prstGeom prst="rect">
            <a:avLst/>
          </a:prstGeom>
          <a:noFill/>
          <a:ln>
            <a:noFill/>
          </a:ln>
        </p:spPr>
        <p:txBody>
          <a:bodyPr wrap="square" rtlCol="0">
            <a:spAutoFit/>
          </a:bodyPr>
          <a:lstStyle/>
          <a:p>
            <a:r>
              <a:rPr lang="en-GB" sz="1100" dirty="0">
                <a:solidFill>
                  <a:schemeClr val="bg1"/>
                </a:solidFill>
                <a:latin typeface="Bahnschrift SemiCondensed" panose="020B0502040204020203" pitchFamily="34" charset="0"/>
              </a:rPr>
              <a:t>Welsh Ambulance Services NHS Trust</a:t>
            </a:r>
          </a:p>
        </p:txBody>
      </p:sp>
      <p:pic>
        <p:nvPicPr>
          <p:cNvPr id="9" name="Picture 8">
            <a:hlinkClick r:id="rId9"/>
            <a:extLst>
              <a:ext uri="{FF2B5EF4-FFF2-40B4-BE49-F238E27FC236}">
                <a16:creationId xmlns:a16="http://schemas.microsoft.com/office/drawing/2014/main" xmlns="" id="{9F4E6EA8-FE61-4C31-B92D-D0B67B138749}"/>
              </a:ext>
            </a:extLst>
          </p:cNvPr>
          <p:cNvPicPr>
            <a:picLocks noChangeAspect="1"/>
          </p:cNvPicPr>
          <p:nvPr/>
        </p:nvPicPr>
        <p:blipFill>
          <a:blip r:embed="rId10" cstate="email">
            <a:extLst>
              <a:ext uri="{28A0092B-C50C-407E-A947-70E740481C1C}">
                <a14:useLocalDpi xmlns:a14="http://schemas.microsoft.com/office/drawing/2010/main" val="0"/>
              </a:ext>
            </a:extLst>
          </a:blip>
          <a:stretch>
            <a:fillRect/>
          </a:stretch>
        </p:blipFill>
        <p:spPr>
          <a:xfrm>
            <a:off x="275134" y="6440957"/>
            <a:ext cx="271224" cy="271224"/>
          </a:xfrm>
          <a:prstGeom prst="rect">
            <a:avLst/>
          </a:prstGeom>
        </p:spPr>
      </p:pic>
      <p:pic>
        <p:nvPicPr>
          <p:cNvPr id="10" name="Picture 9">
            <a:hlinkClick r:id="rId11"/>
            <a:extLst>
              <a:ext uri="{FF2B5EF4-FFF2-40B4-BE49-F238E27FC236}">
                <a16:creationId xmlns:a16="http://schemas.microsoft.com/office/drawing/2014/main" xmlns="" id="{8B00DA9A-76A5-4B84-BB25-5D0C4EB3F9AF}"/>
              </a:ext>
            </a:extLst>
          </p:cNvPr>
          <p:cNvPicPr>
            <a:picLocks noChangeAspect="1"/>
          </p:cNvPicPr>
          <p:nvPr/>
        </p:nvPicPr>
        <p:blipFill>
          <a:blip r:embed="rId12" cstate="email">
            <a:extLst>
              <a:ext uri="{28A0092B-C50C-407E-A947-70E740481C1C}">
                <a14:useLocalDpi xmlns:a14="http://schemas.microsoft.com/office/drawing/2010/main" val="0"/>
              </a:ext>
            </a:extLst>
          </a:blip>
          <a:stretch>
            <a:fillRect/>
          </a:stretch>
        </p:blipFill>
        <p:spPr>
          <a:xfrm>
            <a:off x="690680" y="6422354"/>
            <a:ext cx="444934" cy="311454"/>
          </a:xfrm>
          <a:prstGeom prst="rect">
            <a:avLst/>
          </a:prstGeom>
        </p:spPr>
      </p:pic>
      <p:pic>
        <p:nvPicPr>
          <p:cNvPr id="11" name="Picture 10">
            <a:hlinkClick r:id="rId13"/>
            <a:extLst>
              <a:ext uri="{FF2B5EF4-FFF2-40B4-BE49-F238E27FC236}">
                <a16:creationId xmlns:a16="http://schemas.microsoft.com/office/drawing/2014/main" xmlns="" id="{FE06037E-7EC3-4FD2-BD0E-408689441007}"/>
              </a:ext>
            </a:extLst>
          </p:cNvPr>
          <p:cNvPicPr>
            <a:picLocks noChangeAspect="1"/>
          </p:cNvPicPr>
          <p:nvPr/>
        </p:nvPicPr>
        <p:blipFill>
          <a:blip r:embed="rId14" cstate="email">
            <a:extLst>
              <a:ext uri="{28A0092B-C50C-407E-A947-70E740481C1C}">
                <a14:useLocalDpi xmlns:a14="http://schemas.microsoft.com/office/drawing/2010/main" val="0"/>
              </a:ext>
            </a:extLst>
          </a:blip>
          <a:stretch>
            <a:fillRect/>
          </a:stretch>
        </p:blipFill>
        <p:spPr>
          <a:xfrm>
            <a:off x="1284816" y="6440957"/>
            <a:ext cx="271224" cy="271224"/>
          </a:xfrm>
          <a:prstGeom prst="rect">
            <a:avLst/>
          </a:prstGeom>
        </p:spPr>
      </p:pic>
    </p:spTree>
    <p:extLst>
      <p:ext uri="{BB962C8B-B14F-4D97-AF65-F5344CB8AC3E}">
        <p14:creationId xmlns:p14="http://schemas.microsoft.com/office/powerpoint/2010/main" val="2024336377"/>
      </p:ext>
    </p:extLst>
  </p:cSld>
  <p:clrMapOvr>
    <a:masterClrMapping/>
  </p:clrMapOvr>
  <p:timing>
    <p:tnLst>
      <p:par>
        <p:cTn id="1" dur="indefinite" restart="never" nodeType="tmRoot"/>
      </p:par>
    </p:tnLst>
  </p:timing>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Isosceles Triangle 10"/>
          <p:cNvSpPr/>
          <p:nvPr/>
        </p:nvSpPr>
        <p:spPr>
          <a:xfrm rot="18516130">
            <a:off x="-1769230" y="-279259"/>
            <a:ext cx="4467518" cy="2453397"/>
          </a:xfrm>
          <a:prstGeom prst="triangle">
            <a:avLst>
              <a:gd name="adj" fmla="val 55868"/>
            </a:avLst>
          </a:prstGeom>
          <a:solidFill>
            <a:srgbClr val="10A03D"/>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extBox 1"/>
          <p:cNvSpPr txBox="1"/>
          <p:nvPr/>
        </p:nvSpPr>
        <p:spPr>
          <a:xfrm>
            <a:off x="9426792" y="115329"/>
            <a:ext cx="1241208" cy="923330"/>
          </a:xfrm>
          <a:prstGeom prst="rect">
            <a:avLst/>
          </a:prstGeom>
          <a:noFill/>
        </p:spPr>
        <p:txBody>
          <a:bodyPr wrap="square" rtlCol="0">
            <a:spAutoFit/>
          </a:bodyPr>
          <a:lstStyle/>
          <a:p>
            <a:r>
              <a:rPr lang="en-GB" sz="3600" dirty="0">
                <a:latin typeface="+mn-lt"/>
                <a:cs typeface="Arial" panose="020B0604020202020204" pitchFamily="34" charset="0"/>
              </a:rPr>
              <a:t>CPD?</a:t>
            </a:r>
          </a:p>
          <a:p>
            <a:endParaRPr lang="en-GB" dirty="0">
              <a:latin typeface="+mn-lt"/>
              <a:cs typeface="Arial" panose="020B0604020202020204" pitchFamily="34" charset="0"/>
            </a:endParaRPr>
          </a:p>
        </p:txBody>
      </p:sp>
      <p:sp>
        <p:nvSpPr>
          <p:cNvPr id="3" name="Content Placeholder 1"/>
          <p:cNvSpPr txBox="1">
            <a:spLocks/>
          </p:cNvSpPr>
          <p:nvPr/>
        </p:nvSpPr>
        <p:spPr>
          <a:xfrm>
            <a:off x="1843989" y="1014593"/>
            <a:ext cx="8504021" cy="4882547"/>
          </a:xfrm>
          <a:prstGeom prst="rect">
            <a:avLst/>
          </a:prstGeom>
        </p:spPr>
        <p:txBody>
          <a:bodyPr vert="horz" lIns="91440" tIns="45720" rIns="91440" bIns="45720" rtlCol="0" anchor="t">
            <a:noAutofit/>
          </a:bodyPr>
          <a:lstStyle>
            <a:lvl1pPr marL="0" indent="0" algn="ctr" defTabSz="914400" rtl="0" eaLnBrk="1" latinLnBrk="0" hangingPunct="1">
              <a:spcBef>
                <a:spcPct val="20000"/>
              </a:spcBef>
              <a:buFont typeface="Arial" pitchFamily="34" charset="0"/>
              <a:buNone/>
              <a:defRPr sz="3200" kern="1200">
                <a:solidFill>
                  <a:schemeClr val="tx1">
                    <a:tint val="75000"/>
                  </a:schemeClr>
                </a:solidFill>
                <a:latin typeface="+mn-lt"/>
                <a:ea typeface="+mn-ea"/>
                <a:cs typeface="+mn-cs"/>
              </a:defRPr>
            </a:lvl1pPr>
            <a:lvl2pPr marL="457200" indent="0" algn="ctr" defTabSz="914400" rtl="0" eaLnBrk="1" latinLnBrk="0" hangingPunct="1">
              <a:spcBef>
                <a:spcPct val="20000"/>
              </a:spcBef>
              <a:buFont typeface="Arial"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marL="109220"/>
            <a:r>
              <a:rPr lang="en-US" sz="2400" dirty="0">
                <a:solidFill>
                  <a:schemeClr val="tx1"/>
                </a:solidFill>
              </a:rPr>
              <a:t>Continuing Professional Development is the process of tracking and documenting the skills, knowledge and experience that you gain both formally and informally as you work and volunteer, beyond any initial training.</a:t>
            </a:r>
          </a:p>
          <a:p>
            <a:pPr algn="l"/>
            <a:r>
              <a:rPr lang="en-US" sz="2400" dirty="0">
                <a:solidFill>
                  <a:schemeClr val="tx1"/>
                </a:solidFill>
              </a:rPr>
              <a:t/>
            </a:r>
            <a:br>
              <a:rPr lang="en-US" sz="2400" dirty="0">
                <a:solidFill>
                  <a:schemeClr val="tx1"/>
                </a:solidFill>
              </a:rPr>
            </a:br>
            <a:r>
              <a:rPr lang="en-US" sz="2400" dirty="0">
                <a:solidFill>
                  <a:schemeClr val="tx1"/>
                </a:solidFill>
              </a:rPr>
              <a:t>To meet the CPD standards, you need to:</a:t>
            </a:r>
          </a:p>
          <a:p>
            <a:pPr marL="342900" indent="-342900" algn="l">
              <a:buFont typeface="Wingdings" panose="05000000000000000000" pitchFamily="2" charset="2"/>
              <a:buChar char="ü"/>
            </a:pPr>
            <a:r>
              <a:rPr lang="en-US" sz="2400" dirty="0">
                <a:solidFill>
                  <a:schemeClr val="tx1"/>
                </a:solidFill>
              </a:rPr>
              <a:t>Carry out learning activities on a regular basis.</a:t>
            </a:r>
          </a:p>
          <a:p>
            <a:pPr marL="342900" indent="-342900" algn="l">
              <a:buFont typeface="Wingdings" panose="05000000000000000000" pitchFamily="2" charset="2"/>
              <a:buChar char="ü"/>
            </a:pPr>
            <a:r>
              <a:rPr lang="en-US" sz="2400" dirty="0">
                <a:solidFill>
                  <a:schemeClr val="tx1"/>
                </a:solidFill>
              </a:rPr>
              <a:t>Carry out different kinds of learning activities.</a:t>
            </a:r>
          </a:p>
          <a:p>
            <a:pPr marL="342900" indent="-342900" algn="l">
              <a:buFont typeface="Wingdings" panose="05000000000000000000" pitchFamily="2" charset="2"/>
              <a:buChar char="ü"/>
            </a:pPr>
            <a:r>
              <a:rPr lang="en-US" sz="2400" dirty="0">
                <a:solidFill>
                  <a:schemeClr val="tx1"/>
                </a:solidFill>
              </a:rPr>
              <a:t>Keep a record in the way that is most convenient for you.</a:t>
            </a:r>
          </a:p>
          <a:p>
            <a:pPr marL="342900" indent="-342900" algn="l">
              <a:buFont typeface="Wingdings" panose="05000000000000000000" pitchFamily="2" charset="2"/>
              <a:buChar char="ü"/>
            </a:pPr>
            <a:r>
              <a:rPr lang="en-US" sz="2400" dirty="0">
                <a:solidFill>
                  <a:schemeClr val="tx1"/>
                </a:solidFill>
              </a:rPr>
              <a:t>Carry out activities that might improve your practice and benefit your service users.</a:t>
            </a:r>
          </a:p>
          <a:p>
            <a:pPr marL="342900" indent="-342900" algn="l">
              <a:buFont typeface="Wingdings" panose="05000000000000000000" pitchFamily="2" charset="2"/>
              <a:buChar char="ü"/>
            </a:pPr>
            <a:r>
              <a:rPr lang="en-US" sz="2400" dirty="0">
                <a:solidFill>
                  <a:schemeClr val="tx1"/>
                </a:solidFill>
              </a:rPr>
              <a:t>Take part in an audit if asked.</a:t>
            </a:r>
          </a:p>
          <a:p>
            <a:pPr marL="109220"/>
            <a:r>
              <a:rPr lang="en-GB" sz="2400" b="1" dirty="0">
                <a:solidFill>
                  <a:schemeClr val="tx1"/>
                </a:solidFill>
                <a:cs typeface="Arial" panose="020B0604020202020204" pitchFamily="34" charset="0"/>
              </a:rPr>
              <a:t/>
            </a:r>
            <a:br>
              <a:rPr lang="en-GB" sz="2400" b="1" dirty="0">
                <a:solidFill>
                  <a:schemeClr val="tx1"/>
                </a:solidFill>
                <a:cs typeface="Arial" panose="020B0604020202020204" pitchFamily="34" charset="0"/>
              </a:rPr>
            </a:br>
            <a:r>
              <a:rPr lang="en-GB" sz="2400" b="1" dirty="0">
                <a:solidFill>
                  <a:schemeClr val="tx1"/>
                </a:solidFill>
                <a:cs typeface="Arial" panose="020B0604020202020204" pitchFamily="34" charset="0"/>
              </a:rPr>
              <a:t/>
            </a:r>
            <a:br>
              <a:rPr lang="en-GB" sz="2400" b="1" dirty="0">
                <a:solidFill>
                  <a:schemeClr val="tx1"/>
                </a:solidFill>
                <a:cs typeface="Arial" panose="020B0604020202020204" pitchFamily="34" charset="0"/>
              </a:rPr>
            </a:br>
            <a:r>
              <a:rPr lang="en-GB" sz="2400" b="1" dirty="0">
                <a:solidFill>
                  <a:schemeClr val="tx1"/>
                </a:solidFill>
                <a:cs typeface="Calibri Light"/>
              </a:rPr>
              <a:t> </a:t>
            </a:r>
            <a:endParaRPr lang="en-GB" sz="8000" b="1" dirty="0">
              <a:solidFill>
                <a:schemeClr val="tx1"/>
              </a:solidFill>
              <a:cs typeface="Calibri Light"/>
            </a:endParaRPr>
          </a:p>
          <a:p>
            <a:endParaRPr lang="en-GB" sz="1600" dirty="0">
              <a:solidFill>
                <a:schemeClr val="tx1"/>
              </a:solidFill>
            </a:endParaRPr>
          </a:p>
        </p:txBody>
      </p:sp>
      <p:pic>
        <p:nvPicPr>
          <p:cNvPr id="4" name="Picture 3"/>
          <p:cNvPicPr>
            <a:picLocks noChangeAspect="1"/>
          </p:cNvPicPr>
          <p:nvPr/>
        </p:nvPicPr>
        <p:blipFill>
          <a:blip r:embed="rId2" cstate="email">
            <a:extLst>
              <a:ext uri="{28A0092B-C50C-407E-A947-70E740481C1C}">
                <a14:useLocalDpi xmlns:a14="http://schemas.microsoft.com/office/drawing/2010/main" val="0"/>
              </a:ext>
            </a:extLst>
          </a:blip>
          <a:stretch>
            <a:fillRect/>
          </a:stretch>
        </p:blipFill>
        <p:spPr>
          <a:xfrm>
            <a:off x="270873" y="170087"/>
            <a:ext cx="932776" cy="1269164"/>
          </a:xfrm>
          <a:prstGeom prst="rect">
            <a:avLst/>
          </a:prstGeom>
        </p:spPr>
      </p:pic>
      <p:sp>
        <p:nvSpPr>
          <p:cNvPr id="5" name="Rectangle 4"/>
          <p:cNvSpPr/>
          <p:nvPr/>
        </p:nvSpPr>
        <p:spPr>
          <a:xfrm>
            <a:off x="0" y="6298163"/>
            <a:ext cx="12192000" cy="559837"/>
          </a:xfrm>
          <a:prstGeom prst="rect">
            <a:avLst/>
          </a:prstGeom>
          <a:solidFill>
            <a:srgbClr val="10A03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6" name="Picture 5"/>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10441202" y="-108300"/>
            <a:ext cx="1853188" cy="2036068"/>
          </a:xfrm>
          <a:prstGeom prst="rect">
            <a:avLst/>
          </a:prstGeom>
        </p:spPr>
      </p:pic>
      <p:sp>
        <p:nvSpPr>
          <p:cNvPr id="7" name="TextBox 6">
            <a:extLst>
              <a:ext uri="{FF2B5EF4-FFF2-40B4-BE49-F238E27FC236}">
                <a16:creationId xmlns:a16="http://schemas.microsoft.com/office/drawing/2014/main" xmlns="" id="{58F17405-0CCD-427E-8DC1-67BB508A6295}"/>
              </a:ext>
            </a:extLst>
          </p:cNvPr>
          <p:cNvSpPr txBox="1"/>
          <p:nvPr/>
        </p:nvSpPr>
        <p:spPr>
          <a:xfrm>
            <a:off x="9213668" y="6445764"/>
            <a:ext cx="2569028" cy="261610"/>
          </a:xfrm>
          <a:prstGeom prst="rect">
            <a:avLst/>
          </a:prstGeom>
          <a:noFill/>
          <a:ln>
            <a:noFill/>
          </a:ln>
        </p:spPr>
        <p:txBody>
          <a:bodyPr wrap="square" rtlCol="0">
            <a:spAutoFit/>
          </a:bodyPr>
          <a:lstStyle/>
          <a:p>
            <a:r>
              <a:rPr lang="en-GB" sz="1100" dirty="0">
                <a:solidFill>
                  <a:schemeClr val="bg1"/>
                </a:solidFill>
                <a:latin typeface="Bahnschrift Light" panose="020B0502040204020203" pitchFamily="34" charset="0"/>
              </a:rPr>
              <a:t>Welsh Ambulance Services NHS Trust</a:t>
            </a:r>
          </a:p>
        </p:txBody>
      </p:sp>
      <p:pic>
        <p:nvPicPr>
          <p:cNvPr id="8" name="Picture 7">
            <a:hlinkClick r:id="rId4"/>
            <a:extLst>
              <a:ext uri="{FF2B5EF4-FFF2-40B4-BE49-F238E27FC236}">
                <a16:creationId xmlns:a16="http://schemas.microsoft.com/office/drawing/2014/main" xmlns="" id="{9F4E6EA8-FE61-4C31-B92D-D0B67B138749}"/>
              </a:ext>
            </a:extLst>
          </p:cNvPr>
          <p:cNvPicPr>
            <a:picLocks noChangeAspect="1"/>
          </p:cNvPicPr>
          <p:nvPr/>
        </p:nvPicPr>
        <p:blipFill>
          <a:blip r:embed="rId5" cstate="email">
            <a:extLst>
              <a:ext uri="{28A0092B-C50C-407E-A947-70E740481C1C}">
                <a14:useLocalDpi xmlns:a14="http://schemas.microsoft.com/office/drawing/2010/main" val="0"/>
              </a:ext>
            </a:extLst>
          </a:blip>
          <a:stretch>
            <a:fillRect/>
          </a:stretch>
        </p:blipFill>
        <p:spPr>
          <a:xfrm>
            <a:off x="275134" y="6440957"/>
            <a:ext cx="271224" cy="271224"/>
          </a:xfrm>
          <a:prstGeom prst="rect">
            <a:avLst/>
          </a:prstGeom>
        </p:spPr>
      </p:pic>
      <p:pic>
        <p:nvPicPr>
          <p:cNvPr id="9" name="Picture 8">
            <a:hlinkClick r:id="rId6"/>
            <a:extLst>
              <a:ext uri="{FF2B5EF4-FFF2-40B4-BE49-F238E27FC236}">
                <a16:creationId xmlns:a16="http://schemas.microsoft.com/office/drawing/2014/main" xmlns="" id="{8B00DA9A-76A5-4B84-BB25-5D0C4EB3F9AF}"/>
              </a:ext>
            </a:extLst>
          </p:cNvPr>
          <p:cNvPicPr>
            <a:picLocks noChangeAspect="1"/>
          </p:cNvPicPr>
          <p:nvPr/>
        </p:nvPicPr>
        <p:blipFill>
          <a:blip r:embed="rId7" cstate="email">
            <a:extLst>
              <a:ext uri="{28A0092B-C50C-407E-A947-70E740481C1C}">
                <a14:useLocalDpi xmlns:a14="http://schemas.microsoft.com/office/drawing/2010/main" val="0"/>
              </a:ext>
            </a:extLst>
          </a:blip>
          <a:stretch>
            <a:fillRect/>
          </a:stretch>
        </p:blipFill>
        <p:spPr>
          <a:xfrm>
            <a:off x="690680" y="6422354"/>
            <a:ext cx="444934" cy="311454"/>
          </a:xfrm>
          <a:prstGeom prst="rect">
            <a:avLst/>
          </a:prstGeom>
        </p:spPr>
      </p:pic>
      <p:pic>
        <p:nvPicPr>
          <p:cNvPr id="10" name="Picture 9">
            <a:hlinkClick r:id="rId8"/>
            <a:extLst>
              <a:ext uri="{FF2B5EF4-FFF2-40B4-BE49-F238E27FC236}">
                <a16:creationId xmlns:a16="http://schemas.microsoft.com/office/drawing/2014/main" xmlns="" id="{FE06037E-7EC3-4FD2-BD0E-408689441007}"/>
              </a:ext>
            </a:extLst>
          </p:cNvPr>
          <p:cNvPicPr>
            <a:picLocks noChangeAspect="1"/>
          </p:cNvPicPr>
          <p:nvPr/>
        </p:nvPicPr>
        <p:blipFill>
          <a:blip r:embed="rId9" cstate="email">
            <a:extLst>
              <a:ext uri="{28A0092B-C50C-407E-A947-70E740481C1C}">
                <a14:useLocalDpi xmlns:a14="http://schemas.microsoft.com/office/drawing/2010/main" val="0"/>
              </a:ext>
            </a:extLst>
          </a:blip>
          <a:stretch>
            <a:fillRect/>
          </a:stretch>
        </p:blipFill>
        <p:spPr>
          <a:xfrm>
            <a:off x="1284816" y="6440957"/>
            <a:ext cx="271224" cy="271224"/>
          </a:xfrm>
          <a:prstGeom prst="rect">
            <a:avLst/>
          </a:prstGeom>
        </p:spPr>
      </p:pic>
    </p:spTree>
    <p:extLst>
      <p:ext uri="{BB962C8B-B14F-4D97-AF65-F5344CB8AC3E}">
        <p14:creationId xmlns:p14="http://schemas.microsoft.com/office/powerpoint/2010/main" val="32578974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Isosceles Triangle 12"/>
          <p:cNvSpPr/>
          <p:nvPr/>
        </p:nvSpPr>
        <p:spPr>
          <a:xfrm rot="18516130">
            <a:off x="-1769230" y="-279259"/>
            <a:ext cx="4467518" cy="2453397"/>
          </a:xfrm>
          <a:prstGeom prst="triangle">
            <a:avLst>
              <a:gd name="adj" fmla="val 55868"/>
            </a:avLst>
          </a:prstGeom>
          <a:solidFill>
            <a:srgbClr val="10A03D"/>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 name="Picture 1"/>
          <p:cNvPicPr>
            <a:picLocks noChangeAspect="1"/>
          </p:cNvPicPr>
          <p:nvPr/>
        </p:nvPicPr>
        <p:blipFill>
          <a:blip r:embed="rId2" cstate="email">
            <a:extLst>
              <a:ext uri="{28A0092B-C50C-407E-A947-70E740481C1C}">
                <a14:useLocalDpi xmlns:a14="http://schemas.microsoft.com/office/drawing/2010/main" val="0"/>
              </a:ext>
            </a:extLst>
          </a:blip>
          <a:stretch>
            <a:fillRect/>
          </a:stretch>
        </p:blipFill>
        <p:spPr>
          <a:xfrm>
            <a:off x="2035125" y="1069144"/>
            <a:ext cx="3132407" cy="2349305"/>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3" name="Picture 2"/>
          <p:cNvPicPr>
            <a:picLocks noChangeAspect="1"/>
          </p:cNvPicPr>
          <p:nvPr/>
        </p:nvPicPr>
        <p:blipFill rotWithShape="1">
          <a:blip r:embed="rId3"/>
          <a:srcRect b="923"/>
          <a:stretch/>
        </p:blipFill>
        <p:spPr>
          <a:xfrm>
            <a:off x="6136242" y="931987"/>
            <a:ext cx="2466262" cy="3509888"/>
          </a:xfrm>
          <a:prstGeom prst="rect">
            <a:avLst/>
          </a:prstGeom>
        </p:spPr>
      </p:pic>
      <p:pic>
        <p:nvPicPr>
          <p:cNvPr id="4" name="Picture 3"/>
          <p:cNvPicPr>
            <a:picLocks noChangeAspect="1"/>
          </p:cNvPicPr>
          <p:nvPr/>
        </p:nvPicPr>
        <p:blipFill>
          <a:blip r:embed="rId4"/>
          <a:stretch>
            <a:fillRect/>
          </a:stretch>
        </p:blipFill>
        <p:spPr>
          <a:xfrm>
            <a:off x="7858245" y="2753752"/>
            <a:ext cx="2244255" cy="3298873"/>
          </a:xfrm>
          <a:prstGeom prst="rect">
            <a:avLst/>
          </a:prstGeom>
        </p:spPr>
      </p:pic>
      <p:sp>
        <p:nvSpPr>
          <p:cNvPr id="5" name="Rectangle 4"/>
          <p:cNvSpPr/>
          <p:nvPr/>
        </p:nvSpPr>
        <p:spPr>
          <a:xfrm>
            <a:off x="7365255" y="86085"/>
            <a:ext cx="3937179" cy="584775"/>
          </a:xfrm>
          <a:prstGeom prst="rect">
            <a:avLst/>
          </a:prstGeom>
        </p:spPr>
        <p:txBody>
          <a:bodyPr wrap="square">
            <a:spAutoFit/>
          </a:bodyPr>
          <a:lstStyle/>
          <a:p>
            <a:r>
              <a:rPr lang="en-US" sz="3200" dirty="0">
                <a:latin typeface="+mn-lt"/>
              </a:rPr>
              <a:t>New Equipment Bags  </a:t>
            </a:r>
          </a:p>
        </p:txBody>
      </p:sp>
      <p:pic>
        <p:nvPicPr>
          <p:cNvPr id="6" name="Picture 5"/>
          <p:cNvPicPr>
            <a:picLocks noChangeAspect="1"/>
          </p:cNvPicPr>
          <p:nvPr/>
        </p:nvPicPr>
        <p:blipFill>
          <a:blip r:embed="rId5" cstate="email">
            <a:extLst>
              <a:ext uri="{28A0092B-C50C-407E-A947-70E740481C1C}">
                <a14:useLocalDpi xmlns:a14="http://schemas.microsoft.com/office/drawing/2010/main" val="0"/>
              </a:ext>
            </a:extLst>
          </a:blip>
          <a:stretch>
            <a:fillRect/>
          </a:stretch>
        </p:blipFill>
        <p:spPr>
          <a:xfrm>
            <a:off x="270873" y="170087"/>
            <a:ext cx="932776" cy="1269164"/>
          </a:xfrm>
          <a:prstGeom prst="rect">
            <a:avLst/>
          </a:prstGeom>
        </p:spPr>
      </p:pic>
      <p:sp>
        <p:nvSpPr>
          <p:cNvPr id="7" name="Rectangle 6"/>
          <p:cNvSpPr/>
          <p:nvPr/>
        </p:nvSpPr>
        <p:spPr>
          <a:xfrm>
            <a:off x="0" y="6298163"/>
            <a:ext cx="12192000" cy="559837"/>
          </a:xfrm>
          <a:prstGeom prst="rect">
            <a:avLst/>
          </a:prstGeom>
          <a:solidFill>
            <a:srgbClr val="10A03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8" name="Picture 7"/>
          <p:cNvPicPr>
            <a:picLocks noChangeAspect="1"/>
          </p:cNvPicPr>
          <p:nvPr/>
        </p:nvPicPr>
        <p:blipFill>
          <a:blip r:embed="rId6" cstate="email">
            <a:extLst>
              <a:ext uri="{28A0092B-C50C-407E-A947-70E740481C1C}">
                <a14:useLocalDpi xmlns:a14="http://schemas.microsoft.com/office/drawing/2010/main" val="0"/>
              </a:ext>
            </a:extLst>
          </a:blip>
          <a:stretch>
            <a:fillRect/>
          </a:stretch>
        </p:blipFill>
        <p:spPr>
          <a:xfrm>
            <a:off x="10441202" y="-108300"/>
            <a:ext cx="1853188" cy="2036068"/>
          </a:xfrm>
          <a:prstGeom prst="rect">
            <a:avLst/>
          </a:prstGeom>
        </p:spPr>
      </p:pic>
      <p:sp>
        <p:nvSpPr>
          <p:cNvPr id="9" name="TextBox 8">
            <a:extLst>
              <a:ext uri="{FF2B5EF4-FFF2-40B4-BE49-F238E27FC236}">
                <a16:creationId xmlns:a16="http://schemas.microsoft.com/office/drawing/2014/main" xmlns="" id="{58F17405-0CCD-427E-8DC1-67BB508A6295}"/>
              </a:ext>
            </a:extLst>
          </p:cNvPr>
          <p:cNvSpPr txBox="1"/>
          <p:nvPr/>
        </p:nvSpPr>
        <p:spPr>
          <a:xfrm>
            <a:off x="9213668" y="6445764"/>
            <a:ext cx="2569028" cy="261610"/>
          </a:xfrm>
          <a:prstGeom prst="rect">
            <a:avLst/>
          </a:prstGeom>
          <a:noFill/>
          <a:ln>
            <a:noFill/>
          </a:ln>
        </p:spPr>
        <p:txBody>
          <a:bodyPr wrap="square" rtlCol="0">
            <a:spAutoFit/>
          </a:bodyPr>
          <a:lstStyle/>
          <a:p>
            <a:r>
              <a:rPr lang="en-GB" sz="1100" dirty="0">
                <a:solidFill>
                  <a:schemeClr val="bg1"/>
                </a:solidFill>
                <a:latin typeface="Bahnschrift Light" panose="020B0502040204020203" pitchFamily="34" charset="0"/>
              </a:rPr>
              <a:t>Welsh Ambulance Services NHS Trust</a:t>
            </a:r>
          </a:p>
        </p:txBody>
      </p:sp>
      <p:pic>
        <p:nvPicPr>
          <p:cNvPr id="10" name="Picture 9">
            <a:hlinkClick r:id="rId7"/>
            <a:extLst>
              <a:ext uri="{FF2B5EF4-FFF2-40B4-BE49-F238E27FC236}">
                <a16:creationId xmlns:a16="http://schemas.microsoft.com/office/drawing/2014/main" xmlns="" id="{9F4E6EA8-FE61-4C31-B92D-D0B67B138749}"/>
              </a:ext>
            </a:extLst>
          </p:cNvPr>
          <p:cNvPicPr>
            <a:picLocks noChangeAspect="1"/>
          </p:cNvPicPr>
          <p:nvPr/>
        </p:nvPicPr>
        <p:blipFill>
          <a:blip r:embed="rId8" cstate="email">
            <a:extLst>
              <a:ext uri="{28A0092B-C50C-407E-A947-70E740481C1C}">
                <a14:useLocalDpi xmlns:a14="http://schemas.microsoft.com/office/drawing/2010/main" val="0"/>
              </a:ext>
            </a:extLst>
          </a:blip>
          <a:stretch>
            <a:fillRect/>
          </a:stretch>
        </p:blipFill>
        <p:spPr>
          <a:xfrm>
            <a:off x="275134" y="6440957"/>
            <a:ext cx="271224" cy="271224"/>
          </a:xfrm>
          <a:prstGeom prst="rect">
            <a:avLst/>
          </a:prstGeom>
        </p:spPr>
      </p:pic>
      <p:pic>
        <p:nvPicPr>
          <p:cNvPr id="11" name="Picture 10">
            <a:hlinkClick r:id="rId9"/>
            <a:extLst>
              <a:ext uri="{FF2B5EF4-FFF2-40B4-BE49-F238E27FC236}">
                <a16:creationId xmlns:a16="http://schemas.microsoft.com/office/drawing/2014/main" xmlns="" id="{8B00DA9A-76A5-4B84-BB25-5D0C4EB3F9AF}"/>
              </a:ext>
            </a:extLst>
          </p:cNvPr>
          <p:cNvPicPr>
            <a:picLocks noChangeAspect="1"/>
          </p:cNvPicPr>
          <p:nvPr/>
        </p:nvPicPr>
        <p:blipFill>
          <a:blip r:embed="rId10" cstate="email">
            <a:extLst>
              <a:ext uri="{28A0092B-C50C-407E-A947-70E740481C1C}">
                <a14:useLocalDpi xmlns:a14="http://schemas.microsoft.com/office/drawing/2010/main" val="0"/>
              </a:ext>
            </a:extLst>
          </a:blip>
          <a:stretch>
            <a:fillRect/>
          </a:stretch>
        </p:blipFill>
        <p:spPr>
          <a:xfrm>
            <a:off x="690680" y="6422354"/>
            <a:ext cx="444934" cy="311454"/>
          </a:xfrm>
          <a:prstGeom prst="rect">
            <a:avLst/>
          </a:prstGeom>
        </p:spPr>
      </p:pic>
      <p:pic>
        <p:nvPicPr>
          <p:cNvPr id="12" name="Picture 11">
            <a:hlinkClick r:id="rId11"/>
            <a:extLst>
              <a:ext uri="{FF2B5EF4-FFF2-40B4-BE49-F238E27FC236}">
                <a16:creationId xmlns:a16="http://schemas.microsoft.com/office/drawing/2014/main" xmlns="" id="{FE06037E-7EC3-4FD2-BD0E-408689441007}"/>
              </a:ext>
            </a:extLst>
          </p:cNvPr>
          <p:cNvPicPr>
            <a:picLocks noChangeAspect="1"/>
          </p:cNvPicPr>
          <p:nvPr/>
        </p:nvPicPr>
        <p:blipFill>
          <a:blip r:embed="rId12" cstate="email">
            <a:extLst>
              <a:ext uri="{28A0092B-C50C-407E-A947-70E740481C1C}">
                <a14:useLocalDpi xmlns:a14="http://schemas.microsoft.com/office/drawing/2010/main" val="0"/>
              </a:ext>
            </a:extLst>
          </a:blip>
          <a:stretch>
            <a:fillRect/>
          </a:stretch>
        </p:blipFill>
        <p:spPr>
          <a:xfrm>
            <a:off x="1284816" y="6440957"/>
            <a:ext cx="271224" cy="271224"/>
          </a:xfrm>
          <a:prstGeom prst="rect">
            <a:avLst/>
          </a:prstGeom>
        </p:spPr>
      </p:pic>
    </p:spTree>
    <p:extLst>
      <p:ext uri="{BB962C8B-B14F-4D97-AF65-F5344CB8AC3E}">
        <p14:creationId xmlns:p14="http://schemas.microsoft.com/office/powerpoint/2010/main" val="2343074609"/>
      </p:ext>
    </p:extLst>
  </p:cSld>
  <p:clrMapOvr>
    <a:masterClrMapping/>
  </p:clrMapOvr>
  <p:timing>
    <p:tnLst>
      <p:par>
        <p:cTn id="1" dur="indefinite" restart="never" nodeType="tmRoot"/>
      </p:par>
    </p:tnLst>
  </p:timing>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Isosceles Triangle 12"/>
          <p:cNvSpPr/>
          <p:nvPr/>
        </p:nvSpPr>
        <p:spPr>
          <a:xfrm rot="18516130">
            <a:off x="-1769230" y="-279259"/>
            <a:ext cx="4467518" cy="2453397"/>
          </a:xfrm>
          <a:prstGeom prst="triangle">
            <a:avLst>
              <a:gd name="adj" fmla="val 55868"/>
            </a:avLst>
          </a:prstGeom>
          <a:solidFill>
            <a:srgbClr val="10A03D"/>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extBox 1"/>
          <p:cNvSpPr txBox="1"/>
          <p:nvPr/>
        </p:nvSpPr>
        <p:spPr>
          <a:xfrm>
            <a:off x="8019097" y="115329"/>
            <a:ext cx="4139952" cy="923330"/>
          </a:xfrm>
          <a:prstGeom prst="rect">
            <a:avLst/>
          </a:prstGeom>
          <a:noFill/>
        </p:spPr>
        <p:txBody>
          <a:bodyPr wrap="square" rtlCol="0">
            <a:spAutoFit/>
          </a:bodyPr>
          <a:lstStyle/>
          <a:p>
            <a:r>
              <a:rPr lang="en-GB" sz="3600" dirty="0">
                <a:solidFill>
                  <a:schemeClr val="bg1"/>
                </a:solidFill>
                <a:latin typeface="+mn-lt"/>
                <a:cs typeface="Arial" panose="020B0604020202020204" pitchFamily="34" charset="0"/>
              </a:rPr>
              <a:t>What next?</a:t>
            </a:r>
          </a:p>
          <a:p>
            <a:endParaRPr lang="en-GB" dirty="0">
              <a:solidFill>
                <a:schemeClr val="bg1"/>
              </a:solidFill>
              <a:latin typeface="+mn-lt"/>
              <a:cs typeface="Arial" panose="020B0604020202020204" pitchFamily="34" charset="0"/>
            </a:endParaRPr>
          </a:p>
        </p:txBody>
      </p:sp>
      <p:sp>
        <p:nvSpPr>
          <p:cNvPr id="3" name="Content Placeholder 1"/>
          <p:cNvSpPr txBox="1">
            <a:spLocks/>
          </p:cNvSpPr>
          <p:nvPr/>
        </p:nvSpPr>
        <p:spPr>
          <a:xfrm>
            <a:off x="1769342" y="916123"/>
            <a:ext cx="9105600" cy="4882547"/>
          </a:xfrm>
          <a:prstGeom prst="rect">
            <a:avLst/>
          </a:prstGeom>
        </p:spPr>
        <p:txBody>
          <a:bodyPr vert="horz" lIns="91440" tIns="45720" rIns="91440" bIns="45720" rtlCol="0" anchor="t">
            <a:noAutofit/>
          </a:bodyPr>
          <a:lstStyle>
            <a:lvl1pPr marL="0" indent="0" algn="ctr" defTabSz="914400" rtl="0" eaLnBrk="1" latinLnBrk="0" hangingPunct="1">
              <a:spcBef>
                <a:spcPct val="20000"/>
              </a:spcBef>
              <a:buFont typeface="Arial" pitchFamily="34" charset="0"/>
              <a:buNone/>
              <a:defRPr sz="3200" kern="1200">
                <a:solidFill>
                  <a:schemeClr val="tx1">
                    <a:tint val="75000"/>
                  </a:schemeClr>
                </a:solidFill>
                <a:latin typeface="+mn-lt"/>
                <a:ea typeface="+mn-ea"/>
                <a:cs typeface="+mn-cs"/>
              </a:defRPr>
            </a:lvl1pPr>
            <a:lvl2pPr marL="457200" indent="0" algn="ctr" defTabSz="914400" rtl="0" eaLnBrk="1" latinLnBrk="0" hangingPunct="1">
              <a:spcBef>
                <a:spcPct val="20000"/>
              </a:spcBef>
              <a:buFont typeface="Arial"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marL="109220"/>
            <a:endParaRPr lang="en-US" sz="2000" dirty="0">
              <a:solidFill>
                <a:schemeClr val="tx1"/>
              </a:solidFill>
            </a:endParaRPr>
          </a:p>
          <a:p>
            <a:r>
              <a:rPr lang="en-US" sz="2800" b="1" dirty="0">
                <a:solidFill>
                  <a:schemeClr val="tx1"/>
                </a:solidFill>
              </a:rPr>
              <a:t>*Attending community events/groups*</a:t>
            </a:r>
          </a:p>
          <a:p>
            <a:r>
              <a:rPr lang="en-US" sz="2000" dirty="0">
                <a:solidFill>
                  <a:schemeClr val="tx1"/>
                </a:solidFill>
              </a:rPr>
              <a:t>With the pandemic continuing to be very uncertain around a potential third wave &amp; growth in the Delta variant, together with the need to maintain high levels of IPC particularly in respect of vehicles, a decision has been made to cancel all face to face engagement whilst we remain in the recovery position of the WAST pandemic plan. This position is unlikely to change during the summer given the need to plan resources &amp; availability. </a:t>
            </a:r>
          </a:p>
          <a:p>
            <a:r>
              <a:rPr lang="en-US" sz="2000" dirty="0">
                <a:solidFill>
                  <a:schemeClr val="tx1"/>
                </a:solidFill>
              </a:rPr>
              <a:t>We ask that any staff member/volunteer who is invited to attend any clubs, groups or community event politely decline. Meanwhile we will continue to attend and host online engagement events. </a:t>
            </a:r>
          </a:p>
          <a:p>
            <a:r>
              <a:rPr lang="en-US" sz="2000" dirty="0">
                <a:solidFill>
                  <a:schemeClr val="tx1"/>
                </a:solidFill>
              </a:rPr>
              <a:t>Thanks for your support &amp; co-operation.</a:t>
            </a:r>
          </a:p>
          <a:p>
            <a:r>
              <a:rPr lang="en-US" sz="2000" dirty="0">
                <a:solidFill>
                  <a:schemeClr val="tx1"/>
                </a:solidFill>
              </a:rPr>
              <a:t>Patient Experience &amp; Community Involvement (PECI) Team</a:t>
            </a:r>
          </a:p>
        </p:txBody>
      </p:sp>
      <p:pic>
        <p:nvPicPr>
          <p:cNvPr id="6" name="Picture 5"/>
          <p:cNvPicPr>
            <a:picLocks noChangeAspect="1"/>
          </p:cNvPicPr>
          <p:nvPr/>
        </p:nvPicPr>
        <p:blipFill>
          <a:blip r:embed="rId2" cstate="email">
            <a:extLst>
              <a:ext uri="{28A0092B-C50C-407E-A947-70E740481C1C}">
                <a14:useLocalDpi xmlns:a14="http://schemas.microsoft.com/office/drawing/2010/main" val="0"/>
              </a:ext>
            </a:extLst>
          </a:blip>
          <a:stretch>
            <a:fillRect/>
          </a:stretch>
        </p:blipFill>
        <p:spPr>
          <a:xfrm>
            <a:off x="270873" y="170087"/>
            <a:ext cx="932776" cy="1269164"/>
          </a:xfrm>
          <a:prstGeom prst="rect">
            <a:avLst/>
          </a:prstGeom>
        </p:spPr>
      </p:pic>
      <p:sp>
        <p:nvSpPr>
          <p:cNvPr id="7" name="Rectangle 6"/>
          <p:cNvSpPr/>
          <p:nvPr/>
        </p:nvSpPr>
        <p:spPr>
          <a:xfrm>
            <a:off x="0" y="6298163"/>
            <a:ext cx="12192000" cy="559837"/>
          </a:xfrm>
          <a:prstGeom prst="rect">
            <a:avLst/>
          </a:prstGeom>
          <a:solidFill>
            <a:srgbClr val="10A03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8" name="Picture 7"/>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10441202" y="-108300"/>
            <a:ext cx="1853188" cy="2036068"/>
          </a:xfrm>
          <a:prstGeom prst="rect">
            <a:avLst/>
          </a:prstGeom>
        </p:spPr>
      </p:pic>
      <p:sp>
        <p:nvSpPr>
          <p:cNvPr id="9" name="TextBox 8">
            <a:extLst>
              <a:ext uri="{FF2B5EF4-FFF2-40B4-BE49-F238E27FC236}">
                <a16:creationId xmlns:a16="http://schemas.microsoft.com/office/drawing/2014/main" xmlns="" id="{58F17405-0CCD-427E-8DC1-67BB508A6295}"/>
              </a:ext>
            </a:extLst>
          </p:cNvPr>
          <p:cNvSpPr txBox="1"/>
          <p:nvPr/>
        </p:nvSpPr>
        <p:spPr>
          <a:xfrm>
            <a:off x="9213668" y="6445764"/>
            <a:ext cx="2569028" cy="261610"/>
          </a:xfrm>
          <a:prstGeom prst="rect">
            <a:avLst/>
          </a:prstGeom>
          <a:noFill/>
          <a:ln>
            <a:noFill/>
          </a:ln>
        </p:spPr>
        <p:txBody>
          <a:bodyPr wrap="square" rtlCol="0">
            <a:spAutoFit/>
          </a:bodyPr>
          <a:lstStyle/>
          <a:p>
            <a:r>
              <a:rPr lang="en-GB" sz="1100" dirty="0">
                <a:solidFill>
                  <a:schemeClr val="bg1"/>
                </a:solidFill>
                <a:latin typeface="Bahnschrift Light" panose="020B0502040204020203" pitchFamily="34" charset="0"/>
              </a:rPr>
              <a:t>Welsh Ambulance Services NHS Trust</a:t>
            </a:r>
          </a:p>
        </p:txBody>
      </p:sp>
      <p:pic>
        <p:nvPicPr>
          <p:cNvPr id="10" name="Picture 9">
            <a:hlinkClick r:id="rId4"/>
            <a:extLst>
              <a:ext uri="{FF2B5EF4-FFF2-40B4-BE49-F238E27FC236}">
                <a16:creationId xmlns:a16="http://schemas.microsoft.com/office/drawing/2014/main" xmlns="" id="{9F4E6EA8-FE61-4C31-B92D-D0B67B138749}"/>
              </a:ext>
            </a:extLst>
          </p:cNvPr>
          <p:cNvPicPr>
            <a:picLocks noChangeAspect="1"/>
          </p:cNvPicPr>
          <p:nvPr/>
        </p:nvPicPr>
        <p:blipFill>
          <a:blip r:embed="rId5" cstate="email">
            <a:extLst>
              <a:ext uri="{28A0092B-C50C-407E-A947-70E740481C1C}">
                <a14:useLocalDpi xmlns:a14="http://schemas.microsoft.com/office/drawing/2010/main" val="0"/>
              </a:ext>
            </a:extLst>
          </a:blip>
          <a:stretch>
            <a:fillRect/>
          </a:stretch>
        </p:blipFill>
        <p:spPr>
          <a:xfrm>
            <a:off x="275134" y="6440957"/>
            <a:ext cx="271224" cy="271224"/>
          </a:xfrm>
          <a:prstGeom prst="rect">
            <a:avLst/>
          </a:prstGeom>
        </p:spPr>
      </p:pic>
      <p:pic>
        <p:nvPicPr>
          <p:cNvPr id="11" name="Picture 10">
            <a:hlinkClick r:id="rId6"/>
            <a:extLst>
              <a:ext uri="{FF2B5EF4-FFF2-40B4-BE49-F238E27FC236}">
                <a16:creationId xmlns:a16="http://schemas.microsoft.com/office/drawing/2014/main" xmlns="" id="{8B00DA9A-76A5-4B84-BB25-5D0C4EB3F9AF}"/>
              </a:ext>
            </a:extLst>
          </p:cNvPr>
          <p:cNvPicPr>
            <a:picLocks noChangeAspect="1"/>
          </p:cNvPicPr>
          <p:nvPr/>
        </p:nvPicPr>
        <p:blipFill>
          <a:blip r:embed="rId7" cstate="email">
            <a:extLst>
              <a:ext uri="{28A0092B-C50C-407E-A947-70E740481C1C}">
                <a14:useLocalDpi xmlns:a14="http://schemas.microsoft.com/office/drawing/2010/main" val="0"/>
              </a:ext>
            </a:extLst>
          </a:blip>
          <a:stretch>
            <a:fillRect/>
          </a:stretch>
        </p:blipFill>
        <p:spPr>
          <a:xfrm>
            <a:off x="690680" y="6422354"/>
            <a:ext cx="444934" cy="311454"/>
          </a:xfrm>
          <a:prstGeom prst="rect">
            <a:avLst/>
          </a:prstGeom>
        </p:spPr>
      </p:pic>
      <p:pic>
        <p:nvPicPr>
          <p:cNvPr id="12" name="Picture 11">
            <a:hlinkClick r:id="rId8"/>
            <a:extLst>
              <a:ext uri="{FF2B5EF4-FFF2-40B4-BE49-F238E27FC236}">
                <a16:creationId xmlns:a16="http://schemas.microsoft.com/office/drawing/2014/main" xmlns="" id="{FE06037E-7EC3-4FD2-BD0E-408689441007}"/>
              </a:ext>
            </a:extLst>
          </p:cNvPr>
          <p:cNvPicPr>
            <a:picLocks noChangeAspect="1"/>
          </p:cNvPicPr>
          <p:nvPr/>
        </p:nvPicPr>
        <p:blipFill>
          <a:blip r:embed="rId9" cstate="email">
            <a:extLst>
              <a:ext uri="{28A0092B-C50C-407E-A947-70E740481C1C}">
                <a14:useLocalDpi xmlns:a14="http://schemas.microsoft.com/office/drawing/2010/main" val="0"/>
              </a:ext>
            </a:extLst>
          </a:blip>
          <a:stretch>
            <a:fillRect/>
          </a:stretch>
        </p:blipFill>
        <p:spPr>
          <a:xfrm>
            <a:off x="1284816" y="6440957"/>
            <a:ext cx="271224" cy="271224"/>
          </a:xfrm>
          <a:prstGeom prst="rect">
            <a:avLst/>
          </a:prstGeom>
        </p:spPr>
      </p:pic>
    </p:spTree>
    <p:extLst>
      <p:ext uri="{BB962C8B-B14F-4D97-AF65-F5344CB8AC3E}">
        <p14:creationId xmlns:p14="http://schemas.microsoft.com/office/powerpoint/2010/main" val="3678386008"/>
      </p:ext>
    </p:extLst>
  </p:cSld>
  <p:clrMapOvr>
    <a:masterClrMapping/>
  </p:clrMapOvr>
  <p:timing>
    <p:tnLst>
      <p:par>
        <p:cTn id="1" dur="indefinite" restart="never" nodeType="tmRoot"/>
      </p:par>
    </p:tnLst>
  </p:timing>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Isosceles Triangle 12"/>
          <p:cNvSpPr/>
          <p:nvPr/>
        </p:nvSpPr>
        <p:spPr>
          <a:xfrm rot="18516130">
            <a:off x="-1769230" y="-279259"/>
            <a:ext cx="4467518" cy="2453397"/>
          </a:xfrm>
          <a:prstGeom prst="triangle">
            <a:avLst>
              <a:gd name="adj" fmla="val 55868"/>
            </a:avLst>
          </a:prstGeom>
          <a:solidFill>
            <a:srgbClr val="10A03D"/>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extBox 1"/>
          <p:cNvSpPr txBox="1"/>
          <p:nvPr/>
        </p:nvSpPr>
        <p:spPr>
          <a:xfrm>
            <a:off x="8019097" y="115329"/>
            <a:ext cx="4139952" cy="923330"/>
          </a:xfrm>
          <a:prstGeom prst="rect">
            <a:avLst/>
          </a:prstGeom>
          <a:noFill/>
        </p:spPr>
        <p:txBody>
          <a:bodyPr wrap="square" rtlCol="0">
            <a:spAutoFit/>
          </a:bodyPr>
          <a:lstStyle/>
          <a:p>
            <a:r>
              <a:rPr lang="en-GB" sz="3600" dirty="0">
                <a:solidFill>
                  <a:schemeClr val="bg1"/>
                </a:solidFill>
                <a:latin typeface="+mn-lt"/>
                <a:cs typeface="Arial" panose="020B0604020202020204" pitchFamily="34" charset="0"/>
              </a:rPr>
              <a:t>What next?</a:t>
            </a:r>
          </a:p>
          <a:p>
            <a:endParaRPr lang="en-GB" dirty="0">
              <a:solidFill>
                <a:schemeClr val="bg1"/>
              </a:solidFill>
              <a:latin typeface="+mn-lt"/>
              <a:cs typeface="Arial" panose="020B0604020202020204" pitchFamily="34" charset="0"/>
            </a:endParaRPr>
          </a:p>
        </p:txBody>
      </p:sp>
      <p:sp>
        <p:nvSpPr>
          <p:cNvPr id="3" name="Content Placeholder 1"/>
          <p:cNvSpPr txBox="1">
            <a:spLocks/>
          </p:cNvSpPr>
          <p:nvPr/>
        </p:nvSpPr>
        <p:spPr>
          <a:xfrm>
            <a:off x="1543200" y="1484609"/>
            <a:ext cx="9105600" cy="4882547"/>
          </a:xfrm>
          <a:prstGeom prst="rect">
            <a:avLst/>
          </a:prstGeom>
        </p:spPr>
        <p:txBody>
          <a:bodyPr vert="horz" lIns="91440" tIns="45720" rIns="91440" bIns="45720" rtlCol="0" anchor="t">
            <a:noAutofit/>
          </a:bodyPr>
          <a:lstStyle>
            <a:lvl1pPr marL="0" indent="0" algn="ctr" defTabSz="914400" rtl="0" eaLnBrk="1" latinLnBrk="0" hangingPunct="1">
              <a:spcBef>
                <a:spcPct val="20000"/>
              </a:spcBef>
              <a:buFont typeface="Arial" pitchFamily="34" charset="0"/>
              <a:buNone/>
              <a:defRPr sz="3200" kern="1200">
                <a:solidFill>
                  <a:schemeClr val="tx1">
                    <a:tint val="75000"/>
                  </a:schemeClr>
                </a:solidFill>
                <a:latin typeface="+mn-lt"/>
                <a:ea typeface="+mn-ea"/>
                <a:cs typeface="+mn-cs"/>
              </a:defRPr>
            </a:lvl1pPr>
            <a:lvl2pPr marL="457200" indent="0" algn="ctr" defTabSz="914400" rtl="0" eaLnBrk="1" latinLnBrk="0" hangingPunct="1">
              <a:spcBef>
                <a:spcPct val="20000"/>
              </a:spcBef>
              <a:buFont typeface="Arial"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marL="109220"/>
            <a:endParaRPr lang="en-US" sz="3600" dirty="0">
              <a:solidFill>
                <a:schemeClr val="tx1"/>
              </a:solidFill>
            </a:endParaRPr>
          </a:p>
          <a:p>
            <a:pPr marL="109220"/>
            <a:r>
              <a:rPr lang="en-US" sz="3600" b="1" dirty="0">
                <a:solidFill>
                  <a:schemeClr val="tx1"/>
                </a:solidFill>
              </a:rPr>
              <a:t>Book onto practical scenario training. </a:t>
            </a:r>
          </a:p>
          <a:p>
            <a:pPr marL="109220"/>
            <a:r>
              <a:rPr lang="en-GB" sz="2400" b="1" dirty="0">
                <a:solidFill>
                  <a:schemeClr val="tx1"/>
                </a:solidFill>
                <a:cs typeface="Arial" panose="020B0604020202020204" pitchFamily="34" charset="0"/>
              </a:rPr>
              <a:t/>
            </a:r>
            <a:br>
              <a:rPr lang="en-GB" sz="2400" b="1" dirty="0">
                <a:solidFill>
                  <a:schemeClr val="tx1"/>
                </a:solidFill>
                <a:cs typeface="Arial" panose="020B0604020202020204" pitchFamily="34" charset="0"/>
              </a:rPr>
            </a:br>
            <a:r>
              <a:rPr lang="en-GB" sz="2400" b="1" dirty="0">
                <a:solidFill>
                  <a:schemeClr val="tx1"/>
                </a:solidFill>
                <a:cs typeface="Arial" panose="020B0604020202020204" pitchFamily="34" charset="0"/>
              </a:rPr>
              <a:t/>
            </a:r>
            <a:br>
              <a:rPr lang="en-GB" sz="2400" b="1" dirty="0">
                <a:solidFill>
                  <a:schemeClr val="tx1"/>
                </a:solidFill>
                <a:cs typeface="Arial" panose="020B0604020202020204" pitchFamily="34" charset="0"/>
              </a:rPr>
            </a:br>
            <a:r>
              <a:rPr lang="en-GB" sz="2400" dirty="0">
                <a:solidFill>
                  <a:schemeClr val="tx1"/>
                </a:solidFill>
                <a:cs typeface="Arial" panose="020B0604020202020204" pitchFamily="34" charset="0"/>
              </a:rPr>
              <a:t>This will form</a:t>
            </a:r>
            <a:r>
              <a:rPr lang="en-GB" sz="2400" dirty="0">
                <a:solidFill>
                  <a:schemeClr val="tx1"/>
                </a:solidFill>
                <a:cs typeface="Calibri Light"/>
              </a:rPr>
              <a:t> part of your evidence of completion and </a:t>
            </a:r>
            <a:r>
              <a:rPr lang="en-GB" sz="2400" dirty="0">
                <a:solidFill>
                  <a:schemeClr val="tx1"/>
                </a:solidFill>
              </a:rPr>
              <a:t>competency</a:t>
            </a:r>
            <a:endParaRPr lang="en-GB" sz="2400" dirty="0">
              <a:solidFill>
                <a:schemeClr val="tx1"/>
              </a:solidFill>
              <a:cs typeface="Calibri Light"/>
            </a:endParaRPr>
          </a:p>
          <a:p>
            <a:pPr marL="109220"/>
            <a:r>
              <a:rPr lang="en-GB" sz="2400" dirty="0">
                <a:solidFill>
                  <a:schemeClr val="tx1"/>
                </a:solidFill>
              </a:rPr>
              <a:t>assessment. </a:t>
            </a:r>
            <a:endParaRPr lang="en-GB" sz="1600" dirty="0">
              <a:solidFill>
                <a:schemeClr val="tx1"/>
              </a:solidFill>
            </a:endParaRPr>
          </a:p>
        </p:txBody>
      </p:sp>
      <p:pic>
        <p:nvPicPr>
          <p:cNvPr id="6" name="Picture 5"/>
          <p:cNvPicPr>
            <a:picLocks noChangeAspect="1"/>
          </p:cNvPicPr>
          <p:nvPr/>
        </p:nvPicPr>
        <p:blipFill>
          <a:blip r:embed="rId2" cstate="email">
            <a:extLst>
              <a:ext uri="{28A0092B-C50C-407E-A947-70E740481C1C}">
                <a14:useLocalDpi xmlns:a14="http://schemas.microsoft.com/office/drawing/2010/main" val="0"/>
              </a:ext>
            </a:extLst>
          </a:blip>
          <a:stretch>
            <a:fillRect/>
          </a:stretch>
        </p:blipFill>
        <p:spPr>
          <a:xfrm>
            <a:off x="270873" y="170087"/>
            <a:ext cx="932776" cy="1269164"/>
          </a:xfrm>
          <a:prstGeom prst="rect">
            <a:avLst/>
          </a:prstGeom>
        </p:spPr>
      </p:pic>
      <p:sp>
        <p:nvSpPr>
          <p:cNvPr id="7" name="Rectangle 6"/>
          <p:cNvSpPr/>
          <p:nvPr/>
        </p:nvSpPr>
        <p:spPr>
          <a:xfrm>
            <a:off x="0" y="6298163"/>
            <a:ext cx="12192000" cy="559837"/>
          </a:xfrm>
          <a:prstGeom prst="rect">
            <a:avLst/>
          </a:prstGeom>
          <a:solidFill>
            <a:srgbClr val="10A03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8" name="Picture 7"/>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10441202" y="-108300"/>
            <a:ext cx="1853188" cy="2036068"/>
          </a:xfrm>
          <a:prstGeom prst="rect">
            <a:avLst/>
          </a:prstGeom>
        </p:spPr>
      </p:pic>
      <p:sp>
        <p:nvSpPr>
          <p:cNvPr id="9" name="TextBox 8">
            <a:extLst>
              <a:ext uri="{FF2B5EF4-FFF2-40B4-BE49-F238E27FC236}">
                <a16:creationId xmlns:a16="http://schemas.microsoft.com/office/drawing/2014/main" xmlns="" id="{58F17405-0CCD-427E-8DC1-67BB508A6295}"/>
              </a:ext>
            </a:extLst>
          </p:cNvPr>
          <p:cNvSpPr txBox="1"/>
          <p:nvPr/>
        </p:nvSpPr>
        <p:spPr>
          <a:xfrm>
            <a:off x="9213668" y="6445764"/>
            <a:ext cx="2569028" cy="261610"/>
          </a:xfrm>
          <a:prstGeom prst="rect">
            <a:avLst/>
          </a:prstGeom>
          <a:noFill/>
          <a:ln>
            <a:noFill/>
          </a:ln>
        </p:spPr>
        <p:txBody>
          <a:bodyPr wrap="square" rtlCol="0">
            <a:spAutoFit/>
          </a:bodyPr>
          <a:lstStyle/>
          <a:p>
            <a:r>
              <a:rPr lang="en-GB" sz="1100" dirty="0">
                <a:solidFill>
                  <a:schemeClr val="bg1"/>
                </a:solidFill>
                <a:latin typeface="Bahnschrift Light" panose="020B0502040204020203" pitchFamily="34" charset="0"/>
              </a:rPr>
              <a:t>Welsh Ambulance Services NHS Trust</a:t>
            </a:r>
          </a:p>
        </p:txBody>
      </p:sp>
      <p:pic>
        <p:nvPicPr>
          <p:cNvPr id="10" name="Picture 9">
            <a:hlinkClick r:id="rId4"/>
            <a:extLst>
              <a:ext uri="{FF2B5EF4-FFF2-40B4-BE49-F238E27FC236}">
                <a16:creationId xmlns:a16="http://schemas.microsoft.com/office/drawing/2014/main" xmlns="" id="{9F4E6EA8-FE61-4C31-B92D-D0B67B138749}"/>
              </a:ext>
            </a:extLst>
          </p:cNvPr>
          <p:cNvPicPr>
            <a:picLocks noChangeAspect="1"/>
          </p:cNvPicPr>
          <p:nvPr/>
        </p:nvPicPr>
        <p:blipFill>
          <a:blip r:embed="rId5" cstate="email">
            <a:extLst>
              <a:ext uri="{28A0092B-C50C-407E-A947-70E740481C1C}">
                <a14:useLocalDpi xmlns:a14="http://schemas.microsoft.com/office/drawing/2010/main" val="0"/>
              </a:ext>
            </a:extLst>
          </a:blip>
          <a:stretch>
            <a:fillRect/>
          </a:stretch>
        </p:blipFill>
        <p:spPr>
          <a:xfrm>
            <a:off x="275134" y="6440957"/>
            <a:ext cx="271224" cy="271224"/>
          </a:xfrm>
          <a:prstGeom prst="rect">
            <a:avLst/>
          </a:prstGeom>
        </p:spPr>
      </p:pic>
      <p:pic>
        <p:nvPicPr>
          <p:cNvPr id="11" name="Picture 10">
            <a:hlinkClick r:id="rId6"/>
            <a:extLst>
              <a:ext uri="{FF2B5EF4-FFF2-40B4-BE49-F238E27FC236}">
                <a16:creationId xmlns:a16="http://schemas.microsoft.com/office/drawing/2014/main" xmlns="" id="{8B00DA9A-76A5-4B84-BB25-5D0C4EB3F9AF}"/>
              </a:ext>
            </a:extLst>
          </p:cNvPr>
          <p:cNvPicPr>
            <a:picLocks noChangeAspect="1"/>
          </p:cNvPicPr>
          <p:nvPr/>
        </p:nvPicPr>
        <p:blipFill>
          <a:blip r:embed="rId7" cstate="email">
            <a:extLst>
              <a:ext uri="{28A0092B-C50C-407E-A947-70E740481C1C}">
                <a14:useLocalDpi xmlns:a14="http://schemas.microsoft.com/office/drawing/2010/main" val="0"/>
              </a:ext>
            </a:extLst>
          </a:blip>
          <a:stretch>
            <a:fillRect/>
          </a:stretch>
        </p:blipFill>
        <p:spPr>
          <a:xfrm>
            <a:off x="690680" y="6422354"/>
            <a:ext cx="444934" cy="311454"/>
          </a:xfrm>
          <a:prstGeom prst="rect">
            <a:avLst/>
          </a:prstGeom>
        </p:spPr>
      </p:pic>
      <p:pic>
        <p:nvPicPr>
          <p:cNvPr id="12" name="Picture 11">
            <a:hlinkClick r:id="rId8"/>
            <a:extLst>
              <a:ext uri="{FF2B5EF4-FFF2-40B4-BE49-F238E27FC236}">
                <a16:creationId xmlns:a16="http://schemas.microsoft.com/office/drawing/2014/main" xmlns="" id="{FE06037E-7EC3-4FD2-BD0E-408689441007}"/>
              </a:ext>
            </a:extLst>
          </p:cNvPr>
          <p:cNvPicPr>
            <a:picLocks noChangeAspect="1"/>
          </p:cNvPicPr>
          <p:nvPr/>
        </p:nvPicPr>
        <p:blipFill>
          <a:blip r:embed="rId9" cstate="email">
            <a:extLst>
              <a:ext uri="{28A0092B-C50C-407E-A947-70E740481C1C}">
                <a14:useLocalDpi xmlns:a14="http://schemas.microsoft.com/office/drawing/2010/main" val="0"/>
              </a:ext>
            </a:extLst>
          </a:blip>
          <a:stretch>
            <a:fillRect/>
          </a:stretch>
        </p:blipFill>
        <p:spPr>
          <a:xfrm>
            <a:off x="1284816" y="6440957"/>
            <a:ext cx="271224" cy="271224"/>
          </a:xfrm>
          <a:prstGeom prst="rect">
            <a:avLst/>
          </a:prstGeom>
        </p:spPr>
      </p:pic>
    </p:spTree>
    <p:extLst>
      <p:ext uri="{BB962C8B-B14F-4D97-AF65-F5344CB8AC3E}">
        <p14:creationId xmlns:p14="http://schemas.microsoft.com/office/powerpoint/2010/main" val="982673170"/>
      </p:ext>
    </p:extLst>
  </p:cSld>
  <p:clrMapOvr>
    <a:masterClrMapping/>
  </p:clrMapOvr>
  <p:timing>
    <p:tnLst>
      <p:par>
        <p:cTn id="1" dur="indefinite" restart="never" nodeType="tmRoot"/>
      </p:par>
    </p:tnLst>
  </p:timing>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628246" y="789506"/>
            <a:ext cx="5396635" cy="3447098"/>
          </a:xfrm>
          <a:prstGeom prst="rect">
            <a:avLst/>
          </a:prstGeom>
          <a:solidFill>
            <a:schemeClr val="accent4">
              <a:lumMod val="20000"/>
              <a:lumOff val="80000"/>
            </a:schemeClr>
          </a:solidFill>
          <a:ln w="57150">
            <a:solidFill>
              <a:srgbClr val="356F40"/>
            </a:solidFill>
          </a:ln>
        </p:spPr>
        <p:txBody>
          <a:bodyPr wrap="square" rtlCol="0">
            <a:spAutoFit/>
          </a:bodyPr>
          <a:lstStyle/>
          <a:p>
            <a:r>
              <a:rPr lang="en-GB" sz="2800" b="1" dirty="0">
                <a:solidFill>
                  <a:srgbClr val="356F40"/>
                </a:solidFill>
                <a:latin typeface="+mn-lt"/>
              </a:rPr>
              <a:t>At the end of session: </a:t>
            </a:r>
            <a:br>
              <a:rPr lang="en-GB" sz="2800" b="1" dirty="0">
                <a:solidFill>
                  <a:srgbClr val="356F40"/>
                </a:solidFill>
                <a:latin typeface="+mn-lt"/>
              </a:rPr>
            </a:br>
            <a:r>
              <a:rPr lang="en-GB" sz="2800" b="1" dirty="0">
                <a:solidFill>
                  <a:srgbClr val="356F40"/>
                </a:solidFill>
                <a:latin typeface="+mn-lt"/>
              </a:rPr>
              <a:t>A wellbeing checklist</a:t>
            </a:r>
            <a:r>
              <a:rPr lang="en-GB" b="1" dirty="0">
                <a:latin typeface="+mn-lt"/>
              </a:rPr>
              <a:t/>
            </a:r>
            <a:br>
              <a:rPr lang="en-GB" b="1" dirty="0">
                <a:latin typeface="+mn-lt"/>
              </a:rPr>
            </a:br>
            <a:endParaRPr lang="en-GB" b="1" dirty="0">
              <a:latin typeface="+mn-lt"/>
            </a:endParaRPr>
          </a:p>
          <a:p>
            <a:pPr marL="214313" indent="-214313">
              <a:buFont typeface="Wingdings" panose="05000000000000000000" pitchFamily="2" charset="2"/>
              <a:buChar char="ü"/>
            </a:pPr>
            <a:r>
              <a:rPr lang="en-GB" dirty="0">
                <a:latin typeface="+mn-lt"/>
              </a:rPr>
              <a:t>Reflect on what went well today.</a:t>
            </a:r>
          </a:p>
          <a:p>
            <a:pPr marL="214313" indent="-214313">
              <a:buFont typeface="Wingdings" panose="05000000000000000000" pitchFamily="2" charset="2"/>
              <a:buChar char="ü"/>
            </a:pPr>
            <a:r>
              <a:rPr lang="en-GB" dirty="0">
                <a:latin typeface="+mn-lt"/>
              </a:rPr>
              <a:t>Recognise what was difficult.</a:t>
            </a:r>
          </a:p>
          <a:p>
            <a:pPr marL="214313" indent="-214313">
              <a:buFont typeface="Wingdings" panose="05000000000000000000" pitchFamily="2" charset="2"/>
              <a:buChar char="ü"/>
            </a:pPr>
            <a:r>
              <a:rPr lang="en-GB" dirty="0">
                <a:latin typeface="+mn-lt"/>
              </a:rPr>
              <a:t>Check in with the colleagues around you. </a:t>
            </a:r>
          </a:p>
          <a:p>
            <a:pPr marL="214313" indent="-214313">
              <a:buFont typeface="Wingdings" panose="05000000000000000000" pitchFamily="2" charset="2"/>
              <a:buChar char="ü"/>
            </a:pPr>
            <a:r>
              <a:rPr lang="en-GB" dirty="0">
                <a:latin typeface="+mn-lt"/>
              </a:rPr>
              <a:t>Reflect for a moment on the difference you made to people and be </a:t>
            </a:r>
            <a:r>
              <a:rPr lang="en-GB" b="1" dirty="0">
                <a:latin typeface="+mn-lt"/>
              </a:rPr>
              <a:t>proud</a:t>
            </a:r>
            <a:r>
              <a:rPr lang="en-GB" dirty="0">
                <a:latin typeface="+mn-lt"/>
              </a:rPr>
              <a:t>.</a:t>
            </a:r>
          </a:p>
          <a:p>
            <a:pPr marL="214313" indent="-214313">
              <a:buFont typeface="Wingdings" panose="05000000000000000000" pitchFamily="2" charset="2"/>
              <a:buChar char="ü"/>
            </a:pPr>
            <a:r>
              <a:rPr lang="en-GB" dirty="0">
                <a:latin typeface="+mn-lt"/>
              </a:rPr>
              <a:t>Are you ok? Use support scale below if you’re not.</a:t>
            </a:r>
          </a:p>
          <a:p>
            <a:pPr marL="214313" indent="-214313">
              <a:buFont typeface="Wingdings" panose="05000000000000000000" pitchFamily="2" charset="2"/>
              <a:buChar char="ü"/>
            </a:pPr>
            <a:r>
              <a:rPr lang="en-GB" dirty="0">
                <a:latin typeface="+mn-lt"/>
              </a:rPr>
              <a:t>Go home: </a:t>
            </a:r>
            <a:r>
              <a:rPr lang="en-GB" b="1" dirty="0">
                <a:latin typeface="+mn-lt"/>
              </a:rPr>
              <a:t>rest, restore </a:t>
            </a:r>
            <a:r>
              <a:rPr lang="en-GB" dirty="0">
                <a:latin typeface="+mn-lt"/>
              </a:rPr>
              <a:t>and do something you </a:t>
            </a:r>
            <a:r>
              <a:rPr lang="en-GB" b="1" dirty="0">
                <a:latin typeface="+mn-lt"/>
              </a:rPr>
              <a:t>enjoy</a:t>
            </a:r>
            <a:r>
              <a:rPr lang="en-GB" dirty="0">
                <a:latin typeface="+mn-lt"/>
              </a:rPr>
              <a:t>! </a:t>
            </a:r>
          </a:p>
          <a:p>
            <a:pPr marL="214313" indent="-214313">
              <a:buFont typeface="Wingdings" panose="05000000000000000000" pitchFamily="2" charset="2"/>
              <a:buChar char="ü"/>
            </a:pPr>
            <a:endParaRPr lang="en-GB" dirty="0">
              <a:latin typeface="+mn-lt"/>
            </a:endParaRPr>
          </a:p>
        </p:txBody>
      </p:sp>
      <p:sp>
        <p:nvSpPr>
          <p:cNvPr id="3" name="TextBox 2"/>
          <p:cNvSpPr txBox="1"/>
          <p:nvPr/>
        </p:nvSpPr>
        <p:spPr>
          <a:xfrm>
            <a:off x="1628246" y="4681344"/>
            <a:ext cx="5396635" cy="1200329"/>
          </a:xfrm>
          <a:prstGeom prst="rect">
            <a:avLst/>
          </a:prstGeom>
          <a:solidFill>
            <a:schemeClr val="accent6">
              <a:lumMod val="40000"/>
              <a:lumOff val="60000"/>
            </a:schemeClr>
          </a:solidFill>
          <a:ln w="57150">
            <a:solidFill>
              <a:srgbClr val="356F40"/>
            </a:solidFill>
          </a:ln>
        </p:spPr>
        <p:txBody>
          <a:bodyPr wrap="square" rtlCol="0">
            <a:spAutoFit/>
          </a:bodyPr>
          <a:lstStyle/>
          <a:p>
            <a:pPr marL="214313" indent="-214313">
              <a:buFont typeface="Wingdings" panose="05000000000000000000" pitchFamily="2" charset="2"/>
              <a:buChar char="v"/>
            </a:pPr>
            <a:r>
              <a:rPr lang="en-GB" sz="1200" i="1" dirty="0">
                <a:latin typeface="+mn-lt"/>
              </a:rPr>
              <a:t>Feeling a bit down?	Talk to a colleague </a:t>
            </a:r>
          </a:p>
          <a:p>
            <a:pPr marL="214313" indent="-214313">
              <a:buFont typeface="Wingdings" panose="05000000000000000000" pitchFamily="2" charset="2"/>
              <a:buChar char="v"/>
            </a:pPr>
            <a:r>
              <a:rPr lang="en-GB" sz="1200" i="1" dirty="0">
                <a:latin typeface="+mn-lt"/>
              </a:rPr>
              <a:t>Finding things difficult?	Talk to the management team </a:t>
            </a:r>
          </a:p>
          <a:p>
            <a:pPr marL="214313" indent="-214313">
              <a:buFont typeface="Wingdings" panose="05000000000000000000" pitchFamily="2" charset="2"/>
              <a:buChar char="v"/>
            </a:pPr>
            <a:r>
              <a:rPr lang="en-GB" sz="1200" i="1" dirty="0">
                <a:latin typeface="+mn-lt"/>
              </a:rPr>
              <a:t>Need Professional advice?	Call Wellbeing Support Service 0300 321 4700</a:t>
            </a:r>
          </a:p>
          <a:p>
            <a:pPr marL="214313" indent="-214313">
              <a:buFont typeface="Wingdings" panose="05000000000000000000" pitchFamily="2" charset="2"/>
              <a:buChar char="v"/>
            </a:pPr>
            <a:r>
              <a:rPr lang="en-GB" sz="1200" i="1" dirty="0">
                <a:latin typeface="+mn-lt"/>
              </a:rPr>
              <a:t>Don’t know what to do? 	Call the Samaritans</a:t>
            </a:r>
            <a:br>
              <a:rPr lang="en-GB" sz="1200" i="1" dirty="0">
                <a:latin typeface="+mn-lt"/>
              </a:rPr>
            </a:br>
            <a:r>
              <a:rPr lang="en-GB" sz="1200" i="1" dirty="0">
                <a:latin typeface="+mn-lt"/>
              </a:rPr>
              <a:t>				          www.wastkeeptalking.com</a:t>
            </a:r>
            <a:endParaRPr lang="en-GB" sz="1200" dirty="0">
              <a:latin typeface="+mn-lt"/>
            </a:endParaRPr>
          </a:p>
        </p:txBody>
      </p:sp>
      <p:sp>
        <p:nvSpPr>
          <p:cNvPr id="4" name="Rectangle 3"/>
          <p:cNvSpPr/>
          <p:nvPr/>
        </p:nvSpPr>
        <p:spPr>
          <a:xfrm>
            <a:off x="7525448" y="1931204"/>
            <a:ext cx="3698045" cy="1731243"/>
          </a:xfrm>
          <a:prstGeom prst="rect">
            <a:avLst/>
          </a:prstGeom>
          <a:noFill/>
          <a:ln w="76200">
            <a:solidFill>
              <a:srgbClr val="356F40"/>
            </a:solidFill>
          </a:ln>
        </p:spPr>
        <p:txBody>
          <a:bodyPr wrap="square" lIns="68580" tIns="34290" rIns="68580" bIns="34290">
            <a:spAutoFit/>
          </a:bodyPr>
          <a:lstStyle/>
          <a:p>
            <a:pPr algn="ctr"/>
            <a:r>
              <a:rPr lang="en-US" sz="5400" b="1" dirty="0">
                <a:ln w="9525">
                  <a:solidFill>
                    <a:schemeClr val="bg1"/>
                  </a:solidFill>
                  <a:prstDash val="solid"/>
                </a:ln>
                <a:solidFill>
                  <a:srgbClr val="356F40"/>
                </a:solidFill>
                <a:latin typeface="+mn-lt"/>
              </a:rPr>
              <a:t>Diolch</a:t>
            </a:r>
          </a:p>
          <a:p>
            <a:pPr algn="ctr"/>
            <a:r>
              <a:rPr lang="en-US" sz="5400" b="1" dirty="0">
                <a:ln w="9525">
                  <a:solidFill>
                    <a:schemeClr val="bg1"/>
                  </a:solidFill>
                  <a:prstDash val="solid"/>
                </a:ln>
                <a:solidFill>
                  <a:srgbClr val="356F40"/>
                </a:solidFill>
                <a:latin typeface="+mn-lt"/>
              </a:rPr>
              <a:t>Thank You </a:t>
            </a:r>
          </a:p>
        </p:txBody>
      </p:sp>
      <p:pic>
        <p:nvPicPr>
          <p:cNvPr id="6" name="Picture 5"/>
          <p:cNvPicPr>
            <a:picLocks noChangeAspect="1"/>
          </p:cNvPicPr>
          <p:nvPr/>
        </p:nvPicPr>
        <p:blipFill>
          <a:blip r:embed="rId2" cstate="email">
            <a:extLst>
              <a:ext uri="{28A0092B-C50C-407E-A947-70E740481C1C}">
                <a14:useLocalDpi xmlns:a14="http://schemas.microsoft.com/office/drawing/2010/main" val="0"/>
              </a:ext>
            </a:extLst>
          </a:blip>
          <a:stretch>
            <a:fillRect/>
          </a:stretch>
        </p:blipFill>
        <p:spPr>
          <a:xfrm>
            <a:off x="5407215" y="1028160"/>
            <a:ext cx="1166766" cy="1326974"/>
          </a:xfrm>
          <a:prstGeom prst="rect">
            <a:avLst/>
          </a:prstGeom>
        </p:spPr>
      </p:pic>
      <p:pic>
        <p:nvPicPr>
          <p:cNvPr id="7" name="Picture 6"/>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270873" y="170087"/>
            <a:ext cx="932776" cy="1269164"/>
          </a:xfrm>
          <a:prstGeom prst="rect">
            <a:avLst/>
          </a:prstGeom>
        </p:spPr>
      </p:pic>
      <p:sp>
        <p:nvSpPr>
          <p:cNvPr id="8" name="Rectangle 7"/>
          <p:cNvSpPr/>
          <p:nvPr/>
        </p:nvSpPr>
        <p:spPr>
          <a:xfrm>
            <a:off x="0" y="6298163"/>
            <a:ext cx="12192000" cy="559837"/>
          </a:xfrm>
          <a:prstGeom prst="rect">
            <a:avLst/>
          </a:prstGeom>
          <a:solidFill>
            <a:srgbClr val="10A03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Picture 8"/>
          <p:cNvPicPr>
            <a:picLocks noChangeAspect="1"/>
          </p:cNvPicPr>
          <p:nvPr/>
        </p:nvPicPr>
        <p:blipFill>
          <a:blip r:embed="rId4" cstate="email">
            <a:extLst>
              <a:ext uri="{28A0092B-C50C-407E-A947-70E740481C1C}">
                <a14:useLocalDpi xmlns:a14="http://schemas.microsoft.com/office/drawing/2010/main" val="0"/>
              </a:ext>
            </a:extLst>
          </a:blip>
          <a:stretch>
            <a:fillRect/>
          </a:stretch>
        </p:blipFill>
        <p:spPr>
          <a:xfrm>
            <a:off x="10441202" y="-108300"/>
            <a:ext cx="1853188" cy="2036068"/>
          </a:xfrm>
          <a:prstGeom prst="rect">
            <a:avLst/>
          </a:prstGeom>
        </p:spPr>
      </p:pic>
      <p:sp>
        <p:nvSpPr>
          <p:cNvPr id="10" name="TextBox 9">
            <a:extLst>
              <a:ext uri="{FF2B5EF4-FFF2-40B4-BE49-F238E27FC236}">
                <a16:creationId xmlns:a16="http://schemas.microsoft.com/office/drawing/2014/main" xmlns="" id="{58F17405-0CCD-427E-8DC1-67BB508A6295}"/>
              </a:ext>
            </a:extLst>
          </p:cNvPr>
          <p:cNvSpPr txBox="1"/>
          <p:nvPr/>
        </p:nvSpPr>
        <p:spPr>
          <a:xfrm>
            <a:off x="9213668" y="6445764"/>
            <a:ext cx="2569028" cy="261610"/>
          </a:xfrm>
          <a:prstGeom prst="rect">
            <a:avLst/>
          </a:prstGeom>
          <a:noFill/>
          <a:ln>
            <a:noFill/>
          </a:ln>
        </p:spPr>
        <p:txBody>
          <a:bodyPr wrap="square" rtlCol="0">
            <a:spAutoFit/>
          </a:bodyPr>
          <a:lstStyle/>
          <a:p>
            <a:r>
              <a:rPr lang="en-GB" sz="1100" dirty="0">
                <a:solidFill>
                  <a:schemeClr val="bg1"/>
                </a:solidFill>
                <a:latin typeface="Bahnschrift Light" panose="020B0502040204020203" pitchFamily="34" charset="0"/>
              </a:rPr>
              <a:t>Welsh Ambulance Services NHS Trust</a:t>
            </a:r>
          </a:p>
        </p:txBody>
      </p:sp>
      <p:pic>
        <p:nvPicPr>
          <p:cNvPr id="11" name="Picture 10">
            <a:hlinkClick r:id="rId5"/>
            <a:extLst>
              <a:ext uri="{FF2B5EF4-FFF2-40B4-BE49-F238E27FC236}">
                <a16:creationId xmlns:a16="http://schemas.microsoft.com/office/drawing/2014/main" xmlns="" id="{9F4E6EA8-FE61-4C31-B92D-D0B67B138749}"/>
              </a:ext>
            </a:extLst>
          </p:cNvPr>
          <p:cNvPicPr>
            <a:picLocks noChangeAspect="1"/>
          </p:cNvPicPr>
          <p:nvPr/>
        </p:nvPicPr>
        <p:blipFill>
          <a:blip r:embed="rId6" cstate="email">
            <a:extLst>
              <a:ext uri="{28A0092B-C50C-407E-A947-70E740481C1C}">
                <a14:useLocalDpi xmlns:a14="http://schemas.microsoft.com/office/drawing/2010/main" val="0"/>
              </a:ext>
            </a:extLst>
          </a:blip>
          <a:stretch>
            <a:fillRect/>
          </a:stretch>
        </p:blipFill>
        <p:spPr>
          <a:xfrm>
            <a:off x="275134" y="6440957"/>
            <a:ext cx="271224" cy="271224"/>
          </a:xfrm>
          <a:prstGeom prst="rect">
            <a:avLst/>
          </a:prstGeom>
        </p:spPr>
      </p:pic>
      <p:pic>
        <p:nvPicPr>
          <p:cNvPr id="12" name="Picture 11">
            <a:hlinkClick r:id="rId7"/>
            <a:extLst>
              <a:ext uri="{FF2B5EF4-FFF2-40B4-BE49-F238E27FC236}">
                <a16:creationId xmlns:a16="http://schemas.microsoft.com/office/drawing/2014/main" xmlns="" id="{8B00DA9A-76A5-4B84-BB25-5D0C4EB3F9AF}"/>
              </a:ext>
            </a:extLst>
          </p:cNvPr>
          <p:cNvPicPr>
            <a:picLocks noChangeAspect="1"/>
          </p:cNvPicPr>
          <p:nvPr/>
        </p:nvPicPr>
        <p:blipFill>
          <a:blip r:embed="rId8" cstate="email">
            <a:extLst>
              <a:ext uri="{28A0092B-C50C-407E-A947-70E740481C1C}">
                <a14:useLocalDpi xmlns:a14="http://schemas.microsoft.com/office/drawing/2010/main" val="0"/>
              </a:ext>
            </a:extLst>
          </a:blip>
          <a:stretch>
            <a:fillRect/>
          </a:stretch>
        </p:blipFill>
        <p:spPr>
          <a:xfrm>
            <a:off x="690680" y="6422354"/>
            <a:ext cx="444934" cy="311454"/>
          </a:xfrm>
          <a:prstGeom prst="rect">
            <a:avLst/>
          </a:prstGeom>
        </p:spPr>
      </p:pic>
      <p:pic>
        <p:nvPicPr>
          <p:cNvPr id="13" name="Picture 12">
            <a:hlinkClick r:id="rId9"/>
            <a:extLst>
              <a:ext uri="{FF2B5EF4-FFF2-40B4-BE49-F238E27FC236}">
                <a16:creationId xmlns:a16="http://schemas.microsoft.com/office/drawing/2014/main" xmlns="" id="{FE06037E-7EC3-4FD2-BD0E-408689441007}"/>
              </a:ext>
            </a:extLst>
          </p:cNvPr>
          <p:cNvPicPr>
            <a:picLocks noChangeAspect="1"/>
          </p:cNvPicPr>
          <p:nvPr/>
        </p:nvPicPr>
        <p:blipFill>
          <a:blip r:embed="rId10" cstate="email">
            <a:extLst>
              <a:ext uri="{28A0092B-C50C-407E-A947-70E740481C1C}">
                <a14:useLocalDpi xmlns:a14="http://schemas.microsoft.com/office/drawing/2010/main" val="0"/>
              </a:ext>
            </a:extLst>
          </a:blip>
          <a:stretch>
            <a:fillRect/>
          </a:stretch>
        </p:blipFill>
        <p:spPr>
          <a:xfrm>
            <a:off x="1284816" y="6440957"/>
            <a:ext cx="271224" cy="271224"/>
          </a:xfrm>
          <a:prstGeom prst="rect">
            <a:avLst/>
          </a:prstGeom>
        </p:spPr>
      </p:pic>
      <p:pic>
        <p:nvPicPr>
          <p:cNvPr id="15" name="Picture 14"/>
          <p:cNvPicPr>
            <a:picLocks noChangeAspect="1"/>
          </p:cNvPicPr>
          <p:nvPr/>
        </p:nvPicPr>
        <p:blipFill>
          <a:blip r:embed="rId11" cstate="email">
            <a:extLst>
              <a:ext uri="{28A0092B-C50C-407E-A947-70E740481C1C}">
                <a14:useLocalDpi xmlns:a14="http://schemas.microsoft.com/office/drawing/2010/main" val="0"/>
              </a:ext>
            </a:extLst>
          </a:blip>
          <a:stretch>
            <a:fillRect/>
          </a:stretch>
        </p:blipFill>
        <p:spPr>
          <a:xfrm>
            <a:off x="7524329" y="4475775"/>
            <a:ext cx="3699164" cy="1472965"/>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813822511"/>
      </p:ext>
    </p:extLst>
  </p:cSld>
  <p:clrMapOvr>
    <a:masterClrMapping/>
  </p:clrMapOvr>
  <p:timing>
    <p:tnLst>
      <p:par>
        <p:cTn id="1" dur="indefinite" restart="never" nodeType="tmRoot"/>
      </p:par>
    </p:tnLst>
  </p:timing>
</p:sld>
</file>

<file path=ppt/tags/tag1.xml><?xml version="1.0" encoding="utf-8"?>
<p:tagLst xmlns:a="http://schemas.openxmlformats.org/drawingml/2006/main" xmlns:r="http://schemas.openxmlformats.org/officeDocument/2006/relationships" xmlns:p="http://schemas.openxmlformats.org/presentationml/2006/main">
  <p:tag name="POWER3D SOUND" val="Revolving Doors"/>
  <p:tag name="POWER3D OPTIONS" val="Medium "/>
  <p:tag name="POWER3D TRANSITION" val="Revdoors.p3d 2"/>
</p:tagLst>
</file>

<file path=ppt/theme/theme1.xml><?xml version="1.0" encoding="utf-8"?>
<a:theme xmlns:a="http://schemas.openxmlformats.org/drawingml/2006/main" name="Theme1">
  <a:themeElements>
    <a:clrScheme name="Grayscale">
      <a:dk1>
        <a:sysClr val="windowText" lastClr="000000"/>
      </a:dk1>
      <a:lt1>
        <a:sysClr val="window" lastClr="FFFFFF"/>
      </a:lt1>
      <a:dk2>
        <a:srgbClr val="000000"/>
      </a:dk2>
      <a:lt2>
        <a:srgbClr val="F8F8F8"/>
      </a:lt2>
      <a:accent1>
        <a:srgbClr val="DDDDDD"/>
      </a:accent1>
      <a:accent2>
        <a:srgbClr val="B2B2B2"/>
      </a:accent2>
      <a:accent3>
        <a:srgbClr val="969696"/>
      </a:accent3>
      <a:accent4>
        <a:srgbClr val="808080"/>
      </a:accent4>
      <a:accent5>
        <a:srgbClr val="5F5F5F"/>
      </a:accent5>
      <a:accent6>
        <a:srgbClr val="4D4D4D"/>
      </a:accent6>
      <a:hlink>
        <a:srgbClr val="5F5F5F"/>
      </a:hlink>
      <a:folHlink>
        <a:srgbClr val="919191"/>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1" id="{26037B93-3A5E-45B5-9033-6B650099A395}" vid="{28B81FE9-4BBA-45B3-B801-C3A0E731CB67}"/>
    </a:ext>
  </a:extLst>
</a:theme>
</file>

<file path=ppt/theme/theme2.xml><?xml version="1.0" encoding="utf-8"?>
<a:theme xmlns:a="http://schemas.openxmlformats.org/drawingml/2006/main" name="1_Custom Design">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2_Custom Design">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Theme1</Template>
  <TotalTime>14064</TotalTime>
  <Words>5348</Words>
  <Application>Microsoft Office PowerPoint</Application>
  <PresentationFormat>Widescreen</PresentationFormat>
  <Paragraphs>970</Paragraphs>
  <Slides>88</Slides>
  <Notes>43</Notes>
  <HiddenSlides>1</HiddenSlides>
  <MMClips>1</MMClips>
  <ScaleCrop>false</ScaleCrop>
  <HeadingPairs>
    <vt:vector size="6" baseType="variant">
      <vt:variant>
        <vt:lpstr>Fonts Used</vt:lpstr>
      </vt:variant>
      <vt:variant>
        <vt:i4>11</vt:i4>
      </vt:variant>
      <vt:variant>
        <vt:lpstr>Theme</vt:lpstr>
      </vt:variant>
      <vt:variant>
        <vt:i4>3</vt:i4>
      </vt:variant>
      <vt:variant>
        <vt:lpstr>Slide Titles</vt:lpstr>
      </vt:variant>
      <vt:variant>
        <vt:i4>88</vt:i4>
      </vt:variant>
    </vt:vector>
  </HeadingPairs>
  <TitlesOfParts>
    <vt:vector size="102" baseType="lpstr">
      <vt:lpstr>Arial</vt:lpstr>
      <vt:lpstr>Arial Narrow</vt:lpstr>
      <vt:lpstr>Bahnschrift Light</vt:lpstr>
      <vt:lpstr>Bahnschrift SemiCondensed</vt:lpstr>
      <vt:lpstr>Calibri</vt:lpstr>
      <vt:lpstr>Calibri Light</vt:lpstr>
      <vt:lpstr>Imago</vt:lpstr>
      <vt:lpstr>Trebuchet MS</vt:lpstr>
      <vt:lpstr>Verdana</vt:lpstr>
      <vt:lpstr>Wingdings</vt:lpstr>
      <vt:lpstr>Wingdings 3</vt:lpstr>
      <vt:lpstr>Theme1</vt:lpstr>
      <vt:lpstr>1_Custom Design</vt:lpstr>
      <vt:lpstr>2_Custom Design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Assessing the Threat</vt:lpstr>
      <vt:lpstr>Warning Signs </vt:lpstr>
      <vt:lpstr>Patterns of Behaviour</vt:lpstr>
      <vt:lpstr>TACTIC Model.</vt:lpstr>
      <vt:lpstr>Breakdown In Communication</vt:lpstr>
      <vt:lpstr>Betaris Box</vt:lpstr>
      <vt:lpstr>Communication</vt:lpstr>
      <vt:lpstr>LEAPS Model</vt:lpstr>
      <vt:lpstr>De-escalate</vt:lpstr>
      <vt:lpstr>PowerPoint Presentation</vt:lpstr>
      <vt:lpstr>PowerPoint Presentation</vt:lpstr>
      <vt:lpstr>PowerPoint Presentation</vt:lpstr>
      <vt:lpstr>PowerPoint Presentation</vt:lpstr>
      <vt:lpstr>WHY?</vt:lpstr>
      <vt:lpstr>PowerPoint Presentation</vt:lpstr>
      <vt:lpstr>PowerPoint Presentation</vt:lpstr>
      <vt:lpstr>Sepsis Screening in Wales.</vt:lpstr>
      <vt:lpstr>Scenarios</vt:lpstr>
      <vt:lpstr>Scenarios</vt:lpstr>
      <vt:lpstr>PowerPoint Presentation</vt:lpstr>
      <vt:lpstr>PowerPoint Presentation</vt:lpstr>
      <vt:lpstr>PowerPoint Presentation</vt:lpstr>
      <vt:lpstr>PowerPoint Presentation</vt:lpstr>
      <vt:lpstr>Primary Survey </vt:lpstr>
      <vt:lpstr>History Take </vt:lpstr>
      <vt:lpstr>PowerPoint Presentation</vt:lpstr>
      <vt:lpstr>Secondary survey  / Vital signs</vt:lpstr>
      <vt:lpstr>PowerPoint Presentation</vt:lpstr>
      <vt:lpstr>Reassessment </vt:lpstr>
      <vt:lpstr>PowerPoint Presentation</vt:lpstr>
      <vt:lpstr>PowerPoint Presentation</vt:lpstr>
      <vt:lpstr>PowerPoint Presentation</vt:lpstr>
      <vt:lpstr>PowerPoint Presentation</vt:lpstr>
      <vt:lpstr>Breathing</vt:lpstr>
      <vt:lpstr>Oxygen Saturations SpO2</vt:lpstr>
      <vt:lpstr>PowerPoint Presentation</vt:lpstr>
      <vt:lpstr>Limitations</vt:lpstr>
      <vt:lpstr>Circulation</vt:lpstr>
      <vt:lpstr>Circulation</vt:lpstr>
      <vt:lpstr>PowerPoint Presentation</vt:lpstr>
      <vt:lpstr>PowerPoint Presentation</vt:lpstr>
      <vt:lpstr>PowerPoint Presentation</vt:lpstr>
      <vt:lpstr>PowerPoint Presentation</vt:lpstr>
      <vt:lpstr>Level of consciousness </vt:lpstr>
      <vt:lpstr>Glasgow Coma Scale.</vt:lpstr>
      <vt:lpstr>PowerPoint Presentation</vt:lpstr>
      <vt:lpstr>PowerPoint Presentation</vt:lpstr>
      <vt:lpstr>PowerPoint Presentation</vt:lpstr>
      <vt:lpstr>PowerPoint Presentation</vt:lpstr>
      <vt:lpstr>PowerPoint Presentation</vt:lpstr>
      <vt:lpstr>Procedure</vt:lpstr>
      <vt:lpstr>PowerPoint Presentation</vt:lpstr>
      <vt:lpstr>PowerPoint Presentation</vt:lpstr>
      <vt:lpstr>Tympanic Thermometer</vt:lpstr>
      <vt:lpstr>PowerPoint Presentation</vt:lpstr>
      <vt:lpstr>Definitions</vt:lpstr>
      <vt:lpstr>Procedure</vt:lpstr>
      <vt:lpstr>PowerPoint Presentation</vt:lpstr>
      <vt:lpstr>Documentation IRF </vt:lpstr>
      <vt:lpstr>Handover</vt:lpstr>
      <vt:lpstr>Clinical Observations </vt:lpstr>
      <vt:lpstr>Clinical Observations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Other considerations</vt:lpstr>
      <vt:lpstr>Management  </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CPD 2021-2022</dc:title>
  <dc:creator>user;Jonathan.Johnston@wales.nhs.uk</dc:creator>
  <cp:lastModifiedBy>Jonathan Johnston (Welsh Ambulance Service NHS Trust - 020 HART)</cp:lastModifiedBy>
  <cp:revision>348</cp:revision>
  <cp:lastPrinted>2021-06-09T07:18:56Z</cp:lastPrinted>
  <dcterms:created xsi:type="dcterms:W3CDTF">2016-06-29T12:46:40Z</dcterms:created>
  <dcterms:modified xsi:type="dcterms:W3CDTF">2021-07-06T19:24:49Z</dcterms:modified>
</cp:coreProperties>
</file>