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9" r:id="rId4"/>
    <p:sldId id="300" r:id="rId5"/>
    <p:sldId id="301" r:id="rId6"/>
    <p:sldId id="302" r:id="rId7"/>
    <p:sldId id="304" r:id="rId8"/>
    <p:sldId id="305" r:id="rId9"/>
    <p:sldId id="306" r:id="rId10"/>
    <p:sldId id="307" r:id="rId11"/>
    <p:sldId id="308" r:id="rId12"/>
    <p:sldId id="309" r:id="rId13"/>
    <p:sldId id="310" r:id="rId14"/>
    <p:sldId id="311" r:id="rId15"/>
    <p:sldId id="312" r:id="rId16"/>
    <p:sldId id="313" r:id="rId17"/>
    <p:sldId id="314" r:id="rId18"/>
    <p:sldId id="315" r:id="rId19"/>
    <p:sldId id="316" r:id="rId20"/>
    <p:sldId id="334" r:id="rId21"/>
    <p:sldId id="335" r:id="rId22"/>
    <p:sldId id="317" r:id="rId23"/>
    <p:sldId id="333" r:id="rId24"/>
    <p:sldId id="318" r:id="rId25"/>
    <p:sldId id="319" r:id="rId26"/>
    <p:sldId id="320" r:id="rId27"/>
    <p:sldId id="321" r:id="rId28"/>
    <p:sldId id="322" r:id="rId29"/>
    <p:sldId id="323" r:id="rId30"/>
    <p:sldId id="324" r:id="rId31"/>
    <p:sldId id="325" r:id="rId32"/>
    <p:sldId id="326" r:id="rId33"/>
    <p:sldId id="327" r:id="rId34"/>
    <p:sldId id="328" r:id="rId35"/>
    <p:sldId id="329" r:id="rId36"/>
    <p:sldId id="330" r:id="rId37"/>
    <p:sldId id="331" r:id="rId38"/>
    <p:sldId id="332" r:id="rId39"/>
    <p:sldId id="336" r:id="rId40"/>
    <p:sldId id="337" r:id="rId41"/>
    <p:sldId id="340" r:id="rId42"/>
    <p:sldId id="341" r:id="rId43"/>
    <p:sldId id="344" r:id="rId44"/>
    <p:sldId id="345" r:id="rId45"/>
    <p:sldId id="346" r:id="rId46"/>
    <p:sldId id="347" r:id="rId47"/>
    <p:sldId id="348" r:id="rId48"/>
    <p:sldId id="349" r:id="rId49"/>
    <p:sldId id="342" r:id="rId50"/>
    <p:sldId id="343"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16/04/2024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5: The Creation of the United Nations</a:t>
            </a:r>
          </a:p>
          <a:p>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WWII Peace Talks </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At the end of WWII, the Allies held a series of conferences at which they outlined the contours of a postwar settlement.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They shared a common concern with the control of their main adversaries, Germany and Japan, and a common desire to prevent future wars.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But each Allied nation also had national interests to protect. The challenge was to weave a peace that would satisfy those interests while creating lasting stability. </a:t>
            </a:r>
          </a:p>
        </p:txBody>
      </p:sp>
    </p:spTree>
    <p:extLst>
      <p:ext uri="{BB962C8B-B14F-4D97-AF65-F5344CB8AC3E}">
        <p14:creationId xmlns:p14="http://schemas.microsoft.com/office/powerpoint/2010/main" val="2202264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F21C-15B8-F2B4-71B7-6D38D9FF74EB}"/>
              </a:ext>
            </a:extLst>
          </p:cNvPr>
          <p:cNvSpPr>
            <a:spLocks noGrp="1"/>
          </p:cNvSpPr>
          <p:nvPr>
            <p:ph type="title"/>
          </p:nvPr>
        </p:nvSpPr>
        <p:spPr/>
        <p:txBody>
          <a:bodyPr/>
          <a:lstStyle/>
          <a:p>
            <a:pPr algn="ctr"/>
            <a:r>
              <a:rPr lang="en-GB" dirty="0"/>
              <a:t>Yalta</a:t>
            </a:r>
          </a:p>
        </p:txBody>
      </p:sp>
      <p:sp>
        <p:nvSpPr>
          <p:cNvPr id="3" name="Content Placeholder 2">
            <a:extLst>
              <a:ext uri="{FF2B5EF4-FFF2-40B4-BE49-F238E27FC236}">
                <a16:creationId xmlns:a16="http://schemas.microsoft.com/office/drawing/2014/main" id="{17F722B6-F537-CC2E-2019-8A202EF70BBA}"/>
              </a:ext>
            </a:extLst>
          </p:cNvPr>
          <p:cNvSpPr>
            <a:spLocks noGrp="1"/>
          </p:cNvSpPr>
          <p:nvPr>
            <p:ph idx="1"/>
          </p:nvPr>
        </p:nvSpPr>
        <p:spPr/>
        <p:txBody>
          <a:bodyPr>
            <a:normAutofit fontScale="92500" lnSpcReduction="20000"/>
          </a:bodyPr>
          <a:lstStyle/>
          <a:p>
            <a:r>
              <a:rPr lang="en-GB" sz="1900" kern="100" dirty="0">
                <a:effectLst/>
                <a:ea typeface="Aptos" panose="020B0004020202020204" pitchFamily="34" charset="0"/>
                <a:cs typeface="Times New Roman" panose="02020603050405020304" pitchFamily="18" charset="0"/>
              </a:rPr>
              <a:t>The most famous of these wartime conferences was held in the Crimean city of Yalta in February 1945.</a:t>
            </a:r>
          </a:p>
          <a:p>
            <a:r>
              <a:rPr lang="en-GB" sz="1900" kern="100" dirty="0">
                <a:effectLst/>
                <a:ea typeface="Aptos" panose="020B0004020202020204" pitchFamily="34" charset="0"/>
                <a:cs typeface="Times New Roman" panose="02020603050405020304" pitchFamily="18" charset="0"/>
              </a:rPr>
              <a:t> Churchill, Roosevelt, and Stalin approved a framework for administering occupied territories, pending a more comprehensive settlement. Their agreements recognized the realities that were emerging on the ground.</a:t>
            </a:r>
          </a:p>
          <a:p>
            <a:r>
              <a:rPr lang="en-GB" sz="1900" kern="100" dirty="0">
                <a:effectLst/>
                <a:ea typeface="Aptos" panose="020B0004020202020204" pitchFamily="34" charset="0"/>
                <a:cs typeface="Times New Roman" panose="02020603050405020304" pitchFamily="18" charset="0"/>
              </a:rPr>
              <a:t>Anglo-American forces would hold much of Europe west of Germany’s Elbe River; Soviet armies would occupy most to the east. </a:t>
            </a:r>
          </a:p>
          <a:p>
            <a:r>
              <a:rPr lang="en-GB" sz="1900" kern="100" dirty="0">
                <a:effectLst/>
                <a:ea typeface="Aptos" panose="020B0004020202020204" pitchFamily="34" charset="0"/>
                <a:cs typeface="Times New Roman" panose="02020603050405020304" pitchFamily="18" charset="0"/>
              </a:rPr>
              <a:t>Each of the Allies would assume primary responsibility for order and the restoration of civilian governments in the regions under its control. </a:t>
            </a:r>
          </a:p>
          <a:p>
            <a:r>
              <a:rPr lang="en-GB" sz="1900" kern="100" dirty="0">
                <a:effectLst/>
                <a:ea typeface="Aptos" panose="020B0004020202020204" pitchFamily="34" charset="0"/>
                <a:cs typeface="Times New Roman" panose="02020603050405020304" pitchFamily="18" charset="0"/>
              </a:rPr>
              <a:t>Germany itself would be divided into occupation zones, with each of the victors administering a slice; a council of the Allies would make decisions affecting the entire nation. Berlin, which was deep in the Soviet sector, would also be partitioned into zones but would be governed jointly. Further decisions about Germany’s future would await a denazification of the nation. </a:t>
            </a:r>
          </a:p>
          <a:p>
            <a:r>
              <a:rPr lang="en-GB" sz="1900" kern="100" dirty="0">
                <a:effectLst/>
                <a:ea typeface="Aptos" panose="020B0004020202020204" pitchFamily="34" charset="0"/>
                <a:cs typeface="Times New Roman" panose="02020603050405020304" pitchFamily="18" charset="0"/>
              </a:rPr>
              <a:t>The Allied governments were divided, among themselves and internally, over whether Germany should ever again be reunited, but they all </a:t>
            </a:r>
            <a:r>
              <a:rPr lang="en-GB" sz="1900" kern="100" dirty="0" err="1">
                <a:effectLst/>
                <a:ea typeface="Aptos" panose="020B0004020202020204" pitchFamily="34" charset="0"/>
                <a:cs typeface="Times New Roman" panose="02020603050405020304" pitchFamily="18" charset="0"/>
              </a:rPr>
              <a:t>harbored</a:t>
            </a:r>
            <a:r>
              <a:rPr lang="en-GB" sz="1900" kern="100" dirty="0">
                <a:effectLst/>
                <a:ea typeface="Aptos" panose="020B0004020202020204" pitchFamily="34" charset="0"/>
                <a:cs typeface="Times New Roman" panose="02020603050405020304" pitchFamily="18" charset="0"/>
              </a:rPr>
              <a:t> deep concerns about Germany’s proven capacity for war making. They believed it was essential to purge those responsible for the war from authority, not only in government but in other institutions as well. International courts would try those suspected of the most egregious conduct. </a:t>
            </a:r>
          </a:p>
          <a:p>
            <a:endParaRPr lang="en-GB" dirty="0"/>
          </a:p>
        </p:txBody>
      </p:sp>
    </p:spTree>
    <p:extLst>
      <p:ext uri="{BB962C8B-B14F-4D97-AF65-F5344CB8AC3E}">
        <p14:creationId xmlns:p14="http://schemas.microsoft.com/office/powerpoint/2010/main" val="1666472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men in a newspaper&#10;&#10;Description automatically generated">
            <a:extLst>
              <a:ext uri="{FF2B5EF4-FFF2-40B4-BE49-F238E27FC236}">
                <a16:creationId xmlns:a16="http://schemas.microsoft.com/office/drawing/2014/main" id="{21022278-BC42-BD65-35D4-2FF5B9409A05}"/>
              </a:ext>
            </a:extLst>
          </p:cNvPr>
          <p:cNvPicPr>
            <a:picLocks noChangeAspect="1"/>
          </p:cNvPicPr>
          <p:nvPr/>
        </p:nvPicPr>
        <p:blipFill rotWithShape="1">
          <a:blip r:embed="rId2">
            <a:extLst>
              <a:ext uri="{28A0092B-C50C-407E-A947-70E740481C1C}">
                <a14:useLocalDpi xmlns:a14="http://schemas.microsoft.com/office/drawing/2010/main" val="0"/>
              </a:ext>
            </a:extLst>
          </a:blip>
          <a:srcRect l="36503"/>
          <a:stretch/>
        </p:blipFill>
        <p:spPr>
          <a:xfrm rot="16200000">
            <a:off x="3310467" y="-1856386"/>
            <a:ext cx="5571066" cy="10570772"/>
          </a:xfrm>
          <a:prstGeom prst="rect">
            <a:avLst/>
          </a:prstGeom>
        </p:spPr>
      </p:pic>
    </p:spTree>
    <p:extLst>
      <p:ext uri="{BB962C8B-B14F-4D97-AF65-F5344CB8AC3E}">
        <p14:creationId xmlns:p14="http://schemas.microsoft.com/office/powerpoint/2010/main" val="1302208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9C18-EBE5-3FFF-BCBE-44DD14F97656}"/>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393FA148-0BCE-3AB1-EE13-3E5DF76E90EA}"/>
              </a:ext>
            </a:extLst>
          </p:cNvPr>
          <p:cNvSpPr>
            <a:spLocks noGrp="1"/>
          </p:cNvSpPr>
          <p:nvPr>
            <p:ph idx="1"/>
          </p:nvPr>
        </p:nvSpPr>
        <p:spPr/>
        <p:txBody>
          <a:bodyPr/>
          <a:lstStyle/>
          <a:p>
            <a:r>
              <a:rPr lang="en-GB" kern="100" dirty="0">
                <a:effectLst/>
                <a:ea typeface="Aptos" panose="020B0004020202020204" pitchFamily="34" charset="0"/>
                <a:cs typeface="Times New Roman" panose="02020603050405020304" pitchFamily="18" charset="0"/>
              </a:rPr>
              <a:t>At Yalta, the three leaders also completed plans for the first meeting of a new United Nations Organization, to be held later that year in San Francisco. </a:t>
            </a:r>
          </a:p>
          <a:p>
            <a:pPr marL="0" indent="0">
              <a:buNone/>
            </a:pPr>
            <a:endParaRPr lang="en-GB" dirty="0"/>
          </a:p>
        </p:txBody>
      </p:sp>
    </p:spTree>
    <p:extLst>
      <p:ext uri="{BB962C8B-B14F-4D97-AF65-F5344CB8AC3E}">
        <p14:creationId xmlns:p14="http://schemas.microsoft.com/office/powerpoint/2010/main" val="108325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ok cover with text&#10;&#10;Description automatically generated">
            <a:extLst>
              <a:ext uri="{FF2B5EF4-FFF2-40B4-BE49-F238E27FC236}">
                <a16:creationId xmlns:a16="http://schemas.microsoft.com/office/drawing/2014/main" id="{7C4AA6E6-5703-0BF6-1BDA-11E34747B925}"/>
              </a:ext>
            </a:extLst>
          </p:cNvPr>
          <p:cNvPicPr>
            <a:picLocks noChangeAspect="1"/>
          </p:cNvPicPr>
          <p:nvPr/>
        </p:nvPicPr>
        <p:blipFill rotWithShape="1">
          <a:blip r:embed="rId2">
            <a:extLst>
              <a:ext uri="{28A0092B-C50C-407E-A947-70E740481C1C}">
                <a14:useLocalDpi xmlns:a14="http://schemas.microsoft.com/office/drawing/2010/main" val="0"/>
              </a:ext>
            </a:extLst>
          </a:blip>
          <a:srcRect l="37500" t="2858" r="37321" b="32063"/>
          <a:stretch/>
        </p:blipFill>
        <p:spPr>
          <a:xfrm>
            <a:off x="4049486" y="453570"/>
            <a:ext cx="4093028" cy="5950859"/>
          </a:xfrm>
          <a:prstGeom prst="rect">
            <a:avLst/>
          </a:prstGeom>
        </p:spPr>
      </p:pic>
    </p:spTree>
    <p:extLst>
      <p:ext uri="{BB962C8B-B14F-4D97-AF65-F5344CB8AC3E}">
        <p14:creationId xmlns:p14="http://schemas.microsoft.com/office/powerpoint/2010/main" val="3955668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9C18-EBE5-3FFF-BCBE-44DD14F97656}"/>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393FA148-0BCE-3AB1-EE13-3E5DF76E90EA}"/>
              </a:ext>
            </a:extLst>
          </p:cNvPr>
          <p:cNvSpPr>
            <a:spLocks noGrp="1"/>
          </p:cNvSpPr>
          <p:nvPr>
            <p:ph idx="1"/>
          </p:nvPr>
        </p:nvSpPr>
        <p:spPr/>
        <p:txBody>
          <a:bodyPr>
            <a:normAutofit lnSpcReduction="10000"/>
          </a:bodyPr>
          <a:lstStyle/>
          <a:p>
            <a:pPr marL="0" marR="0" indent="0" algn="ctr">
              <a:lnSpc>
                <a:spcPct val="107000"/>
              </a:lnSpc>
              <a:spcBef>
                <a:spcPts val="0"/>
              </a:spcBef>
              <a:spcAft>
                <a:spcPts val="800"/>
              </a:spcAft>
              <a:buNone/>
            </a:pPr>
            <a:r>
              <a:rPr lang="en-GB" sz="2200" kern="100" dirty="0">
                <a:effectLst/>
                <a:ea typeface="Aptos" panose="020B0004020202020204" pitchFamily="34" charset="0"/>
                <a:cs typeface="Times New Roman" panose="02020603050405020304" pitchFamily="18" charset="0"/>
              </a:rPr>
              <a:t>“At 7:09 pm, the twelfth of April, 1945, two and a half hours after the death of Franklin D. Roosevelt, Harry S Truman held a Gideons’ Bible in his left hand and took the oath of office as thirty-third president of the United States. About two dozen onlookers- cabinet members, congressional leaders, Roosevelt aides, Bess Truman, their daughter, Margaret—had assembled in the cabinet room of the White House for the swift ceremony. Chief Justice Harlan Stone administered the oath to Truman while both stood near a marble mantelpiece beneath a portrait of Woodrow Wilson, a symbolic witness. Wilson had galvanized the allies to victory in WWI but had fumbled the peace, failing to win Senate approval for even a toothless league of Nations. As WWII rushed through its final months, Roosevelt—and now Truman knew that a wartime president had to avoid the pitfalls of Wilson in peacetime yet build on what he had attempted.” </a:t>
            </a:r>
          </a:p>
          <a:p>
            <a:pPr marL="0" indent="0">
              <a:buNone/>
            </a:pPr>
            <a:endParaRPr lang="en-GB" dirty="0"/>
          </a:p>
        </p:txBody>
      </p:sp>
    </p:spTree>
    <p:extLst>
      <p:ext uri="{BB962C8B-B14F-4D97-AF65-F5344CB8AC3E}">
        <p14:creationId xmlns:p14="http://schemas.microsoft.com/office/powerpoint/2010/main" val="1023933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9C18-EBE5-3FFF-BCBE-44DD14F97656}"/>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393FA148-0BCE-3AB1-EE13-3E5DF76E90EA}"/>
              </a:ext>
            </a:extLst>
          </p:cNvPr>
          <p:cNvSpPr>
            <a:spLocks noGrp="1"/>
          </p:cNvSpPr>
          <p:nvPr>
            <p:ph idx="1"/>
          </p:nvPr>
        </p:nvSpPr>
        <p:spPr/>
        <p:txBody>
          <a:bodyPr>
            <a:normAutofit/>
          </a:bodyPr>
          <a:lstStyle/>
          <a:p>
            <a:pPr marL="0" marR="0" indent="0" algn="ctr">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“After the ceremony, Truman asked the members of Roosevelt’s cabinet to remain behind so that he could formally request them to stay on the job as he coped with the awesome mantle dropped on him so suddenly. Before he could address them, Steve Early, Roosevelt’s press secretary, interrupted and whispered that the White House newspapermen wanted to know if the San Francisco conference on the United Nations was going to take place as scheduled in less than two weeks. ‘I said it most certainly was,’ Truman recalled later. ‘I said it was what Roosevelt had wanted, and it had to take place if we were going to keep the peace. And that’s the first decision I made as President of the United States.’” </a:t>
            </a:r>
          </a:p>
          <a:p>
            <a:pPr marL="0" indent="0">
              <a:buNone/>
            </a:pPr>
            <a:endParaRPr lang="en-GB" dirty="0"/>
          </a:p>
        </p:txBody>
      </p:sp>
    </p:spTree>
    <p:extLst>
      <p:ext uri="{BB962C8B-B14F-4D97-AF65-F5344CB8AC3E}">
        <p14:creationId xmlns:p14="http://schemas.microsoft.com/office/powerpoint/2010/main" val="1300260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9C18-EBE5-3FFF-BCBE-44DD14F97656}"/>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393FA148-0BCE-3AB1-EE13-3E5DF76E90EA}"/>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United Nations was forged in a pair of extraordinary conferences—at Dumbarton Oaks from late August to early October 1944 and at San Francisco from late April to late June 1945.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Dumbarton Oaks conference was limited four powers: only Britain, Russia, the United States, and China took part.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At San Francisco, however, 50 governments, almost all anti-Axis belligerents, met to ratify a UN charter, accepting somewhat grudgingly what the Big Four had imposed.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noisiest disagreements—pitting the Soviet Union against its English-speaking partners- had to be settled through compromise outside the conferences, requiring a good deal of cajoling by Roosevelt in person at Yalta and by Truman through emissaries in Moscow.</a:t>
            </a:r>
          </a:p>
          <a:p>
            <a:pPr marL="0" indent="0">
              <a:buNone/>
            </a:pPr>
            <a:endParaRPr lang="en-GB" dirty="0"/>
          </a:p>
        </p:txBody>
      </p:sp>
    </p:spTree>
    <p:extLst>
      <p:ext uri="{BB962C8B-B14F-4D97-AF65-F5344CB8AC3E}">
        <p14:creationId xmlns:p14="http://schemas.microsoft.com/office/powerpoint/2010/main" val="390365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0898-262D-21B7-A999-A79C58EC3718}"/>
              </a:ext>
            </a:extLst>
          </p:cNvPr>
          <p:cNvSpPr>
            <a:spLocks noGrp="1"/>
          </p:cNvSpPr>
          <p:nvPr>
            <p:ph type="title"/>
          </p:nvPr>
        </p:nvSpPr>
        <p:spPr/>
        <p:txBody>
          <a:bodyPr/>
          <a:lstStyle/>
          <a:p>
            <a:pPr algn="ctr"/>
            <a:r>
              <a:rPr lang="en-GB" dirty="0"/>
              <a:t>The Four Policemen</a:t>
            </a:r>
          </a:p>
        </p:txBody>
      </p:sp>
      <p:sp>
        <p:nvSpPr>
          <p:cNvPr id="3" name="Content Placeholder 2">
            <a:extLst>
              <a:ext uri="{FF2B5EF4-FFF2-40B4-BE49-F238E27FC236}">
                <a16:creationId xmlns:a16="http://schemas.microsoft.com/office/drawing/2014/main" id="{2239FAA0-37BA-F6A2-601B-66B4E51B49A4}"/>
              </a:ext>
            </a:extLst>
          </p:cNvPr>
          <p:cNvSpPr>
            <a:spLocks noGrp="1"/>
          </p:cNvSpPr>
          <p:nvPr>
            <p:ph idx="1"/>
          </p:nvPr>
        </p:nvSpPr>
        <p:spPr/>
        <p:txBody>
          <a:bodyPr/>
          <a:lstStyle/>
          <a:p>
            <a:r>
              <a:rPr lang="en-GB" kern="100" dirty="0">
                <a:effectLst/>
                <a:ea typeface="Aptos" panose="020B0004020202020204" pitchFamily="34" charset="0"/>
                <a:cs typeface="Times New Roman" panose="02020603050405020304" pitchFamily="18" charset="0"/>
              </a:rPr>
              <a:t>Roosevelt himself talked often of the need for “Four Policemen”- the US, the Soviet Union, Britain, and China—to order the postwar world. </a:t>
            </a:r>
          </a:p>
          <a:p>
            <a:r>
              <a:rPr lang="en-GB" kern="100" dirty="0">
                <a:effectLst/>
                <a:ea typeface="Aptos" panose="020B0004020202020204" pitchFamily="34" charset="0"/>
                <a:cs typeface="Times New Roman" panose="02020603050405020304" pitchFamily="18" charset="0"/>
              </a:rPr>
              <a:t>The policemen would operate out of a station house run by an international organization, but it would be the strength and unity of the policemen that gave the organization its vitality. </a:t>
            </a:r>
          </a:p>
          <a:p>
            <a:r>
              <a:rPr lang="en-GB" kern="100" dirty="0">
                <a:effectLst/>
                <a:ea typeface="Aptos" panose="020B0004020202020204" pitchFamily="34" charset="0"/>
                <a:cs typeface="Times New Roman" panose="02020603050405020304" pitchFamily="18" charset="0"/>
              </a:rPr>
              <a:t>Roosevelt’s idea was that if some aggressor ‘started to run amok and seeks to grab territory or invade its </a:t>
            </a:r>
            <a:r>
              <a:rPr lang="en-GB" kern="100" dirty="0" err="1">
                <a:effectLst/>
                <a:ea typeface="Aptos" panose="020B0004020202020204" pitchFamily="34" charset="0"/>
                <a:cs typeface="Times New Roman" panose="02020603050405020304" pitchFamily="18" charset="0"/>
              </a:rPr>
              <a:t>neighbor</a:t>
            </a:r>
            <a:r>
              <a:rPr lang="en-GB" kern="100" dirty="0">
                <a:effectLst/>
                <a:ea typeface="Aptos" panose="020B0004020202020204" pitchFamily="34" charset="0"/>
                <a:cs typeface="Times New Roman" panose="02020603050405020304" pitchFamily="18" charset="0"/>
              </a:rPr>
              <a:t>,’ the new organization would stop them before they got started. </a:t>
            </a:r>
          </a:p>
          <a:p>
            <a:pPr marL="0" indent="0">
              <a:buNone/>
            </a:pPr>
            <a:endParaRPr lang="en-GB" dirty="0"/>
          </a:p>
        </p:txBody>
      </p:sp>
    </p:spTree>
    <p:extLst>
      <p:ext uri="{BB962C8B-B14F-4D97-AF65-F5344CB8AC3E}">
        <p14:creationId xmlns:p14="http://schemas.microsoft.com/office/powerpoint/2010/main" val="3591161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0898-262D-21B7-A999-A79C58EC3718}"/>
              </a:ext>
            </a:extLst>
          </p:cNvPr>
          <p:cNvSpPr>
            <a:spLocks noGrp="1"/>
          </p:cNvSpPr>
          <p:nvPr>
            <p:ph type="title"/>
          </p:nvPr>
        </p:nvSpPr>
        <p:spPr/>
        <p:txBody>
          <a:bodyPr/>
          <a:lstStyle/>
          <a:p>
            <a:pPr algn="ctr"/>
            <a:r>
              <a:rPr lang="en-GB" dirty="0"/>
              <a:t>The Four Policemen</a:t>
            </a:r>
          </a:p>
        </p:txBody>
      </p:sp>
      <p:sp>
        <p:nvSpPr>
          <p:cNvPr id="3" name="Content Placeholder 2">
            <a:extLst>
              <a:ext uri="{FF2B5EF4-FFF2-40B4-BE49-F238E27FC236}">
                <a16:creationId xmlns:a16="http://schemas.microsoft.com/office/drawing/2014/main" id="{2239FAA0-37BA-F6A2-601B-66B4E51B49A4}"/>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Winston Churchill, fearful of the postwar machinations of Joseph Stalin, was more concerned with </a:t>
            </a:r>
            <a:r>
              <a:rPr lang="en-GB" sz="2400" kern="100" dirty="0" err="1">
                <a:effectLst/>
                <a:ea typeface="Aptos" panose="020B0004020202020204" pitchFamily="34" charset="0"/>
                <a:cs typeface="Times New Roman" panose="02020603050405020304" pitchFamily="18" charset="0"/>
              </a:rPr>
              <a:t>molding</a:t>
            </a:r>
            <a:r>
              <a:rPr lang="en-GB" sz="2400" kern="100" dirty="0">
                <a:effectLst/>
                <a:ea typeface="Aptos" panose="020B0004020202020204" pitchFamily="34" charset="0"/>
                <a:cs typeface="Times New Roman" panose="02020603050405020304" pitchFamily="18" charset="0"/>
              </a:rPr>
              <a:t> a West European-American alliance to balance the power of the Soviet Union.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He derided the Americans for setting off on the wrong track. He also suspected the American visionaries of plotting the dismemberment of the British Empire.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But Churchill did not intend to antagonize Roosevelt. While Churchill looked on the early American planning as naïve and premature, he and his diplomats went along, </a:t>
            </a:r>
            <a:r>
              <a:rPr lang="en-GB" sz="2400" kern="100" dirty="0" err="1">
                <a:effectLst/>
                <a:ea typeface="Aptos" panose="020B0004020202020204" pitchFamily="34" charset="0"/>
                <a:cs typeface="Times New Roman" panose="02020603050405020304" pitchFamily="18" charset="0"/>
              </a:rPr>
              <a:t>humoring</a:t>
            </a:r>
            <a:r>
              <a:rPr lang="en-GB" sz="2400" kern="100" dirty="0">
                <a:effectLst/>
                <a:ea typeface="Aptos" panose="020B0004020202020204" pitchFamily="34" charset="0"/>
                <a:cs typeface="Times New Roman" panose="02020603050405020304" pitchFamily="18" charset="0"/>
              </a:rPr>
              <a:t> the Americans they needed as allies.</a:t>
            </a:r>
          </a:p>
          <a:p>
            <a:pPr marL="0" indent="0">
              <a:buNone/>
            </a:pPr>
            <a:endParaRPr lang="en-GB" dirty="0"/>
          </a:p>
        </p:txBody>
      </p:sp>
    </p:spTree>
    <p:extLst>
      <p:ext uri="{BB962C8B-B14F-4D97-AF65-F5344CB8AC3E}">
        <p14:creationId xmlns:p14="http://schemas.microsoft.com/office/powerpoint/2010/main" val="434910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0898-262D-21B7-A999-A79C58EC3718}"/>
              </a:ext>
            </a:extLst>
          </p:cNvPr>
          <p:cNvSpPr>
            <a:spLocks noGrp="1"/>
          </p:cNvSpPr>
          <p:nvPr>
            <p:ph type="title"/>
          </p:nvPr>
        </p:nvSpPr>
        <p:spPr/>
        <p:txBody>
          <a:bodyPr/>
          <a:lstStyle/>
          <a:p>
            <a:pPr algn="ctr"/>
            <a:r>
              <a:rPr lang="en-GB" dirty="0"/>
              <a:t>The Four Policemen</a:t>
            </a:r>
          </a:p>
        </p:txBody>
      </p:sp>
      <p:sp>
        <p:nvSpPr>
          <p:cNvPr id="3" name="Content Placeholder 2">
            <a:extLst>
              <a:ext uri="{FF2B5EF4-FFF2-40B4-BE49-F238E27FC236}">
                <a16:creationId xmlns:a16="http://schemas.microsoft.com/office/drawing/2014/main" id="{2239FAA0-37BA-F6A2-601B-66B4E51B49A4}"/>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Stalin’s postwar vision was closer to that of Churchill than Roosevelt.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He intended to conquer an Eastern European buffet belt that would protect the Soviet Union from any future German or other European aggression.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Since Roosevelt’s vision of Four Policemen leading a universal peacekeeping organization did not seem to clash with his postwar plans, Stalin accepted it. </a:t>
            </a:r>
          </a:p>
          <a:p>
            <a:pPr marL="0" indent="0">
              <a:buNone/>
            </a:pPr>
            <a:endParaRPr lang="en-GB" dirty="0"/>
          </a:p>
        </p:txBody>
      </p:sp>
    </p:spTree>
    <p:extLst>
      <p:ext uri="{BB962C8B-B14F-4D97-AF65-F5344CB8AC3E}">
        <p14:creationId xmlns:p14="http://schemas.microsoft.com/office/powerpoint/2010/main" val="655742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0898-262D-21B7-A999-A79C58EC3718}"/>
              </a:ext>
            </a:extLst>
          </p:cNvPr>
          <p:cNvSpPr>
            <a:spLocks noGrp="1"/>
          </p:cNvSpPr>
          <p:nvPr>
            <p:ph type="title"/>
          </p:nvPr>
        </p:nvSpPr>
        <p:spPr/>
        <p:txBody>
          <a:bodyPr/>
          <a:lstStyle/>
          <a:p>
            <a:pPr algn="ctr"/>
            <a:r>
              <a:rPr lang="en-GB" dirty="0"/>
              <a:t>The Four Policemen</a:t>
            </a:r>
          </a:p>
        </p:txBody>
      </p:sp>
      <p:sp>
        <p:nvSpPr>
          <p:cNvPr id="3" name="Content Placeholder 2">
            <a:extLst>
              <a:ext uri="{FF2B5EF4-FFF2-40B4-BE49-F238E27FC236}">
                <a16:creationId xmlns:a16="http://schemas.microsoft.com/office/drawing/2014/main" id="{2239FAA0-37BA-F6A2-601B-66B4E51B49A4}"/>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Roosevelt insisted that China be included as the Fourth Policeman because he wanted it to replace Japan someday as the power of Asia in the postwar world.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idea of China developing into a world power struck Churchill as ludicrous. He would have preferred France at Dumbarton Oaks, for he looked on a rejuvenated France as the vital balance in Western Europe against any westward moves by the Soviet Union.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But Roosevelt, though he finally accepted the principle of France as Fifth Policeman, disliked General Charles de Gaulle enough to veto his movement’s participation at Dumbarton Oaks. </a:t>
            </a:r>
          </a:p>
          <a:p>
            <a:pPr marL="0" indent="0">
              <a:buNone/>
            </a:pPr>
            <a:endParaRPr lang="en-GB" dirty="0"/>
          </a:p>
        </p:txBody>
      </p:sp>
    </p:spTree>
    <p:extLst>
      <p:ext uri="{BB962C8B-B14F-4D97-AF65-F5344CB8AC3E}">
        <p14:creationId xmlns:p14="http://schemas.microsoft.com/office/powerpoint/2010/main" val="3988771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0898-262D-21B7-A999-A79C58EC3718}"/>
              </a:ext>
            </a:extLst>
          </p:cNvPr>
          <p:cNvSpPr>
            <a:spLocks noGrp="1"/>
          </p:cNvSpPr>
          <p:nvPr>
            <p:ph type="title"/>
          </p:nvPr>
        </p:nvSpPr>
        <p:spPr/>
        <p:txBody>
          <a:bodyPr/>
          <a:lstStyle/>
          <a:p>
            <a:pPr algn="ctr"/>
            <a:r>
              <a:rPr lang="en-GB" dirty="0"/>
              <a:t>The Four Policemen</a:t>
            </a:r>
          </a:p>
        </p:txBody>
      </p:sp>
      <p:sp>
        <p:nvSpPr>
          <p:cNvPr id="3" name="Content Placeholder 2">
            <a:extLst>
              <a:ext uri="{FF2B5EF4-FFF2-40B4-BE49-F238E27FC236}">
                <a16:creationId xmlns:a16="http://schemas.microsoft.com/office/drawing/2014/main" id="{2239FAA0-37BA-F6A2-601B-66B4E51B49A4}"/>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Soviet Union, since it had not yet declared war on Japan, refused to share the table with China during the conference, forcing the delegations to meet in cumbersome phases. The Big Three first ironed out the main features of a future United Nations. Then the British and American delegations presented the agreements to the Chinese in the second phase. </a:t>
            </a:r>
          </a:p>
          <a:p>
            <a:pPr marL="0" indent="0">
              <a:buNone/>
            </a:pPr>
            <a:endParaRPr lang="en-GB" dirty="0"/>
          </a:p>
        </p:txBody>
      </p:sp>
    </p:spTree>
    <p:extLst>
      <p:ext uri="{BB962C8B-B14F-4D97-AF65-F5344CB8AC3E}">
        <p14:creationId xmlns:p14="http://schemas.microsoft.com/office/powerpoint/2010/main" val="1215304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7EB4-1C10-7CAF-BAD8-B08B44191FD3}"/>
              </a:ext>
            </a:extLst>
          </p:cNvPr>
          <p:cNvSpPr>
            <a:spLocks noGrp="1"/>
          </p:cNvSpPr>
          <p:nvPr>
            <p:ph type="title"/>
          </p:nvPr>
        </p:nvSpPr>
        <p:spPr/>
        <p:txBody>
          <a:bodyPr/>
          <a:lstStyle/>
          <a:p>
            <a:pPr algn="ctr"/>
            <a:r>
              <a:rPr lang="en-GB" dirty="0"/>
              <a:t>Security Council Veto</a:t>
            </a:r>
          </a:p>
        </p:txBody>
      </p:sp>
      <p:sp>
        <p:nvSpPr>
          <p:cNvPr id="3" name="Content Placeholder 2">
            <a:extLst>
              <a:ext uri="{FF2B5EF4-FFF2-40B4-BE49-F238E27FC236}">
                <a16:creationId xmlns:a16="http://schemas.microsoft.com/office/drawing/2014/main" id="{D442F322-6E75-C080-C22A-73E1EDDC7CC3}"/>
              </a:ext>
            </a:extLst>
          </p:cNvPr>
          <p:cNvSpPr>
            <a:spLocks noGrp="1"/>
          </p:cNvSpPr>
          <p:nvPr>
            <p:ph idx="1"/>
          </p:nvPr>
        </p:nvSpPr>
        <p:spPr/>
        <p:txBody>
          <a:bodyPr/>
          <a:lstStyle/>
          <a:p>
            <a:r>
              <a:rPr lang="en-GB" sz="2000" kern="100" dirty="0">
                <a:effectLst/>
                <a:ea typeface="Aptos" panose="020B0004020202020204" pitchFamily="34" charset="0"/>
                <a:cs typeface="Times New Roman" panose="02020603050405020304" pitchFamily="18" charset="0"/>
              </a:rPr>
              <a:t>The veto in the Security Council would end up almost derailing the entire effort. </a:t>
            </a:r>
          </a:p>
          <a:p>
            <a:r>
              <a:rPr lang="en-GB" sz="2000" kern="100" dirty="0">
                <a:effectLst/>
                <a:ea typeface="Aptos" panose="020B0004020202020204" pitchFamily="34" charset="0"/>
                <a:cs typeface="Times New Roman" panose="02020603050405020304" pitchFamily="18" charset="0"/>
              </a:rPr>
              <a:t>The Americans, British, and the Soviets all agreed a veto was essential but they disagreed on how extensive the veto would be. </a:t>
            </a:r>
          </a:p>
          <a:p>
            <a:r>
              <a:rPr lang="en-GB" sz="2000" kern="100" dirty="0">
                <a:effectLst/>
                <a:ea typeface="Aptos" panose="020B0004020202020204" pitchFamily="34" charset="0"/>
                <a:cs typeface="Times New Roman" panose="02020603050405020304" pitchFamily="18" charset="0"/>
              </a:rPr>
              <a:t>The Soviets wanted the veto to be absolute and to be used on any issue no matter how trivial. </a:t>
            </a:r>
          </a:p>
          <a:p>
            <a:r>
              <a:rPr lang="en-GB" sz="2000" kern="100" dirty="0">
                <a:effectLst/>
                <a:ea typeface="Aptos" panose="020B0004020202020204" pitchFamily="34" charset="0"/>
                <a:cs typeface="Times New Roman" panose="02020603050405020304" pitchFamily="18" charset="0"/>
              </a:rPr>
              <a:t>The British believed a member of the five should not be able to veto a resolution if it was a party to a dispute.</a:t>
            </a:r>
          </a:p>
          <a:p>
            <a:r>
              <a:rPr lang="en-GB" sz="2000" kern="100" dirty="0">
                <a:effectLst/>
                <a:ea typeface="Aptos" panose="020B0004020202020204" pitchFamily="34" charset="0"/>
                <a:cs typeface="Times New Roman" panose="02020603050405020304" pitchFamily="18" charset="0"/>
              </a:rPr>
              <a:t> The Americans also strongly supported this view. Finally the Americans proposed a compromise, that the five would have the right of veto on all but procedural issues, and in the case of peaceful disputes a member should abstain from voting if it were a party to the dispute. </a:t>
            </a:r>
          </a:p>
          <a:p>
            <a:r>
              <a:rPr lang="en-GB" sz="2000" kern="100" dirty="0">
                <a:effectLst/>
                <a:ea typeface="Aptos" panose="020B0004020202020204" pitchFamily="34" charset="0"/>
                <a:cs typeface="Times New Roman" panose="02020603050405020304" pitchFamily="18" charset="0"/>
              </a:rPr>
              <a:t>This issue was settled at Yalta.  Also settled was the decision to adopt a Charter for the new organization in San Francisco. </a:t>
            </a:r>
          </a:p>
          <a:p>
            <a:endParaRPr lang="en-GB" dirty="0"/>
          </a:p>
        </p:txBody>
      </p:sp>
    </p:spTree>
    <p:extLst>
      <p:ext uri="{BB962C8B-B14F-4D97-AF65-F5344CB8AC3E}">
        <p14:creationId xmlns:p14="http://schemas.microsoft.com/office/powerpoint/2010/main" val="1542749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7EB4-1C10-7CAF-BAD8-B08B44191FD3}"/>
              </a:ext>
            </a:extLst>
          </p:cNvPr>
          <p:cNvSpPr>
            <a:spLocks noGrp="1"/>
          </p:cNvSpPr>
          <p:nvPr>
            <p:ph type="title"/>
          </p:nvPr>
        </p:nvSpPr>
        <p:spPr/>
        <p:txBody>
          <a:bodyPr/>
          <a:lstStyle/>
          <a:p>
            <a:pPr algn="ctr"/>
            <a:r>
              <a:rPr lang="en-GB" dirty="0"/>
              <a:t>General Assembly Votes</a:t>
            </a:r>
          </a:p>
        </p:txBody>
      </p:sp>
      <p:sp>
        <p:nvSpPr>
          <p:cNvPr id="3" name="Content Placeholder 2">
            <a:extLst>
              <a:ext uri="{FF2B5EF4-FFF2-40B4-BE49-F238E27FC236}">
                <a16:creationId xmlns:a16="http://schemas.microsoft.com/office/drawing/2014/main" id="{D442F322-6E75-C080-C22A-73E1EDDC7CC3}"/>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other contentious issue was that the Soviet Union wanted a vote for each of its 16 republics in the General Assembly.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Then they compromised and were willing to accept 4.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Roosevelt offered 3 and also requested the US have 3 votes as well, although Washington found this ludicrous and the idea was eventually abandoned.</a:t>
            </a:r>
          </a:p>
          <a:p>
            <a:endParaRPr lang="en-GB" dirty="0"/>
          </a:p>
        </p:txBody>
      </p:sp>
    </p:spTree>
    <p:extLst>
      <p:ext uri="{BB962C8B-B14F-4D97-AF65-F5344CB8AC3E}">
        <p14:creationId xmlns:p14="http://schemas.microsoft.com/office/powerpoint/2010/main" val="28424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EB05-CB96-6B57-F7F4-86EE96F03C40}"/>
              </a:ext>
            </a:extLst>
          </p:cNvPr>
          <p:cNvSpPr>
            <a:spLocks noGrp="1"/>
          </p:cNvSpPr>
          <p:nvPr>
            <p:ph type="title"/>
          </p:nvPr>
        </p:nvSpPr>
        <p:spPr/>
        <p:txBody>
          <a:bodyPr/>
          <a:lstStyle/>
          <a:p>
            <a:pPr algn="ctr"/>
            <a:r>
              <a:rPr lang="en-GB" dirty="0"/>
              <a:t>The San Francisco Conference</a:t>
            </a:r>
          </a:p>
        </p:txBody>
      </p:sp>
      <p:sp>
        <p:nvSpPr>
          <p:cNvPr id="3" name="Content Placeholder 2">
            <a:extLst>
              <a:ext uri="{FF2B5EF4-FFF2-40B4-BE49-F238E27FC236}">
                <a16:creationId xmlns:a16="http://schemas.microsoft.com/office/drawing/2014/main" id="{2B33ABB6-913C-CABD-B4C6-B5CF1E9A347F}"/>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San Francisco conference opened on April 25, 1945. </a:t>
            </a:r>
          </a:p>
          <a:p>
            <a:r>
              <a:rPr lang="en-GB" sz="2400" kern="100" dirty="0">
                <a:effectLst/>
                <a:ea typeface="Aptos" panose="020B0004020202020204" pitchFamily="34" charset="0"/>
                <a:cs typeface="Times New Roman" panose="02020603050405020304" pitchFamily="18" charset="0"/>
              </a:rPr>
              <a:t>The contentious issues having been resolved at Dumbarton Oaks and Yalta, the conference had the task of writing the charter of the new international organization. </a:t>
            </a:r>
          </a:p>
          <a:p>
            <a:r>
              <a:rPr lang="en-GB" sz="2400" kern="100" dirty="0">
                <a:effectLst/>
                <a:ea typeface="Aptos" panose="020B0004020202020204" pitchFamily="34" charset="0"/>
                <a:cs typeface="Times New Roman" panose="02020603050405020304" pitchFamily="18" charset="0"/>
              </a:rPr>
              <a:t>A few weeks before, the Soviets announced that the Foreign Minister would not head the Soviet delegation.</a:t>
            </a:r>
          </a:p>
          <a:p>
            <a:r>
              <a:rPr lang="en-GB" sz="2400" kern="100" dirty="0">
                <a:effectLst/>
                <a:ea typeface="Aptos" panose="020B0004020202020204" pitchFamily="34" charset="0"/>
                <a:cs typeface="Times New Roman" panose="02020603050405020304" pitchFamily="18" charset="0"/>
              </a:rPr>
              <a:t> Then after Roosevelt died, Stalin asked the US Ambassador to Russia what to do as a gesture to the memory of Roosevelt, and Ambassador Averell Harriman replied “the thing the American people would appreciate most would be to send Molotov to the San Francisco Conference.”  So Stalin sent a reluctant Molotov.</a:t>
            </a:r>
          </a:p>
          <a:p>
            <a:endParaRPr lang="en-GB" dirty="0"/>
          </a:p>
        </p:txBody>
      </p:sp>
    </p:spTree>
    <p:extLst>
      <p:ext uri="{BB962C8B-B14F-4D97-AF65-F5344CB8AC3E}">
        <p14:creationId xmlns:p14="http://schemas.microsoft.com/office/powerpoint/2010/main" val="359712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EB05-CB96-6B57-F7F4-86EE96F03C40}"/>
              </a:ext>
            </a:extLst>
          </p:cNvPr>
          <p:cNvSpPr>
            <a:spLocks noGrp="1"/>
          </p:cNvSpPr>
          <p:nvPr>
            <p:ph type="title"/>
          </p:nvPr>
        </p:nvSpPr>
        <p:spPr/>
        <p:txBody>
          <a:bodyPr/>
          <a:lstStyle/>
          <a:p>
            <a:pPr algn="ctr"/>
            <a:r>
              <a:rPr lang="en-GB" dirty="0"/>
              <a:t>The San Francisco Conference</a:t>
            </a:r>
          </a:p>
        </p:txBody>
      </p:sp>
      <p:sp>
        <p:nvSpPr>
          <p:cNvPr id="3" name="Content Placeholder 2">
            <a:extLst>
              <a:ext uri="{FF2B5EF4-FFF2-40B4-BE49-F238E27FC236}">
                <a16:creationId xmlns:a16="http://schemas.microsoft.com/office/drawing/2014/main" id="{2B33ABB6-913C-CABD-B4C6-B5CF1E9A347F}"/>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San Francisco, smaller nations did not particularly embrace the idea of a UN dominated by five nations with a veto.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Yalta veto agreement passed 20 to 10, with 15 abstaining and 5 absent.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On June 25, 1945, the San Francisco conference unanimously approved the new UN Charter.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At the signing, Truman said the new UN must keep the world “free from the fear of war.” </a:t>
            </a:r>
          </a:p>
          <a:p>
            <a:endParaRPr lang="en-GB" dirty="0"/>
          </a:p>
        </p:txBody>
      </p:sp>
    </p:spTree>
    <p:extLst>
      <p:ext uri="{BB962C8B-B14F-4D97-AF65-F5344CB8AC3E}">
        <p14:creationId xmlns:p14="http://schemas.microsoft.com/office/powerpoint/2010/main" val="2811044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52933-9471-2B5C-3C06-EA19D95D3562}"/>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5FC3BEFC-99F6-1CDA-24F0-D5BB72CC3396}"/>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term “United Nations” was coined by US President Franklin D. Roosevelt in 1941. </a:t>
            </a:r>
          </a:p>
          <a:p>
            <a:r>
              <a:rPr lang="en-GB" sz="2400" kern="100" dirty="0">
                <a:effectLst/>
                <a:ea typeface="Aptos" panose="020B0004020202020204" pitchFamily="34" charset="0"/>
                <a:cs typeface="Times New Roman" panose="02020603050405020304" pitchFamily="18" charset="0"/>
              </a:rPr>
              <a:t>The term was officially used on January 1, 1942. </a:t>
            </a:r>
          </a:p>
          <a:p>
            <a:r>
              <a:rPr lang="en-GB" sz="2400" kern="100" dirty="0">
                <a:effectLst/>
                <a:ea typeface="Aptos" panose="020B0004020202020204" pitchFamily="34" charset="0"/>
                <a:cs typeface="Times New Roman" panose="02020603050405020304" pitchFamily="18" charset="0"/>
              </a:rPr>
              <a:t>The UN first came into existence on October 24, 1945 after WWII when nations across the world ratified the UN Charter; in other words when the permanent five and the majority of the rest submitted their ratifications.</a:t>
            </a:r>
          </a:p>
          <a:p>
            <a:endParaRPr lang="en-GB" dirty="0"/>
          </a:p>
        </p:txBody>
      </p:sp>
    </p:spTree>
    <p:extLst>
      <p:ext uri="{BB962C8B-B14F-4D97-AF65-F5344CB8AC3E}">
        <p14:creationId xmlns:p14="http://schemas.microsoft.com/office/powerpoint/2010/main" val="252038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59" name="Rectangle 205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72AC0-4A58-3800-E16D-21BF77AF2E10}"/>
              </a:ext>
            </a:extLst>
          </p:cNvPr>
          <p:cNvSpPr>
            <a:spLocks noGrp="1"/>
          </p:cNvSpPr>
          <p:nvPr>
            <p:ph type="title"/>
          </p:nvPr>
        </p:nvSpPr>
        <p:spPr>
          <a:xfrm>
            <a:off x="761803" y="350196"/>
            <a:ext cx="4646904" cy="1624520"/>
          </a:xfrm>
        </p:spPr>
        <p:txBody>
          <a:bodyPr anchor="ctr">
            <a:normAutofit/>
          </a:bodyPr>
          <a:lstStyle/>
          <a:p>
            <a:pPr algn="ctr"/>
            <a:r>
              <a:rPr lang="en-GB" sz="4000" dirty="0"/>
              <a:t>The UN Emblem</a:t>
            </a:r>
          </a:p>
        </p:txBody>
      </p:sp>
      <p:sp>
        <p:nvSpPr>
          <p:cNvPr id="3" name="Content Placeholder 2">
            <a:extLst>
              <a:ext uri="{FF2B5EF4-FFF2-40B4-BE49-F238E27FC236}">
                <a16:creationId xmlns:a16="http://schemas.microsoft.com/office/drawing/2014/main" id="{61B2A294-0323-CBE2-BD75-603B0A453B06}"/>
              </a:ext>
            </a:extLst>
          </p:cNvPr>
          <p:cNvSpPr>
            <a:spLocks noGrp="1"/>
          </p:cNvSpPr>
          <p:nvPr>
            <p:ph idx="1"/>
          </p:nvPr>
        </p:nvSpPr>
        <p:spPr>
          <a:xfrm>
            <a:off x="761802" y="2743200"/>
            <a:ext cx="4646905" cy="3613149"/>
          </a:xfrm>
        </p:spPr>
        <p:txBody>
          <a:bodyPr anchor="ctr">
            <a:normAutofit/>
          </a:bodyPr>
          <a:lstStyle/>
          <a:p>
            <a:r>
              <a:rPr lang="en-GB" sz="2000" kern="100" dirty="0">
                <a:effectLst/>
                <a:ea typeface="Aptos" panose="020B0004020202020204" pitchFamily="34" charset="0"/>
                <a:cs typeface="Times New Roman" panose="02020603050405020304" pitchFamily="18" charset="0"/>
              </a:rPr>
              <a:t>The UN emblem was approved by the GA in 1946. It consists of a map of the world surrounded by two olive branches, ancient Greek symbols for peace. The map illustrates the UN’s work toward world peace. The emblem cannot be used without the authorization of the SG. The flat was adopted on October 20 1947. </a:t>
            </a:r>
          </a:p>
          <a:p>
            <a:endParaRPr lang="en-GB" sz="2000" dirty="0"/>
          </a:p>
        </p:txBody>
      </p:sp>
      <p:pic>
        <p:nvPicPr>
          <p:cNvPr id="2052" name="Picture 4" descr="WIRED Awake: 10 must-read articles for July 4 | WIRED UK">
            <a:extLst>
              <a:ext uri="{FF2B5EF4-FFF2-40B4-BE49-F238E27FC236}">
                <a16:creationId xmlns:a16="http://schemas.microsoft.com/office/drawing/2014/main" id="{6C326A10-393F-A983-3FC6-8220758A67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954" r="28645" b="-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575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w of flags on poles&#10;&#10;Description automatically generated">
            <a:extLst>
              <a:ext uri="{FF2B5EF4-FFF2-40B4-BE49-F238E27FC236}">
                <a16:creationId xmlns:a16="http://schemas.microsoft.com/office/drawing/2014/main" id="{780EBADB-8B9B-ABFD-9C60-589F7FAA29BC}"/>
              </a:ext>
            </a:extLst>
          </p:cNvPr>
          <p:cNvPicPr>
            <a:picLocks noChangeAspect="1"/>
          </p:cNvPicPr>
          <p:nvPr/>
        </p:nvPicPr>
        <p:blipFill rotWithShape="1">
          <a:blip r:embed="rId2">
            <a:extLst>
              <a:ext uri="{28A0092B-C50C-407E-A947-70E740481C1C}">
                <a14:useLocalDpi xmlns:a14="http://schemas.microsoft.com/office/drawing/2010/main" val="0"/>
              </a:ext>
            </a:extLst>
          </a:blip>
          <a:srcRect t="17967" b="3660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BA79861-70B3-BF05-8508-A3682187EF29}"/>
              </a:ext>
            </a:extLst>
          </p:cNvPr>
          <p:cNvSpPr>
            <a:spLocks noGrp="1"/>
          </p:cNvSpPr>
          <p:nvPr>
            <p:ph idx="1"/>
          </p:nvPr>
        </p:nvSpPr>
        <p:spPr>
          <a:xfrm>
            <a:off x="152400" y="3752850"/>
            <a:ext cx="11556995" cy="2452687"/>
          </a:xfrm>
        </p:spPr>
        <p:txBody>
          <a:bodyPr anchor="ctr">
            <a:normAutofit/>
          </a:bodyPr>
          <a:lstStyle/>
          <a:p>
            <a:pPr marL="0" indent="0">
              <a:buNone/>
            </a:pPr>
            <a:r>
              <a:rPr lang="en-GB" sz="2400" kern="100" dirty="0">
                <a:effectLst/>
                <a:ea typeface="Aptos" panose="020B0004020202020204" pitchFamily="34" charset="0"/>
                <a:cs typeface="Times New Roman" panose="02020603050405020304" pitchFamily="18" charset="0"/>
              </a:rPr>
              <a:t>The 195 flags that fly outside of the UN Headquarters in NY are arranged in alphabetical order. They represent the 193 Member States as well as two observer states (the Holy See and Palestine). </a:t>
            </a:r>
          </a:p>
          <a:p>
            <a:endParaRPr lang="en-GB" sz="1800" dirty="0"/>
          </a:p>
        </p:txBody>
      </p:sp>
    </p:spTree>
    <p:extLst>
      <p:ext uri="{BB962C8B-B14F-4D97-AF65-F5344CB8AC3E}">
        <p14:creationId xmlns:p14="http://schemas.microsoft.com/office/powerpoint/2010/main" val="4286606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52933-9471-2B5C-3C06-EA19D95D3562}"/>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5FC3BEFC-99F6-1CDA-24F0-D5BB72CC3396}"/>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Former Secretary General Boutros Boutros-Ghali (1995): “The founding of the world organization followed a terrible war in which the ‘united nations’ defended the processes and principles of democracy. The word democracy does not appear in the UN Charter, but its opening words are ‘We the peoples of the United Nations.’” </a:t>
            </a:r>
          </a:p>
          <a:p>
            <a:endParaRPr lang="en-GB" dirty="0"/>
          </a:p>
        </p:txBody>
      </p:sp>
    </p:spTree>
    <p:extLst>
      <p:ext uri="{BB962C8B-B14F-4D97-AF65-F5344CB8AC3E}">
        <p14:creationId xmlns:p14="http://schemas.microsoft.com/office/powerpoint/2010/main" val="435310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6BB8-1C56-4CB1-3470-9235A079A36C}"/>
              </a:ext>
            </a:extLst>
          </p:cNvPr>
          <p:cNvSpPr>
            <a:spLocks noGrp="1"/>
          </p:cNvSpPr>
          <p:nvPr>
            <p:ph type="title"/>
          </p:nvPr>
        </p:nvSpPr>
        <p:spPr/>
        <p:txBody>
          <a:bodyPr/>
          <a:lstStyle/>
          <a:p>
            <a:pPr algn="ctr"/>
            <a:r>
              <a:rPr lang="en-GB" dirty="0"/>
              <a:t>UN Membership</a:t>
            </a:r>
          </a:p>
        </p:txBody>
      </p:sp>
      <p:sp>
        <p:nvSpPr>
          <p:cNvPr id="3" name="Content Placeholder 2">
            <a:extLst>
              <a:ext uri="{FF2B5EF4-FFF2-40B4-BE49-F238E27FC236}">
                <a16:creationId xmlns:a16="http://schemas.microsoft.com/office/drawing/2014/main" id="{41F9A455-FB19-84D7-B5E8-B5B789676049}"/>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When the UN was first founded, it consisted of 51 members. Currently, the UN has 193 members, with the newest member being the Republic of South Sudan, which joined in July 2011.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How do states become members? First a state must submit an application to the Secretary-General. Then the State must also make a formal declaration, stating that it accepts the obligations of membership as stated in the UN Charter. The SG then considers the application. Any recommendation for admission must receive 9 votes of the UNSC members, and no veto or negative vote from any of the five permanent members. Should the SC recommend the State’s admission to the UN, then the recommendation is presented for the GA for consideration. A 2/3 majority vote is necessary for admission. Membership to the UN becomes effective on the date the resolution for admission is adopted. </a:t>
            </a:r>
          </a:p>
          <a:p>
            <a:endParaRPr lang="en-GB" dirty="0"/>
          </a:p>
        </p:txBody>
      </p:sp>
    </p:spTree>
    <p:extLst>
      <p:ext uri="{BB962C8B-B14F-4D97-AF65-F5344CB8AC3E}">
        <p14:creationId xmlns:p14="http://schemas.microsoft.com/office/powerpoint/2010/main" val="19329951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73921-EB90-7C21-5A45-9B1A1A51EAA3}"/>
              </a:ext>
            </a:extLst>
          </p:cNvPr>
          <p:cNvSpPr>
            <a:spLocks noGrp="1"/>
          </p:cNvSpPr>
          <p:nvPr>
            <p:ph type="title"/>
          </p:nvPr>
        </p:nvSpPr>
        <p:spPr/>
        <p:txBody>
          <a:bodyPr/>
          <a:lstStyle/>
          <a:p>
            <a:pPr algn="ctr"/>
            <a:r>
              <a:rPr lang="en-GB" dirty="0"/>
              <a:t>The UN Charter</a:t>
            </a:r>
          </a:p>
        </p:txBody>
      </p:sp>
      <p:sp>
        <p:nvSpPr>
          <p:cNvPr id="3" name="Content Placeholder 2">
            <a:extLst>
              <a:ext uri="{FF2B5EF4-FFF2-40B4-BE49-F238E27FC236}">
                <a16:creationId xmlns:a16="http://schemas.microsoft.com/office/drawing/2014/main" id="{B88168F9-866F-65B8-D384-C30F0192B6C5}"/>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UN Charter identifies the rights and obligations of Member States. </a:t>
            </a:r>
          </a:p>
          <a:p>
            <a:r>
              <a:rPr lang="en-GB" sz="2400" kern="100" dirty="0">
                <a:effectLst/>
                <a:ea typeface="Aptos" panose="020B0004020202020204" pitchFamily="34" charset="0"/>
                <a:cs typeface="Times New Roman" panose="02020603050405020304" pitchFamily="18" charset="0"/>
              </a:rPr>
              <a:t>It also establishes the UN principal organs and procedures. </a:t>
            </a:r>
          </a:p>
          <a:p>
            <a:r>
              <a:rPr lang="en-GB" sz="2400" kern="100" dirty="0">
                <a:effectLst/>
                <a:ea typeface="Aptos" panose="020B0004020202020204" pitchFamily="34" charset="0"/>
                <a:cs typeface="Times New Roman" panose="02020603050405020304" pitchFamily="18" charset="0"/>
              </a:rPr>
              <a:t>The UN has 6 principal organs: the General Assembly, the Security Council, the Economic and Social Council, the Trusteeship Council, the International Court of Justice, and the UN Secretariat. </a:t>
            </a:r>
          </a:p>
          <a:p>
            <a:r>
              <a:rPr lang="en-GB" sz="2400" kern="100" dirty="0">
                <a:effectLst/>
                <a:ea typeface="Aptos" panose="020B0004020202020204" pitchFamily="34" charset="0"/>
                <a:cs typeface="Times New Roman" panose="02020603050405020304" pitchFamily="18" charset="0"/>
              </a:rPr>
              <a:t>Five of these organs are based in New York at the UN Headquarters. The 6</a:t>
            </a:r>
            <a:r>
              <a:rPr lang="en-GB" sz="2400" kern="100" baseline="30000" dirty="0">
                <a:effectLst/>
                <a:ea typeface="Aptos" panose="020B0004020202020204" pitchFamily="34" charset="0"/>
                <a:cs typeface="Times New Roman" panose="02020603050405020304" pitchFamily="18" charset="0"/>
              </a:rPr>
              <a:t>th</a:t>
            </a:r>
            <a:r>
              <a:rPr lang="en-GB" sz="2400" kern="100" dirty="0">
                <a:effectLst/>
                <a:ea typeface="Aptos" panose="020B0004020202020204" pitchFamily="34" charset="0"/>
                <a:cs typeface="Times New Roman" panose="02020603050405020304" pitchFamily="18" charset="0"/>
              </a:rPr>
              <a:t>, the International Court of Justice, is located at The Hague in the Netherlands. </a:t>
            </a:r>
          </a:p>
          <a:p>
            <a:endParaRPr lang="en-GB" dirty="0"/>
          </a:p>
        </p:txBody>
      </p:sp>
    </p:spTree>
    <p:extLst>
      <p:ext uri="{BB962C8B-B14F-4D97-AF65-F5344CB8AC3E}">
        <p14:creationId xmlns:p14="http://schemas.microsoft.com/office/powerpoint/2010/main" val="23142162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8E66-3F15-247C-FD05-DAD3F921375E}"/>
              </a:ext>
            </a:extLst>
          </p:cNvPr>
          <p:cNvSpPr>
            <a:spLocks noGrp="1"/>
          </p:cNvSpPr>
          <p:nvPr>
            <p:ph type="title"/>
          </p:nvPr>
        </p:nvSpPr>
        <p:spPr/>
        <p:txBody>
          <a:bodyPr/>
          <a:lstStyle/>
          <a:p>
            <a:pPr algn="ctr"/>
            <a:r>
              <a:rPr lang="en-GB" dirty="0"/>
              <a:t>The 6 Organs of the UN</a:t>
            </a:r>
          </a:p>
        </p:txBody>
      </p:sp>
      <p:sp>
        <p:nvSpPr>
          <p:cNvPr id="3" name="Content Placeholder 2">
            <a:extLst>
              <a:ext uri="{FF2B5EF4-FFF2-40B4-BE49-F238E27FC236}">
                <a16:creationId xmlns:a16="http://schemas.microsoft.com/office/drawing/2014/main" id="{6F3C8E04-D2BA-1A94-F319-7835B3BE188F}"/>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General Assembly (GA): The main organ of the UN. It is comprised of the representatives from the Member States. Each member state has one vote.</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Security Council (SC): The SC has the primary responsibility for the maintenance of international peace and security. It has 15 members, and each member has one vote. 5 of the 15 are permanent members while the rest are elected on a cyclical basis. All member states have to comply with SC decisions. Unlike the League of Nations, which had the power only to impose sanctions by unanimous vote, the Security Council could use “any means necessary,” including military force, to thwart aggression.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Economic and Social Council (ECOSOC): Where the world’s economic, social, and environmental challenges are discussed and debated. ECOSOC also recommends policies.</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92778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8E66-3F15-247C-FD05-DAD3F921375E}"/>
              </a:ext>
            </a:extLst>
          </p:cNvPr>
          <p:cNvSpPr>
            <a:spLocks noGrp="1"/>
          </p:cNvSpPr>
          <p:nvPr>
            <p:ph type="title"/>
          </p:nvPr>
        </p:nvSpPr>
        <p:spPr/>
        <p:txBody>
          <a:bodyPr/>
          <a:lstStyle/>
          <a:p>
            <a:pPr algn="ctr"/>
            <a:r>
              <a:rPr lang="en-GB" dirty="0"/>
              <a:t>The 6 Organs of the UN</a:t>
            </a:r>
          </a:p>
        </p:txBody>
      </p:sp>
      <p:sp>
        <p:nvSpPr>
          <p:cNvPr id="3" name="Content Placeholder 2">
            <a:extLst>
              <a:ext uri="{FF2B5EF4-FFF2-40B4-BE49-F238E27FC236}">
                <a16:creationId xmlns:a16="http://schemas.microsoft.com/office/drawing/2014/main" id="{6F3C8E04-D2BA-1A94-F319-7835B3BE188F}"/>
              </a:ext>
            </a:extLst>
          </p:cNvPr>
          <p:cNvSpPr>
            <a:spLocks noGrp="1"/>
          </p:cNvSpPr>
          <p:nvPr>
            <p:ph idx="1"/>
          </p:nvPr>
        </p:nvSpPr>
        <p:spPr/>
        <p:txBody>
          <a:bodyPr>
            <a:normAutofit/>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Trusteeship Council: Established to provide international supervision for 11 Trust Territories, formerly called mandates in the League of Nations, to prepare them for self-government or independence. (more or less obsolete)</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International Court of Justice: The principal judicial organ of the UN charged with settling legal disputes between States and providing advisory opinions</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UN Secretariat: Carries out the day-to-day work of the UN. The UN Secretariat services the other principal organs of the UN and administers their programmes and policies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314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C2A6-DCD2-BCAC-64B8-52C27E9F472D}"/>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E40DD925-81BE-3EED-ED82-BEC26070B303}"/>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UN is not a supra-state or a government of governments. It does not have an army and it does not levy taxes. It depends on the political will and contributions of its Member States to carry out its activities.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United Nations is “based on the principle of the sovereign equality of all its members” (Article 2), and equal membership is therefore available to all “peace-loving states” (Article 4). Whether or not all its member states are democracies themselves, they are joined in a structure of equal representation in the General Assembly. </a:t>
            </a:r>
          </a:p>
          <a:p>
            <a:endParaRPr lang="en-GB" dirty="0"/>
          </a:p>
        </p:txBody>
      </p:sp>
    </p:spTree>
    <p:extLst>
      <p:ext uri="{BB962C8B-B14F-4D97-AF65-F5344CB8AC3E}">
        <p14:creationId xmlns:p14="http://schemas.microsoft.com/office/powerpoint/2010/main" val="1533533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05B3A-2D8A-1B35-2ABD-1902DE2E40C2}"/>
              </a:ext>
            </a:extLst>
          </p:cNvPr>
          <p:cNvSpPr>
            <a:spLocks noGrp="1"/>
          </p:cNvSpPr>
          <p:nvPr>
            <p:ph type="title"/>
          </p:nvPr>
        </p:nvSpPr>
        <p:spPr/>
        <p:txBody>
          <a:bodyPr/>
          <a:lstStyle/>
          <a:p>
            <a:pPr algn="ctr"/>
            <a:r>
              <a:rPr lang="en-GB" dirty="0"/>
              <a:t>UN Specialized Agencies</a:t>
            </a:r>
          </a:p>
        </p:txBody>
      </p:sp>
      <p:sp>
        <p:nvSpPr>
          <p:cNvPr id="3" name="Content Placeholder 2">
            <a:extLst>
              <a:ext uri="{FF2B5EF4-FFF2-40B4-BE49-F238E27FC236}">
                <a16:creationId xmlns:a16="http://schemas.microsoft.com/office/drawing/2014/main" id="{BD0FACE8-A9FC-CABA-E386-577E3629AEFE}"/>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UN also consists of much more than the principal organs. It includes a number of specialized agencies, numerous programmes, funds, entities, and institutes. </a:t>
            </a:r>
          </a:p>
          <a:p>
            <a:r>
              <a:rPr lang="en-GB" sz="2400" kern="100" dirty="0">
                <a:effectLst/>
                <a:ea typeface="Aptos" panose="020B0004020202020204" pitchFamily="34" charset="0"/>
                <a:cs typeface="Times New Roman" panose="02020603050405020304" pitchFamily="18" charset="0"/>
              </a:rPr>
              <a:t>They are autonomous bodies created by intergovernmental agreement. </a:t>
            </a:r>
          </a:p>
          <a:p>
            <a:r>
              <a:rPr lang="en-GB" sz="2400" kern="100" dirty="0">
                <a:effectLst/>
                <a:ea typeface="Aptos" panose="020B0004020202020204" pitchFamily="34" charset="0"/>
                <a:cs typeface="Times New Roman" panose="02020603050405020304" pitchFamily="18" charset="0"/>
              </a:rPr>
              <a:t>These include organizations like the International Monetary Fund, the World Bank, the Food and Agricultural Organization, the IAEA International Atomic Energy Agency, the International Labour Organization, UNESCO, and WHO. </a:t>
            </a:r>
          </a:p>
          <a:p>
            <a:endParaRPr lang="en-GB" dirty="0"/>
          </a:p>
        </p:txBody>
      </p:sp>
    </p:spTree>
    <p:extLst>
      <p:ext uri="{BB962C8B-B14F-4D97-AF65-F5344CB8AC3E}">
        <p14:creationId xmlns:p14="http://schemas.microsoft.com/office/powerpoint/2010/main" val="26143591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04C1A-92F4-6488-752A-CE67001F1BAE}"/>
              </a:ext>
            </a:extLst>
          </p:cNvPr>
          <p:cNvSpPr>
            <a:spLocks noGrp="1"/>
          </p:cNvSpPr>
          <p:nvPr>
            <p:ph type="title"/>
          </p:nvPr>
        </p:nvSpPr>
        <p:spPr/>
        <p:txBody>
          <a:bodyPr/>
          <a:lstStyle/>
          <a:p>
            <a:pPr algn="ctr"/>
            <a:r>
              <a:rPr lang="en-GB" dirty="0"/>
              <a:t>The Preamble of the UN Charter</a:t>
            </a:r>
          </a:p>
        </p:txBody>
      </p:sp>
      <p:sp>
        <p:nvSpPr>
          <p:cNvPr id="3" name="Content Placeholder 2">
            <a:extLst>
              <a:ext uri="{FF2B5EF4-FFF2-40B4-BE49-F238E27FC236}">
                <a16:creationId xmlns:a16="http://schemas.microsoft.com/office/drawing/2014/main" id="{A0A6780F-40CC-54E9-36F8-60ED4303AC65}"/>
              </a:ext>
            </a:extLst>
          </p:cNvPr>
          <p:cNvSpPr>
            <a:spLocks noGrp="1"/>
          </p:cNvSpPr>
          <p:nvPr>
            <p:ph idx="1"/>
          </p:nvPr>
        </p:nvSpPr>
        <p:spPr/>
        <p:txBody>
          <a:bodyPr>
            <a:normAutofit fontScale="925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foundation upon which the UN was created is described in the Preamble of the UN Charter:</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“To save succeeding generations from the scourge of war, which twice in our lifetime has brought untold sorry to mankind”</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“To reaffirm faith to fundamental human rights, in the dignity and worth of the human person, in the equal rights of men and women and of nations large and small”</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“To establish conditions under which justice and respect for the obligations arising from treaties and other sources of international law can be maintained”</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“To promote social progress and better standards of life in larger freedom.”</a:t>
            </a:r>
          </a:p>
          <a:p>
            <a:endParaRPr lang="en-GB" dirty="0"/>
          </a:p>
        </p:txBody>
      </p:sp>
    </p:spTree>
    <p:extLst>
      <p:ext uri="{BB962C8B-B14F-4D97-AF65-F5344CB8AC3E}">
        <p14:creationId xmlns:p14="http://schemas.microsoft.com/office/powerpoint/2010/main" val="1069364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CA09-5283-CF0F-FB28-D172B160A371}"/>
              </a:ext>
            </a:extLst>
          </p:cNvPr>
          <p:cNvSpPr>
            <a:spLocks noGrp="1"/>
          </p:cNvSpPr>
          <p:nvPr>
            <p:ph type="title"/>
          </p:nvPr>
        </p:nvSpPr>
        <p:spPr/>
        <p:txBody>
          <a:bodyPr/>
          <a:lstStyle/>
          <a:p>
            <a:pPr algn="ctr"/>
            <a:r>
              <a:rPr lang="en-GB" dirty="0"/>
              <a:t>The Four Pillars of the UN</a:t>
            </a:r>
          </a:p>
        </p:txBody>
      </p:sp>
      <p:sp>
        <p:nvSpPr>
          <p:cNvPr id="3" name="Content Placeholder 2">
            <a:extLst>
              <a:ext uri="{FF2B5EF4-FFF2-40B4-BE49-F238E27FC236}">
                <a16:creationId xmlns:a16="http://schemas.microsoft.com/office/drawing/2014/main" id="{FC1D906C-F632-3C1C-6576-A29F906C50F4}"/>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The Four Pillars of the UN as described in the Preamble are:</a:t>
            </a:r>
          </a:p>
          <a:p>
            <a:pPr marL="914400" lvl="2">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Peace and Security</a:t>
            </a:r>
          </a:p>
          <a:p>
            <a:pPr marL="914400" lvl="2">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Human Rights</a:t>
            </a:r>
          </a:p>
          <a:p>
            <a:pPr marL="914400" lvl="2">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Rule of Law</a:t>
            </a:r>
          </a:p>
          <a:p>
            <a:pPr marL="914400" lvl="2">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Development </a:t>
            </a:r>
          </a:p>
          <a:p>
            <a:pPr marL="0" marR="0">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sz="2400" kern="100" dirty="0">
                <a:ea typeface="Aptos" panose="020B0004020202020204" pitchFamily="34" charset="0"/>
                <a:cs typeface="Times New Roman" panose="02020603050405020304" pitchFamily="18" charset="0"/>
                <a:sym typeface="Wingdings" panose="05000000000000000000" pitchFamily="2" charset="2"/>
              </a:rPr>
              <a:t> </a:t>
            </a:r>
            <a:r>
              <a:rPr lang="en-GB" sz="2400" kern="100" dirty="0">
                <a:effectLst/>
                <a:ea typeface="Aptos" panose="020B0004020202020204" pitchFamily="34" charset="0"/>
                <a:cs typeface="Times New Roman" panose="02020603050405020304" pitchFamily="18" charset="0"/>
              </a:rPr>
              <a:t>These pillars are interconnected. One cannot be fully achieved without achieving all of them. </a:t>
            </a:r>
          </a:p>
          <a:p>
            <a:endParaRPr lang="en-GB" dirty="0"/>
          </a:p>
        </p:txBody>
      </p:sp>
    </p:spTree>
    <p:extLst>
      <p:ext uri="{BB962C8B-B14F-4D97-AF65-F5344CB8AC3E}">
        <p14:creationId xmlns:p14="http://schemas.microsoft.com/office/powerpoint/2010/main" val="16870303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F65F-54FE-2728-86F0-5565B6AB4AE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011C0B-4329-8AFE-A701-E3F0070F916D}"/>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UN grew out of the ruins of WWII and endured the Cold War. Today, peace and security are no longer viewed only in terms of the absence of military conflict. Other factors include: poverty, hunger, environmental degradation, weak democratic institutions, and human rights violations.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UN peacekeeping operations involve peacekeeping and peacebuilding. Additionally, they coordinate humanitarian assistance during conflicts. </a:t>
            </a:r>
          </a:p>
          <a:p>
            <a:endParaRPr lang="en-GB" dirty="0"/>
          </a:p>
        </p:txBody>
      </p:sp>
    </p:spTree>
    <p:extLst>
      <p:ext uri="{BB962C8B-B14F-4D97-AF65-F5344CB8AC3E}">
        <p14:creationId xmlns:p14="http://schemas.microsoft.com/office/powerpoint/2010/main" val="1306700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58DF-0964-8775-72D4-577108DD0F00}"/>
              </a:ext>
            </a:extLst>
          </p:cNvPr>
          <p:cNvSpPr>
            <a:spLocks noGrp="1"/>
          </p:cNvSpPr>
          <p:nvPr>
            <p:ph type="title"/>
          </p:nvPr>
        </p:nvSpPr>
        <p:spPr/>
        <p:txBody>
          <a:bodyPr/>
          <a:lstStyle/>
          <a:p>
            <a:pPr algn="ctr"/>
            <a:r>
              <a:rPr lang="en-GB" dirty="0"/>
              <a:t>Peacekeeping vs. Peacebuilding</a:t>
            </a:r>
          </a:p>
        </p:txBody>
      </p:sp>
      <p:sp>
        <p:nvSpPr>
          <p:cNvPr id="3" name="Content Placeholder 2">
            <a:extLst>
              <a:ext uri="{FF2B5EF4-FFF2-40B4-BE49-F238E27FC236}">
                <a16:creationId xmlns:a16="http://schemas.microsoft.com/office/drawing/2014/main" id="{C8285231-D531-16B1-F483-453E1F01692B}"/>
              </a:ext>
            </a:extLst>
          </p:cNvPr>
          <p:cNvSpPr>
            <a:spLocks noGrp="1"/>
          </p:cNvSpPr>
          <p:nvPr>
            <p:ph idx="1"/>
          </p:nvPr>
        </p:nvSpPr>
        <p:spPr/>
        <p:txBody>
          <a:bodyPr>
            <a:normAutofit fontScale="70000" lnSpcReduction="20000"/>
          </a:bodyPr>
          <a:lstStyle/>
          <a:p>
            <a:pPr marL="0" marR="0" indent="0">
              <a:lnSpc>
                <a:spcPct val="107000"/>
              </a:lnSpc>
              <a:spcBef>
                <a:spcPts val="0"/>
              </a:spcBef>
              <a:spcAft>
                <a:spcPts val="0"/>
              </a:spcAft>
              <a:buNone/>
            </a:pPr>
            <a:r>
              <a:rPr lang="en-GB" sz="3100" kern="100" dirty="0">
                <a:effectLst/>
                <a:ea typeface="Aptos" panose="020B0004020202020204" pitchFamily="34" charset="0"/>
                <a:cs typeface="Times New Roman" panose="02020603050405020304" pitchFamily="18" charset="0"/>
              </a:rPr>
              <a:t>Human rights defender Reverend Timothy Njoya defines peace in the community as the</a:t>
            </a:r>
            <a:r>
              <a:rPr lang="en-GB" sz="3100" kern="100" dirty="0">
                <a:ea typeface="Aptos" panose="020B0004020202020204" pitchFamily="34" charset="0"/>
                <a:cs typeface="Times New Roman" panose="02020603050405020304" pitchFamily="18" charset="0"/>
              </a:rPr>
              <a:t> </a:t>
            </a:r>
            <a:r>
              <a:rPr lang="en-GB" sz="3100" kern="100" dirty="0">
                <a:effectLst/>
                <a:ea typeface="Aptos" panose="020B0004020202020204" pitchFamily="34" charset="0"/>
                <a:cs typeface="Times New Roman" panose="02020603050405020304" pitchFamily="18" charset="0"/>
              </a:rPr>
              <a:t>existence of harmonious relationships. According to Reverend Njoya, peace in the community has three components:</a:t>
            </a:r>
          </a:p>
          <a:p>
            <a:pPr marL="0" marR="0" indent="0">
              <a:lnSpc>
                <a:spcPct val="107000"/>
              </a:lnSpc>
              <a:spcBef>
                <a:spcPts val="0"/>
              </a:spcBef>
              <a:spcAft>
                <a:spcPts val="0"/>
              </a:spcAft>
              <a:buNone/>
            </a:pPr>
            <a:r>
              <a:rPr lang="en-GB" sz="3100" kern="100" dirty="0">
                <a:effectLst/>
                <a:ea typeface="Aptos" panose="020B0004020202020204" pitchFamily="34" charset="0"/>
                <a:cs typeface="Times New Roman" panose="02020603050405020304" pitchFamily="18" charset="0"/>
              </a:rPr>
              <a:t> </a:t>
            </a:r>
          </a:p>
          <a:p>
            <a:pPr marL="457200" marR="0" indent="-457200">
              <a:lnSpc>
                <a:spcPct val="107000"/>
              </a:lnSpc>
              <a:spcBef>
                <a:spcPts val="0"/>
              </a:spcBef>
              <a:spcAft>
                <a:spcPts val="0"/>
              </a:spcAft>
              <a:buAutoNum type="arabicParenR"/>
            </a:pPr>
            <a:r>
              <a:rPr lang="en-GB" sz="3100" kern="100" dirty="0">
                <a:effectLst/>
                <a:ea typeface="Aptos" panose="020B0004020202020204" pitchFamily="34" charset="0"/>
                <a:cs typeface="Times New Roman" panose="02020603050405020304" pitchFamily="18" charset="0"/>
              </a:rPr>
              <a:t>Positive social characteristics defined by harmony, order, security, prosperity, and well-being</a:t>
            </a:r>
          </a:p>
          <a:p>
            <a:pPr marL="457200" marR="0" indent="-457200">
              <a:lnSpc>
                <a:spcPct val="107000"/>
              </a:lnSpc>
              <a:spcBef>
                <a:spcPts val="0"/>
              </a:spcBef>
              <a:spcAft>
                <a:spcPts val="0"/>
              </a:spcAft>
              <a:buAutoNum type="arabicParenR"/>
            </a:pPr>
            <a:r>
              <a:rPr lang="en-GB" sz="3100" kern="100" dirty="0">
                <a:effectLst/>
                <a:ea typeface="Aptos" panose="020B0004020202020204" pitchFamily="34" charset="0"/>
                <a:cs typeface="Times New Roman" panose="02020603050405020304" pitchFamily="18" charset="0"/>
              </a:rPr>
              <a:t>Absence of destructive social characteristics defined by freedom from violence,</a:t>
            </a:r>
            <a:r>
              <a:rPr lang="en-GB" sz="3100" kern="100" dirty="0">
                <a:ea typeface="Aptos" panose="020B0004020202020204" pitchFamily="34" charset="0"/>
                <a:cs typeface="Times New Roman" panose="02020603050405020304" pitchFamily="18" charset="0"/>
              </a:rPr>
              <a:t> </a:t>
            </a:r>
            <a:r>
              <a:rPr lang="en-GB" sz="3100" kern="100" dirty="0">
                <a:effectLst/>
                <a:ea typeface="Aptos" panose="020B0004020202020204" pitchFamily="34" charset="0"/>
                <a:cs typeface="Times New Roman" panose="02020603050405020304" pitchFamily="18" charset="0"/>
              </a:rPr>
              <a:t>disturbance, agitation, poverty and hunger</a:t>
            </a:r>
          </a:p>
          <a:p>
            <a:pPr marL="457200" marR="0" indent="-457200">
              <a:lnSpc>
                <a:spcPct val="107000"/>
              </a:lnSpc>
              <a:spcBef>
                <a:spcPts val="0"/>
              </a:spcBef>
              <a:spcAft>
                <a:spcPts val="0"/>
              </a:spcAft>
              <a:buAutoNum type="arabicParenR"/>
            </a:pPr>
            <a:r>
              <a:rPr lang="en-GB" sz="3100" kern="100" dirty="0">
                <a:effectLst/>
                <a:ea typeface="Aptos" panose="020B0004020202020204" pitchFamily="34" charset="0"/>
                <a:cs typeface="Times New Roman" panose="02020603050405020304" pitchFamily="18" charset="0"/>
              </a:rPr>
              <a:t>Political peace in the form of truce, détente, resolution of conflicts, or cessation of war</a:t>
            </a:r>
          </a:p>
          <a:p>
            <a:pPr marL="457200" marR="0" indent="-457200">
              <a:lnSpc>
                <a:spcPct val="107000"/>
              </a:lnSpc>
              <a:spcBef>
                <a:spcPts val="0"/>
              </a:spcBef>
              <a:spcAft>
                <a:spcPts val="0"/>
              </a:spcAft>
              <a:buAutoNum type="arabicParenR"/>
            </a:pPr>
            <a:endParaRPr lang="en-GB" sz="3100" kern="100" dirty="0">
              <a:effectLst/>
              <a:ea typeface="Aptos" panose="020B0004020202020204" pitchFamily="34" charset="0"/>
              <a:cs typeface="Times New Roman" panose="02020603050405020304" pitchFamily="18" charset="0"/>
            </a:endParaRPr>
          </a:p>
          <a:p>
            <a:pPr marL="0" indent="0">
              <a:lnSpc>
                <a:spcPct val="107000"/>
              </a:lnSpc>
              <a:spcBef>
                <a:spcPts val="0"/>
              </a:spcBef>
              <a:buNone/>
            </a:pPr>
            <a:r>
              <a:rPr lang="en-GB" sz="3100" kern="100" dirty="0">
                <a:effectLst/>
                <a:ea typeface="Aptos" panose="020B0004020202020204" pitchFamily="34" charset="0"/>
                <a:cs typeface="Times New Roman" panose="02020603050405020304" pitchFamily="18" charset="0"/>
              </a:rPr>
              <a:t>Peacebuilding involves the creation and development of these three components at the individual and family, community, and national levels. </a:t>
            </a:r>
          </a:p>
          <a:p>
            <a:pPr marL="457200" marR="0" indent="-457200">
              <a:lnSpc>
                <a:spcPct val="107000"/>
              </a:lnSpc>
              <a:spcBef>
                <a:spcPts val="0"/>
              </a:spcBef>
              <a:spcAft>
                <a:spcPts val="0"/>
              </a:spcAft>
              <a:buAutoNum type="arabicParenR"/>
            </a:pPr>
            <a:endParaRPr lang="en-GB" sz="2400" kern="100" dirty="0">
              <a:effectLst/>
              <a:ea typeface="Aptos" panose="020B0004020202020204" pitchFamily="34" charset="0"/>
              <a:cs typeface="Times New Roman" panose="02020603050405020304" pitchFamily="18" charset="0"/>
            </a:endParaRPr>
          </a:p>
          <a:p>
            <a:pPr marL="0" marR="0" indent="0">
              <a:lnSpc>
                <a:spcPct val="107000"/>
              </a:lnSpc>
              <a:spcBef>
                <a:spcPts val="0"/>
              </a:spcBef>
              <a:spcAft>
                <a:spcPts val="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742121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58DF-0964-8775-72D4-577108DD0F00}"/>
              </a:ext>
            </a:extLst>
          </p:cNvPr>
          <p:cNvSpPr>
            <a:spLocks noGrp="1"/>
          </p:cNvSpPr>
          <p:nvPr>
            <p:ph type="title"/>
          </p:nvPr>
        </p:nvSpPr>
        <p:spPr/>
        <p:txBody>
          <a:bodyPr/>
          <a:lstStyle/>
          <a:p>
            <a:pPr algn="ctr"/>
            <a:r>
              <a:rPr lang="en-GB" dirty="0"/>
              <a:t>Peacekeeping vs. Peacebuilding</a:t>
            </a:r>
          </a:p>
        </p:txBody>
      </p:sp>
      <p:sp>
        <p:nvSpPr>
          <p:cNvPr id="3" name="Content Placeholder 2">
            <a:extLst>
              <a:ext uri="{FF2B5EF4-FFF2-40B4-BE49-F238E27FC236}">
                <a16:creationId xmlns:a16="http://schemas.microsoft.com/office/drawing/2014/main" id="{C8285231-D531-16B1-F483-453E1F01692B}"/>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Peacekeeping, on the other hand, is a “buffering between various broken and violent relationships.”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Peacekeeping involves the utilization of methods such as “</a:t>
            </a:r>
            <a:r>
              <a:rPr lang="en-GB" sz="2400" kern="100" dirty="0" err="1">
                <a:effectLst/>
                <a:ea typeface="Aptos" panose="020B0004020202020204" pitchFamily="34" charset="0"/>
                <a:cs typeface="Times New Roman" panose="02020603050405020304" pitchFamily="18" charset="0"/>
              </a:rPr>
              <a:t>counseling</a:t>
            </a:r>
            <a:r>
              <a:rPr lang="en-GB" sz="2400" kern="100" dirty="0">
                <a:effectLst/>
                <a:ea typeface="Aptos" panose="020B0004020202020204" pitchFamily="34" charset="0"/>
                <a:cs typeface="Times New Roman" panose="02020603050405020304" pitchFamily="18" charset="0"/>
              </a:rPr>
              <a:t>, mediation, conflict resolution, arbitration, deterrence or isolation.”</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“Peacekeeping remains a makeshift arrangement that in itself is not sufficient to create permanent peace- unless it removes the original cause of hostility.”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According to Njoya, short term and temporary peacekeeping efforts are better invested in long term solutions of peacebuilding by “transforming the material and social conditions that </a:t>
            </a:r>
            <a:r>
              <a:rPr lang="en-GB" sz="2400" kern="100" dirty="0" err="1">
                <a:effectLst/>
                <a:ea typeface="Aptos" panose="020B0004020202020204" pitchFamily="34" charset="0"/>
                <a:cs typeface="Times New Roman" panose="02020603050405020304" pitchFamily="18" charset="0"/>
              </a:rPr>
              <a:t>favor</a:t>
            </a:r>
            <a:r>
              <a:rPr lang="en-GB" sz="2400" kern="100" dirty="0">
                <a:effectLst/>
                <a:ea typeface="Aptos" panose="020B0004020202020204" pitchFamily="34" charset="0"/>
                <a:cs typeface="Times New Roman" panose="02020603050405020304" pitchFamily="18" charset="0"/>
              </a:rPr>
              <a:t> hostility.”</a:t>
            </a:r>
          </a:p>
          <a:p>
            <a:pPr marL="0" marR="0" indent="0">
              <a:lnSpc>
                <a:spcPct val="107000"/>
              </a:lnSpc>
              <a:spcBef>
                <a:spcPts val="0"/>
              </a:spcBef>
              <a:spcAft>
                <a:spcPts val="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60859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E4AFD-88E5-A471-DE6C-6184790655FD}"/>
              </a:ext>
            </a:extLst>
          </p:cNvPr>
          <p:cNvSpPr>
            <a:spLocks noGrp="1"/>
          </p:cNvSpPr>
          <p:nvPr>
            <p:ph type="title"/>
          </p:nvPr>
        </p:nvSpPr>
        <p:spPr/>
        <p:txBody>
          <a:bodyPr/>
          <a:lstStyle/>
          <a:p>
            <a:pPr algn="ctr"/>
            <a:r>
              <a:rPr lang="en-GB" dirty="0"/>
              <a:t>ECOSOC</a:t>
            </a:r>
          </a:p>
        </p:txBody>
      </p:sp>
      <p:sp>
        <p:nvSpPr>
          <p:cNvPr id="3" name="Content Placeholder 2">
            <a:extLst>
              <a:ext uri="{FF2B5EF4-FFF2-40B4-BE49-F238E27FC236}">
                <a16:creationId xmlns:a16="http://schemas.microsoft.com/office/drawing/2014/main" id="{03268A0E-6C1D-7A07-8E0A-9398B6BF3BE9}"/>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ECOSOC is responsible for coordinating the development mandates of 14 UN specialized agencies and five regional commissions. ECOSOC consults with academics, business representatives, and thousands of NGOs within civil society. </a:t>
            </a:r>
          </a:p>
          <a:p>
            <a:pPr>
              <a:lnSpc>
                <a:spcPct val="107000"/>
              </a:lnSpc>
              <a:spcBef>
                <a:spcPts val="0"/>
              </a:spcBef>
              <a:spcAft>
                <a:spcPts val="800"/>
              </a:spcAft>
            </a:pPr>
            <a:r>
              <a:rPr lang="en-GB" sz="2400" kern="100" dirty="0" err="1">
                <a:ea typeface="Aptos" panose="020B0004020202020204" pitchFamily="34" charset="0"/>
                <a:cs typeface="Times New Roman" panose="02020603050405020304" pitchFamily="18" charset="0"/>
              </a:rPr>
              <a:t>Ghali</a:t>
            </a:r>
            <a:r>
              <a:rPr lang="en-GB" sz="2400" kern="100" dirty="0">
                <a:ea typeface="Aptos" panose="020B0004020202020204" pitchFamily="34" charset="0"/>
                <a:cs typeface="Times New Roman" panose="02020603050405020304" pitchFamily="18" charset="0"/>
              </a:rPr>
              <a:t> (1992): </a:t>
            </a:r>
            <a:r>
              <a:rPr lang="en-GB" sz="2400" kern="100" dirty="0">
                <a:effectLst/>
                <a:ea typeface="Aptos" panose="020B0004020202020204" pitchFamily="34" charset="0"/>
                <a:cs typeface="Times New Roman" panose="02020603050405020304" pitchFamily="18" charset="0"/>
              </a:rPr>
              <a:t>“The Responsibilities of the United Nations in the field of social and economic development are central to the purposes and principles of the charter: first, because the maintenance of international peace and security is inextricably entwined with economic and social progress and stability; and second, because the promotion of social and economic progress is a specific task given to the United Nations by the charter.” </a:t>
            </a:r>
          </a:p>
          <a:p>
            <a:endParaRPr lang="en-GB" dirty="0"/>
          </a:p>
        </p:txBody>
      </p:sp>
    </p:spTree>
    <p:extLst>
      <p:ext uri="{BB962C8B-B14F-4D97-AF65-F5344CB8AC3E}">
        <p14:creationId xmlns:p14="http://schemas.microsoft.com/office/powerpoint/2010/main" val="25259034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8BD4-192D-A264-CD01-E695221AE86C}"/>
              </a:ext>
            </a:extLst>
          </p:cNvPr>
          <p:cNvSpPr>
            <a:spLocks noGrp="1"/>
          </p:cNvSpPr>
          <p:nvPr>
            <p:ph type="title"/>
          </p:nvPr>
        </p:nvSpPr>
        <p:spPr/>
        <p:txBody>
          <a:bodyPr/>
          <a:lstStyle/>
          <a:p>
            <a:pPr algn="ctr"/>
            <a:r>
              <a:rPr lang="en-GB" dirty="0"/>
              <a:t>Development</a:t>
            </a:r>
          </a:p>
        </p:txBody>
      </p:sp>
      <p:sp>
        <p:nvSpPr>
          <p:cNvPr id="3" name="Content Placeholder 2">
            <a:extLst>
              <a:ext uri="{FF2B5EF4-FFF2-40B4-BE49-F238E27FC236}">
                <a16:creationId xmlns:a16="http://schemas.microsoft.com/office/drawing/2014/main" id="{F5A58865-D429-EE81-51B4-326360121DA6}"/>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The main components of development are:</a:t>
            </a:r>
          </a:p>
          <a:p>
            <a:pPr marL="914400" lvl="2">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L</a:t>
            </a:r>
            <a:r>
              <a:rPr lang="en-GB" sz="2400" kern="100" dirty="0">
                <a:effectLst/>
                <a:ea typeface="Aptos" panose="020B0004020202020204" pitchFamily="34" charset="0"/>
                <a:cs typeface="Times New Roman" panose="02020603050405020304" pitchFamily="18" charset="0"/>
              </a:rPr>
              <a:t>iving a long and health life</a:t>
            </a:r>
          </a:p>
          <a:p>
            <a:pPr marL="914400" lvl="2">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B</a:t>
            </a:r>
            <a:r>
              <a:rPr lang="en-GB" sz="2400" kern="100" dirty="0">
                <a:effectLst/>
                <a:ea typeface="Aptos" panose="020B0004020202020204" pitchFamily="34" charset="0"/>
                <a:cs typeface="Times New Roman" panose="02020603050405020304" pitchFamily="18" charset="0"/>
              </a:rPr>
              <a:t>eing educated</a:t>
            </a:r>
          </a:p>
          <a:p>
            <a:pPr marL="914400" lvl="2">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H</a:t>
            </a:r>
            <a:r>
              <a:rPr lang="en-GB" sz="2400" kern="100" dirty="0">
                <a:effectLst/>
                <a:ea typeface="Aptos" panose="020B0004020202020204" pitchFamily="34" charset="0"/>
                <a:cs typeface="Times New Roman" panose="02020603050405020304" pitchFamily="18" charset="0"/>
              </a:rPr>
              <a:t>aving a decent standard of living</a:t>
            </a:r>
          </a:p>
          <a:p>
            <a:pPr marL="914400" lvl="2">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Having the freedom to participate in the life of one’s community</a:t>
            </a:r>
          </a:p>
          <a:p>
            <a:endParaRPr lang="en-GB" dirty="0"/>
          </a:p>
        </p:txBody>
      </p:sp>
    </p:spTree>
    <p:extLst>
      <p:ext uri="{BB962C8B-B14F-4D97-AF65-F5344CB8AC3E}">
        <p14:creationId xmlns:p14="http://schemas.microsoft.com/office/powerpoint/2010/main" val="1297796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3FE2D-16AD-D053-132A-86D26DE6D447}"/>
              </a:ext>
            </a:extLst>
          </p:cNvPr>
          <p:cNvSpPr>
            <a:spLocks noGrp="1"/>
          </p:cNvSpPr>
          <p:nvPr>
            <p:ph type="title"/>
          </p:nvPr>
        </p:nvSpPr>
        <p:spPr/>
        <p:txBody>
          <a:bodyPr/>
          <a:lstStyle/>
          <a:p>
            <a:pPr algn="ctr"/>
            <a:r>
              <a:rPr lang="en-GB" dirty="0"/>
              <a:t>Development and Human Rights</a:t>
            </a:r>
          </a:p>
        </p:txBody>
      </p:sp>
      <p:sp>
        <p:nvSpPr>
          <p:cNvPr id="3" name="Content Placeholder 2">
            <a:extLst>
              <a:ext uri="{FF2B5EF4-FFF2-40B4-BE49-F238E27FC236}">
                <a16:creationId xmlns:a16="http://schemas.microsoft.com/office/drawing/2014/main" id="{99148CF0-CD3E-B88E-0ABA-0449AF5FCD6D}"/>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All development is ultimately about expanding human potential and human rights. Yet it is more than just about raising one’s income. It cannot occur without freedom from misery, hunger, illiteracy, and disease. Development ceases to move forward when violent conflict erupts, human rights are violated, or the rule of law disregarded.</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strong link between human rights and development has featured prominently in UN discussions. In 1986, the right to development was made explicit in the Declaration on the Right to Development. It states that</a:t>
            </a:r>
          </a:p>
          <a:p>
            <a:pPr marL="0" indent="0">
              <a:lnSpc>
                <a:spcPct val="107000"/>
              </a:lnSpc>
              <a:spcBef>
                <a:spcPts val="0"/>
              </a:spcBef>
              <a:spcAft>
                <a:spcPts val="800"/>
              </a:spcAft>
              <a:buNone/>
            </a:pPr>
            <a:r>
              <a:rPr lang="en-GB" sz="2200" kern="100" dirty="0">
                <a:effectLst/>
                <a:ea typeface="Aptos" panose="020B0004020202020204" pitchFamily="34" charset="0"/>
                <a:cs typeface="Times New Roman" panose="02020603050405020304" pitchFamily="18" charset="0"/>
              </a:rPr>
              <a:t>	“the right to development is an inalienable human right by virtue of which 	every human person and all peoples are entitled to participate in, contribute 	to, and enjoy economic, social, cultural, and political development, in which a	</a:t>
            </a:r>
            <a:r>
              <a:rPr lang="en-GB" sz="2200" kern="100" dirty="0" err="1">
                <a:effectLst/>
                <a:ea typeface="Aptos" panose="020B0004020202020204" pitchFamily="34" charset="0"/>
                <a:cs typeface="Times New Roman" panose="02020603050405020304" pitchFamily="18" charset="0"/>
              </a:rPr>
              <a:t>ll</a:t>
            </a:r>
            <a:r>
              <a:rPr lang="en-GB" sz="2200" kern="100" dirty="0">
                <a:effectLst/>
                <a:ea typeface="Aptos" panose="020B0004020202020204" pitchFamily="34" charset="0"/>
                <a:cs typeface="Times New Roman" panose="02020603050405020304" pitchFamily="18" charset="0"/>
              </a:rPr>
              <a:t> human rights and fundamental freedoms can be fully realized.”</a:t>
            </a:r>
          </a:p>
          <a:p>
            <a:endParaRPr lang="en-GB" dirty="0"/>
          </a:p>
        </p:txBody>
      </p:sp>
    </p:spTree>
    <p:extLst>
      <p:ext uri="{BB962C8B-B14F-4D97-AF65-F5344CB8AC3E}">
        <p14:creationId xmlns:p14="http://schemas.microsoft.com/office/powerpoint/2010/main" val="390445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9EFE6-120F-B24D-5AC8-2EAB0BFF9DA0}"/>
              </a:ext>
            </a:extLst>
          </p:cNvPr>
          <p:cNvSpPr>
            <a:spLocks noGrp="1"/>
          </p:cNvSpPr>
          <p:nvPr>
            <p:ph type="title"/>
          </p:nvPr>
        </p:nvSpPr>
        <p:spPr/>
        <p:txBody>
          <a:bodyPr/>
          <a:lstStyle/>
          <a:p>
            <a:pPr algn="ctr"/>
            <a:r>
              <a:rPr lang="en-GB" dirty="0"/>
              <a:t>The Sustainable Development Goals</a:t>
            </a:r>
          </a:p>
        </p:txBody>
      </p:sp>
      <p:sp>
        <p:nvSpPr>
          <p:cNvPr id="3" name="Content Placeholder 2">
            <a:extLst>
              <a:ext uri="{FF2B5EF4-FFF2-40B4-BE49-F238E27FC236}">
                <a16:creationId xmlns:a16="http://schemas.microsoft.com/office/drawing/2014/main" id="{7A0192C2-A662-465E-BE64-F3D57D166B5A}"/>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importance of focusing on development is most visible today in efforts to eradicate extreme poverty, as outlined in the Sustainable Development Goals (SDGs).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2030 Agenda for Sustainable Development, adopted by all UN Member States in 2015, provides a shared blueprint for peace and prosperity for people and the planet, now and into the future. At its heart are the 17 SDGs.  </a:t>
            </a:r>
          </a:p>
          <a:p>
            <a:endParaRPr lang="en-GB" dirty="0"/>
          </a:p>
        </p:txBody>
      </p:sp>
    </p:spTree>
    <p:extLst>
      <p:ext uri="{BB962C8B-B14F-4D97-AF65-F5344CB8AC3E}">
        <p14:creationId xmlns:p14="http://schemas.microsoft.com/office/powerpoint/2010/main" val="1314584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2" name="Rectangle 1051">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E9EFE6-120F-B24D-5AC8-2EAB0BFF9DA0}"/>
              </a:ext>
            </a:extLst>
          </p:cNvPr>
          <p:cNvSpPr>
            <a:spLocks noGrp="1"/>
          </p:cNvSpPr>
          <p:nvPr>
            <p:ph type="title"/>
          </p:nvPr>
        </p:nvSpPr>
        <p:spPr>
          <a:xfrm>
            <a:off x="638881" y="457201"/>
            <a:ext cx="10909640" cy="756190"/>
          </a:xfrm>
        </p:spPr>
        <p:txBody>
          <a:bodyPr vert="horz" lIns="91440" tIns="45720" rIns="91440" bIns="45720" rtlCol="0" anchor="b">
            <a:normAutofit/>
          </a:bodyPr>
          <a:lstStyle/>
          <a:p>
            <a:pPr algn="ctr"/>
            <a:r>
              <a:rPr lang="en-US" kern="1200" dirty="0">
                <a:solidFill>
                  <a:schemeClr val="tx1"/>
                </a:solidFill>
                <a:latin typeface="+mj-lt"/>
                <a:ea typeface="+mj-ea"/>
                <a:cs typeface="+mj-cs"/>
              </a:rPr>
              <a:t>The Sustainable Development Goals</a:t>
            </a:r>
          </a:p>
        </p:txBody>
      </p:sp>
      <p:sp>
        <p:nvSpPr>
          <p:cNvPr id="1054"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nited Nations Sustainable Development Goals | Bond University">
            <a:extLst>
              <a:ext uri="{FF2B5EF4-FFF2-40B4-BE49-F238E27FC236}">
                <a16:creationId xmlns:a16="http://schemas.microsoft.com/office/drawing/2014/main" id="{928622F1-57C7-86D0-411E-C8ADEF74F0C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3424" y="1463101"/>
            <a:ext cx="10290376" cy="5145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7522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D054-1C24-EF6D-EDE4-DDBA277B1658}"/>
              </a:ext>
            </a:extLst>
          </p:cNvPr>
          <p:cNvSpPr>
            <a:spLocks noGrp="1"/>
          </p:cNvSpPr>
          <p:nvPr>
            <p:ph type="title"/>
          </p:nvPr>
        </p:nvSpPr>
        <p:spPr/>
        <p:txBody>
          <a:bodyPr/>
          <a:lstStyle/>
          <a:p>
            <a:pPr algn="ctr"/>
            <a:r>
              <a:rPr lang="en-GB" dirty="0"/>
              <a:t>Human Rights at the UN</a:t>
            </a:r>
          </a:p>
        </p:txBody>
      </p:sp>
      <p:sp>
        <p:nvSpPr>
          <p:cNvPr id="3" name="Content Placeholder 2">
            <a:extLst>
              <a:ext uri="{FF2B5EF4-FFF2-40B4-BE49-F238E27FC236}">
                <a16:creationId xmlns:a16="http://schemas.microsoft.com/office/drawing/2014/main" id="{5A87B8DD-5FAA-AA06-E953-2A41485E5147}"/>
              </a:ext>
            </a:extLst>
          </p:cNvPr>
          <p:cNvSpPr>
            <a:spLocks noGrp="1"/>
          </p:cNvSpPr>
          <p:nvPr>
            <p:ph idx="1"/>
          </p:nvPr>
        </p:nvSpPr>
        <p:spPr/>
        <p:txBody>
          <a:bodyPr>
            <a:normAutofit fontScale="92500" lnSpcReduction="2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After Hitler’s barbarism and the end of WWII, it was felt particularly necessary to reaffirm the worth and dignity of the human person. During the founding conference in San Francisco, a number of countries wished to establish a complete list of human rights for inclusion in the pending draft. But time was lacking. Even those pressing for such a revolutionary change had to realize that drawing up a human rights bill required great care and circumspection. The principle that was established was that to promote and encourage respect for human rights and fundamental freedoms belonged to the core purposes of the world organization.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order to develop and prosper, human beings need security, protection, and the ability to exercise their individual rights. This cannot happen without the rule of law. The rule of law refers to persons and institutions- including the State itself- being accountable to the laws that are consistent with international human rights norms and standards.</a:t>
            </a:r>
          </a:p>
          <a:p>
            <a:endParaRPr lang="en-GB" dirty="0"/>
          </a:p>
        </p:txBody>
      </p:sp>
    </p:spTree>
    <p:extLst>
      <p:ext uri="{BB962C8B-B14F-4D97-AF65-F5344CB8AC3E}">
        <p14:creationId xmlns:p14="http://schemas.microsoft.com/office/powerpoint/2010/main" val="11447696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A newly created Commission on Human Rights (</a:t>
            </a:r>
            <a:r>
              <a:rPr lang="en-GB" sz="2400" kern="100" dirty="0" err="1">
                <a:effectLst/>
                <a:ea typeface="Aptos" panose="020B0004020202020204" pitchFamily="34" charset="0"/>
                <a:cs typeface="Times New Roman" panose="02020603050405020304" pitchFamily="18" charset="0"/>
              </a:rPr>
              <a:t>HRCion</a:t>
            </a:r>
            <a:r>
              <a:rPr lang="en-GB" sz="2400" kern="100" dirty="0">
                <a:effectLst/>
                <a:ea typeface="Aptos" panose="020B0004020202020204" pitchFamily="34" charset="0"/>
                <a:cs typeface="Times New Roman" panose="02020603050405020304" pitchFamily="18" charset="0"/>
              </a:rPr>
              <a:t>) was entrusted with elaborating a suitable draft. Two documents were drawn up by groups from civil society to provide some guidance to the work of the </a:t>
            </a:r>
            <a:r>
              <a:rPr lang="en-GB" sz="2400" kern="100" dirty="0" err="1">
                <a:effectLst/>
                <a:ea typeface="Aptos" panose="020B0004020202020204" pitchFamily="34" charset="0"/>
                <a:cs typeface="Times New Roman" panose="02020603050405020304" pitchFamily="18" charset="0"/>
              </a:rPr>
              <a:t>HRCion</a:t>
            </a:r>
            <a:r>
              <a:rPr lang="en-GB" sz="2400" kern="100" dirty="0">
                <a:effectLst/>
                <a:ea typeface="Aptos" panose="020B0004020202020204" pitchFamily="34" charset="0"/>
                <a:cs typeface="Times New Roman" panose="02020603050405020304" pitchFamily="18" charset="0"/>
              </a:rPr>
              <a:t>. A committee of experts, convened under the auspices of the American Law Institute, established a Statement of Essential Human Rights. This statement exerted a decisive influence on the drafting process in the </a:t>
            </a:r>
            <a:r>
              <a:rPr lang="en-GB" sz="2400" kern="100" dirty="0" err="1">
                <a:effectLst/>
                <a:ea typeface="Aptos" panose="020B0004020202020204" pitchFamily="34" charset="0"/>
                <a:cs typeface="Times New Roman" panose="02020603050405020304" pitchFamily="18" charset="0"/>
              </a:rPr>
              <a:t>HRCion</a:t>
            </a:r>
            <a:r>
              <a:rPr lang="en-GB" sz="2400" kern="100" dirty="0">
                <a:effectLst/>
                <a:ea typeface="Aptos" panose="020B0004020202020204" pitchFamily="34" charset="0"/>
                <a:cs typeface="Times New Roman" panose="02020603050405020304" pitchFamily="18" charset="0"/>
              </a:rPr>
              <a:t>, as explicitly acknowledged by John P Humphrey, the then Director of the Human Rights Division of the UN Secretariat. </a:t>
            </a:r>
          </a:p>
          <a:p>
            <a:endParaRPr lang="en-GB" dirty="0"/>
          </a:p>
        </p:txBody>
      </p:sp>
    </p:spTree>
    <p:extLst>
      <p:ext uri="{BB962C8B-B14F-4D97-AF65-F5344CB8AC3E}">
        <p14:creationId xmlns:p14="http://schemas.microsoft.com/office/powerpoint/2010/main" val="14149757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On December 10, 1948, the draft Universal Declaration on Human Rights was adopted by a vote of 48 to none, with 8 abstentions by the General Assembly.</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UDHR was a landmark achievement in world history. For the first time in the history of mankind, a document had come into being which defined the rights of all human beings, independently of their race, </a:t>
            </a:r>
            <a:r>
              <a:rPr lang="en-GB" sz="2400" kern="100" dirty="0" err="1">
                <a:effectLst/>
                <a:ea typeface="Aptos" panose="020B0004020202020204" pitchFamily="34" charset="0"/>
                <a:cs typeface="Times New Roman" panose="02020603050405020304" pitchFamily="18" charset="0"/>
              </a:rPr>
              <a:t>color</a:t>
            </a:r>
            <a:r>
              <a:rPr lang="en-GB" sz="2400" kern="100" dirty="0">
                <a:effectLst/>
                <a:ea typeface="Aptos" panose="020B0004020202020204" pitchFamily="34" charset="0"/>
                <a:cs typeface="Times New Roman" panose="02020603050405020304" pitchFamily="18" charset="0"/>
              </a:rPr>
              <a:t>, sex, language, or other condition.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also represented the first international recognition that human rights are fundamental freedoms apply to every person, everywhere. </a:t>
            </a:r>
          </a:p>
          <a:p>
            <a:endParaRPr lang="en-GB" dirty="0"/>
          </a:p>
        </p:txBody>
      </p:sp>
    </p:spTree>
    <p:extLst>
      <p:ext uri="{BB962C8B-B14F-4D97-AF65-F5344CB8AC3E}">
        <p14:creationId xmlns:p14="http://schemas.microsoft.com/office/powerpoint/2010/main" val="35534616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connection between human rights and development, social justice, the rule of law, non-discrimination, gender equality and democracy, is clearly visible throughout the UDHR.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First, it acknowledges that the recognition of the inalienable rights of all individuals is the foundation of freedom, justice, and peace. Inalienable rights cannot be taken away from anybody by anyone or by the State.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Second, it gives economic, social, and cultural rights the same degree of protection as civil and political rights.  </a:t>
            </a:r>
          </a:p>
          <a:p>
            <a:endParaRPr lang="en-GB" dirty="0"/>
          </a:p>
        </p:txBody>
      </p:sp>
    </p:spTree>
    <p:extLst>
      <p:ext uri="{BB962C8B-B14F-4D97-AF65-F5344CB8AC3E}">
        <p14:creationId xmlns:p14="http://schemas.microsoft.com/office/powerpoint/2010/main" val="4747154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UDHR was the first concrete product of the lengthy process of legalizing human rights.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 new chapter of human history began that day, notwithstanding the fact that the UDHR was not binding- and still has not reached that status.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 emerged from a careful negotiating process in which, although Western personalities played a leading role, the voice of prominent representatives from non-European countries was by no means absent.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 can therefore hardly be contended that the UHDR was “imposed” by “the West,” in a “presumptuous and shamelessly ethnocentric” manner.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Due to its origin, the UDHR constitutes a unique, well-balanced blend of rights of the most diverse nature.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 characterizes itself as a “common standard of achievement” in its Preamble. </a:t>
            </a:r>
          </a:p>
          <a:p>
            <a:endParaRPr lang="en-GB" dirty="0"/>
          </a:p>
        </p:txBody>
      </p:sp>
    </p:spTree>
    <p:extLst>
      <p:ext uri="{BB962C8B-B14F-4D97-AF65-F5344CB8AC3E}">
        <p14:creationId xmlns:p14="http://schemas.microsoft.com/office/powerpoint/2010/main" val="2997433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begins in Article I with the following: </a:t>
            </a:r>
          </a:p>
          <a:p>
            <a:pPr marL="0"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“All human beings are born free and equal in dignity and rights. They are 	endowed with reason and conscience and should act towards one   </a:t>
            </a:r>
          </a:p>
          <a:p>
            <a:pPr marL="0"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another in a spirit of brotherhood.”</a:t>
            </a:r>
          </a:p>
          <a:p>
            <a:pPr marL="0" indent="0">
              <a:lnSpc>
                <a:spcPct val="107000"/>
              </a:lnSpc>
              <a:spcBef>
                <a:spcPts val="0"/>
              </a:spcBef>
              <a:buNone/>
            </a:pPr>
            <a:endParaRPr lang="en-GB" sz="2400" kern="100" dirty="0">
              <a:effectLst/>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then sets forth the general principle of equality and non-discrimination in Article 2. Articles 3 to 20 list traditional rights and freedoms. The remaining articles address economic, social, and cultural rights. Article 28 states that </a:t>
            </a:r>
          </a:p>
          <a:p>
            <a:pPr marL="0" marR="0"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“everyone is entitled to a social and international order in which the</a:t>
            </a:r>
          </a:p>
          <a:p>
            <a:pPr marL="0" marR="0"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rights and freedoms set forth in this Declaration can be fully realized.” </a:t>
            </a:r>
          </a:p>
          <a:p>
            <a:endParaRPr lang="en-GB" dirty="0"/>
          </a:p>
        </p:txBody>
      </p:sp>
    </p:spTree>
    <p:extLst>
      <p:ext uri="{BB962C8B-B14F-4D97-AF65-F5344CB8AC3E}">
        <p14:creationId xmlns:p14="http://schemas.microsoft.com/office/powerpoint/2010/main" val="16937097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UN Declaration of Human Rights</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UDHR was enacted as a resolution of the General Assembly, which means it is not legally binding and lacked any binding force as a legal instrument. It is legally classified as a set of recommendations.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With the completion of the UDHR, the next step was to produce legally binding international treaties. The General Assembly decided to produce two covenants on human rights, with first devoted to civil and political rights, and the second devoted to economic and social rights. The International Bill of Human Rights, which consists of the UDHR and the two covenants, was approved on December 16, 1966.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By the first decade of the 21</a:t>
            </a:r>
            <a:r>
              <a:rPr lang="en-GB" sz="2200" kern="100" baseline="30000" dirty="0">
                <a:effectLst/>
                <a:ea typeface="Aptos" panose="020B0004020202020204" pitchFamily="34" charset="0"/>
                <a:cs typeface="Times New Roman" panose="02020603050405020304" pitchFamily="18" charset="0"/>
              </a:rPr>
              <a:t>st</a:t>
            </a:r>
            <a:r>
              <a:rPr lang="en-GB" sz="2200" kern="100" dirty="0">
                <a:effectLst/>
                <a:ea typeface="Aptos" panose="020B0004020202020204" pitchFamily="34" charset="0"/>
                <a:cs typeface="Times New Roman" panose="02020603050405020304" pitchFamily="18" charset="0"/>
              </a:rPr>
              <a:t> century, more than 160 states had formally adhered to the two Covenants: the International Covenant on Civil and Political Rights, and the International Covenant on Economic, Social, and Cultural Rights. </a:t>
            </a:r>
          </a:p>
          <a:p>
            <a:endParaRPr lang="en-GB" dirty="0"/>
          </a:p>
        </p:txBody>
      </p:sp>
    </p:spTree>
    <p:extLst>
      <p:ext uri="{BB962C8B-B14F-4D97-AF65-F5344CB8AC3E}">
        <p14:creationId xmlns:p14="http://schemas.microsoft.com/office/powerpoint/2010/main" val="16714551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7FB9-91CD-A7DE-EBF7-5C6A2F2F649F}"/>
              </a:ext>
            </a:extLst>
          </p:cNvPr>
          <p:cNvSpPr>
            <a:spLocks noGrp="1"/>
          </p:cNvSpPr>
          <p:nvPr>
            <p:ph type="title"/>
          </p:nvPr>
        </p:nvSpPr>
        <p:spPr/>
        <p:txBody>
          <a:bodyPr/>
          <a:lstStyle/>
          <a:p>
            <a:pPr algn="ctr"/>
            <a:r>
              <a:rPr lang="en-GB" dirty="0"/>
              <a:t>The UDHR as a Global Model</a:t>
            </a:r>
          </a:p>
        </p:txBody>
      </p:sp>
      <p:sp>
        <p:nvSpPr>
          <p:cNvPr id="3" name="Content Placeholder 2">
            <a:extLst>
              <a:ext uri="{FF2B5EF4-FFF2-40B4-BE49-F238E27FC236}">
                <a16:creationId xmlns:a16="http://schemas.microsoft.com/office/drawing/2014/main" id="{684D9B68-FA98-0514-DDA9-10F05B02A0E7}"/>
              </a:ext>
            </a:extLst>
          </p:cNvPr>
          <p:cNvSpPr>
            <a:spLocks noGrp="1"/>
          </p:cNvSpPr>
          <p:nvPr>
            <p:ph idx="1"/>
          </p:nvPr>
        </p:nvSpPr>
        <p:spPr/>
        <p:txBody>
          <a:bodyPr>
            <a:normAutofit fontScale="85000" lnSpcReduction="10000"/>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adoption of the UDHR stimulated norm-setting activities. The UDHR serves as a model for numerous international treaties and declarations and has been incorporated into the constitutions and laws of many countries. The UDHR has inspired more than 60 international human rights instruments. It is the best known and most cited human rights document in the world.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For example, the European Convention on Human Rights drew largely from the materials produced by the UN Commission on Human Rights, and there are many similarities in the formulations found in both documents. In 2009, after a complex process involving governments as well as members of their national parliaments, the Charter of Fundamental Rights of the European Union (</a:t>
            </a:r>
            <a:r>
              <a:rPr lang="en-GB" sz="1800" kern="100" dirty="0" err="1">
                <a:effectLst/>
                <a:ea typeface="Aptos" panose="020B0004020202020204" pitchFamily="34" charset="0"/>
                <a:cs typeface="Times New Roman" panose="02020603050405020304" pitchFamily="18" charset="0"/>
              </a:rPr>
              <a:t>EUCharter</a:t>
            </a:r>
            <a:r>
              <a:rPr lang="en-GB" sz="1800" kern="100" dirty="0">
                <a:effectLst/>
                <a:ea typeface="Aptos" panose="020B0004020202020204" pitchFamily="34" charset="0"/>
                <a:cs typeface="Times New Roman" panose="02020603050405020304" pitchFamily="18" charset="0"/>
              </a:rPr>
              <a:t>) entered into force as an annex to the Treaty of Lisbon. The </a:t>
            </a:r>
            <a:r>
              <a:rPr lang="en-GB" sz="1800" kern="100" dirty="0" err="1">
                <a:effectLst/>
                <a:ea typeface="Aptos" panose="020B0004020202020204" pitchFamily="34" charset="0"/>
                <a:cs typeface="Times New Roman" panose="02020603050405020304" pitchFamily="18" charset="0"/>
              </a:rPr>
              <a:t>EUCharter</a:t>
            </a:r>
            <a:r>
              <a:rPr lang="en-GB" sz="1800" kern="100" dirty="0">
                <a:effectLst/>
                <a:ea typeface="Aptos" panose="020B0004020202020204" pitchFamily="34" charset="0"/>
                <a:cs typeface="Times New Roman" panose="02020603050405020304" pitchFamily="18" charset="0"/>
              </a:rPr>
              <a:t> addresses dignity, freedoms, equality, and economic and social rights. It applies only to the implementation of EU law and is not meant to be a Constitution. States maintain their sovereignty by maintaining constitutional autonomy.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Other regional conventions include the American Convention on Human Rights adopted by the International Conference of American States in Bogota (1948), and the African Charter of Human and Peoples’ Rights (1981).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In Asia, there was no such regional instrument for a long time due to political difficulties and the lack of cultural homogeneity in Asia. In 2011, 12 ASEAN states did adopt a Human Rights Declaration. Although it is non-binding like the UDHR, it allows for further steps for improvement of the human rights situation in member countries. Arab countries attempted an Arab Charter on Human Rights in 1994, but it amounted to only one signature and no ratifications. An updated instrument in 2004 appeared to have been accepted by 17 states with questionable ratification status. </a:t>
            </a:r>
          </a:p>
          <a:p>
            <a:endParaRPr lang="en-GB" dirty="0"/>
          </a:p>
        </p:txBody>
      </p:sp>
    </p:spTree>
    <p:extLst>
      <p:ext uri="{BB962C8B-B14F-4D97-AF65-F5344CB8AC3E}">
        <p14:creationId xmlns:p14="http://schemas.microsoft.com/office/powerpoint/2010/main" val="7629004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957F8-EBBF-C57D-357C-DB3C5BF47ECE}"/>
              </a:ext>
            </a:extLst>
          </p:cNvPr>
          <p:cNvSpPr>
            <a:spLocks noGrp="1"/>
          </p:cNvSpPr>
          <p:nvPr>
            <p:ph type="title"/>
          </p:nvPr>
        </p:nvSpPr>
        <p:spPr/>
        <p:txBody>
          <a:bodyPr/>
          <a:lstStyle/>
          <a:p>
            <a:pPr algn="ctr"/>
            <a:r>
              <a:rPr lang="en-GB" dirty="0"/>
              <a:t>Other Treaties and Non-binding Instruments on Human Rights</a:t>
            </a:r>
          </a:p>
        </p:txBody>
      </p:sp>
      <p:sp>
        <p:nvSpPr>
          <p:cNvPr id="3" name="Content Placeholder 2">
            <a:extLst>
              <a:ext uri="{FF2B5EF4-FFF2-40B4-BE49-F238E27FC236}">
                <a16:creationId xmlns:a16="http://schemas.microsoft.com/office/drawing/2014/main" id="{53B76D3E-6FCA-B5E5-4EED-0BCA54519827}"/>
              </a:ext>
            </a:extLst>
          </p:cNvPr>
          <p:cNvSpPr>
            <a:spLocks noGrp="1"/>
          </p:cNvSpPr>
          <p:nvPr>
            <p:ph idx="1"/>
          </p:nvPr>
        </p:nvSpPr>
        <p:spPr/>
        <p:txBody>
          <a:bodyPr>
            <a:normAutofit fontScale="77500" lnSpcReduction="20000"/>
          </a:bodyPr>
          <a:lstStyle/>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 number of other treaties and non-binding instruments exist on human rights. These conventions along with the above form the legal toolkit for the protection of human rights at a global level:</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Conventions combating discrimination</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The International Convention on the Elimination of All Forms of Racial Discrimination (CERD, 1965)</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The Convention on the Elimination of All Forms of Discrimination against Women (CEDAW, 1979)</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Other treaties</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Convention against Torture and Other Cruel, Inhuman or Degrading Treatment or Punishment (CAT, 1984)</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Convention on the Rights of the Child (CRC, 1989)</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Convention on the Rights of Persons with Disabilities (CRPD, 2006)</a:t>
            </a:r>
          </a:p>
          <a:p>
            <a:pPr marL="742950" marR="0" lvl="1" indent="-285750">
              <a:lnSpc>
                <a:spcPct val="107000"/>
              </a:lnSpc>
              <a:spcBef>
                <a:spcPts val="0"/>
              </a:spcBef>
              <a:spcAft>
                <a:spcPts val="0"/>
              </a:spcAft>
              <a:buFont typeface="+mj-lt"/>
              <a:buAutoNum type="alphaLcPeriod"/>
            </a:pPr>
            <a:r>
              <a:rPr lang="en-GB" kern="100" dirty="0">
                <a:effectLst/>
                <a:ea typeface="Aptos" panose="020B0004020202020204" pitchFamily="34" charset="0"/>
                <a:cs typeface="Times New Roman" panose="02020603050405020304" pitchFamily="18" charset="0"/>
              </a:rPr>
              <a:t>International Convention for the Protection of All Persons from Enforced Disappearance (CED, 2006)</a:t>
            </a:r>
          </a:p>
          <a:p>
            <a:pPr marL="342900" marR="0" lvl="0" indent="-342900">
              <a:lnSpc>
                <a:spcPct val="107000"/>
              </a:lnSpc>
              <a:spcBef>
                <a:spcPts val="0"/>
              </a:spcBef>
              <a:spcAft>
                <a:spcPts val="800"/>
              </a:spcAft>
              <a:buFont typeface="+mj-lt"/>
              <a:buAutoNum type="arabicParenR"/>
            </a:pPr>
            <a:r>
              <a:rPr lang="en-GB" sz="2400" kern="100" dirty="0">
                <a:effectLst/>
                <a:ea typeface="Aptos" panose="020B0004020202020204" pitchFamily="34" charset="0"/>
                <a:cs typeface="Times New Roman" panose="02020603050405020304" pitchFamily="18" charset="0"/>
              </a:rPr>
              <a:t>Additionally there are conventions seeking to outlaw and abolish slavery and similar practices </a:t>
            </a:r>
          </a:p>
          <a:p>
            <a:pPr marL="0" indent="0">
              <a:buNone/>
            </a:pPr>
            <a:endParaRPr lang="en-GB" dirty="0"/>
          </a:p>
        </p:txBody>
      </p:sp>
    </p:spTree>
    <p:extLst>
      <p:ext uri="{BB962C8B-B14F-4D97-AF65-F5344CB8AC3E}">
        <p14:creationId xmlns:p14="http://schemas.microsoft.com/office/powerpoint/2010/main" val="29642943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60D4-9AEC-209A-9EA8-E5833ADE9CB3}"/>
              </a:ext>
            </a:extLst>
          </p:cNvPr>
          <p:cNvSpPr>
            <a:spLocks noGrp="1"/>
          </p:cNvSpPr>
          <p:nvPr>
            <p:ph type="title"/>
          </p:nvPr>
        </p:nvSpPr>
        <p:spPr/>
        <p:txBody>
          <a:bodyPr/>
          <a:lstStyle/>
          <a:p>
            <a:pPr algn="ctr"/>
            <a:r>
              <a:rPr lang="en-GB" dirty="0"/>
              <a:t>The Legal Framework for Human Rights </a:t>
            </a:r>
            <a:br>
              <a:rPr lang="en-GB" dirty="0"/>
            </a:br>
            <a:r>
              <a:rPr lang="en-GB" dirty="0"/>
              <a:t>by UN Agencies</a:t>
            </a:r>
          </a:p>
        </p:txBody>
      </p:sp>
      <p:sp>
        <p:nvSpPr>
          <p:cNvPr id="3" name="Content Placeholder 2">
            <a:extLst>
              <a:ext uri="{FF2B5EF4-FFF2-40B4-BE49-F238E27FC236}">
                <a16:creationId xmlns:a16="http://schemas.microsoft.com/office/drawing/2014/main" id="{760976C8-A5A8-E5D1-83D4-72150F5FD7FE}"/>
              </a:ext>
            </a:extLst>
          </p:cNvPr>
          <p:cNvSpPr>
            <a:spLocks noGrp="1"/>
          </p:cNvSpPr>
          <p:nvPr>
            <p:ph idx="1"/>
          </p:nvPr>
        </p:nvSpPr>
        <p:spPr/>
        <p:txBody>
          <a:bodyPr>
            <a:normAutofit fontScale="85000" lnSpcReduction="10000"/>
          </a:bodyPr>
          <a:lstStyle/>
          <a:p>
            <a:pPr marL="0" marR="0" indent="0">
              <a:lnSpc>
                <a:spcPct val="107000"/>
              </a:lnSpc>
              <a:spcBef>
                <a:spcPts val="0"/>
              </a:spcBef>
              <a:spcAft>
                <a:spcPts val="800"/>
              </a:spcAft>
              <a:buNone/>
            </a:pPr>
            <a:r>
              <a:rPr lang="en-GB" sz="1900" kern="100" dirty="0">
                <a:effectLst/>
                <a:ea typeface="Aptos" panose="020B0004020202020204" pitchFamily="34" charset="0"/>
                <a:cs typeface="Times New Roman" panose="02020603050405020304" pitchFamily="18" charset="0"/>
              </a:rPr>
              <a:t>1) UNESCO</a:t>
            </a:r>
          </a:p>
          <a:p>
            <a:pPr marL="457200" lvl="1">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Convention against Discrimination in Education</a:t>
            </a:r>
          </a:p>
          <a:p>
            <a:pPr marL="0" marR="0" indent="0">
              <a:lnSpc>
                <a:spcPct val="107000"/>
              </a:lnSpc>
              <a:spcBef>
                <a:spcPts val="0"/>
              </a:spcBef>
              <a:spcAft>
                <a:spcPts val="800"/>
              </a:spcAft>
              <a:buNone/>
            </a:pPr>
            <a:r>
              <a:rPr lang="en-GB" sz="1900" kern="100" dirty="0">
                <a:effectLst/>
                <a:ea typeface="Aptos" panose="020B0004020202020204" pitchFamily="34" charset="0"/>
                <a:cs typeface="Times New Roman" panose="02020603050405020304" pitchFamily="18" charset="0"/>
              </a:rPr>
              <a:t>2) ILO	</a:t>
            </a:r>
          </a:p>
          <a:p>
            <a:pPr marL="457200" lvl="1">
              <a:lnSpc>
                <a:spcPct val="107000"/>
              </a:lnSpc>
              <a:spcBef>
                <a:spcPts val="0"/>
              </a:spcBef>
              <a:spcAft>
                <a:spcPts val="800"/>
              </a:spcAft>
            </a:pPr>
            <a:r>
              <a:rPr lang="en-GB" sz="1900" kern="100" dirty="0">
                <a:ea typeface="Aptos" panose="020B0004020202020204" pitchFamily="34" charset="0"/>
                <a:cs typeface="Times New Roman" panose="02020603050405020304" pitchFamily="18" charset="0"/>
              </a:rPr>
              <a:t>E</a:t>
            </a:r>
            <a:r>
              <a:rPr lang="en-GB" sz="1900" kern="100">
                <a:effectLst/>
                <a:ea typeface="Aptos" panose="020B0004020202020204" pitchFamily="34" charset="0"/>
                <a:cs typeface="Times New Roman" panose="02020603050405020304" pitchFamily="18" charset="0"/>
              </a:rPr>
              <a:t>stablished </a:t>
            </a:r>
            <a:r>
              <a:rPr lang="en-GB" sz="1900" kern="100" dirty="0">
                <a:effectLst/>
                <a:ea typeface="Aptos" panose="020B0004020202020204" pitchFamily="34" charset="0"/>
                <a:cs typeface="Times New Roman" panose="02020603050405020304" pitchFamily="18" charset="0"/>
              </a:rPr>
              <a:t>in the 1919 Treaty of Versailles </a:t>
            </a:r>
          </a:p>
          <a:p>
            <a:pPr marL="457200" marR="0">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Hours of Work (Industry) Convention, 1919: limited hours of work per day to 8 and 48 in the week</a:t>
            </a:r>
          </a:p>
          <a:p>
            <a:pPr marL="457200" marR="0">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Philadelphia Declaration: adopted May 1944 at the 26</a:t>
            </a:r>
            <a:r>
              <a:rPr lang="en-GB" sz="1900" kern="100" baseline="30000" dirty="0">
                <a:effectLst/>
                <a:ea typeface="Aptos" panose="020B0004020202020204" pitchFamily="34" charset="0"/>
                <a:cs typeface="Times New Roman" panose="02020603050405020304" pitchFamily="18" charset="0"/>
              </a:rPr>
              <a:t>th</a:t>
            </a:r>
            <a:r>
              <a:rPr lang="en-GB" sz="1900" kern="100" dirty="0">
                <a:effectLst/>
                <a:ea typeface="Aptos" panose="020B0004020202020204" pitchFamily="34" charset="0"/>
                <a:cs typeface="Times New Roman" panose="02020603050405020304" pitchFamily="18" charset="0"/>
              </a:rPr>
              <a:t> session of the Intl Labour Conference</a:t>
            </a:r>
          </a:p>
          <a:p>
            <a:pPr marL="914400" marR="0">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a:t>
            </a:r>
            <a:r>
              <a:rPr lang="en-GB" sz="1900" kern="100" dirty="0">
                <a:ea typeface="Aptos" panose="020B0004020202020204" pitchFamily="34" charset="0"/>
                <a:cs typeface="Times New Roman" panose="02020603050405020304" pitchFamily="18" charset="0"/>
              </a:rPr>
              <a:t>A</a:t>
            </a:r>
            <a:r>
              <a:rPr lang="en-GB" sz="1900" kern="100" dirty="0">
                <a:effectLst/>
                <a:ea typeface="Aptos" panose="020B0004020202020204" pitchFamily="34" charset="0"/>
                <a:cs typeface="Times New Roman" panose="02020603050405020304" pitchFamily="18" charset="0"/>
              </a:rPr>
              <a:t>ll human beings, irrespective of race, creed or sex, have the right to pursue both their material well-being and their spiritual development in conditions of freedom and dignity, of economic security and equal opportunity”</a:t>
            </a:r>
          </a:p>
          <a:p>
            <a:pPr marL="457200" marR="0">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ILO has produced 189 conventions to date. However, many of its treaties have been ratified by only a few states. 1919 Convention ratified by only 52 states. Many treaties have become obsolete and have been declared closed. </a:t>
            </a:r>
          </a:p>
          <a:p>
            <a:pPr marL="457200" marR="0">
              <a:lnSpc>
                <a:spcPct val="107000"/>
              </a:lnSpc>
              <a:spcBef>
                <a:spcPts val="0"/>
              </a:spcBef>
              <a:spcAft>
                <a:spcPts val="800"/>
              </a:spcAft>
            </a:pPr>
            <a:r>
              <a:rPr lang="en-GB" sz="1900" kern="100" dirty="0">
                <a:effectLst/>
                <a:ea typeface="Aptos" panose="020B0004020202020204" pitchFamily="34" charset="0"/>
                <a:cs typeface="Times New Roman" panose="02020603050405020304" pitchFamily="18" charset="0"/>
              </a:rPr>
              <a:t>ILO has since opted for more flexible commitments rather than rigorous legal standards, such as the Declaration on Fundamental Principles and Rights at Work (1998) which placed emphasis on 8 core conventions. </a:t>
            </a:r>
          </a:p>
          <a:p>
            <a:endParaRPr lang="en-GB" dirty="0"/>
          </a:p>
        </p:txBody>
      </p:sp>
    </p:spTree>
    <p:extLst>
      <p:ext uri="{BB962C8B-B14F-4D97-AF65-F5344CB8AC3E}">
        <p14:creationId xmlns:p14="http://schemas.microsoft.com/office/powerpoint/2010/main" val="36130784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9CDBA-F12F-BEF8-06AB-34DCBF4F1EB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2388F3C-8407-900E-03E5-C5B4FD05CA57}"/>
              </a:ext>
            </a:extLst>
          </p:cNvPr>
          <p:cNvSpPr>
            <a:spLocks noGrp="1"/>
          </p:cNvSpPr>
          <p:nvPr>
            <p:ph idx="1"/>
          </p:nvPr>
        </p:nvSpPr>
        <p:spPr/>
        <p:txBody>
          <a:bodyPr/>
          <a:lstStyle/>
          <a:p>
            <a:pPr marL="0" indent="0">
              <a:buNone/>
            </a:pPr>
            <a:r>
              <a:rPr lang="en-GB" kern="100">
                <a:effectLst/>
                <a:ea typeface="Aptos" panose="020B0004020202020204" pitchFamily="34" charset="0"/>
                <a:cs typeface="Times New Roman" panose="02020603050405020304" pitchFamily="18" charset="0"/>
                <a:sym typeface="Wingdings" panose="05000000000000000000" pitchFamily="2" charset="2"/>
              </a:rPr>
              <a:t> </a:t>
            </a:r>
            <a:r>
              <a:rPr lang="en-GB" kern="100">
                <a:effectLst/>
                <a:ea typeface="Aptos" panose="020B0004020202020204" pitchFamily="34" charset="0"/>
                <a:cs typeface="Times New Roman" panose="02020603050405020304" pitchFamily="18" charset="0"/>
              </a:rPr>
              <a:t>A </a:t>
            </a:r>
            <a:r>
              <a:rPr lang="en-GB" kern="100" dirty="0">
                <a:effectLst/>
                <a:ea typeface="Aptos" panose="020B0004020202020204" pitchFamily="34" charset="0"/>
                <a:cs typeface="Times New Roman" panose="02020603050405020304" pitchFamily="18" charset="0"/>
              </a:rPr>
              <a:t>look at the many treaties, declarations, and agencies dealing with internationally recognized human rights since 1945 indicate that human rights standards and basic diplomatic practices have been institutionalized in international relations. </a:t>
            </a:r>
          </a:p>
          <a:p>
            <a:endParaRPr lang="en-GB" dirty="0"/>
          </a:p>
        </p:txBody>
      </p:sp>
    </p:spTree>
    <p:extLst>
      <p:ext uri="{BB962C8B-B14F-4D97-AF65-F5344CB8AC3E}">
        <p14:creationId xmlns:p14="http://schemas.microsoft.com/office/powerpoint/2010/main" val="30149452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9CDBA-F12F-BEF8-06AB-34DCBF4F1E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388F3C-8407-900E-03E5-C5B4FD05CA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80856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158</TotalTime>
  <Words>5050</Words>
  <Application>Microsoft Office PowerPoint</Application>
  <PresentationFormat>Widescreen</PresentationFormat>
  <Paragraphs>203</Paragraphs>
  <Slides>50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Aptos</vt:lpstr>
      <vt:lpstr>Aptos Display</vt:lpstr>
      <vt:lpstr>Arial</vt:lpstr>
      <vt:lpstr>Times New Roman</vt:lpstr>
      <vt:lpstr>Office Theme</vt:lpstr>
      <vt:lpstr>Global Governance</vt:lpstr>
      <vt:lpstr>WWII Peace Talks </vt:lpstr>
      <vt:lpstr>Yalta</vt:lpstr>
      <vt:lpstr>PowerPoint Presentation</vt:lpstr>
      <vt:lpstr>The United Nations</vt:lpstr>
      <vt:lpstr>PowerPoint Presentation</vt:lpstr>
      <vt:lpstr>The United Nations</vt:lpstr>
      <vt:lpstr>The United Nations</vt:lpstr>
      <vt:lpstr>The United Nations</vt:lpstr>
      <vt:lpstr>The Four Policemen</vt:lpstr>
      <vt:lpstr>The Four Policemen</vt:lpstr>
      <vt:lpstr>The Four Policemen</vt:lpstr>
      <vt:lpstr>The Four Policemen</vt:lpstr>
      <vt:lpstr>The Four Policemen</vt:lpstr>
      <vt:lpstr>Security Council Veto</vt:lpstr>
      <vt:lpstr>General Assembly Votes</vt:lpstr>
      <vt:lpstr>The San Francisco Conference</vt:lpstr>
      <vt:lpstr>The San Francisco Conference</vt:lpstr>
      <vt:lpstr>The United Nations</vt:lpstr>
      <vt:lpstr>The UN Emblem</vt:lpstr>
      <vt:lpstr>PowerPoint Presentation</vt:lpstr>
      <vt:lpstr>The United Nations</vt:lpstr>
      <vt:lpstr>UN Membership</vt:lpstr>
      <vt:lpstr>The UN Charter</vt:lpstr>
      <vt:lpstr>The 6 Organs of the UN</vt:lpstr>
      <vt:lpstr>The 6 Organs of the UN</vt:lpstr>
      <vt:lpstr>The United Nations</vt:lpstr>
      <vt:lpstr>UN Specialized Agencies</vt:lpstr>
      <vt:lpstr>The Preamble of the UN Charter</vt:lpstr>
      <vt:lpstr>The Four Pillars of the UN</vt:lpstr>
      <vt:lpstr>PowerPoint Presentation</vt:lpstr>
      <vt:lpstr>Peacekeeping vs. Peacebuilding</vt:lpstr>
      <vt:lpstr>Peacekeeping vs. Peacebuilding</vt:lpstr>
      <vt:lpstr>ECOSOC</vt:lpstr>
      <vt:lpstr>Development</vt:lpstr>
      <vt:lpstr>Development and Human Rights</vt:lpstr>
      <vt:lpstr>The Sustainable Development Goals</vt:lpstr>
      <vt:lpstr>The Sustainable Development Goals</vt:lpstr>
      <vt:lpstr>Human Rights at the UN</vt:lpstr>
      <vt:lpstr>The UN Declaration of Human Rights</vt:lpstr>
      <vt:lpstr>The UN Declaration of Human Rights</vt:lpstr>
      <vt:lpstr>The UN Declaration of Human Rights</vt:lpstr>
      <vt:lpstr>The UN Declaration of Human Rights</vt:lpstr>
      <vt:lpstr>The UN Declaration of Human Rights</vt:lpstr>
      <vt:lpstr>The UN Declaration of Human Rights</vt:lpstr>
      <vt:lpstr>The UDHR as a Global Model</vt:lpstr>
      <vt:lpstr>Other Treaties and Non-binding Instruments on Human Rights</vt:lpstr>
      <vt:lpstr>The Legal Framework for Human Rights  by UN Agencies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96</cp:revision>
  <dcterms:created xsi:type="dcterms:W3CDTF">2024-04-15T07:42:32Z</dcterms:created>
  <dcterms:modified xsi:type="dcterms:W3CDTF">2024-04-16T06:31:46Z</dcterms:modified>
</cp:coreProperties>
</file>