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793" r:id="rId3"/>
    <p:sldId id="810" r:id="rId4"/>
    <p:sldId id="812" r:id="rId5"/>
    <p:sldId id="316" r:id="rId6"/>
    <p:sldId id="817" r:id="rId7"/>
    <p:sldId id="811" r:id="rId8"/>
    <p:sldId id="302" r:id="rId9"/>
    <p:sldId id="815" r:id="rId10"/>
    <p:sldId id="266" r:id="rId11"/>
    <p:sldId id="803" r:id="rId12"/>
    <p:sldId id="818" r:id="rId13"/>
    <p:sldId id="799" r:id="rId14"/>
    <p:sldId id="832" r:id="rId15"/>
    <p:sldId id="820" r:id="rId16"/>
    <p:sldId id="336" r:id="rId17"/>
    <p:sldId id="821" r:id="rId18"/>
    <p:sldId id="823" r:id="rId19"/>
    <p:sldId id="824" r:id="rId20"/>
    <p:sldId id="825" r:id="rId21"/>
    <p:sldId id="826" r:id="rId22"/>
    <p:sldId id="833" r:id="rId23"/>
    <p:sldId id="828" r:id="rId24"/>
    <p:sldId id="830" r:id="rId25"/>
    <p:sldId id="831" r:id="rId26"/>
    <p:sldId id="80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86364" autoAdjust="0"/>
  </p:normalViewPr>
  <p:slideViewPr>
    <p:cSldViewPr snapToGrid="0">
      <p:cViewPr varScale="1">
        <p:scale>
          <a:sx n="89" d="100"/>
          <a:sy n="89" d="100"/>
        </p:scale>
        <p:origin x="87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9BAEC8-932F-4D15-9A12-CA28681F4F3C}"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1676B108-555F-4030-98AC-16D51C0B4512}">
      <dgm:prSet/>
      <dgm:spPr/>
      <dgm:t>
        <a:bodyPr/>
        <a:lstStyle/>
        <a:p>
          <a:r>
            <a:rPr lang="en-GB"/>
            <a:t>Working in pairs or small groups, select and organisation you are familiar with.</a:t>
          </a:r>
          <a:endParaRPr lang="en-US"/>
        </a:p>
      </dgm:t>
    </dgm:pt>
    <dgm:pt modelId="{1C400A22-6C74-4831-B489-B67D45787B09}" type="parTrans" cxnId="{8AB82744-3F0B-472B-877A-2462CF52FB1F}">
      <dgm:prSet/>
      <dgm:spPr/>
      <dgm:t>
        <a:bodyPr/>
        <a:lstStyle/>
        <a:p>
          <a:endParaRPr lang="en-US"/>
        </a:p>
      </dgm:t>
    </dgm:pt>
    <dgm:pt modelId="{38F9A14D-92C6-492C-9791-2836D93BE1FA}" type="sibTrans" cxnId="{8AB82744-3F0B-472B-877A-2462CF52FB1F}">
      <dgm:prSet/>
      <dgm:spPr/>
      <dgm:t>
        <a:bodyPr/>
        <a:lstStyle/>
        <a:p>
          <a:endParaRPr lang="en-US"/>
        </a:p>
      </dgm:t>
    </dgm:pt>
    <dgm:pt modelId="{9229F690-A883-41FD-BAA8-1114C8CAFAB6}">
      <dgm:prSet/>
      <dgm:spPr/>
      <dgm:t>
        <a:bodyPr/>
        <a:lstStyle/>
        <a:p>
          <a:r>
            <a:rPr lang="en-GB" dirty="0"/>
            <a:t>List as many different aspects of company ethical behaviour that you can.</a:t>
          </a:r>
          <a:endParaRPr lang="en-US" dirty="0"/>
        </a:p>
      </dgm:t>
    </dgm:pt>
    <dgm:pt modelId="{255317AD-E9C5-4DFD-8B00-3D7F405B8AC2}" type="parTrans" cxnId="{5142C06B-2612-4E3D-BAFC-DF5B10160BA8}">
      <dgm:prSet/>
      <dgm:spPr/>
      <dgm:t>
        <a:bodyPr/>
        <a:lstStyle/>
        <a:p>
          <a:endParaRPr lang="en-US"/>
        </a:p>
      </dgm:t>
    </dgm:pt>
    <dgm:pt modelId="{F8F9EB02-746A-4110-810D-A4DC12228F9D}" type="sibTrans" cxnId="{5142C06B-2612-4E3D-BAFC-DF5B10160BA8}">
      <dgm:prSet/>
      <dgm:spPr/>
      <dgm:t>
        <a:bodyPr/>
        <a:lstStyle/>
        <a:p>
          <a:endParaRPr lang="en-US"/>
        </a:p>
      </dgm:t>
    </dgm:pt>
    <dgm:pt modelId="{004AD588-6AEE-474C-B34A-0E121F0D6CB0}">
      <dgm:prSet/>
      <dgm:spPr/>
      <dgm:t>
        <a:bodyPr/>
        <a:lstStyle/>
        <a:p>
          <a:r>
            <a:rPr lang="en-GB" dirty="0"/>
            <a:t>Which aspects do you think are most important for customer retention and loyalty?  Why?</a:t>
          </a:r>
          <a:endParaRPr lang="en-US" dirty="0"/>
        </a:p>
      </dgm:t>
    </dgm:pt>
    <dgm:pt modelId="{5206162F-046F-4955-9240-08CD6B5E38B8}" type="parTrans" cxnId="{435C7130-4494-44B1-8F6F-98B057F4FD47}">
      <dgm:prSet/>
      <dgm:spPr/>
      <dgm:t>
        <a:bodyPr/>
        <a:lstStyle/>
        <a:p>
          <a:endParaRPr lang="en-US"/>
        </a:p>
      </dgm:t>
    </dgm:pt>
    <dgm:pt modelId="{BA4B6185-7E8D-4EB4-B5FB-B1BDD3E633B7}" type="sibTrans" cxnId="{435C7130-4494-44B1-8F6F-98B057F4FD47}">
      <dgm:prSet/>
      <dgm:spPr/>
      <dgm:t>
        <a:bodyPr/>
        <a:lstStyle/>
        <a:p>
          <a:endParaRPr lang="en-US"/>
        </a:p>
      </dgm:t>
    </dgm:pt>
    <dgm:pt modelId="{EF57F1DF-4C31-441E-B9C1-191569FD58EA}" type="pres">
      <dgm:prSet presAssocID="{609BAEC8-932F-4D15-9A12-CA28681F4F3C}" presName="linear" presStyleCnt="0">
        <dgm:presLayoutVars>
          <dgm:animLvl val="lvl"/>
          <dgm:resizeHandles val="exact"/>
        </dgm:presLayoutVars>
      </dgm:prSet>
      <dgm:spPr/>
    </dgm:pt>
    <dgm:pt modelId="{D761392D-94DF-4DEC-B648-72ED9782D06C}" type="pres">
      <dgm:prSet presAssocID="{1676B108-555F-4030-98AC-16D51C0B4512}" presName="parentText" presStyleLbl="node1" presStyleIdx="0" presStyleCnt="3">
        <dgm:presLayoutVars>
          <dgm:chMax val="0"/>
          <dgm:bulletEnabled val="1"/>
        </dgm:presLayoutVars>
      </dgm:prSet>
      <dgm:spPr/>
    </dgm:pt>
    <dgm:pt modelId="{5EFE936F-A979-4707-8ECD-D910D4543706}" type="pres">
      <dgm:prSet presAssocID="{38F9A14D-92C6-492C-9791-2836D93BE1FA}" presName="spacer" presStyleCnt="0"/>
      <dgm:spPr/>
    </dgm:pt>
    <dgm:pt modelId="{8189E5DF-A238-4CDA-88E8-8ADCCB873C90}" type="pres">
      <dgm:prSet presAssocID="{9229F690-A883-41FD-BAA8-1114C8CAFAB6}" presName="parentText" presStyleLbl="node1" presStyleIdx="1" presStyleCnt="3">
        <dgm:presLayoutVars>
          <dgm:chMax val="0"/>
          <dgm:bulletEnabled val="1"/>
        </dgm:presLayoutVars>
      </dgm:prSet>
      <dgm:spPr/>
    </dgm:pt>
    <dgm:pt modelId="{ABF26F00-36E8-4FD6-8EA5-7DD5EC2F9566}" type="pres">
      <dgm:prSet presAssocID="{F8F9EB02-746A-4110-810D-A4DC12228F9D}" presName="spacer" presStyleCnt="0"/>
      <dgm:spPr/>
    </dgm:pt>
    <dgm:pt modelId="{8C6FB25A-B60A-4DA2-9A13-DAE96A7BB91B}" type="pres">
      <dgm:prSet presAssocID="{004AD588-6AEE-474C-B34A-0E121F0D6CB0}" presName="parentText" presStyleLbl="node1" presStyleIdx="2" presStyleCnt="3">
        <dgm:presLayoutVars>
          <dgm:chMax val="0"/>
          <dgm:bulletEnabled val="1"/>
        </dgm:presLayoutVars>
      </dgm:prSet>
      <dgm:spPr/>
    </dgm:pt>
  </dgm:ptLst>
  <dgm:cxnLst>
    <dgm:cxn modelId="{50016322-FAA5-406C-B7C4-1FDAC139D274}" type="presOf" srcId="{9229F690-A883-41FD-BAA8-1114C8CAFAB6}" destId="{8189E5DF-A238-4CDA-88E8-8ADCCB873C90}" srcOrd="0" destOrd="0" presId="urn:microsoft.com/office/officeart/2005/8/layout/vList2"/>
    <dgm:cxn modelId="{435C7130-4494-44B1-8F6F-98B057F4FD47}" srcId="{609BAEC8-932F-4D15-9A12-CA28681F4F3C}" destId="{004AD588-6AEE-474C-B34A-0E121F0D6CB0}" srcOrd="2" destOrd="0" parTransId="{5206162F-046F-4955-9240-08CD6B5E38B8}" sibTransId="{BA4B6185-7E8D-4EB4-B5FB-B1BDD3E633B7}"/>
    <dgm:cxn modelId="{1B6F315F-C1F8-446A-9868-78C8EBA5A3C4}" type="presOf" srcId="{609BAEC8-932F-4D15-9A12-CA28681F4F3C}" destId="{EF57F1DF-4C31-441E-B9C1-191569FD58EA}" srcOrd="0" destOrd="0" presId="urn:microsoft.com/office/officeart/2005/8/layout/vList2"/>
    <dgm:cxn modelId="{8AB82744-3F0B-472B-877A-2462CF52FB1F}" srcId="{609BAEC8-932F-4D15-9A12-CA28681F4F3C}" destId="{1676B108-555F-4030-98AC-16D51C0B4512}" srcOrd="0" destOrd="0" parTransId="{1C400A22-6C74-4831-B489-B67D45787B09}" sibTransId="{38F9A14D-92C6-492C-9791-2836D93BE1FA}"/>
    <dgm:cxn modelId="{592D1F6A-60B9-4AF4-A3A3-916E4CBFEFC2}" type="presOf" srcId="{1676B108-555F-4030-98AC-16D51C0B4512}" destId="{D761392D-94DF-4DEC-B648-72ED9782D06C}" srcOrd="0" destOrd="0" presId="urn:microsoft.com/office/officeart/2005/8/layout/vList2"/>
    <dgm:cxn modelId="{5142C06B-2612-4E3D-BAFC-DF5B10160BA8}" srcId="{609BAEC8-932F-4D15-9A12-CA28681F4F3C}" destId="{9229F690-A883-41FD-BAA8-1114C8CAFAB6}" srcOrd="1" destOrd="0" parTransId="{255317AD-E9C5-4DFD-8B00-3D7F405B8AC2}" sibTransId="{F8F9EB02-746A-4110-810D-A4DC12228F9D}"/>
    <dgm:cxn modelId="{814241C7-5502-469C-86E1-14803EFD692A}" type="presOf" srcId="{004AD588-6AEE-474C-B34A-0E121F0D6CB0}" destId="{8C6FB25A-B60A-4DA2-9A13-DAE96A7BB91B}" srcOrd="0" destOrd="0" presId="urn:microsoft.com/office/officeart/2005/8/layout/vList2"/>
    <dgm:cxn modelId="{770C3B61-E78A-4543-BA25-AC4A60EB7763}" type="presParOf" srcId="{EF57F1DF-4C31-441E-B9C1-191569FD58EA}" destId="{D761392D-94DF-4DEC-B648-72ED9782D06C}" srcOrd="0" destOrd="0" presId="urn:microsoft.com/office/officeart/2005/8/layout/vList2"/>
    <dgm:cxn modelId="{3E465133-923A-48FC-97FF-F8A9194611EC}" type="presParOf" srcId="{EF57F1DF-4C31-441E-B9C1-191569FD58EA}" destId="{5EFE936F-A979-4707-8ECD-D910D4543706}" srcOrd="1" destOrd="0" presId="urn:microsoft.com/office/officeart/2005/8/layout/vList2"/>
    <dgm:cxn modelId="{C6D5F2F6-4BB8-4F4D-941A-F3A211520805}" type="presParOf" srcId="{EF57F1DF-4C31-441E-B9C1-191569FD58EA}" destId="{8189E5DF-A238-4CDA-88E8-8ADCCB873C90}" srcOrd="2" destOrd="0" presId="urn:microsoft.com/office/officeart/2005/8/layout/vList2"/>
    <dgm:cxn modelId="{7818CB1E-32C1-4300-B2DC-B6A70F8152A9}" type="presParOf" srcId="{EF57F1DF-4C31-441E-B9C1-191569FD58EA}" destId="{ABF26F00-36E8-4FD6-8EA5-7DD5EC2F9566}" srcOrd="3" destOrd="0" presId="urn:microsoft.com/office/officeart/2005/8/layout/vList2"/>
    <dgm:cxn modelId="{F383C8C7-730C-4116-A2D3-87EE11D95083}" type="presParOf" srcId="{EF57F1DF-4C31-441E-B9C1-191569FD58EA}" destId="{8C6FB25A-B60A-4DA2-9A13-DAE96A7BB91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417B69-1B3D-4172-9C70-2D6351D14C10}"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DF69966-1919-4F87-8B7A-E6B39F4117CB}">
      <dgm:prSet/>
      <dgm:spPr/>
      <dgm:t>
        <a:bodyPr/>
        <a:lstStyle/>
        <a:p>
          <a:pPr>
            <a:lnSpc>
              <a:spcPct val="100000"/>
            </a:lnSpc>
            <a:defRPr cap="all"/>
          </a:pPr>
          <a:r>
            <a:rPr lang="en-GB"/>
            <a:t>Farming and animal welfare</a:t>
          </a:r>
          <a:endParaRPr lang="en-US"/>
        </a:p>
      </dgm:t>
    </dgm:pt>
    <dgm:pt modelId="{51258BCF-D200-43CC-857E-93E74888C746}" type="parTrans" cxnId="{A270640E-E4BE-46C6-97BF-3BD3E7F9C81A}">
      <dgm:prSet/>
      <dgm:spPr/>
      <dgm:t>
        <a:bodyPr/>
        <a:lstStyle/>
        <a:p>
          <a:endParaRPr lang="en-US"/>
        </a:p>
      </dgm:t>
    </dgm:pt>
    <dgm:pt modelId="{B57D8717-30E7-435F-989D-C24C3D6C113C}" type="sibTrans" cxnId="{A270640E-E4BE-46C6-97BF-3BD3E7F9C81A}">
      <dgm:prSet/>
      <dgm:spPr/>
      <dgm:t>
        <a:bodyPr/>
        <a:lstStyle/>
        <a:p>
          <a:endParaRPr lang="en-US"/>
        </a:p>
      </dgm:t>
    </dgm:pt>
    <dgm:pt modelId="{7C329C68-9CA4-4427-9891-E47252F40E1B}">
      <dgm:prSet/>
      <dgm:spPr/>
      <dgm:t>
        <a:bodyPr/>
        <a:lstStyle/>
        <a:p>
          <a:pPr>
            <a:lnSpc>
              <a:spcPct val="100000"/>
            </a:lnSpc>
            <a:defRPr cap="all"/>
          </a:pPr>
          <a:r>
            <a:rPr lang="en-GB"/>
            <a:t>Carbon footprint</a:t>
          </a:r>
          <a:endParaRPr lang="en-US"/>
        </a:p>
      </dgm:t>
    </dgm:pt>
    <dgm:pt modelId="{8E0D2EDD-0BCC-4BD7-8C4F-202726CB3849}" type="parTrans" cxnId="{1BC21E11-8135-43B4-BF1E-EE4EA63AF272}">
      <dgm:prSet/>
      <dgm:spPr/>
      <dgm:t>
        <a:bodyPr/>
        <a:lstStyle/>
        <a:p>
          <a:endParaRPr lang="en-US"/>
        </a:p>
      </dgm:t>
    </dgm:pt>
    <dgm:pt modelId="{280A6A67-3E28-4CD1-ABBE-2C2805EAB7A1}" type="sibTrans" cxnId="{1BC21E11-8135-43B4-BF1E-EE4EA63AF272}">
      <dgm:prSet/>
      <dgm:spPr/>
      <dgm:t>
        <a:bodyPr/>
        <a:lstStyle/>
        <a:p>
          <a:endParaRPr lang="en-US"/>
        </a:p>
      </dgm:t>
    </dgm:pt>
    <dgm:pt modelId="{C0FCC75F-AF46-4073-98B3-73B6C480DE3B}">
      <dgm:prSet/>
      <dgm:spPr/>
      <dgm:t>
        <a:bodyPr/>
        <a:lstStyle/>
        <a:p>
          <a:pPr>
            <a:lnSpc>
              <a:spcPct val="100000"/>
            </a:lnSpc>
            <a:defRPr cap="all"/>
          </a:pPr>
          <a:r>
            <a:rPr lang="en-GB"/>
            <a:t>Packaging</a:t>
          </a:r>
          <a:endParaRPr lang="en-US"/>
        </a:p>
      </dgm:t>
    </dgm:pt>
    <dgm:pt modelId="{36F9CC6C-DB3C-42F2-8FC1-714D5CD5E66F}" type="parTrans" cxnId="{0AC72688-9255-4C00-B296-26335F3E74D2}">
      <dgm:prSet/>
      <dgm:spPr/>
      <dgm:t>
        <a:bodyPr/>
        <a:lstStyle/>
        <a:p>
          <a:endParaRPr lang="en-US"/>
        </a:p>
      </dgm:t>
    </dgm:pt>
    <dgm:pt modelId="{C69815EB-C5EE-450F-A91F-CA0AC85DFEF8}" type="sibTrans" cxnId="{0AC72688-9255-4C00-B296-26335F3E74D2}">
      <dgm:prSet/>
      <dgm:spPr/>
      <dgm:t>
        <a:bodyPr/>
        <a:lstStyle/>
        <a:p>
          <a:endParaRPr lang="en-US"/>
        </a:p>
      </dgm:t>
    </dgm:pt>
    <dgm:pt modelId="{B00720D0-C5AC-4E9A-A0A4-496A7E3E2E7A}">
      <dgm:prSet/>
      <dgm:spPr/>
      <dgm:t>
        <a:bodyPr/>
        <a:lstStyle/>
        <a:p>
          <a:pPr>
            <a:lnSpc>
              <a:spcPct val="100000"/>
            </a:lnSpc>
            <a:defRPr cap="all"/>
          </a:pPr>
          <a:r>
            <a:rPr lang="en-GB" dirty="0"/>
            <a:t>Human rights</a:t>
          </a:r>
          <a:endParaRPr lang="en-US" dirty="0"/>
        </a:p>
      </dgm:t>
    </dgm:pt>
    <dgm:pt modelId="{6C365E2A-E0CD-45D8-80CB-78361C688684}" type="parTrans" cxnId="{82BCD2D5-45ED-41B5-BDA0-F79C30E2383A}">
      <dgm:prSet/>
      <dgm:spPr/>
      <dgm:t>
        <a:bodyPr/>
        <a:lstStyle/>
        <a:p>
          <a:endParaRPr lang="en-US"/>
        </a:p>
      </dgm:t>
    </dgm:pt>
    <dgm:pt modelId="{FE78F4D1-08B3-45A7-AC8C-4C0BE2FF419F}" type="sibTrans" cxnId="{82BCD2D5-45ED-41B5-BDA0-F79C30E2383A}">
      <dgm:prSet/>
      <dgm:spPr/>
      <dgm:t>
        <a:bodyPr/>
        <a:lstStyle/>
        <a:p>
          <a:endParaRPr lang="en-US"/>
        </a:p>
      </dgm:t>
    </dgm:pt>
    <dgm:pt modelId="{99BE4FE2-C410-42DC-9A99-397DEA475548}">
      <dgm:prSet/>
      <dgm:spPr/>
      <dgm:t>
        <a:bodyPr/>
        <a:lstStyle/>
        <a:p>
          <a:pPr>
            <a:lnSpc>
              <a:spcPct val="100000"/>
            </a:lnSpc>
            <a:defRPr cap="all"/>
          </a:pPr>
          <a:r>
            <a:rPr lang="en-GB"/>
            <a:t>Nature and the environment</a:t>
          </a:r>
          <a:endParaRPr lang="en-US"/>
        </a:p>
      </dgm:t>
    </dgm:pt>
    <dgm:pt modelId="{D9E53F72-FCFC-493C-9D95-6E6C54C868E1}" type="parTrans" cxnId="{AE9B1FE4-163F-47CD-B964-B081742B1BBA}">
      <dgm:prSet/>
      <dgm:spPr/>
      <dgm:t>
        <a:bodyPr/>
        <a:lstStyle/>
        <a:p>
          <a:endParaRPr lang="en-US"/>
        </a:p>
      </dgm:t>
    </dgm:pt>
    <dgm:pt modelId="{6831DBBC-0928-4727-B01A-3DEFB571071F}" type="sibTrans" cxnId="{AE9B1FE4-163F-47CD-B964-B081742B1BBA}">
      <dgm:prSet/>
      <dgm:spPr/>
      <dgm:t>
        <a:bodyPr/>
        <a:lstStyle/>
        <a:p>
          <a:endParaRPr lang="en-US"/>
        </a:p>
      </dgm:t>
    </dgm:pt>
    <dgm:pt modelId="{9508B965-E2A3-41B3-84AC-EEA4872C3C63}">
      <dgm:prSet/>
      <dgm:spPr/>
      <dgm:t>
        <a:bodyPr/>
        <a:lstStyle/>
        <a:p>
          <a:pPr>
            <a:lnSpc>
              <a:spcPct val="100000"/>
            </a:lnSpc>
            <a:defRPr cap="all"/>
          </a:pPr>
          <a:r>
            <a:rPr lang="en-GB"/>
            <a:t>Food waste</a:t>
          </a:r>
          <a:endParaRPr lang="en-US"/>
        </a:p>
      </dgm:t>
    </dgm:pt>
    <dgm:pt modelId="{60E09134-09EB-4543-9B5D-8F5A8D58F989}" type="parTrans" cxnId="{EEB9EB50-FB2C-4200-8455-A921A1CE890A}">
      <dgm:prSet/>
      <dgm:spPr/>
      <dgm:t>
        <a:bodyPr/>
        <a:lstStyle/>
        <a:p>
          <a:endParaRPr lang="en-US"/>
        </a:p>
      </dgm:t>
    </dgm:pt>
    <dgm:pt modelId="{0A3A181B-F782-487E-998D-EDEE5DC03DD0}" type="sibTrans" cxnId="{EEB9EB50-FB2C-4200-8455-A921A1CE890A}">
      <dgm:prSet/>
      <dgm:spPr/>
      <dgm:t>
        <a:bodyPr/>
        <a:lstStyle/>
        <a:p>
          <a:endParaRPr lang="en-US"/>
        </a:p>
      </dgm:t>
    </dgm:pt>
    <dgm:pt modelId="{F014ED39-05D5-4B07-8652-D14F774648EF}" type="pres">
      <dgm:prSet presAssocID="{17417B69-1B3D-4172-9C70-2D6351D14C10}" presName="root" presStyleCnt="0">
        <dgm:presLayoutVars>
          <dgm:dir/>
          <dgm:resizeHandles val="exact"/>
        </dgm:presLayoutVars>
      </dgm:prSet>
      <dgm:spPr/>
    </dgm:pt>
    <dgm:pt modelId="{406D9FF1-B1B1-45AB-A161-9C5DD361D3D1}" type="pres">
      <dgm:prSet presAssocID="{2DF69966-1919-4F87-8B7A-E6B39F4117CB}" presName="compNode" presStyleCnt="0"/>
      <dgm:spPr/>
    </dgm:pt>
    <dgm:pt modelId="{0DF2E436-5DEC-4589-87B9-57DCA081F78D}" type="pres">
      <dgm:prSet presAssocID="{2DF69966-1919-4F87-8B7A-E6B39F4117CB}" presName="iconBgRect" presStyleLbl="bgShp" presStyleIdx="0" presStyleCnt="6"/>
      <dgm:spPr/>
    </dgm:pt>
    <dgm:pt modelId="{A4D9CD1C-4715-4F76-A0AA-D17B5D9A6031}" type="pres">
      <dgm:prSet presAssocID="{2DF69966-1919-4F87-8B7A-E6B39F4117CB}"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w"/>
        </a:ext>
      </dgm:extLst>
    </dgm:pt>
    <dgm:pt modelId="{04A6B60C-91B1-44BB-82A8-A5BDACE34CCF}" type="pres">
      <dgm:prSet presAssocID="{2DF69966-1919-4F87-8B7A-E6B39F4117CB}" presName="spaceRect" presStyleCnt="0"/>
      <dgm:spPr/>
    </dgm:pt>
    <dgm:pt modelId="{5D614294-AAA4-4ADA-B2B3-06DFAA2EB673}" type="pres">
      <dgm:prSet presAssocID="{2DF69966-1919-4F87-8B7A-E6B39F4117CB}" presName="textRect" presStyleLbl="revTx" presStyleIdx="0" presStyleCnt="6">
        <dgm:presLayoutVars>
          <dgm:chMax val="1"/>
          <dgm:chPref val="1"/>
        </dgm:presLayoutVars>
      </dgm:prSet>
      <dgm:spPr/>
    </dgm:pt>
    <dgm:pt modelId="{7F5B5B7B-9EDC-4336-958C-6FE4A1F18223}" type="pres">
      <dgm:prSet presAssocID="{B57D8717-30E7-435F-989D-C24C3D6C113C}" presName="sibTrans" presStyleCnt="0"/>
      <dgm:spPr/>
    </dgm:pt>
    <dgm:pt modelId="{D211CE9B-A156-4A9E-BB4E-ED4F03BAC81F}" type="pres">
      <dgm:prSet presAssocID="{7C329C68-9CA4-4427-9891-E47252F40E1B}" presName="compNode" presStyleCnt="0"/>
      <dgm:spPr/>
    </dgm:pt>
    <dgm:pt modelId="{D9BFAAC5-A6C2-4182-94A1-0655EECBE702}" type="pres">
      <dgm:prSet presAssocID="{7C329C68-9CA4-4427-9891-E47252F40E1B}" presName="iconBgRect" presStyleLbl="bgShp" presStyleIdx="1" presStyleCnt="6"/>
      <dgm:spPr/>
    </dgm:pt>
    <dgm:pt modelId="{879427A4-EE70-4293-8D00-1947C9E7F746}" type="pres">
      <dgm:prSet presAssocID="{7C329C68-9CA4-4427-9891-E47252F40E1B}"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ootprint"/>
        </a:ext>
      </dgm:extLst>
    </dgm:pt>
    <dgm:pt modelId="{66F5C13B-2DA7-40C1-AE27-536BF3325B89}" type="pres">
      <dgm:prSet presAssocID="{7C329C68-9CA4-4427-9891-E47252F40E1B}" presName="spaceRect" presStyleCnt="0"/>
      <dgm:spPr/>
    </dgm:pt>
    <dgm:pt modelId="{FCC22BFA-5F42-48A8-B5A9-6F1B30F47336}" type="pres">
      <dgm:prSet presAssocID="{7C329C68-9CA4-4427-9891-E47252F40E1B}" presName="textRect" presStyleLbl="revTx" presStyleIdx="1" presStyleCnt="6">
        <dgm:presLayoutVars>
          <dgm:chMax val="1"/>
          <dgm:chPref val="1"/>
        </dgm:presLayoutVars>
      </dgm:prSet>
      <dgm:spPr/>
    </dgm:pt>
    <dgm:pt modelId="{C6E9FF80-5D24-479E-88FB-8D306578BD51}" type="pres">
      <dgm:prSet presAssocID="{280A6A67-3E28-4CD1-ABBE-2C2805EAB7A1}" presName="sibTrans" presStyleCnt="0"/>
      <dgm:spPr/>
    </dgm:pt>
    <dgm:pt modelId="{25AB0256-BCB7-4E8D-90EA-48DEAB625F2F}" type="pres">
      <dgm:prSet presAssocID="{C0FCC75F-AF46-4073-98B3-73B6C480DE3B}" presName="compNode" presStyleCnt="0"/>
      <dgm:spPr/>
    </dgm:pt>
    <dgm:pt modelId="{E644AD11-49B4-4328-8EEA-0937BC82C1D5}" type="pres">
      <dgm:prSet presAssocID="{C0FCC75F-AF46-4073-98B3-73B6C480DE3B}" presName="iconBgRect" presStyleLbl="bgShp" presStyleIdx="2" presStyleCnt="6"/>
      <dgm:spPr/>
    </dgm:pt>
    <dgm:pt modelId="{9DAC52E3-6338-4108-BB1D-4BAB12264FC1}" type="pres">
      <dgm:prSet presAssocID="{C0FCC75F-AF46-4073-98B3-73B6C480DE3B}"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x"/>
        </a:ext>
      </dgm:extLst>
    </dgm:pt>
    <dgm:pt modelId="{8F5AA367-A451-4239-A978-FF071C958686}" type="pres">
      <dgm:prSet presAssocID="{C0FCC75F-AF46-4073-98B3-73B6C480DE3B}" presName="spaceRect" presStyleCnt="0"/>
      <dgm:spPr/>
    </dgm:pt>
    <dgm:pt modelId="{7BE25584-69DC-41D6-B1B2-77109B86B559}" type="pres">
      <dgm:prSet presAssocID="{C0FCC75F-AF46-4073-98B3-73B6C480DE3B}" presName="textRect" presStyleLbl="revTx" presStyleIdx="2" presStyleCnt="6">
        <dgm:presLayoutVars>
          <dgm:chMax val="1"/>
          <dgm:chPref val="1"/>
        </dgm:presLayoutVars>
      </dgm:prSet>
      <dgm:spPr/>
    </dgm:pt>
    <dgm:pt modelId="{0258C70C-9505-4623-94ED-671A94F92EC5}" type="pres">
      <dgm:prSet presAssocID="{C69815EB-C5EE-450F-A91F-CA0AC85DFEF8}" presName="sibTrans" presStyleCnt="0"/>
      <dgm:spPr/>
    </dgm:pt>
    <dgm:pt modelId="{12359DAA-85D1-4E27-B663-FA1A6C938593}" type="pres">
      <dgm:prSet presAssocID="{B00720D0-C5AC-4E9A-A0A4-496A7E3E2E7A}" presName="compNode" presStyleCnt="0"/>
      <dgm:spPr/>
    </dgm:pt>
    <dgm:pt modelId="{7B1FA331-4320-4D8E-9FB4-5FF436642AA9}" type="pres">
      <dgm:prSet presAssocID="{B00720D0-C5AC-4E9A-A0A4-496A7E3E2E7A}" presName="iconBgRect" presStyleLbl="bgShp" presStyleIdx="3" presStyleCnt="6"/>
      <dgm:spPr/>
    </dgm:pt>
    <dgm:pt modelId="{8FC01FF8-C7F1-4427-AEA2-44552716AF4E}" type="pres">
      <dgm:prSet presAssocID="{B00720D0-C5AC-4E9A-A0A4-496A7E3E2E7A}"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a:ext>
      </dgm:extLst>
    </dgm:pt>
    <dgm:pt modelId="{1F9B81BC-B95B-4AA3-B4E0-6FFBA4DAF849}" type="pres">
      <dgm:prSet presAssocID="{B00720D0-C5AC-4E9A-A0A4-496A7E3E2E7A}" presName="spaceRect" presStyleCnt="0"/>
      <dgm:spPr/>
    </dgm:pt>
    <dgm:pt modelId="{A2FE997E-279F-47C4-9989-9BF16355B58A}" type="pres">
      <dgm:prSet presAssocID="{B00720D0-C5AC-4E9A-A0A4-496A7E3E2E7A}" presName="textRect" presStyleLbl="revTx" presStyleIdx="3" presStyleCnt="6">
        <dgm:presLayoutVars>
          <dgm:chMax val="1"/>
          <dgm:chPref val="1"/>
        </dgm:presLayoutVars>
      </dgm:prSet>
      <dgm:spPr/>
    </dgm:pt>
    <dgm:pt modelId="{A34395CB-D622-4D7F-BF69-C642BB9B1E48}" type="pres">
      <dgm:prSet presAssocID="{FE78F4D1-08B3-45A7-AC8C-4C0BE2FF419F}" presName="sibTrans" presStyleCnt="0"/>
      <dgm:spPr/>
    </dgm:pt>
    <dgm:pt modelId="{9DEDD209-AD2E-454D-BC67-4C6EBE0548EE}" type="pres">
      <dgm:prSet presAssocID="{99BE4FE2-C410-42DC-9A99-397DEA475548}" presName="compNode" presStyleCnt="0"/>
      <dgm:spPr/>
    </dgm:pt>
    <dgm:pt modelId="{5D356FAC-ECE8-4BA9-B35B-78455C0CFDA6}" type="pres">
      <dgm:prSet presAssocID="{99BE4FE2-C410-42DC-9A99-397DEA475548}" presName="iconBgRect" presStyleLbl="bgShp" presStyleIdx="4" presStyleCnt="6"/>
      <dgm:spPr/>
    </dgm:pt>
    <dgm:pt modelId="{89A23487-7552-4158-AE55-72B972381420}" type="pres">
      <dgm:prSet presAssocID="{99BE4FE2-C410-42DC-9A99-397DEA475548}"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eciduous tree"/>
        </a:ext>
      </dgm:extLst>
    </dgm:pt>
    <dgm:pt modelId="{005EB240-D5A1-4DBD-B95C-18BC02D98AD2}" type="pres">
      <dgm:prSet presAssocID="{99BE4FE2-C410-42DC-9A99-397DEA475548}" presName="spaceRect" presStyleCnt="0"/>
      <dgm:spPr/>
    </dgm:pt>
    <dgm:pt modelId="{DA458E04-19BA-49DF-BFCC-11AE7A243595}" type="pres">
      <dgm:prSet presAssocID="{99BE4FE2-C410-42DC-9A99-397DEA475548}" presName="textRect" presStyleLbl="revTx" presStyleIdx="4" presStyleCnt="6">
        <dgm:presLayoutVars>
          <dgm:chMax val="1"/>
          <dgm:chPref val="1"/>
        </dgm:presLayoutVars>
      </dgm:prSet>
      <dgm:spPr/>
    </dgm:pt>
    <dgm:pt modelId="{881B20F2-D4CD-42FF-A32F-569D6A65BF2C}" type="pres">
      <dgm:prSet presAssocID="{6831DBBC-0928-4727-B01A-3DEFB571071F}" presName="sibTrans" presStyleCnt="0"/>
      <dgm:spPr/>
    </dgm:pt>
    <dgm:pt modelId="{FE4391D6-17E4-4C0A-A6A8-635C37C88EAA}" type="pres">
      <dgm:prSet presAssocID="{9508B965-E2A3-41B3-84AC-EEA4872C3C63}" presName="compNode" presStyleCnt="0"/>
      <dgm:spPr/>
    </dgm:pt>
    <dgm:pt modelId="{A72B489F-D400-41C8-99EC-58034CD2003B}" type="pres">
      <dgm:prSet presAssocID="{9508B965-E2A3-41B3-84AC-EEA4872C3C63}" presName="iconBgRect" presStyleLbl="bgShp" presStyleIdx="5" presStyleCnt="6"/>
      <dgm:spPr/>
    </dgm:pt>
    <dgm:pt modelId="{17458D79-76DA-42C3-BF48-04833729195F}" type="pres">
      <dgm:prSet presAssocID="{9508B965-E2A3-41B3-84AC-EEA4872C3C63}"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Recycle"/>
        </a:ext>
      </dgm:extLst>
    </dgm:pt>
    <dgm:pt modelId="{2E67264E-F6AF-4CEF-BF15-99728338F628}" type="pres">
      <dgm:prSet presAssocID="{9508B965-E2A3-41B3-84AC-EEA4872C3C63}" presName="spaceRect" presStyleCnt="0"/>
      <dgm:spPr/>
    </dgm:pt>
    <dgm:pt modelId="{C3C8C223-BF0D-4310-AFCC-146DE7924585}" type="pres">
      <dgm:prSet presAssocID="{9508B965-E2A3-41B3-84AC-EEA4872C3C63}" presName="textRect" presStyleLbl="revTx" presStyleIdx="5" presStyleCnt="6">
        <dgm:presLayoutVars>
          <dgm:chMax val="1"/>
          <dgm:chPref val="1"/>
        </dgm:presLayoutVars>
      </dgm:prSet>
      <dgm:spPr/>
    </dgm:pt>
  </dgm:ptLst>
  <dgm:cxnLst>
    <dgm:cxn modelId="{A270640E-E4BE-46C6-97BF-3BD3E7F9C81A}" srcId="{17417B69-1B3D-4172-9C70-2D6351D14C10}" destId="{2DF69966-1919-4F87-8B7A-E6B39F4117CB}" srcOrd="0" destOrd="0" parTransId="{51258BCF-D200-43CC-857E-93E74888C746}" sibTransId="{B57D8717-30E7-435F-989D-C24C3D6C113C}"/>
    <dgm:cxn modelId="{1BC21E11-8135-43B4-BF1E-EE4EA63AF272}" srcId="{17417B69-1B3D-4172-9C70-2D6351D14C10}" destId="{7C329C68-9CA4-4427-9891-E47252F40E1B}" srcOrd="1" destOrd="0" parTransId="{8E0D2EDD-0BCC-4BD7-8C4F-202726CB3849}" sibTransId="{280A6A67-3E28-4CD1-ABBE-2C2805EAB7A1}"/>
    <dgm:cxn modelId="{6C66C815-C2CC-4CCB-95D5-FAD9BAF95C9A}" type="presOf" srcId="{9508B965-E2A3-41B3-84AC-EEA4872C3C63}" destId="{C3C8C223-BF0D-4310-AFCC-146DE7924585}" srcOrd="0" destOrd="0" presId="urn:microsoft.com/office/officeart/2018/5/layout/IconCircleLabelList"/>
    <dgm:cxn modelId="{55D4356E-C78D-4428-B61D-9C718178989F}" type="presOf" srcId="{99BE4FE2-C410-42DC-9A99-397DEA475548}" destId="{DA458E04-19BA-49DF-BFCC-11AE7A243595}" srcOrd="0" destOrd="0" presId="urn:microsoft.com/office/officeart/2018/5/layout/IconCircleLabelList"/>
    <dgm:cxn modelId="{EEB9EB50-FB2C-4200-8455-A921A1CE890A}" srcId="{17417B69-1B3D-4172-9C70-2D6351D14C10}" destId="{9508B965-E2A3-41B3-84AC-EEA4872C3C63}" srcOrd="5" destOrd="0" parTransId="{60E09134-09EB-4543-9B5D-8F5A8D58F989}" sibTransId="{0A3A181B-F782-487E-998D-EDEE5DC03DD0}"/>
    <dgm:cxn modelId="{FAAC3B78-4017-4D9D-8416-D239D57E2BBB}" type="presOf" srcId="{C0FCC75F-AF46-4073-98B3-73B6C480DE3B}" destId="{7BE25584-69DC-41D6-B1B2-77109B86B559}" srcOrd="0" destOrd="0" presId="urn:microsoft.com/office/officeart/2018/5/layout/IconCircleLabelList"/>
    <dgm:cxn modelId="{E0055D81-7B1F-42CC-AA63-84F60643B997}" type="presOf" srcId="{7C329C68-9CA4-4427-9891-E47252F40E1B}" destId="{FCC22BFA-5F42-48A8-B5A9-6F1B30F47336}" srcOrd="0" destOrd="0" presId="urn:microsoft.com/office/officeart/2018/5/layout/IconCircleLabelList"/>
    <dgm:cxn modelId="{0AC72688-9255-4C00-B296-26335F3E74D2}" srcId="{17417B69-1B3D-4172-9C70-2D6351D14C10}" destId="{C0FCC75F-AF46-4073-98B3-73B6C480DE3B}" srcOrd="2" destOrd="0" parTransId="{36F9CC6C-DB3C-42F2-8FC1-714D5CD5E66F}" sibTransId="{C69815EB-C5EE-450F-A91F-CA0AC85DFEF8}"/>
    <dgm:cxn modelId="{DFECBF8E-EEF2-455A-A7E5-EA1B041E792E}" type="presOf" srcId="{B00720D0-C5AC-4E9A-A0A4-496A7E3E2E7A}" destId="{A2FE997E-279F-47C4-9989-9BF16355B58A}" srcOrd="0" destOrd="0" presId="urn:microsoft.com/office/officeart/2018/5/layout/IconCircleLabelList"/>
    <dgm:cxn modelId="{B27633A3-3891-4416-AFE0-8860EEF0F9B0}" type="presOf" srcId="{2DF69966-1919-4F87-8B7A-E6B39F4117CB}" destId="{5D614294-AAA4-4ADA-B2B3-06DFAA2EB673}" srcOrd="0" destOrd="0" presId="urn:microsoft.com/office/officeart/2018/5/layout/IconCircleLabelList"/>
    <dgm:cxn modelId="{DFBC25BF-0E85-42BE-B9A5-4CBFA2794B28}" type="presOf" srcId="{17417B69-1B3D-4172-9C70-2D6351D14C10}" destId="{F014ED39-05D5-4B07-8652-D14F774648EF}" srcOrd="0" destOrd="0" presId="urn:microsoft.com/office/officeart/2018/5/layout/IconCircleLabelList"/>
    <dgm:cxn modelId="{82BCD2D5-45ED-41B5-BDA0-F79C30E2383A}" srcId="{17417B69-1B3D-4172-9C70-2D6351D14C10}" destId="{B00720D0-C5AC-4E9A-A0A4-496A7E3E2E7A}" srcOrd="3" destOrd="0" parTransId="{6C365E2A-E0CD-45D8-80CB-78361C688684}" sibTransId="{FE78F4D1-08B3-45A7-AC8C-4C0BE2FF419F}"/>
    <dgm:cxn modelId="{AE9B1FE4-163F-47CD-B964-B081742B1BBA}" srcId="{17417B69-1B3D-4172-9C70-2D6351D14C10}" destId="{99BE4FE2-C410-42DC-9A99-397DEA475548}" srcOrd="4" destOrd="0" parTransId="{D9E53F72-FCFC-493C-9D95-6E6C54C868E1}" sibTransId="{6831DBBC-0928-4727-B01A-3DEFB571071F}"/>
    <dgm:cxn modelId="{0879DFF3-EABA-4A78-A6A3-BBF831238D44}" type="presParOf" srcId="{F014ED39-05D5-4B07-8652-D14F774648EF}" destId="{406D9FF1-B1B1-45AB-A161-9C5DD361D3D1}" srcOrd="0" destOrd="0" presId="urn:microsoft.com/office/officeart/2018/5/layout/IconCircleLabelList"/>
    <dgm:cxn modelId="{391C482E-3988-4C35-91ED-09ED5F23C313}" type="presParOf" srcId="{406D9FF1-B1B1-45AB-A161-9C5DD361D3D1}" destId="{0DF2E436-5DEC-4589-87B9-57DCA081F78D}" srcOrd="0" destOrd="0" presId="urn:microsoft.com/office/officeart/2018/5/layout/IconCircleLabelList"/>
    <dgm:cxn modelId="{DA140C62-5210-4B58-905C-6EA72FC9FFE0}" type="presParOf" srcId="{406D9FF1-B1B1-45AB-A161-9C5DD361D3D1}" destId="{A4D9CD1C-4715-4F76-A0AA-D17B5D9A6031}" srcOrd="1" destOrd="0" presId="urn:microsoft.com/office/officeart/2018/5/layout/IconCircleLabelList"/>
    <dgm:cxn modelId="{028EBBF4-B889-4A7B-893C-588F5B77853E}" type="presParOf" srcId="{406D9FF1-B1B1-45AB-A161-9C5DD361D3D1}" destId="{04A6B60C-91B1-44BB-82A8-A5BDACE34CCF}" srcOrd="2" destOrd="0" presId="urn:microsoft.com/office/officeart/2018/5/layout/IconCircleLabelList"/>
    <dgm:cxn modelId="{35DA79E1-2909-4207-BEAE-7E03BA72D296}" type="presParOf" srcId="{406D9FF1-B1B1-45AB-A161-9C5DD361D3D1}" destId="{5D614294-AAA4-4ADA-B2B3-06DFAA2EB673}" srcOrd="3" destOrd="0" presId="urn:microsoft.com/office/officeart/2018/5/layout/IconCircleLabelList"/>
    <dgm:cxn modelId="{A46D2161-64B4-415B-B369-B9976ADB3DFE}" type="presParOf" srcId="{F014ED39-05D5-4B07-8652-D14F774648EF}" destId="{7F5B5B7B-9EDC-4336-958C-6FE4A1F18223}" srcOrd="1" destOrd="0" presId="urn:microsoft.com/office/officeart/2018/5/layout/IconCircleLabelList"/>
    <dgm:cxn modelId="{2401EE07-7215-4309-BE97-0B5C1C6C5D00}" type="presParOf" srcId="{F014ED39-05D5-4B07-8652-D14F774648EF}" destId="{D211CE9B-A156-4A9E-BB4E-ED4F03BAC81F}" srcOrd="2" destOrd="0" presId="urn:microsoft.com/office/officeart/2018/5/layout/IconCircleLabelList"/>
    <dgm:cxn modelId="{A99A68A9-BC59-4ACE-B326-908134AA0FB3}" type="presParOf" srcId="{D211CE9B-A156-4A9E-BB4E-ED4F03BAC81F}" destId="{D9BFAAC5-A6C2-4182-94A1-0655EECBE702}" srcOrd="0" destOrd="0" presId="urn:microsoft.com/office/officeart/2018/5/layout/IconCircleLabelList"/>
    <dgm:cxn modelId="{CBC150A7-217A-4242-A999-EE3957F25521}" type="presParOf" srcId="{D211CE9B-A156-4A9E-BB4E-ED4F03BAC81F}" destId="{879427A4-EE70-4293-8D00-1947C9E7F746}" srcOrd="1" destOrd="0" presId="urn:microsoft.com/office/officeart/2018/5/layout/IconCircleLabelList"/>
    <dgm:cxn modelId="{B6DEDE49-3B84-40AA-9B68-B4EB8F740394}" type="presParOf" srcId="{D211CE9B-A156-4A9E-BB4E-ED4F03BAC81F}" destId="{66F5C13B-2DA7-40C1-AE27-536BF3325B89}" srcOrd="2" destOrd="0" presId="urn:microsoft.com/office/officeart/2018/5/layout/IconCircleLabelList"/>
    <dgm:cxn modelId="{046C6315-32AD-44C5-872D-19A35063C6C7}" type="presParOf" srcId="{D211CE9B-A156-4A9E-BB4E-ED4F03BAC81F}" destId="{FCC22BFA-5F42-48A8-B5A9-6F1B30F47336}" srcOrd="3" destOrd="0" presId="urn:microsoft.com/office/officeart/2018/5/layout/IconCircleLabelList"/>
    <dgm:cxn modelId="{83C98E4A-A2F0-4AA9-85A1-0B2E26AF95AD}" type="presParOf" srcId="{F014ED39-05D5-4B07-8652-D14F774648EF}" destId="{C6E9FF80-5D24-479E-88FB-8D306578BD51}" srcOrd="3" destOrd="0" presId="urn:microsoft.com/office/officeart/2018/5/layout/IconCircleLabelList"/>
    <dgm:cxn modelId="{678A30D5-196E-4529-B34D-C8DD9F560DA1}" type="presParOf" srcId="{F014ED39-05D5-4B07-8652-D14F774648EF}" destId="{25AB0256-BCB7-4E8D-90EA-48DEAB625F2F}" srcOrd="4" destOrd="0" presId="urn:microsoft.com/office/officeart/2018/5/layout/IconCircleLabelList"/>
    <dgm:cxn modelId="{0EA29CC7-03A4-4E10-BF29-E777B0AB3864}" type="presParOf" srcId="{25AB0256-BCB7-4E8D-90EA-48DEAB625F2F}" destId="{E644AD11-49B4-4328-8EEA-0937BC82C1D5}" srcOrd="0" destOrd="0" presId="urn:microsoft.com/office/officeart/2018/5/layout/IconCircleLabelList"/>
    <dgm:cxn modelId="{9F405311-40A9-4F3B-8D78-164AC3953A80}" type="presParOf" srcId="{25AB0256-BCB7-4E8D-90EA-48DEAB625F2F}" destId="{9DAC52E3-6338-4108-BB1D-4BAB12264FC1}" srcOrd="1" destOrd="0" presId="urn:microsoft.com/office/officeart/2018/5/layout/IconCircleLabelList"/>
    <dgm:cxn modelId="{D9C911C6-4D8D-4500-947C-AC14FBD173F4}" type="presParOf" srcId="{25AB0256-BCB7-4E8D-90EA-48DEAB625F2F}" destId="{8F5AA367-A451-4239-A978-FF071C958686}" srcOrd="2" destOrd="0" presId="urn:microsoft.com/office/officeart/2018/5/layout/IconCircleLabelList"/>
    <dgm:cxn modelId="{D5B82E53-F8BE-416F-A1D9-A95266569A61}" type="presParOf" srcId="{25AB0256-BCB7-4E8D-90EA-48DEAB625F2F}" destId="{7BE25584-69DC-41D6-B1B2-77109B86B559}" srcOrd="3" destOrd="0" presId="urn:microsoft.com/office/officeart/2018/5/layout/IconCircleLabelList"/>
    <dgm:cxn modelId="{90C0D31C-340F-46D3-B00B-0FD921BB2F1D}" type="presParOf" srcId="{F014ED39-05D5-4B07-8652-D14F774648EF}" destId="{0258C70C-9505-4623-94ED-671A94F92EC5}" srcOrd="5" destOrd="0" presId="urn:microsoft.com/office/officeart/2018/5/layout/IconCircleLabelList"/>
    <dgm:cxn modelId="{0F9E7B2C-9F42-4612-AD45-36DD66FC9CC2}" type="presParOf" srcId="{F014ED39-05D5-4B07-8652-D14F774648EF}" destId="{12359DAA-85D1-4E27-B663-FA1A6C938593}" srcOrd="6" destOrd="0" presId="urn:microsoft.com/office/officeart/2018/5/layout/IconCircleLabelList"/>
    <dgm:cxn modelId="{ECE19757-B024-4C87-82FD-0E09D1912814}" type="presParOf" srcId="{12359DAA-85D1-4E27-B663-FA1A6C938593}" destId="{7B1FA331-4320-4D8E-9FB4-5FF436642AA9}" srcOrd="0" destOrd="0" presId="urn:microsoft.com/office/officeart/2018/5/layout/IconCircleLabelList"/>
    <dgm:cxn modelId="{13C11277-AB67-4D24-81E9-B3066A0023CC}" type="presParOf" srcId="{12359DAA-85D1-4E27-B663-FA1A6C938593}" destId="{8FC01FF8-C7F1-4427-AEA2-44552716AF4E}" srcOrd="1" destOrd="0" presId="urn:microsoft.com/office/officeart/2018/5/layout/IconCircleLabelList"/>
    <dgm:cxn modelId="{F9975045-3A6A-47E4-A30D-8953D8787332}" type="presParOf" srcId="{12359DAA-85D1-4E27-B663-FA1A6C938593}" destId="{1F9B81BC-B95B-4AA3-B4E0-6FFBA4DAF849}" srcOrd="2" destOrd="0" presId="urn:microsoft.com/office/officeart/2018/5/layout/IconCircleLabelList"/>
    <dgm:cxn modelId="{7F928A5F-733A-4D68-A3D8-4B75EA620D6F}" type="presParOf" srcId="{12359DAA-85D1-4E27-B663-FA1A6C938593}" destId="{A2FE997E-279F-47C4-9989-9BF16355B58A}" srcOrd="3" destOrd="0" presId="urn:microsoft.com/office/officeart/2018/5/layout/IconCircleLabelList"/>
    <dgm:cxn modelId="{118E1475-EB4A-4A82-8DEA-07B59FFE1248}" type="presParOf" srcId="{F014ED39-05D5-4B07-8652-D14F774648EF}" destId="{A34395CB-D622-4D7F-BF69-C642BB9B1E48}" srcOrd="7" destOrd="0" presId="urn:microsoft.com/office/officeart/2018/5/layout/IconCircleLabelList"/>
    <dgm:cxn modelId="{B4BB21E8-437D-40E0-B838-E02089E99CFB}" type="presParOf" srcId="{F014ED39-05D5-4B07-8652-D14F774648EF}" destId="{9DEDD209-AD2E-454D-BC67-4C6EBE0548EE}" srcOrd="8" destOrd="0" presId="urn:microsoft.com/office/officeart/2018/5/layout/IconCircleLabelList"/>
    <dgm:cxn modelId="{C88FAB0B-E729-4B45-A491-68200AA698A0}" type="presParOf" srcId="{9DEDD209-AD2E-454D-BC67-4C6EBE0548EE}" destId="{5D356FAC-ECE8-4BA9-B35B-78455C0CFDA6}" srcOrd="0" destOrd="0" presId="urn:microsoft.com/office/officeart/2018/5/layout/IconCircleLabelList"/>
    <dgm:cxn modelId="{5B652CE0-75AF-42FC-A8AE-9E5B7D7A0747}" type="presParOf" srcId="{9DEDD209-AD2E-454D-BC67-4C6EBE0548EE}" destId="{89A23487-7552-4158-AE55-72B972381420}" srcOrd="1" destOrd="0" presId="urn:microsoft.com/office/officeart/2018/5/layout/IconCircleLabelList"/>
    <dgm:cxn modelId="{AE208FE1-30DC-4147-B14C-DEF9C3F05742}" type="presParOf" srcId="{9DEDD209-AD2E-454D-BC67-4C6EBE0548EE}" destId="{005EB240-D5A1-4DBD-B95C-18BC02D98AD2}" srcOrd="2" destOrd="0" presId="urn:microsoft.com/office/officeart/2018/5/layout/IconCircleLabelList"/>
    <dgm:cxn modelId="{F8B00DE3-089F-4B65-A481-72BCDDEB12AD}" type="presParOf" srcId="{9DEDD209-AD2E-454D-BC67-4C6EBE0548EE}" destId="{DA458E04-19BA-49DF-BFCC-11AE7A243595}" srcOrd="3" destOrd="0" presId="urn:microsoft.com/office/officeart/2018/5/layout/IconCircleLabelList"/>
    <dgm:cxn modelId="{6A9951FF-2614-478C-8523-9EEB1A14AE04}" type="presParOf" srcId="{F014ED39-05D5-4B07-8652-D14F774648EF}" destId="{881B20F2-D4CD-42FF-A32F-569D6A65BF2C}" srcOrd="9" destOrd="0" presId="urn:microsoft.com/office/officeart/2018/5/layout/IconCircleLabelList"/>
    <dgm:cxn modelId="{11A2C10A-9F10-491F-A783-69A3D8D9420E}" type="presParOf" srcId="{F014ED39-05D5-4B07-8652-D14F774648EF}" destId="{FE4391D6-17E4-4C0A-A6A8-635C37C88EAA}" srcOrd="10" destOrd="0" presId="urn:microsoft.com/office/officeart/2018/5/layout/IconCircleLabelList"/>
    <dgm:cxn modelId="{2ED3A2FC-33BF-479C-BDD8-20B2B9A17D1D}" type="presParOf" srcId="{FE4391D6-17E4-4C0A-A6A8-635C37C88EAA}" destId="{A72B489F-D400-41C8-99EC-58034CD2003B}" srcOrd="0" destOrd="0" presId="urn:microsoft.com/office/officeart/2018/5/layout/IconCircleLabelList"/>
    <dgm:cxn modelId="{2CDF3130-5942-494E-AB5A-3FA27498D7C9}" type="presParOf" srcId="{FE4391D6-17E4-4C0A-A6A8-635C37C88EAA}" destId="{17458D79-76DA-42C3-BF48-04833729195F}" srcOrd="1" destOrd="0" presId="urn:microsoft.com/office/officeart/2018/5/layout/IconCircleLabelList"/>
    <dgm:cxn modelId="{136BB7EA-39D6-461B-BF00-5E4966E13D17}" type="presParOf" srcId="{FE4391D6-17E4-4C0A-A6A8-635C37C88EAA}" destId="{2E67264E-F6AF-4CEF-BF15-99728338F628}" srcOrd="2" destOrd="0" presId="urn:microsoft.com/office/officeart/2018/5/layout/IconCircleLabelList"/>
    <dgm:cxn modelId="{E2348A0F-BAB1-463F-881C-6753664E8F8B}" type="presParOf" srcId="{FE4391D6-17E4-4C0A-A6A8-635C37C88EAA}" destId="{C3C8C223-BF0D-4310-AFCC-146DE7924585}"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61392D-94DF-4DEC-B648-72ED9782D06C}">
      <dsp:nvSpPr>
        <dsp:cNvPr id="0" name=""/>
        <dsp:cNvSpPr/>
      </dsp:nvSpPr>
      <dsp:spPr>
        <a:xfrm>
          <a:off x="0" y="77551"/>
          <a:ext cx="6900512" cy="173415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Working in pairs or small groups, select and organisation you are familiar with.</a:t>
          </a:r>
          <a:endParaRPr lang="en-US" sz="3100" kern="1200"/>
        </a:p>
      </dsp:txBody>
      <dsp:txXfrm>
        <a:off x="84655" y="162206"/>
        <a:ext cx="6731202" cy="1564849"/>
      </dsp:txXfrm>
    </dsp:sp>
    <dsp:sp modelId="{8189E5DF-A238-4CDA-88E8-8ADCCB873C90}">
      <dsp:nvSpPr>
        <dsp:cNvPr id="0" name=""/>
        <dsp:cNvSpPr/>
      </dsp:nvSpPr>
      <dsp:spPr>
        <a:xfrm>
          <a:off x="0" y="1900990"/>
          <a:ext cx="6900512" cy="1734159"/>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dirty="0"/>
            <a:t>List as many different aspects of company ethical behaviour that you can.</a:t>
          </a:r>
          <a:endParaRPr lang="en-US" sz="3100" kern="1200" dirty="0"/>
        </a:p>
      </dsp:txBody>
      <dsp:txXfrm>
        <a:off x="84655" y="1985645"/>
        <a:ext cx="6731202" cy="1564849"/>
      </dsp:txXfrm>
    </dsp:sp>
    <dsp:sp modelId="{8C6FB25A-B60A-4DA2-9A13-DAE96A7BB91B}">
      <dsp:nvSpPr>
        <dsp:cNvPr id="0" name=""/>
        <dsp:cNvSpPr/>
      </dsp:nvSpPr>
      <dsp:spPr>
        <a:xfrm>
          <a:off x="0" y="3724430"/>
          <a:ext cx="6900512" cy="1734159"/>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dirty="0"/>
            <a:t>Which aspects do you think are most important for customer retention and loyalty?  Why?</a:t>
          </a:r>
          <a:endParaRPr lang="en-US" sz="3100" kern="1200" dirty="0"/>
        </a:p>
      </dsp:txBody>
      <dsp:txXfrm>
        <a:off x="84655" y="3809085"/>
        <a:ext cx="6731202" cy="15648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F2E436-5DEC-4589-87B9-57DCA081F78D}">
      <dsp:nvSpPr>
        <dsp:cNvPr id="0" name=""/>
        <dsp:cNvSpPr/>
      </dsp:nvSpPr>
      <dsp:spPr>
        <a:xfrm>
          <a:off x="311379" y="891264"/>
          <a:ext cx="969328" cy="96932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D9CD1C-4715-4F76-A0AA-D17B5D9A6031}">
      <dsp:nvSpPr>
        <dsp:cNvPr id="0" name=""/>
        <dsp:cNvSpPr/>
      </dsp:nvSpPr>
      <dsp:spPr>
        <a:xfrm>
          <a:off x="517957" y="1097843"/>
          <a:ext cx="556171" cy="5561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D614294-AAA4-4ADA-B2B3-06DFAA2EB673}">
      <dsp:nvSpPr>
        <dsp:cNvPr id="0" name=""/>
        <dsp:cNvSpPr/>
      </dsp:nvSpPr>
      <dsp:spPr>
        <a:xfrm>
          <a:off x="1512" y="21625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a:t>Farming and animal welfare</a:t>
          </a:r>
          <a:endParaRPr lang="en-US" sz="1600" kern="1200"/>
        </a:p>
      </dsp:txBody>
      <dsp:txXfrm>
        <a:off x="1512" y="2162515"/>
        <a:ext cx="1589062" cy="635625"/>
      </dsp:txXfrm>
    </dsp:sp>
    <dsp:sp modelId="{D9BFAAC5-A6C2-4182-94A1-0655EECBE702}">
      <dsp:nvSpPr>
        <dsp:cNvPr id="0" name=""/>
        <dsp:cNvSpPr/>
      </dsp:nvSpPr>
      <dsp:spPr>
        <a:xfrm>
          <a:off x="2178527" y="891264"/>
          <a:ext cx="969328" cy="969328"/>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9427A4-EE70-4293-8D00-1947C9E7F746}">
      <dsp:nvSpPr>
        <dsp:cNvPr id="0" name=""/>
        <dsp:cNvSpPr/>
      </dsp:nvSpPr>
      <dsp:spPr>
        <a:xfrm>
          <a:off x="2385105" y="1097843"/>
          <a:ext cx="556171" cy="5561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CC22BFA-5F42-48A8-B5A9-6F1B30F47336}">
      <dsp:nvSpPr>
        <dsp:cNvPr id="0" name=""/>
        <dsp:cNvSpPr/>
      </dsp:nvSpPr>
      <dsp:spPr>
        <a:xfrm>
          <a:off x="1868660" y="21625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a:t>Carbon footprint</a:t>
          </a:r>
          <a:endParaRPr lang="en-US" sz="1600" kern="1200"/>
        </a:p>
      </dsp:txBody>
      <dsp:txXfrm>
        <a:off x="1868660" y="2162515"/>
        <a:ext cx="1589062" cy="635625"/>
      </dsp:txXfrm>
    </dsp:sp>
    <dsp:sp modelId="{E644AD11-49B4-4328-8EEA-0937BC82C1D5}">
      <dsp:nvSpPr>
        <dsp:cNvPr id="0" name=""/>
        <dsp:cNvSpPr/>
      </dsp:nvSpPr>
      <dsp:spPr>
        <a:xfrm>
          <a:off x="4045676" y="891264"/>
          <a:ext cx="969328" cy="969328"/>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AC52E3-6338-4108-BB1D-4BAB12264FC1}">
      <dsp:nvSpPr>
        <dsp:cNvPr id="0" name=""/>
        <dsp:cNvSpPr/>
      </dsp:nvSpPr>
      <dsp:spPr>
        <a:xfrm>
          <a:off x="4252254" y="1097843"/>
          <a:ext cx="556171" cy="5561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BE25584-69DC-41D6-B1B2-77109B86B559}">
      <dsp:nvSpPr>
        <dsp:cNvPr id="0" name=""/>
        <dsp:cNvSpPr/>
      </dsp:nvSpPr>
      <dsp:spPr>
        <a:xfrm>
          <a:off x="3735809" y="21625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a:t>Packaging</a:t>
          </a:r>
          <a:endParaRPr lang="en-US" sz="1600" kern="1200"/>
        </a:p>
      </dsp:txBody>
      <dsp:txXfrm>
        <a:off x="3735809" y="2162515"/>
        <a:ext cx="1589062" cy="635625"/>
      </dsp:txXfrm>
    </dsp:sp>
    <dsp:sp modelId="{7B1FA331-4320-4D8E-9FB4-5FF436642AA9}">
      <dsp:nvSpPr>
        <dsp:cNvPr id="0" name=""/>
        <dsp:cNvSpPr/>
      </dsp:nvSpPr>
      <dsp:spPr>
        <a:xfrm>
          <a:off x="5912824" y="891264"/>
          <a:ext cx="969328" cy="969328"/>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C01FF8-C7F1-4427-AEA2-44552716AF4E}">
      <dsp:nvSpPr>
        <dsp:cNvPr id="0" name=""/>
        <dsp:cNvSpPr/>
      </dsp:nvSpPr>
      <dsp:spPr>
        <a:xfrm>
          <a:off x="6119402" y="1097843"/>
          <a:ext cx="556171" cy="5561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2FE997E-279F-47C4-9989-9BF16355B58A}">
      <dsp:nvSpPr>
        <dsp:cNvPr id="0" name=""/>
        <dsp:cNvSpPr/>
      </dsp:nvSpPr>
      <dsp:spPr>
        <a:xfrm>
          <a:off x="5602957" y="21625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dirty="0"/>
            <a:t>Human rights</a:t>
          </a:r>
          <a:endParaRPr lang="en-US" sz="1600" kern="1200" dirty="0"/>
        </a:p>
      </dsp:txBody>
      <dsp:txXfrm>
        <a:off x="5602957" y="2162515"/>
        <a:ext cx="1589062" cy="635625"/>
      </dsp:txXfrm>
    </dsp:sp>
    <dsp:sp modelId="{5D356FAC-ECE8-4BA9-B35B-78455C0CFDA6}">
      <dsp:nvSpPr>
        <dsp:cNvPr id="0" name=""/>
        <dsp:cNvSpPr/>
      </dsp:nvSpPr>
      <dsp:spPr>
        <a:xfrm>
          <a:off x="7779973" y="891264"/>
          <a:ext cx="969328" cy="969328"/>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A23487-7552-4158-AE55-72B972381420}">
      <dsp:nvSpPr>
        <dsp:cNvPr id="0" name=""/>
        <dsp:cNvSpPr/>
      </dsp:nvSpPr>
      <dsp:spPr>
        <a:xfrm>
          <a:off x="7986551" y="1097843"/>
          <a:ext cx="556171" cy="55617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A458E04-19BA-49DF-BFCC-11AE7A243595}">
      <dsp:nvSpPr>
        <dsp:cNvPr id="0" name=""/>
        <dsp:cNvSpPr/>
      </dsp:nvSpPr>
      <dsp:spPr>
        <a:xfrm>
          <a:off x="7470105" y="21625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a:t>Nature and the environment</a:t>
          </a:r>
          <a:endParaRPr lang="en-US" sz="1600" kern="1200"/>
        </a:p>
      </dsp:txBody>
      <dsp:txXfrm>
        <a:off x="7470105" y="2162515"/>
        <a:ext cx="1589062" cy="635625"/>
      </dsp:txXfrm>
    </dsp:sp>
    <dsp:sp modelId="{A72B489F-D400-41C8-99EC-58034CD2003B}">
      <dsp:nvSpPr>
        <dsp:cNvPr id="0" name=""/>
        <dsp:cNvSpPr/>
      </dsp:nvSpPr>
      <dsp:spPr>
        <a:xfrm>
          <a:off x="9647121" y="891264"/>
          <a:ext cx="969328" cy="96932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458D79-76DA-42C3-BF48-04833729195F}">
      <dsp:nvSpPr>
        <dsp:cNvPr id="0" name=""/>
        <dsp:cNvSpPr/>
      </dsp:nvSpPr>
      <dsp:spPr>
        <a:xfrm>
          <a:off x="9853699" y="1097843"/>
          <a:ext cx="556171" cy="556171"/>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C8C223-BF0D-4310-AFCC-146DE7924585}">
      <dsp:nvSpPr>
        <dsp:cNvPr id="0" name=""/>
        <dsp:cNvSpPr/>
      </dsp:nvSpPr>
      <dsp:spPr>
        <a:xfrm>
          <a:off x="9337254" y="21625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a:t>Food waste</a:t>
          </a:r>
          <a:endParaRPr lang="en-US" sz="1600" kern="1200"/>
        </a:p>
      </dsp:txBody>
      <dsp:txXfrm>
        <a:off x="9337254" y="2162515"/>
        <a:ext cx="1589062" cy="63562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1E6655-B63E-4B9A-B45A-258F02790AB0}" type="datetimeFigureOut">
              <a:rPr lang="en-GB" smtClean="0"/>
              <a:t>05/11/2024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7522E0-3C74-4DC9-A8C0-A332FB396B33}" type="slidenum">
              <a:rPr lang="en-GB" smtClean="0"/>
              <a:t>‹#›</a:t>
            </a:fld>
            <a:endParaRPr lang="en-GB"/>
          </a:p>
        </p:txBody>
      </p:sp>
    </p:spTree>
    <p:extLst>
      <p:ext uri="{BB962C8B-B14F-4D97-AF65-F5344CB8AC3E}">
        <p14:creationId xmlns:p14="http://schemas.microsoft.com/office/powerpoint/2010/main" val="2768212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19ECAA-226F-4527-9F52-A2936533946E}" type="slidenum">
              <a:rPr lang="en-GB"/>
              <a:pPr/>
              <a:t>8</a:t>
            </a:fld>
            <a:endParaRPr lang="en-GB"/>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7345775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4AB0A-FAA9-9F31-D563-804991480CA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28BE5DE-35BC-F821-45C3-27153F2320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9CDF97D-107E-AD69-35FD-62441176ECA6}"/>
              </a:ext>
            </a:extLst>
          </p:cNvPr>
          <p:cNvSpPr>
            <a:spLocks noGrp="1"/>
          </p:cNvSpPr>
          <p:nvPr>
            <p:ph type="dt" sz="half" idx="10"/>
          </p:nvPr>
        </p:nvSpPr>
        <p:spPr/>
        <p:txBody>
          <a:bodyPr/>
          <a:lstStyle/>
          <a:p>
            <a:fld id="{F65838FE-5B71-45AB-BE21-773D18999CCB}" type="datetimeFigureOut">
              <a:rPr lang="en-GB" smtClean="0"/>
              <a:t>05/11/2024</a:t>
            </a:fld>
            <a:endParaRPr lang="en-GB"/>
          </a:p>
        </p:txBody>
      </p:sp>
      <p:sp>
        <p:nvSpPr>
          <p:cNvPr id="5" name="Footer Placeholder 4">
            <a:extLst>
              <a:ext uri="{FF2B5EF4-FFF2-40B4-BE49-F238E27FC236}">
                <a16:creationId xmlns:a16="http://schemas.microsoft.com/office/drawing/2014/main" id="{F0111666-62BD-9E40-6E17-6DC277FB1B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B89360-8C95-BC14-64FF-C173DB044212}"/>
              </a:ext>
            </a:extLst>
          </p:cNvPr>
          <p:cNvSpPr>
            <a:spLocks noGrp="1"/>
          </p:cNvSpPr>
          <p:nvPr>
            <p:ph type="sldNum" sz="quarter" idx="12"/>
          </p:nvPr>
        </p:nvSpPr>
        <p:spPr/>
        <p:txBody>
          <a:bodyPr/>
          <a:lstStyle/>
          <a:p>
            <a:fld id="{E2727BCB-1351-44CB-B973-D1C67A8C302D}" type="slidenum">
              <a:rPr lang="en-GB" smtClean="0"/>
              <a:t>‹#›</a:t>
            </a:fld>
            <a:endParaRPr lang="en-GB"/>
          </a:p>
        </p:txBody>
      </p:sp>
    </p:spTree>
    <p:extLst>
      <p:ext uri="{BB962C8B-B14F-4D97-AF65-F5344CB8AC3E}">
        <p14:creationId xmlns:p14="http://schemas.microsoft.com/office/powerpoint/2010/main" val="3595608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C1B3F-7A90-0DD3-7D77-4B63FF29974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15018E8-AAE1-5BC9-517F-02D57AFB67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C8BFFC-959C-7416-D7A6-D4C20D1D6DDC}"/>
              </a:ext>
            </a:extLst>
          </p:cNvPr>
          <p:cNvSpPr>
            <a:spLocks noGrp="1"/>
          </p:cNvSpPr>
          <p:nvPr>
            <p:ph type="dt" sz="half" idx="10"/>
          </p:nvPr>
        </p:nvSpPr>
        <p:spPr/>
        <p:txBody>
          <a:bodyPr/>
          <a:lstStyle/>
          <a:p>
            <a:fld id="{F65838FE-5B71-45AB-BE21-773D18999CCB}" type="datetimeFigureOut">
              <a:rPr lang="en-GB" smtClean="0"/>
              <a:t>05/11/2024</a:t>
            </a:fld>
            <a:endParaRPr lang="en-GB"/>
          </a:p>
        </p:txBody>
      </p:sp>
      <p:sp>
        <p:nvSpPr>
          <p:cNvPr id="5" name="Footer Placeholder 4">
            <a:extLst>
              <a:ext uri="{FF2B5EF4-FFF2-40B4-BE49-F238E27FC236}">
                <a16:creationId xmlns:a16="http://schemas.microsoft.com/office/drawing/2014/main" id="{B1B00310-4355-D81A-AFF8-6B1A65C51D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3BC52D-961C-0314-B5B0-E0C6311A90A1}"/>
              </a:ext>
            </a:extLst>
          </p:cNvPr>
          <p:cNvSpPr>
            <a:spLocks noGrp="1"/>
          </p:cNvSpPr>
          <p:nvPr>
            <p:ph type="sldNum" sz="quarter" idx="12"/>
          </p:nvPr>
        </p:nvSpPr>
        <p:spPr/>
        <p:txBody>
          <a:bodyPr/>
          <a:lstStyle/>
          <a:p>
            <a:fld id="{E2727BCB-1351-44CB-B973-D1C67A8C302D}" type="slidenum">
              <a:rPr lang="en-GB" smtClean="0"/>
              <a:t>‹#›</a:t>
            </a:fld>
            <a:endParaRPr lang="en-GB"/>
          </a:p>
        </p:txBody>
      </p:sp>
    </p:spTree>
    <p:extLst>
      <p:ext uri="{BB962C8B-B14F-4D97-AF65-F5344CB8AC3E}">
        <p14:creationId xmlns:p14="http://schemas.microsoft.com/office/powerpoint/2010/main" val="1330560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E7691-B3F7-1372-227E-ABB969D85D5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ADEE47B-24B0-4FD6-7CA6-86F7E3B97C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AD83E5-2B83-E0A6-076F-DB1828F53D36}"/>
              </a:ext>
            </a:extLst>
          </p:cNvPr>
          <p:cNvSpPr>
            <a:spLocks noGrp="1"/>
          </p:cNvSpPr>
          <p:nvPr>
            <p:ph type="dt" sz="half" idx="10"/>
          </p:nvPr>
        </p:nvSpPr>
        <p:spPr/>
        <p:txBody>
          <a:bodyPr/>
          <a:lstStyle/>
          <a:p>
            <a:fld id="{F65838FE-5B71-45AB-BE21-773D18999CCB}" type="datetimeFigureOut">
              <a:rPr lang="en-GB" smtClean="0"/>
              <a:t>05/11/2024</a:t>
            </a:fld>
            <a:endParaRPr lang="en-GB"/>
          </a:p>
        </p:txBody>
      </p:sp>
      <p:sp>
        <p:nvSpPr>
          <p:cNvPr id="5" name="Footer Placeholder 4">
            <a:extLst>
              <a:ext uri="{FF2B5EF4-FFF2-40B4-BE49-F238E27FC236}">
                <a16:creationId xmlns:a16="http://schemas.microsoft.com/office/drawing/2014/main" id="{6A66865D-3B2F-964E-B2E2-561460B454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A4179F-CEC2-C88C-12E2-2915CCE39E24}"/>
              </a:ext>
            </a:extLst>
          </p:cNvPr>
          <p:cNvSpPr>
            <a:spLocks noGrp="1"/>
          </p:cNvSpPr>
          <p:nvPr>
            <p:ph type="sldNum" sz="quarter" idx="12"/>
          </p:nvPr>
        </p:nvSpPr>
        <p:spPr/>
        <p:txBody>
          <a:bodyPr/>
          <a:lstStyle/>
          <a:p>
            <a:fld id="{E2727BCB-1351-44CB-B973-D1C67A8C302D}" type="slidenum">
              <a:rPr lang="en-GB" smtClean="0"/>
              <a:t>‹#›</a:t>
            </a:fld>
            <a:endParaRPr lang="en-GB"/>
          </a:p>
        </p:txBody>
      </p:sp>
    </p:spTree>
    <p:extLst>
      <p:ext uri="{BB962C8B-B14F-4D97-AF65-F5344CB8AC3E}">
        <p14:creationId xmlns:p14="http://schemas.microsoft.com/office/powerpoint/2010/main" val="635335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D94F1-CB3B-354F-42E7-4166FE5C76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69732F-0E9F-EB1B-FFE3-83356B59612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9805FBD-1488-0A8C-21A4-7F8B522F4C2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FAE69C5-F9AF-FF8D-9062-C9B477504BE2}"/>
              </a:ext>
            </a:extLst>
          </p:cNvPr>
          <p:cNvSpPr>
            <a:spLocks noGrp="1"/>
          </p:cNvSpPr>
          <p:nvPr>
            <p:ph type="dt" sz="half" idx="10"/>
          </p:nvPr>
        </p:nvSpPr>
        <p:spPr/>
        <p:txBody>
          <a:bodyPr/>
          <a:lstStyle/>
          <a:p>
            <a:fld id="{F65838FE-5B71-45AB-BE21-773D18999CCB}" type="datetimeFigureOut">
              <a:rPr lang="en-GB" smtClean="0"/>
              <a:t>05/11/2024</a:t>
            </a:fld>
            <a:endParaRPr lang="en-GB"/>
          </a:p>
        </p:txBody>
      </p:sp>
      <p:sp>
        <p:nvSpPr>
          <p:cNvPr id="6" name="Footer Placeholder 5">
            <a:extLst>
              <a:ext uri="{FF2B5EF4-FFF2-40B4-BE49-F238E27FC236}">
                <a16:creationId xmlns:a16="http://schemas.microsoft.com/office/drawing/2014/main" id="{BCE46516-37D5-BCB9-F646-183109A67B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F31797-677E-6A3E-A544-80670DEBD16B}"/>
              </a:ext>
            </a:extLst>
          </p:cNvPr>
          <p:cNvSpPr>
            <a:spLocks noGrp="1"/>
          </p:cNvSpPr>
          <p:nvPr>
            <p:ph type="sldNum" sz="quarter" idx="12"/>
          </p:nvPr>
        </p:nvSpPr>
        <p:spPr/>
        <p:txBody>
          <a:bodyPr/>
          <a:lstStyle/>
          <a:p>
            <a:fld id="{E2727BCB-1351-44CB-B973-D1C67A8C302D}" type="slidenum">
              <a:rPr lang="en-GB" smtClean="0"/>
              <a:t>‹#›</a:t>
            </a:fld>
            <a:endParaRPr lang="en-GB"/>
          </a:p>
        </p:txBody>
      </p:sp>
    </p:spTree>
    <p:extLst>
      <p:ext uri="{BB962C8B-B14F-4D97-AF65-F5344CB8AC3E}">
        <p14:creationId xmlns:p14="http://schemas.microsoft.com/office/powerpoint/2010/main" val="2172367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B6DF4-B8E1-81A3-7E18-98B9D4D4B16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6B5626-E400-420E-CC95-E527FF68EA5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CFF04B-8B5D-27A7-48E5-28F08DD2E76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D7D1AD6-6A53-B68A-67B7-DC0C77E28E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00664D9-F57F-8A35-D429-01A79C00FF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4824EF6-0C53-0C6F-6B52-41070D7993B6}"/>
              </a:ext>
            </a:extLst>
          </p:cNvPr>
          <p:cNvSpPr>
            <a:spLocks noGrp="1"/>
          </p:cNvSpPr>
          <p:nvPr>
            <p:ph type="dt" sz="half" idx="10"/>
          </p:nvPr>
        </p:nvSpPr>
        <p:spPr/>
        <p:txBody>
          <a:bodyPr/>
          <a:lstStyle/>
          <a:p>
            <a:fld id="{F65838FE-5B71-45AB-BE21-773D18999CCB}" type="datetimeFigureOut">
              <a:rPr lang="en-GB" smtClean="0"/>
              <a:t>05/11/2024</a:t>
            </a:fld>
            <a:endParaRPr lang="en-GB"/>
          </a:p>
        </p:txBody>
      </p:sp>
      <p:sp>
        <p:nvSpPr>
          <p:cNvPr id="8" name="Footer Placeholder 7">
            <a:extLst>
              <a:ext uri="{FF2B5EF4-FFF2-40B4-BE49-F238E27FC236}">
                <a16:creationId xmlns:a16="http://schemas.microsoft.com/office/drawing/2014/main" id="{F2173F7F-2D1A-D85D-45F5-2980059129B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C5BBF0B-0AD3-DB19-6E67-2AF5B7897342}"/>
              </a:ext>
            </a:extLst>
          </p:cNvPr>
          <p:cNvSpPr>
            <a:spLocks noGrp="1"/>
          </p:cNvSpPr>
          <p:nvPr>
            <p:ph type="sldNum" sz="quarter" idx="12"/>
          </p:nvPr>
        </p:nvSpPr>
        <p:spPr/>
        <p:txBody>
          <a:bodyPr/>
          <a:lstStyle/>
          <a:p>
            <a:fld id="{E2727BCB-1351-44CB-B973-D1C67A8C302D}" type="slidenum">
              <a:rPr lang="en-GB" smtClean="0"/>
              <a:t>‹#›</a:t>
            </a:fld>
            <a:endParaRPr lang="en-GB"/>
          </a:p>
        </p:txBody>
      </p:sp>
    </p:spTree>
    <p:extLst>
      <p:ext uri="{BB962C8B-B14F-4D97-AF65-F5344CB8AC3E}">
        <p14:creationId xmlns:p14="http://schemas.microsoft.com/office/powerpoint/2010/main" val="683321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14573-D710-CB00-B469-1CFD124F35E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C7AA496-EF0C-959C-B887-C8A991D7D540}"/>
              </a:ext>
            </a:extLst>
          </p:cNvPr>
          <p:cNvSpPr>
            <a:spLocks noGrp="1"/>
          </p:cNvSpPr>
          <p:nvPr>
            <p:ph type="dt" sz="half" idx="10"/>
          </p:nvPr>
        </p:nvSpPr>
        <p:spPr/>
        <p:txBody>
          <a:bodyPr/>
          <a:lstStyle/>
          <a:p>
            <a:fld id="{F65838FE-5B71-45AB-BE21-773D18999CCB}" type="datetimeFigureOut">
              <a:rPr lang="en-GB" smtClean="0"/>
              <a:t>05/11/2024</a:t>
            </a:fld>
            <a:endParaRPr lang="en-GB"/>
          </a:p>
        </p:txBody>
      </p:sp>
      <p:sp>
        <p:nvSpPr>
          <p:cNvPr id="4" name="Footer Placeholder 3">
            <a:extLst>
              <a:ext uri="{FF2B5EF4-FFF2-40B4-BE49-F238E27FC236}">
                <a16:creationId xmlns:a16="http://schemas.microsoft.com/office/drawing/2014/main" id="{2A7CD239-F939-B3BE-7D42-F3C80A6DD5B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8819321-1905-1913-82E9-D5B47015E646}"/>
              </a:ext>
            </a:extLst>
          </p:cNvPr>
          <p:cNvSpPr>
            <a:spLocks noGrp="1"/>
          </p:cNvSpPr>
          <p:nvPr>
            <p:ph type="sldNum" sz="quarter" idx="12"/>
          </p:nvPr>
        </p:nvSpPr>
        <p:spPr/>
        <p:txBody>
          <a:bodyPr/>
          <a:lstStyle/>
          <a:p>
            <a:fld id="{E2727BCB-1351-44CB-B973-D1C67A8C302D}" type="slidenum">
              <a:rPr lang="en-GB" smtClean="0"/>
              <a:t>‹#›</a:t>
            </a:fld>
            <a:endParaRPr lang="en-GB"/>
          </a:p>
        </p:txBody>
      </p:sp>
    </p:spTree>
    <p:extLst>
      <p:ext uri="{BB962C8B-B14F-4D97-AF65-F5344CB8AC3E}">
        <p14:creationId xmlns:p14="http://schemas.microsoft.com/office/powerpoint/2010/main" val="3142880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B0DAF1-99EC-3672-D8BF-059AC1E5F14C}"/>
              </a:ext>
            </a:extLst>
          </p:cNvPr>
          <p:cNvSpPr>
            <a:spLocks noGrp="1"/>
          </p:cNvSpPr>
          <p:nvPr>
            <p:ph type="dt" sz="half" idx="10"/>
          </p:nvPr>
        </p:nvSpPr>
        <p:spPr/>
        <p:txBody>
          <a:bodyPr/>
          <a:lstStyle/>
          <a:p>
            <a:fld id="{F65838FE-5B71-45AB-BE21-773D18999CCB}" type="datetimeFigureOut">
              <a:rPr lang="en-GB" smtClean="0"/>
              <a:t>05/11/2024</a:t>
            </a:fld>
            <a:endParaRPr lang="en-GB"/>
          </a:p>
        </p:txBody>
      </p:sp>
      <p:sp>
        <p:nvSpPr>
          <p:cNvPr id="3" name="Footer Placeholder 2">
            <a:extLst>
              <a:ext uri="{FF2B5EF4-FFF2-40B4-BE49-F238E27FC236}">
                <a16:creationId xmlns:a16="http://schemas.microsoft.com/office/drawing/2014/main" id="{369C0944-1079-BE85-E79F-3EC2A654758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2D8775F-6AB7-873F-C646-83D1F322B17F}"/>
              </a:ext>
            </a:extLst>
          </p:cNvPr>
          <p:cNvSpPr>
            <a:spLocks noGrp="1"/>
          </p:cNvSpPr>
          <p:nvPr>
            <p:ph type="sldNum" sz="quarter" idx="12"/>
          </p:nvPr>
        </p:nvSpPr>
        <p:spPr/>
        <p:txBody>
          <a:bodyPr/>
          <a:lstStyle/>
          <a:p>
            <a:fld id="{E2727BCB-1351-44CB-B973-D1C67A8C302D}" type="slidenum">
              <a:rPr lang="en-GB" smtClean="0"/>
              <a:t>‹#›</a:t>
            </a:fld>
            <a:endParaRPr lang="en-GB"/>
          </a:p>
        </p:txBody>
      </p:sp>
    </p:spTree>
    <p:extLst>
      <p:ext uri="{BB962C8B-B14F-4D97-AF65-F5344CB8AC3E}">
        <p14:creationId xmlns:p14="http://schemas.microsoft.com/office/powerpoint/2010/main" val="4144154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9AE46-BC0F-02A4-1303-A515088342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6C88AA5-807F-3044-9C33-888434DCCAB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F98B232-4247-C30B-9671-21613EBB54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068B897-AB24-80F9-7D50-7F52358C0413}"/>
              </a:ext>
            </a:extLst>
          </p:cNvPr>
          <p:cNvSpPr>
            <a:spLocks noGrp="1"/>
          </p:cNvSpPr>
          <p:nvPr>
            <p:ph type="dt" sz="half" idx="10"/>
          </p:nvPr>
        </p:nvSpPr>
        <p:spPr/>
        <p:txBody>
          <a:bodyPr/>
          <a:lstStyle/>
          <a:p>
            <a:fld id="{F65838FE-5B71-45AB-BE21-773D18999CCB}" type="datetimeFigureOut">
              <a:rPr lang="en-GB" smtClean="0"/>
              <a:t>05/11/2024</a:t>
            </a:fld>
            <a:endParaRPr lang="en-GB"/>
          </a:p>
        </p:txBody>
      </p:sp>
      <p:sp>
        <p:nvSpPr>
          <p:cNvPr id="6" name="Footer Placeholder 5">
            <a:extLst>
              <a:ext uri="{FF2B5EF4-FFF2-40B4-BE49-F238E27FC236}">
                <a16:creationId xmlns:a16="http://schemas.microsoft.com/office/drawing/2014/main" id="{C02F479D-25BE-1007-A1EE-9332C101CC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24B2C0-9F96-1740-073E-30461D057217}"/>
              </a:ext>
            </a:extLst>
          </p:cNvPr>
          <p:cNvSpPr>
            <a:spLocks noGrp="1"/>
          </p:cNvSpPr>
          <p:nvPr>
            <p:ph type="sldNum" sz="quarter" idx="12"/>
          </p:nvPr>
        </p:nvSpPr>
        <p:spPr/>
        <p:txBody>
          <a:bodyPr/>
          <a:lstStyle/>
          <a:p>
            <a:fld id="{E2727BCB-1351-44CB-B973-D1C67A8C302D}" type="slidenum">
              <a:rPr lang="en-GB" smtClean="0"/>
              <a:t>‹#›</a:t>
            </a:fld>
            <a:endParaRPr lang="en-GB"/>
          </a:p>
        </p:txBody>
      </p:sp>
    </p:spTree>
    <p:extLst>
      <p:ext uri="{BB962C8B-B14F-4D97-AF65-F5344CB8AC3E}">
        <p14:creationId xmlns:p14="http://schemas.microsoft.com/office/powerpoint/2010/main" val="4056821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1D876-CCB5-C234-421A-D5B2FC22E7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5D085D9-DF52-E757-FC76-3497E074D8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3B302E2-C713-7AB2-6EE1-BA70050DCD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014F96-16D1-EFEC-0CC9-0BAE4DFEE81D}"/>
              </a:ext>
            </a:extLst>
          </p:cNvPr>
          <p:cNvSpPr>
            <a:spLocks noGrp="1"/>
          </p:cNvSpPr>
          <p:nvPr>
            <p:ph type="dt" sz="half" idx="10"/>
          </p:nvPr>
        </p:nvSpPr>
        <p:spPr/>
        <p:txBody>
          <a:bodyPr/>
          <a:lstStyle/>
          <a:p>
            <a:fld id="{F65838FE-5B71-45AB-BE21-773D18999CCB}" type="datetimeFigureOut">
              <a:rPr lang="en-GB" smtClean="0"/>
              <a:t>05/11/2024</a:t>
            </a:fld>
            <a:endParaRPr lang="en-GB"/>
          </a:p>
        </p:txBody>
      </p:sp>
      <p:sp>
        <p:nvSpPr>
          <p:cNvPr id="6" name="Footer Placeholder 5">
            <a:extLst>
              <a:ext uri="{FF2B5EF4-FFF2-40B4-BE49-F238E27FC236}">
                <a16:creationId xmlns:a16="http://schemas.microsoft.com/office/drawing/2014/main" id="{2C7E9F9D-5229-94C1-3D0C-9221E42757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69BA92-E5EB-DDC7-450A-BB448232473C}"/>
              </a:ext>
            </a:extLst>
          </p:cNvPr>
          <p:cNvSpPr>
            <a:spLocks noGrp="1"/>
          </p:cNvSpPr>
          <p:nvPr>
            <p:ph type="sldNum" sz="quarter" idx="12"/>
          </p:nvPr>
        </p:nvSpPr>
        <p:spPr/>
        <p:txBody>
          <a:bodyPr/>
          <a:lstStyle/>
          <a:p>
            <a:fld id="{E2727BCB-1351-44CB-B973-D1C67A8C302D}" type="slidenum">
              <a:rPr lang="en-GB" smtClean="0"/>
              <a:t>‹#›</a:t>
            </a:fld>
            <a:endParaRPr lang="en-GB"/>
          </a:p>
        </p:txBody>
      </p:sp>
    </p:spTree>
    <p:extLst>
      <p:ext uri="{BB962C8B-B14F-4D97-AF65-F5344CB8AC3E}">
        <p14:creationId xmlns:p14="http://schemas.microsoft.com/office/powerpoint/2010/main" val="761265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6056A-B29A-32A6-597C-7E3AB93EE04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74E2022-D366-BD40-E5BD-37903924843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9C5774-C453-029D-9FF5-3512FB212082}"/>
              </a:ext>
            </a:extLst>
          </p:cNvPr>
          <p:cNvSpPr>
            <a:spLocks noGrp="1"/>
          </p:cNvSpPr>
          <p:nvPr>
            <p:ph type="dt" sz="half" idx="10"/>
          </p:nvPr>
        </p:nvSpPr>
        <p:spPr/>
        <p:txBody>
          <a:bodyPr/>
          <a:lstStyle/>
          <a:p>
            <a:fld id="{F65838FE-5B71-45AB-BE21-773D18999CCB}" type="datetimeFigureOut">
              <a:rPr lang="en-GB" smtClean="0"/>
              <a:t>05/11/2024</a:t>
            </a:fld>
            <a:endParaRPr lang="en-GB"/>
          </a:p>
        </p:txBody>
      </p:sp>
      <p:sp>
        <p:nvSpPr>
          <p:cNvPr id="5" name="Footer Placeholder 4">
            <a:extLst>
              <a:ext uri="{FF2B5EF4-FFF2-40B4-BE49-F238E27FC236}">
                <a16:creationId xmlns:a16="http://schemas.microsoft.com/office/drawing/2014/main" id="{A477CE25-7BDD-7C54-6FA0-A37AC16CEF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C76C03-6750-416A-1322-CC85B2EBF6DA}"/>
              </a:ext>
            </a:extLst>
          </p:cNvPr>
          <p:cNvSpPr>
            <a:spLocks noGrp="1"/>
          </p:cNvSpPr>
          <p:nvPr>
            <p:ph type="sldNum" sz="quarter" idx="12"/>
          </p:nvPr>
        </p:nvSpPr>
        <p:spPr/>
        <p:txBody>
          <a:bodyPr/>
          <a:lstStyle/>
          <a:p>
            <a:fld id="{E2727BCB-1351-44CB-B973-D1C67A8C302D}" type="slidenum">
              <a:rPr lang="en-GB" smtClean="0"/>
              <a:t>‹#›</a:t>
            </a:fld>
            <a:endParaRPr lang="en-GB"/>
          </a:p>
        </p:txBody>
      </p:sp>
    </p:spTree>
    <p:extLst>
      <p:ext uri="{BB962C8B-B14F-4D97-AF65-F5344CB8AC3E}">
        <p14:creationId xmlns:p14="http://schemas.microsoft.com/office/powerpoint/2010/main" val="3153029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DB76142-E850-BFBD-8A45-410758779C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34F28C-3035-A81C-D168-1E666E487FC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C32CAD-D894-9B18-A56F-6DDFA0257418}"/>
              </a:ext>
            </a:extLst>
          </p:cNvPr>
          <p:cNvSpPr>
            <a:spLocks noGrp="1"/>
          </p:cNvSpPr>
          <p:nvPr>
            <p:ph type="dt" sz="half" idx="10"/>
          </p:nvPr>
        </p:nvSpPr>
        <p:spPr/>
        <p:txBody>
          <a:bodyPr/>
          <a:lstStyle/>
          <a:p>
            <a:fld id="{F65838FE-5B71-45AB-BE21-773D18999CCB}" type="datetimeFigureOut">
              <a:rPr lang="en-GB" smtClean="0"/>
              <a:t>05/11/2024</a:t>
            </a:fld>
            <a:endParaRPr lang="en-GB"/>
          </a:p>
        </p:txBody>
      </p:sp>
      <p:sp>
        <p:nvSpPr>
          <p:cNvPr id="5" name="Footer Placeholder 4">
            <a:extLst>
              <a:ext uri="{FF2B5EF4-FFF2-40B4-BE49-F238E27FC236}">
                <a16:creationId xmlns:a16="http://schemas.microsoft.com/office/drawing/2014/main" id="{129B82B0-58DC-2FDC-C63F-E3E7055104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DD5A10-E861-E4E0-2F30-CAC5FEA3749E}"/>
              </a:ext>
            </a:extLst>
          </p:cNvPr>
          <p:cNvSpPr>
            <a:spLocks noGrp="1"/>
          </p:cNvSpPr>
          <p:nvPr>
            <p:ph type="sldNum" sz="quarter" idx="12"/>
          </p:nvPr>
        </p:nvSpPr>
        <p:spPr/>
        <p:txBody>
          <a:bodyPr/>
          <a:lstStyle/>
          <a:p>
            <a:fld id="{E2727BCB-1351-44CB-B973-D1C67A8C302D}" type="slidenum">
              <a:rPr lang="en-GB" smtClean="0"/>
              <a:t>‹#›</a:t>
            </a:fld>
            <a:endParaRPr lang="en-GB"/>
          </a:p>
        </p:txBody>
      </p:sp>
    </p:spTree>
    <p:extLst>
      <p:ext uri="{BB962C8B-B14F-4D97-AF65-F5344CB8AC3E}">
        <p14:creationId xmlns:p14="http://schemas.microsoft.com/office/powerpoint/2010/main" val="27215465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707E01-BB48-C4B6-2C11-6540972BC72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624625-29D1-8F9B-4449-534ED62AE11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FA47B4-9E2F-3080-99C7-59B5EB5517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5838FE-5B71-45AB-BE21-773D18999CCB}" type="datetimeFigureOut">
              <a:rPr lang="en-GB" smtClean="0"/>
              <a:t>05/11/2024</a:t>
            </a:fld>
            <a:endParaRPr lang="en-GB"/>
          </a:p>
        </p:txBody>
      </p:sp>
      <p:sp>
        <p:nvSpPr>
          <p:cNvPr id="5" name="Footer Placeholder 4">
            <a:extLst>
              <a:ext uri="{FF2B5EF4-FFF2-40B4-BE49-F238E27FC236}">
                <a16:creationId xmlns:a16="http://schemas.microsoft.com/office/drawing/2014/main" id="{BA0247C3-00A8-1A32-F3C0-815DC4A1A4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FE7529B-2D50-78D2-0A31-C5671923EF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727BCB-1351-44CB-B973-D1C67A8C302D}" type="slidenum">
              <a:rPr lang="en-GB" smtClean="0"/>
              <a:t>‹#›</a:t>
            </a:fld>
            <a:endParaRPr lang="en-GB"/>
          </a:p>
        </p:txBody>
      </p:sp>
    </p:spTree>
    <p:extLst>
      <p:ext uri="{BB962C8B-B14F-4D97-AF65-F5344CB8AC3E}">
        <p14:creationId xmlns:p14="http://schemas.microsoft.com/office/powerpoint/2010/main" val="28645931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MbkIcnvi0RE?start=13&amp;feature=oembed"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1-Ct_53XKYY?feature=oembed"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ZoKihFLCY0s?feature=oembed"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2.xml"/><Relationship Id="rId1" Type="http://schemas.openxmlformats.org/officeDocument/2006/relationships/video" Target="https://www.youtube.com/embed/0mCAh6o5ZoE?feature=oembed"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online.hbs.edu/blog/post/what-is-the-triple-bottom-line" TargetMode="External"/><Relationship Id="rId7" Type="http://schemas.openxmlformats.org/officeDocument/2006/relationships/hyperlink" Target="https://www.which.co.uk/reviews/shopping-sustainably/article/supermarkets-and-the-environment-ahzAC2s22tXv" TargetMode="External"/><Relationship Id="rId2" Type="http://schemas.openxmlformats.org/officeDocument/2006/relationships/hyperlink" Target="https://www.ibe.org.uk/knowledge-hub/what-is-business-ethics.html" TargetMode="External"/><Relationship Id="rId1" Type="http://schemas.openxmlformats.org/officeDocument/2006/relationships/slideLayout" Target="../slideLayouts/slideLayout2.xml"/><Relationship Id="rId6" Type="http://schemas.openxmlformats.org/officeDocument/2006/relationships/hyperlink" Target="https://www.tescoplc.com/sustainability-reports?activeTab=sustainability+factsheets" TargetMode="External"/><Relationship Id="rId5" Type="http://schemas.openxmlformats.org/officeDocument/2006/relationships/hyperlink" Target="https://customerthink.com/the-role-of-sustainability-in-customer-loyalty/" TargetMode="External"/><Relationship Id="rId4" Type="http://schemas.openxmlformats.org/officeDocument/2006/relationships/hyperlink" Target="https://environbuzz.com/the-rise-of-consumer-loyalty-through-sustainable-practic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95695F6-D239-5A9D-E294-9D0BA6932EB8}"/>
              </a:ext>
            </a:extLst>
          </p:cNvPr>
          <p:cNvSpPr>
            <a:spLocks noGrp="1"/>
          </p:cNvSpPr>
          <p:nvPr>
            <p:ph type="ctrTitle"/>
          </p:nvPr>
        </p:nvSpPr>
        <p:spPr>
          <a:xfrm>
            <a:off x="1314824" y="735106"/>
            <a:ext cx="10053763" cy="2928470"/>
          </a:xfrm>
        </p:spPr>
        <p:txBody>
          <a:bodyPr anchor="b">
            <a:normAutofit/>
          </a:bodyPr>
          <a:lstStyle/>
          <a:p>
            <a:pPr algn="l"/>
            <a:r>
              <a:rPr lang="en-GB" sz="4800" b="1">
                <a:solidFill>
                  <a:srgbClr val="FFFFFF"/>
                </a:solidFill>
                <a:effectLst>
                  <a:outerShdw blurRad="38100" dist="38100" dir="2700000" algn="tl">
                    <a:srgbClr val="000000">
                      <a:alpha val="43137"/>
                    </a:srgbClr>
                  </a:outerShdw>
                </a:effectLst>
              </a:rPr>
              <a:t>BMSW5007</a:t>
            </a:r>
            <a:br>
              <a:rPr lang="en-GB" sz="4800" b="1">
                <a:solidFill>
                  <a:srgbClr val="FFFFFF"/>
                </a:solidFill>
                <a:effectLst>
                  <a:outerShdw blurRad="38100" dist="38100" dir="2700000" algn="tl">
                    <a:srgbClr val="000000">
                      <a:alpha val="43137"/>
                    </a:srgbClr>
                  </a:outerShdw>
                </a:effectLst>
              </a:rPr>
            </a:br>
            <a:r>
              <a:rPr lang="en-GB" sz="4800" b="1">
                <a:solidFill>
                  <a:srgbClr val="FFFFFF"/>
                </a:solidFill>
                <a:effectLst>
                  <a:outerShdw blurRad="38100" dist="38100" dir="2700000" algn="tl">
                    <a:srgbClr val="000000">
                      <a:alpha val="43137"/>
                    </a:srgbClr>
                  </a:outerShdw>
                </a:effectLst>
              </a:rPr>
              <a:t>Building a Sustainable Marketing Relationship</a:t>
            </a:r>
          </a:p>
        </p:txBody>
      </p:sp>
      <p:sp>
        <p:nvSpPr>
          <p:cNvPr id="3" name="Subtitle 2">
            <a:extLst>
              <a:ext uri="{FF2B5EF4-FFF2-40B4-BE49-F238E27FC236}">
                <a16:creationId xmlns:a16="http://schemas.microsoft.com/office/drawing/2014/main" id="{9EEF594E-E3FA-EECD-FFD5-3130486A292E}"/>
              </a:ext>
            </a:extLst>
          </p:cNvPr>
          <p:cNvSpPr>
            <a:spLocks noGrp="1"/>
          </p:cNvSpPr>
          <p:nvPr>
            <p:ph type="subTitle" idx="1"/>
          </p:nvPr>
        </p:nvSpPr>
        <p:spPr>
          <a:xfrm>
            <a:off x="1350682" y="4870824"/>
            <a:ext cx="10005951" cy="1458258"/>
          </a:xfrm>
        </p:spPr>
        <p:txBody>
          <a:bodyPr anchor="ctr">
            <a:normAutofit/>
          </a:bodyPr>
          <a:lstStyle/>
          <a:p>
            <a:pPr algn="l"/>
            <a:r>
              <a:rPr lang="en-GB" dirty="0"/>
              <a:t>LECTURE </a:t>
            </a:r>
          </a:p>
          <a:p>
            <a:pPr algn="l"/>
            <a:r>
              <a:rPr lang="en-GB" dirty="0"/>
              <a:t>ETHICS AND SUSTAINABILITY </a:t>
            </a:r>
          </a:p>
        </p:txBody>
      </p:sp>
    </p:spTree>
    <p:extLst>
      <p:ext uri="{BB962C8B-B14F-4D97-AF65-F5344CB8AC3E}">
        <p14:creationId xmlns:p14="http://schemas.microsoft.com/office/powerpoint/2010/main" val="2485836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0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descr="Globe and two hands">
            <a:extLst>
              <a:ext uri="{FF2B5EF4-FFF2-40B4-BE49-F238E27FC236}">
                <a16:creationId xmlns:a16="http://schemas.microsoft.com/office/drawing/2014/main" id="{DC2ED370-3CAC-35F0-AD74-FC844E2820AA}"/>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23647" r="-1" b="35853"/>
          <a:stretch/>
        </p:blipFill>
        <p:spPr>
          <a:xfrm>
            <a:off x="20" y="10"/>
            <a:ext cx="12191980" cy="6857990"/>
          </a:xfrm>
          <a:prstGeom prst="rect">
            <a:avLst/>
          </a:prstGeom>
        </p:spPr>
      </p:pic>
      <p:sp>
        <p:nvSpPr>
          <p:cNvPr id="19" name="Rectangle 1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C0C4B6-0881-A72E-FBFE-DA5608A31A94}"/>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b="1" dirty="0">
                <a:solidFill>
                  <a:schemeClr val="tx1">
                    <a:lumMod val="85000"/>
                    <a:lumOff val="15000"/>
                  </a:schemeClr>
                </a:solidFill>
                <a:effectLst>
                  <a:outerShdw blurRad="38100" dist="38100" dir="2700000" algn="tl">
                    <a:srgbClr val="000000">
                      <a:alpha val="43137"/>
                    </a:srgbClr>
                  </a:outerShdw>
                </a:effectLst>
              </a:rPr>
              <a:t>Business Ethics and Sustainability</a:t>
            </a:r>
          </a:p>
        </p:txBody>
      </p:sp>
      <p:cxnSp>
        <p:nvCxnSpPr>
          <p:cNvPr id="21" name="Straight Connector 20">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8389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6EB-0AB3-707D-6A09-AA1B6473205F}"/>
              </a:ext>
            </a:extLst>
          </p:cNvPr>
          <p:cNvSpPr>
            <a:spLocks noGrp="1"/>
          </p:cNvSpPr>
          <p:nvPr>
            <p:ph type="title"/>
          </p:nvPr>
        </p:nvSpPr>
        <p:spPr>
          <a:xfrm>
            <a:off x="838200" y="365126"/>
            <a:ext cx="10515600" cy="936550"/>
          </a:xfrm>
        </p:spPr>
        <p:txBody>
          <a:bodyPr/>
          <a:lstStyle/>
          <a:p>
            <a:r>
              <a:rPr lang="en-GB" b="1" dirty="0">
                <a:latin typeface="+mn-lt"/>
              </a:rPr>
              <a:t>Today’s Lecture</a:t>
            </a:r>
          </a:p>
        </p:txBody>
      </p:sp>
      <p:sp>
        <p:nvSpPr>
          <p:cNvPr id="3" name="Content Placeholder 2">
            <a:extLst>
              <a:ext uri="{FF2B5EF4-FFF2-40B4-BE49-F238E27FC236}">
                <a16:creationId xmlns:a16="http://schemas.microsoft.com/office/drawing/2014/main" id="{26EBB1BF-AB26-D9DC-3334-7B00C2573742}"/>
              </a:ext>
            </a:extLst>
          </p:cNvPr>
          <p:cNvSpPr>
            <a:spLocks noGrp="1"/>
          </p:cNvSpPr>
          <p:nvPr>
            <p:ph idx="1"/>
          </p:nvPr>
        </p:nvSpPr>
        <p:spPr/>
        <p:txBody>
          <a:bodyPr/>
          <a:lstStyle/>
          <a:p>
            <a:pPr marL="0" indent="0" algn="just">
              <a:buNone/>
            </a:pPr>
            <a:r>
              <a:rPr lang="en-GB" sz="2400" b="1" u="sng" dirty="0">
                <a:effectLst/>
                <a:latin typeface="Arial" panose="020B0604020202020204" pitchFamily="34" charset="0"/>
                <a:ea typeface="Times New Roman" panose="02020603050405020304" pitchFamily="18" charset="0"/>
              </a:rPr>
              <a:t>Business Ethics and Sustainability</a:t>
            </a:r>
          </a:p>
          <a:p>
            <a:pPr marL="0" indent="0" algn="just">
              <a:buNone/>
            </a:pPr>
            <a:endParaRPr lang="en-GB" sz="1800" b="1" u="sng" dirty="0">
              <a:latin typeface="Arial" panose="020B0604020202020204" pitchFamily="34" charset="0"/>
              <a:ea typeface="Times New Roman" panose="02020603050405020304" pitchFamily="18" charset="0"/>
            </a:endParaRPr>
          </a:p>
          <a:p>
            <a:pPr marL="0" indent="0" algn="just">
              <a:buNone/>
            </a:pPr>
            <a:r>
              <a:rPr lang="en-GB" sz="1800" b="1" u="sng" dirty="0">
                <a:effectLst/>
                <a:latin typeface="Arial" panose="020B0604020202020204" pitchFamily="34" charset="0"/>
                <a:ea typeface="Times New Roman" panose="02020603050405020304" pitchFamily="18" charset="0"/>
              </a:rPr>
              <a:t>This relates to Task 3 of the assignment report:</a:t>
            </a:r>
          </a:p>
          <a:p>
            <a:pPr marL="0" indent="0" algn="just">
              <a:buNone/>
            </a:pPr>
            <a:endParaRPr lang="en-GB" sz="1800" dirty="0">
              <a:effectLst/>
              <a:latin typeface="Times New Roman" panose="02020603050405020304" pitchFamily="18" charset="0"/>
              <a:ea typeface="Times New Roman" panose="02020603050405020304" pitchFamily="18" charset="0"/>
            </a:endParaRPr>
          </a:p>
          <a:p>
            <a:pPr algn="just"/>
            <a:r>
              <a:rPr lang="en-GB" sz="1800" dirty="0">
                <a:effectLst/>
                <a:latin typeface="Arial" panose="020B0604020202020204" pitchFamily="34" charset="0"/>
                <a:ea typeface="Times New Roman" panose="02020603050405020304" pitchFamily="18" charset="0"/>
              </a:rPr>
              <a:t>Provide examples and critically discuss Tesco’s ‘Marketing Relationship’ strategy based on the following areas:</a:t>
            </a:r>
            <a:endParaRPr lang="en-GB" sz="1800" dirty="0">
              <a:effectLst/>
              <a:latin typeface="Times New Roman" panose="02020603050405020304" pitchFamily="18" charset="0"/>
              <a:ea typeface="Times New Roman" panose="02020603050405020304" pitchFamily="18" charset="0"/>
            </a:endParaRPr>
          </a:p>
          <a:p>
            <a:pPr algn="just"/>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Arial" panose="020B0604020202020204" pitchFamily="34" charset="0"/>
                <a:ea typeface="Times New Roman" panose="02020603050405020304" pitchFamily="18" charset="0"/>
              </a:rPr>
              <a:t>Segmentation, Pricing Strategies, Differentiation, </a:t>
            </a:r>
            <a:r>
              <a:rPr lang="en-GB" sz="1800" b="1" dirty="0">
                <a:solidFill>
                  <a:srgbClr val="FF0000"/>
                </a:solidFill>
                <a:effectLst/>
                <a:latin typeface="Arial" panose="020B0604020202020204" pitchFamily="34" charset="0"/>
                <a:ea typeface="Times New Roman" panose="02020603050405020304" pitchFamily="18" charset="0"/>
              </a:rPr>
              <a:t>Ethical and Sustainability policies and practices </a:t>
            </a:r>
            <a:r>
              <a:rPr lang="en-GB" sz="1800" dirty="0">
                <a:effectLst/>
                <a:latin typeface="Arial" panose="020B0604020202020204" pitchFamily="34" charset="0"/>
                <a:ea typeface="Times New Roman" panose="02020603050405020304" pitchFamily="18" charset="0"/>
              </a:rPr>
              <a:t>and identify how these may  help to  achieve ‘Customer Centrality’</a:t>
            </a:r>
            <a:endParaRPr lang="en-GB" dirty="0"/>
          </a:p>
        </p:txBody>
      </p:sp>
    </p:spTree>
    <p:extLst>
      <p:ext uri="{BB962C8B-B14F-4D97-AF65-F5344CB8AC3E}">
        <p14:creationId xmlns:p14="http://schemas.microsoft.com/office/powerpoint/2010/main" val="5583253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23" name="Rectangle 2122">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97" name="Picture 2096" descr="Magnifying glass and question mark">
            <a:extLst>
              <a:ext uri="{FF2B5EF4-FFF2-40B4-BE49-F238E27FC236}">
                <a16:creationId xmlns:a16="http://schemas.microsoft.com/office/drawing/2014/main" id="{45FB9B00-FA2D-DB14-7A2D-FC2D307BDF53}"/>
              </a:ext>
            </a:extLst>
          </p:cNvPr>
          <p:cNvPicPr>
            <a:picLocks noChangeAspect="1"/>
          </p:cNvPicPr>
          <p:nvPr/>
        </p:nvPicPr>
        <p:blipFill>
          <a:blip r:embed="rId2"/>
          <a:srcRect l="9500" t="9091" r="25864"/>
          <a:stretch/>
        </p:blipFill>
        <p:spPr>
          <a:xfrm>
            <a:off x="3523488" y="10"/>
            <a:ext cx="8668512" cy="6857990"/>
          </a:xfrm>
          <a:prstGeom prst="rect">
            <a:avLst/>
          </a:prstGeom>
        </p:spPr>
      </p:pic>
      <p:sp>
        <p:nvSpPr>
          <p:cNvPr id="2125" name="Rectangle 2124">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DB2C114-D030-F128-790B-76B589AF6D7A}"/>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b="1"/>
              <a:t>Business Ethics: What Does It Really Mean?</a:t>
            </a:r>
            <a:endParaRPr lang="en-US" sz="4800" b="1">
              <a:effectLst>
                <a:outerShdw blurRad="38100" dist="38100" dir="2700000" algn="tl">
                  <a:srgbClr val="000000">
                    <a:alpha val="43137"/>
                  </a:srgbClr>
                </a:outerShdw>
              </a:effectLst>
            </a:endParaRPr>
          </a:p>
        </p:txBody>
      </p:sp>
      <p:sp>
        <p:nvSpPr>
          <p:cNvPr id="2127" name="Rectangle 212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29" name="Rectangle 212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FF99C633-EC4F-9051-3136-2D24E68DA217}"/>
              </a:ext>
            </a:extLst>
          </p:cNvPr>
          <p:cNvSpPr>
            <a:spLocks noGrp="1"/>
          </p:cNvSpPr>
          <p:nvPr>
            <p:ph type="sldNum" sz="quarter" idx="12"/>
          </p:nvPr>
        </p:nvSpPr>
        <p:spPr>
          <a:xfrm>
            <a:off x="8970819" y="6356350"/>
            <a:ext cx="2743200" cy="365125"/>
          </a:xfrm>
        </p:spPr>
        <p:txBody>
          <a:bodyPr vert="horz" lIns="91440" tIns="45720" rIns="91440" bIns="45720" rtlCol="0" anchor="ctr">
            <a:normAutofit/>
          </a:bodyPr>
          <a:lstStyle/>
          <a:p>
            <a:pPr>
              <a:spcAft>
                <a:spcPts val="600"/>
              </a:spcAft>
              <a:defRPr/>
            </a:pPr>
            <a:fld id="{3A98EE3D-8CD1-4C3F-BD1C-C98C9596463C}" type="slidenum">
              <a:rPr lang="en-US">
                <a:solidFill>
                  <a:schemeClr val="bg1"/>
                </a:solidFill>
                <a:latin typeface="Calibri" panose="020F0502020204030204"/>
              </a:rPr>
              <a:pPr>
                <a:spcAft>
                  <a:spcPts val="600"/>
                </a:spcAft>
                <a:defRPr/>
              </a:pPr>
              <a:t>4</a:t>
            </a:fld>
            <a:endParaRPr lang="en-US">
              <a:solidFill>
                <a:schemeClr val="bg1"/>
              </a:solidFill>
              <a:latin typeface="Calibri" panose="020F0502020204030204"/>
            </a:endParaRPr>
          </a:p>
        </p:txBody>
      </p:sp>
    </p:spTree>
    <p:extLst>
      <p:ext uri="{BB962C8B-B14F-4D97-AF65-F5344CB8AC3E}">
        <p14:creationId xmlns:p14="http://schemas.microsoft.com/office/powerpoint/2010/main" val="2755148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080B541-3DDF-4532-B0E1-819995605633}" type="slidenum">
              <a:rPr lang="en-GB"/>
              <a:pPr/>
              <a:t>5</a:t>
            </a:fld>
            <a:endParaRPr lang="en-GB"/>
          </a:p>
        </p:txBody>
      </p:sp>
      <p:sp>
        <p:nvSpPr>
          <p:cNvPr id="89090" name="Rectangle 2"/>
          <p:cNvSpPr>
            <a:spLocks noGrp="1" noChangeArrowheads="1"/>
          </p:cNvSpPr>
          <p:nvPr>
            <p:ph type="title"/>
          </p:nvPr>
        </p:nvSpPr>
        <p:spPr/>
        <p:txBody>
          <a:bodyPr/>
          <a:lstStyle/>
          <a:p>
            <a:r>
              <a:rPr lang="en-US" b="1" dirty="0"/>
              <a:t>Business Ethics: What Does It Really Mean?</a:t>
            </a:r>
          </a:p>
        </p:txBody>
      </p:sp>
      <p:sp>
        <p:nvSpPr>
          <p:cNvPr id="89091" name="Rectangle 3"/>
          <p:cNvSpPr>
            <a:spLocks noGrp="1" noChangeArrowheads="1"/>
          </p:cNvSpPr>
          <p:nvPr>
            <p:ph type="body" idx="1"/>
          </p:nvPr>
        </p:nvSpPr>
        <p:spPr/>
        <p:txBody>
          <a:bodyPr/>
          <a:lstStyle/>
          <a:p>
            <a:pPr>
              <a:lnSpc>
                <a:spcPct val="90000"/>
              </a:lnSpc>
            </a:pPr>
            <a:r>
              <a:rPr lang="en-US" b="1" dirty="0"/>
              <a:t>Ethics</a:t>
            </a:r>
            <a:r>
              <a:rPr lang="en-US" dirty="0"/>
              <a:t> involves a discipline that examines good or bad practices within the context of a moral duty.</a:t>
            </a:r>
          </a:p>
          <a:p>
            <a:pPr>
              <a:lnSpc>
                <a:spcPct val="90000"/>
              </a:lnSpc>
            </a:pPr>
            <a:endParaRPr lang="en-US" dirty="0"/>
          </a:p>
          <a:p>
            <a:pPr>
              <a:lnSpc>
                <a:spcPct val="90000"/>
              </a:lnSpc>
            </a:pPr>
            <a:r>
              <a:rPr lang="en-US" b="1" dirty="0"/>
              <a:t>Moral conduct</a:t>
            </a:r>
            <a:r>
              <a:rPr lang="en-US" dirty="0"/>
              <a:t> is </a:t>
            </a:r>
            <a:r>
              <a:rPr lang="en-US" dirty="0" err="1"/>
              <a:t>behaviour</a:t>
            </a:r>
            <a:r>
              <a:rPr lang="en-US" dirty="0"/>
              <a:t> that is right or wrong</a:t>
            </a:r>
          </a:p>
          <a:p>
            <a:pPr>
              <a:lnSpc>
                <a:spcPct val="90000"/>
              </a:lnSpc>
            </a:pPr>
            <a:endParaRPr lang="en-US" b="1" dirty="0"/>
          </a:p>
          <a:p>
            <a:pPr>
              <a:lnSpc>
                <a:spcPct val="90000"/>
              </a:lnSpc>
            </a:pPr>
            <a:r>
              <a:rPr lang="en-US" b="1" dirty="0"/>
              <a:t>Business ethics</a:t>
            </a:r>
            <a:r>
              <a:rPr lang="en-US" dirty="0"/>
              <a:t> include practices and behaviors that are good or bad</a:t>
            </a:r>
            <a:endParaRPr lang="en-US"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75"/>
                                  </p:iterate>
                                  <p:childTnLst>
                                    <p:set>
                                      <p:cBhvr>
                                        <p:cTn id="6" dur="1" fill="hold">
                                          <p:stCondLst>
                                            <p:cond delay="74"/>
                                          </p:stCondLst>
                                        </p:cTn>
                                        <p:tgtEl>
                                          <p:spTgt spid="890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909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90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90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utoUpdateAnimBg="0"/>
      <p:bldP spid="89091"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080B541-3DDF-4532-B0E1-819995605633}" type="slidenum">
              <a:rPr lang="en-GB"/>
              <a:pPr/>
              <a:t>6</a:t>
            </a:fld>
            <a:endParaRPr lang="en-GB"/>
          </a:p>
        </p:txBody>
      </p:sp>
      <p:sp>
        <p:nvSpPr>
          <p:cNvPr id="89090" name="Rectangle 2"/>
          <p:cNvSpPr>
            <a:spLocks noGrp="1" noChangeArrowheads="1"/>
          </p:cNvSpPr>
          <p:nvPr>
            <p:ph type="title"/>
          </p:nvPr>
        </p:nvSpPr>
        <p:spPr/>
        <p:txBody>
          <a:bodyPr/>
          <a:lstStyle/>
          <a:p>
            <a:r>
              <a:rPr lang="en-US" b="1" dirty="0"/>
              <a:t>The Importance of Business Ethics</a:t>
            </a:r>
          </a:p>
        </p:txBody>
      </p:sp>
      <p:sp>
        <p:nvSpPr>
          <p:cNvPr id="89091" name="Rectangle 3"/>
          <p:cNvSpPr>
            <a:spLocks noGrp="1" noChangeArrowheads="1"/>
          </p:cNvSpPr>
          <p:nvPr>
            <p:ph type="body" idx="1"/>
          </p:nvPr>
        </p:nvSpPr>
        <p:spPr>
          <a:xfrm>
            <a:off x="838200" y="1570616"/>
            <a:ext cx="10515600" cy="4606347"/>
          </a:xfrm>
        </p:spPr>
        <p:txBody>
          <a:bodyPr>
            <a:normAutofit fontScale="92500" lnSpcReduction="10000"/>
          </a:bodyPr>
          <a:lstStyle/>
          <a:p>
            <a:pPr>
              <a:lnSpc>
                <a:spcPct val="90000"/>
              </a:lnSpc>
            </a:pPr>
            <a:r>
              <a:rPr lang="en-US" b="1" dirty="0"/>
              <a:t>Trust and Reputation – </a:t>
            </a:r>
            <a:r>
              <a:rPr lang="en-US" dirty="0"/>
              <a:t>Ethical </a:t>
            </a:r>
            <a:r>
              <a:rPr lang="en-US" dirty="0" err="1"/>
              <a:t>behaviour</a:t>
            </a:r>
            <a:r>
              <a:rPr lang="en-US" dirty="0"/>
              <a:t> builds trust with stakeholders and can enhance a company’s reputation and long term success. </a:t>
            </a:r>
          </a:p>
          <a:p>
            <a:pPr marL="0" indent="0">
              <a:lnSpc>
                <a:spcPct val="90000"/>
              </a:lnSpc>
              <a:buNone/>
            </a:pPr>
            <a:endParaRPr lang="en-US" dirty="0"/>
          </a:p>
          <a:p>
            <a:pPr>
              <a:lnSpc>
                <a:spcPct val="90000"/>
              </a:lnSpc>
            </a:pPr>
            <a:r>
              <a:rPr lang="en-US" b="1" dirty="0"/>
              <a:t>Risk Reduction – </a:t>
            </a:r>
            <a:r>
              <a:rPr lang="en-US" dirty="0"/>
              <a:t>poor ethical performance can lead to bad publicity which can damage a company.</a:t>
            </a:r>
          </a:p>
          <a:p>
            <a:pPr>
              <a:lnSpc>
                <a:spcPct val="90000"/>
              </a:lnSpc>
            </a:pPr>
            <a:endParaRPr lang="en-US" dirty="0"/>
          </a:p>
          <a:p>
            <a:pPr>
              <a:lnSpc>
                <a:spcPct val="90000"/>
              </a:lnSpc>
            </a:pPr>
            <a:r>
              <a:rPr lang="en-US" b="1" dirty="0"/>
              <a:t>Employee Morale </a:t>
            </a:r>
            <a:r>
              <a:rPr lang="en-US" dirty="0"/>
              <a:t>– Workers feel valued, motivated and  perform better in their roles. </a:t>
            </a:r>
          </a:p>
          <a:p>
            <a:pPr>
              <a:lnSpc>
                <a:spcPct val="90000"/>
              </a:lnSpc>
            </a:pPr>
            <a:endParaRPr lang="en-US" b="1" dirty="0"/>
          </a:p>
          <a:p>
            <a:pPr>
              <a:lnSpc>
                <a:spcPct val="90000"/>
              </a:lnSpc>
            </a:pPr>
            <a:r>
              <a:rPr lang="en-US" b="1" dirty="0"/>
              <a:t>Customer Loyalty – </a:t>
            </a:r>
            <a:r>
              <a:rPr lang="en-US" dirty="0"/>
              <a:t>Customers prefer to build relationships with companies they trust and respect. </a:t>
            </a:r>
            <a:endParaRPr lang="en-US" b="1" dirty="0"/>
          </a:p>
        </p:txBody>
      </p:sp>
    </p:spTree>
    <p:extLst>
      <p:ext uri="{BB962C8B-B14F-4D97-AF65-F5344CB8AC3E}">
        <p14:creationId xmlns:p14="http://schemas.microsoft.com/office/powerpoint/2010/main" val="235762606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75"/>
                                  </p:iterate>
                                  <p:childTnLst>
                                    <p:set>
                                      <p:cBhvr>
                                        <p:cTn id="6" dur="1" fill="hold">
                                          <p:stCondLst>
                                            <p:cond delay="74"/>
                                          </p:stCondLst>
                                        </p:cTn>
                                        <p:tgtEl>
                                          <p:spTgt spid="890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909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90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909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90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utoUpdateAnimBg="0"/>
      <p:bldP spid="89091"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F42D4-2ABA-BA23-D163-857137D051AC}"/>
              </a:ext>
            </a:extLst>
          </p:cNvPr>
          <p:cNvSpPr>
            <a:spLocks noGrp="1"/>
          </p:cNvSpPr>
          <p:nvPr>
            <p:ph type="title"/>
          </p:nvPr>
        </p:nvSpPr>
        <p:spPr/>
        <p:txBody>
          <a:bodyPr/>
          <a:lstStyle/>
          <a:p>
            <a:endParaRPr lang="en-GB"/>
          </a:p>
        </p:txBody>
      </p:sp>
      <p:pic>
        <p:nvPicPr>
          <p:cNvPr id="4" name="Online Media 3" title="What is business ethics? IBE Pearls of Wisdom: 1">
            <a:hlinkClick r:id="" action="ppaction://media"/>
            <a:extLst>
              <a:ext uri="{FF2B5EF4-FFF2-40B4-BE49-F238E27FC236}">
                <a16:creationId xmlns:a16="http://schemas.microsoft.com/office/drawing/2014/main" id="{77078EAA-FDFB-3DEB-B405-0C96931F9EF0}"/>
              </a:ext>
            </a:extLst>
          </p:cNvPr>
          <p:cNvPicPr>
            <a:picLocks noGrp="1" noRot="1" noChangeAspect="1"/>
          </p:cNvPicPr>
          <p:nvPr>
            <p:ph idx="1"/>
            <a:videoFile r:link="rId1"/>
          </p:nvPr>
        </p:nvPicPr>
        <p:blipFill>
          <a:blip r:embed="rId3"/>
          <a:stretch>
            <a:fillRect/>
          </a:stretch>
        </p:blipFill>
        <p:spPr>
          <a:xfrm>
            <a:off x="119743" y="9163"/>
            <a:ext cx="12093648" cy="6833373"/>
          </a:xfrm>
          <a:prstGeom prst="rect">
            <a:avLst/>
          </a:prstGeom>
        </p:spPr>
      </p:pic>
    </p:spTree>
    <p:extLst>
      <p:ext uri="{BB962C8B-B14F-4D97-AF65-F5344CB8AC3E}">
        <p14:creationId xmlns:p14="http://schemas.microsoft.com/office/powerpoint/2010/main" val="985560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AFF91E3-8618-4D22-A016-F606EB2852DD}" type="slidenum">
              <a:rPr lang="en-GB"/>
              <a:pPr/>
              <a:t>8</a:t>
            </a:fld>
            <a:endParaRPr lang="en-GB"/>
          </a:p>
        </p:txBody>
      </p:sp>
      <p:sp>
        <p:nvSpPr>
          <p:cNvPr id="52226" name="Rectangle 2"/>
          <p:cNvSpPr>
            <a:spLocks noGrp="1" noChangeArrowheads="1"/>
          </p:cNvSpPr>
          <p:nvPr>
            <p:ph type="title"/>
          </p:nvPr>
        </p:nvSpPr>
        <p:spPr/>
        <p:txBody>
          <a:bodyPr/>
          <a:lstStyle/>
          <a:p>
            <a:r>
              <a:rPr lang="en-US" b="1" dirty="0">
                <a:latin typeface="+mn-lt"/>
              </a:rPr>
              <a:t>Business Ethics</a:t>
            </a:r>
          </a:p>
        </p:txBody>
      </p:sp>
      <p:sp>
        <p:nvSpPr>
          <p:cNvPr id="52227" name="Rectangle 3"/>
          <p:cNvSpPr>
            <a:spLocks noGrp="1" noChangeArrowheads="1"/>
          </p:cNvSpPr>
          <p:nvPr>
            <p:ph type="body" idx="1"/>
          </p:nvPr>
        </p:nvSpPr>
        <p:spPr>
          <a:xfrm>
            <a:off x="838200" y="1690688"/>
            <a:ext cx="10515600" cy="4486275"/>
          </a:xfrm>
        </p:spPr>
        <p:txBody>
          <a:bodyPr>
            <a:normAutofit lnSpcReduction="10000"/>
          </a:bodyPr>
          <a:lstStyle/>
          <a:p>
            <a:r>
              <a:rPr lang="en-US" b="1" i="1" dirty="0"/>
              <a:t>Business ethics</a:t>
            </a:r>
            <a:r>
              <a:rPr lang="en-US" dirty="0"/>
              <a:t> provide standards or guidelines for the conduct and decision making of employees and managers.</a:t>
            </a:r>
          </a:p>
          <a:p>
            <a:endParaRPr lang="en-US" dirty="0"/>
          </a:p>
          <a:p>
            <a:pPr>
              <a:buNone/>
            </a:pPr>
            <a:r>
              <a:rPr lang="en-US" dirty="0"/>
              <a:t>In the absence of a code of ethics,</a:t>
            </a:r>
          </a:p>
          <a:p>
            <a:r>
              <a:rPr lang="en-US" dirty="0"/>
              <a:t>There is usually a lack of consensus about appropriate ethical behavior; and</a:t>
            </a:r>
          </a:p>
          <a:p>
            <a:r>
              <a:rPr lang="en-US" dirty="0"/>
              <a:t>Different people use different ethical criteria to determine whether a practice or </a:t>
            </a:r>
            <a:r>
              <a:rPr lang="en-US" dirty="0" err="1"/>
              <a:t>behaviour</a:t>
            </a:r>
            <a:r>
              <a:rPr lang="en-US" dirty="0"/>
              <a:t> is ethical or unethical.</a:t>
            </a:r>
          </a:p>
          <a:p>
            <a:pPr marL="0" indent="0">
              <a:buNone/>
            </a:pPr>
            <a:endParaRPr lang="en-US" dirty="0"/>
          </a:p>
          <a:p>
            <a:r>
              <a:rPr lang="en-US" dirty="0"/>
              <a:t>Business ethics are </a:t>
            </a:r>
            <a:r>
              <a:rPr lang="en-US" i="1" dirty="0"/>
              <a:t>not</a:t>
            </a:r>
            <a:r>
              <a:rPr lang="en-US" dirty="0"/>
              <a:t> the same things as laws.</a:t>
            </a:r>
          </a:p>
          <a:p>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75"/>
                                  </p:iterate>
                                  <p:childTnLst>
                                    <p:set>
                                      <p:cBhvr>
                                        <p:cTn id="6" dur="1" fill="hold">
                                          <p:stCondLst>
                                            <p:cond delay="74"/>
                                          </p:stCondLst>
                                        </p:cTn>
                                        <p:tgtEl>
                                          <p:spTgt spid="522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222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22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222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222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222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autoUpdateAnimBg="0"/>
      <p:bldP spid="52227"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CDDCB-C1C8-C2CC-A5ED-9BD8E085146C}"/>
              </a:ext>
            </a:extLst>
          </p:cNvPr>
          <p:cNvSpPr>
            <a:spLocks noGrp="1"/>
          </p:cNvSpPr>
          <p:nvPr>
            <p:ph type="title"/>
          </p:nvPr>
        </p:nvSpPr>
        <p:spPr/>
        <p:txBody>
          <a:bodyPr/>
          <a:lstStyle/>
          <a:p>
            <a:r>
              <a:rPr lang="en-GB" b="1" dirty="0">
                <a:latin typeface="+mn-lt"/>
              </a:rPr>
              <a:t>Business Ethics</a:t>
            </a:r>
          </a:p>
        </p:txBody>
      </p:sp>
      <p:sp>
        <p:nvSpPr>
          <p:cNvPr id="3" name="Content Placeholder 2">
            <a:extLst>
              <a:ext uri="{FF2B5EF4-FFF2-40B4-BE49-F238E27FC236}">
                <a16:creationId xmlns:a16="http://schemas.microsoft.com/office/drawing/2014/main" id="{81C9A462-ADB9-314B-41E8-AAEFDB7FAC1F}"/>
              </a:ext>
            </a:extLst>
          </p:cNvPr>
          <p:cNvSpPr>
            <a:spLocks noGrp="1"/>
          </p:cNvSpPr>
          <p:nvPr>
            <p:ph idx="1"/>
          </p:nvPr>
        </p:nvSpPr>
        <p:spPr/>
        <p:txBody>
          <a:bodyPr>
            <a:normAutofit lnSpcReduction="10000"/>
          </a:bodyPr>
          <a:lstStyle/>
          <a:p>
            <a:r>
              <a:rPr lang="en-GB" dirty="0"/>
              <a:t>Business ethics refer to the principles, values, and standards that guide behaviour in the world of business. </a:t>
            </a:r>
          </a:p>
          <a:p>
            <a:endParaRPr lang="en-GB" dirty="0"/>
          </a:p>
          <a:p>
            <a:r>
              <a:rPr lang="en-GB" dirty="0"/>
              <a:t>They establish a framework for businesses and individuals to act responsibly and with integrity toward their stakeholders, including customers, employees, shareholders, and the broader community. </a:t>
            </a:r>
          </a:p>
          <a:p>
            <a:endParaRPr lang="en-GB" dirty="0"/>
          </a:p>
          <a:p>
            <a:r>
              <a:rPr lang="en-GB" dirty="0"/>
              <a:t>Business ethics influence decisions about what is considered right or wrong in a given business situation, building an environment of trust and transparency.</a:t>
            </a:r>
          </a:p>
        </p:txBody>
      </p:sp>
    </p:spTree>
    <p:extLst>
      <p:ext uri="{BB962C8B-B14F-4D97-AF65-F5344CB8AC3E}">
        <p14:creationId xmlns:p14="http://schemas.microsoft.com/office/powerpoint/2010/main" val="2462335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ooter Placeholder 3"/>
          <p:cNvSpPr>
            <a:spLocks noGrp="1"/>
          </p:cNvSpPr>
          <p:nvPr>
            <p:ph type="ftr" sz="quarter" idx="11"/>
          </p:nvPr>
        </p:nvSpPr>
        <p:spPr/>
        <p:txBody>
          <a:bodyPr/>
          <a:lstStyle/>
          <a:p>
            <a:endParaRPr lang="en-GB" dirty="0"/>
          </a:p>
        </p:txBody>
      </p:sp>
      <p:sp>
        <p:nvSpPr>
          <p:cNvPr id="13" name="Slide Number Placeholder 4"/>
          <p:cNvSpPr>
            <a:spLocks noGrp="1"/>
          </p:cNvSpPr>
          <p:nvPr>
            <p:ph type="sldNum" sz="quarter" idx="12"/>
          </p:nvPr>
        </p:nvSpPr>
        <p:spPr/>
        <p:txBody>
          <a:bodyPr/>
          <a:lstStyle/>
          <a:p>
            <a:fld id="{971E287D-896A-4342-8F97-9D4D85561297}" type="slidenum">
              <a:rPr lang="en-GB"/>
              <a:pPr/>
              <a:t>10</a:t>
            </a:fld>
            <a:endParaRPr lang="en-GB"/>
          </a:p>
        </p:txBody>
      </p:sp>
      <p:sp>
        <p:nvSpPr>
          <p:cNvPr id="12290" name="Rectangle 2"/>
          <p:cNvSpPr>
            <a:spLocks noGrp="1" noChangeArrowheads="1"/>
          </p:cNvSpPr>
          <p:nvPr>
            <p:ph type="title"/>
          </p:nvPr>
        </p:nvSpPr>
        <p:spPr/>
        <p:txBody>
          <a:bodyPr/>
          <a:lstStyle/>
          <a:p>
            <a:r>
              <a:rPr lang="en-US" b="1" dirty="0">
                <a:latin typeface="+mn-lt"/>
              </a:rPr>
              <a:t>Making Ethical Judgments</a:t>
            </a:r>
          </a:p>
        </p:txBody>
      </p:sp>
      <p:sp>
        <p:nvSpPr>
          <p:cNvPr id="12291" name="Rectangle 3"/>
          <p:cNvSpPr>
            <a:spLocks noChangeArrowheads="1"/>
          </p:cNvSpPr>
          <p:nvPr/>
        </p:nvSpPr>
        <p:spPr bwMode="auto">
          <a:xfrm>
            <a:off x="2133601" y="228601"/>
            <a:ext cx="4264025" cy="520655"/>
          </a:xfrm>
          <a:prstGeom prst="rect">
            <a:avLst/>
          </a:prstGeom>
          <a:noFill/>
          <a:ln w="12700">
            <a:noFill/>
            <a:miter lim="800000"/>
            <a:headEnd/>
            <a:tailEnd/>
          </a:ln>
          <a:effectLst/>
        </p:spPr>
        <p:txBody>
          <a:bodyPr lIns="90488" tIns="44450" rIns="90488" bIns="44450">
            <a:spAutoFit/>
          </a:bodyPr>
          <a:lstStyle/>
          <a:p>
            <a:pPr>
              <a:spcBef>
                <a:spcPct val="50000"/>
              </a:spcBef>
            </a:pPr>
            <a:br>
              <a:rPr lang="en-US" sz="1400" b="1"/>
            </a:br>
            <a:endParaRPr lang="en-US" sz="1400" b="1"/>
          </a:p>
        </p:txBody>
      </p:sp>
      <p:sp>
        <p:nvSpPr>
          <p:cNvPr id="12292" name="Text Box 4"/>
          <p:cNvSpPr txBox="1">
            <a:spLocks noChangeArrowheads="1"/>
          </p:cNvSpPr>
          <p:nvPr/>
        </p:nvSpPr>
        <p:spPr bwMode="auto">
          <a:xfrm>
            <a:off x="3048000" y="1905000"/>
            <a:ext cx="1905000" cy="1371600"/>
          </a:xfrm>
          <a:prstGeom prst="rect">
            <a:avLst/>
          </a:prstGeom>
          <a:solidFill>
            <a:srgbClr val="FFFFCC"/>
          </a:solidFill>
          <a:ln w="12700">
            <a:solidFill>
              <a:srgbClr val="000000"/>
            </a:solidFill>
            <a:miter lim="800000"/>
            <a:headEnd/>
            <a:tailEnd/>
          </a:ln>
          <a:effectLst/>
        </p:spPr>
        <p:txBody>
          <a:bodyPr anchor="ctr" anchorCtr="1"/>
          <a:lstStyle/>
          <a:p>
            <a:pPr>
              <a:spcBef>
                <a:spcPct val="50000"/>
              </a:spcBef>
            </a:pPr>
            <a:r>
              <a:rPr lang="en-US">
                <a:solidFill>
                  <a:schemeClr val="folHlink"/>
                </a:solidFill>
                <a:latin typeface="Times New Roman" charset="0"/>
              </a:rPr>
              <a:t>Behavior or act that has been committed</a:t>
            </a:r>
          </a:p>
        </p:txBody>
      </p:sp>
      <p:sp>
        <p:nvSpPr>
          <p:cNvPr id="12293" name="Text Box 5"/>
          <p:cNvSpPr txBox="1">
            <a:spLocks noChangeArrowheads="1"/>
          </p:cNvSpPr>
          <p:nvPr/>
        </p:nvSpPr>
        <p:spPr bwMode="auto">
          <a:xfrm>
            <a:off x="7239000" y="1905000"/>
            <a:ext cx="1905000" cy="1371600"/>
          </a:xfrm>
          <a:prstGeom prst="rect">
            <a:avLst/>
          </a:prstGeom>
          <a:solidFill>
            <a:srgbClr val="FFFFCC"/>
          </a:solidFill>
          <a:ln w="12700">
            <a:solidFill>
              <a:srgbClr val="000000"/>
            </a:solidFill>
            <a:miter lim="800000"/>
            <a:headEnd/>
            <a:tailEnd/>
          </a:ln>
          <a:effectLst/>
        </p:spPr>
        <p:txBody>
          <a:bodyPr anchor="ctr" anchorCtr="1"/>
          <a:lstStyle/>
          <a:p>
            <a:pPr>
              <a:spcBef>
                <a:spcPct val="50000"/>
              </a:spcBef>
            </a:pPr>
            <a:r>
              <a:rPr lang="en-US">
                <a:solidFill>
                  <a:schemeClr val="folHlink"/>
                </a:solidFill>
                <a:latin typeface="Times New Roman" charset="0"/>
              </a:rPr>
              <a:t>Prevailing norms of acceptability</a:t>
            </a:r>
          </a:p>
        </p:txBody>
      </p:sp>
      <p:sp>
        <p:nvSpPr>
          <p:cNvPr id="12294" name="Text Box 6"/>
          <p:cNvSpPr txBox="1">
            <a:spLocks noChangeArrowheads="1"/>
          </p:cNvSpPr>
          <p:nvPr/>
        </p:nvSpPr>
        <p:spPr bwMode="auto">
          <a:xfrm>
            <a:off x="5181600" y="4114800"/>
            <a:ext cx="1905000" cy="1371600"/>
          </a:xfrm>
          <a:prstGeom prst="rect">
            <a:avLst/>
          </a:prstGeom>
          <a:solidFill>
            <a:srgbClr val="FFFFCC"/>
          </a:solidFill>
          <a:ln w="12700">
            <a:solidFill>
              <a:srgbClr val="000000"/>
            </a:solidFill>
            <a:miter lim="800000"/>
            <a:headEnd/>
            <a:tailEnd/>
          </a:ln>
          <a:effectLst/>
        </p:spPr>
        <p:txBody>
          <a:bodyPr anchor="ctr" anchorCtr="1"/>
          <a:lstStyle/>
          <a:p>
            <a:pPr>
              <a:spcBef>
                <a:spcPct val="50000"/>
              </a:spcBef>
            </a:pPr>
            <a:r>
              <a:rPr lang="en-US">
                <a:solidFill>
                  <a:schemeClr val="folHlink"/>
                </a:solidFill>
                <a:latin typeface="Times New Roman" charset="0"/>
              </a:rPr>
              <a:t>Value judgments and perceptions of the observer</a:t>
            </a:r>
          </a:p>
        </p:txBody>
      </p:sp>
      <p:cxnSp>
        <p:nvCxnSpPr>
          <p:cNvPr id="12295" name="AutoShape 7"/>
          <p:cNvCxnSpPr>
            <a:cxnSpLocks noChangeShapeType="1"/>
            <a:stCxn id="12294" idx="1"/>
            <a:endCxn id="12292" idx="2"/>
          </p:cNvCxnSpPr>
          <p:nvPr/>
        </p:nvCxnSpPr>
        <p:spPr bwMode="auto">
          <a:xfrm rot="10800000">
            <a:off x="4000500" y="3276600"/>
            <a:ext cx="1181100" cy="1524000"/>
          </a:xfrm>
          <a:prstGeom prst="bentConnector2">
            <a:avLst/>
          </a:prstGeom>
          <a:noFill/>
          <a:ln w="12700">
            <a:solidFill>
              <a:schemeClr val="tx1"/>
            </a:solidFill>
            <a:miter lim="800000"/>
            <a:headEnd/>
            <a:tailEnd type="triangle" w="med" len="med"/>
          </a:ln>
          <a:effectLst/>
        </p:spPr>
      </p:cxnSp>
      <p:cxnSp>
        <p:nvCxnSpPr>
          <p:cNvPr id="12296" name="AutoShape 8"/>
          <p:cNvCxnSpPr>
            <a:cxnSpLocks noChangeShapeType="1"/>
            <a:stCxn id="12294" idx="3"/>
            <a:endCxn id="12293" idx="2"/>
          </p:cNvCxnSpPr>
          <p:nvPr/>
        </p:nvCxnSpPr>
        <p:spPr bwMode="auto">
          <a:xfrm flipV="1">
            <a:off x="7086600" y="3276600"/>
            <a:ext cx="1104900" cy="1524000"/>
          </a:xfrm>
          <a:prstGeom prst="bentConnector2">
            <a:avLst/>
          </a:prstGeom>
          <a:noFill/>
          <a:ln w="12700">
            <a:solidFill>
              <a:schemeClr val="tx1"/>
            </a:solidFill>
            <a:miter lim="800000"/>
            <a:headEnd/>
            <a:tailEnd type="triangle" w="med" len="med"/>
          </a:ln>
          <a:effectLst/>
        </p:spPr>
      </p:cxnSp>
      <p:sp>
        <p:nvSpPr>
          <p:cNvPr id="12297" name="Text Box 9"/>
          <p:cNvSpPr txBox="1">
            <a:spLocks noChangeArrowheads="1"/>
          </p:cNvSpPr>
          <p:nvPr/>
        </p:nvSpPr>
        <p:spPr bwMode="auto">
          <a:xfrm>
            <a:off x="5257800" y="2133601"/>
            <a:ext cx="1676400" cy="366713"/>
          </a:xfrm>
          <a:prstGeom prst="rect">
            <a:avLst/>
          </a:prstGeom>
          <a:noFill/>
          <a:ln w="12700">
            <a:noFill/>
            <a:miter lim="800000"/>
            <a:headEnd/>
            <a:tailEnd/>
          </a:ln>
          <a:effectLst/>
        </p:spPr>
        <p:txBody>
          <a:bodyPr>
            <a:spAutoFit/>
          </a:bodyPr>
          <a:lstStyle/>
          <a:p>
            <a:pPr>
              <a:spcBef>
                <a:spcPct val="50000"/>
              </a:spcBef>
            </a:pPr>
            <a:r>
              <a:rPr lang="en-US">
                <a:latin typeface="Times New Roman" charset="0"/>
              </a:rPr>
              <a:t>compared with</a:t>
            </a:r>
          </a:p>
        </p:txBody>
      </p:sp>
      <p:cxnSp>
        <p:nvCxnSpPr>
          <p:cNvPr id="12298" name="AutoShape 10"/>
          <p:cNvCxnSpPr>
            <a:cxnSpLocks noChangeShapeType="1"/>
          </p:cNvCxnSpPr>
          <p:nvPr/>
        </p:nvCxnSpPr>
        <p:spPr bwMode="auto">
          <a:xfrm>
            <a:off x="4953000" y="2590800"/>
            <a:ext cx="2286000" cy="0"/>
          </a:xfrm>
          <a:prstGeom prst="straightConnector1">
            <a:avLst/>
          </a:prstGeom>
          <a:noFill/>
          <a:ln w="12700">
            <a:solidFill>
              <a:schemeClr val="tx1"/>
            </a:solidFill>
            <a:round/>
            <a:headEnd type="triangle" w="med" len="med"/>
            <a:tailEnd type="triangle" w="med" len="med"/>
          </a:ln>
          <a:effectLst/>
        </p:spPr>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5000" fill="hold"/>
                                        <p:tgtEl>
                                          <p:spTgt spid="12292"/>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grpId="0" nodeType="clickEffect">
                                  <p:stCondLst>
                                    <p:cond delay="0"/>
                                  </p:stCondLst>
                                  <p:childTnLst>
                                    <p:animScale>
                                      <p:cBhvr>
                                        <p:cTn id="10" dur="5000" fill="hold"/>
                                        <p:tgtEl>
                                          <p:spTgt spid="12293"/>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grpId="0" nodeType="clickEffect">
                                  <p:stCondLst>
                                    <p:cond delay="0"/>
                                  </p:stCondLst>
                                  <p:childTnLst>
                                    <p:animScale>
                                      <p:cBhvr>
                                        <p:cTn id="14" dur="5000" fill="hold"/>
                                        <p:tgtEl>
                                          <p:spTgt spid="1229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P spid="12293" grpId="0" animBg="1"/>
      <p:bldP spid="1229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F660A6-8D7A-519B-D665-C95F661641BE}"/>
              </a:ext>
            </a:extLst>
          </p:cNvPr>
          <p:cNvSpPr>
            <a:spLocks noGrp="1"/>
          </p:cNvSpPr>
          <p:nvPr>
            <p:ph type="title"/>
          </p:nvPr>
        </p:nvSpPr>
        <p:spPr>
          <a:xfrm>
            <a:off x="635000" y="640823"/>
            <a:ext cx="3418659" cy="5583148"/>
          </a:xfrm>
        </p:spPr>
        <p:txBody>
          <a:bodyPr anchor="ctr">
            <a:normAutofit/>
          </a:bodyPr>
          <a:lstStyle/>
          <a:p>
            <a:r>
              <a:rPr lang="en-GB" sz="5400" b="1">
                <a:effectLst>
                  <a:outerShdw blurRad="38100" dist="38100" dir="2700000" algn="tl">
                    <a:srgbClr val="000000">
                      <a:alpha val="43137"/>
                    </a:srgbClr>
                  </a:outerShdw>
                </a:effectLst>
                <a:latin typeface="+mn-lt"/>
              </a:rPr>
              <a:t>Class Exercise</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76471D5-30AE-FAD8-083C-2EEC55887B47}"/>
              </a:ext>
            </a:extLst>
          </p:cNvPr>
          <p:cNvGraphicFramePr>
            <a:graphicFrameLocks noGrp="1"/>
          </p:cNvGraphicFramePr>
          <p:nvPr>
            <p:ph idx="1"/>
            <p:extLst>
              <p:ext uri="{D42A27DB-BD31-4B8C-83A1-F6EECF244321}">
                <p14:modId xmlns:p14="http://schemas.microsoft.com/office/powerpoint/2010/main" val="1523842892"/>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32213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1B24C-F177-5489-1A02-47D9C8D4DCF2}"/>
              </a:ext>
            </a:extLst>
          </p:cNvPr>
          <p:cNvSpPr>
            <a:spLocks noGrp="1"/>
          </p:cNvSpPr>
          <p:nvPr>
            <p:ph type="title"/>
          </p:nvPr>
        </p:nvSpPr>
        <p:spPr>
          <a:xfrm>
            <a:off x="838200" y="365125"/>
            <a:ext cx="10515600" cy="894715"/>
          </a:xfrm>
        </p:spPr>
        <p:txBody>
          <a:bodyPr>
            <a:normAutofit/>
          </a:bodyPr>
          <a:lstStyle/>
          <a:p>
            <a:r>
              <a:rPr lang="en-GB" b="1" dirty="0">
                <a:effectLst>
                  <a:outerShdw blurRad="38100" dist="38100" dir="2700000" algn="tl">
                    <a:srgbClr val="000000">
                      <a:alpha val="43137"/>
                    </a:srgbClr>
                  </a:outerShdw>
                </a:effectLst>
                <a:latin typeface="+mn-lt"/>
              </a:rPr>
              <a:t>Ethical Standards that Customers Expect</a:t>
            </a:r>
          </a:p>
        </p:txBody>
      </p:sp>
      <p:sp>
        <p:nvSpPr>
          <p:cNvPr id="3" name="Content Placeholder 2">
            <a:extLst>
              <a:ext uri="{FF2B5EF4-FFF2-40B4-BE49-F238E27FC236}">
                <a16:creationId xmlns:a16="http://schemas.microsoft.com/office/drawing/2014/main" id="{7AF9CF4F-F5FF-211F-051B-83DC009E7DD4}"/>
              </a:ext>
            </a:extLst>
          </p:cNvPr>
          <p:cNvSpPr>
            <a:spLocks noGrp="1"/>
          </p:cNvSpPr>
          <p:nvPr>
            <p:ph idx="1"/>
          </p:nvPr>
        </p:nvSpPr>
        <p:spPr>
          <a:xfrm>
            <a:off x="838200" y="1366221"/>
            <a:ext cx="10515600" cy="5004099"/>
          </a:xfrm>
        </p:spPr>
        <p:txBody>
          <a:bodyPr>
            <a:normAutofit/>
          </a:bodyPr>
          <a:lstStyle/>
          <a:p>
            <a:pPr marL="514350" indent="-514350">
              <a:buFont typeface="+mj-lt"/>
              <a:buAutoNum type="arabicPeriod"/>
            </a:pPr>
            <a:r>
              <a:rPr lang="en-GB" b="1" dirty="0"/>
              <a:t>Transparency in Product Information and Pricing</a:t>
            </a:r>
          </a:p>
          <a:p>
            <a:pPr lvl="1"/>
            <a:r>
              <a:rPr lang="en-GB" b="1" dirty="0"/>
              <a:t>Honest Pricing</a:t>
            </a:r>
            <a:r>
              <a:rPr lang="en-GB" dirty="0"/>
              <a:t>: No hidden fees or misleading discounts. A fair price for the quality of the product / service.</a:t>
            </a:r>
          </a:p>
          <a:p>
            <a:pPr lvl="1"/>
            <a:r>
              <a:rPr lang="en-GB" b="1" dirty="0"/>
              <a:t>Clear Product Information</a:t>
            </a:r>
            <a:r>
              <a:rPr lang="en-GB" dirty="0"/>
              <a:t>: Accurate and transparent product labelling, nutrition, ingredients, sourcing details, and potential allergens, origins of products, such as fair-trade certifications or sustainable sourcing.</a:t>
            </a:r>
          </a:p>
          <a:p>
            <a:pPr marL="457200" lvl="1" indent="0">
              <a:buNone/>
            </a:pPr>
            <a:endParaRPr lang="en-GB" dirty="0"/>
          </a:p>
          <a:p>
            <a:pPr marL="457200" indent="-457200">
              <a:buFont typeface="+mj-lt"/>
              <a:buAutoNum type="arabicPeriod"/>
            </a:pPr>
            <a:r>
              <a:rPr lang="en-GB" sz="2600" b="1" dirty="0"/>
              <a:t>Fair Employment Practices</a:t>
            </a:r>
          </a:p>
          <a:p>
            <a:pPr lvl="1"/>
            <a:r>
              <a:rPr lang="en-GB" sz="2200" b="1" dirty="0"/>
              <a:t>Fair Wages and Employee Rights</a:t>
            </a:r>
            <a:r>
              <a:rPr lang="en-GB" sz="2200" dirty="0"/>
              <a:t>: Competitive wages, safe working conditions, and respectful treatment. Support for employee well-being, work-life balance, and career development reflects positively on the company’s ethical standing.</a:t>
            </a:r>
          </a:p>
          <a:p>
            <a:pPr lvl="1"/>
            <a:r>
              <a:rPr lang="en-GB" sz="2200" b="1" dirty="0"/>
              <a:t>Diversity and Inclusion</a:t>
            </a:r>
            <a:r>
              <a:rPr lang="en-GB" sz="2200" dirty="0"/>
              <a:t>: Customers are increasingly conscious of companies’ commitments to diversity, equity, and inclusion. </a:t>
            </a:r>
            <a:endParaRPr lang="en-GB" dirty="0"/>
          </a:p>
        </p:txBody>
      </p:sp>
    </p:spTree>
    <p:extLst>
      <p:ext uri="{BB962C8B-B14F-4D97-AF65-F5344CB8AC3E}">
        <p14:creationId xmlns:p14="http://schemas.microsoft.com/office/powerpoint/2010/main" val="13185737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1B24C-F177-5489-1A02-47D9C8D4DCF2}"/>
              </a:ext>
            </a:extLst>
          </p:cNvPr>
          <p:cNvSpPr>
            <a:spLocks noGrp="1"/>
          </p:cNvSpPr>
          <p:nvPr>
            <p:ph type="title"/>
          </p:nvPr>
        </p:nvSpPr>
        <p:spPr>
          <a:xfrm>
            <a:off x="838200" y="365125"/>
            <a:ext cx="10515600" cy="894715"/>
          </a:xfrm>
        </p:spPr>
        <p:txBody>
          <a:bodyPr>
            <a:normAutofit/>
          </a:bodyPr>
          <a:lstStyle/>
          <a:p>
            <a:r>
              <a:rPr lang="en-GB" b="1" dirty="0">
                <a:effectLst>
                  <a:outerShdw blurRad="38100" dist="38100" dir="2700000" algn="tl">
                    <a:srgbClr val="000000">
                      <a:alpha val="43137"/>
                    </a:srgbClr>
                  </a:outerShdw>
                </a:effectLst>
                <a:latin typeface="+mn-lt"/>
              </a:rPr>
              <a:t>Ethical Standards that Customers Expect</a:t>
            </a:r>
          </a:p>
        </p:txBody>
      </p:sp>
      <p:sp>
        <p:nvSpPr>
          <p:cNvPr id="3" name="Content Placeholder 2">
            <a:extLst>
              <a:ext uri="{FF2B5EF4-FFF2-40B4-BE49-F238E27FC236}">
                <a16:creationId xmlns:a16="http://schemas.microsoft.com/office/drawing/2014/main" id="{7AF9CF4F-F5FF-211F-051B-83DC009E7DD4}"/>
              </a:ext>
            </a:extLst>
          </p:cNvPr>
          <p:cNvSpPr>
            <a:spLocks noGrp="1"/>
          </p:cNvSpPr>
          <p:nvPr>
            <p:ph idx="1"/>
          </p:nvPr>
        </p:nvSpPr>
        <p:spPr>
          <a:xfrm>
            <a:off x="838200" y="1366221"/>
            <a:ext cx="10515600" cy="5004099"/>
          </a:xfrm>
        </p:spPr>
        <p:txBody>
          <a:bodyPr>
            <a:normAutofit/>
          </a:bodyPr>
          <a:lstStyle/>
          <a:p>
            <a:pPr marL="514350" indent="-514350">
              <a:buFont typeface="+mj-lt"/>
              <a:buAutoNum type="arabicPeriod" startAt="3"/>
            </a:pPr>
            <a:r>
              <a:rPr lang="en-GB" sz="2600" b="1" dirty="0"/>
              <a:t>Ethical and Transparent Supply Chains</a:t>
            </a:r>
          </a:p>
          <a:p>
            <a:pPr lvl="1"/>
            <a:r>
              <a:rPr lang="en-GB" sz="2200" b="1" dirty="0"/>
              <a:t>Fair Treatment of Suppliers</a:t>
            </a:r>
            <a:r>
              <a:rPr lang="en-GB" sz="2200" dirty="0"/>
              <a:t>: Ethical treatment of suppliers, especially small producers, is a major concern. </a:t>
            </a:r>
          </a:p>
          <a:p>
            <a:pPr lvl="1"/>
            <a:r>
              <a:rPr lang="en-GB" sz="2200" b="1" dirty="0"/>
              <a:t>Prevention of Labor Exploitation</a:t>
            </a:r>
            <a:r>
              <a:rPr lang="en-GB" sz="2200" dirty="0"/>
              <a:t>: Customers expect that supply chains are free from forced labour, child labour, and unfair working conditions. Customers want reassurance that the products they buy are not linked to exploitation.</a:t>
            </a:r>
          </a:p>
          <a:p>
            <a:pPr marL="457200" indent="-457200">
              <a:buFont typeface="+mj-lt"/>
              <a:buAutoNum type="arabicPeriod" startAt="3"/>
            </a:pPr>
            <a:r>
              <a:rPr lang="en-GB" sz="2600" b="1" dirty="0"/>
              <a:t>Good Customer Service and Respect for Customer Rights</a:t>
            </a:r>
          </a:p>
          <a:p>
            <a:pPr lvl="1"/>
            <a:r>
              <a:rPr lang="en-GB" sz="2200" b="1" dirty="0"/>
              <a:t>Respect and Fairness in Customer Interactions</a:t>
            </a:r>
            <a:r>
              <a:rPr lang="en-GB" sz="2200" dirty="0"/>
              <a:t>: Ethical treatment of customers is highly valued. Customers expect courteous, respectful, and fair treatment from staff, as well as effective and timely responses to complaints or issues.</a:t>
            </a:r>
          </a:p>
          <a:p>
            <a:pPr lvl="1"/>
            <a:r>
              <a:rPr lang="en-GB" sz="2200" b="1" dirty="0"/>
              <a:t>Customer Privacy and Data Security</a:t>
            </a:r>
            <a:r>
              <a:rPr lang="en-GB" sz="2200" dirty="0"/>
              <a:t>: With the extensive data collected, particularly through loyalty programs, customers expect robust data protection policies and transparency regarding data usage. They want assurance that their personal information is secure, used responsibly, and not shared without consent.</a:t>
            </a:r>
          </a:p>
        </p:txBody>
      </p:sp>
    </p:spTree>
    <p:extLst>
      <p:ext uri="{BB962C8B-B14F-4D97-AF65-F5344CB8AC3E}">
        <p14:creationId xmlns:p14="http://schemas.microsoft.com/office/powerpoint/2010/main" val="32355073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1B24C-F177-5489-1A02-47D9C8D4DCF2}"/>
              </a:ext>
            </a:extLst>
          </p:cNvPr>
          <p:cNvSpPr>
            <a:spLocks noGrp="1"/>
          </p:cNvSpPr>
          <p:nvPr>
            <p:ph type="title"/>
          </p:nvPr>
        </p:nvSpPr>
        <p:spPr>
          <a:xfrm>
            <a:off x="838200" y="365125"/>
            <a:ext cx="10515600" cy="894715"/>
          </a:xfrm>
        </p:spPr>
        <p:txBody>
          <a:bodyPr>
            <a:normAutofit/>
          </a:bodyPr>
          <a:lstStyle/>
          <a:p>
            <a:r>
              <a:rPr lang="en-GB" b="1" dirty="0">
                <a:effectLst>
                  <a:outerShdw blurRad="38100" dist="38100" dir="2700000" algn="tl">
                    <a:srgbClr val="000000">
                      <a:alpha val="43137"/>
                    </a:srgbClr>
                  </a:outerShdw>
                </a:effectLst>
                <a:latin typeface="+mn-lt"/>
              </a:rPr>
              <a:t>Ethical Standards that Customers Expect</a:t>
            </a:r>
          </a:p>
        </p:txBody>
      </p:sp>
      <p:sp>
        <p:nvSpPr>
          <p:cNvPr id="3" name="Content Placeholder 2">
            <a:extLst>
              <a:ext uri="{FF2B5EF4-FFF2-40B4-BE49-F238E27FC236}">
                <a16:creationId xmlns:a16="http://schemas.microsoft.com/office/drawing/2014/main" id="{7AF9CF4F-F5FF-211F-051B-83DC009E7DD4}"/>
              </a:ext>
            </a:extLst>
          </p:cNvPr>
          <p:cNvSpPr>
            <a:spLocks noGrp="1"/>
          </p:cNvSpPr>
          <p:nvPr>
            <p:ph idx="1"/>
          </p:nvPr>
        </p:nvSpPr>
        <p:spPr>
          <a:xfrm>
            <a:off x="838200" y="1366221"/>
            <a:ext cx="10515600" cy="5004099"/>
          </a:xfrm>
        </p:spPr>
        <p:txBody>
          <a:bodyPr>
            <a:normAutofit fontScale="62500" lnSpcReduction="20000"/>
          </a:bodyPr>
          <a:lstStyle/>
          <a:p>
            <a:pPr marL="742950" indent="-742950">
              <a:buFont typeface="+mj-lt"/>
              <a:buAutoNum type="arabicPeriod" startAt="5"/>
            </a:pPr>
            <a:r>
              <a:rPr lang="en-GB" sz="3700" b="1" dirty="0"/>
              <a:t>Commitment to Community and Social Responsibility</a:t>
            </a:r>
          </a:p>
          <a:p>
            <a:pPr lvl="1"/>
            <a:r>
              <a:rPr lang="en-GB" sz="3100" b="1" dirty="0"/>
              <a:t>Local Community Engagement</a:t>
            </a:r>
            <a:r>
              <a:rPr lang="en-GB" sz="3100" dirty="0"/>
              <a:t>: Support for local communities through initiatives like charity donations, food bank partnerships, and sponsorship of local events aligns with customer expectations for social responsibility. Customers often want to see large companies giving back to communities.</a:t>
            </a:r>
          </a:p>
          <a:p>
            <a:pPr lvl="1"/>
            <a:r>
              <a:rPr lang="en-GB" sz="3100" b="1" dirty="0"/>
              <a:t>Charitable Initiatives</a:t>
            </a:r>
            <a:r>
              <a:rPr lang="en-GB" sz="3100" dirty="0"/>
              <a:t>: Involvement in charitable causes like hunger relief and support for education or healthcare is seen as a key ethical obligation. These initiatives build goodwill, especially when customers see an impact on issues they care about.</a:t>
            </a:r>
          </a:p>
          <a:p>
            <a:pPr marL="514350" indent="-514350">
              <a:buFont typeface="+mj-lt"/>
              <a:buAutoNum type="arabicPeriod"/>
            </a:pPr>
            <a:endParaRPr lang="en-GB" sz="3500" dirty="0"/>
          </a:p>
          <a:p>
            <a:pPr marL="742950" indent="-742950">
              <a:buFont typeface="+mj-lt"/>
              <a:buAutoNum type="arabicPeriod" startAt="6"/>
            </a:pPr>
            <a:r>
              <a:rPr lang="en-GB" sz="3700" b="1" dirty="0"/>
              <a:t>Commitment to Environmental Sustainability</a:t>
            </a:r>
          </a:p>
          <a:p>
            <a:pPr lvl="1"/>
            <a:r>
              <a:rPr lang="en-GB" sz="3500" b="1" dirty="0"/>
              <a:t>Reduction in Plastic and Waste</a:t>
            </a:r>
            <a:r>
              <a:rPr lang="en-GB" sz="3500" dirty="0"/>
              <a:t>: To minimize its environmental impact, particularly in areas like plastic use and food waste. Customers appreciate efforts to reduce single-use plastics, such as reusable shopping bags, recyclable packaging, and food waste reduction initiatives.</a:t>
            </a:r>
          </a:p>
          <a:p>
            <a:pPr lvl="1"/>
            <a:r>
              <a:rPr lang="en-GB" sz="3500" b="1" dirty="0"/>
              <a:t>Eco-Friendly Product Options</a:t>
            </a:r>
            <a:r>
              <a:rPr lang="en-GB" sz="3500" dirty="0"/>
              <a:t>: Customers want access to environmentally friendly products, including organic, sustainably sourced, and locally produced options. They expect companies to prioritize eco-friendly suppliers and reduce its overall carbon footprint by using renewable energy, reducing emissions, and improving the sustainability of logistics and supply chains.</a:t>
            </a:r>
          </a:p>
          <a:p>
            <a:pPr marL="457200" lvl="1" indent="0">
              <a:buNone/>
            </a:pPr>
            <a:endParaRPr lang="en-GB" dirty="0"/>
          </a:p>
        </p:txBody>
      </p:sp>
    </p:spTree>
    <p:extLst>
      <p:ext uri="{BB962C8B-B14F-4D97-AF65-F5344CB8AC3E}">
        <p14:creationId xmlns:p14="http://schemas.microsoft.com/office/powerpoint/2010/main" val="21880013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1B24C-F177-5489-1A02-47D9C8D4DCF2}"/>
              </a:ext>
            </a:extLst>
          </p:cNvPr>
          <p:cNvSpPr>
            <a:spLocks noGrp="1"/>
          </p:cNvSpPr>
          <p:nvPr>
            <p:ph type="title"/>
          </p:nvPr>
        </p:nvSpPr>
        <p:spPr>
          <a:xfrm>
            <a:off x="838200" y="365125"/>
            <a:ext cx="10515600" cy="894715"/>
          </a:xfrm>
        </p:spPr>
        <p:txBody>
          <a:bodyPr>
            <a:normAutofit/>
          </a:bodyPr>
          <a:lstStyle/>
          <a:p>
            <a:r>
              <a:rPr lang="en-GB" b="1" dirty="0">
                <a:effectLst>
                  <a:outerShdw blurRad="38100" dist="38100" dir="2700000" algn="tl">
                    <a:srgbClr val="000000">
                      <a:alpha val="43137"/>
                    </a:srgbClr>
                  </a:outerShdw>
                </a:effectLst>
                <a:latin typeface="+mn-lt"/>
              </a:rPr>
              <a:t>Ethical Standards that Customers Expect</a:t>
            </a:r>
          </a:p>
        </p:txBody>
      </p:sp>
      <p:sp>
        <p:nvSpPr>
          <p:cNvPr id="3" name="Content Placeholder 2">
            <a:extLst>
              <a:ext uri="{FF2B5EF4-FFF2-40B4-BE49-F238E27FC236}">
                <a16:creationId xmlns:a16="http://schemas.microsoft.com/office/drawing/2014/main" id="{7AF9CF4F-F5FF-211F-051B-83DC009E7DD4}"/>
              </a:ext>
            </a:extLst>
          </p:cNvPr>
          <p:cNvSpPr>
            <a:spLocks noGrp="1"/>
          </p:cNvSpPr>
          <p:nvPr>
            <p:ph idx="1"/>
          </p:nvPr>
        </p:nvSpPr>
        <p:spPr>
          <a:xfrm>
            <a:off x="838200" y="1366221"/>
            <a:ext cx="10515600" cy="5004099"/>
          </a:xfrm>
        </p:spPr>
        <p:txBody>
          <a:bodyPr>
            <a:normAutofit/>
          </a:bodyPr>
          <a:lstStyle/>
          <a:p>
            <a:pPr marL="514350" indent="-514350">
              <a:buFont typeface="+mj-lt"/>
              <a:buAutoNum type="arabicPeriod" startAt="7"/>
            </a:pPr>
            <a:r>
              <a:rPr lang="en-GB" sz="2800" b="1" dirty="0"/>
              <a:t>Proactive Health and Wellness Initiatives</a:t>
            </a:r>
          </a:p>
          <a:p>
            <a:pPr lvl="1"/>
            <a:r>
              <a:rPr lang="en-GB" b="1" dirty="0"/>
              <a:t>Promoting Healthier Options</a:t>
            </a:r>
            <a:r>
              <a:rPr lang="en-GB" dirty="0"/>
              <a:t>: With a growing interest in health and wellness, customers expect Tesco to offer healthier food options, promote balanced diets, and encourage well-being. Tesco’s efforts to reduce sugar, salt, and fat content in its private-label products meet customer expectations for health-conscious products.</a:t>
            </a:r>
          </a:p>
          <a:p>
            <a:pPr lvl="1"/>
            <a:r>
              <a:rPr lang="en-GB" b="1" dirty="0"/>
              <a:t>Clear Nutrition Information</a:t>
            </a:r>
            <a:r>
              <a:rPr lang="en-GB" dirty="0"/>
              <a:t>: Providing accessible nutrition information helps customers make healthier choices, and they expect Tesco to present this information transparently and prominently</a:t>
            </a:r>
          </a:p>
          <a:p>
            <a:pPr marL="514350" indent="-514350">
              <a:buFont typeface="+mj-lt"/>
              <a:buAutoNum type="arabicPeriod" startAt="7"/>
            </a:pPr>
            <a:endParaRPr lang="en-GB" sz="3500" dirty="0"/>
          </a:p>
          <a:p>
            <a:pPr marL="457200" lvl="1" indent="0">
              <a:buNone/>
            </a:pPr>
            <a:endParaRPr lang="en-GB" dirty="0"/>
          </a:p>
        </p:txBody>
      </p:sp>
    </p:spTree>
    <p:extLst>
      <p:ext uri="{BB962C8B-B14F-4D97-AF65-F5344CB8AC3E}">
        <p14:creationId xmlns:p14="http://schemas.microsoft.com/office/powerpoint/2010/main" val="32544644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2">
            <a:extLst>
              <a:ext uri="{FF2B5EF4-FFF2-40B4-BE49-F238E27FC236}">
                <a16:creationId xmlns:a16="http://schemas.microsoft.com/office/drawing/2014/main" id="{220CEC24-751C-4B05-967A-9382F8E6CF1C}"/>
              </a:ext>
            </a:extLst>
          </p:cNvPr>
          <p:cNvSpPr>
            <a:spLocks noGrp="1"/>
          </p:cNvSpPr>
          <p:nvPr>
            <p:ph type="title"/>
          </p:nvPr>
        </p:nvSpPr>
        <p:spPr/>
        <p:txBody>
          <a:bodyPr/>
          <a:lstStyle/>
          <a:p>
            <a:r>
              <a:rPr lang="en-GB" altLang="en-US" b="1" dirty="0">
                <a:latin typeface="+mn-lt"/>
              </a:rPr>
              <a:t>What is sustainability?</a:t>
            </a:r>
          </a:p>
        </p:txBody>
      </p:sp>
      <p:sp>
        <p:nvSpPr>
          <p:cNvPr id="6147" name="Content Placeholder 3">
            <a:extLst>
              <a:ext uri="{FF2B5EF4-FFF2-40B4-BE49-F238E27FC236}">
                <a16:creationId xmlns:a16="http://schemas.microsoft.com/office/drawing/2014/main" id="{6C67DC84-1C0B-4438-BF4A-DB9989B02234}"/>
              </a:ext>
            </a:extLst>
          </p:cNvPr>
          <p:cNvSpPr>
            <a:spLocks noGrp="1"/>
          </p:cNvSpPr>
          <p:nvPr>
            <p:ph idx="1"/>
          </p:nvPr>
        </p:nvSpPr>
        <p:spPr/>
        <p:txBody>
          <a:bodyPr/>
          <a:lstStyle/>
          <a:p>
            <a:pPr eaLnBrk="1" hangingPunct="1"/>
            <a:endParaRPr lang="en-GB" altLang="en-US" dirty="0"/>
          </a:p>
          <a:p>
            <a:pPr eaLnBrk="1" hangingPunct="1"/>
            <a:endParaRPr lang="en-GB" altLang="en-US" dirty="0"/>
          </a:p>
          <a:p>
            <a:pPr marL="0" indent="0" eaLnBrk="1" hangingPunct="1">
              <a:buNone/>
            </a:pPr>
            <a:r>
              <a:rPr lang="en-GB" altLang="en-US" sz="3200" dirty="0"/>
              <a:t>“An approach to economic growth and development which takes account of the social and environmental consequences.” </a:t>
            </a:r>
          </a:p>
          <a:p>
            <a:pPr marL="914400" lvl="2" indent="0" algn="r" eaLnBrk="1" hangingPunct="1">
              <a:buNone/>
            </a:pPr>
            <a:r>
              <a:rPr lang="en-GB" altLang="en-US" sz="2400" dirty="0"/>
              <a:t>(Worthington &amp; Britton, 2003 p23)</a:t>
            </a:r>
          </a:p>
          <a:p>
            <a:endParaRPr lang="en-GB" altLang="en-US" dirty="0"/>
          </a:p>
        </p:txBody>
      </p:sp>
      <p:sp>
        <p:nvSpPr>
          <p:cNvPr id="6148" name="Slide Number Placeholder 1">
            <a:extLst>
              <a:ext uri="{FF2B5EF4-FFF2-40B4-BE49-F238E27FC236}">
                <a16:creationId xmlns:a16="http://schemas.microsoft.com/office/drawing/2014/main" id="{2F713EA5-F4F1-48BC-95DB-E116B56102CE}"/>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1"/>
              </a:buClr>
              <a:buSzPct val="70000"/>
              <a:buFont typeface="Wingdings" panose="05000000000000000000" pitchFamily="2" charset="2"/>
              <a:buChar char="¢"/>
              <a:defRPr sz="3000" b="1">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b="1">
                <a:solidFill>
                  <a:schemeClr val="tx2"/>
                </a:solidFill>
                <a:latin typeface="Arial" panose="020B0604020202020204" pitchFamily="34" charset="0"/>
              </a:defRPr>
            </a:lvl2pPr>
            <a:lvl3pPr marL="1143000" indent="-228600">
              <a:spcBef>
                <a:spcPct val="20000"/>
              </a:spcBef>
              <a:buClr>
                <a:schemeClr val="accent2"/>
              </a:buClr>
              <a:buChar char="•"/>
              <a:defRPr sz="2400" b="1">
                <a:solidFill>
                  <a:schemeClr val="tx2"/>
                </a:solidFill>
                <a:latin typeface="Arial" panose="020B0604020202020204" pitchFamily="34" charset="0"/>
              </a:defRPr>
            </a:lvl3pPr>
            <a:lvl4pPr marL="1600200" indent="-228600">
              <a:spcBef>
                <a:spcPct val="20000"/>
              </a:spcBef>
              <a:buClr>
                <a:schemeClr val="tx1"/>
              </a:buClr>
              <a:buChar char="•"/>
              <a:defRPr sz="2000" b="1">
                <a:solidFill>
                  <a:schemeClr val="tx2"/>
                </a:solidFill>
                <a:latin typeface="Arial" panose="020B0604020202020204" pitchFamily="34" charset="0"/>
              </a:defRPr>
            </a:lvl4pPr>
            <a:lvl5pPr marL="2057400" indent="-228600">
              <a:spcBef>
                <a:spcPct val="20000"/>
              </a:spcBef>
              <a:buChar char="•"/>
              <a:defRPr sz="2000" b="1">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b="1">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b="1">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b="1">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b="1">
                <a:solidFill>
                  <a:schemeClr val="tx2"/>
                </a:solidFill>
                <a:latin typeface="Arial" panose="020B0604020202020204" pitchFamily="34" charset="0"/>
              </a:defRPr>
            </a:lvl9pPr>
          </a:lstStyle>
          <a:p>
            <a:pPr>
              <a:spcBef>
                <a:spcPct val="0"/>
              </a:spcBef>
              <a:buClrTx/>
              <a:buSzTx/>
              <a:buFontTx/>
              <a:buNone/>
            </a:pPr>
            <a:fld id="{1CF8D333-812C-4A80-865F-6159D2A04D7A}" type="slidenum">
              <a:rPr lang="en-GB" altLang="en-US" sz="1400">
                <a:solidFill>
                  <a:schemeClr val="tx1"/>
                </a:solidFill>
              </a:rPr>
              <a:pPr>
                <a:spcBef>
                  <a:spcPct val="0"/>
                </a:spcBef>
                <a:buClrTx/>
                <a:buSzTx/>
                <a:buFontTx/>
                <a:buNone/>
              </a:pPr>
              <a:t>16</a:t>
            </a:fld>
            <a:endParaRPr lang="en-GB" altLang="en-US" sz="140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p14:dur="0">
        <p:sndAc>
          <p:endSnd/>
        </p:sndAc>
      </p:transition>
    </mc:Choice>
    <mc:Fallback xmlns="">
      <p:transition>
        <p:sndAc>
          <p:endSnd/>
        </p:sndAc>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91" name="Rectangle 3090">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4387E6-9A96-D238-5194-EEB02052B90D}"/>
              </a:ext>
            </a:extLst>
          </p:cNvPr>
          <p:cNvSpPr>
            <a:spLocks noGrp="1"/>
          </p:cNvSpPr>
          <p:nvPr>
            <p:ph type="title"/>
          </p:nvPr>
        </p:nvSpPr>
        <p:spPr>
          <a:xfrm>
            <a:off x="838200" y="365125"/>
            <a:ext cx="10515600" cy="1306443"/>
          </a:xfrm>
        </p:spPr>
        <p:txBody>
          <a:bodyPr>
            <a:normAutofit/>
          </a:bodyPr>
          <a:lstStyle/>
          <a:p>
            <a:r>
              <a:rPr lang="en-GB" sz="4000" b="1">
                <a:latin typeface="+mn-lt"/>
              </a:rPr>
              <a:t>What is Business Sustainability?</a:t>
            </a:r>
          </a:p>
        </p:txBody>
      </p:sp>
      <p:sp>
        <p:nvSpPr>
          <p:cNvPr id="3" name="Content Placeholder 2">
            <a:extLst>
              <a:ext uri="{FF2B5EF4-FFF2-40B4-BE49-F238E27FC236}">
                <a16:creationId xmlns:a16="http://schemas.microsoft.com/office/drawing/2014/main" id="{CC8D45E8-0209-1459-BB87-D70F90A8A660}"/>
              </a:ext>
            </a:extLst>
          </p:cNvPr>
          <p:cNvSpPr>
            <a:spLocks noGrp="1"/>
          </p:cNvSpPr>
          <p:nvPr>
            <p:ph idx="1"/>
          </p:nvPr>
        </p:nvSpPr>
        <p:spPr>
          <a:xfrm>
            <a:off x="838200" y="1825625"/>
            <a:ext cx="4152774" cy="4303464"/>
          </a:xfrm>
        </p:spPr>
        <p:txBody>
          <a:bodyPr>
            <a:normAutofit/>
          </a:bodyPr>
          <a:lstStyle/>
          <a:p>
            <a:pPr marL="0" indent="0">
              <a:buNone/>
            </a:pPr>
            <a:r>
              <a:rPr lang="en-GB" b="0" i="0" dirty="0">
                <a:effectLst/>
              </a:rPr>
              <a:t>Sustainability in business refers to a company's strategy and actions to reduce adverse environmental and social impacts resulting from business operations in a particular market. </a:t>
            </a:r>
          </a:p>
          <a:p>
            <a:pPr marL="0" indent="0">
              <a:buNone/>
            </a:pPr>
            <a:endParaRPr lang="en-GB" sz="2000" dirty="0"/>
          </a:p>
          <a:p>
            <a:pPr marL="0" indent="0">
              <a:buNone/>
            </a:pPr>
            <a:endParaRPr lang="en-GB" sz="2000" dirty="0"/>
          </a:p>
        </p:txBody>
      </p:sp>
      <p:pic>
        <p:nvPicPr>
          <p:cNvPr id="3074" name="Picture 2" descr="3 Sustainable Retail Practices for ...">
            <a:extLst>
              <a:ext uri="{FF2B5EF4-FFF2-40B4-BE49-F238E27FC236}">
                <a16:creationId xmlns:a16="http://schemas.microsoft.com/office/drawing/2014/main" id="{F6A94CBB-06E1-BBAD-8B24-EFA9889FC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017" r="3022" b="-1"/>
          <a:stretch/>
        </p:blipFill>
        <p:spPr bwMode="auto">
          <a:xfrm>
            <a:off x="5183500" y="1904282"/>
            <a:ext cx="6170299" cy="4224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87015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EFF93F-0A1C-B90B-F1BD-356C2CC0C568}"/>
              </a:ext>
            </a:extLst>
          </p:cNvPr>
          <p:cNvSpPr>
            <a:spLocks noGrp="1"/>
          </p:cNvSpPr>
          <p:nvPr>
            <p:ph type="title"/>
          </p:nvPr>
        </p:nvSpPr>
        <p:spPr>
          <a:xfrm>
            <a:off x="477980" y="1122362"/>
            <a:ext cx="4386627" cy="4226007"/>
          </a:xfrm>
        </p:spPr>
        <p:txBody>
          <a:bodyPr vert="horz" lIns="91440" tIns="45720" rIns="91440" bIns="45720" rtlCol="0" anchor="b">
            <a:noAutofit/>
          </a:bodyPr>
          <a:lstStyle/>
          <a:p>
            <a:r>
              <a:rPr lang="en-US" sz="2800" b="0" i="0" kern="1200" dirty="0">
                <a:solidFill>
                  <a:schemeClr val="tx1"/>
                </a:solidFill>
                <a:effectLst/>
                <a:latin typeface="+mn-lt"/>
                <a:ea typeface="+mj-ea"/>
                <a:cs typeface="+mj-cs"/>
              </a:rPr>
              <a:t>The triple bottom line is a business concept that states firms should commit to measuring their social and environmental impact—in addition to their financial performance—rather than solely focusing on generating profit, or the standard “bottom line.”</a:t>
            </a:r>
            <a:endParaRPr lang="en-US" sz="2800" kern="1200" dirty="0">
              <a:solidFill>
                <a:schemeClr val="tx1"/>
              </a:solidFill>
              <a:latin typeface="+mn-lt"/>
              <a:ea typeface="+mj-ea"/>
              <a:cs typeface="+mj-cs"/>
            </a:endParaRPr>
          </a:p>
        </p:txBody>
      </p:sp>
      <p:sp>
        <p:nvSpPr>
          <p:cNvPr id="17" name="Rectangle 1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5" name="Content Placeholder 4">
            <a:extLst>
              <a:ext uri="{FF2B5EF4-FFF2-40B4-BE49-F238E27FC236}">
                <a16:creationId xmlns:a16="http://schemas.microsoft.com/office/drawing/2014/main" id="{5B8AC9E0-3ED1-6978-E13D-A90953EBBF14}"/>
              </a:ext>
            </a:extLst>
          </p:cNvPr>
          <p:cNvPicPr>
            <a:picLocks noGrp="1" noChangeAspect="1"/>
          </p:cNvPicPr>
          <p:nvPr>
            <p:ph idx="1"/>
          </p:nvPr>
        </p:nvPicPr>
        <p:blipFill rotWithShape="1">
          <a:blip r:embed="rId2"/>
          <a:srcRect l="24483" t="9079" r="10305" b="18121"/>
          <a:stretch/>
        </p:blipFill>
        <p:spPr>
          <a:xfrm>
            <a:off x="4864608" y="802523"/>
            <a:ext cx="6846363" cy="5101699"/>
          </a:xfrm>
          <a:prstGeom prst="rect">
            <a:avLst/>
          </a:prstGeom>
        </p:spPr>
      </p:pic>
    </p:spTree>
    <p:extLst>
      <p:ext uri="{BB962C8B-B14F-4D97-AF65-F5344CB8AC3E}">
        <p14:creationId xmlns:p14="http://schemas.microsoft.com/office/powerpoint/2010/main" val="5883213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82D18-8FA1-226B-A282-34D0DB294739}"/>
              </a:ext>
            </a:extLst>
          </p:cNvPr>
          <p:cNvSpPr>
            <a:spLocks noGrp="1"/>
          </p:cNvSpPr>
          <p:nvPr>
            <p:ph type="title"/>
          </p:nvPr>
        </p:nvSpPr>
        <p:spPr/>
        <p:txBody>
          <a:bodyPr/>
          <a:lstStyle/>
          <a:p>
            <a:endParaRPr lang="en-GB"/>
          </a:p>
        </p:txBody>
      </p:sp>
      <p:pic>
        <p:nvPicPr>
          <p:cNvPr id="4" name="Online Media 3" title="What Is the Triple Bottom Line? | Business: Explained">
            <a:hlinkClick r:id="" action="ppaction://media"/>
            <a:extLst>
              <a:ext uri="{FF2B5EF4-FFF2-40B4-BE49-F238E27FC236}">
                <a16:creationId xmlns:a16="http://schemas.microsoft.com/office/drawing/2014/main" id="{AE98EE82-6DDF-4FDA-D3AE-8E2AE4BA9ACE}"/>
              </a:ext>
            </a:extLst>
          </p:cNvPr>
          <p:cNvPicPr>
            <a:picLocks noGrp="1" noRot="1" noChangeAspect="1"/>
          </p:cNvPicPr>
          <p:nvPr>
            <p:ph idx="1"/>
            <a:videoFile r:link="rId1"/>
          </p:nvPr>
        </p:nvPicPr>
        <p:blipFill>
          <a:blip r:embed="rId3"/>
          <a:stretch>
            <a:fillRect/>
          </a:stretch>
        </p:blipFill>
        <p:spPr>
          <a:xfrm>
            <a:off x="0" y="-14954"/>
            <a:ext cx="12192000" cy="6857490"/>
          </a:xfrm>
          <a:prstGeom prst="rect">
            <a:avLst/>
          </a:prstGeom>
        </p:spPr>
      </p:pic>
    </p:spTree>
    <p:extLst>
      <p:ext uri="{BB962C8B-B14F-4D97-AF65-F5344CB8AC3E}">
        <p14:creationId xmlns:p14="http://schemas.microsoft.com/office/powerpoint/2010/main" val="3653025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28426-D2C7-1FF8-B004-E2FEE466F7D4}"/>
              </a:ext>
            </a:extLst>
          </p:cNvPr>
          <p:cNvSpPr>
            <a:spLocks noGrp="1"/>
          </p:cNvSpPr>
          <p:nvPr>
            <p:ph type="title"/>
          </p:nvPr>
        </p:nvSpPr>
        <p:spPr/>
        <p:txBody>
          <a:bodyPr/>
          <a:lstStyle/>
          <a:p>
            <a:endParaRPr lang="en-GB"/>
          </a:p>
        </p:txBody>
      </p:sp>
      <p:pic>
        <p:nvPicPr>
          <p:cNvPr id="4" name="Online Media 3" title="What Is Corporate Social Responsibility (CSR)? | Business: Explained">
            <a:hlinkClick r:id="" action="ppaction://media"/>
            <a:extLst>
              <a:ext uri="{FF2B5EF4-FFF2-40B4-BE49-F238E27FC236}">
                <a16:creationId xmlns:a16="http://schemas.microsoft.com/office/drawing/2014/main" id="{742B7F34-0E2D-EE81-060F-679D6DB99CE5}"/>
              </a:ext>
            </a:extLst>
          </p:cNvPr>
          <p:cNvPicPr>
            <a:picLocks noGrp="1" noRot="1" noChangeAspect="1"/>
          </p:cNvPicPr>
          <p:nvPr>
            <p:ph idx="1"/>
            <a:videoFile r:link="rId1"/>
          </p:nvPr>
        </p:nvPicPr>
        <p:blipFill>
          <a:blip r:embed="rId3"/>
          <a:stretch>
            <a:fillRect/>
          </a:stretch>
        </p:blipFill>
        <p:spPr>
          <a:xfrm>
            <a:off x="0" y="-4712"/>
            <a:ext cx="12145571" cy="6862712"/>
          </a:xfrm>
          <a:prstGeom prst="rect">
            <a:avLst/>
          </a:prstGeom>
        </p:spPr>
      </p:pic>
    </p:spTree>
    <p:extLst>
      <p:ext uri="{BB962C8B-B14F-4D97-AF65-F5344CB8AC3E}">
        <p14:creationId xmlns:p14="http://schemas.microsoft.com/office/powerpoint/2010/main" val="2641271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CE31B-C89A-F2D0-4206-912922EC2EAF}"/>
              </a:ext>
            </a:extLst>
          </p:cNvPr>
          <p:cNvSpPr>
            <a:spLocks noGrp="1"/>
          </p:cNvSpPr>
          <p:nvPr>
            <p:ph type="title"/>
          </p:nvPr>
        </p:nvSpPr>
        <p:spPr>
          <a:xfrm>
            <a:off x="838200" y="365125"/>
            <a:ext cx="10515600" cy="990339"/>
          </a:xfrm>
        </p:spPr>
        <p:txBody>
          <a:bodyPr/>
          <a:lstStyle/>
          <a:p>
            <a:r>
              <a:rPr lang="en-GB" b="1" dirty="0">
                <a:latin typeface="+mn-lt"/>
              </a:rPr>
              <a:t>Examples of Business Sustainability Practice</a:t>
            </a:r>
          </a:p>
        </p:txBody>
      </p:sp>
      <p:sp>
        <p:nvSpPr>
          <p:cNvPr id="3" name="Content Placeholder 2">
            <a:extLst>
              <a:ext uri="{FF2B5EF4-FFF2-40B4-BE49-F238E27FC236}">
                <a16:creationId xmlns:a16="http://schemas.microsoft.com/office/drawing/2014/main" id="{E53007CA-AAEC-56A7-C892-15A3A99964DE}"/>
              </a:ext>
            </a:extLst>
          </p:cNvPr>
          <p:cNvSpPr>
            <a:spLocks noGrp="1"/>
          </p:cNvSpPr>
          <p:nvPr>
            <p:ph idx="1"/>
          </p:nvPr>
        </p:nvSpPr>
        <p:spPr>
          <a:xfrm>
            <a:off x="838200" y="1463040"/>
            <a:ext cx="10515600" cy="4713923"/>
          </a:xfrm>
        </p:spPr>
        <p:txBody>
          <a:bodyPr>
            <a:normAutofit fontScale="85000" lnSpcReduction="20000"/>
          </a:bodyPr>
          <a:lstStyle/>
          <a:p>
            <a:pPr>
              <a:buFont typeface="Arial" panose="020B0604020202020204" pitchFamily="34" charset="0"/>
              <a:buChar char="•"/>
            </a:pPr>
            <a:r>
              <a:rPr lang="en-GB" b="1" dirty="0"/>
              <a:t>IKEA</a:t>
            </a:r>
            <a:r>
              <a:rPr lang="en-GB" dirty="0"/>
              <a:t>: Known for its commitment to sustainability, IKEA sources wood from certified forests and promotes a circular model through furniture take-back and recycling programs.</a:t>
            </a:r>
          </a:p>
          <a:p>
            <a:pPr>
              <a:buFont typeface="Arial" panose="020B0604020202020204" pitchFamily="34" charset="0"/>
              <a:buChar char="•"/>
            </a:pPr>
            <a:endParaRPr lang="en-GB" b="1" dirty="0"/>
          </a:p>
          <a:p>
            <a:pPr>
              <a:buFont typeface="Arial" panose="020B0604020202020204" pitchFamily="34" charset="0"/>
              <a:buChar char="•"/>
            </a:pPr>
            <a:r>
              <a:rPr lang="en-GB" b="1" dirty="0"/>
              <a:t>Unilever</a:t>
            </a:r>
            <a:r>
              <a:rPr lang="en-GB" dirty="0"/>
              <a:t>: Unilever focuses on reducing waste, cutting carbon emissions, and using sustainable palm oil. </a:t>
            </a:r>
          </a:p>
          <a:p>
            <a:pPr>
              <a:buFont typeface="Arial" panose="020B0604020202020204" pitchFamily="34" charset="0"/>
              <a:buChar char="•"/>
            </a:pPr>
            <a:endParaRPr lang="en-GB" dirty="0"/>
          </a:p>
          <a:p>
            <a:pPr>
              <a:buFont typeface="Arial" panose="020B0604020202020204" pitchFamily="34" charset="0"/>
              <a:buChar char="•"/>
            </a:pPr>
            <a:r>
              <a:rPr lang="en-GB" b="1" dirty="0"/>
              <a:t>LUSH</a:t>
            </a:r>
            <a:r>
              <a:rPr lang="en-GB" dirty="0"/>
              <a:t>: This cosmetics brand focuses on cruelty-free, handmade, and eco-friendly products with minimal packaging. LUSH’s commitment to sustainability resonates with customers who prioritize ethical consumption, making them loyal to the brand.</a:t>
            </a:r>
          </a:p>
          <a:p>
            <a:pPr>
              <a:buFont typeface="Arial" panose="020B0604020202020204" pitchFamily="34" charset="0"/>
              <a:buChar char="•"/>
            </a:pPr>
            <a:endParaRPr lang="en-GB" b="1" dirty="0"/>
          </a:p>
          <a:p>
            <a:pPr>
              <a:buFont typeface="Arial" panose="020B0604020202020204" pitchFamily="34" charset="0"/>
              <a:buChar char="•"/>
            </a:pPr>
            <a:r>
              <a:rPr lang="en-GB" b="1" dirty="0"/>
              <a:t>Patagonia</a:t>
            </a:r>
            <a:r>
              <a:rPr lang="en-GB" dirty="0"/>
              <a:t>: The outdoor clothing company promotes environmental responsibility through initiatives like using recycled materials, supporting environmental activism, and encouraging customers to repair and reuse products.</a:t>
            </a:r>
          </a:p>
          <a:p>
            <a:endParaRPr lang="en-GB" dirty="0"/>
          </a:p>
        </p:txBody>
      </p:sp>
    </p:spTree>
    <p:extLst>
      <p:ext uri="{BB962C8B-B14F-4D97-AF65-F5344CB8AC3E}">
        <p14:creationId xmlns:p14="http://schemas.microsoft.com/office/powerpoint/2010/main" val="2083909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FEF8D5B-8953-67EB-F20B-85D7581FA3BF}"/>
              </a:ext>
            </a:extLst>
          </p:cNvPr>
          <p:cNvSpPr>
            <a:spLocks noGrp="1"/>
          </p:cNvSpPr>
          <p:nvPr>
            <p:ph type="title"/>
          </p:nvPr>
        </p:nvSpPr>
        <p:spPr>
          <a:xfrm>
            <a:off x="352540" y="348865"/>
            <a:ext cx="11347373" cy="1576446"/>
          </a:xfrm>
        </p:spPr>
        <p:txBody>
          <a:bodyPr anchor="ctr">
            <a:normAutofit/>
          </a:bodyPr>
          <a:lstStyle/>
          <a:p>
            <a:r>
              <a:rPr lang="en-GB" sz="2800" dirty="0">
                <a:solidFill>
                  <a:srgbClr val="FFFFFF"/>
                </a:solidFill>
                <a:latin typeface="+mn-lt"/>
              </a:rPr>
              <a:t>Select one of the areas of sustainability and research current policies at Tesco</a:t>
            </a:r>
          </a:p>
        </p:txBody>
      </p:sp>
      <p:graphicFrame>
        <p:nvGraphicFramePr>
          <p:cNvPr id="5" name="Content Placeholder 2">
            <a:extLst>
              <a:ext uri="{FF2B5EF4-FFF2-40B4-BE49-F238E27FC236}">
                <a16:creationId xmlns:a16="http://schemas.microsoft.com/office/drawing/2014/main" id="{66C9B165-6714-505B-7C56-6834E6167B5C}"/>
              </a:ext>
            </a:extLst>
          </p:cNvPr>
          <p:cNvGraphicFramePr>
            <a:graphicFrameLocks noGrp="1"/>
          </p:cNvGraphicFramePr>
          <p:nvPr>
            <p:ph idx="1"/>
            <p:extLst>
              <p:ext uri="{D42A27DB-BD31-4B8C-83A1-F6EECF244321}">
                <p14:modId xmlns:p14="http://schemas.microsoft.com/office/powerpoint/2010/main" val="515891621"/>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85257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A9555-39A4-5DA9-249F-8EE0C4569231}"/>
              </a:ext>
            </a:extLst>
          </p:cNvPr>
          <p:cNvSpPr>
            <a:spLocks noGrp="1"/>
          </p:cNvSpPr>
          <p:nvPr>
            <p:ph type="title"/>
          </p:nvPr>
        </p:nvSpPr>
        <p:spPr/>
        <p:txBody>
          <a:bodyPr/>
          <a:lstStyle/>
          <a:p>
            <a:r>
              <a:rPr lang="en-GB" b="1" u="sng" dirty="0"/>
              <a:t>Sustainable Practices and Customer Retention</a:t>
            </a:r>
          </a:p>
        </p:txBody>
      </p:sp>
      <p:sp>
        <p:nvSpPr>
          <p:cNvPr id="3" name="Content Placeholder 2">
            <a:extLst>
              <a:ext uri="{FF2B5EF4-FFF2-40B4-BE49-F238E27FC236}">
                <a16:creationId xmlns:a16="http://schemas.microsoft.com/office/drawing/2014/main" id="{42F5C4ED-14E7-F971-120E-6B3D2C36B09A}"/>
              </a:ext>
            </a:extLst>
          </p:cNvPr>
          <p:cNvSpPr>
            <a:spLocks noGrp="1"/>
          </p:cNvSpPr>
          <p:nvPr>
            <p:ph idx="1"/>
          </p:nvPr>
        </p:nvSpPr>
        <p:spPr>
          <a:xfrm>
            <a:off x="838200" y="1690688"/>
            <a:ext cx="10515600" cy="4486275"/>
          </a:xfrm>
        </p:spPr>
        <p:txBody>
          <a:bodyPr/>
          <a:lstStyle/>
          <a:p>
            <a:r>
              <a:rPr lang="en-GB" dirty="0"/>
              <a:t>Builds trust</a:t>
            </a:r>
          </a:p>
          <a:p>
            <a:r>
              <a:rPr lang="en-GB" dirty="0"/>
              <a:t>Aligns with customer values</a:t>
            </a:r>
          </a:p>
          <a:p>
            <a:r>
              <a:rPr lang="en-GB" dirty="0"/>
              <a:t>Increases emotional connections with customers</a:t>
            </a:r>
          </a:p>
          <a:p>
            <a:r>
              <a:rPr lang="en-GB" dirty="0"/>
              <a:t>Enhances the customer experience</a:t>
            </a:r>
          </a:p>
          <a:p>
            <a:r>
              <a:rPr lang="en-GB" dirty="0"/>
              <a:t>Differentiates from the competition – Unique Selling Point</a:t>
            </a:r>
          </a:p>
          <a:p>
            <a:r>
              <a:rPr lang="en-GB" dirty="0"/>
              <a:t>Encourages repeat purchase</a:t>
            </a:r>
          </a:p>
          <a:p>
            <a:r>
              <a:rPr lang="en-GB" dirty="0"/>
              <a:t>Generates positive word of mouth</a:t>
            </a:r>
          </a:p>
          <a:p>
            <a:endParaRPr lang="en-GB" dirty="0"/>
          </a:p>
          <a:p>
            <a:endParaRPr lang="en-GB" dirty="0"/>
          </a:p>
          <a:p>
            <a:endParaRPr lang="en-GB" dirty="0"/>
          </a:p>
        </p:txBody>
      </p:sp>
    </p:spTree>
    <p:extLst>
      <p:ext uri="{BB962C8B-B14F-4D97-AF65-F5344CB8AC3E}">
        <p14:creationId xmlns:p14="http://schemas.microsoft.com/office/powerpoint/2010/main" val="706578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A62C9-33BF-7AE2-E73A-768924C66474}"/>
              </a:ext>
            </a:extLst>
          </p:cNvPr>
          <p:cNvSpPr>
            <a:spLocks noGrp="1"/>
          </p:cNvSpPr>
          <p:nvPr>
            <p:ph type="title"/>
          </p:nvPr>
        </p:nvSpPr>
        <p:spPr/>
        <p:txBody>
          <a:bodyPr/>
          <a:lstStyle/>
          <a:p>
            <a:r>
              <a:rPr lang="en-GB" b="1" dirty="0"/>
              <a:t>Remember to be Critical!</a:t>
            </a:r>
          </a:p>
        </p:txBody>
      </p:sp>
      <p:sp>
        <p:nvSpPr>
          <p:cNvPr id="3" name="Content Placeholder 2">
            <a:extLst>
              <a:ext uri="{FF2B5EF4-FFF2-40B4-BE49-F238E27FC236}">
                <a16:creationId xmlns:a16="http://schemas.microsoft.com/office/drawing/2014/main" id="{BC4EF3EB-D8E5-4EC9-21F1-D7739FAEC86A}"/>
              </a:ext>
            </a:extLst>
          </p:cNvPr>
          <p:cNvSpPr>
            <a:spLocks noGrp="1"/>
          </p:cNvSpPr>
          <p:nvPr>
            <p:ph idx="1"/>
          </p:nvPr>
        </p:nvSpPr>
        <p:spPr/>
        <p:txBody>
          <a:bodyPr/>
          <a:lstStyle/>
          <a:p>
            <a:r>
              <a:rPr lang="en-GB" dirty="0"/>
              <a:t>How sustainable are Supermarkets?</a:t>
            </a:r>
          </a:p>
          <a:p>
            <a:endParaRPr lang="en-GB" dirty="0"/>
          </a:p>
          <a:p>
            <a:r>
              <a:rPr lang="en-GB" dirty="0"/>
              <a:t>Where are they failing?</a:t>
            </a:r>
          </a:p>
          <a:p>
            <a:endParaRPr lang="en-GB" dirty="0"/>
          </a:p>
          <a:p>
            <a:r>
              <a:rPr lang="en-GB" dirty="0"/>
              <a:t>What are the consequences </a:t>
            </a:r>
            <a:r>
              <a:rPr lang="en-GB"/>
              <a:t>of this?</a:t>
            </a:r>
            <a:endParaRPr lang="en-GB" dirty="0"/>
          </a:p>
          <a:p>
            <a:endParaRPr lang="en-GB" dirty="0"/>
          </a:p>
        </p:txBody>
      </p:sp>
    </p:spTree>
    <p:extLst>
      <p:ext uri="{BB962C8B-B14F-4D97-AF65-F5344CB8AC3E}">
        <p14:creationId xmlns:p14="http://schemas.microsoft.com/office/powerpoint/2010/main" val="22448190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FBD11-9B46-D686-6D10-6423071C164E}"/>
              </a:ext>
            </a:extLst>
          </p:cNvPr>
          <p:cNvSpPr>
            <a:spLocks noGrp="1"/>
          </p:cNvSpPr>
          <p:nvPr>
            <p:ph type="title"/>
          </p:nvPr>
        </p:nvSpPr>
        <p:spPr/>
        <p:txBody>
          <a:bodyPr/>
          <a:lstStyle/>
          <a:p>
            <a:endParaRPr lang="en-GB"/>
          </a:p>
        </p:txBody>
      </p:sp>
      <p:pic>
        <p:nvPicPr>
          <p:cNvPr id="4" name="Online Media 3" title="How ethical is your supermarket?">
            <a:hlinkClick r:id="" action="ppaction://media"/>
            <a:extLst>
              <a:ext uri="{FF2B5EF4-FFF2-40B4-BE49-F238E27FC236}">
                <a16:creationId xmlns:a16="http://schemas.microsoft.com/office/drawing/2014/main" id="{CCDA7BA5-98B6-5F68-31AE-6891DFEBB9A9}"/>
              </a:ext>
            </a:extLst>
          </p:cNvPr>
          <p:cNvPicPr>
            <a:picLocks noGrp="1" noRot="1" noChangeAspect="1"/>
          </p:cNvPicPr>
          <p:nvPr>
            <p:ph idx="1"/>
            <a:videoFile r:link="rId1"/>
          </p:nvPr>
        </p:nvPicPr>
        <p:blipFill>
          <a:blip r:embed="rId3"/>
          <a:stretch>
            <a:fillRect/>
          </a:stretch>
        </p:blipFill>
        <p:spPr>
          <a:xfrm>
            <a:off x="-100346" y="0"/>
            <a:ext cx="12185146" cy="6885073"/>
          </a:xfrm>
          <a:prstGeom prst="rect">
            <a:avLst/>
          </a:prstGeom>
        </p:spPr>
      </p:pic>
    </p:spTree>
    <p:extLst>
      <p:ext uri="{BB962C8B-B14F-4D97-AF65-F5344CB8AC3E}">
        <p14:creationId xmlns:p14="http://schemas.microsoft.com/office/powerpoint/2010/main" val="2230981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C80E90-7E78-335F-E2D7-BCE416183C99}"/>
              </a:ext>
            </a:extLst>
          </p:cNvPr>
          <p:cNvSpPr>
            <a:spLocks noGrp="1"/>
          </p:cNvSpPr>
          <p:nvPr>
            <p:ph type="title"/>
          </p:nvPr>
        </p:nvSpPr>
        <p:spPr>
          <a:xfrm>
            <a:off x="822961" y="294538"/>
            <a:ext cx="10444590" cy="1033669"/>
          </a:xfrm>
        </p:spPr>
        <p:txBody>
          <a:bodyPr>
            <a:normAutofit/>
          </a:bodyPr>
          <a:lstStyle/>
          <a:p>
            <a:r>
              <a:rPr lang="en-GB" sz="4000" b="1" dirty="0">
                <a:solidFill>
                  <a:srgbClr val="FFFFFF"/>
                </a:solidFill>
                <a:effectLst>
                  <a:outerShdw blurRad="38100" dist="38100" dir="2700000" algn="tl">
                    <a:srgbClr val="000000">
                      <a:alpha val="43137"/>
                    </a:srgbClr>
                  </a:outerShdw>
                </a:effectLst>
              </a:rPr>
              <a:t>Further Resources</a:t>
            </a:r>
          </a:p>
        </p:txBody>
      </p:sp>
      <p:sp>
        <p:nvSpPr>
          <p:cNvPr id="3" name="Content Placeholder 2">
            <a:extLst>
              <a:ext uri="{FF2B5EF4-FFF2-40B4-BE49-F238E27FC236}">
                <a16:creationId xmlns:a16="http://schemas.microsoft.com/office/drawing/2014/main" id="{C93A3B11-7E75-81EA-A438-BBFCB5222A74}"/>
              </a:ext>
            </a:extLst>
          </p:cNvPr>
          <p:cNvSpPr>
            <a:spLocks noGrp="1"/>
          </p:cNvSpPr>
          <p:nvPr>
            <p:ph idx="1"/>
          </p:nvPr>
        </p:nvSpPr>
        <p:spPr>
          <a:xfrm>
            <a:off x="673101" y="2108200"/>
            <a:ext cx="10422530" cy="4455262"/>
          </a:xfrm>
        </p:spPr>
        <p:txBody>
          <a:bodyPr anchor="ctr">
            <a:normAutofit/>
          </a:bodyPr>
          <a:lstStyle/>
          <a:p>
            <a:r>
              <a:rPr lang="en-GB" sz="2000" dirty="0">
                <a:hlinkClick r:id="rId2"/>
              </a:rPr>
              <a:t>What is business ethics? | Institute of Business Ethics – IBE</a:t>
            </a:r>
            <a:endParaRPr lang="en-GB" sz="2000" dirty="0"/>
          </a:p>
          <a:p>
            <a:endParaRPr lang="en-GB" sz="1000" dirty="0"/>
          </a:p>
          <a:p>
            <a:r>
              <a:rPr lang="en-GB" sz="2000" dirty="0">
                <a:hlinkClick r:id="rId3"/>
              </a:rPr>
              <a:t>The Triple Bottom Line: What It Is &amp; Why It’s Important</a:t>
            </a:r>
            <a:endParaRPr lang="en-GB" sz="2000" dirty="0"/>
          </a:p>
          <a:p>
            <a:endParaRPr lang="en-GB" sz="1000" dirty="0"/>
          </a:p>
          <a:p>
            <a:r>
              <a:rPr lang="en-GB" sz="2000" dirty="0">
                <a:hlinkClick r:id="rId4"/>
              </a:rPr>
              <a:t>The Rise of Consumer Loyalty Through Sustainable Practices | </a:t>
            </a:r>
            <a:r>
              <a:rPr lang="en-GB" sz="2000" dirty="0" err="1">
                <a:hlinkClick r:id="rId4"/>
              </a:rPr>
              <a:t>EnvironBuzz</a:t>
            </a:r>
            <a:r>
              <a:rPr lang="en-GB" sz="2000" dirty="0">
                <a:hlinkClick r:id="rId4"/>
              </a:rPr>
              <a:t>™ Magazine</a:t>
            </a:r>
            <a:endParaRPr lang="en-GB" sz="2000" dirty="0"/>
          </a:p>
          <a:p>
            <a:endParaRPr lang="en-GB" sz="1000" dirty="0"/>
          </a:p>
          <a:p>
            <a:r>
              <a:rPr lang="en-GB" sz="2000" dirty="0">
                <a:hlinkClick r:id="rId5"/>
              </a:rPr>
              <a:t>The Role of Sustainability in Customer Loyalty | </a:t>
            </a:r>
            <a:r>
              <a:rPr lang="en-GB" sz="2000" dirty="0" err="1">
                <a:hlinkClick r:id="rId5"/>
              </a:rPr>
              <a:t>CustomerThink</a:t>
            </a:r>
            <a:endParaRPr lang="en-GB" sz="2000" dirty="0"/>
          </a:p>
          <a:p>
            <a:pPr marL="0" indent="0">
              <a:buNone/>
            </a:pPr>
            <a:endParaRPr lang="en-GB" sz="1000" dirty="0"/>
          </a:p>
          <a:p>
            <a:r>
              <a:rPr lang="en-GB" sz="2000" dirty="0">
                <a:hlinkClick r:id="rId6"/>
              </a:rPr>
              <a:t>Sustainability Reports</a:t>
            </a:r>
            <a:r>
              <a:rPr lang="en-GB" sz="2000" dirty="0"/>
              <a:t> – Tesco</a:t>
            </a:r>
          </a:p>
          <a:p>
            <a:endParaRPr lang="en-GB" sz="1000" dirty="0"/>
          </a:p>
          <a:p>
            <a:r>
              <a:rPr lang="en-GB" sz="2000" dirty="0">
                <a:hlinkClick r:id="rId7"/>
              </a:rPr>
              <a:t>Supermarkets and the environment - Which?</a:t>
            </a:r>
            <a:endParaRPr lang="en-GB" sz="2000" dirty="0"/>
          </a:p>
          <a:p>
            <a:endParaRPr lang="en-GB" sz="1000" dirty="0"/>
          </a:p>
          <a:p>
            <a:endParaRPr lang="en-GB" sz="2400" dirty="0"/>
          </a:p>
        </p:txBody>
      </p:sp>
    </p:spTree>
    <p:extLst>
      <p:ext uri="{BB962C8B-B14F-4D97-AF65-F5344CB8AC3E}">
        <p14:creationId xmlns:p14="http://schemas.microsoft.com/office/powerpoint/2010/main" val="33428880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1362</Words>
  <Application>Microsoft Office PowerPoint</Application>
  <PresentationFormat>Widescreen</PresentationFormat>
  <Paragraphs>135</Paragraphs>
  <Slides>26</Slides>
  <Notes>1</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Times New Roman</vt:lpstr>
      <vt:lpstr>Office Theme</vt:lpstr>
      <vt:lpstr>BMSW5007 Building a Sustainable Marketing Relationship</vt:lpstr>
      <vt:lpstr>Business Ethics and Sustainability</vt:lpstr>
      <vt:lpstr>Today’s Lecture</vt:lpstr>
      <vt:lpstr>Business Ethics: What Does It Really Mean?</vt:lpstr>
      <vt:lpstr>Business Ethics: What Does It Really Mean?</vt:lpstr>
      <vt:lpstr>The Importance of Business Ethics</vt:lpstr>
      <vt:lpstr>PowerPoint Presentation</vt:lpstr>
      <vt:lpstr>Business Ethics</vt:lpstr>
      <vt:lpstr>Business Ethics</vt:lpstr>
      <vt:lpstr>Making Ethical Judgments</vt:lpstr>
      <vt:lpstr>Class Exercise</vt:lpstr>
      <vt:lpstr>Ethical Standards that Customers Expect</vt:lpstr>
      <vt:lpstr>Ethical Standards that Customers Expect</vt:lpstr>
      <vt:lpstr>Ethical Standards that Customers Expect</vt:lpstr>
      <vt:lpstr>Ethical Standards that Customers Expect</vt:lpstr>
      <vt:lpstr>What is sustainability?</vt:lpstr>
      <vt:lpstr>What is Business Sustainability?</vt:lpstr>
      <vt:lpstr>The triple bottom line is a business concept that states firms should commit to measuring their social and environmental impact—in addition to their financial performance—rather than solely focusing on generating profit, or the standard “bottom line.”</vt:lpstr>
      <vt:lpstr>PowerPoint Presentation</vt:lpstr>
      <vt:lpstr>PowerPoint Presentation</vt:lpstr>
      <vt:lpstr>Examples of Business Sustainability Practice</vt:lpstr>
      <vt:lpstr>Select one of the areas of sustainability and research current policies at Tesco</vt:lpstr>
      <vt:lpstr>Sustainable Practices and Customer Retention</vt:lpstr>
      <vt:lpstr>Remember to be Critical!</vt:lpstr>
      <vt:lpstr>PowerPoint Presentation</vt:lpstr>
      <vt:lpstr>Further Resources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BMSW5007 Building a Sustainable Marketing Relationship</dc:title>
  <dc:creator>Gwyneth Jones</dc:creator>
  <cp:lastModifiedBy>Gwyneth Jones</cp:lastModifiedBy>
  <cp:revision>56</cp:revision>
  <dcterms:created xsi:type="dcterms:W3CDTF">2024-10-06T19:32:27Z</dcterms:created>
  <dcterms:modified xsi:type="dcterms:W3CDTF">2024-11-05T15:55:38Z</dcterms:modified>
</cp:coreProperties>
</file>