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733" r:id="rId3"/>
    <p:sldId id="747" r:id="rId4"/>
    <p:sldId id="734" r:id="rId5"/>
    <p:sldId id="736" r:id="rId6"/>
    <p:sldId id="738" r:id="rId7"/>
    <p:sldId id="759" r:id="rId8"/>
    <p:sldId id="420" r:id="rId9"/>
    <p:sldId id="743" r:id="rId10"/>
    <p:sldId id="749" r:id="rId11"/>
    <p:sldId id="74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5BEDA8D-F910-419A-BA28-7E427A248E31}">
          <p14:sldIdLst>
            <p14:sldId id="256"/>
            <p14:sldId id="733"/>
            <p14:sldId id="747"/>
            <p14:sldId id="734"/>
            <p14:sldId id="736"/>
            <p14:sldId id="738"/>
            <p14:sldId id="759"/>
            <p14:sldId id="420"/>
            <p14:sldId id="743"/>
            <p14:sldId id="749"/>
            <p14:sldId id="74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7073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72" autoAdjust="0"/>
    <p:restoredTop sz="94660"/>
  </p:normalViewPr>
  <p:slideViewPr>
    <p:cSldViewPr snapToGrid="0">
      <p:cViewPr varScale="1">
        <p:scale>
          <a:sx n="92" d="100"/>
          <a:sy n="92" d="100"/>
        </p:scale>
        <p:origin x="102"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Harris" userId="ac199a4c-ad19-40c2-90c5-6743bba5a0d2" providerId="ADAL" clId="{99053380-F85D-4F61-88C2-E1B944CF25B6}"/>
    <pc:docChg chg="modSld">
      <pc:chgData name="John Harris" userId="ac199a4c-ad19-40c2-90c5-6743bba5a0d2" providerId="ADAL" clId="{99053380-F85D-4F61-88C2-E1B944CF25B6}" dt="2025-09-01T10:25:05.130" v="1" actId="6549"/>
      <pc:docMkLst>
        <pc:docMk/>
      </pc:docMkLst>
      <pc:sldChg chg="modSp mod">
        <pc:chgData name="John Harris" userId="ac199a4c-ad19-40c2-90c5-6743bba5a0d2" providerId="ADAL" clId="{99053380-F85D-4F61-88C2-E1B944CF25B6}" dt="2025-09-01T10:25:05.130" v="1" actId="6549"/>
        <pc:sldMkLst>
          <pc:docMk/>
          <pc:sldMk cId="699742701" sldId="743"/>
        </pc:sldMkLst>
        <pc:spChg chg="mod">
          <ac:chgData name="John Harris" userId="ac199a4c-ad19-40c2-90c5-6743bba5a0d2" providerId="ADAL" clId="{99053380-F85D-4F61-88C2-E1B944CF25B6}" dt="2025-09-01T10:25:05.130" v="1" actId="6549"/>
          <ac:spMkLst>
            <pc:docMk/>
            <pc:sldMk cId="699742701" sldId="743"/>
            <ac:spMk id="3" creationId="{B4E6B7A4-D844-4EF8-B5D3-138763C3D9E8}"/>
          </ac:spMkLst>
        </pc:spChg>
      </pc:sldChg>
      <pc:sldChg chg="modSp mod">
        <pc:chgData name="John Harris" userId="ac199a4c-ad19-40c2-90c5-6743bba5a0d2" providerId="ADAL" clId="{99053380-F85D-4F61-88C2-E1B944CF25B6}" dt="2025-09-01T10:24:48.657" v="0" actId="6549"/>
        <pc:sldMkLst>
          <pc:docMk/>
          <pc:sldMk cId="1505040651" sldId="749"/>
        </pc:sldMkLst>
        <pc:spChg chg="mod">
          <ac:chgData name="John Harris" userId="ac199a4c-ad19-40c2-90c5-6743bba5a0d2" providerId="ADAL" clId="{99053380-F85D-4F61-88C2-E1B944CF25B6}" dt="2025-09-01T10:24:48.657" v="0" actId="6549"/>
          <ac:spMkLst>
            <pc:docMk/>
            <pc:sldMk cId="1505040651" sldId="749"/>
            <ac:spMk id="3" creationId="{B4E6B7A4-D844-4EF8-B5D3-138763C3D9E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1" Type="http://schemas.openxmlformats.org/officeDocument/2006/relationships/image" Target="../media/image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1"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A426F7-4CF9-4EF3-B8CE-29E636B2290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A9BB84-0F91-4943-B5E2-4100865FB88B}">
      <dgm:prSet/>
      <dgm:spPr/>
      <dgm:t>
        <a:bodyPr/>
        <a:lstStyle/>
        <a:p>
          <a:pPr>
            <a:lnSpc>
              <a:spcPct val="100000"/>
            </a:lnSpc>
          </a:pPr>
          <a:r>
            <a:rPr lang="en-GB" dirty="0"/>
            <a:t>What type of research are </a:t>
          </a:r>
          <a:r>
            <a:rPr lang="en-GB" i="1" dirty="0"/>
            <a:t>you</a:t>
          </a:r>
          <a:r>
            <a:rPr lang="en-GB" dirty="0"/>
            <a:t> conducting?</a:t>
          </a:r>
          <a:endParaRPr lang="en-US" dirty="0"/>
        </a:p>
      </dgm:t>
    </dgm:pt>
    <dgm:pt modelId="{C898B7F3-F99E-4AD9-81AD-0660544D5E6B}" type="parTrans" cxnId="{F953AE0F-275A-4D6E-8B05-ABF6A4D830B7}">
      <dgm:prSet/>
      <dgm:spPr/>
      <dgm:t>
        <a:bodyPr/>
        <a:lstStyle/>
        <a:p>
          <a:endParaRPr lang="en-US"/>
        </a:p>
      </dgm:t>
    </dgm:pt>
    <dgm:pt modelId="{B5153057-3E21-4200-946C-0A72ACD12AA8}" type="sibTrans" cxnId="{F953AE0F-275A-4D6E-8B05-ABF6A4D830B7}">
      <dgm:prSet/>
      <dgm:spPr/>
      <dgm:t>
        <a:bodyPr/>
        <a:lstStyle/>
        <a:p>
          <a:endParaRPr lang="en-US"/>
        </a:p>
      </dgm:t>
    </dgm:pt>
    <dgm:pt modelId="{696F69F5-56E8-4BBA-B520-5B0B89AA433C}">
      <dgm:prSet/>
      <dgm:spPr/>
      <dgm:t>
        <a:bodyPr/>
        <a:lstStyle/>
        <a:p>
          <a:pPr>
            <a:lnSpc>
              <a:spcPct val="100000"/>
            </a:lnSpc>
          </a:pPr>
          <a:r>
            <a:rPr lang="en-GB" dirty="0"/>
            <a:t>What are the implications?</a:t>
          </a:r>
          <a:endParaRPr lang="en-US" dirty="0"/>
        </a:p>
      </dgm:t>
    </dgm:pt>
    <dgm:pt modelId="{3BAD46D8-8DDB-43B1-83B5-56B159A07740}" type="parTrans" cxnId="{415DF265-7A0F-49C6-A3E4-D1DF5E0DCA24}">
      <dgm:prSet/>
      <dgm:spPr/>
      <dgm:t>
        <a:bodyPr/>
        <a:lstStyle/>
        <a:p>
          <a:endParaRPr lang="en-US"/>
        </a:p>
      </dgm:t>
    </dgm:pt>
    <dgm:pt modelId="{DF04D691-1DC2-499D-90F5-FA9FB2EEE630}" type="sibTrans" cxnId="{415DF265-7A0F-49C6-A3E4-D1DF5E0DCA24}">
      <dgm:prSet/>
      <dgm:spPr/>
      <dgm:t>
        <a:bodyPr/>
        <a:lstStyle/>
        <a:p>
          <a:endParaRPr lang="en-US"/>
        </a:p>
      </dgm:t>
    </dgm:pt>
    <dgm:pt modelId="{824FCABC-6760-46DA-99F7-D0E9FB992258}" type="pres">
      <dgm:prSet presAssocID="{4DA426F7-4CF9-4EF3-B8CE-29E636B2290F}" presName="root" presStyleCnt="0">
        <dgm:presLayoutVars>
          <dgm:dir/>
          <dgm:resizeHandles val="exact"/>
        </dgm:presLayoutVars>
      </dgm:prSet>
      <dgm:spPr/>
    </dgm:pt>
    <dgm:pt modelId="{4C20ECCC-8D0F-429C-BA99-7F487F764D3C}" type="pres">
      <dgm:prSet presAssocID="{95A9BB84-0F91-4943-B5E2-4100865FB88B}" presName="compNode" presStyleCnt="0"/>
      <dgm:spPr/>
    </dgm:pt>
    <dgm:pt modelId="{6EB89D6E-F490-4CFA-B124-473EAC1E15D3}" type="pres">
      <dgm:prSet presAssocID="{95A9BB84-0F91-4943-B5E2-4100865FB88B}" presName="bgRect" presStyleLbl="bgShp" presStyleIdx="0" presStyleCnt="2"/>
      <dgm:spPr/>
    </dgm:pt>
    <dgm:pt modelId="{7C9E4C91-853D-47DF-887D-B9997D505D9C}" type="pres">
      <dgm:prSet presAssocID="{95A9BB84-0F91-4943-B5E2-4100865FB88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54A6531E-5FA4-42A9-AC1C-FC1ECBA5F499}" type="pres">
      <dgm:prSet presAssocID="{95A9BB84-0F91-4943-B5E2-4100865FB88B}" presName="spaceRect" presStyleCnt="0"/>
      <dgm:spPr/>
    </dgm:pt>
    <dgm:pt modelId="{0FD797FD-37E0-430E-A854-FA3337D49F7E}" type="pres">
      <dgm:prSet presAssocID="{95A9BB84-0F91-4943-B5E2-4100865FB88B}" presName="parTx" presStyleLbl="revTx" presStyleIdx="0" presStyleCnt="2">
        <dgm:presLayoutVars>
          <dgm:chMax val="0"/>
          <dgm:chPref val="0"/>
        </dgm:presLayoutVars>
      </dgm:prSet>
      <dgm:spPr/>
    </dgm:pt>
    <dgm:pt modelId="{D9793A5B-54BB-4FC0-84E2-B5C9012F410C}" type="pres">
      <dgm:prSet presAssocID="{B5153057-3E21-4200-946C-0A72ACD12AA8}" presName="sibTrans" presStyleCnt="0"/>
      <dgm:spPr/>
    </dgm:pt>
    <dgm:pt modelId="{B2CF4BB5-5043-4615-A494-7107C562891F}" type="pres">
      <dgm:prSet presAssocID="{696F69F5-56E8-4BBA-B520-5B0B89AA433C}" presName="compNode" presStyleCnt="0"/>
      <dgm:spPr/>
    </dgm:pt>
    <dgm:pt modelId="{A8DE11A0-448C-4924-A55C-F79BEF8DCFCB}" type="pres">
      <dgm:prSet presAssocID="{696F69F5-56E8-4BBA-B520-5B0B89AA433C}" presName="bgRect" presStyleLbl="bgShp" presStyleIdx="1" presStyleCnt="2"/>
      <dgm:spPr/>
    </dgm:pt>
    <dgm:pt modelId="{35364625-CA21-4E57-8C73-A8C7D880883C}" type="pres">
      <dgm:prSet presAssocID="{696F69F5-56E8-4BBA-B520-5B0B89AA433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ed"/>
        </a:ext>
      </dgm:extLst>
    </dgm:pt>
    <dgm:pt modelId="{8E14D928-7152-4D06-ACBD-EFDABE546B58}" type="pres">
      <dgm:prSet presAssocID="{696F69F5-56E8-4BBA-B520-5B0B89AA433C}" presName="spaceRect" presStyleCnt="0"/>
      <dgm:spPr/>
    </dgm:pt>
    <dgm:pt modelId="{912E4003-4BC5-4E29-96D5-534EF8992980}" type="pres">
      <dgm:prSet presAssocID="{696F69F5-56E8-4BBA-B520-5B0B89AA433C}" presName="parTx" presStyleLbl="revTx" presStyleIdx="1" presStyleCnt="2">
        <dgm:presLayoutVars>
          <dgm:chMax val="0"/>
          <dgm:chPref val="0"/>
        </dgm:presLayoutVars>
      </dgm:prSet>
      <dgm:spPr/>
    </dgm:pt>
  </dgm:ptLst>
  <dgm:cxnLst>
    <dgm:cxn modelId="{F953AE0F-275A-4D6E-8B05-ABF6A4D830B7}" srcId="{4DA426F7-4CF9-4EF3-B8CE-29E636B2290F}" destId="{95A9BB84-0F91-4943-B5E2-4100865FB88B}" srcOrd="0" destOrd="0" parTransId="{C898B7F3-F99E-4AD9-81AD-0660544D5E6B}" sibTransId="{B5153057-3E21-4200-946C-0A72ACD12AA8}"/>
    <dgm:cxn modelId="{FF699764-F105-427B-A981-2E1CB3E62E3D}" type="presOf" srcId="{95A9BB84-0F91-4943-B5E2-4100865FB88B}" destId="{0FD797FD-37E0-430E-A854-FA3337D49F7E}" srcOrd="0" destOrd="0" presId="urn:microsoft.com/office/officeart/2018/2/layout/IconVerticalSolidList"/>
    <dgm:cxn modelId="{415DF265-7A0F-49C6-A3E4-D1DF5E0DCA24}" srcId="{4DA426F7-4CF9-4EF3-B8CE-29E636B2290F}" destId="{696F69F5-56E8-4BBA-B520-5B0B89AA433C}" srcOrd="1" destOrd="0" parTransId="{3BAD46D8-8DDB-43B1-83B5-56B159A07740}" sibTransId="{DF04D691-1DC2-499D-90F5-FA9FB2EEE630}"/>
    <dgm:cxn modelId="{47C77CCF-FF5E-4882-8DA5-1A6BB2272AE8}" type="presOf" srcId="{4DA426F7-4CF9-4EF3-B8CE-29E636B2290F}" destId="{824FCABC-6760-46DA-99F7-D0E9FB992258}" srcOrd="0" destOrd="0" presId="urn:microsoft.com/office/officeart/2018/2/layout/IconVerticalSolidList"/>
    <dgm:cxn modelId="{83E909E3-7205-40A1-8F10-DF1FCFF767AA}" type="presOf" srcId="{696F69F5-56E8-4BBA-B520-5B0B89AA433C}" destId="{912E4003-4BC5-4E29-96D5-534EF8992980}" srcOrd="0" destOrd="0" presId="urn:microsoft.com/office/officeart/2018/2/layout/IconVerticalSolidList"/>
    <dgm:cxn modelId="{36222D4C-D8C6-439F-B18B-4A5698D3753F}" type="presParOf" srcId="{824FCABC-6760-46DA-99F7-D0E9FB992258}" destId="{4C20ECCC-8D0F-429C-BA99-7F487F764D3C}" srcOrd="0" destOrd="0" presId="urn:microsoft.com/office/officeart/2018/2/layout/IconVerticalSolidList"/>
    <dgm:cxn modelId="{EB65345A-CB02-4D02-9783-20AC900EE688}" type="presParOf" srcId="{4C20ECCC-8D0F-429C-BA99-7F487F764D3C}" destId="{6EB89D6E-F490-4CFA-B124-473EAC1E15D3}" srcOrd="0" destOrd="0" presId="urn:microsoft.com/office/officeart/2018/2/layout/IconVerticalSolidList"/>
    <dgm:cxn modelId="{23B485F5-4A38-4865-B36B-B0C8371F63F3}" type="presParOf" srcId="{4C20ECCC-8D0F-429C-BA99-7F487F764D3C}" destId="{7C9E4C91-853D-47DF-887D-B9997D505D9C}" srcOrd="1" destOrd="0" presId="urn:microsoft.com/office/officeart/2018/2/layout/IconVerticalSolidList"/>
    <dgm:cxn modelId="{7FB1CA7D-2A54-4937-ADA5-B2E10A3090C8}" type="presParOf" srcId="{4C20ECCC-8D0F-429C-BA99-7F487F764D3C}" destId="{54A6531E-5FA4-42A9-AC1C-FC1ECBA5F499}" srcOrd="2" destOrd="0" presId="urn:microsoft.com/office/officeart/2018/2/layout/IconVerticalSolidList"/>
    <dgm:cxn modelId="{0EFEAE6D-A022-4CD9-B468-13BD03D9FF82}" type="presParOf" srcId="{4C20ECCC-8D0F-429C-BA99-7F487F764D3C}" destId="{0FD797FD-37E0-430E-A854-FA3337D49F7E}" srcOrd="3" destOrd="0" presId="urn:microsoft.com/office/officeart/2018/2/layout/IconVerticalSolidList"/>
    <dgm:cxn modelId="{631DEFBC-EB5A-42C4-B9DE-6BBD67C36772}" type="presParOf" srcId="{824FCABC-6760-46DA-99F7-D0E9FB992258}" destId="{D9793A5B-54BB-4FC0-84E2-B5C9012F410C}" srcOrd="1" destOrd="0" presId="urn:microsoft.com/office/officeart/2018/2/layout/IconVerticalSolidList"/>
    <dgm:cxn modelId="{FB33E3B7-6E86-4BF5-AA7A-6DA52D8D0388}" type="presParOf" srcId="{824FCABC-6760-46DA-99F7-D0E9FB992258}" destId="{B2CF4BB5-5043-4615-A494-7107C562891F}" srcOrd="2" destOrd="0" presId="urn:microsoft.com/office/officeart/2018/2/layout/IconVerticalSolidList"/>
    <dgm:cxn modelId="{AF6A0E61-0D5B-49EB-AD1E-8D17C502F16C}" type="presParOf" srcId="{B2CF4BB5-5043-4615-A494-7107C562891F}" destId="{A8DE11A0-448C-4924-A55C-F79BEF8DCFCB}" srcOrd="0" destOrd="0" presId="urn:microsoft.com/office/officeart/2018/2/layout/IconVerticalSolidList"/>
    <dgm:cxn modelId="{85EFBCE5-8705-4F6D-9F89-DD544CECB2CB}" type="presParOf" srcId="{B2CF4BB5-5043-4615-A494-7107C562891F}" destId="{35364625-CA21-4E57-8C73-A8C7D880883C}" srcOrd="1" destOrd="0" presId="urn:microsoft.com/office/officeart/2018/2/layout/IconVerticalSolidList"/>
    <dgm:cxn modelId="{68F695DA-DBBB-4B72-A075-31D8BD7AE5CF}" type="presParOf" srcId="{B2CF4BB5-5043-4615-A494-7107C562891F}" destId="{8E14D928-7152-4D06-ACBD-EFDABE546B58}" srcOrd="2" destOrd="0" presId="urn:microsoft.com/office/officeart/2018/2/layout/IconVerticalSolidList"/>
    <dgm:cxn modelId="{0148CE0A-2A1B-492D-9511-226AAA77DDEB}" type="presParOf" srcId="{B2CF4BB5-5043-4615-A494-7107C562891F}" destId="{912E4003-4BC5-4E29-96D5-534EF899298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4EC725D-DC31-4E26-B2D5-AA4D5D726728}"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69E68A2C-187D-4401-A789-47A8D282857D}">
      <dgm:prSet phldrT="[Text]"/>
      <dgm:spPr/>
      <dgm:t>
        <a:bodyPr/>
        <a:lstStyle/>
        <a:p>
          <a:r>
            <a:rPr lang="en-GB"/>
            <a:t>Basic Research</a:t>
          </a:r>
        </a:p>
      </dgm:t>
    </dgm:pt>
    <dgm:pt modelId="{C64E92A8-0C90-47C6-A664-33640BBF7734}" type="parTrans" cxnId="{8D521F9C-7ACE-4AB1-BCB7-303C2C01A82D}">
      <dgm:prSet/>
      <dgm:spPr/>
      <dgm:t>
        <a:bodyPr/>
        <a:lstStyle/>
        <a:p>
          <a:endParaRPr lang="en-GB"/>
        </a:p>
      </dgm:t>
    </dgm:pt>
    <dgm:pt modelId="{5272BBEE-EABB-4E57-94F6-F07DD1C39CEB}" type="sibTrans" cxnId="{8D521F9C-7ACE-4AB1-BCB7-303C2C01A82D}">
      <dgm:prSet/>
      <dgm:spPr/>
      <dgm:t>
        <a:bodyPr/>
        <a:lstStyle/>
        <a:p>
          <a:endParaRPr lang="en-GB"/>
        </a:p>
      </dgm:t>
    </dgm:pt>
    <dgm:pt modelId="{7FED07D6-22CE-481B-9A3A-626FCF636ABF}">
      <dgm:prSet phldrT="[Text]"/>
      <dgm:spPr/>
      <dgm:t>
        <a:bodyPr/>
        <a:lstStyle/>
        <a:p>
          <a:r>
            <a:rPr lang="en-GB"/>
            <a:t>Theory to Practice</a:t>
          </a:r>
        </a:p>
      </dgm:t>
    </dgm:pt>
    <dgm:pt modelId="{DAC2B4F8-FE1D-42CC-9643-F2C107099CCB}" type="parTrans" cxnId="{8379421D-BDCB-4C52-B85E-6A74DD46ABA1}">
      <dgm:prSet/>
      <dgm:spPr/>
      <dgm:t>
        <a:bodyPr/>
        <a:lstStyle/>
        <a:p>
          <a:endParaRPr lang="en-GB"/>
        </a:p>
      </dgm:t>
    </dgm:pt>
    <dgm:pt modelId="{5DA309A6-8D07-4A8B-9017-423EFE395D80}" type="sibTrans" cxnId="{8379421D-BDCB-4C52-B85E-6A74DD46ABA1}">
      <dgm:prSet/>
      <dgm:spPr/>
      <dgm:t>
        <a:bodyPr/>
        <a:lstStyle/>
        <a:p>
          <a:endParaRPr lang="en-GB"/>
        </a:p>
      </dgm:t>
    </dgm:pt>
    <dgm:pt modelId="{9BEF1513-C842-4AE1-9F77-5EF4B4E89C68}">
      <dgm:prSet phldrT="[Text]"/>
      <dgm:spPr/>
      <dgm:t>
        <a:bodyPr/>
        <a:lstStyle/>
        <a:p>
          <a:r>
            <a:rPr lang="en-GB"/>
            <a:t>Collaborative Research</a:t>
          </a:r>
        </a:p>
      </dgm:t>
    </dgm:pt>
    <dgm:pt modelId="{539D0472-5BBD-45D9-B3D4-3F37ABA0520F}" type="parTrans" cxnId="{C954E38E-97BF-4971-80BE-0BE44EAD0DF0}">
      <dgm:prSet/>
      <dgm:spPr/>
      <dgm:t>
        <a:bodyPr/>
        <a:lstStyle/>
        <a:p>
          <a:endParaRPr lang="en-GB"/>
        </a:p>
      </dgm:t>
    </dgm:pt>
    <dgm:pt modelId="{CA16B4D8-EFD9-4157-8546-8EF582927B6C}" type="sibTrans" cxnId="{C954E38E-97BF-4971-80BE-0BE44EAD0DF0}">
      <dgm:prSet/>
      <dgm:spPr/>
      <dgm:t>
        <a:bodyPr/>
        <a:lstStyle/>
        <a:p>
          <a:endParaRPr lang="en-GB"/>
        </a:p>
      </dgm:t>
    </dgm:pt>
    <dgm:pt modelId="{01607E68-35F0-4F13-9C10-90AD2B818F24}">
      <dgm:prSet/>
      <dgm:spPr/>
      <dgm:t>
        <a:bodyPr/>
        <a:lstStyle/>
        <a:p>
          <a:r>
            <a:rPr lang="en-GB"/>
            <a:t>Directly Usable Output</a:t>
          </a:r>
        </a:p>
      </dgm:t>
    </dgm:pt>
    <dgm:pt modelId="{4D486DD8-68C5-45B5-9FA7-CDFB567BED0B}" type="parTrans" cxnId="{CD047AFC-54D1-4A17-899D-7BE37DB6F4B0}">
      <dgm:prSet/>
      <dgm:spPr/>
      <dgm:t>
        <a:bodyPr/>
        <a:lstStyle/>
        <a:p>
          <a:endParaRPr lang="en-GB"/>
        </a:p>
      </dgm:t>
    </dgm:pt>
    <dgm:pt modelId="{03AF217F-C6E6-4B00-B70A-681C55F3821E}" type="sibTrans" cxnId="{CD047AFC-54D1-4A17-899D-7BE37DB6F4B0}">
      <dgm:prSet/>
      <dgm:spPr/>
      <dgm:t>
        <a:bodyPr/>
        <a:lstStyle/>
        <a:p>
          <a:endParaRPr lang="en-GB"/>
        </a:p>
      </dgm:t>
    </dgm:pt>
    <dgm:pt modelId="{4CFD4E47-79F9-40D9-85C1-9F38A3E028F6}" type="pres">
      <dgm:prSet presAssocID="{04EC725D-DC31-4E26-B2D5-AA4D5D726728}" presName="Name0" presStyleCnt="0">
        <dgm:presLayoutVars>
          <dgm:dir/>
          <dgm:animOne val="branch"/>
          <dgm:animLvl val="lvl"/>
        </dgm:presLayoutVars>
      </dgm:prSet>
      <dgm:spPr/>
    </dgm:pt>
    <dgm:pt modelId="{1E604156-A77D-4636-A9EC-B1DC6AE37734}" type="pres">
      <dgm:prSet presAssocID="{69E68A2C-187D-4401-A789-47A8D282857D}" presName="chaos" presStyleCnt="0"/>
      <dgm:spPr/>
    </dgm:pt>
    <dgm:pt modelId="{F65F575C-5043-4747-B578-86D1E5529A7F}" type="pres">
      <dgm:prSet presAssocID="{69E68A2C-187D-4401-A789-47A8D282857D}" presName="parTx1" presStyleLbl="revTx" presStyleIdx="0" presStyleCnt="3"/>
      <dgm:spPr/>
    </dgm:pt>
    <dgm:pt modelId="{B1957E11-4098-4683-B618-BA463DB40164}" type="pres">
      <dgm:prSet presAssocID="{69E68A2C-187D-4401-A789-47A8D282857D}" presName="c1" presStyleLbl="node1" presStyleIdx="0" presStyleCnt="19"/>
      <dgm:spPr/>
    </dgm:pt>
    <dgm:pt modelId="{04EA66AE-6B62-41D5-9D58-B2A9DD985289}" type="pres">
      <dgm:prSet presAssocID="{69E68A2C-187D-4401-A789-47A8D282857D}" presName="c2" presStyleLbl="node1" presStyleIdx="1" presStyleCnt="19"/>
      <dgm:spPr/>
    </dgm:pt>
    <dgm:pt modelId="{4A349175-9417-4A03-8F0E-48243BAB64A9}" type="pres">
      <dgm:prSet presAssocID="{69E68A2C-187D-4401-A789-47A8D282857D}" presName="c3" presStyleLbl="node1" presStyleIdx="2" presStyleCnt="19"/>
      <dgm:spPr/>
    </dgm:pt>
    <dgm:pt modelId="{F552BBA4-5ED7-4724-B79B-DE2B24B1FA13}" type="pres">
      <dgm:prSet presAssocID="{69E68A2C-187D-4401-A789-47A8D282857D}" presName="c4" presStyleLbl="node1" presStyleIdx="3" presStyleCnt="19"/>
      <dgm:spPr/>
    </dgm:pt>
    <dgm:pt modelId="{283272CE-785E-4D36-8A05-DBA409C946AD}" type="pres">
      <dgm:prSet presAssocID="{69E68A2C-187D-4401-A789-47A8D282857D}" presName="c5" presStyleLbl="node1" presStyleIdx="4" presStyleCnt="19"/>
      <dgm:spPr/>
    </dgm:pt>
    <dgm:pt modelId="{3FFEA6E6-126C-4B40-BE28-32539ABC6747}" type="pres">
      <dgm:prSet presAssocID="{69E68A2C-187D-4401-A789-47A8D282857D}" presName="c6" presStyleLbl="node1" presStyleIdx="5" presStyleCnt="19"/>
      <dgm:spPr/>
    </dgm:pt>
    <dgm:pt modelId="{A46F38C1-6520-40A4-BEE4-DBA91CACB904}" type="pres">
      <dgm:prSet presAssocID="{69E68A2C-187D-4401-A789-47A8D282857D}" presName="c7" presStyleLbl="node1" presStyleIdx="6" presStyleCnt="19"/>
      <dgm:spPr/>
    </dgm:pt>
    <dgm:pt modelId="{383C9FD4-8D66-4AE6-9C1E-48CE39DB93B4}" type="pres">
      <dgm:prSet presAssocID="{69E68A2C-187D-4401-A789-47A8D282857D}" presName="c8" presStyleLbl="node1" presStyleIdx="7" presStyleCnt="19"/>
      <dgm:spPr/>
    </dgm:pt>
    <dgm:pt modelId="{1D4BDF3A-22E9-4601-A9E9-8E5A13D3AF22}" type="pres">
      <dgm:prSet presAssocID="{69E68A2C-187D-4401-A789-47A8D282857D}" presName="c9" presStyleLbl="node1" presStyleIdx="8" presStyleCnt="19"/>
      <dgm:spPr/>
    </dgm:pt>
    <dgm:pt modelId="{067B045B-65CE-4E7C-A0B9-9E281EA2B727}" type="pres">
      <dgm:prSet presAssocID="{69E68A2C-187D-4401-A789-47A8D282857D}" presName="c10" presStyleLbl="node1" presStyleIdx="9" presStyleCnt="19"/>
      <dgm:spPr/>
    </dgm:pt>
    <dgm:pt modelId="{6E2D3B1D-6F39-4CF4-95BE-FB5E3EC25AA0}" type="pres">
      <dgm:prSet presAssocID="{69E68A2C-187D-4401-A789-47A8D282857D}" presName="c11" presStyleLbl="node1" presStyleIdx="10" presStyleCnt="19"/>
      <dgm:spPr/>
    </dgm:pt>
    <dgm:pt modelId="{04B854B0-C264-4BAC-B9EC-B556990022C3}" type="pres">
      <dgm:prSet presAssocID="{69E68A2C-187D-4401-A789-47A8D282857D}" presName="c12" presStyleLbl="node1" presStyleIdx="11" presStyleCnt="19"/>
      <dgm:spPr/>
    </dgm:pt>
    <dgm:pt modelId="{BCB2A79B-DF51-44C9-A56E-0AD43C3A4E60}" type="pres">
      <dgm:prSet presAssocID="{69E68A2C-187D-4401-A789-47A8D282857D}" presName="c13" presStyleLbl="node1" presStyleIdx="12" presStyleCnt="19"/>
      <dgm:spPr/>
    </dgm:pt>
    <dgm:pt modelId="{A14BAEB0-0495-4FCB-8FA0-DC1BA03DEAA8}" type="pres">
      <dgm:prSet presAssocID="{69E68A2C-187D-4401-A789-47A8D282857D}" presName="c14" presStyleLbl="node1" presStyleIdx="13" presStyleCnt="19"/>
      <dgm:spPr/>
    </dgm:pt>
    <dgm:pt modelId="{E0E961C2-B6BA-4603-8419-689431FDC86A}" type="pres">
      <dgm:prSet presAssocID="{69E68A2C-187D-4401-A789-47A8D282857D}" presName="c15" presStyleLbl="node1" presStyleIdx="14" presStyleCnt="19"/>
      <dgm:spPr/>
    </dgm:pt>
    <dgm:pt modelId="{98709D46-3F54-4FFB-BD0A-23E30B119075}" type="pres">
      <dgm:prSet presAssocID="{69E68A2C-187D-4401-A789-47A8D282857D}" presName="c16" presStyleLbl="node1" presStyleIdx="15" presStyleCnt="19"/>
      <dgm:spPr/>
    </dgm:pt>
    <dgm:pt modelId="{3B199ACA-FE6D-41FB-A75B-5BE7FC750E7F}" type="pres">
      <dgm:prSet presAssocID="{69E68A2C-187D-4401-A789-47A8D282857D}" presName="c17" presStyleLbl="node1" presStyleIdx="16" presStyleCnt="19"/>
      <dgm:spPr/>
    </dgm:pt>
    <dgm:pt modelId="{F795ABCE-5B13-4B36-808D-CDB28462827D}" type="pres">
      <dgm:prSet presAssocID="{69E68A2C-187D-4401-A789-47A8D282857D}" presName="c18" presStyleLbl="node1" presStyleIdx="17" presStyleCnt="19"/>
      <dgm:spPr/>
    </dgm:pt>
    <dgm:pt modelId="{003A3884-ADB3-4C92-A226-E365308F7217}" type="pres">
      <dgm:prSet presAssocID="{5272BBEE-EABB-4E57-94F6-F07DD1C39CEB}" presName="chevronComposite1" presStyleCnt="0"/>
      <dgm:spPr/>
    </dgm:pt>
    <dgm:pt modelId="{306060A8-382B-489F-8BC3-55A877ED6436}" type="pres">
      <dgm:prSet presAssocID="{5272BBEE-EABB-4E57-94F6-F07DD1C39CEB}" presName="chevron1" presStyleLbl="sibTrans2D1" presStyleIdx="0" presStyleCnt="3"/>
      <dgm:spPr>
        <a:solidFill>
          <a:schemeClr val="accent1">
            <a:lumMod val="40000"/>
            <a:lumOff val="60000"/>
          </a:schemeClr>
        </a:solidFill>
      </dgm:spPr>
    </dgm:pt>
    <dgm:pt modelId="{A7C421AF-17F9-47A4-A9E2-53DA5970C960}" type="pres">
      <dgm:prSet presAssocID="{5272BBEE-EABB-4E57-94F6-F07DD1C39CEB}" presName="spChevron1" presStyleCnt="0"/>
      <dgm:spPr/>
    </dgm:pt>
    <dgm:pt modelId="{2AECA4A8-8AB9-43CD-A430-DDB6E90DF377}" type="pres">
      <dgm:prSet presAssocID="{7FED07D6-22CE-481B-9A3A-626FCF636ABF}" presName="middle" presStyleCnt="0"/>
      <dgm:spPr/>
    </dgm:pt>
    <dgm:pt modelId="{9FC4FFE6-5F24-46E1-81D6-D32B869574A5}" type="pres">
      <dgm:prSet presAssocID="{7FED07D6-22CE-481B-9A3A-626FCF636ABF}" presName="parTxMid" presStyleLbl="revTx" presStyleIdx="1" presStyleCnt="3"/>
      <dgm:spPr/>
    </dgm:pt>
    <dgm:pt modelId="{1630DF24-34A5-4257-A8E1-7DCBB009C784}" type="pres">
      <dgm:prSet presAssocID="{7FED07D6-22CE-481B-9A3A-626FCF636ABF}" presName="spMid" presStyleCnt="0"/>
      <dgm:spPr/>
    </dgm:pt>
    <dgm:pt modelId="{D89CF00A-2839-4D91-AB54-891E05F2EED0}" type="pres">
      <dgm:prSet presAssocID="{5DA309A6-8D07-4A8B-9017-423EFE395D80}" presName="chevronComposite1" presStyleCnt="0"/>
      <dgm:spPr/>
    </dgm:pt>
    <dgm:pt modelId="{8B2421CA-65E2-4B1D-80CC-85D9ADAFFB03}" type="pres">
      <dgm:prSet presAssocID="{5DA309A6-8D07-4A8B-9017-423EFE395D80}" presName="chevron1" presStyleLbl="sibTrans2D1" presStyleIdx="1" presStyleCnt="3"/>
      <dgm:spPr>
        <a:solidFill>
          <a:schemeClr val="accent1">
            <a:lumMod val="40000"/>
            <a:lumOff val="60000"/>
          </a:schemeClr>
        </a:solidFill>
      </dgm:spPr>
    </dgm:pt>
    <dgm:pt modelId="{607EB854-EB08-4BD9-AFCD-2358CF731047}" type="pres">
      <dgm:prSet presAssocID="{5DA309A6-8D07-4A8B-9017-423EFE395D80}" presName="spChevron1" presStyleCnt="0"/>
      <dgm:spPr/>
    </dgm:pt>
    <dgm:pt modelId="{49059BAB-1959-4CB2-8A19-4053C9C758D3}" type="pres">
      <dgm:prSet presAssocID="{9BEF1513-C842-4AE1-9F77-5EF4B4E89C68}" presName="middle" presStyleCnt="0"/>
      <dgm:spPr/>
    </dgm:pt>
    <dgm:pt modelId="{057BCC65-BCDC-4192-8485-5D7D793AC465}" type="pres">
      <dgm:prSet presAssocID="{9BEF1513-C842-4AE1-9F77-5EF4B4E89C68}" presName="parTxMid" presStyleLbl="revTx" presStyleIdx="2" presStyleCnt="3"/>
      <dgm:spPr/>
    </dgm:pt>
    <dgm:pt modelId="{651F0F70-2BA8-4206-8012-055BA3D0C2D7}" type="pres">
      <dgm:prSet presAssocID="{9BEF1513-C842-4AE1-9F77-5EF4B4E89C68}" presName="spMid" presStyleCnt="0"/>
      <dgm:spPr/>
    </dgm:pt>
    <dgm:pt modelId="{D7E90718-0603-4458-A0FC-95B247997694}" type="pres">
      <dgm:prSet presAssocID="{CA16B4D8-EFD9-4157-8546-8EF582927B6C}" presName="chevronComposite1" presStyleCnt="0"/>
      <dgm:spPr/>
    </dgm:pt>
    <dgm:pt modelId="{E9C8CD3C-3A87-4849-A139-4570A57834A9}" type="pres">
      <dgm:prSet presAssocID="{CA16B4D8-EFD9-4157-8546-8EF582927B6C}" presName="chevron1" presStyleLbl="sibTrans2D1" presStyleIdx="2" presStyleCnt="3"/>
      <dgm:spPr>
        <a:blipFill rotWithShape="0">
          <a:blip xmlns:r="http://schemas.openxmlformats.org/officeDocument/2006/relationships" r:embed="rId1"/>
          <a:stretch>
            <a:fillRect/>
          </a:stretch>
        </a:blipFill>
      </dgm:spPr>
    </dgm:pt>
    <dgm:pt modelId="{C67A7FA6-12D3-4F3F-8533-5B5A8C1C1DB1}" type="pres">
      <dgm:prSet presAssocID="{CA16B4D8-EFD9-4157-8546-8EF582927B6C}" presName="spChevron1" presStyleCnt="0"/>
      <dgm:spPr/>
    </dgm:pt>
    <dgm:pt modelId="{59971ACB-FDF2-4214-8AA2-698FA15A36D8}" type="pres">
      <dgm:prSet presAssocID="{01607E68-35F0-4F13-9C10-90AD2B818F24}" presName="last" presStyleCnt="0"/>
      <dgm:spPr/>
    </dgm:pt>
    <dgm:pt modelId="{0379EA45-6B58-4541-A7B0-7CF6C3A6E391}" type="pres">
      <dgm:prSet presAssocID="{01607E68-35F0-4F13-9C10-90AD2B818F24}" presName="circleTx" presStyleLbl="node1" presStyleIdx="18" presStyleCnt="19"/>
      <dgm:spPr/>
    </dgm:pt>
    <dgm:pt modelId="{0C00DEA7-E4AE-4034-8807-0AE5F4681EFF}" type="pres">
      <dgm:prSet presAssocID="{01607E68-35F0-4F13-9C10-90AD2B818F24}" presName="spN" presStyleCnt="0"/>
      <dgm:spPr/>
    </dgm:pt>
  </dgm:ptLst>
  <dgm:cxnLst>
    <dgm:cxn modelId="{8379421D-BDCB-4C52-B85E-6A74DD46ABA1}" srcId="{04EC725D-DC31-4E26-B2D5-AA4D5D726728}" destId="{7FED07D6-22CE-481B-9A3A-626FCF636ABF}" srcOrd="1" destOrd="0" parTransId="{DAC2B4F8-FE1D-42CC-9643-F2C107099CCB}" sibTransId="{5DA309A6-8D07-4A8B-9017-423EFE395D80}"/>
    <dgm:cxn modelId="{823DAA30-C292-4FA3-8CB2-A0D06251C30A}" type="presOf" srcId="{9BEF1513-C842-4AE1-9F77-5EF4B4E89C68}" destId="{057BCC65-BCDC-4192-8485-5D7D793AC465}" srcOrd="0" destOrd="0" presId="urn:microsoft.com/office/officeart/2009/3/layout/RandomtoResultProcess"/>
    <dgm:cxn modelId="{147FFE58-829A-4A55-A495-2ECE2A1790AF}" type="presOf" srcId="{04EC725D-DC31-4E26-B2D5-AA4D5D726728}" destId="{4CFD4E47-79F9-40D9-85C1-9F38A3E028F6}" srcOrd="0" destOrd="0" presId="urn:microsoft.com/office/officeart/2009/3/layout/RandomtoResultProcess"/>
    <dgm:cxn modelId="{C954E38E-97BF-4971-80BE-0BE44EAD0DF0}" srcId="{04EC725D-DC31-4E26-B2D5-AA4D5D726728}" destId="{9BEF1513-C842-4AE1-9F77-5EF4B4E89C68}" srcOrd="2" destOrd="0" parTransId="{539D0472-5BBD-45D9-B3D4-3F37ABA0520F}" sibTransId="{CA16B4D8-EFD9-4157-8546-8EF582927B6C}"/>
    <dgm:cxn modelId="{8D521F9C-7ACE-4AB1-BCB7-303C2C01A82D}" srcId="{04EC725D-DC31-4E26-B2D5-AA4D5D726728}" destId="{69E68A2C-187D-4401-A789-47A8D282857D}" srcOrd="0" destOrd="0" parTransId="{C64E92A8-0C90-47C6-A664-33640BBF7734}" sibTransId="{5272BBEE-EABB-4E57-94F6-F07DD1C39CEB}"/>
    <dgm:cxn modelId="{9A81C6B7-4F35-42E9-9DB1-F9CC8887D531}" type="presOf" srcId="{01607E68-35F0-4F13-9C10-90AD2B818F24}" destId="{0379EA45-6B58-4541-A7B0-7CF6C3A6E391}" srcOrd="0" destOrd="0" presId="urn:microsoft.com/office/officeart/2009/3/layout/RandomtoResultProcess"/>
    <dgm:cxn modelId="{F55C84CC-ADEF-4524-8102-2B59E30863D4}" type="presOf" srcId="{7FED07D6-22CE-481B-9A3A-626FCF636ABF}" destId="{9FC4FFE6-5F24-46E1-81D6-D32B869574A5}" srcOrd="0" destOrd="0" presId="urn:microsoft.com/office/officeart/2009/3/layout/RandomtoResultProcess"/>
    <dgm:cxn modelId="{5F6AE7D0-DE96-4C15-82E9-88A2122FA86C}" type="presOf" srcId="{69E68A2C-187D-4401-A789-47A8D282857D}" destId="{F65F575C-5043-4747-B578-86D1E5529A7F}" srcOrd="0" destOrd="0" presId="urn:microsoft.com/office/officeart/2009/3/layout/RandomtoResultProcess"/>
    <dgm:cxn modelId="{CD047AFC-54D1-4A17-899D-7BE37DB6F4B0}" srcId="{04EC725D-DC31-4E26-B2D5-AA4D5D726728}" destId="{01607E68-35F0-4F13-9C10-90AD2B818F24}" srcOrd="3" destOrd="0" parTransId="{4D486DD8-68C5-45B5-9FA7-CDFB567BED0B}" sibTransId="{03AF217F-C6E6-4B00-B70A-681C55F3821E}"/>
    <dgm:cxn modelId="{0FB14BA7-9E3D-429A-9CB7-E640009C0487}" type="presParOf" srcId="{4CFD4E47-79F9-40D9-85C1-9F38A3E028F6}" destId="{1E604156-A77D-4636-A9EC-B1DC6AE37734}" srcOrd="0" destOrd="0" presId="urn:microsoft.com/office/officeart/2009/3/layout/RandomtoResultProcess"/>
    <dgm:cxn modelId="{D72F67D7-5431-4B37-8425-E06D35036BF1}" type="presParOf" srcId="{1E604156-A77D-4636-A9EC-B1DC6AE37734}" destId="{F65F575C-5043-4747-B578-86D1E5529A7F}" srcOrd="0" destOrd="0" presId="urn:microsoft.com/office/officeart/2009/3/layout/RandomtoResultProcess"/>
    <dgm:cxn modelId="{62424262-04D2-416D-B0F1-9787337F6E46}" type="presParOf" srcId="{1E604156-A77D-4636-A9EC-B1DC6AE37734}" destId="{B1957E11-4098-4683-B618-BA463DB40164}" srcOrd="1" destOrd="0" presId="urn:microsoft.com/office/officeart/2009/3/layout/RandomtoResultProcess"/>
    <dgm:cxn modelId="{767C58E6-B074-4FF0-A722-21E74055BD19}" type="presParOf" srcId="{1E604156-A77D-4636-A9EC-B1DC6AE37734}" destId="{04EA66AE-6B62-41D5-9D58-B2A9DD985289}" srcOrd="2" destOrd="0" presId="urn:microsoft.com/office/officeart/2009/3/layout/RandomtoResultProcess"/>
    <dgm:cxn modelId="{39BC6976-ECC4-496A-AC2C-D94F03478821}" type="presParOf" srcId="{1E604156-A77D-4636-A9EC-B1DC6AE37734}" destId="{4A349175-9417-4A03-8F0E-48243BAB64A9}" srcOrd="3" destOrd="0" presId="urn:microsoft.com/office/officeart/2009/3/layout/RandomtoResultProcess"/>
    <dgm:cxn modelId="{D09DF843-2C5E-4AAE-A9C2-BB7F87A85F72}" type="presParOf" srcId="{1E604156-A77D-4636-A9EC-B1DC6AE37734}" destId="{F552BBA4-5ED7-4724-B79B-DE2B24B1FA13}" srcOrd="4" destOrd="0" presId="urn:microsoft.com/office/officeart/2009/3/layout/RandomtoResultProcess"/>
    <dgm:cxn modelId="{84AB71BA-7997-4577-85A0-03EACD8F13E4}" type="presParOf" srcId="{1E604156-A77D-4636-A9EC-B1DC6AE37734}" destId="{283272CE-785E-4D36-8A05-DBA409C946AD}" srcOrd="5" destOrd="0" presId="urn:microsoft.com/office/officeart/2009/3/layout/RandomtoResultProcess"/>
    <dgm:cxn modelId="{6DF0A4C9-7025-47A9-94FC-A810524F66C9}" type="presParOf" srcId="{1E604156-A77D-4636-A9EC-B1DC6AE37734}" destId="{3FFEA6E6-126C-4B40-BE28-32539ABC6747}" srcOrd="6" destOrd="0" presId="urn:microsoft.com/office/officeart/2009/3/layout/RandomtoResultProcess"/>
    <dgm:cxn modelId="{2382F075-CBBA-4F85-9352-EF1CB8F6135C}" type="presParOf" srcId="{1E604156-A77D-4636-A9EC-B1DC6AE37734}" destId="{A46F38C1-6520-40A4-BEE4-DBA91CACB904}" srcOrd="7" destOrd="0" presId="urn:microsoft.com/office/officeart/2009/3/layout/RandomtoResultProcess"/>
    <dgm:cxn modelId="{B7777B21-0C23-4216-B9CA-AE826E45607B}" type="presParOf" srcId="{1E604156-A77D-4636-A9EC-B1DC6AE37734}" destId="{383C9FD4-8D66-4AE6-9C1E-48CE39DB93B4}" srcOrd="8" destOrd="0" presId="urn:microsoft.com/office/officeart/2009/3/layout/RandomtoResultProcess"/>
    <dgm:cxn modelId="{F1AD3F16-56B9-4B14-8F8C-778AC3A0B486}" type="presParOf" srcId="{1E604156-A77D-4636-A9EC-B1DC6AE37734}" destId="{1D4BDF3A-22E9-4601-A9E9-8E5A13D3AF22}" srcOrd="9" destOrd="0" presId="urn:microsoft.com/office/officeart/2009/3/layout/RandomtoResultProcess"/>
    <dgm:cxn modelId="{75660A11-1EC3-4521-A72B-123A69C2954E}" type="presParOf" srcId="{1E604156-A77D-4636-A9EC-B1DC6AE37734}" destId="{067B045B-65CE-4E7C-A0B9-9E281EA2B727}" srcOrd="10" destOrd="0" presId="urn:microsoft.com/office/officeart/2009/3/layout/RandomtoResultProcess"/>
    <dgm:cxn modelId="{AEF4EB16-AF77-4F10-8C86-A1C66DB133DE}" type="presParOf" srcId="{1E604156-A77D-4636-A9EC-B1DC6AE37734}" destId="{6E2D3B1D-6F39-4CF4-95BE-FB5E3EC25AA0}" srcOrd="11" destOrd="0" presId="urn:microsoft.com/office/officeart/2009/3/layout/RandomtoResultProcess"/>
    <dgm:cxn modelId="{90D6345B-0184-49EA-8632-33DDAF62920A}" type="presParOf" srcId="{1E604156-A77D-4636-A9EC-B1DC6AE37734}" destId="{04B854B0-C264-4BAC-B9EC-B556990022C3}" srcOrd="12" destOrd="0" presId="urn:microsoft.com/office/officeart/2009/3/layout/RandomtoResultProcess"/>
    <dgm:cxn modelId="{01D4EB11-3F18-4F9C-BAAD-BA672B8F4B7E}" type="presParOf" srcId="{1E604156-A77D-4636-A9EC-B1DC6AE37734}" destId="{BCB2A79B-DF51-44C9-A56E-0AD43C3A4E60}" srcOrd="13" destOrd="0" presId="urn:microsoft.com/office/officeart/2009/3/layout/RandomtoResultProcess"/>
    <dgm:cxn modelId="{A13E3D74-BFD0-415C-B0B5-90DB98E0C733}" type="presParOf" srcId="{1E604156-A77D-4636-A9EC-B1DC6AE37734}" destId="{A14BAEB0-0495-4FCB-8FA0-DC1BA03DEAA8}" srcOrd="14" destOrd="0" presId="urn:microsoft.com/office/officeart/2009/3/layout/RandomtoResultProcess"/>
    <dgm:cxn modelId="{C22F20FD-AD6E-4706-AA72-6766E84FEB96}" type="presParOf" srcId="{1E604156-A77D-4636-A9EC-B1DC6AE37734}" destId="{E0E961C2-B6BA-4603-8419-689431FDC86A}" srcOrd="15" destOrd="0" presId="urn:microsoft.com/office/officeart/2009/3/layout/RandomtoResultProcess"/>
    <dgm:cxn modelId="{7D877D20-B745-4551-B399-3FAAD43EA68A}" type="presParOf" srcId="{1E604156-A77D-4636-A9EC-B1DC6AE37734}" destId="{98709D46-3F54-4FFB-BD0A-23E30B119075}" srcOrd="16" destOrd="0" presId="urn:microsoft.com/office/officeart/2009/3/layout/RandomtoResultProcess"/>
    <dgm:cxn modelId="{AC9DA7FD-6055-487D-81FA-95838FCED316}" type="presParOf" srcId="{1E604156-A77D-4636-A9EC-B1DC6AE37734}" destId="{3B199ACA-FE6D-41FB-A75B-5BE7FC750E7F}" srcOrd="17" destOrd="0" presId="urn:microsoft.com/office/officeart/2009/3/layout/RandomtoResultProcess"/>
    <dgm:cxn modelId="{182488C0-FB0D-4F5C-9E67-5FF426A2871C}" type="presParOf" srcId="{1E604156-A77D-4636-A9EC-B1DC6AE37734}" destId="{F795ABCE-5B13-4B36-808D-CDB28462827D}" srcOrd="18" destOrd="0" presId="urn:microsoft.com/office/officeart/2009/3/layout/RandomtoResultProcess"/>
    <dgm:cxn modelId="{8272382D-2D35-44A3-B35A-5C21885F02B5}" type="presParOf" srcId="{4CFD4E47-79F9-40D9-85C1-9F38A3E028F6}" destId="{003A3884-ADB3-4C92-A226-E365308F7217}" srcOrd="1" destOrd="0" presId="urn:microsoft.com/office/officeart/2009/3/layout/RandomtoResultProcess"/>
    <dgm:cxn modelId="{FC7E4F9C-72A5-41BD-B8B1-5FDF03B52412}" type="presParOf" srcId="{003A3884-ADB3-4C92-A226-E365308F7217}" destId="{306060A8-382B-489F-8BC3-55A877ED6436}" srcOrd="0" destOrd="0" presId="urn:microsoft.com/office/officeart/2009/3/layout/RandomtoResultProcess"/>
    <dgm:cxn modelId="{067A010C-6F72-4CA6-B147-4B0068B46172}" type="presParOf" srcId="{003A3884-ADB3-4C92-A226-E365308F7217}" destId="{A7C421AF-17F9-47A4-A9E2-53DA5970C960}" srcOrd="1" destOrd="0" presId="urn:microsoft.com/office/officeart/2009/3/layout/RandomtoResultProcess"/>
    <dgm:cxn modelId="{A225F76D-FEDE-4C18-A218-B0CFB095333A}" type="presParOf" srcId="{4CFD4E47-79F9-40D9-85C1-9F38A3E028F6}" destId="{2AECA4A8-8AB9-43CD-A430-DDB6E90DF377}" srcOrd="2" destOrd="0" presId="urn:microsoft.com/office/officeart/2009/3/layout/RandomtoResultProcess"/>
    <dgm:cxn modelId="{F06D1B9F-D0B8-47C1-B99B-BD14A7A1059A}" type="presParOf" srcId="{2AECA4A8-8AB9-43CD-A430-DDB6E90DF377}" destId="{9FC4FFE6-5F24-46E1-81D6-D32B869574A5}" srcOrd="0" destOrd="0" presId="urn:microsoft.com/office/officeart/2009/3/layout/RandomtoResultProcess"/>
    <dgm:cxn modelId="{0DD94458-E575-4D5D-A550-D7497E825D28}" type="presParOf" srcId="{2AECA4A8-8AB9-43CD-A430-DDB6E90DF377}" destId="{1630DF24-34A5-4257-A8E1-7DCBB009C784}" srcOrd="1" destOrd="0" presId="urn:microsoft.com/office/officeart/2009/3/layout/RandomtoResultProcess"/>
    <dgm:cxn modelId="{F02385A2-9B73-4704-99B5-9915E8F689EC}" type="presParOf" srcId="{4CFD4E47-79F9-40D9-85C1-9F38A3E028F6}" destId="{D89CF00A-2839-4D91-AB54-891E05F2EED0}" srcOrd="3" destOrd="0" presId="urn:microsoft.com/office/officeart/2009/3/layout/RandomtoResultProcess"/>
    <dgm:cxn modelId="{05EDD262-F469-43E4-876D-8DC60E3C2DC1}" type="presParOf" srcId="{D89CF00A-2839-4D91-AB54-891E05F2EED0}" destId="{8B2421CA-65E2-4B1D-80CC-85D9ADAFFB03}" srcOrd="0" destOrd="0" presId="urn:microsoft.com/office/officeart/2009/3/layout/RandomtoResultProcess"/>
    <dgm:cxn modelId="{056830F8-474E-433C-900C-36EB363F2091}" type="presParOf" srcId="{D89CF00A-2839-4D91-AB54-891E05F2EED0}" destId="{607EB854-EB08-4BD9-AFCD-2358CF731047}" srcOrd="1" destOrd="0" presId="urn:microsoft.com/office/officeart/2009/3/layout/RandomtoResultProcess"/>
    <dgm:cxn modelId="{9C351D78-0F9C-4AAA-8D9C-21C92BF978ED}" type="presParOf" srcId="{4CFD4E47-79F9-40D9-85C1-9F38A3E028F6}" destId="{49059BAB-1959-4CB2-8A19-4053C9C758D3}" srcOrd="4" destOrd="0" presId="urn:microsoft.com/office/officeart/2009/3/layout/RandomtoResultProcess"/>
    <dgm:cxn modelId="{FE1AA23C-C6A2-4FB9-895E-00B44D408909}" type="presParOf" srcId="{49059BAB-1959-4CB2-8A19-4053C9C758D3}" destId="{057BCC65-BCDC-4192-8485-5D7D793AC465}" srcOrd="0" destOrd="0" presId="urn:microsoft.com/office/officeart/2009/3/layout/RandomtoResultProcess"/>
    <dgm:cxn modelId="{B6D036E8-A1C8-4AFF-A591-28CDA8457718}" type="presParOf" srcId="{49059BAB-1959-4CB2-8A19-4053C9C758D3}" destId="{651F0F70-2BA8-4206-8012-055BA3D0C2D7}" srcOrd="1" destOrd="0" presId="urn:microsoft.com/office/officeart/2009/3/layout/RandomtoResultProcess"/>
    <dgm:cxn modelId="{2F1FE57A-15EE-4A5F-80C3-770C84D8CD09}" type="presParOf" srcId="{4CFD4E47-79F9-40D9-85C1-9F38A3E028F6}" destId="{D7E90718-0603-4458-A0FC-95B247997694}" srcOrd="5" destOrd="0" presId="urn:microsoft.com/office/officeart/2009/3/layout/RandomtoResultProcess"/>
    <dgm:cxn modelId="{20FBA478-E5CE-4550-9AFC-76D145B255EC}" type="presParOf" srcId="{D7E90718-0603-4458-A0FC-95B247997694}" destId="{E9C8CD3C-3A87-4849-A139-4570A57834A9}" srcOrd="0" destOrd="0" presId="urn:microsoft.com/office/officeart/2009/3/layout/RandomtoResultProcess"/>
    <dgm:cxn modelId="{D1E79E67-8B49-4B98-A338-191AC38B2C0C}" type="presParOf" srcId="{D7E90718-0603-4458-A0FC-95B247997694}" destId="{C67A7FA6-12D3-4F3F-8533-5B5A8C1C1DB1}" srcOrd="1" destOrd="0" presId="urn:microsoft.com/office/officeart/2009/3/layout/RandomtoResultProcess"/>
    <dgm:cxn modelId="{22C8F204-0E7B-4C98-A813-FA9BACFD55E1}" type="presParOf" srcId="{4CFD4E47-79F9-40D9-85C1-9F38A3E028F6}" destId="{59971ACB-FDF2-4214-8AA2-698FA15A36D8}" srcOrd="6" destOrd="0" presId="urn:microsoft.com/office/officeart/2009/3/layout/RandomtoResultProcess"/>
    <dgm:cxn modelId="{74F978BA-A6EB-4DEB-8961-3D926E4CD5E1}" type="presParOf" srcId="{59971ACB-FDF2-4214-8AA2-698FA15A36D8}" destId="{0379EA45-6B58-4541-A7B0-7CF6C3A6E391}" srcOrd="0" destOrd="0" presId="urn:microsoft.com/office/officeart/2009/3/layout/RandomtoResultProcess"/>
    <dgm:cxn modelId="{5FCAE6A0-9283-4D00-B7F3-4E4BF7EEB17A}" type="presParOf" srcId="{59971ACB-FDF2-4214-8AA2-698FA15A36D8}" destId="{0C00DEA7-E4AE-4034-8807-0AE5F4681EFF}"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89D6E-F490-4CFA-B124-473EAC1E15D3}">
      <dsp:nvSpPr>
        <dsp:cNvPr id="0" name=""/>
        <dsp:cNvSpPr/>
      </dsp:nvSpPr>
      <dsp:spPr>
        <a:xfrm>
          <a:off x="0" y="800734"/>
          <a:ext cx="5607050" cy="1478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E4C91-853D-47DF-887D-B9997D505D9C}">
      <dsp:nvSpPr>
        <dsp:cNvPr id="0" name=""/>
        <dsp:cNvSpPr/>
      </dsp:nvSpPr>
      <dsp:spPr>
        <a:xfrm>
          <a:off x="447179" y="1133347"/>
          <a:ext cx="813054" cy="8130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D797FD-37E0-430E-A854-FA3337D49F7E}">
      <dsp:nvSpPr>
        <dsp:cNvPr id="0" name=""/>
        <dsp:cNvSpPr/>
      </dsp:nvSpPr>
      <dsp:spPr>
        <a:xfrm>
          <a:off x="1707413" y="800734"/>
          <a:ext cx="3899636" cy="147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51" tIns="156451" rIns="156451" bIns="156451" numCol="1" spcCol="1270" anchor="ctr" anchorCtr="0">
          <a:noAutofit/>
        </a:bodyPr>
        <a:lstStyle/>
        <a:p>
          <a:pPr marL="0" lvl="0" indent="0" algn="l" defTabSz="1111250">
            <a:lnSpc>
              <a:spcPct val="100000"/>
            </a:lnSpc>
            <a:spcBef>
              <a:spcPct val="0"/>
            </a:spcBef>
            <a:spcAft>
              <a:spcPct val="35000"/>
            </a:spcAft>
            <a:buNone/>
          </a:pPr>
          <a:r>
            <a:rPr lang="en-GB" sz="2500" kern="1200" dirty="0"/>
            <a:t>What type of research are </a:t>
          </a:r>
          <a:r>
            <a:rPr lang="en-GB" sz="2500" i="1" kern="1200" dirty="0"/>
            <a:t>you</a:t>
          </a:r>
          <a:r>
            <a:rPr lang="en-GB" sz="2500" kern="1200" dirty="0"/>
            <a:t> conducting?</a:t>
          </a:r>
          <a:endParaRPr lang="en-US" sz="2500" kern="1200" dirty="0"/>
        </a:p>
      </dsp:txBody>
      <dsp:txXfrm>
        <a:off x="1707413" y="800734"/>
        <a:ext cx="3899636" cy="1478280"/>
      </dsp:txXfrm>
    </dsp:sp>
    <dsp:sp modelId="{A8DE11A0-448C-4924-A55C-F79BEF8DCFCB}">
      <dsp:nvSpPr>
        <dsp:cNvPr id="0" name=""/>
        <dsp:cNvSpPr/>
      </dsp:nvSpPr>
      <dsp:spPr>
        <a:xfrm>
          <a:off x="0" y="2648585"/>
          <a:ext cx="5607050" cy="147828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364625-CA21-4E57-8C73-A8C7D880883C}">
      <dsp:nvSpPr>
        <dsp:cNvPr id="0" name=""/>
        <dsp:cNvSpPr/>
      </dsp:nvSpPr>
      <dsp:spPr>
        <a:xfrm>
          <a:off x="447179" y="2981198"/>
          <a:ext cx="813054" cy="8130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2E4003-4BC5-4E29-96D5-534EF8992980}">
      <dsp:nvSpPr>
        <dsp:cNvPr id="0" name=""/>
        <dsp:cNvSpPr/>
      </dsp:nvSpPr>
      <dsp:spPr>
        <a:xfrm>
          <a:off x="1707413" y="2648585"/>
          <a:ext cx="3899636" cy="1478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51" tIns="156451" rIns="156451" bIns="156451" numCol="1" spcCol="1270" anchor="ctr" anchorCtr="0">
          <a:noAutofit/>
        </a:bodyPr>
        <a:lstStyle/>
        <a:p>
          <a:pPr marL="0" lvl="0" indent="0" algn="l" defTabSz="1111250">
            <a:lnSpc>
              <a:spcPct val="100000"/>
            </a:lnSpc>
            <a:spcBef>
              <a:spcPct val="0"/>
            </a:spcBef>
            <a:spcAft>
              <a:spcPct val="35000"/>
            </a:spcAft>
            <a:buNone/>
          </a:pPr>
          <a:r>
            <a:rPr lang="en-GB" sz="2500" kern="1200" dirty="0"/>
            <a:t>What are the implications?</a:t>
          </a:r>
          <a:endParaRPr lang="en-US" sz="2500" kern="1200" dirty="0"/>
        </a:p>
      </dsp:txBody>
      <dsp:txXfrm>
        <a:off x="1707413" y="2648585"/>
        <a:ext cx="3899636" cy="14782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5F575C-5043-4747-B578-86D1E5529A7F}">
      <dsp:nvSpPr>
        <dsp:cNvPr id="0" name=""/>
        <dsp:cNvSpPr/>
      </dsp:nvSpPr>
      <dsp:spPr>
        <a:xfrm>
          <a:off x="145479" y="1742808"/>
          <a:ext cx="2103163" cy="69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Basic Research</a:t>
          </a:r>
        </a:p>
      </dsp:txBody>
      <dsp:txXfrm>
        <a:off x="145479" y="1742808"/>
        <a:ext cx="2103163" cy="693087"/>
      </dsp:txXfrm>
    </dsp:sp>
    <dsp:sp modelId="{B1957E11-4098-4683-B618-BA463DB40164}">
      <dsp:nvSpPr>
        <dsp:cNvPr id="0" name=""/>
        <dsp:cNvSpPr/>
      </dsp:nvSpPr>
      <dsp:spPr>
        <a:xfrm>
          <a:off x="143089" y="1532013"/>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EA66AE-6B62-41D5-9D58-B2A9DD985289}">
      <dsp:nvSpPr>
        <dsp:cNvPr id="0" name=""/>
        <dsp:cNvSpPr/>
      </dsp:nvSpPr>
      <dsp:spPr>
        <a:xfrm>
          <a:off x="260197" y="1297797"/>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349175-9417-4A03-8F0E-48243BAB64A9}">
      <dsp:nvSpPr>
        <dsp:cNvPr id="0" name=""/>
        <dsp:cNvSpPr/>
      </dsp:nvSpPr>
      <dsp:spPr>
        <a:xfrm>
          <a:off x="541256" y="1344641"/>
          <a:ext cx="262895" cy="2628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52BBA4-5ED7-4724-B79B-DE2B24B1FA13}">
      <dsp:nvSpPr>
        <dsp:cNvPr id="0" name=""/>
        <dsp:cNvSpPr/>
      </dsp:nvSpPr>
      <dsp:spPr>
        <a:xfrm>
          <a:off x="775472" y="1087003"/>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3272CE-785E-4D36-8A05-DBA409C946AD}">
      <dsp:nvSpPr>
        <dsp:cNvPr id="0" name=""/>
        <dsp:cNvSpPr/>
      </dsp:nvSpPr>
      <dsp:spPr>
        <a:xfrm>
          <a:off x="1079953" y="993317"/>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FEA6E6-126C-4B40-BE28-32539ABC6747}">
      <dsp:nvSpPr>
        <dsp:cNvPr id="0" name=""/>
        <dsp:cNvSpPr/>
      </dsp:nvSpPr>
      <dsp:spPr>
        <a:xfrm>
          <a:off x="1454698" y="1157268"/>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6F38C1-6520-40A4-BEE4-DBA91CACB904}">
      <dsp:nvSpPr>
        <dsp:cNvPr id="0" name=""/>
        <dsp:cNvSpPr/>
      </dsp:nvSpPr>
      <dsp:spPr>
        <a:xfrm>
          <a:off x="1688914" y="1274376"/>
          <a:ext cx="262895" cy="2628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3C9FD4-8D66-4AE6-9C1E-48CE39DB93B4}">
      <dsp:nvSpPr>
        <dsp:cNvPr id="0" name=""/>
        <dsp:cNvSpPr/>
      </dsp:nvSpPr>
      <dsp:spPr>
        <a:xfrm>
          <a:off x="2016817" y="1532013"/>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4BDF3A-22E9-4601-A9E9-8E5A13D3AF22}">
      <dsp:nvSpPr>
        <dsp:cNvPr id="0" name=""/>
        <dsp:cNvSpPr/>
      </dsp:nvSpPr>
      <dsp:spPr>
        <a:xfrm>
          <a:off x="2157346" y="1789651"/>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B045B-65CE-4E7C-A0B9-9E281EA2B727}">
      <dsp:nvSpPr>
        <dsp:cNvPr id="0" name=""/>
        <dsp:cNvSpPr/>
      </dsp:nvSpPr>
      <dsp:spPr>
        <a:xfrm>
          <a:off x="939424" y="1297797"/>
          <a:ext cx="430192" cy="43019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2D3B1D-6F39-4CF4-95BE-FB5E3EC25AA0}">
      <dsp:nvSpPr>
        <dsp:cNvPr id="0" name=""/>
        <dsp:cNvSpPr/>
      </dsp:nvSpPr>
      <dsp:spPr>
        <a:xfrm>
          <a:off x="25982" y="2187818"/>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B854B0-C264-4BAC-B9EC-B556990022C3}">
      <dsp:nvSpPr>
        <dsp:cNvPr id="0" name=""/>
        <dsp:cNvSpPr/>
      </dsp:nvSpPr>
      <dsp:spPr>
        <a:xfrm>
          <a:off x="166511" y="2398612"/>
          <a:ext cx="262895" cy="2628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B2A79B-DF51-44C9-A56E-0AD43C3A4E60}">
      <dsp:nvSpPr>
        <dsp:cNvPr id="0" name=""/>
        <dsp:cNvSpPr/>
      </dsp:nvSpPr>
      <dsp:spPr>
        <a:xfrm>
          <a:off x="517835" y="2585985"/>
          <a:ext cx="382393" cy="3823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4BAEB0-0495-4FCB-8FA0-DC1BA03DEAA8}">
      <dsp:nvSpPr>
        <dsp:cNvPr id="0" name=""/>
        <dsp:cNvSpPr/>
      </dsp:nvSpPr>
      <dsp:spPr>
        <a:xfrm>
          <a:off x="1009688" y="2890466"/>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E961C2-B6BA-4603-8419-689431FDC86A}">
      <dsp:nvSpPr>
        <dsp:cNvPr id="0" name=""/>
        <dsp:cNvSpPr/>
      </dsp:nvSpPr>
      <dsp:spPr>
        <a:xfrm>
          <a:off x="1103375" y="2585985"/>
          <a:ext cx="262895" cy="2628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709D46-3F54-4FFB-BD0A-23E30B119075}">
      <dsp:nvSpPr>
        <dsp:cNvPr id="0" name=""/>
        <dsp:cNvSpPr/>
      </dsp:nvSpPr>
      <dsp:spPr>
        <a:xfrm>
          <a:off x="1337591" y="2913887"/>
          <a:ext cx="167297" cy="16729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199ACA-FE6D-41FB-A75B-5BE7FC750E7F}">
      <dsp:nvSpPr>
        <dsp:cNvPr id="0" name=""/>
        <dsp:cNvSpPr/>
      </dsp:nvSpPr>
      <dsp:spPr>
        <a:xfrm>
          <a:off x="1548385" y="2539142"/>
          <a:ext cx="382393" cy="3823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95ABCE-5B13-4B36-808D-CDB28462827D}">
      <dsp:nvSpPr>
        <dsp:cNvPr id="0" name=""/>
        <dsp:cNvSpPr/>
      </dsp:nvSpPr>
      <dsp:spPr>
        <a:xfrm>
          <a:off x="2063660" y="2445455"/>
          <a:ext cx="262895" cy="26289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6060A8-382B-489F-8BC3-55A877ED6436}">
      <dsp:nvSpPr>
        <dsp:cNvPr id="0" name=""/>
        <dsp:cNvSpPr/>
      </dsp:nvSpPr>
      <dsp:spPr>
        <a:xfrm>
          <a:off x="2326555" y="1344251"/>
          <a:ext cx="772086" cy="1473996"/>
        </a:xfrm>
        <a:prstGeom prst="chevron">
          <a:avLst>
            <a:gd name="adj" fmla="val 62310"/>
          </a:avLst>
        </a:prstGeom>
        <a:solidFill>
          <a:schemeClr val="accent1">
            <a:lumMod val="40000"/>
            <a:lumOff val="60000"/>
          </a:schemeClr>
        </a:solidFill>
        <a:ln>
          <a:noFill/>
        </a:ln>
        <a:effectLst/>
      </dsp:spPr>
      <dsp:style>
        <a:lnRef idx="0">
          <a:scrgbClr r="0" g="0" b="0"/>
        </a:lnRef>
        <a:fillRef idx="1">
          <a:scrgbClr r="0" g="0" b="0"/>
        </a:fillRef>
        <a:effectRef idx="0">
          <a:scrgbClr r="0" g="0" b="0"/>
        </a:effectRef>
        <a:fontRef idx="minor">
          <a:schemeClr val="lt1"/>
        </a:fontRef>
      </dsp:style>
    </dsp:sp>
    <dsp:sp modelId="{9FC4FFE6-5F24-46E1-81D6-D32B869574A5}">
      <dsp:nvSpPr>
        <dsp:cNvPr id="0" name=""/>
        <dsp:cNvSpPr/>
      </dsp:nvSpPr>
      <dsp:spPr>
        <a:xfrm>
          <a:off x="3098641" y="1344967"/>
          <a:ext cx="2105689" cy="147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Theory to Practice</a:t>
          </a:r>
        </a:p>
      </dsp:txBody>
      <dsp:txXfrm>
        <a:off x="3098641" y="1344967"/>
        <a:ext cx="2105689" cy="1473982"/>
      </dsp:txXfrm>
    </dsp:sp>
    <dsp:sp modelId="{8B2421CA-65E2-4B1D-80CC-85D9ADAFFB03}">
      <dsp:nvSpPr>
        <dsp:cNvPr id="0" name=""/>
        <dsp:cNvSpPr/>
      </dsp:nvSpPr>
      <dsp:spPr>
        <a:xfrm>
          <a:off x="5204331" y="1344251"/>
          <a:ext cx="772086" cy="1473996"/>
        </a:xfrm>
        <a:prstGeom prst="chevron">
          <a:avLst>
            <a:gd name="adj" fmla="val 62310"/>
          </a:avLst>
        </a:prstGeom>
        <a:solidFill>
          <a:schemeClr val="accent1">
            <a:lumMod val="40000"/>
            <a:lumOff val="60000"/>
          </a:schemeClr>
        </a:solidFill>
        <a:ln>
          <a:noFill/>
        </a:ln>
        <a:effectLst/>
      </dsp:spPr>
      <dsp:style>
        <a:lnRef idx="0">
          <a:scrgbClr r="0" g="0" b="0"/>
        </a:lnRef>
        <a:fillRef idx="1">
          <a:scrgbClr r="0" g="0" b="0"/>
        </a:fillRef>
        <a:effectRef idx="0">
          <a:scrgbClr r="0" g="0" b="0"/>
        </a:effectRef>
        <a:fontRef idx="minor">
          <a:schemeClr val="lt1"/>
        </a:fontRef>
      </dsp:style>
    </dsp:sp>
    <dsp:sp modelId="{057BCC65-BCDC-4192-8485-5D7D793AC465}">
      <dsp:nvSpPr>
        <dsp:cNvPr id="0" name=""/>
        <dsp:cNvSpPr/>
      </dsp:nvSpPr>
      <dsp:spPr>
        <a:xfrm>
          <a:off x="5976418" y="1344967"/>
          <a:ext cx="2105689" cy="147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Collaborative Research</a:t>
          </a:r>
        </a:p>
      </dsp:txBody>
      <dsp:txXfrm>
        <a:off x="5976418" y="1344967"/>
        <a:ext cx="2105689" cy="1473982"/>
      </dsp:txXfrm>
    </dsp:sp>
    <dsp:sp modelId="{E9C8CD3C-3A87-4849-A139-4570A57834A9}">
      <dsp:nvSpPr>
        <dsp:cNvPr id="0" name=""/>
        <dsp:cNvSpPr/>
      </dsp:nvSpPr>
      <dsp:spPr>
        <a:xfrm>
          <a:off x="8082108" y="1344251"/>
          <a:ext cx="772086" cy="1473996"/>
        </a:xfrm>
        <a:prstGeom prst="chevron">
          <a:avLst>
            <a:gd name="adj" fmla="val 62310"/>
          </a:avLst>
        </a:prstGeom>
        <a:blipFill rotWithShape="0">
          <a:blip xmlns:r="http://schemas.openxmlformats.org/officeDocument/2006/relationships" r:embed="rId1"/>
          <a:stretch>
            <a:fillRect/>
          </a:stretch>
        </a:blipFill>
        <a:ln>
          <a:noFill/>
        </a:ln>
        <a:effectLst/>
      </dsp:spPr>
      <dsp:style>
        <a:lnRef idx="0">
          <a:scrgbClr r="0" g="0" b="0"/>
        </a:lnRef>
        <a:fillRef idx="1">
          <a:scrgbClr r="0" g="0" b="0"/>
        </a:fillRef>
        <a:effectRef idx="0">
          <a:scrgbClr r="0" g="0" b="0"/>
        </a:effectRef>
        <a:fontRef idx="minor">
          <a:schemeClr val="lt1"/>
        </a:fontRef>
      </dsp:style>
    </dsp:sp>
    <dsp:sp modelId="{0379EA45-6B58-4541-A7B0-7CF6C3A6E391}">
      <dsp:nvSpPr>
        <dsp:cNvPr id="0" name=""/>
        <dsp:cNvSpPr/>
      </dsp:nvSpPr>
      <dsp:spPr>
        <a:xfrm>
          <a:off x="8938421" y="1222437"/>
          <a:ext cx="1789836" cy="178983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r>
            <a:rPr lang="en-GB" sz="2600" kern="1200"/>
            <a:t>Directly Usable Output</a:t>
          </a:r>
        </a:p>
      </dsp:txBody>
      <dsp:txXfrm>
        <a:off x="9200536" y="1484552"/>
        <a:ext cx="1265606" cy="12656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5B198-C15A-40EB-8E66-34B8AA599AE8}" type="datetimeFigureOut">
              <a:rPr lang="en-GB" smtClean="0"/>
              <a:t>01/09/2025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6642AA-6477-47D2-9BBC-0EC28AF59F42}" type="slidenum">
              <a:rPr lang="en-GB" smtClean="0"/>
              <a:t>‹#›</a:t>
            </a:fld>
            <a:endParaRPr lang="en-GB"/>
          </a:p>
        </p:txBody>
      </p:sp>
    </p:spTree>
    <p:extLst>
      <p:ext uri="{BB962C8B-B14F-4D97-AF65-F5344CB8AC3E}">
        <p14:creationId xmlns:p14="http://schemas.microsoft.com/office/powerpoint/2010/main" val="3809601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01/09/2025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0009691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AA2FF7-1E64-4236-9C19-9DC911B90C04}" type="datetimeFigureOut">
              <a:rPr lang="en-GB" smtClean="0"/>
              <a:t>01/09/2025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91310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01/09/2025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774008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1EAA2FF7-1E64-4236-9C19-9DC911B90C04}" type="datetimeFigureOut">
              <a:rPr lang="en-GB" smtClean="0"/>
              <a:t>01/09/2025</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120185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EAA2FF7-1E64-4236-9C19-9DC911B90C04}" type="datetimeFigureOut">
              <a:rPr lang="en-GB" smtClean="0"/>
              <a:t>01/09/2025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3B94AF-F3D6-4B37-80BA-8650947B8487}"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818405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AA2FF7-1E64-4236-9C19-9DC911B90C04}" type="datetimeFigureOut">
              <a:rPr lang="en-GB" smtClean="0"/>
              <a:t>01/09/2025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46098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AA2FF7-1E64-4236-9C19-9DC911B90C04}" type="datetimeFigureOut">
              <a:rPr lang="en-GB" smtClean="0"/>
              <a:t>01/09/2025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4711986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1EAA2FF7-1E64-4236-9C19-9DC911B90C04}" type="datetimeFigureOut">
              <a:rPr lang="en-GB" smtClean="0"/>
              <a:t>01/09/2025</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2646392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1EAA2FF7-1E64-4236-9C19-9DC911B90C04}" type="datetimeFigureOut">
              <a:rPr lang="en-GB" smtClean="0"/>
              <a:t>01/09/2025</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778459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15833340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AA2FF7-1E64-4236-9C19-9DC911B90C04}" type="datetimeFigureOut">
              <a:rPr lang="en-GB" smtClean="0"/>
              <a:t>01/09/2025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3B94AF-F3D6-4B37-80BA-8650947B8487}" type="slidenum">
              <a:rPr lang="en-GB" smtClean="0"/>
              <a:t>‹#›</a:t>
            </a:fld>
            <a:endParaRPr lang="en-GB"/>
          </a:p>
        </p:txBody>
      </p:sp>
    </p:spTree>
    <p:extLst>
      <p:ext uri="{BB962C8B-B14F-4D97-AF65-F5344CB8AC3E}">
        <p14:creationId xmlns:p14="http://schemas.microsoft.com/office/powerpoint/2010/main" val="3782957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EAA2FF7-1E64-4236-9C19-9DC911B90C04}" type="datetimeFigureOut">
              <a:rPr lang="en-GB" smtClean="0"/>
              <a:t>01/09/2025</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133B94AF-F3D6-4B37-80BA-8650947B8487}" type="slidenum">
              <a:rPr lang="en-GB" smtClean="0"/>
              <a:t>‹#›</a:t>
            </a:fld>
            <a:endParaRPr lang="en-GB"/>
          </a:p>
        </p:txBody>
      </p:sp>
    </p:spTree>
    <p:extLst>
      <p:ext uri="{BB962C8B-B14F-4D97-AF65-F5344CB8AC3E}">
        <p14:creationId xmlns:p14="http://schemas.microsoft.com/office/powerpoint/2010/main" val="35322831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hyperlink" Target="http://methods.sagepub.com/video/srmpromo/PDuI8U/what-is-practitioner-inquiry?seq=1"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EB0D-76CF-41E6-9A37-670808E24EAE}"/>
              </a:ext>
            </a:extLst>
          </p:cNvPr>
          <p:cNvSpPr>
            <a:spLocks noGrp="1"/>
          </p:cNvSpPr>
          <p:nvPr>
            <p:ph type="ctrTitle"/>
          </p:nvPr>
        </p:nvSpPr>
        <p:spPr>
          <a:xfrm>
            <a:off x="5498590" y="988741"/>
            <a:ext cx="5888754" cy="4880518"/>
          </a:xfrm>
          <a:noFill/>
          <a:ln>
            <a:noFill/>
          </a:ln>
        </p:spPr>
        <p:txBody>
          <a:bodyPr wrap="square">
            <a:normAutofit/>
          </a:bodyPr>
          <a:lstStyle/>
          <a:p>
            <a:pPr algn="l"/>
            <a:r>
              <a:rPr lang="en-GB" sz="4800" dirty="0">
                <a:solidFill>
                  <a:schemeClr val="tx1"/>
                </a:solidFill>
              </a:rPr>
              <a:t>Landscape of management and business research</a:t>
            </a: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6197943"/>
      </p:ext>
    </p:extLst>
  </p:cSld>
  <p:clrMapOvr>
    <a:masterClrMapping/>
  </p:clrMapOvr>
  <mc:AlternateContent xmlns:mc="http://schemas.openxmlformats.org/markup-compatibility/2006" xmlns:p14="http://schemas.microsoft.com/office/powerpoint/2010/main">
    <mc:Choice Requires="p14">
      <p:transition spd="slow" p14:dur="2000" advTm="38226"/>
    </mc:Choice>
    <mc:Fallback xmlns="">
      <p:transition spd="slow" advTm="3822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p:txBody>
          <a:bodyPr/>
          <a:lstStyle/>
          <a:p>
            <a:r>
              <a:rPr lang="en-GB" dirty="0"/>
              <a:t>The landscape of business and management research</a:t>
            </a:r>
          </a:p>
        </p:txBody>
      </p:sp>
      <p:sp>
        <p:nvSpPr>
          <p:cNvPr id="3" name="Content Placeholder 2">
            <a:extLst>
              <a:ext uri="{FF2B5EF4-FFF2-40B4-BE49-F238E27FC236}">
                <a16:creationId xmlns:a16="http://schemas.microsoft.com/office/drawing/2014/main" id="{3780C2D3-8DB9-49EE-AA2C-D2F9707A59F4}"/>
              </a:ext>
            </a:extLst>
          </p:cNvPr>
          <p:cNvSpPr>
            <a:spLocks noGrp="1"/>
          </p:cNvSpPr>
          <p:nvPr>
            <p:ph idx="1"/>
          </p:nvPr>
        </p:nvSpPr>
        <p:spPr>
          <a:xfrm>
            <a:off x="2231136" y="2638045"/>
            <a:ext cx="8305566" cy="1765144"/>
          </a:xfrm>
        </p:spPr>
        <p:txBody>
          <a:bodyPr>
            <a:noAutofit/>
          </a:bodyPr>
          <a:lstStyle/>
          <a:p>
            <a:pPr marL="514350" indent="-514350">
              <a:buFont typeface="+mj-lt"/>
              <a:buAutoNum type="arabicPeriod"/>
            </a:pPr>
            <a:r>
              <a:rPr lang="en-GB" sz="2800" dirty="0"/>
              <a:t>Types of research: basic, applied, evaluative</a:t>
            </a:r>
          </a:p>
          <a:p>
            <a:pPr marL="514350" indent="-514350">
              <a:buFont typeface="+mj-lt"/>
              <a:buAutoNum type="arabicPeriod"/>
            </a:pPr>
            <a:r>
              <a:rPr lang="en-GB" sz="2800" dirty="0"/>
              <a:t>Levels of research: student to academic scholarship</a:t>
            </a:r>
          </a:p>
          <a:p>
            <a:pPr marL="514350" indent="-514350">
              <a:buFont typeface="+mj-lt"/>
              <a:buAutoNum type="arabicPeriod"/>
            </a:pPr>
            <a:r>
              <a:rPr lang="en-GB" sz="2800" dirty="0"/>
              <a:t>Global research agendas?</a:t>
            </a:r>
          </a:p>
        </p:txBody>
      </p:sp>
    </p:spTree>
    <p:extLst>
      <p:ext uri="{BB962C8B-B14F-4D97-AF65-F5344CB8AC3E}">
        <p14:creationId xmlns:p14="http://schemas.microsoft.com/office/powerpoint/2010/main" val="3878024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FEC78-AAB0-42B4-A6DC-83ECE9A05959}"/>
              </a:ext>
            </a:extLst>
          </p:cNvPr>
          <p:cNvSpPr>
            <a:spLocks noGrp="1"/>
          </p:cNvSpPr>
          <p:nvPr>
            <p:ph type="title"/>
          </p:nvPr>
        </p:nvSpPr>
        <p:spPr>
          <a:xfrm>
            <a:off x="804672" y="978776"/>
            <a:ext cx="5925310" cy="1174991"/>
          </a:xfrm>
        </p:spPr>
        <p:txBody>
          <a:bodyPr>
            <a:normAutofit/>
          </a:bodyPr>
          <a:lstStyle/>
          <a:p>
            <a:r>
              <a:rPr lang="en-GB" sz="2400"/>
              <a:t>Types of research</a:t>
            </a:r>
          </a:p>
        </p:txBody>
      </p:sp>
      <p:sp>
        <p:nvSpPr>
          <p:cNvPr id="3" name="Content Placeholder 2">
            <a:extLst>
              <a:ext uri="{FF2B5EF4-FFF2-40B4-BE49-F238E27FC236}">
                <a16:creationId xmlns:a16="http://schemas.microsoft.com/office/drawing/2014/main" id="{9AE575E3-4C58-42F3-9F1A-E5B19CBFCF59}"/>
              </a:ext>
            </a:extLst>
          </p:cNvPr>
          <p:cNvSpPr>
            <a:spLocks noGrp="1"/>
          </p:cNvSpPr>
          <p:nvPr>
            <p:ph idx="1"/>
          </p:nvPr>
        </p:nvSpPr>
        <p:spPr>
          <a:xfrm>
            <a:off x="804672" y="2640692"/>
            <a:ext cx="5925310" cy="3255252"/>
          </a:xfrm>
        </p:spPr>
        <p:txBody>
          <a:bodyPr>
            <a:normAutofit/>
          </a:bodyPr>
          <a:lstStyle/>
          <a:p>
            <a:r>
              <a:rPr lang="en-GB" b="1" dirty="0"/>
              <a:t>pure research  </a:t>
            </a:r>
            <a:r>
              <a:rPr lang="en-GB" dirty="0"/>
              <a:t>for which the primary objective/output is the development of theory and greater understanding of an issue or phenomenon without there necessarily being any direct impact</a:t>
            </a:r>
          </a:p>
          <a:p>
            <a:r>
              <a:rPr lang="en-GB" b="1" dirty="0"/>
              <a:t>applied research</a:t>
            </a:r>
            <a:r>
              <a:rPr lang="en-GB" dirty="0"/>
              <a:t>  studies that focus on tackling practical problems in organizations where the desired outcome will be knowledge about how to solve the problem</a:t>
            </a:r>
          </a:p>
          <a:p>
            <a:r>
              <a:rPr lang="en-GB" b="1" dirty="0"/>
              <a:t>evaluation research  </a:t>
            </a:r>
            <a:r>
              <a:rPr lang="en-GB" dirty="0"/>
              <a:t>focusses on the systemic and rigorous assessment of an activity or object </a:t>
            </a:r>
          </a:p>
          <a:p>
            <a:endParaRPr lang="en-GB" dirty="0"/>
          </a:p>
        </p:txBody>
      </p:sp>
      <p:pic>
        <p:nvPicPr>
          <p:cNvPr id="5" name="Picture 4">
            <a:extLst>
              <a:ext uri="{FF2B5EF4-FFF2-40B4-BE49-F238E27FC236}">
                <a16:creationId xmlns:a16="http://schemas.microsoft.com/office/drawing/2014/main" id="{D65E6F2A-271A-4523-9D7F-D628BF23CEDF}"/>
              </a:ext>
            </a:extLst>
          </p:cNvPr>
          <p:cNvPicPr>
            <a:picLocks noChangeAspect="1"/>
          </p:cNvPicPr>
          <p:nvPr/>
        </p:nvPicPr>
        <p:blipFill rotWithShape="1">
          <a:blip r:embed="rId2"/>
          <a:srcRect l="16168" r="38500" b="-1"/>
          <a:stretch/>
        </p:blipFill>
        <p:spPr>
          <a:xfrm>
            <a:off x="7534654" y="10"/>
            <a:ext cx="4657345" cy="6857990"/>
          </a:xfrm>
          <a:prstGeom prst="rect">
            <a:avLst/>
          </a:prstGeom>
        </p:spPr>
      </p:pic>
    </p:spTree>
    <p:extLst>
      <p:ext uri="{BB962C8B-B14F-4D97-AF65-F5344CB8AC3E}">
        <p14:creationId xmlns:p14="http://schemas.microsoft.com/office/powerpoint/2010/main" val="985299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A67AC8C2-7CB1-4E9C-8AB7-47B632D43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920" y="804334"/>
            <a:ext cx="10550161" cy="510226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B298CEC4-AAEA-44CE-9159-E949362D4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968883"/>
            <a:ext cx="10222992" cy="4773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Table 15">
            <a:extLst>
              <a:ext uri="{FF2B5EF4-FFF2-40B4-BE49-F238E27FC236}">
                <a16:creationId xmlns:a16="http://schemas.microsoft.com/office/drawing/2014/main" id="{D4A0F2F2-BB1E-481C-80CB-EBA57DE52A8C}"/>
              </a:ext>
            </a:extLst>
          </p:cNvPr>
          <p:cNvGraphicFramePr>
            <a:graphicFrameLocks noGrp="1"/>
          </p:cNvGraphicFramePr>
          <p:nvPr>
            <p:extLst>
              <p:ext uri="{D42A27DB-BD31-4B8C-83A1-F6EECF244321}">
                <p14:modId xmlns:p14="http://schemas.microsoft.com/office/powerpoint/2010/main" val="2258485788"/>
              </p:ext>
            </p:extLst>
          </p:nvPr>
        </p:nvGraphicFramePr>
        <p:xfrm>
          <a:off x="70339" y="39892"/>
          <a:ext cx="12051322" cy="6818108"/>
        </p:xfrm>
        <a:graphic>
          <a:graphicData uri="http://schemas.openxmlformats.org/drawingml/2006/table">
            <a:tbl>
              <a:tblPr firstRow="1" bandRow="1">
                <a:tableStyleId>{7DF18680-E054-41AD-8BC1-D1AEF772440D}</a:tableStyleId>
              </a:tblPr>
              <a:tblGrid>
                <a:gridCol w="1045770">
                  <a:extLst>
                    <a:ext uri="{9D8B030D-6E8A-4147-A177-3AD203B41FA5}">
                      <a16:colId xmlns:a16="http://schemas.microsoft.com/office/drawing/2014/main" val="3934129646"/>
                    </a:ext>
                  </a:extLst>
                </a:gridCol>
                <a:gridCol w="3451613">
                  <a:extLst>
                    <a:ext uri="{9D8B030D-6E8A-4147-A177-3AD203B41FA5}">
                      <a16:colId xmlns:a16="http://schemas.microsoft.com/office/drawing/2014/main" val="4131321369"/>
                    </a:ext>
                  </a:extLst>
                </a:gridCol>
                <a:gridCol w="4103818">
                  <a:extLst>
                    <a:ext uri="{9D8B030D-6E8A-4147-A177-3AD203B41FA5}">
                      <a16:colId xmlns:a16="http://schemas.microsoft.com/office/drawing/2014/main" val="1506286966"/>
                    </a:ext>
                  </a:extLst>
                </a:gridCol>
                <a:gridCol w="3450121">
                  <a:extLst>
                    <a:ext uri="{9D8B030D-6E8A-4147-A177-3AD203B41FA5}">
                      <a16:colId xmlns:a16="http://schemas.microsoft.com/office/drawing/2014/main" val="2798361486"/>
                    </a:ext>
                  </a:extLst>
                </a:gridCol>
              </a:tblGrid>
              <a:tr h="377227">
                <a:tc>
                  <a:txBody>
                    <a:bodyPr/>
                    <a:lstStyle/>
                    <a:p>
                      <a:pPr fontAlgn="auto">
                        <a:lnSpc>
                          <a:spcPct val="150000"/>
                        </a:lnSpc>
                        <a:spcAft>
                          <a:spcPts val="0"/>
                        </a:spcAft>
                      </a:pPr>
                      <a:r>
                        <a:rPr lang="en-US" sz="1400" dirty="0">
                          <a:effectLst/>
                        </a:rPr>
                        <a:t> </a:t>
                      </a:r>
                      <a:endParaRPr lang="en-GB" sz="1400" dirty="0">
                        <a:solidFill>
                          <a:srgbClr val="000000"/>
                        </a:solidFill>
                        <a:effectLst/>
                        <a:latin typeface="Times (TT) Regular"/>
                        <a:ea typeface="Times New Roman" panose="02020603050405020304" pitchFamily="18" charset="0"/>
                        <a:cs typeface="Times (TT) Regular"/>
                      </a:endParaRPr>
                    </a:p>
                  </a:txBody>
                  <a:tcPr marL="21043" marR="21043" marT="0" marB="0"/>
                </a:tc>
                <a:tc>
                  <a:txBody>
                    <a:bodyPr/>
                    <a:lstStyle/>
                    <a:p>
                      <a:pPr algn="ctr">
                        <a:lnSpc>
                          <a:spcPct val="200000"/>
                        </a:lnSpc>
                        <a:spcAft>
                          <a:spcPts val="0"/>
                        </a:spcAft>
                        <a:tabLst>
                          <a:tab pos="1828800" algn="ctr"/>
                          <a:tab pos="3200400" algn="ctr"/>
                          <a:tab pos="4572000" algn="ctr"/>
                        </a:tabLst>
                      </a:pPr>
                      <a:r>
                        <a:rPr lang="en-GB" sz="1400">
                          <a:effectLst/>
                        </a:rPr>
                        <a:t>Pure Research</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gn="ctr">
                        <a:lnSpc>
                          <a:spcPct val="200000"/>
                        </a:lnSpc>
                        <a:spcAft>
                          <a:spcPts val="0"/>
                        </a:spcAft>
                        <a:tabLst>
                          <a:tab pos="1828800" algn="ctr"/>
                          <a:tab pos="3200400" algn="ctr"/>
                          <a:tab pos="4572000" algn="ctr"/>
                        </a:tabLst>
                      </a:pPr>
                      <a:r>
                        <a:rPr lang="en-GB" sz="1400">
                          <a:effectLst/>
                        </a:rPr>
                        <a:t>Applied Research</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gn="ctr">
                        <a:lnSpc>
                          <a:spcPct val="200000"/>
                        </a:lnSpc>
                        <a:spcAft>
                          <a:spcPts val="0"/>
                        </a:spcAft>
                        <a:tabLst>
                          <a:tab pos="1828800" algn="ctr"/>
                          <a:tab pos="3200400" algn="ctr"/>
                          <a:tab pos="4572000" algn="ctr"/>
                        </a:tabLst>
                      </a:pPr>
                      <a:r>
                        <a:rPr lang="en-GB" sz="1400">
                          <a:effectLst/>
                        </a:rPr>
                        <a:t>Evaluation Research</a:t>
                      </a:r>
                      <a:endParaRPr lang="en-GB" sz="1400" b="1">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extLst>
                  <a:ext uri="{0D108BD9-81ED-4DB2-BD59-A6C34878D82A}">
                    <a16:rowId xmlns:a16="http://schemas.microsoft.com/office/drawing/2014/main" val="1690258896"/>
                  </a:ext>
                </a:extLst>
              </a:tr>
              <a:tr h="1530015">
                <a:tc>
                  <a:txBody>
                    <a:bodyPr/>
                    <a:lstStyle/>
                    <a:p>
                      <a:pPr>
                        <a:lnSpc>
                          <a:spcPct val="150000"/>
                        </a:lnSpc>
                        <a:spcAft>
                          <a:spcPts val="0"/>
                        </a:spcAft>
                      </a:pPr>
                      <a:r>
                        <a:rPr lang="en-GB" sz="1400" b="1" dirty="0">
                          <a:effectLst/>
                        </a:rPr>
                        <a:t>Nature of the Problem</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Basic research seeks to derive new knowledge about social phenomena, hoping to establish general principles and theories with which to explain them.</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Applied research seeks to understand how basic research can translate in order to help alleviate a particular organizational or policy-related problem, with well-grounded guidelines to remedial action.</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Evaluation research assesses the outcomes of actions taken by organizations when based on either best practice or research applied to organizational problems or the outcomes of particular practices.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extLst>
                  <a:ext uri="{0D108BD9-81ED-4DB2-BD59-A6C34878D82A}">
                    <a16:rowId xmlns:a16="http://schemas.microsoft.com/office/drawing/2014/main" val="3019841403"/>
                  </a:ext>
                </a:extLst>
              </a:tr>
              <a:tr h="1216612">
                <a:tc>
                  <a:txBody>
                    <a:bodyPr/>
                    <a:lstStyle/>
                    <a:p>
                      <a:pPr>
                        <a:lnSpc>
                          <a:spcPct val="150000"/>
                        </a:lnSpc>
                        <a:spcAft>
                          <a:spcPts val="0"/>
                        </a:spcAft>
                      </a:pPr>
                      <a:r>
                        <a:rPr lang="en-GB" sz="1400" b="1" dirty="0">
                          <a:effectLst/>
                        </a:rPr>
                        <a:t>Goal</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To produce new knowledge including the discovery of the nature of the relationships between variables, the development of frameworks or models (theory).</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To explore the value of basic knowledge in an applied setting that can be used by policy-makers, practitioners or other organizational members who seek to improve the conduct of business.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To provide an accurate account of the outcome of a programme when applied to a business-related problem.</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extLst>
                  <a:ext uri="{0D108BD9-81ED-4DB2-BD59-A6C34878D82A}">
                    <a16:rowId xmlns:a16="http://schemas.microsoft.com/office/drawing/2014/main" val="3256718869"/>
                  </a:ext>
                </a:extLst>
              </a:tr>
              <a:tr h="1216612">
                <a:tc>
                  <a:txBody>
                    <a:bodyPr/>
                    <a:lstStyle/>
                    <a:p>
                      <a:pPr>
                        <a:lnSpc>
                          <a:spcPct val="150000"/>
                        </a:lnSpc>
                        <a:spcAft>
                          <a:spcPts val="0"/>
                        </a:spcAft>
                      </a:pPr>
                      <a:r>
                        <a:rPr lang="en-GB" sz="1400" b="1" dirty="0">
                          <a:effectLst/>
                        </a:rPr>
                        <a:t>Theory</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b="1" dirty="0">
                          <a:effectLst/>
                        </a:rPr>
                        <a:t>Theory creation and extension</a:t>
                      </a:r>
                      <a:r>
                        <a:rPr lang="en-GB" sz="1400" dirty="0">
                          <a:effectLst/>
                        </a:rPr>
                        <a:t>. Selection of an appropriate theory used to guide hypothesis testing.</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Selection of a theory or </a:t>
                      </a:r>
                      <a:r>
                        <a:rPr lang="en-GB" sz="1400" b="1" dirty="0">
                          <a:effectLst/>
                        </a:rPr>
                        <a:t>theories to be used as a way of organizing an intervention</a:t>
                      </a:r>
                      <a:r>
                        <a:rPr lang="en-GB" sz="1400" dirty="0">
                          <a:effectLst/>
                        </a:rPr>
                        <a:t>, together with appropriate practitioner knowledge, in order to explore the dynamics of a business issue or problem. </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Selection of </a:t>
                      </a:r>
                      <a:r>
                        <a:rPr lang="en-GB" sz="1400" b="1" dirty="0">
                          <a:effectLst/>
                        </a:rPr>
                        <a:t>an appropriate theory to fit the problem, programme or intervention under assessment</a:t>
                      </a:r>
                      <a:r>
                        <a:rPr lang="en-GB" sz="1400" dirty="0">
                          <a:effectLst/>
                        </a:rPr>
                        <a:t>.</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extLst>
                  <a:ext uri="{0D108BD9-81ED-4DB2-BD59-A6C34878D82A}">
                    <a16:rowId xmlns:a16="http://schemas.microsoft.com/office/drawing/2014/main" val="3074160142"/>
                  </a:ext>
                </a:extLst>
              </a:tr>
              <a:tr h="2393707">
                <a:tc>
                  <a:txBody>
                    <a:bodyPr/>
                    <a:lstStyle/>
                    <a:p>
                      <a:pPr>
                        <a:lnSpc>
                          <a:spcPct val="150000"/>
                        </a:lnSpc>
                        <a:spcAft>
                          <a:spcPts val="0"/>
                        </a:spcAft>
                      </a:pPr>
                      <a:r>
                        <a:rPr lang="en-GB" sz="1400" b="1" dirty="0">
                          <a:effectLst/>
                        </a:rPr>
                        <a:t>Methods and Techniques</a:t>
                      </a:r>
                      <a:endParaRPr lang="en-GB" sz="14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Theory formulation, hypothesis testing using experimental and quasi-experimental methods, sampling, data collection techniques, statistical treatment of data and validation or rejection of hypotheses.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Similar to basic research. Often, the applied nature of the investigation leads to more case-based qualitative approaches (to understand the contextual issues related to organizational problems). Growth of data driven applied research underpinned by artificial intelligence and machine learning algorithms.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tc>
                  <a:txBody>
                    <a:bodyPr/>
                    <a:lstStyle/>
                    <a:p>
                      <a:pPr>
                        <a:lnSpc>
                          <a:spcPct val="150000"/>
                        </a:lnSpc>
                        <a:spcAft>
                          <a:spcPts val="0"/>
                        </a:spcAft>
                      </a:pPr>
                      <a:r>
                        <a:rPr lang="en-GB" sz="1400" dirty="0">
                          <a:effectLst/>
                        </a:rPr>
                        <a:t>Use of conventional evaluation techniques appropriate to the question. These usually take the form of natural or quasi-experiments.</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21043" marR="21043" marT="0" marB="0"/>
                </a:tc>
                <a:extLst>
                  <a:ext uri="{0D108BD9-81ED-4DB2-BD59-A6C34878D82A}">
                    <a16:rowId xmlns:a16="http://schemas.microsoft.com/office/drawing/2014/main" val="1395153003"/>
                  </a:ext>
                </a:extLst>
              </a:tr>
            </a:tbl>
          </a:graphicData>
        </a:graphic>
      </p:graphicFrame>
    </p:spTree>
    <p:extLst>
      <p:ext uri="{BB962C8B-B14F-4D97-AF65-F5344CB8AC3E}">
        <p14:creationId xmlns:p14="http://schemas.microsoft.com/office/powerpoint/2010/main" val="4072284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C4E88-556F-47C9-8CA9-C0B5C2D6BB45}"/>
              </a:ext>
            </a:extLst>
          </p:cNvPr>
          <p:cNvSpPr>
            <a:spLocks noGrp="1"/>
          </p:cNvSpPr>
          <p:nvPr>
            <p:ph type="title"/>
          </p:nvPr>
        </p:nvSpPr>
        <p:spPr>
          <a:xfrm>
            <a:off x="643467" y="2681103"/>
            <a:ext cx="3363974" cy="1495794"/>
          </a:xfrm>
          <a:noFill/>
          <a:ln>
            <a:solidFill>
              <a:schemeClr val="bg1"/>
            </a:solidFill>
          </a:ln>
        </p:spPr>
        <p:txBody>
          <a:bodyPr wrap="square">
            <a:normAutofit/>
          </a:bodyPr>
          <a:lstStyle/>
          <a:p>
            <a:r>
              <a:rPr lang="en-GB" dirty="0">
                <a:solidFill>
                  <a:schemeClr val="bg1"/>
                </a:solidFill>
              </a:rPr>
              <a:t>Questions</a:t>
            </a:r>
          </a:p>
        </p:txBody>
      </p:sp>
      <p:graphicFrame>
        <p:nvGraphicFramePr>
          <p:cNvPr id="5" name="Content Placeholder 2">
            <a:extLst>
              <a:ext uri="{FF2B5EF4-FFF2-40B4-BE49-F238E27FC236}">
                <a16:creationId xmlns:a16="http://schemas.microsoft.com/office/drawing/2014/main" id="{2DD8DE1A-61BA-4739-B487-9D1FBA287434}"/>
              </a:ext>
            </a:extLst>
          </p:cNvPr>
          <p:cNvGraphicFramePr>
            <a:graphicFrameLocks noGrp="1"/>
          </p:cNvGraphicFramePr>
          <p:nvPr>
            <p:ph idx="1"/>
            <p:extLst>
              <p:ext uri="{D42A27DB-BD31-4B8C-83A1-F6EECF244321}">
                <p14:modId xmlns:p14="http://schemas.microsoft.com/office/powerpoint/2010/main" val="2208669188"/>
              </p:ext>
            </p:extLst>
          </p:nvPr>
        </p:nvGraphicFramePr>
        <p:xfrm>
          <a:off x="5619750" y="965200"/>
          <a:ext cx="5607050" cy="492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926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41911-E21E-4F08-B1B2-8825344FA1F3}"/>
              </a:ext>
            </a:extLst>
          </p:cNvPr>
          <p:cNvSpPr>
            <a:spLocks noGrp="1"/>
          </p:cNvSpPr>
          <p:nvPr>
            <p:ph type="title"/>
          </p:nvPr>
        </p:nvSpPr>
        <p:spPr/>
        <p:txBody>
          <a:bodyPr/>
          <a:lstStyle/>
          <a:p>
            <a:r>
              <a:rPr lang="en-GB" dirty="0"/>
              <a:t>Knowledge value chain</a:t>
            </a:r>
          </a:p>
        </p:txBody>
      </p:sp>
      <p:graphicFrame>
        <p:nvGraphicFramePr>
          <p:cNvPr id="5" name="Diagram 4">
            <a:extLst>
              <a:ext uri="{FF2B5EF4-FFF2-40B4-BE49-F238E27FC236}">
                <a16:creationId xmlns:a16="http://schemas.microsoft.com/office/drawing/2014/main" id="{4953D376-D7B1-4000-992D-DB7344293B9F}"/>
              </a:ext>
            </a:extLst>
          </p:cNvPr>
          <p:cNvGraphicFramePr/>
          <p:nvPr>
            <p:extLst>
              <p:ext uri="{D42A27DB-BD31-4B8C-83A1-F6EECF244321}">
                <p14:modId xmlns:p14="http://schemas.microsoft.com/office/powerpoint/2010/main" val="2109058161"/>
              </p:ext>
            </p:extLst>
          </p:nvPr>
        </p:nvGraphicFramePr>
        <p:xfrm>
          <a:off x="351692" y="2466975"/>
          <a:ext cx="10838468" cy="40745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Arc 5">
            <a:extLst>
              <a:ext uri="{FF2B5EF4-FFF2-40B4-BE49-F238E27FC236}">
                <a16:creationId xmlns:a16="http://schemas.microsoft.com/office/drawing/2014/main" id="{4EB01609-8E49-4CF0-BDBC-802E6ADB04C2}"/>
              </a:ext>
            </a:extLst>
          </p:cNvPr>
          <p:cNvSpPr/>
          <p:nvPr/>
        </p:nvSpPr>
        <p:spPr>
          <a:xfrm rot="18979685">
            <a:off x="6353401" y="2818217"/>
            <a:ext cx="4094420" cy="3772739"/>
          </a:xfrm>
          <a:prstGeom prst="arc">
            <a:avLst>
              <a:gd name="adj1" fmla="val 15135588"/>
              <a:gd name="adj2" fmla="val 991312"/>
            </a:avLst>
          </a:prstGeom>
          <a:ln w="38100">
            <a:prstDash val="sysDash"/>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7" name="Arc 6">
            <a:extLst>
              <a:ext uri="{FF2B5EF4-FFF2-40B4-BE49-F238E27FC236}">
                <a16:creationId xmlns:a16="http://schemas.microsoft.com/office/drawing/2014/main" id="{1FA22706-684D-4605-AB5E-AD0078E47A9C}"/>
              </a:ext>
            </a:extLst>
          </p:cNvPr>
          <p:cNvSpPr/>
          <p:nvPr/>
        </p:nvSpPr>
        <p:spPr>
          <a:xfrm rot="18979685">
            <a:off x="3913406" y="2907752"/>
            <a:ext cx="4094420" cy="3772739"/>
          </a:xfrm>
          <a:prstGeom prst="arc">
            <a:avLst>
              <a:gd name="adj1" fmla="val 15135588"/>
              <a:gd name="adj2" fmla="val 991312"/>
            </a:avLst>
          </a:prstGeom>
          <a:ln w="38100">
            <a:prstDash val="sysDash"/>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8" name="Arc 7">
            <a:extLst>
              <a:ext uri="{FF2B5EF4-FFF2-40B4-BE49-F238E27FC236}">
                <a16:creationId xmlns:a16="http://schemas.microsoft.com/office/drawing/2014/main" id="{9E00C230-0DFC-4D84-899A-ABD80B1E28D0}"/>
              </a:ext>
            </a:extLst>
          </p:cNvPr>
          <p:cNvSpPr/>
          <p:nvPr/>
        </p:nvSpPr>
        <p:spPr>
          <a:xfrm rot="18979685">
            <a:off x="2184272" y="2818218"/>
            <a:ext cx="4094420" cy="3772739"/>
          </a:xfrm>
          <a:prstGeom prst="arc">
            <a:avLst>
              <a:gd name="adj1" fmla="val 15135588"/>
              <a:gd name="adj2" fmla="val 991312"/>
            </a:avLst>
          </a:prstGeom>
          <a:ln w="38100">
            <a:prstDash val="sysDash"/>
            <a:headEnd type="triangle" w="med" len="med"/>
            <a:tailEnd type="none" w="med" len="med"/>
          </a:ln>
        </p:spPr>
        <p:style>
          <a:lnRef idx="2">
            <a:schemeClr val="accent1"/>
          </a:lnRef>
          <a:fillRef idx="0">
            <a:schemeClr val="accent1"/>
          </a:fillRef>
          <a:effectRef idx="1">
            <a:schemeClr val="accent1"/>
          </a:effectRef>
          <a:fontRef idx="minor">
            <a:schemeClr val="tx1"/>
          </a:fontRef>
        </p:style>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0" name="TextBox 9">
            <a:extLst>
              <a:ext uri="{FF2B5EF4-FFF2-40B4-BE49-F238E27FC236}">
                <a16:creationId xmlns:a16="http://schemas.microsoft.com/office/drawing/2014/main" id="{EF9928CD-F918-4D77-BD41-245953AF637B}"/>
              </a:ext>
            </a:extLst>
          </p:cNvPr>
          <p:cNvSpPr txBox="1"/>
          <p:nvPr/>
        </p:nvSpPr>
        <p:spPr>
          <a:xfrm>
            <a:off x="5770926" y="2364151"/>
            <a:ext cx="1043747" cy="369332"/>
          </a:xfrm>
          <a:prstGeom prst="rect">
            <a:avLst/>
          </a:prstGeom>
          <a:noFill/>
        </p:spPr>
        <p:txBody>
          <a:bodyPr wrap="none" rtlCol="0">
            <a:spAutoFit/>
          </a:bodyPr>
          <a:lstStyle/>
          <a:p>
            <a:r>
              <a:rPr lang="en-GB" dirty="0">
                <a:solidFill>
                  <a:schemeClr val="accent1">
                    <a:lumMod val="75000"/>
                  </a:schemeClr>
                </a:solidFill>
              </a:rPr>
              <a:t>draws on</a:t>
            </a:r>
          </a:p>
        </p:txBody>
      </p:sp>
      <p:sp>
        <p:nvSpPr>
          <p:cNvPr id="11" name="TextBox 10">
            <a:extLst>
              <a:ext uri="{FF2B5EF4-FFF2-40B4-BE49-F238E27FC236}">
                <a16:creationId xmlns:a16="http://schemas.microsoft.com/office/drawing/2014/main" id="{CF9DA249-1B9F-4964-9AAB-F7CFF4A5A95D}"/>
              </a:ext>
            </a:extLst>
          </p:cNvPr>
          <p:cNvSpPr txBox="1"/>
          <p:nvPr/>
        </p:nvSpPr>
        <p:spPr>
          <a:xfrm>
            <a:off x="3340951" y="5848980"/>
            <a:ext cx="5107167" cy="461665"/>
          </a:xfrm>
          <a:prstGeom prst="rect">
            <a:avLst/>
          </a:prstGeom>
          <a:noFill/>
        </p:spPr>
        <p:txBody>
          <a:bodyPr wrap="none" rtlCol="0">
            <a:spAutoFit/>
          </a:bodyPr>
          <a:lstStyle/>
          <a:p>
            <a:r>
              <a:rPr lang="en-GB" sz="2400" dirty="0"/>
              <a:t>Academic Excellence </a:t>
            </a:r>
            <a:r>
              <a:rPr lang="en-GB" sz="2400" dirty="0">
                <a:sym typeface="Wingdings" panose="05000000000000000000" pitchFamily="2" charset="2"/>
              </a:rPr>
              <a:t></a:t>
            </a:r>
            <a:r>
              <a:rPr lang="en-GB" sz="2400" dirty="0"/>
              <a:t> Impact Agenda</a:t>
            </a:r>
          </a:p>
        </p:txBody>
      </p:sp>
    </p:spTree>
    <p:extLst>
      <p:ext uri="{BB962C8B-B14F-4D97-AF65-F5344CB8AC3E}">
        <p14:creationId xmlns:p14="http://schemas.microsoft.com/office/powerpoint/2010/main" val="301972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7194D-FAA1-4383-9E38-CBD5D371E11F}"/>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400"/>
              <a:t>Practitioner enquiry</a:t>
            </a:r>
          </a:p>
        </p:txBody>
      </p:sp>
      <p:pic>
        <p:nvPicPr>
          <p:cNvPr id="5" name="Content Placeholder 4" descr="A screenshot of a cell phone&#10;&#10;Description automatically generated">
            <a:extLst>
              <a:ext uri="{FF2B5EF4-FFF2-40B4-BE49-F238E27FC236}">
                <a16:creationId xmlns:a16="http://schemas.microsoft.com/office/drawing/2014/main" id="{CADB0306-CB79-4BD9-8C84-26C29A189F9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3451" t="15170" r="6408" b="9991"/>
          <a:stretch/>
        </p:blipFill>
        <p:spPr>
          <a:xfrm>
            <a:off x="5294376" y="1597754"/>
            <a:ext cx="6257544" cy="3347785"/>
          </a:xfrm>
          <a:prstGeom prst="rect">
            <a:avLst/>
          </a:prstGeom>
        </p:spPr>
      </p:pic>
      <p:sp>
        <p:nvSpPr>
          <p:cNvPr id="6" name="Rectangle 5">
            <a:extLst>
              <a:ext uri="{FF2B5EF4-FFF2-40B4-BE49-F238E27FC236}">
                <a16:creationId xmlns:a16="http://schemas.microsoft.com/office/drawing/2014/main" id="{48BD6300-C0F5-493F-A2FD-A7618A4A904D}"/>
              </a:ext>
            </a:extLst>
          </p:cNvPr>
          <p:cNvSpPr/>
          <p:nvPr/>
        </p:nvSpPr>
        <p:spPr>
          <a:xfrm>
            <a:off x="5294376" y="5134140"/>
            <a:ext cx="6096000" cy="646331"/>
          </a:xfrm>
          <a:prstGeom prst="rect">
            <a:avLst/>
          </a:prstGeom>
        </p:spPr>
        <p:txBody>
          <a:bodyPr>
            <a:spAutoFit/>
          </a:bodyPr>
          <a:lstStyle/>
          <a:p>
            <a:r>
              <a:rPr lang="en-GB" dirty="0">
                <a:hlinkClick r:id="rId3"/>
              </a:rPr>
              <a:t>http://methods.sagepub.com/video/srmpromo/PDuI8U/what-is-practitioner-inquiry?seq=1</a:t>
            </a:r>
            <a:r>
              <a:rPr lang="en-GB" dirty="0"/>
              <a:t> </a:t>
            </a:r>
          </a:p>
        </p:txBody>
      </p:sp>
    </p:spTree>
    <p:extLst>
      <p:ext uri="{BB962C8B-B14F-4D97-AF65-F5344CB8AC3E}">
        <p14:creationId xmlns:p14="http://schemas.microsoft.com/office/powerpoint/2010/main" val="4034028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12192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407963" y="643467"/>
            <a:ext cx="6242719" cy="970786"/>
          </a:xfrm>
          <a:noFill/>
          <a:ln>
            <a:solidFill>
              <a:schemeClr val="bg1"/>
            </a:solidFill>
          </a:ln>
        </p:spPr>
        <p:txBody>
          <a:bodyPr wrap="square">
            <a:normAutofit/>
          </a:bodyPr>
          <a:lstStyle/>
          <a:p>
            <a:r>
              <a:rPr lang="en-GB" dirty="0">
                <a:solidFill>
                  <a:schemeClr val="bg1"/>
                </a:solidFill>
              </a:rPr>
              <a:t>Exercise I</a:t>
            </a:r>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285018" y="2011680"/>
            <a:ext cx="6974614" cy="4202853"/>
          </a:xfrm>
        </p:spPr>
        <p:txBody>
          <a:bodyPr>
            <a:noAutofit/>
          </a:bodyPr>
          <a:lstStyle/>
          <a:p>
            <a:pPr>
              <a:lnSpc>
                <a:spcPct val="90000"/>
              </a:lnSpc>
            </a:pPr>
            <a:r>
              <a:rPr lang="en-US" sz="2800" dirty="0">
                <a:solidFill>
                  <a:schemeClr val="bg1"/>
                </a:solidFill>
              </a:rPr>
              <a:t>Drawing on what you have learnt about the landscape of management research, create a diagram, picture or mind-map that illustrates the meaning and the scope of management research.</a:t>
            </a:r>
          </a:p>
          <a:p>
            <a:pPr marL="0" indent="0">
              <a:lnSpc>
                <a:spcPct val="90000"/>
              </a:lnSpc>
              <a:buNone/>
            </a:pPr>
            <a:endParaRPr lang="en-US" sz="2800" dirty="0">
              <a:solidFill>
                <a:schemeClr val="bg1"/>
              </a:solidFill>
            </a:endParaRPr>
          </a:p>
          <a:p>
            <a:pPr>
              <a:lnSpc>
                <a:spcPct val="90000"/>
              </a:lnSpc>
            </a:pPr>
            <a:r>
              <a:rPr lang="en-US" sz="2800" dirty="0">
                <a:solidFill>
                  <a:schemeClr val="bg1"/>
                </a:solidFill>
              </a:rPr>
              <a:t>Present your diagrams/pictures and explain what they illustrate. </a:t>
            </a:r>
            <a:endParaRPr lang="en-GB" sz="2800" dirty="0">
              <a:solidFill>
                <a:schemeClr val="bg1"/>
              </a:solidFill>
            </a:endParaRPr>
          </a:p>
        </p:txBody>
      </p:sp>
      <p:pic>
        <p:nvPicPr>
          <p:cNvPr id="7" name="Graphic 6" descr="Treasure Map">
            <a:extLst>
              <a:ext uri="{FF2B5EF4-FFF2-40B4-BE49-F238E27FC236}">
                <a16:creationId xmlns:a16="http://schemas.microsoft.com/office/drawing/2014/main" id="{FF177444-F1B7-4358-A5EE-C2E9851EFA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119870" y="1614253"/>
            <a:ext cx="3428662" cy="3428662"/>
          </a:xfrm>
          <a:prstGeom prst="rect">
            <a:avLst/>
          </a:prstGeom>
        </p:spPr>
      </p:pic>
    </p:spTree>
    <p:extLst>
      <p:ext uri="{BB962C8B-B14F-4D97-AF65-F5344CB8AC3E}">
        <p14:creationId xmlns:p14="http://schemas.microsoft.com/office/powerpoint/2010/main" val="699742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0E788-AFA9-4A1B-9991-6AA74632A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44653"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407963" y="643467"/>
            <a:ext cx="6242719" cy="970786"/>
          </a:xfrm>
          <a:noFill/>
          <a:ln>
            <a:solidFill>
              <a:schemeClr val="bg1"/>
            </a:solidFill>
          </a:ln>
        </p:spPr>
        <p:txBody>
          <a:bodyPr wrap="square">
            <a:normAutofit/>
          </a:bodyPr>
          <a:lstStyle/>
          <a:p>
            <a:r>
              <a:rPr lang="en-GB">
                <a:solidFill>
                  <a:schemeClr val="bg1"/>
                </a:solidFill>
              </a:rPr>
              <a:t>Exercise </a:t>
            </a:r>
            <a:r>
              <a:rPr lang="en-GB" dirty="0">
                <a:solidFill>
                  <a:schemeClr val="bg1"/>
                </a:solidFill>
              </a:rPr>
              <a:t>II</a:t>
            </a:r>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285018" y="2011680"/>
            <a:ext cx="6974614" cy="4202853"/>
          </a:xfrm>
        </p:spPr>
        <p:txBody>
          <a:bodyPr>
            <a:noAutofit/>
          </a:bodyPr>
          <a:lstStyle/>
          <a:p>
            <a:pPr marL="228600" lvl="1" indent="0">
              <a:lnSpc>
                <a:spcPct val="90000"/>
              </a:lnSpc>
              <a:buNone/>
            </a:pPr>
            <a:endParaRPr lang="en-US" sz="2000" dirty="0">
              <a:solidFill>
                <a:schemeClr val="bg1"/>
              </a:solidFill>
            </a:endParaRPr>
          </a:p>
          <a:p>
            <a:pPr lvl="1">
              <a:lnSpc>
                <a:spcPct val="90000"/>
              </a:lnSpc>
            </a:pPr>
            <a:r>
              <a:rPr lang="en-US" sz="2000" dirty="0">
                <a:solidFill>
                  <a:schemeClr val="bg1"/>
                </a:solidFill>
              </a:rPr>
              <a:t>Look up the website of a top journal in your discipline such as </a:t>
            </a:r>
            <a:r>
              <a:rPr lang="en-US" sz="2000" i="1" dirty="0">
                <a:solidFill>
                  <a:schemeClr val="bg1"/>
                </a:solidFill>
              </a:rPr>
              <a:t>Academy of Management Journal, Administrative Science Quarterly, Journal of International Business Studies, Strategic Management Journal </a:t>
            </a:r>
            <a:r>
              <a:rPr lang="en-US" sz="2000" dirty="0">
                <a:solidFill>
                  <a:schemeClr val="bg1"/>
                </a:solidFill>
              </a:rPr>
              <a:t>or </a:t>
            </a:r>
            <a:r>
              <a:rPr lang="en-US" sz="2000" i="1" dirty="0">
                <a:solidFill>
                  <a:schemeClr val="bg1"/>
                </a:solidFill>
              </a:rPr>
              <a:t>Journal of Marketing</a:t>
            </a:r>
            <a:r>
              <a:rPr lang="en-US" sz="2000" dirty="0">
                <a:solidFill>
                  <a:schemeClr val="bg1"/>
                </a:solidFill>
              </a:rPr>
              <a:t>. (You can identify the top journals by using an established list such as the UT Dallas journal list). Identify which ten articles in the chosen journal were cited or read most in the last ten years. What are the main themes that are investigated? Where are the authors based? If these are articles report empirical research, where and how was it conducted?   </a:t>
            </a:r>
          </a:p>
          <a:p>
            <a:pPr lvl="1">
              <a:lnSpc>
                <a:spcPct val="90000"/>
              </a:lnSpc>
            </a:pPr>
            <a:endParaRPr lang="en-GB" sz="2000" dirty="0">
              <a:solidFill>
                <a:schemeClr val="bg1"/>
              </a:solidFill>
            </a:endParaRPr>
          </a:p>
        </p:txBody>
      </p:sp>
      <p:pic>
        <p:nvPicPr>
          <p:cNvPr id="7" name="Graphic 6" descr="Earth Globe - Asia">
            <a:extLst>
              <a:ext uri="{FF2B5EF4-FFF2-40B4-BE49-F238E27FC236}">
                <a16:creationId xmlns:a16="http://schemas.microsoft.com/office/drawing/2014/main" id="{FF177444-F1B7-4358-A5EE-C2E9851EFA7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8119870" y="1614253"/>
            <a:ext cx="3428662" cy="3428662"/>
          </a:xfrm>
          <a:prstGeom prst="rect">
            <a:avLst/>
          </a:prstGeom>
        </p:spPr>
      </p:pic>
    </p:spTree>
    <p:extLst>
      <p:ext uri="{BB962C8B-B14F-4D97-AF65-F5344CB8AC3E}">
        <p14:creationId xmlns:p14="http://schemas.microsoft.com/office/powerpoint/2010/main" val="15050406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74621-1D8A-4FD5-88D2-BA1519CC489C}"/>
              </a:ext>
            </a:extLst>
          </p:cNvPr>
          <p:cNvSpPr>
            <a:spLocks noGrp="1"/>
          </p:cNvSpPr>
          <p:nvPr>
            <p:ph type="title"/>
          </p:nvPr>
        </p:nvSpPr>
        <p:spPr/>
        <p:txBody>
          <a:bodyPr/>
          <a:lstStyle/>
          <a:p>
            <a:r>
              <a:rPr lang="en-GB"/>
              <a:t>Global perspectives?</a:t>
            </a:r>
            <a:endParaRPr lang="en-GB" dirty="0"/>
          </a:p>
        </p:txBody>
      </p:sp>
      <p:sp>
        <p:nvSpPr>
          <p:cNvPr id="3" name="Content Placeholder 2">
            <a:extLst>
              <a:ext uri="{FF2B5EF4-FFF2-40B4-BE49-F238E27FC236}">
                <a16:creationId xmlns:a16="http://schemas.microsoft.com/office/drawing/2014/main" id="{D366DFC7-DB55-4F6F-AB5B-6C96BF586C2B}"/>
              </a:ext>
            </a:extLst>
          </p:cNvPr>
          <p:cNvSpPr>
            <a:spLocks noGrp="1"/>
          </p:cNvSpPr>
          <p:nvPr>
            <p:ph idx="1"/>
          </p:nvPr>
        </p:nvSpPr>
        <p:spPr>
          <a:xfrm>
            <a:off x="1113905" y="2638044"/>
            <a:ext cx="10440785" cy="3101983"/>
          </a:xfrm>
        </p:spPr>
        <p:txBody>
          <a:bodyPr>
            <a:noAutofit/>
          </a:bodyPr>
          <a:lstStyle/>
          <a:p>
            <a:r>
              <a:rPr lang="en-GB" sz="2400" dirty="0"/>
              <a:t>International business rooted in the study of internationalisation of US-American and European firms</a:t>
            </a:r>
          </a:p>
          <a:p>
            <a:r>
              <a:rPr lang="en-GB" sz="2400" dirty="0"/>
              <a:t>Inter-national research </a:t>
            </a:r>
            <a:r>
              <a:rPr lang="en-GB" sz="2400" dirty="0">
                <a:sym typeface="Wingdings" panose="05000000000000000000" pitchFamily="2" charset="2"/>
              </a:rPr>
              <a:t> </a:t>
            </a:r>
            <a:r>
              <a:rPr lang="en-GB" sz="2400" dirty="0"/>
              <a:t>global research on global issues</a:t>
            </a:r>
          </a:p>
          <a:p>
            <a:r>
              <a:rPr lang="en-GB" sz="2400" dirty="0"/>
              <a:t>Western-centric agendas: </a:t>
            </a:r>
          </a:p>
          <a:p>
            <a:pPr lvl="1"/>
            <a:r>
              <a:rPr lang="en-GB" sz="2400" dirty="0"/>
              <a:t>Concepts and theories developed in research in ‘advanced economies’</a:t>
            </a:r>
          </a:p>
          <a:p>
            <a:pPr lvl="1"/>
            <a:r>
              <a:rPr lang="en-GB" sz="2400" dirty="0"/>
              <a:t>Focus on publications in top journals (North American and European)</a:t>
            </a:r>
          </a:p>
          <a:p>
            <a:r>
              <a:rPr lang="en-GB" sz="2400" dirty="0"/>
              <a:t>Important to reflect on the context of both research and researcher!</a:t>
            </a:r>
          </a:p>
        </p:txBody>
      </p:sp>
    </p:spTree>
    <p:extLst>
      <p:ext uri="{BB962C8B-B14F-4D97-AF65-F5344CB8AC3E}">
        <p14:creationId xmlns:p14="http://schemas.microsoft.com/office/powerpoint/2010/main" val="267441326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708</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Times (TT) Regular</vt:lpstr>
      <vt:lpstr>Arial</vt:lpstr>
      <vt:lpstr>Calibri</vt:lpstr>
      <vt:lpstr>Gill Sans MT</vt:lpstr>
      <vt:lpstr>Times New Roman</vt:lpstr>
      <vt:lpstr>Wingdings</vt:lpstr>
      <vt:lpstr>Parcel</vt:lpstr>
      <vt:lpstr>Landscape of management and business research</vt:lpstr>
      <vt:lpstr>The landscape of business and management research</vt:lpstr>
      <vt:lpstr>Types of research</vt:lpstr>
      <vt:lpstr>PowerPoint Presentation</vt:lpstr>
      <vt:lpstr>Questions</vt:lpstr>
      <vt:lpstr>Knowledge value chain</vt:lpstr>
      <vt:lpstr>Practitioner enquiry</vt:lpstr>
      <vt:lpstr>Questions? </vt:lpstr>
      <vt:lpstr>Exercise I</vt:lpstr>
      <vt:lpstr>Exercise II</vt:lpstr>
      <vt:lpstr>Global perspectives?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Landscape of management and business research</dc:title>
  <dc:creator>Lena Jaspersen</dc:creator>
  <cp:lastModifiedBy>John Harris</cp:lastModifiedBy>
  <cp:revision>5</cp:revision>
  <dcterms:created xsi:type="dcterms:W3CDTF">2020-05-21T16:00:35Z</dcterms:created>
  <dcterms:modified xsi:type="dcterms:W3CDTF">2025-09-01T10:25:08Z</dcterms:modified>
</cp:coreProperties>
</file>