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23"/>
  </p:notesMasterIdLst>
  <p:sldIdLst>
    <p:sldId id="256" r:id="rId2"/>
    <p:sldId id="275" r:id="rId3"/>
    <p:sldId id="276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8" r:id="rId13"/>
    <p:sldId id="269" r:id="rId14"/>
    <p:sldId id="265" r:id="rId15"/>
    <p:sldId id="266" r:id="rId16"/>
    <p:sldId id="267" r:id="rId17"/>
    <p:sldId id="271" r:id="rId18"/>
    <p:sldId id="270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2344" autoAdjust="0"/>
  </p:normalViewPr>
  <p:slideViewPr>
    <p:cSldViewPr snapToGrid="0">
      <p:cViewPr varScale="1">
        <p:scale>
          <a:sx n="102" d="100"/>
          <a:sy n="102" d="100"/>
        </p:scale>
        <p:origin x="-11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697E68-761A-407E-98B2-AE4DFA37159A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0E45DDC6-832C-46C7-B125-AF92335B8C60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GB" dirty="0"/>
            <a:t>In-text citations</a:t>
          </a:r>
        </a:p>
      </dgm:t>
    </dgm:pt>
    <dgm:pt modelId="{D3865343-9336-4B3D-8618-DEC1AC23B05E}" type="parTrans" cxnId="{3F34EFE1-3104-478C-B11F-14FA20D7C9E1}">
      <dgm:prSet/>
      <dgm:spPr/>
      <dgm:t>
        <a:bodyPr/>
        <a:lstStyle/>
        <a:p>
          <a:endParaRPr lang="en-GB"/>
        </a:p>
      </dgm:t>
    </dgm:pt>
    <dgm:pt modelId="{7CA8FFFD-1AAE-4950-AF05-F185036AE94D}" type="sibTrans" cxnId="{3F34EFE1-3104-478C-B11F-14FA20D7C9E1}">
      <dgm:prSet/>
      <dgm:spPr>
        <a:solidFill>
          <a:schemeClr val="tx2"/>
        </a:solidFill>
      </dgm:spPr>
      <dgm:t>
        <a:bodyPr/>
        <a:lstStyle/>
        <a:p>
          <a:endParaRPr lang="en-GB" b="1" cap="none" spc="0">
            <a:ln w="22225">
              <a:solidFill>
                <a:schemeClr val="accent2"/>
              </a:solidFill>
              <a:prstDash val="solid"/>
            </a:ln>
            <a:solidFill>
              <a:schemeClr val="accent2">
                <a:lumMod val="40000"/>
                <a:lumOff val="60000"/>
              </a:schemeClr>
            </a:solidFill>
            <a:effectLst/>
          </a:endParaRPr>
        </a:p>
      </dgm:t>
    </dgm:pt>
    <dgm:pt modelId="{21286451-A538-474B-9ABD-76A97A8383A0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GB" dirty="0"/>
            <a:t>A reference list</a:t>
          </a:r>
        </a:p>
      </dgm:t>
    </dgm:pt>
    <dgm:pt modelId="{C4062519-78BC-4737-A9C7-BF01FCDB0211}" type="parTrans" cxnId="{3CD8CC89-9421-41A2-B69F-A69B2E75947F}">
      <dgm:prSet/>
      <dgm:spPr/>
      <dgm:t>
        <a:bodyPr/>
        <a:lstStyle/>
        <a:p>
          <a:endParaRPr lang="en-GB"/>
        </a:p>
      </dgm:t>
    </dgm:pt>
    <dgm:pt modelId="{809C5438-930E-4E01-B818-FB40411D7012}" type="sibTrans" cxnId="{3CD8CC89-9421-41A2-B69F-A69B2E75947F}">
      <dgm:prSet/>
      <dgm:spPr>
        <a:solidFill>
          <a:srgbClr val="C00000"/>
        </a:solidFill>
      </dgm:spPr>
      <dgm:t>
        <a:bodyPr/>
        <a:lstStyle/>
        <a:p>
          <a:endParaRPr lang="en-GB"/>
        </a:p>
      </dgm:t>
    </dgm:pt>
    <dgm:pt modelId="{3003FF54-E6FF-4074-859E-420210A70714}">
      <dgm:prSet phldrT="[Text]"/>
      <dgm:spPr/>
      <dgm:t>
        <a:bodyPr/>
        <a:lstStyle/>
        <a:p>
          <a:r>
            <a:rPr lang="en-GB" dirty="0"/>
            <a:t>Harvard referencing</a:t>
          </a:r>
        </a:p>
      </dgm:t>
    </dgm:pt>
    <dgm:pt modelId="{583F44D3-6442-4840-ADE8-E390B774A2BF}" type="parTrans" cxnId="{4D02E6BB-7BC7-48BC-8C4B-645C7256C2F1}">
      <dgm:prSet/>
      <dgm:spPr/>
      <dgm:t>
        <a:bodyPr/>
        <a:lstStyle/>
        <a:p>
          <a:endParaRPr lang="en-GB"/>
        </a:p>
      </dgm:t>
    </dgm:pt>
    <dgm:pt modelId="{8C0AD2BE-1085-46D7-9D3B-7F258B75DB23}" type="sibTrans" cxnId="{4D02E6BB-7BC7-48BC-8C4B-645C7256C2F1}">
      <dgm:prSet/>
      <dgm:spPr/>
      <dgm:t>
        <a:bodyPr/>
        <a:lstStyle/>
        <a:p>
          <a:endParaRPr lang="en-GB"/>
        </a:p>
      </dgm:t>
    </dgm:pt>
    <dgm:pt modelId="{3FF2F2C4-F98B-435C-8F93-43E77E64FBB9}" type="pres">
      <dgm:prSet presAssocID="{DE697E68-761A-407E-98B2-AE4DFA37159A}" presName="Name0" presStyleCnt="0">
        <dgm:presLayoutVars>
          <dgm:dir/>
          <dgm:resizeHandles val="exact"/>
        </dgm:presLayoutVars>
      </dgm:prSet>
      <dgm:spPr/>
    </dgm:pt>
    <dgm:pt modelId="{AC793A32-CED3-40BA-91B4-53D9BD362AA6}" type="pres">
      <dgm:prSet presAssocID="{DE697E68-761A-407E-98B2-AE4DFA37159A}" presName="vNodes" presStyleCnt="0"/>
      <dgm:spPr/>
    </dgm:pt>
    <dgm:pt modelId="{2A730E36-382B-4FFD-ABBD-8711E5FE7FD6}" type="pres">
      <dgm:prSet presAssocID="{0E45DDC6-832C-46C7-B125-AF92335B8C6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2C9E9F-E335-4EB9-93BA-FEFA1E3516E6}" type="pres">
      <dgm:prSet presAssocID="{7CA8FFFD-1AAE-4950-AF05-F185036AE94D}" presName="spacerT" presStyleCnt="0"/>
      <dgm:spPr/>
    </dgm:pt>
    <dgm:pt modelId="{28C76269-6493-4A90-8FBC-6A18A2BA406E}" type="pres">
      <dgm:prSet presAssocID="{7CA8FFFD-1AAE-4950-AF05-F185036AE94D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135915E-043F-4581-9834-57285B797FA2}" type="pres">
      <dgm:prSet presAssocID="{7CA8FFFD-1AAE-4950-AF05-F185036AE94D}" presName="spacerB" presStyleCnt="0"/>
      <dgm:spPr/>
    </dgm:pt>
    <dgm:pt modelId="{C8ECECF5-1E0A-49C6-BD29-9EB1313CDCAF}" type="pres">
      <dgm:prSet presAssocID="{21286451-A538-474B-9ABD-76A97A8383A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2CB6BD-3D2D-4685-BDE1-211F1FED802B}" type="pres">
      <dgm:prSet presAssocID="{DE697E68-761A-407E-98B2-AE4DFA37159A}" presName="sibTransLast" presStyleLbl="sibTrans2D1" presStyleIdx="1" presStyleCnt="2"/>
      <dgm:spPr/>
      <dgm:t>
        <a:bodyPr/>
        <a:lstStyle/>
        <a:p>
          <a:endParaRPr lang="en-US"/>
        </a:p>
      </dgm:t>
    </dgm:pt>
    <dgm:pt modelId="{4EBBB740-E0EB-4DD9-BB8C-F4DCC7BADF7A}" type="pres">
      <dgm:prSet presAssocID="{DE697E68-761A-407E-98B2-AE4DFA37159A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571FBE7F-DD20-454D-BF01-ED98F99B5F72}" type="pres">
      <dgm:prSet presAssocID="{DE697E68-761A-407E-98B2-AE4DFA37159A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F1E7769-B584-4CA0-BB25-337C79548D6B}" type="presOf" srcId="{21286451-A538-474B-9ABD-76A97A8383A0}" destId="{C8ECECF5-1E0A-49C6-BD29-9EB1313CDCAF}" srcOrd="0" destOrd="0" presId="urn:microsoft.com/office/officeart/2005/8/layout/equation2"/>
    <dgm:cxn modelId="{9EA5D808-0082-4062-A902-1644A85B346F}" type="presOf" srcId="{809C5438-930E-4E01-B818-FB40411D7012}" destId="{AB2CB6BD-3D2D-4685-BDE1-211F1FED802B}" srcOrd="0" destOrd="0" presId="urn:microsoft.com/office/officeart/2005/8/layout/equation2"/>
    <dgm:cxn modelId="{75A03B20-1ED4-468D-89C3-4B4DBCA1FB20}" type="presOf" srcId="{809C5438-930E-4E01-B818-FB40411D7012}" destId="{4EBBB740-E0EB-4DD9-BB8C-F4DCC7BADF7A}" srcOrd="1" destOrd="0" presId="urn:microsoft.com/office/officeart/2005/8/layout/equation2"/>
    <dgm:cxn modelId="{3F34EFE1-3104-478C-B11F-14FA20D7C9E1}" srcId="{DE697E68-761A-407E-98B2-AE4DFA37159A}" destId="{0E45DDC6-832C-46C7-B125-AF92335B8C60}" srcOrd="0" destOrd="0" parTransId="{D3865343-9336-4B3D-8618-DEC1AC23B05E}" sibTransId="{7CA8FFFD-1AAE-4950-AF05-F185036AE94D}"/>
    <dgm:cxn modelId="{75E980E6-340B-451E-8576-CFE865EB5F21}" type="presOf" srcId="{0E45DDC6-832C-46C7-B125-AF92335B8C60}" destId="{2A730E36-382B-4FFD-ABBD-8711E5FE7FD6}" srcOrd="0" destOrd="0" presId="urn:microsoft.com/office/officeart/2005/8/layout/equation2"/>
    <dgm:cxn modelId="{4D02E6BB-7BC7-48BC-8C4B-645C7256C2F1}" srcId="{DE697E68-761A-407E-98B2-AE4DFA37159A}" destId="{3003FF54-E6FF-4074-859E-420210A70714}" srcOrd="2" destOrd="0" parTransId="{583F44D3-6442-4840-ADE8-E390B774A2BF}" sibTransId="{8C0AD2BE-1085-46D7-9D3B-7F258B75DB23}"/>
    <dgm:cxn modelId="{E1A3D9E8-B77D-48DD-9B9F-3CB5FBD293ED}" type="presOf" srcId="{7CA8FFFD-1AAE-4950-AF05-F185036AE94D}" destId="{28C76269-6493-4A90-8FBC-6A18A2BA406E}" srcOrd="0" destOrd="0" presId="urn:microsoft.com/office/officeart/2005/8/layout/equation2"/>
    <dgm:cxn modelId="{3CD8CC89-9421-41A2-B69F-A69B2E75947F}" srcId="{DE697E68-761A-407E-98B2-AE4DFA37159A}" destId="{21286451-A538-474B-9ABD-76A97A8383A0}" srcOrd="1" destOrd="0" parTransId="{C4062519-78BC-4737-A9C7-BF01FCDB0211}" sibTransId="{809C5438-930E-4E01-B818-FB40411D7012}"/>
    <dgm:cxn modelId="{C3A833FC-7F0D-4408-8763-833A89D65251}" type="presOf" srcId="{DE697E68-761A-407E-98B2-AE4DFA37159A}" destId="{3FF2F2C4-F98B-435C-8F93-43E77E64FBB9}" srcOrd="0" destOrd="0" presId="urn:microsoft.com/office/officeart/2005/8/layout/equation2"/>
    <dgm:cxn modelId="{74853169-9883-4316-8FF2-8951F0649056}" type="presOf" srcId="{3003FF54-E6FF-4074-859E-420210A70714}" destId="{571FBE7F-DD20-454D-BF01-ED98F99B5F72}" srcOrd="0" destOrd="0" presId="urn:microsoft.com/office/officeart/2005/8/layout/equation2"/>
    <dgm:cxn modelId="{091DD914-7071-42F8-B582-6D3226982B03}" type="presParOf" srcId="{3FF2F2C4-F98B-435C-8F93-43E77E64FBB9}" destId="{AC793A32-CED3-40BA-91B4-53D9BD362AA6}" srcOrd="0" destOrd="0" presId="urn:microsoft.com/office/officeart/2005/8/layout/equation2"/>
    <dgm:cxn modelId="{2C7BA639-D29D-474B-8D03-7E3E3DB3E029}" type="presParOf" srcId="{AC793A32-CED3-40BA-91B4-53D9BD362AA6}" destId="{2A730E36-382B-4FFD-ABBD-8711E5FE7FD6}" srcOrd="0" destOrd="0" presId="urn:microsoft.com/office/officeart/2005/8/layout/equation2"/>
    <dgm:cxn modelId="{5337889D-E6EA-43BC-9373-0FFBB23309EA}" type="presParOf" srcId="{AC793A32-CED3-40BA-91B4-53D9BD362AA6}" destId="{402C9E9F-E335-4EB9-93BA-FEFA1E3516E6}" srcOrd="1" destOrd="0" presId="urn:microsoft.com/office/officeart/2005/8/layout/equation2"/>
    <dgm:cxn modelId="{C1E81D11-5DCA-4026-BA4D-5C118360F1EE}" type="presParOf" srcId="{AC793A32-CED3-40BA-91B4-53D9BD362AA6}" destId="{28C76269-6493-4A90-8FBC-6A18A2BA406E}" srcOrd="2" destOrd="0" presId="urn:microsoft.com/office/officeart/2005/8/layout/equation2"/>
    <dgm:cxn modelId="{AC99169A-AE59-48A3-8445-B187592F1D76}" type="presParOf" srcId="{AC793A32-CED3-40BA-91B4-53D9BD362AA6}" destId="{6135915E-043F-4581-9834-57285B797FA2}" srcOrd="3" destOrd="0" presId="urn:microsoft.com/office/officeart/2005/8/layout/equation2"/>
    <dgm:cxn modelId="{C272973A-5C27-4825-B6D7-2F0EF147E4A1}" type="presParOf" srcId="{AC793A32-CED3-40BA-91B4-53D9BD362AA6}" destId="{C8ECECF5-1E0A-49C6-BD29-9EB1313CDCAF}" srcOrd="4" destOrd="0" presId="urn:microsoft.com/office/officeart/2005/8/layout/equation2"/>
    <dgm:cxn modelId="{801D5707-B982-4A01-9D73-DAB44B5CB5A0}" type="presParOf" srcId="{3FF2F2C4-F98B-435C-8F93-43E77E64FBB9}" destId="{AB2CB6BD-3D2D-4685-BDE1-211F1FED802B}" srcOrd="1" destOrd="0" presId="urn:microsoft.com/office/officeart/2005/8/layout/equation2"/>
    <dgm:cxn modelId="{416845C2-B6F6-4544-9CCA-C71FD37896CA}" type="presParOf" srcId="{AB2CB6BD-3D2D-4685-BDE1-211F1FED802B}" destId="{4EBBB740-E0EB-4DD9-BB8C-F4DCC7BADF7A}" srcOrd="0" destOrd="0" presId="urn:microsoft.com/office/officeart/2005/8/layout/equation2"/>
    <dgm:cxn modelId="{EDBBE1CA-F898-48CD-9BA5-488DBB73561E}" type="presParOf" srcId="{3FF2F2C4-F98B-435C-8F93-43E77E64FBB9}" destId="{571FBE7F-DD20-454D-BF01-ED98F99B5F72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730E36-382B-4FFD-ABBD-8711E5FE7FD6}">
      <dsp:nvSpPr>
        <dsp:cNvPr id="0" name=""/>
        <dsp:cNvSpPr/>
      </dsp:nvSpPr>
      <dsp:spPr>
        <a:xfrm>
          <a:off x="509984" y="1963"/>
          <a:ext cx="1974453" cy="1974453"/>
        </a:xfrm>
        <a:prstGeom prst="ellipse">
          <a:avLst/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/>
            <a:t>In-text citations</a:t>
          </a:r>
        </a:p>
      </dsp:txBody>
      <dsp:txXfrm>
        <a:off x="799136" y="291115"/>
        <a:ext cx="1396149" cy="1396149"/>
      </dsp:txXfrm>
    </dsp:sp>
    <dsp:sp modelId="{28C76269-6493-4A90-8FBC-6A18A2BA406E}">
      <dsp:nvSpPr>
        <dsp:cNvPr id="0" name=""/>
        <dsp:cNvSpPr/>
      </dsp:nvSpPr>
      <dsp:spPr>
        <a:xfrm>
          <a:off x="924619" y="2136742"/>
          <a:ext cx="1145182" cy="1145182"/>
        </a:xfrm>
        <a:prstGeom prst="mathPlus">
          <a:avLst/>
        </a:prstGeom>
        <a:solidFill>
          <a:schemeClr val="tx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b="1" kern="1200" cap="none" spc="0">
            <a:ln w="22225">
              <a:solidFill>
                <a:schemeClr val="accent2"/>
              </a:solidFill>
              <a:prstDash val="solid"/>
            </a:ln>
            <a:solidFill>
              <a:schemeClr val="accent2">
                <a:lumMod val="40000"/>
                <a:lumOff val="60000"/>
              </a:schemeClr>
            </a:solidFill>
            <a:effectLst/>
          </a:endParaRPr>
        </a:p>
      </dsp:txBody>
      <dsp:txXfrm>
        <a:off x="1076413" y="2574660"/>
        <a:ext cx="841594" cy="269346"/>
      </dsp:txXfrm>
    </dsp:sp>
    <dsp:sp modelId="{C8ECECF5-1E0A-49C6-BD29-9EB1313CDCAF}">
      <dsp:nvSpPr>
        <dsp:cNvPr id="0" name=""/>
        <dsp:cNvSpPr/>
      </dsp:nvSpPr>
      <dsp:spPr>
        <a:xfrm>
          <a:off x="509984" y="3442250"/>
          <a:ext cx="1974453" cy="1974453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/>
            <a:t>A reference list</a:t>
          </a:r>
        </a:p>
      </dsp:txBody>
      <dsp:txXfrm>
        <a:off x="799136" y="3731402"/>
        <a:ext cx="1396149" cy="1396149"/>
      </dsp:txXfrm>
    </dsp:sp>
    <dsp:sp modelId="{AB2CB6BD-3D2D-4685-BDE1-211F1FED802B}">
      <dsp:nvSpPr>
        <dsp:cNvPr id="0" name=""/>
        <dsp:cNvSpPr/>
      </dsp:nvSpPr>
      <dsp:spPr>
        <a:xfrm>
          <a:off x="2780605" y="2342085"/>
          <a:ext cx="627876" cy="734496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>
        <a:off x="2780605" y="2488984"/>
        <a:ext cx="439513" cy="440698"/>
      </dsp:txXfrm>
    </dsp:sp>
    <dsp:sp modelId="{571FBE7F-DD20-454D-BF01-ED98F99B5F72}">
      <dsp:nvSpPr>
        <dsp:cNvPr id="0" name=""/>
        <dsp:cNvSpPr/>
      </dsp:nvSpPr>
      <dsp:spPr>
        <a:xfrm>
          <a:off x="3669109" y="734880"/>
          <a:ext cx="3948906" cy="39489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600" kern="1200" dirty="0"/>
            <a:t>Harvard referencing</a:t>
          </a:r>
        </a:p>
      </dsp:txBody>
      <dsp:txXfrm>
        <a:off x="4247413" y="1313184"/>
        <a:ext cx="2792298" cy="27922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6A583-624C-4A99-8A93-345ED20DDDA5}" type="datetimeFigureOut">
              <a:rPr lang="en-GB" smtClean="0"/>
              <a:t>21/09/18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B31DE-714C-4846-9720-F0EC5B719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45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 producing an academic assignment, you will be expected to acknowledge other peoples work by referencing them in a recognised and consistent format. You will also need to provide details of the resources you have read for your assignment.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71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are a number of different referencing systems that are in use. For this Programme, you will be using Harvard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3970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Your new best friend- use it every time you reference!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107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en-GB" dirty="0"/>
              <a:t>In-text citations re used when referring to a source of information within the text of your assignment to show where it came from.</a:t>
            </a:r>
          </a:p>
          <a:p>
            <a:pPr marL="228600" indent="-228600">
              <a:buAutoNum type="arabicParenR"/>
            </a:pPr>
            <a:r>
              <a:rPr lang="en-GB" dirty="0"/>
              <a:t>2) The In-text citations then refer you to the REFERENCE LIST or bibliography at the end of your work which has full publication details.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82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02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en-GB" dirty="0"/>
              <a:t>Passage:</a:t>
            </a:r>
          </a:p>
          <a:p>
            <a:pPr marL="228600" indent="-228600">
              <a:buAutoNum type="arabicParenR"/>
            </a:pPr>
            <a:endParaRPr lang="en-GB" dirty="0"/>
          </a:p>
          <a:p>
            <a:pPr marL="0" indent="0">
              <a:buNone/>
            </a:pPr>
            <a:r>
              <a:rPr lang="en-GB" dirty="0"/>
              <a:t>“When you are leading, you have to have a good understanding of the individuals you are leading. Every decision you make, every problem-solving process and every opportunity for communication you take require you have some kind of understanding of those you lead directly and how they might react.”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308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704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935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942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en-GB" dirty="0"/>
              <a:t>In-text citations re used when referring to a source of information within the text of your assignment to show where it came from.</a:t>
            </a:r>
          </a:p>
          <a:p>
            <a:pPr marL="228600" indent="-228600">
              <a:buAutoNum type="arabicParenR"/>
            </a:pPr>
            <a:r>
              <a:rPr lang="en-GB" dirty="0"/>
              <a:t>2) The In-text citations then refer you to the REFERENCE LIST or bibliography at the end of your work which has full publication details.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631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8385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en-GB" dirty="0"/>
              <a:t>In-text citations re used when referring to a source of information within the text of your assignment to show where it came from.</a:t>
            </a:r>
          </a:p>
          <a:p>
            <a:pPr marL="228600" indent="-228600">
              <a:buAutoNum type="arabicParenR"/>
            </a:pPr>
            <a:r>
              <a:rPr lang="en-GB" dirty="0"/>
              <a:t>2) The In-text citations then refer you to the REFERENCE LIST or bibliography at the end of your work which has full publication details.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0636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4047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957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20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066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B31DE-714C-4846-9720-F0EC5B7190C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774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21/09/18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.jpeg"/><Relationship Id="rId5" Type="http://schemas.openxmlformats.org/officeDocument/2006/relationships/hyperlink" Target="https://www.youtube.com/watch?v=JMNVOE7Avrw" TargetMode="External"/><Relationship Id="rId1" Type="http://schemas.openxmlformats.org/officeDocument/2006/relationships/video" Target="https://www.youtube.com/embed/JMNVOE7Avrw" TargetMode="Externa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://www.dogbreedchar.co.uk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ncl.ac.uk/library/assets/external/teaching/referencing_quiz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02C3325-20C9-4BC3-8489-2D47693636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Academic and employability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B82B6C58-8844-4F33-953D-25BB5B3D72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/>
              <a:t>Week 2: Harvard Referencing</a:t>
            </a:r>
          </a:p>
          <a:p>
            <a:r>
              <a:rPr lang="en-GB" sz="3600" dirty="0"/>
              <a:t>Laura James</a:t>
            </a:r>
          </a:p>
        </p:txBody>
      </p:sp>
    </p:spTree>
    <p:extLst>
      <p:ext uri="{BB962C8B-B14F-4D97-AF65-F5344CB8AC3E}">
        <p14:creationId xmlns:p14="http://schemas.microsoft.com/office/powerpoint/2010/main" val="3024367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A699A5-BE72-47BF-84B6-8273BA391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6434" y="55756"/>
            <a:ext cx="7729728" cy="1188720"/>
          </a:xfrm>
        </p:spPr>
        <p:txBody>
          <a:bodyPr/>
          <a:lstStyle/>
          <a:p>
            <a:r>
              <a:rPr lang="en-GB" dirty="0"/>
              <a:t>Welcome to academic and employability skills!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70E3B91-B20B-4E29-8BFD-CEF8EC301E4B}"/>
              </a:ext>
            </a:extLst>
          </p:cNvPr>
          <p:cNvSpPr/>
          <p:nvPr/>
        </p:nvSpPr>
        <p:spPr>
          <a:xfrm>
            <a:off x="613317" y="1438507"/>
            <a:ext cx="5307981" cy="51741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u="sng" dirty="0">
                <a:solidFill>
                  <a:schemeClr val="tx1"/>
                </a:solidFill>
              </a:rPr>
              <a:t>What are the aims of the module?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To provide students with the underlying study/research strategies and software skills to facilitate effective study in Higher Education.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To enable students to take responsibility for their own learning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To enable students to gain confidence and competence as effective employees by developing a range of employability skills such as reflection, time management and presentation skills.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62379B2-6A2F-43A9-9F00-197BA81FCD5D}"/>
              </a:ext>
            </a:extLst>
          </p:cNvPr>
          <p:cNvSpPr/>
          <p:nvPr/>
        </p:nvSpPr>
        <p:spPr>
          <a:xfrm>
            <a:off x="6188927" y="1438507"/>
            <a:ext cx="5620214" cy="51741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u="sng" dirty="0">
                <a:solidFill>
                  <a:schemeClr val="tx1"/>
                </a:solidFill>
              </a:rPr>
              <a:t>What are the Learning Outcomes of the module?</a:t>
            </a:r>
          </a:p>
          <a:p>
            <a:pPr algn="ctr"/>
            <a:endParaRPr lang="en-GB" sz="2000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Upon the successful completion of this module, the student should be able to demonstrate the ability to: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Analyse published literature relating to a specific topic or subject area and produce a fully referenced, appropriately structured academic report.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Reflect on their learning using recognised models of reflection.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Research and present their findings in a variety of formats on a range of employability skills and collect and analyse feedback on their delivery.</a:t>
            </a:r>
          </a:p>
        </p:txBody>
      </p:sp>
    </p:spTree>
    <p:extLst>
      <p:ext uri="{BB962C8B-B14F-4D97-AF65-F5344CB8AC3E}">
        <p14:creationId xmlns:p14="http://schemas.microsoft.com/office/powerpoint/2010/main" val="2920845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97207A-0372-4507-87C4-16A11EC95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4896"/>
            <a:ext cx="7729728" cy="1188720"/>
          </a:xfrm>
        </p:spPr>
        <p:txBody>
          <a:bodyPr/>
          <a:lstStyle/>
          <a:p>
            <a:r>
              <a:rPr lang="en-GB" dirty="0"/>
              <a:t>So what does that actually mean?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39FDD7C-3405-49F0-8BCB-6511116D2089}"/>
              </a:ext>
            </a:extLst>
          </p:cNvPr>
          <p:cNvSpPr txBox="1"/>
          <p:nvPr/>
        </p:nvSpPr>
        <p:spPr>
          <a:xfrm>
            <a:off x="225851" y="1385307"/>
            <a:ext cx="5553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 means that you will be learning a variety of important topics such as….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4C9F4B63-1268-42E9-90AD-2FC41F8B74B6}"/>
              </a:ext>
            </a:extLst>
          </p:cNvPr>
          <p:cNvSpPr/>
          <p:nvPr/>
        </p:nvSpPr>
        <p:spPr>
          <a:xfrm>
            <a:off x="9857678" y="1497281"/>
            <a:ext cx="2029522" cy="107051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Interpersonal Communication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73172AE1-DE6C-450A-913C-460AA33E6374}"/>
              </a:ext>
            </a:extLst>
          </p:cNvPr>
          <p:cNvSpPr/>
          <p:nvPr/>
        </p:nvSpPr>
        <p:spPr>
          <a:xfrm>
            <a:off x="188156" y="2309145"/>
            <a:ext cx="1862254" cy="107586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Harvard Referencing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6D8A33E1-2C33-459F-A0B8-C53E667CCF66}"/>
              </a:ext>
            </a:extLst>
          </p:cNvPr>
          <p:cNvSpPr/>
          <p:nvPr/>
        </p:nvSpPr>
        <p:spPr>
          <a:xfrm>
            <a:off x="6189371" y="1700593"/>
            <a:ext cx="1784195" cy="135487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Conflict and Negotiation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AB6D1B62-1F77-4373-BA7E-8FBEA392E7FD}"/>
              </a:ext>
            </a:extLst>
          </p:cNvPr>
          <p:cNvSpPr/>
          <p:nvPr/>
        </p:nvSpPr>
        <p:spPr>
          <a:xfrm>
            <a:off x="296994" y="5472693"/>
            <a:ext cx="1785087" cy="124893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Networking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75D663FE-C630-426F-AF6E-084DB457ACD6}"/>
              </a:ext>
            </a:extLst>
          </p:cNvPr>
          <p:cNvSpPr/>
          <p:nvPr/>
        </p:nvSpPr>
        <p:spPr>
          <a:xfrm>
            <a:off x="10246113" y="5085186"/>
            <a:ext cx="1550019" cy="1354873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Time Management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8F5C9D3B-937B-4F4F-B7A5-04C393881E4F}"/>
              </a:ext>
            </a:extLst>
          </p:cNvPr>
          <p:cNvSpPr/>
          <p:nvPr/>
        </p:nvSpPr>
        <p:spPr>
          <a:xfrm>
            <a:off x="2762714" y="2312713"/>
            <a:ext cx="1785087" cy="1672683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Research Methods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EA79DE4D-01F2-47D5-8CBB-91F47DCE4306}"/>
              </a:ext>
            </a:extLst>
          </p:cNvPr>
          <p:cNvSpPr/>
          <p:nvPr/>
        </p:nvSpPr>
        <p:spPr>
          <a:xfrm>
            <a:off x="2318562" y="4728465"/>
            <a:ext cx="1367883" cy="14884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Study Skills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81A74F95-039A-41C9-BADC-176D95C31730}"/>
              </a:ext>
            </a:extLst>
          </p:cNvPr>
          <p:cNvSpPr/>
          <p:nvPr/>
        </p:nvSpPr>
        <p:spPr>
          <a:xfrm>
            <a:off x="7850459" y="5350028"/>
            <a:ext cx="1784195" cy="124893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skills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7E0C88DC-FA99-4482-8737-245396DF5B3E}"/>
              </a:ext>
            </a:extLst>
          </p:cNvPr>
          <p:cNvSpPr/>
          <p:nvPr/>
        </p:nvSpPr>
        <p:spPr>
          <a:xfrm>
            <a:off x="9236927" y="3149055"/>
            <a:ext cx="1784195" cy="135487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Reflection Skills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FA9E5297-DC51-4FA0-95F1-A97E14AFC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110" y="3465705"/>
            <a:ext cx="2771969" cy="242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15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B2FDC0E-FEE5-4B03-9504-F577B89F65A5}"/>
              </a:ext>
            </a:extLst>
          </p:cNvPr>
          <p:cNvSpPr/>
          <p:nvPr/>
        </p:nvSpPr>
        <p:spPr>
          <a:xfrm>
            <a:off x="2546193" y="509885"/>
            <a:ext cx="67110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Why do we Reference?</a:t>
            </a:r>
          </a:p>
        </p:txBody>
      </p:sp>
      <p:pic>
        <p:nvPicPr>
          <p:cNvPr id="3" name="Online Media 2">
            <a:hlinkClick r:id="" action="ppaction://media"/>
            <a:extLst>
              <a:ext uri="{FF2B5EF4-FFF2-40B4-BE49-F238E27FC236}">
                <a16:creationId xmlns="" xmlns:a16="http://schemas.microsoft.com/office/drawing/2014/main" id="{817EA5DB-BC7E-4800-9667-78FDADF88D8F}"/>
              </a:ext>
            </a:extLst>
          </p:cNvPr>
          <p:cNvPicPr>
            <a:picLocks noRot="1" noChangeAspect="1"/>
          </p:cNvPicPr>
          <p:nvPr>
            <a:quickTimeFile r:link="rId1"/>
          </p:nvPr>
        </p:nvPicPr>
        <p:blipFill>
          <a:blip r:embed="rId4"/>
          <a:stretch>
            <a:fillRect/>
          </a:stretch>
        </p:blipFill>
        <p:spPr>
          <a:xfrm>
            <a:off x="3810000" y="2143125"/>
            <a:ext cx="4572000" cy="2571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32011B9-2779-438B-B9D3-1794B0AA0060}"/>
              </a:ext>
            </a:extLst>
          </p:cNvPr>
          <p:cNvSpPr txBox="1"/>
          <p:nvPr/>
        </p:nvSpPr>
        <p:spPr>
          <a:xfrm>
            <a:off x="4795024" y="5067558"/>
            <a:ext cx="5965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Why do we Reference?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0307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72AC1A9B-FF1A-4F2C-9DF0-2D4ECB19C155}"/>
              </a:ext>
            </a:extLst>
          </p:cNvPr>
          <p:cNvSpPr/>
          <p:nvPr/>
        </p:nvSpPr>
        <p:spPr>
          <a:xfrm>
            <a:off x="1318249" y="146077"/>
            <a:ext cx="89533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Referencing System does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UWTSD use?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9650B1C-5B61-4800-AD03-7BB323BD8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157" y="2187846"/>
            <a:ext cx="4982620" cy="3232452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F087CA9E-0B10-41DE-972B-F3D28CFB1236}"/>
              </a:ext>
            </a:extLst>
          </p:cNvPr>
          <p:cNvCxnSpPr>
            <a:cxnSpLocks/>
          </p:cNvCxnSpPr>
          <p:nvPr/>
        </p:nvCxnSpPr>
        <p:spPr>
          <a:xfrm>
            <a:off x="1223337" y="1967345"/>
            <a:ext cx="2960736" cy="17264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207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2B57959-C9DA-43F3-94BD-6297E95A6C55}"/>
              </a:ext>
            </a:extLst>
          </p:cNvPr>
          <p:cNvSpPr/>
          <p:nvPr/>
        </p:nvSpPr>
        <p:spPr>
          <a:xfrm>
            <a:off x="215607" y="348826"/>
            <a:ext cx="11760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UWTSD Harvard Referencing Handbook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D3D3B72-C0D0-4A84-9285-C115D66C4C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036" y="1440873"/>
            <a:ext cx="3469766" cy="48490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3F25453-F85E-4E1D-B539-E18E206620D4}"/>
              </a:ext>
            </a:extLst>
          </p:cNvPr>
          <p:cNvSpPr txBox="1"/>
          <p:nvPr/>
        </p:nvSpPr>
        <p:spPr>
          <a:xfrm>
            <a:off x="6095999" y="2305615"/>
            <a:ext cx="43226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This handbook was created by UWTSD Library, Learning resources, the Academic Office and academic staff members.</a:t>
            </a:r>
          </a:p>
        </p:txBody>
      </p:sp>
    </p:spTree>
    <p:extLst>
      <p:ext uri="{BB962C8B-B14F-4D97-AF65-F5344CB8AC3E}">
        <p14:creationId xmlns:p14="http://schemas.microsoft.com/office/powerpoint/2010/main" val="2724284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8A343232-37C8-47FF-9363-6095BCE86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81" y="2211965"/>
            <a:ext cx="3222914" cy="20086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981D864-2C99-4E8A-A064-B20C3621284F}"/>
              </a:ext>
            </a:extLst>
          </p:cNvPr>
          <p:cNvSpPr txBox="1"/>
          <p:nvPr/>
        </p:nvSpPr>
        <p:spPr>
          <a:xfrm>
            <a:off x="4059382" y="428178"/>
            <a:ext cx="788323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Make sure you are using the right referencing style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Keep a record of the sources you read as you go along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Be consistent in the records you keep and in the way you reference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Build in enough time to check your referencing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If in doubt, put yourself in the shoes of the reader and ask if you could easily find the source from your referencing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If in doubt, seek clarification or ask for help</a:t>
            </a:r>
          </a:p>
        </p:txBody>
      </p:sp>
    </p:spTree>
    <p:extLst>
      <p:ext uri="{BB962C8B-B14F-4D97-AF65-F5344CB8AC3E}">
        <p14:creationId xmlns:p14="http://schemas.microsoft.com/office/powerpoint/2010/main" val="1879146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E9910C1-C062-43EA-8EB8-44284132A990}"/>
              </a:ext>
            </a:extLst>
          </p:cNvPr>
          <p:cNvSpPr/>
          <p:nvPr/>
        </p:nvSpPr>
        <p:spPr>
          <a:xfrm>
            <a:off x="1317228" y="102215"/>
            <a:ext cx="9118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Harvard Referencing: The Basics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="" xmlns:a16="http://schemas.microsoft.com/office/drawing/2014/main" id="{9852052B-0149-467E-B84E-127FF5D982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3088300"/>
              </p:ext>
            </p:extLst>
          </p:nvPr>
        </p:nvGraphicFramePr>
        <p:xfrm>
          <a:off x="2032000" y="114638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6949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9BEB98C-C0D9-416B-A1BF-0D976CC63ED9}"/>
              </a:ext>
            </a:extLst>
          </p:cNvPr>
          <p:cNvSpPr/>
          <p:nvPr/>
        </p:nvSpPr>
        <p:spPr>
          <a:xfrm>
            <a:off x="865632" y="1328928"/>
            <a:ext cx="3462528" cy="47548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Quote</a:t>
            </a:r>
          </a:p>
          <a:p>
            <a:pPr algn="ctr"/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quotation means that you take the exact wording as used by another author ad insert it in your work.</a:t>
            </a:r>
          </a:p>
          <a:p>
            <a:pPr algn="ctr"/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Direct quotations should be used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sparingly 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and only when they are relevant to the argument that you are making in your 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E984147B-9702-49A4-9526-1B71687EF4B2}"/>
              </a:ext>
            </a:extLst>
          </p:cNvPr>
          <p:cNvSpPr/>
          <p:nvPr/>
        </p:nvSpPr>
        <p:spPr>
          <a:xfrm>
            <a:off x="4608576" y="1328928"/>
            <a:ext cx="3462528" cy="47548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Paraphrase</a:t>
            </a:r>
          </a:p>
          <a:p>
            <a:pPr algn="ctr"/>
            <a:endParaRPr lang="en-GB" sz="28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Paraphrasing is when you take someone else’s idea and put it into your own words.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BF14D8B4-9A71-4438-BD22-0AD43FEE5B47}"/>
              </a:ext>
            </a:extLst>
          </p:cNvPr>
          <p:cNvSpPr/>
          <p:nvPr/>
        </p:nvSpPr>
        <p:spPr>
          <a:xfrm>
            <a:off x="8351520" y="1328928"/>
            <a:ext cx="3462528" cy="475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Summarise</a:t>
            </a:r>
          </a:p>
          <a:p>
            <a:pPr algn="ctr"/>
            <a:endParaRPr lang="en-GB" sz="28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Summarising is when you provide a brief overview of someone else’s idea.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FE00B89-C0B4-4511-A104-745FA006C3A3}"/>
              </a:ext>
            </a:extLst>
          </p:cNvPr>
          <p:cNvSpPr txBox="1"/>
          <p:nvPr/>
        </p:nvSpPr>
        <p:spPr>
          <a:xfrm>
            <a:off x="4303776" y="189417"/>
            <a:ext cx="3584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 ways to Reference</a:t>
            </a:r>
          </a:p>
        </p:txBody>
      </p:sp>
    </p:spTree>
    <p:extLst>
      <p:ext uri="{BB962C8B-B14F-4D97-AF65-F5344CB8AC3E}">
        <p14:creationId xmlns:p14="http://schemas.microsoft.com/office/powerpoint/2010/main" val="1337951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CF8C19E-8108-4CBC-9F4C-F898D5AC2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168" y="1198816"/>
            <a:ext cx="3392424" cy="39632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2D5BF3B-A547-4F05-AB4F-C929827E906B}"/>
              </a:ext>
            </a:extLst>
          </p:cNvPr>
          <p:cNvSpPr txBox="1"/>
          <p:nvPr/>
        </p:nvSpPr>
        <p:spPr>
          <a:xfrm>
            <a:off x="5733288" y="674400"/>
            <a:ext cx="496214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I’m going to read a short passage to you all.</a:t>
            </a:r>
          </a:p>
          <a:p>
            <a:endParaRPr lang="en-GB" sz="3200" dirty="0"/>
          </a:p>
          <a:p>
            <a:r>
              <a:rPr lang="en-GB" sz="3200" dirty="0"/>
              <a:t>Group 1: has to Quote my passage</a:t>
            </a:r>
          </a:p>
          <a:p>
            <a:endParaRPr lang="en-GB" sz="3200" dirty="0"/>
          </a:p>
          <a:p>
            <a:r>
              <a:rPr lang="en-GB" sz="3200" dirty="0"/>
              <a:t>Group 2: has to paraphrase my passage</a:t>
            </a:r>
          </a:p>
          <a:p>
            <a:endParaRPr lang="en-GB" sz="3200" dirty="0"/>
          </a:p>
          <a:p>
            <a:r>
              <a:rPr lang="en-GB" sz="3200" dirty="0"/>
              <a:t>Group 3: has to summarise my passage</a:t>
            </a:r>
          </a:p>
        </p:txBody>
      </p:sp>
    </p:spTree>
    <p:extLst>
      <p:ext uri="{BB962C8B-B14F-4D97-AF65-F5344CB8AC3E}">
        <p14:creationId xmlns:p14="http://schemas.microsoft.com/office/powerpoint/2010/main" val="908242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34FB439-D5E5-468F-A77D-F5AB1188FB3F}"/>
              </a:ext>
            </a:extLst>
          </p:cNvPr>
          <p:cNvSpPr/>
          <p:nvPr/>
        </p:nvSpPr>
        <p:spPr>
          <a:xfrm>
            <a:off x="950790" y="0"/>
            <a:ext cx="929068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 how do these look on paper?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31D2E4AF-E33D-424A-82F1-551986807DC9}"/>
              </a:ext>
            </a:extLst>
          </p:cNvPr>
          <p:cNvSpPr/>
          <p:nvPr/>
        </p:nvSpPr>
        <p:spPr>
          <a:xfrm>
            <a:off x="548640" y="1219200"/>
            <a:ext cx="2694432" cy="1572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Long Quotation: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A83EB45-CB8F-4F0B-83A9-4F57448D38EF}"/>
              </a:ext>
            </a:extLst>
          </p:cNvPr>
          <p:cNvSpPr/>
          <p:nvPr/>
        </p:nvSpPr>
        <p:spPr>
          <a:xfrm>
            <a:off x="548640" y="3602736"/>
            <a:ext cx="2694432" cy="3011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Enter as a separate paragraph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Indent the paragraph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Quotation marks are not required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Follow with the in-text citation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2CAF3FC1-DC43-4938-AF2F-2FCFCB9FAC4B}"/>
              </a:ext>
            </a:extLst>
          </p:cNvPr>
          <p:cNvCxnSpPr>
            <a:stCxn id="3" idx="2"/>
            <a:endCxn id="4" idx="0"/>
          </p:cNvCxnSpPr>
          <p:nvPr/>
        </p:nvCxnSpPr>
        <p:spPr>
          <a:xfrm>
            <a:off x="1895856" y="2791968"/>
            <a:ext cx="0" cy="8107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9BF59AB8-65DC-4AD6-820C-29EE5789FA85}"/>
              </a:ext>
            </a:extLst>
          </p:cNvPr>
          <p:cNvCxnSpPr/>
          <p:nvPr/>
        </p:nvCxnSpPr>
        <p:spPr>
          <a:xfrm>
            <a:off x="3877056" y="5096256"/>
            <a:ext cx="23774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Scroll: Vertical 8">
            <a:extLst>
              <a:ext uri="{FF2B5EF4-FFF2-40B4-BE49-F238E27FC236}">
                <a16:creationId xmlns="" xmlns:a16="http://schemas.microsoft.com/office/drawing/2014/main" id="{D130F049-799C-4C60-9295-C1AA42C67F39}"/>
              </a:ext>
            </a:extLst>
          </p:cNvPr>
          <p:cNvSpPr/>
          <p:nvPr/>
        </p:nvSpPr>
        <p:spPr>
          <a:xfrm>
            <a:off x="6644640" y="1133858"/>
            <a:ext cx="4779248" cy="5230364"/>
          </a:xfrm>
          <a:prstGeom prst="vertic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When you are leading, you have to have a good understanding of the individuals you are leading. Every decision you make, every problem-solving process and every opportunity for communication you take require you have some kind of understanding of those you lead directly and how they might react (Morgan, 2017, p.237).</a:t>
            </a:r>
          </a:p>
        </p:txBody>
      </p:sp>
    </p:spTree>
    <p:extLst>
      <p:ext uri="{BB962C8B-B14F-4D97-AF65-F5344CB8AC3E}">
        <p14:creationId xmlns:p14="http://schemas.microsoft.com/office/powerpoint/2010/main" val="416993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34FB439-D5E5-468F-A77D-F5AB1188FB3F}"/>
              </a:ext>
            </a:extLst>
          </p:cNvPr>
          <p:cNvSpPr/>
          <p:nvPr/>
        </p:nvSpPr>
        <p:spPr>
          <a:xfrm>
            <a:off x="950790" y="0"/>
            <a:ext cx="929068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 how do these look on paper?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31D2E4AF-E33D-424A-82F1-551986807DC9}"/>
              </a:ext>
            </a:extLst>
          </p:cNvPr>
          <p:cNvSpPr/>
          <p:nvPr/>
        </p:nvSpPr>
        <p:spPr>
          <a:xfrm>
            <a:off x="548640" y="1219200"/>
            <a:ext cx="2694432" cy="1572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Short Quotation: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A83EB45-CB8F-4F0B-83A9-4F57448D38EF}"/>
              </a:ext>
            </a:extLst>
          </p:cNvPr>
          <p:cNvSpPr/>
          <p:nvPr/>
        </p:nvSpPr>
        <p:spPr>
          <a:xfrm>
            <a:off x="548640" y="3602736"/>
            <a:ext cx="2694432" cy="3011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Include the body of the text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Enclose in double quotation marks; “example”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Follow with the author’s surname, year of publication and page number/URL enclosed (in round brackets)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2CAF3FC1-DC43-4938-AF2F-2FCFCB9FAC4B}"/>
              </a:ext>
            </a:extLst>
          </p:cNvPr>
          <p:cNvCxnSpPr>
            <a:stCxn id="3" idx="2"/>
            <a:endCxn id="4" idx="0"/>
          </p:cNvCxnSpPr>
          <p:nvPr/>
        </p:nvCxnSpPr>
        <p:spPr>
          <a:xfrm>
            <a:off x="1895856" y="2791968"/>
            <a:ext cx="0" cy="8107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9BF59AB8-65DC-4AD6-820C-29EE5789FA85}"/>
              </a:ext>
            </a:extLst>
          </p:cNvPr>
          <p:cNvCxnSpPr/>
          <p:nvPr/>
        </p:nvCxnSpPr>
        <p:spPr>
          <a:xfrm>
            <a:off x="3877056" y="5096256"/>
            <a:ext cx="23774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Scroll: Vertical 8">
            <a:extLst>
              <a:ext uri="{FF2B5EF4-FFF2-40B4-BE49-F238E27FC236}">
                <a16:creationId xmlns="" xmlns:a16="http://schemas.microsoft.com/office/drawing/2014/main" id="{D130F049-799C-4C60-9295-C1AA42C67F39}"/>
              </a:ext>
            </a:extLst>
          </p:cNvPr>
          <p:cNvSpPr/>
          <p:nvPr/>
        </p:nvSpPr>
        <p:spPr>
          <a:xfrm>
            <a:off x="6644640" y="1133858"/>
            <a:ext cx="4779248" cy="5230364"/>
          </a:xfrm>
          <a:prstGeom prst="vertic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It could be argued that leaders, “have to have a good understanding of the individuals”(Morgan, 2017, p.237).</a:t>
            </a:r>
          </a:p>
        </p:txBody>
      </p:sp>
    </p:spTree>
    <p:extLst>
      <p:ext uri="{BB962C8B-B14F-4D97-AF65-F5344CB8AC3E}">
        <p14:creationId xmlns:p14="http://schemas.microsoft.com/office/powerpoint/2010/main" val="12825252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34FB439-D5E5-468F-A77D-F5AB1188FB3F}"/>
              </a:ext>
            </a:extLst>
          </p:cNvPr>
          <p:cNvSpPr/>
          <p:nvPr/>
        </p:nvSpPr>
        <p:spPr>
          <a:xfrm>
            <a:off x="950790" y="0"/>
            <a:ext cx="929068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 how do these look on paper?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31D2E4AF-E33D-424A-82F1-551986807DC9}"/>
              </a:ext>
            </a:extLst>
          </p:cNvPr>
          <p:cNvSpPr/>
          <p:nvPr/>
        </p:nvSpPr>
        <p:spPr>
          <a:xfrm>
            <a:off x="548640" y="1219200"/>
            <a:ext cx="2694432" cy="1572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Paraphrasing and Summarising: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A83EB45-CB8F-4F0B-83A9-4F57448D38EF}"/>
              </a:ext>
            </a:extLst>
          </p:cNvPr>
          <p:cNvSpPr/>
          <p:nvPr/>
        </p:nvSpPr>
        <p:spPr>
          <a:xfrm>
            <a:off x="548640" y="3602736"/>
            <a:ext cx="2694432" cy="3011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Do not quote word for word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Either Paraphrase or Summarise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2CAF3FC1-DC43-4938-AF2F-2FCFCB9FAC4B}"/>
              </a:ext>
            </a:extLst>
          </p:cNvPr>
          <p:cNvCxnSpPr>
            <a:stCxn id="3" idx="2"/>
            <a:endCxn id="4" idx="0"/>
          </p:cNvCxnSpPr>
          <p:nvPr/>
        </p:nvCxnSpPr>
        <p:spPr>
          <a:xfrm>
            <a:off x="1895856" y="2791968"/>
            <a:ext cx="0" cy="8107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9BF59AB8-65DC-4AD6-820C-29EE5789FA85}"/>
              </a:ext>
            </a:extLst>
          </p:cNvPr>
          <p:cNvCxnSpPr/>
          <p:nvPr/>
        </p:nvCxnSpPr>
        <p:spPr>
          <a:xfrm>
            <a:off x="3877056" y="5096256"/>
            <a:ext cx="23774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Scroll: Vertical 8">
            <a:extLst>
              <a:ext uri="{FF2B5EF4-FFF2-40B4-BE49-F238E27FC236}">
                <a16:creationId xmlns="" xmlns:a16="http://schemas.microsoft.com/office/drawing/2014/main" id="{D130F049-799C-4C60-9295-C1AA42C67F39}"/>
              </a:ext>
            </a:extLst>
          </p:cNvPr>
          <p:cNvSpPr/>
          <p:nvPr/>
        </p:nvSpPr>
        <p:spPr>
          <a:xfrm>
            <a:off x="6644640" y="1133858"/>
            <a:ext cx="4779248" cy="5230364"/>
          </a:xfrm>
          <a:prstGeom prst="vertic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Morgan (2017) argues that in order for a leader to be successful, they must first understand their followers.</a:t>
            </a:r>
          </a:p>
        </p:txBody>
      </p:sp>
    </p:spTree>
    <p:extLst>
      <p:ext uri="{BB962C8B-B14F-4D97-AF65-F5344CB8AC3E}">
        <p14:creationId xmlns:p14="http://schemas.microsoft.com/office/powerpoint/2010/main" val="1744737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CD4DB986-8D3A-4525-A71B-7913489D574F}"/>
              </a:ext>
            </a:extLst>
          </p:cNvPr>
          <p:cNvSpPr/>
          <p:nvPr/>
        </p:nvSpPr>
        <p:spPr>
          <a:xfrm>
            <a:off x="2912660" y="0"/>
            <a:ext cx="6366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can I reference?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313956C-522F-48F7-A057-F506FA9F6958}"/>
              </a:ext>
            </a:extLst>
          </p:cNvPr>
          <p:cNvSpPr txBox="1"/>
          <p:nvPr/>
        </p:nvSpPr>
        <p:spPr>
          <a:xfrm>
            <a:off x="2867093" y="1159336"/>
            <a:ext cx="647395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a variety of sources that you can reference. There are some important points to note, however;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Ensure that the sources are credible; Academic Journals and Text Books are the most reliable 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Do not use Wikipedia as a reference- 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There are significant differences in how to reference each different source depending on where you got it from.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This is why it is very important that you use the referencing guide whenever you reference.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74069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A3A5A17-8102-49A8-B337-19FA2CD7FCC3}"/>
              </a:ext>
            </a:extLst>
          </p:cNvPr>
          <p:cNvSpPr txBox="1"/>
          <p:nvPr/>
        </p:nvSpPr>
        <p:spPr>
          <a:xfrm>
            <a:off x="134113" y="2292697"/>
            <a:ext cx="3596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E-Books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Edited Books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Books with 2 or 3 authors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Books with 4 or more authors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Chapter within a book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Book without an author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Editions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Secondary citation</a:t>
            </a:r>
          </a:p>
          <a:p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EB13EB6-261D-4A4A-A482-75B7ABBD116B}"/>
              </a:ext>
            </a:extLst>
          </p:cNvPr>
          <p:cNvSpPr/>
          <p:nvPr/>
        </p:nvSpPr>
        <p:spPr>
          <a:xfrm>
            <a:off x="8461248" y="90770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Journal article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FF0000"/>
              </a:solidFill>
            </a:endParaRP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98CEFEA-7284-4B7C-B759-92DE25E48BF3}"/>
              </a:ext>
            </a:extLst>
          </p:cNvPr>
          <p:cNvSpPr txBox="1"/>
          <p:nvPr/>
        </p:nvSpPr>
        <p:spPr>
          <a:xfrm>
            <a:off x="8680704" y="4731097"/>
            <a:ext cx="37307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Newspaper article</a:t>
            </a:r>
          </a:p>
          <a:p>
            <a:pPr marL="400050" indent="-400050">
              <a:buFont typeface="+mj-lt"/>
              <a:buAutoNum type="romanLcPeriod"/>
            </a:pP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Whole newspaper</a:t>
            </a:r>
          </a:p>
          <a:p>
            <a:pPr marL="400050" indent="-400050">
              <a:buFont typeface="+mj-lt"/>
              <a:buAutoNum type="romanLcPeriod"/>
            </a:pP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Newspaper article</a:t>
            </a:r>
          </a:p>
          <a:p>
            <a:pPr marL="400050" indent="-400050">
              <a:buFont typeface="+mj-lt"/>
              <a:buAutoNum type="romanLcPeriod"/>
            </a:pP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Electronic Newspaper article not in print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BE8DEE8-FD4F-498B-A4A9-C9DE40B57C54}"/>
              </a:ext>
            </a:extLst>
          </p:cNvPr>
          <p:cNvSpPr txBox="1"/>
          <p:nvPr/>
        </p:nvSpPr>
        <p:spPr>
          <a:xfrm>
            <a:off x="5498593" y="2530768"/>
            <a:ext cx="27066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Internet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Website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Blog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Vlog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Video/ </a:t>
            </a:r>
            <a:r>
              <a:rPr lang="en-GB" sz="2400" dirty="0" err="1"/>
              <a:t>filmsharing</a:t>
            </a:r>
            <a:r>
              <a:rPr lang="en-GB" sz="2400" dirty="0"/>
              <a:t> website (e.g. </a:t>
            </a:r>
            <a:r>
              <a:rPr lang="en-GB" sz="2400" dirty="0" err="1"/>
              <a:t>Youtube</a:t>
            </a:r>
            <a:r>
              <a:rPr lang="en-GB" sz="2400" dirty="0"/>
              <a:t>)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/>
              <a:t>Facebook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53820EB-220F-4B03-843C-24816DE9AE9C}"/>
              </a:ext>
            </a:extLst>
          </p:cNvPr>
          <p:cNvSpPr txBox="1"/>
          <p:nvPr/>
        </p:nvSpPr>
        <p:spPr>
          <a:xfrm>
            <a:off x="1103376" y="213738"/>
            <a:ext cx="457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Conferences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>
                <a:solidFill>
                  <a:srgbClr val="FF0000"/>
                </a:solidFill>
              </a:rPr>
              <a:t>Full conference proceedings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>
                <a:solidFill>
                  <a:srgbClr val="FF0000"/>
                </a:solidFill>
              </a:rPr>
              <a:t>Individual conference paper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romanLcPeriod"/>
            </a:pP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D8E48FA-B9FF-4642-82C0-209A923537AE}"/>
              </a:ext>
            </a:extLst>
          </p:cNvPr>
          <p:cNvSpPr txBox="1"/>
          <p:nvPr/>
        </p:nvSpPr>
        <p:spPr>
          <a:xfrm>
            <a:off x="8156448" y="2414016"/>
            <a:ext cx="270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Legal and Government Publications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C32762B-5378-4248-81B4-A87495D4BD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6301" y="371555"/>
            <a:ext cx="2571750" cy="17811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38736DC-980E-4FF3-AD1A-214A13690A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8734" y="3200620"/>
            <a:ext cx="2043266" cy="15304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E4AEB40A-886E-4937-BE61-56FFB70377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2722" y="1526139"/>
            <a:ext cx="2236127" cy="14880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CB1BD6DA-5989-4214-8760-B87740D733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8203" y="5331861"/>
            <a:ext cx="2043266" cy="153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2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3A77D98E-5B2E-4E24-B078-B9201CBDC791}"/>
              </a:ext>
            </a:extLst>
          </p:cNvPr>
          <p:cNvSpPr/>
          <p:nvPr/>
        </p:nvSpPr>
        <p:spPr>
          <a:xfrm>
            <a:off x="80607" y="3429000"/>
            <a:ext cx="1211139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4"/>
                </a:solidFill>
                <a:effectLst/>
              </a:rPr>
              <a:t>There are many more examples</a:t>
            </a:r>
          </a:p>
          <a:p>
            <a:pPr algn="ctr"/>
            <a:r>
              <a:rPr lang="en-US" sz="5400" b="1" dirty="0">
                <a:ln/>
                <a:solidFill>
                  <a:schemeClr val="accent4"/>
                </a:solidFill>
              </a:rPr>
              <a:t>And each has its own variation.</a:t>
            </a:r>
          </a:p>
          <a:p>
            <a:pPr algn="ctr"/>
            <a:r>
              <a:rPr lang="en-US" sz="5400" b="1" dirty="0">
                <a:ln/>
                <a:solidFill>
                  <a:schemeClr val="accent4"/>
                </a:solidFill>
              </a:rPr>
              <a:t>PLEASE CHECK THE HANDBOOK!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4AA3353-AABB-4565-8DD8-C5AC652DD8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5137" y="204216"/>
            <a:ext cx="3107626" cy="3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398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083B999-9B42-4867-A973-EB349B4F2296}"/>
              </a:ext>
            </a:extLst>
          </p:cNvPr>
          <p:cNvSpPr/>
          <p:nvPr/>
        </p:nvSpPr>
        <p:spPr>
          <a:xfrm>
            <a:off x="88562" y="0"/>
            <a:ext cx="41876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Reference 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3F88726-B3FF-4794-9C7B-5E0D05D7E6E8}"/>
              </a:ext>
            </a:extLst>
          </p:cNvPr>
          <p:cNvSpPr txBox="1"/>
          <p:nvPr/>
        </p:nvSpPr>
        <p:spPr>
          <a:xfrm>
            <a:off x="963168" y="1694688"/>
            <a:ext cx="6888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Essentially, this is a list of all of the references that you have used in your assignment, giving full publication information.</a:t>
            </a:r>
          </a:p>
          <a:p>
            <a:endParaRPr lang="en-GB" sz="2800" dirty="0"/>
          </a:p>
          <a:p>
            <a:r>
              <a:rPr lang="en-GB" sz="2800" dirty="0"/>
              <a:t>Again, the content within the reference list for each reference differs depending on where the source is from.</a:t>
            </a:r>
          </a:p>
          <a:p>
            <a:endParaRPr lang="en-GB" sz="2800" dirty="0"/>
          </a:p>
          <a:p>
            <a:r>
              <a:rPr lang="en-GB" sz="2800" dirty="0"/>
              <a:t>The reference lists needs to be listed </a:t>
            </a:r>
            <a:r>
              <a:rPr lang="en-GB" sz="2800" b="1" dirty="0"/>
              <a:t>alphabetically.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4D6F669-8488-4C97-A542-E0FB0F4716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1428" y="2182368"/>
            <a:ext cx="3207004" cy="310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61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E70EF576-C391-4CAA-8851-F6460EDE3F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234688"/>
              </p:ext>
            </p:extLst>
          </p:nvPr>
        </p:nvGraphicFramePr>
        <p:xfrm>
          <a:off x="109728" y="67056"/>
          <a:ext cx="11972543" cy="672388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9509">
                  <a:extLst>
                    <a:ext uri="{9D8B030D-6E8A-4147-A177-3AD203B41FA5}">
                      <a16:colId xmlns="" xmlns:a16="http://schemas.microsoft.com/office/drawing/2014/main" val="2675668819"/>
                    </a:ext>
                  </a:extLst>
                </a:gridCol>
                <a:gridCol w="3494283">
                  <a:extLst>
                    <a:ext uri="{9D8B030D-6E8A-4147-A177-3AD203B41FA5}">
                      <a16:colId xmlns="" xmlns:a16="http://schemas.microsoft.com/office/drawing/2014/main" val="1615329063"/>
                    </a:ext>
                  </a:extLst>
                </a:gridCol>
                <a:gridCol w="6088751">
                  <a:extLst>
                    <a:ext uri="{9D8B030D-6E8A-4147-A177-3AD203B41FA5}">
                      <a16:colId xmlns="" xmlns:a16="http://schemas.microsoft.com/office/drawing/2014/main" val="3999426737"/>
                    </a:ext>
                  </a:extLst>
                </a:gridCol>
              </a:tblGrid>
              <a:tr h="3853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In-Text Citation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Reference List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55546589"/>
                  </a:ext>
                </a:extLst>
              </a:tr>
              <a:tr h="2090506">
                <a:tc>
                  <a:txBody>
                    <a:bodyPr/>
                    <a:lstStyle/>
                    <a:p>
                      <a:r>
                        <a:rPr lang="en-GB" dirty="0"/>
                        <a:t>Book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(Author’s surname, year of publication, page number)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(Smith, 2016, p.5)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Authors surname and first initial, publication year in brackets, Title in italics, Edition (if relevant), Place of publication: Publisher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Smith, E. (2016) </a:t>
                      </a:r>
                      <a:r>
                        <a:rPr lang="en-GB" i="1" dirty="0">
                          <a:solidFill>
                            <a:srgbClr val="FF0000"/>
                          </a:solidFill>
                        </a:rPr>
                        <a:t>How to improve your research project. 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en-GB" i="0" baseline="30000" dirty="0">
                          <a:solidFill>
                            <a:srgbClr val="FF0000"/>
                          </a:solidFill>
                        </a:rPr>
                        <a:t>nd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 Ed. Plymouth: Kiln Press.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36877551"/>
                  </a:ext>
                </a:extLst>
              </a:tr>
              <a:tr h="665161">
                <a:tc>
                  <a:txBody>
                    <a:bodyPr/>
                    <a:lstStyle/>
                    <a:p>
                      <a:r>
                        <a:rPr lang="en-GB" dirty="0"/>
                        <a:t>Book with 4 or more authors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(Morton </a:t>
                      </a:r>
                      <a:r>
                        <a:rPr lang="en-GB" i="1" dirty="0"/>
                        <a:t>et al. </a:t>
                      </a:r>
                      <a:r>
                        <a:rPr lang="en-GB" i="0" dirty="0"/>
                        <a:t>2014, p.37)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Morton, A. C. et al. (2014) </a:t>
                      </a:r>
                      <a:r>
                        <a:rPr lang="en-GB" i="1" dirty="0">
                          <a:solidFill>
                            <a:srgbClr val="FF0000"/>
                          </a:solidFill>
                        </a:rPr>
                        <a:t>Walking and learning. 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Swansea: Sandpaper Press.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030065"/>
                  </a:ext>
                </a:extLst>
              </a:tr>
              <a:tr h="2090506">
                <a:tc>
                  <a:txBody>
                    <a:bodyPr/>
                    <a:lstStyle/>
                    <a:p>
                      <a:r>
                        <a:rPr lang="en-GB" dirty="0"/>
                        <a:t>Journal Article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(Author’s surname, year of publication, page number)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(Price, 2014, p.157)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Author’s surname and first initial, Publication year in round brackets, Article title enclosed in single quotation marks, Journal title in italics, Volume, Issue/part, page number and range of whole article.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Price, S. (2014) ‘Planning for change’, </a:t>
                      </a:r>
                      <a:r>
                        <a:rPr lang="en-GB" i="1" dirty="0">
                          <a:solidFill>
                            <a:srgbClr val="FF0000"/>
                          </a:solidFill>
                        </a:rPr>
                        <a:t>Leadership and Business Planning, 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15 (3), pp. 154-166.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12309443"/>
                  </a:ext>
                </a:extLst>
              </a:tr>
              <a:tr h="1492344">
                <a:tc>
                  <a:txBody>
                    <a:bodyPr/>
                    <a:lstStyle/>
                    <a:p>
                      <a:r>
                        <a:rPr lang="en-GB" dirty="0"/>
                        <a:t>Website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(Author’s surname/ organisation, year of publication)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Author’s surname and first initial, Publication year in round brackets, website title in italics, enclose medium [], available at : URL, (Accessed date).</a:t>
                      </a:r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McCormack, E. (2016) </a:t>
                      </a:r>
                      <a:r>
                        <a:rPr lang="en-GB" i="1" dirty="0">
                          <a:solidFill>
                            <a:srgbClr val="FF0000"/>
                          </a:solidFill>
                        </a:rPr>
                        <a:t>Dog Breed characteristics. 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Available at: 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  <a:hlinkClick r:id="rId3"/>
                        </a:rPr>
                        <a:t>http://www.dogbreedchar.co.uk/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 (Accessed: 19</a:t>
                      </a:r>
                      <a:r>
                        <a:rPr lang="en-GB" i="0" baseline="30000" dirty="0">
                          <a:solidFill>
                            <a:srgbClr val="FF0000"/>
                          </a:solidFill>
                        </a:rPr>
                        <a:t>th</a:t>
                      </a:r>
                      <a:r>
                        <a:rPr lang="en-GB" i="0" dirty="0">
                          <a:solidFill>
                            <a:srgbClr val="FF0000"/>
                          </a:solidFill>
                        </a:rPr>
                        <a:t> march 2017).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85346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1439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C82DC4CC-44B0-4452-8A50-25E733954641}"/>
              </a:ext>
            </a:extLst>
          </p:cNvPr>
          <p:cNvSpPr/>
          <p:nvPr/>
        </p:nvSpPr>
        <p:spPr>
          <a:xfrm>
            <a:off x="3263059" y="114407"/>
            <a:ext cx="3739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Important!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4053445-9876-41FA-91C4-3439F008705C}"/>
              </a:ext>
            </a:extLst>
          </p:cNvPr>
          <p:cNvSpPr txBox="1"/>
          <p:nvPr/>
        </p:nvSpPr>
        <p:spPr>
          <a:xfrm>
            <a:off x="1780032" y="1597152"/>
            <a:ext cx="74005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Your work will be checked for plagiarism so it is vital that you reference correctly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If you have placed a text etc in your reference list you do not need to mention it again in your bibliography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Make sure you have listed them alphabetically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5CA2462-2363-4167-8FF7-0F9903DD7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8899" y="457200"/>
            <a:ext cx="230505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55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CBB5B9A-7EB3-4A4F-BAD3-991504C0E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301" y="106509"/>
            <a:ext cx="1758843" cy="20525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51844CA-8206-4635-9971-C03319CCA59E}"/>
              </a:ext>
            </a:extLst>
          </p:cNvPr>
          <p:cNvSpPr/>
          <p:nvPr/>
        </p:nvSpPr>
        <p:spPr>
          <a:xfrm>
            <a:off x="2023872" y="106509"/>
            <a:ext cx="970483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Now, get into groups of 4/5. You are going to be taking part in a scavenger hunt.</a:t>
            </a:r>
          </a:p>
          <a:p>
            <a:endParaRPr lang="en-GB" sz="2800" dirty="0"/>
          </a:p>
          <a:p>
            <a:r>
              <a:rPr lang="en-GB" sz="2800" dirty="0"/>
              <a:t>On the piece of paper that I give you, there will be a list of statements.</a:t>
            </a:r>
          </a:p>
          <a:p>
            <a:endParaRPr lang="en-GB" sz="2800" dirty="0"/>
          </a:p>
          <a:p>
            <a:r>
              <a:rPr lang="en-GB" sz="2800" dirty="0"/>
              <a:t>Your challenge is to find references to support these statements within the Text books in the class.</a:t>
            </a:r>
          </a:p>
          <a:p>
            <a:endParaRPr lang="en-GB" sz="2800" dirty="0"/>
          </a:p>
          <a:p>
            <a:r>
              <a:rPr lang="en-GB" sz="2800" dirty="0"/>
              <a:t>You may have to swap books with another team to get all of the references! </a:t>
            </a:r>
          </a:p>
          <a:p>
            <a:endParaRPr lang="en-GB" sz="2800" dirty="0"/>
          </a:p>
          <a:p>
            <a:r>
              <a:rPr lang="en-GB" sz="2800" dirty="0"/>
              <a:t>It is your choice whether you quote directly, summarise or paraphrase. But, if you don’t reference correctly, your team is disqualified! Good luck! </a:t>
            </a:r>
          </a:p>
        </p:txBody>
      </p:sp>
    </p:spTree>
    <p:extLst>
      <p:ext uri="{BB962C8B-B14F-4D97-AF65-F5344CB8AC3E}">
        <p14:creationId xmlns:p14="http://schemas.microsoft.com/office/powerpoint/2010/main" val="2220813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EADB48F-560C-4F9D-A188-2C7E58DAC175}"/>
              </a:ext>
            </a:extLst>
          </p:cNvPr>
          <p:cNvSpPr txBox="1"/>
          <p:nvPr/>
        </p:nvSpPr>
        <p:spPr>
          <a:xfrm>
            <a:off x="2865120" y="1426464"/>
            <a:ext cx="5705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Either go online and take the quick </a:t>
            </a:r>
            <a:r>
              <a:rPr lang="en-GB" sz="2800" b="1" dirty="0">
                <a:hlinkClick r:id="rId3"/>
              </a:rPr>
              <a:t>Harvard referencing Quiz </a:t>
            </a:r>
            <a:r>
              <a:rPr lang="en-GB" sz="2800" b="1" dirty="0"/>
              <a:t>to test your knowledge.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89EDBCF-88B3-4A53-AEFA-C9C415938E56}"/>
              </a:ext>
            </a:extLst>
          </p:cNvPr>
          <p:cNvSpPr/>
          <p:nvPr/>
        </p:nvSpPr>
        <p:spPr>
          <a:xfrm>
            <a:off x="2670048" y="372337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https://www.ncl.ac.uk/library/assets/external/teaching/referencing_quiz.html</a:t>
            </a:r>
          </a:p>
        </p:txBody>
      </p:sp>
    </p:spTree>
    <p:extLst>
      <p:ext uri="{BB962C8B-B14F-4D97-AF65-F5344CB8AC3E}">
        <p14:creationId xmlns:p14="http://schemas.microsoft.com/office/powerpoint/2010/main" val="404974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143</TotalTime>
  <Words>1662</Words>
  <Application>Microsoft Macintosh PowerPoint</Application>
  <PresentationFormat>Custom</PresentationFormat>
  <Paragraphs>192</Paragraphs>
  <Slides>21</Slides>
  <Notes>17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Parcel</vt:lpstr>
      <vt:lpstr>Academic and employability skills</vt:lpstr>
      <vt:lpstr>Welcome to academic and employability skills!</vt:lpstr>
      <vt:lpstr>So what does that actually mean?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</dc:title>
  <dc:creator>Paul James</dc:creator>
  <cp:lastModifiedBy>Laura James</cp:lastModifiedBy>
  <cp:revision>21</cp:revision>
  <dcterms:created xsi:type="dcterms:W3CDTF">2018-09-11T11:24:15Z</dcterms:created>
  <dcterms:modified xsi:type="dcterms:W3CDTF">2018-09-21T12:50:23Z</dcterms:modified>
</cp:coreProperties>
</file>