
<file path=[Content_Types].xml><?xml version="1.0" encoding="utf-8"?>
<Types xmlns="http://schemas.openxmlformats.org/package/2006/content-types">
  <Default Extension="jpeg" ContentType="image/jpeg"/>
  <Default Extension="JPG" ContentType="image/.jp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handoutMasters/handoutMaster1.xml" ContentType="application/vnd.openxmlformats-officedocument.presentationml.handoutMaster+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xml" ContentType="application/vnd.openxmlformats-officedocument.presentationml.slideLayout+xml"/>
  <Override PartName="/ppt/slideLayouts/slideLayout60.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706" r:id="rId3"/>
  </p:sldMasterIdLst>
  <p:notesMasterIdLst>
    <p:notesMasterId r:id="rId5"/>
  </p:notesMasterIdLst>
  <p:handoutMasterIdLst>
    <p:handoutMasterId r:id="rId15"/>
  </p:handoutMasterIdLst>
  <p:sldIdLst>
    <p:sldId id="256" r:id="rId4"/>
    <p:sldId id="266" r:id="rId6"/>
    <p:sldId id="267" r:id="rId7"/>
    <p:sldId id="268" r:id="rId8"/>
    <p:sldId id="274" r:id="rId9"/>
    <p:sldId id="275" r:id="rId10"/>
    <p:sldId id="290" r:id="rId11"/>
    <p:sldId id="280" r:id="rId12"/>
    <p:sldId id="284" r:id="rId13"/>
    <p:sldId id="291" r:id="rId14"/>
  </p:sldIdLst>
  <p:sldSz cx="12192000" cy="6858000"/>
  <p:notesSz cx="6858000" cy="9144000"/>
  <p:custDataLst>
    <p:tags r:id="rId19"/>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4" userDrawn="1">
          <p15:clr>
            <a:srgbClr val="A4A3A4"/>
          </p15:clr>
        </p15:guide>
        <p15:guide id="2" pos="392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787481"/>
    <a:srgbClr val="CBBFD3"/>
    <a:srgbClr val="EDE5FA"/>
    <a:srgbClr val="A9A6AA"/>
    <a:srgbClr val="DACAB0"/>
    <a:srgbClr val="C7B8A6"/>
    <a:srgbClr val="B6B1A5"/>
    <a:srgbClr val="A2998A"/>
    <a:srgbClr val="9EA9BA"/>
    <a:srgbClr val="C3CAD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212" autoAdjust="0"/>
    <p:restoredTop sz="96233" autoAdjust="0"/>
  </p:normalViewPr>
  <p:slideViewPr>
    <p:cSldViewPr snapToGrid="0" showGuides="1">
      <p:cViewPr>
        <p:scale>
          <a:sx n="66" d="100"/>
          <a:sy n="66" d="100"/>
        </p:scale>
        <p:origin x="1314" y="924"/>
      </p:cViewPr>
      <p:guideLst>
        <p:guide orient="horz" pos="2164"/>
        <p:guide pos="3920"/>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5.xml"/><Relationship Id="rId8" Type="http://schemas.openxmlformats.org/officeDocument/2006/relationships/slide" Target="slides/slide4.xml"/><Relationship Id="rId7" Type="http://schemas.openxmlformats.org/officeDocument/2006/relationships/slide" Target="slides/slide3.xml"/><Relationship Id="rId6" Type="http://schemas.openxmlformats.org/officeDocument/2006/relationships/slide" Target="slides/slide2.xml"/><Relationship Id="rId5" Type="http://schemas.openxmlformats.org/officeDocument/2006/relationships/notesMaster" Target="notesMasters/notesMaster1.xml"/><Relationship Id="rId4" Type="http://schemas.openxmlformats.org/officeDocument/2006/relationships/slide" Target="slides/slide1.xml"/><Relationship Id="rId3" Type="http://schemas.openxmlformats.org/officeDocument/2006/relationships/slideMaster" Target="slideMasters/slideMaster2.xml"/><Relationship Id="rId2" Type="http://schemas.openxmlformats.org/officeDocument/2006/relationships/theme" Target="theme/theme1.xml"/><Relationship Id="rId19" Type="http://schemas.openxmlformats.org/officeDocument/2006/relationships/tags" Target="tags/tag17.xml"/><Relationship Id="rId18" Type="http://schemas.openxmlformats.org/officeDocument/2006/relationships/tableStyles" Target="tableStyles.xml"/><Relationship Id="rId17" Type="http://schemas.openxmlformats.org/officeDocument/2006/relationships/viewProps" Target="viewProps.xml"/><Relationship Id="rId16" Type="http://schemas.openxmlformats.org/officeDocument/2006/relationships/presProps" Target="presProps.xml"/><Relationship Id="rId15" Type="http://schemas.openxmlformats.org/officeDocument/2006/relationships/handoutMaster" Target="handoutMasters/handoutMaster1.xml"/><Relationship Id="rId14" Type="http://schemas.openxmlformats.org/officeDocument/2006/relationships/slide" Target="slides/slide10.xml"/><Relationship Id="rId13" Type="http://schemas.openxmlformats.org/officeDocument/2006/relationships/slide" Target="slides/slide9.xml"/><Relationship Id="rId12" Type="http://schemas.openxmlformats.org/officeDocument/2006/relationships/slide" Target="slides/slide8.xml"/><Relationship Id="rId11" Type="http://schemas.openxmlformats.org/officeDocument/2006/relationships/slide" Target="slides/slide7.xml"/><Relationship Id="rId10" Type="http://schemas.openxmlformats.org/officeDocument/2006/relationships/slide" Target="slides/slide6.xml"/><Relationship Id="rId1" Type="http://schemas.openxmlformats.org/officeDocument/2006/relationships/slideMaster" Target="slideMasters/slide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F9B84EA-7D68-4D60-9CB1-D50884785D1C}" type="datetimeFigureOut">
              <a:rPr lang="zh-CN" altLang="en-US" smtClean="0"/>
            </a:fld>
            <a:endParaRPr lang="zh-CN" altLang="en-US"/>
          </a:p>
        </p:txBody>
      </p:sp>
      <p:sp>
        <p:nvSpPr>
          <p:cNvPr id="4" name="页脚占位符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D4E0FC9-F1F8-4FAE-9988-3BA365CFD46F}" type="slidenum">
              <a:rPr lang="zh-CN" altLang="en-US" smtClean="0"/>
            </a:fld>
            <a:endParaRPr lang="zh-CN"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5EDD5E-6509-4D09-AC96-7FDE125DB65A}"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09C727A-B2B2-4D08-AD9A-FA974B92E359}" type="slidenum">
              <a:rPr lang="zh-CN" altLang="en-US" smtClean="0"/>
            </a:fld>
            <a:endParaRPr lang="zh-CN" altLang="en-US"/>
          </a:p>
        </p:txBody>
      </p:sp>
    </p:spTree>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2" Type="http://schemas.openxmlformats.org/officeDocument/2006/relationships/hyperlink" Target="http://www.1ppt.com/hangye/" TargetMode="External"/><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标题幻灯片">
    <p:spTree>
      <p:nvGrpSpPr>
        <p:cNvPr id="1" name=""/>
        <p:cNvGrpSpPr/>
        <p:nvPr/>
      </p:nvGrpSpPr>
      <p:grpSpPr>
        <a:xfrm>
          <a:off x="0" y="0"/>
          <a:ext cx="0" cy="0"/>
          <a:chOff x="0" y="0"/>
          <a:chExt cx="0" cy="0"/>
        </a:xfrm>
      </p:grpSpPr>
      <p:sp>
        <p:nvSpPr>
          <p:cNvPr id="8" name="矩形 7"/>
          <p:cNvSpPr/>
          <p:nvPr userDrawn="1"/>
        </p:nvSpPr>
        <p:spPr>
          <a:xfrm>
            <a:off x="-1" y="0"/>
            <a:ext cx="2989944" cy="6858000"/>
          </a:xfrm>
          <a:prstGeom prst="rect">
            <a:avLst/>
          </a:prstGeom>
          <a:solidFill>
            <a:srgbClr val="7C8B7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矩形 11"/>
          <p:cNvSpPr/>
          <p:nvPr userDrawn="1"/>
        </p:nvSpPr>
        <p:spPr>
          <a:xfrm>
            <a:off x="3067351" y="0"/>
            <a:ext cx="2989944" cy="6858000"/>
          </a:xfrm>
          <a:prstGeom prst="rect">
            <a:avLst/>
          </a:prstGeom>
          <a:solidFill>
            <a:srgbClr val="98A38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矩形 12"/>
          <p:cNvSpPr/>
          <p:nvPr userDrawn="1"/>
        </p:nvSpPr>
        <p:spPr>
          <a:xfrm>
            <a:off x="6134703" y="0"/>
            <a:ext cx="2989944" cy="6858000"/>
          </a:xfrm>
          <a:prstGeom prst="rect">
            <a:avLst/>
          </a:prstGeom>
          <a:solidFill>
            <a:srgbClr val="B7C5B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4" name="矩形 13"/>
          <p:cNvSpPr/>
          <p:nvPr userDrawn="1"/>
        </p:nvSpPr>
        <p:spPr>
          <a:xfrm>
            <a:off x="9202056" y="0"/>
            <a:ext cx="2989944" cy="6858000"/>
          </a:xfrm>
          <a:prstGeom prst="rect">
            <a:avLst/>
          </a:prstGeom>
          <a:solidFill>
            <a:srgbClr val="E1E4E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00" advClick="0" advTm="2000">
        <p:fade/>
      </p:transition>
    </mc:Choice>
    <mc:Fallback>
      <p:transition spd="med" advClick="0" advTm="2000">
        <p:fade/>
      </p:transition>
    </mc:Fallback>
  </mc:AlternateContent>
  <p:hf sldNum="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标题幻灯片">
    <p:spTree>
      <p:nvGrpSpPr>
        <p:cNvPr id="1" name=""/>
        <p:cNvGrpSpPr/>
        <p:nvPr/>
      </p:nvGrpSpPr>
      <p:grpSpPr>
        <a:xfrm>
          <a:off x="0" y="0"/>
          <a:ext cx="0" cy="0"/>
          <a:chOff x="0" y="0"/>
          <a:chExt cx="0" cy="0"/>
        </a:xfrm>
      </p:grpSpPr>
      <p:sp>
        <p:nvSpPr>
          <p:cNvPr id="8" name="矩形 7"/>
          <p:cNvSpPr/>
          <p:nvPr userDrawn="1"/>
        </p:nvSpPr>
        <p:spPr>
          <a:xfrm>
            <a:off x="-1" y="0"/>
            <a:ext cx="2989944" cy="6858000"/>
          </a:xfrm>
          <a:prstGeom prst="rect">
            <a:avLst/>
          </a:prstGeom>
          <a:solidFill>
            <a:srgbClr val="7C8B7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矩形 11"/>
          <p:cNvSpPr/>
          <p:nvPr userDrawn="1"/>
        </p:nvSpPr>
        <p:spPr>
          <a:xfrm>
            <a:off x="3067351" y="0"/>
            <a:ext cx="2989944" cy="6858000"/>
          </a:xfrm>
          <a:prstGeom prst="rect">
            <a:avLst/>
          </a:prstGeom>
          <a:solidFill>
            <a:srgbClr val="98A38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矩形 12"/>
          <p:cNvSpPr/>
          <p:nvPr userDrawn="1"/>
        </p:nvSpPr>
        <p:spPr>
          <a:xfrm>
            <a:off x="6134703" y="0"/>
            <a:ext cx="2989944" cy="6858000"/>
          </a:xfrm>
          <a:prstGeom prst="rect">
            <a:avLst/>
          </a:prstGeom>
          <a:solidFill>
            <a:srgbClr val="B7C5B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4" name="矩形 13"/>
          <p:cNvSpPr/>
          <p:nvPr userDrawn="1"/>
        </p:nvSpPr>
        <p:spPr>
          <a:xfrm>
            <a:off x="9202056" y="0"/>
            <a:ext cx="2989944" cy="6858000"/>
          </a:xfrm>
          <a:prstGeom prst="rect">
            <a:avLst/>
          </a:prstGeom>
          <a:solidFill>
            <a:srgbClr val="E1E4E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矩形 5"/>
          <p:cNvSpPr/>
          <p:nvPr userDrawn="1"/>
        </p:nvSpPr>
        <p:spPr>
          <a:xfrm>
            <a:off x="314526" y="312036"/>
            <a:ext cx="11562948" cy="623392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Tree>
  </p:cSld>
  <p:clrMapOvr>
    <a:masterClrMapping/>
  </p:clrMapOvr>
  <mc:AlternateContent xmlns:mc="http://schemas.openxmlformats.org/markup-compatibility/2006">
    <mc:Choice xmlns:p14="http://schemas.microsoft.com/office/powerpoint/2010/main" Requires="p14">
      <p:transition spd="med" p14:dur="700" advClick="0" advTm="2000">
        <p:fade/>
      </p:transition>
    </mc:Choice>
    <mc:Fallback>
      <p:transition spd="med" advClick="0" advTm="2000">
        <p:fade/>
      </p:transition>
    </mc:Fallback>
  </mc:AlternateContent>
  <p:hf sldNum="0" ft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标题和内容">
    <p:spTree>
      <p:nvGrpSpPr>
        <p:cNvPr id="1" name=""/>
        <p:cNvGrpSpPr/>
        <p:nvPr/>
      </p:nvGrpSpPr>
      <p:grpSpPr>
        <a:xfrm>
          <a:off x="0" y="0"/>
          <a:ext cx="0" cy="0"/>
          <a:chOff x="0" y="0"/>
          <a:chExt cx="0" cy="0"/>
        </a:xfrm>
      </p:grpSpPr>
      <p:sp>
        <p:nvSpPr>
          <p:cNvPr id="7" name="矩形 6"/>
          <p:cNvSpPr/>
          <p:nvPr userDrawn="1"/>
        </p:nvSpPr>
        <p:spPr>
          <a:xfrm>
            <a:off x="-1" y="0"/>
            <a:ext cx="2989944" cy="6858000"/>
          </a:xfrm>
          <a:prstGeom prst="rect">
            <a:avLst/>
          </a:prstGeom>
          <a:solidFill>
            <a:srgbClr val="9EA9B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矩形 7"/>
          <p:cNvSpPr/>
          <p:nvPr userDrawn="1"/>
        </p:nvSpPr>
        <p:spPr>
          <a:xfrm>
            <a:off x="3067351" y="0"/>
            <a:ext cx="2989944" cy="6858000"/>
          </a:xfrm>
          <a:prstGeom prst="rect">
            <a:avLst/>
          </a:prstGeom>
          <a:solidFill>
            <a:srgbClr val="9EA4A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矩形 8"/>
          <p:cNvSpPr/>
          <p:nvPr userDrawn="1"/>
        </p:nvSpPr>
        <p:spPr>
          <a:xfrm>
            <a:off x="6134703" y="0"/>
            <a:ext cx="2989944" cy="6858000"/>
          </a:xfrm>
          <a:prstGeom prst="rect">
            <a:avLst/>
          </a:prstGeom>
          <a:solidFill>
            <a:srgbClr val="B0B0B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矩形 9"/>
          <p:cNvSpPr/>
          <p:nvPr userDrawn="1"/>
        </p:nvSpPr>
        <p:spPr>
          <a:xfrm>
            <a:off x="9202056" y="0"/>
            <a:ext cx="2989944" cy="6858000"/>
          </a:xfrm>
          <a:prstGeom prst="rect">
            <a:avLst/>
          </a:prstGeom>
          <a:solidFill>
            <a:srgbClr val="C3CAD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00" advClick="0" advTm="2000">
        <p:fade/>
      </p:transition>
    </mc:Choice>
    <mc:Fallback>
      <p:transition spd="med" advClick="0" advTm="2000">
        <p:fade/>
      </p:transition>
    </mc:Fallback>
  </mc:AlternateContent>
  <p:hf sldNum="0" ftr="0" dt="0"/>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自定义版式">
    <p:spTree>
      <p:nvGrpSpPr>
        <p:cNvPr id="1" name=""/>
        <p:cNvGrpSpPr/>
        <p:nvPr/>
      </p:nvGrpSpPr>
      <p:grpSpPr>
        <a:xfrm>
          <a:off x="0" y="0"/>
          <a:ext cx="0" cy="0"/>
          <a:chOff x="0" y="0"/>
          <a:chExt cx="0" cy="0"/>
        </a:xfrm>
      </p:grpSpPr>
      <p:sp>
        <p:nvSpPr>
          <p:cNvPr id="7" name="矩形 6"/>
          <p:cNvSpPr/>
          <p:nvPr userDrawn="1"/>
        </p:nvSpPr>
        <p:spPr>
          <a:xfrm>
            <a:off x="-1" y="0"/>
            <a:ext cx="2989944" cy="6858000"/>
          </a:xfrm>
          <a:prstGeom prst="rect">
            <a:avLst/>
          </a:prstGeom>
          <a:solidFill>
            <a:srgbClr val="9EA9B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矩形 7"/>
          <p:cNvSpPr/>
          <p:nvPr userDrawn="1"/>
        </p:nvSpPr>
        <p:spPr>
          <a:xfrm>
            <a:off x="3067351" y="0"/>
            <a:ext cx="2989944" cy="6858000"/>
          </a:xfrm>
          <a:prstGeom prst="rect">
            <a:avLst/>
          </a:prstGeom>
          <a:solidFill>
            <a:srgbClr val="9EA4A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矩形 8"/>
          <p:cNvSpPr/>
          <p:nvPr userDrawn="1"/>
        </p:nvSpPr>
        <p:spPr>
          <a:xfrm>
            <a:off x="6134703" y="0"/>
            <a:ext cx="2989944" cy="6858000"/>
          </a:xfrm>
          <a:prstGeom prst="rect">
            <a:avLst/>
          </a:prstGeom>
          <a:solidFill>
            <a:srgbClr val="B0B0B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矩形 9"/>
          <p:cNvSpPr/>
          <p:nvPr userDrawn="1"/>
        </p:nvSpPr>
        <p:spPr>
          <a:xfrm>
            <a:off x="9202056" y="0"/>
            <a:ext cx="2989944" cy="6858000"/>
          </a:xfrm>
          <a:prstGeom prst="rect">
            <a:avLst/>
          </a:prstGeom>
          <a:solidFill>
            <a:srgbClr val="C3CAD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矩形 5"/>
          <p:cNvSpPr/>
          <p:nvPr userDrawn="1"/>
        </p:nvSpPr>
        <p:spPr>
          <a:xfrm>
            <a:off x="314526" y="312036"/>
            <a:ext cx="11562948" cy="623392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Tree>
  </p:cSld>
  <p:clrMapOvr>
    <a:masterClrMapping/>
  </p:clrMapOvr>
  <mc:AlternateContent xmlns:mc="http://schemas.openxmlformats.org/markup-compatibility/2006">
    <mc:Choice xmlns:p14="http://schemas.microsoft.com/office/powerpoint/2010/main" Requires="p14">
      <p:transition spd="med" p14:dur="700" advClick="0" advTm="2000">
        <p:fade/>
      </p:transition>
    </mc:Choice>
    <mc:Fallback>
      <p:transition spd="med" advClick="0" advTm="2000">
        <p:fade/>
      </p:transition>
    </mc:Fallback>
  </mc:AlternateContent>
  <p:hf sldNum="0" ftr="0" dt="0"/>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节标题">
    <p:spTree>
      <p:nvGrpSpPr>
        <p:cNvPr id="1" name=""/>
        <p:cNvGrpSpPr/>
        <p:nvPr/>
      </p:nvGrpSpPr>
      <p:grpSpPr>
        <a:xfrm>
          <a:off x="0" y="0"/>
          <a:ext cx="0" cy="0"/>
          <a:chOff x="0" y="0"/>
          <a:chExt cx="0" cy="0"/>
        </a:xfrm>
      </p:grpSpPr>
      <p:sp>
        <p:nvSpPr>
          <p:cNvPr id="8" name="矩形 7"/>
          <p:cNvSpPr/>
          <p:nvPr userDrawn="1"/>
        </p:nvSpPr>
        <p:spPr>
          <a:xfrm>
            <a:off x="-1" y="0"/>
            <a:ext cx="2989944" cy="6858000"/>
          </a:xfrm>
          <a:prstGeom prst="rect">
            <a:avLst/>
          </a:prstGeom>
          <a:solidFill>
            <a:srgbClr val="A2998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矩形 8"/>
          <p:cNvSpPr/>
          <p:nvPr userDrawn="1"/>
        </p:nvSpPr>
        <p:spPr>
          <a:xfrm>
            <a:off x="3067351" y="0"/>
            <a:ext cx="2989944" cy="6858000"/>
          </a:xfrm>
          <a:prstGeom prst="rect">
            <a:avLst/>
          </a:prstGeom>
          <a:solidFill>
            <a:srgbClr val="B6B1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矩形 9"/>
          <p:cNvSpPr/>
          <p:nvPr userDrawn="1"/>
        </p:nvSpPr>
        <p:spPr>
          <a:xfrm>
            <a:off x="6134703" y="0"/>
            <a:ext cx="2989944" cy="6858000"/>
          </a:xfrm>
          <a:prstGeom prst="rect">
            <a:avLst/>
          </a:prstGeom>
          <a:solidFill>
            <a:srgbClr val="C7B8A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矩形 10"/>
          <p:cNvSpPr/>
          <p:nvPr userDrawn="1"/>
        </p:nvSpPr>
        <p:spPr>
          <a:xfrm>
            <a:off x="9202056" y="0"/>
            <a:ext cx="2989944" cy="6858000"/>
          </a:xfrm>
          <a:prstGeom prst="rect">
            <a:avLst/>
          </a:prstGeom>
          <a:solidFill>
            <a:srgbClr val="DACAB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00" advClick="0" advTm="2000">
        <p:fade/>
      </p:transition>
    </mc:Choice>
    <mc:Fallback>
      <p:transition spd="med" advClick="0" advTm="2000">
        <p:fade/>
      </p:transition>
    </mc:Fallback>
  </mc:AlternateContent>
  <p:hf sldNum="0" ftr="0" dt="0"/>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节标题">
    <p:spTree>
      <p:nvGrpSpPr>
        <p:cNvPr id="1" name=""/>
        <p:cNvGrpSpPr/>
        <p:nvPr/>
      </p:nvGrpSpPr>
      <p:grpSpPr>
        <a:xfrm>
          <a:off x="0" y="0"/>
          <a:ext cx="0" cy="0"/>
          <a:chOff x="0" y="0"/>
          <a:chExt cx="0" cy="0"/>
        </a:xfrm>
      </p:grpSpPr>
      <p:sp>
        <p:nvSpPr>
          <p:cNvPr id="8" name="矩形 7"/>
          <p:cNvSpPr/>
          <p:nvPr userDrawn="1"/>
        </p:nvSpPr>
        <p:spPr>
          <a:xfrm>
            <a:off x="-1" y="0"/>
            <a:ext cx="2989944" cy="6858000"/>
          </a:xfrm>
          <a:prstGeom prst="rect">
            <a:avLst/>
          </a:prstGeom>
          <a:solidFill>
            <a:srgbClr val="A2998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矩形 8"/>
          <p:cNvSpPr/>
          <p:nvPr userDrawn="1"/>
        </p:nvSpPr>
        <p:spPr>
          <a:xfrm>
            <a:off x="3067351" y="0"/>
            <a:ext cx="2989944" cy="6858000"/>
          </a:xfrm>
          <a:prstGeom prst="rect">
            <a:avLst/>
          </a:prstGeom>
          <a:solidFill>
            <a:srgbClr val="B6B1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矩形 9"/>
          <p:cNvSpPr/>
          <p:nvPr userDrawn="1"/>
        </p:nvSpPr>
        <p:spPr>
          <a:xfrm>
            <a:off x="6134703" y="0"/>
            <a:ext cx="2989944" cy="6858000"/>
          </a:xfrm>
          <a:prstGeom prst="rect">
            <a:avLst/>
          </a:prstGeom>
          <a:solidFill>
            <a:srgbClr val="C7B8A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矩形 10"/>
          <p:cNvSpPr/>
          <p:nvPr userDrawn="1"/>
        </p:nvSpPr>
        <p:spPr>
          <a:xfrm>
            <a:off x="9202056" y="0"/>
            <a:ext cx="2989944" cy="6858000"/>
          </a:xfrm>
          <a:prstGeom prst="rect">
            <a:avLst/>
          </a:prstGeom>
          <a:solidFill>
            <a:srgbClr val="DACAB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矩形 5"/>
          <p:cNvSpPr/>
          <p:nvPr userDrawn="1"/>
        </p:nvSpPr>
        <p:spPr>
          <a:xfrm>
            <a:off x="314526" y="312036"/>
            <a:ext cx="11562948" cy="623392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Tree>
  </p:cSld>
  <p:clrMapOvr>
    <a:masterClrMapping/>
  </p:clrMapOvr>
  <mc:AlternateContent xmlns:mc="http://schemas.openxmlformats.org/markup-compatibility/2006">
    <mc:Choice xmlns:p14="http://schemas.microsoft.com/office/powerpoint/2010/main" Requires="p14">
      <p:transition spd="med" p14:dur="700" advClick="0" advTm="2000">
        <p:fade/>
      </p:transition>
    </mc:Choice>
    <mc:Fallback>
      <p:transition spd="med" advClick="0" advTm="2000">
        <p:fade/>
      </p:transition>
    </mc:Fallback>
  </mc:AlternateContent>
  <p:hf sldNum="0" ftr="0" dt="0"/>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_节标题">
    <p:spTree>
      <p:nvGrpSpPr>
        <p:cNvPr id="1" name=""/>
        <p:cNvGrpSpPr/>
        <p:nvPr/>
      </p:nvGrpSpPr>
      <p:grpSpPr>
        <a:xfrm>
          <a:off x="0" y="0"/>
          <a:ext cx="0" cy="0"/>
          <a:chOff x="0" y="0"/>
          <a:chExt cx="0" cy="0"/>
        </a:xfrm>
      </p:grpSpPr>
      <p:sp>
        <p:nvSpPr>
          <p:cNvPr id="8" name="矩形 7"/>
          <p:cNvSpPr/>
          <p:nvPr userDrawn="1"/>
        </p:nvSpPr>
        <p:spPr>
          <a:xfrm>
            <a:off x="-1" y="0"/>
            <a:ext cx="2989944" cy="6858000"/>
          </a:xfrm>
          <a:prstGeom prst="rect">
            <a:avLst/>
          </a:prstGeom>
          <a:solidFill>
            <a:srgbClr val="78748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矩形 8"/>
          <p:cNvSpPr/>
          <p:nvPr userDrawn="1"/>
        </p:nvSpPr>
        <p:spPr>
          <a:xfrm>
            <a:off x="3067351" y="0"/>
            <a:ext cx="2989944" cy="6858000"/>
          </a:xfrm>
          <a:prstGeom prst="rect">
            <a:avLst/>
          </a:prstGeom>
          <a:solidFill>
            <a:srgbClr val="A9A6A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矩形 9"/>
          <p:cNvSpPr/>
          <p:nvPr userDrawn="1"/>
        </p:nvSpPr>
        <p:spPr>
          <a:xfrm>
            <a:off x="6134703" y="0"/>
            <a:ext cx="2989944" cy="6858000"/>
          </a:xfrm>
          <a:prstGeom prst="rect">
            <a:avLst/>
          </a:prstGeom>
          <a:solidFill>
            <a:srgbClr val="CBBFD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矩形 10"/>
          <p:cNvSpPr/>
          <p:nvPr userDrawn="1"/>
        </p:nvSpPr>
        <p:spPr>
          <a:xfrm>
            <a:off x="9202056" y="0"/>
            <a:ext cx="2989944" cy="6858000"/>
          </a:xfrm>
          <a:prstGeom prst="rect">
            <a:avLst/>
          </a:prstGeom>
          <a:solidFill>
            <a:srgbClr val="EDE5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00" advClick="0" advTm="2000">
        <p:fade/>
      </p:transition>
    </mc:Choice>
    <mc:Fallback>
      <p:transition spd="med" advClick="0" advTm="2000">
        <p:fade/>
      </p:transition>
    </mc:Fallback>
  </mc:AlternateContent>
  <p:hf sldNum="0" ftr="0" dt="0"/>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3_节标题">
    <p:spTree>
      <p:nvGrpSpPr>
        <p:cNvPr id="1" name=""/>
        <p:cNvGrpSpPr/>
        <p:nvPr/>
      </p:nvGrpSpPr>
      <p:grpSpPr>
        <a:xfrm>
          <a:off x="0" y="0"/>
          <a:ext cx="0" cy="0"/>
          <a:chOff x="0" y="0"/>
          <a:chExt cx="0" cy="0"/>
        </a:xfrm>
      </p:grpSpPr>
      <p:sp>
        <p:nvSpPr>
          <p:cNvPr id="8" name="矩形 7"/>
          <p:cNvSpPr/>
          <p:nvPr userDrawn="1"/>
        </p:nvSpPr>
        <p:spPr>
          <a:xfrm>
            <a:off x="-1" y="0"/>
            <a:ext cx="2989944" cy="6858000"/>
          </a:xfrm>
          <a:prstGeom prst="rect">
            <a:avLst/>
          </a:prstGeom>
          <a:solidFill>
            <a:srgbClr val="78748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矩形 8"/>
          <p:cNvSpPr/>
          <p:nvPr userDrawn="1"/>
        </p:nvSpPr>
        <p:spPr>
          <a:xfrm>
            <a:off x="3067351" y="0"/>
            <a:ext cx="2989944" cy="6858000"/>
          </a:xfrm>
          <a:prstGeom prst="rect">
            <a:avLst/>
          </a:prstGeom>
          <a:solidFill>
            <a:srgbClr val="A9A6A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矩形 9"/>
          <p:cNvSpPr/>
          <p:nvPr userDrawn="1"/>
        </p:nvSpPr>
        <p:spPr>
          <a:xfrm>
            <a:off x="6134703" y="0"/>
            <a:ext cx="2989944" cy="6858000"/>
          </a:xfrm>
          <a:prstGeom prst="rect">
            <a:avLst/>
          </a:prstGeom>
          <a:solidFill>
            <a:srgbClr val="CBBFD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矩形 10"/>
          <p:cNvSpPr/>
          <p:nvPr userDrawn="1"/>
        </p:nvSpPr>
        <p:spPr>
          <a:xfrm>
            <a:off x="9202056" y="0"/>
            <a:ext cx="2989944" cy="6858000"/>
          </a:xfrm>
          <a:prstGeom prst="rect">
            <a:avLst/>
          </a:prstGeom>
          <a:solidFill>
            <a:srgbClr val="EDE5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矩形 6"/>
          <p:cNvSpPr/>
          <p:nvPr userDrawn="1"/>
        </p:nvSpPr>
        <p:spPr>
          <a:xfrm>
            <a:off x="314526" y="312036"/>
            <a:ext cx="11562948" cy="623392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Tree>
  </p:cSld>
  <p:clrMapOvr>
    <a:masterClrMapping/>
  </p:clrMapOvr>
  <mc:AlternateContent xmlns:mc="http://schemas.openxmlformats.org/markup-compatibility/2006">
    <mc:Choice xmlns:p14="http://schemas.microsoft.com/office/powerpoint/2010/main" Requires="p14">
      <p:transition spd="med" p14:dur="700" advClick="0" advTm="2000">
        <p:fade/>
      </p:transition>
    </mc:Choice>
    <mc:Fallback>
      <p:transition spd="med" advClick="0" advTm="2000">
        <p:fade/>
      </p:transition>
    </mc:Fallback>
  </mc:AlternateContent>
  <p:hf sldNum="0" ftr="0" dt="0"/>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自定义版式">
    <p:spTree>
      <p:nvGrpSpPr>
        <p:cNvPr id="1" name=""/>
        <p:cNvGrpSpPr/>
        <p:nvPr/>
      </p:nvGrpSpPr>
      <p:grpSpPr>
        <a:xfrm>
          <a:off x="0" y="0"/>
          <a:ext cx="0" cy="0"/>
          <a:chOff x="0" y="0"/>
          <a:chExt cx="0" cy="0"/>
        </a:xfrm>
      </p:grpSpPr>
      <p:sp>
        <p:nvSpPr>
          <p:cNvPr id="6" name="矩形 5"/>
          <p:cNvSpPr/>
          <p:nvPr userDrawn="1"/>
        </p:nvSpPr>
        <p:spPr>
          <a:xfrm>
            <a:off x="-1" y="0"/>
            <a:ext cx="2989944" cy="6858000"/>
          </a:xfrm>
          <a:prstGeom prst="rect">
            <a:avLst/>
          </a:prstGeom>
          <a:solidFill>
            <a:srgbClr val="7C8B7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矩形 6"/>
          <p:cNvSpPr/>
          <p:nvPr userDrawn="1"/>
        </p:nvSpPr>
        <p:spPr>
          <a:xfrm>
            <a:off x="3067351" y="0"/>
            <a:ext cx="2989944" cy="6858000"/>
          </a:xfrm>
          <a:prstGeom prst="rect">
            <a:avLst/>
          </a:prstGeom>
          <a:solidFill>
            <a:srgbClr val="9EA9B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矩形 7"/>
          <p:cNvSpPr/>
          <p:nvPr userDrawn="1"/>
        </p:nvSpPr>
        <p:spPr>
          <a:xfrm>
            <a:off x="6134703" y="0"/>
            <a:ext cx="2989944" cy="6858000"/>
          </a:xfrm>
          <a:prstGeom prst="rect">
            <a:avLst/>
          </a:prstGeom>
          <a:solidFill>
            <a:srgbClr val="A2998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矩形 8"/>
          <p:cNvSpPr/>
          <p:nvPr userDrawn="1"/>
        </p:nvSpPr>
        <p:spPr>
          <a:xfrm>
            <a:off x="9202056" y="0"/>
            <a:ext cx="2989944" cy="6858000"/>
          </a:xfrm>
          <a:prstGeom prst="rect">
            <a:avLst/>
          </a:prstGeom>
          <a:solidFill>
            <a:srgbClr val="78748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00" advClick="0" advTm="2000">
        <p:fade/>
      </p:transition>
    </mc:Choice>
    <mc:Fallback>
      <p:transition spd="med" advClick="0" advTm="2000">
        <p:fade/>
      </p:transition>
    </mc:Fallback>
  </mc:AlternateContent>
  <p:hf sldNum="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00" advClick="0" advTm="2000">
        <p:fade/>
      </p:transition>
    </mc:Choice>
    <mc:Fallback>
      <p:transition spd="med" advClick="0" advTm="2000">
        <p:fade/>
      </p:transition>
    </mc:Fallback>
  </mc:AlternateContent>
  <p:hf sldNum="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00" advClick="0" advTm="2000">
        <p:fade/>
      </p:transition>
    </mc:Choice>
    <mc:Fallback>
      <p:transition spd="med" advClick="0" advTm="2000">
        <p:fade/>
      </p:transition>
    </mc:Fallback>
  </mc:AlternateContent>
  <p:hf sldNum="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reserve="1">
  <p:cSld name="1_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00" advClick="0" advTm="2000">
        <p:fade/>
      </p:transition>
    </mc:Choice>
    <mc:Fallback>
      <p:transition spd="med" advClick="0" advTm="2000">
        <p:fade/>
      </p:transition>
    </mc:Fallback>
  </mc:AlternateContent>
  <p:hf sldNum="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2_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00" advClick="0" advTm="2000">
        <p:fade/>
      </p:transition>
    </mc:Choice>
    <mc:Fallback>
      <p:transition spd="med" advClick="0" advTm="2000">
        <p:fade/>
      </p:transition>
    </mc:Fallback>
  </mc:AlternateContent>
  <p:hf sldNum="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3_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00" advClick="0" advTm="2000">
        <p:fade/>
      </p:transition>
    </mc:Choice>
    <mc:Fallback>
      <p:transition spd="med" advClick="0" advTm="2000">
        <p:fade/>
      </p:transition>
    </mc:Fallback>
  </mc:AlternateContent>
  <p:hf sldNum="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twoTxTwoObj" preserve="1">
  <p:cSld name="4_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00" advClick="0" advTm="2000">
        <p:fade/>
      </p:transition>
    </mc:Choice>
    <mc:Fallback>
      <p:transition spd="med" advClick="0" advTm="2000">
        <p:fade/>
      </p:transition>
    </mc:Fallback>
  </mc:AlternateContent>
  <p:hf sldNum="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5_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00" advClick="0" advTm="2000">
        <p:fade/>
      </p:transition>
    </mc:Choice>
    <mc:Fallback>
      <p:transition spd="med" advClick="0" advTm="2000">
        <p:fade/>
      </p:transition>
    </mc:Fallback>
  </mc:AlternateContent>
  <p:hf sldNum="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6_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00" advClick="0" advTm="2000">
        <p:fade/>
      </p:transition>
    </mc:Choice>
    <mc:Fallback>
      <p:transition spd="med" advClick="0" advTm="2000">
        <p:fade/>
      </p:transition>
    </mc:Fallback>
  </mc:AlternateContent>
  <p:hf sldNum="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7_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00" advClick="0" advTm="2000">
        <p:fade/>
      </p:transition>
    </mc:Choice>
    <mc:Fallback>
      <p:transition spd="med" advClick="0" advTm="2000">
        <p:fade/>
      </p:transition>
    </mc:Fallback>
  </mc:AlternateContent>
  <p:hf sldNum="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8_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00" advClick="0" advTm="2000">
        <p:fade/>
      </p:transition>
    </mc:Choice>
    <mc:Fallback>
      <p:transition spd="med" advClick="0" advTm="2000">
        <p:fade/>
      </p:transition>
    </mc:Fallback>
  </mc:AlternateContent>
  <p:hf sldNum="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9_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00" advClick="0" advTm="2000">
        <p:fade/>
      </p:transition>
    </mc:Choice>
    <mc:Fallback>
      <p:transition spd="med" advClick="0" advTm="2000">
        <p:fade/>
      </p:transition>
    </mc:Fallback>
  </mc:AlternateContent>
  <p:hf sldNum="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10_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00" advClick="0" advTm="2000">
        <p:fade/>
      </p:transition>
    </mc:Choice>
    <mc:Fallback>
      <p:transition spd="med" advClick="0" advTm="2000">
        <p:fade/>
      </p:transition>
    </mc:Fallback>
  </mc:AlternateContent>
  <p:hf sldNum="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11_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00" advClick="0" advTm="2000">
        <p:fade/>
      </p:transition>
    </mc:Choice>
    <mc:Fallback>
      <p:transition spd="med" advClick="0" advTm="2000">
        <p:fade/>
      </p:transition>
    </mc:Fallback>
  </mc:AlternateContent>
  <p:hf sldNum="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12_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00" advClick="0" advTm="2000">
        <p:fade/>
      </p:transition>
    </mc:Choice>
    <mc:Fallback>
      <p:transition spd="med" advClick="0" advTm="2000">
        <p:fade/>
      </p:transition>
    </mc:Fallback>
  </mc:AlternateContent>
  <p:hf sldNum="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type="twoTxTwoObj" preserve="1">
  <p:cSld name="13_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00" advClick="0" advTm="2000">
        <p:fade/>
      </p:transition>
    </mc:Choice>
    <mc:Fallback>
      <p:transition spd="med" advClick="0" advTm="2000">
        <p:fade/>
      </p:transition>
    </mc:Fallback>
  </mc:AlternateContent>
  <p:hf sldNum="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type="twoTxTwoObj" preserve="1">
  <p:cSld name="14_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00" advClick="0" advTm="2000">
        <p:fade/>
      </p:transition>
    </mc:Choice>
    <mc:Fallback>
      <p:transition spd="med" advClick="0" advTm="2000">
        <p:fade/>
      </p:transition>
    </mc:Fallback>
  </mc:AlternateContent>
  <p:hf sldNum="0" ftr="0" dt="0"/>
</p:sldLayout>
</file>

<file path=ppt/slideLayouts/slideLayout26.xml><?xml version="1.0" encoding="utf-8"?>
<p:sldLayout xmlns:a="http://schemas.openxmlformats.org/drawingml/2006/main" xmlns:r="http://schemas.openxmlformats.org/officeDocument/2006/relationships" xmlns:p="http://schemas.openxmlformats.org/presentationml/2006/main" type="twoTxTwoObj" preserve="1">
  <p:cSld name="15_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00" advClick="0" advTm="2000">
        <p:fade/>
      </p:transition>
    </mc:Choice>
    <mc:Fallback>
      <p:transition spd="med" advClick="0" advTm="2000">
        <p:fade/>
      </p:transition>
    </mc:Fallback>
  </mc:AlternateContent>
  <p:hf sldNum="0" ftr="0" dt="0"/>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16_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00" advClick="0" advTm="2000">
        <p:fade/>
      </p:transition>
    </mc:Choice>
    <mc:Fallback>
      <p:transition spd="med" advClick="0" advTm="2000">
        <p:fade/>
      </p:transition>
    </mc:Fallback>
  </mc:AlternateContent>
  <p:hf sldNum="0" ftr="0" dt="0"/>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17_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00" advClick="0" advTm="2000">
        <p:fade/>
      </p:transition>
    </mc:Choice>
    <mc:Fallback>
      <p:transition spd="med" advClick="0" advTm="2000">
        <p:fade/>
      </p:transition>
    </mc:Fallback>
  </mc:AlternateContent>
  <p:hf sldNum="0" ftr="0" dt="0"/>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18_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00" advClick="0" advTm="2000">
        <p:fade/>
      </p:transition>
    </mc:Choice>
    <mc:Fallback>
      <p:transition spd="med" advClick="0" advTm="2000">
        <p:fade/>
      </p:transition>
    </mc:Fallback>
  </mc:AlternateContent>
  <p:hf sldNum="0" ftr="0" dt="0"/>
</p:sldLayout>
</file>

<file path=ppt/slideLayouts/slideLayout30.xml><?xml version="1.0" encoding="utf-8"?>
<p:sldLayout xmlns:a="http://schemas.openxmlformats.org/drawingml/2006/main" xmlns:r="http://schemas.openxmlformats.org/officeDocument/2006/relationships" xmlns:p="http://schemas.openxmlformats.org/presentationml/2006/main" type="twoTxTwoObj" preserve="1">
  <p:cSld name="19_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00" advClick="0" advTm="2000">
        <p:fade/>
      </p:transition>
    </mc:Choice>
    <mc:Fallback>
      <p:transition spd="med" advClick="0" advTm="2000">
        <p:fade/>
      </p:transition>
    </mc:Fallback>
  </mc:AlternateContent>
  <p:hf sldNum="0" ftr="0" dt="0"/>
</p:sldLayout>
</file>

<file path=ppt/slideLayouts/slideLayout31.xml><?xml version="1.0" encoding="utf-8"?>
<p:sldLayout xmlns:a="http://schemas.openxmlformats.org/drawingml/2006/main" xmlns:r="http://schemas.openxmlformats.org/officeDocument/2006/relationships" xmlns:p="http://schemas.openxmlformats.org/presentationml/2006/main" type="twoTxTwoObj" preserve="1">
  <p:cSld name="20_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00" advClick="0" advTm="2000">
        <p:fade/>
      </p:transition>
    </mc:Choice>
    <mc:Fallback>
      <p:transition spd="med" advClick="0" advTm="2000">
        <p:fade/>
      </p:transition>
    </mc:Fallback>
  </mc:AlternateContent>
  <p:hf sldNum="0" ftr="0" dt="0"/>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21_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00" advClick="0" advTm="2000">
        <p:fade/>
      </p:transition>
    </mc:Choice>
    <mc:Fallback>
      <p:transition spd="med" advClick="0" advTm="2000">
        <p:fade/>
      </p:transition>
    </mc:Fallback>
  </mc:AlternateContent>
  <p:hf sldNum="0" ftr="0" dt="0"/>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22_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00" advClick="0" advTm="2000">
        <p:fade/>
      </p:transition>
    </mc:Choice>
    <mc:Fallback>
      <p:transition spd="med" advClick="0" advTm="2000">
        <p:fade/>
      </p:transition>
    </mc:Fallback>
  </mc:AlternateContent>
  <p:hf sldNum="0" ftr="0" dt="0"/>
</p:sldLayout>
</file>

<file path=ppt/slideLayouts/slideLayout34.xml><?xml version="1.0" encoding="utf-8"?>
<p:sldLayout xmlns:a="http://schemas.openxmlformats.org/drawingml/2006/main" xmlns:r="http://schemas.openxmlformats.org/officeDocument/2006/relationships" xmlns:p="http://schemas.openxmlformats.org/presentationml/2006/main" type="twoTxTwoObj" preserve="1">
  <p:cSld name="23_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00" advClick="0" advTm="2000">
        <p:fade/>
      </p:transition>
    </mc:Choice>
    <mc:Fallback>
      <p:transition spd="med" advClick="0" advTm="2000">
        <p:fade/>
      </p:transition>
    </mc:Fallback>
  </mc:AlternateContent>
  <p:hf sldNum="0" ftr="0" dt="0"/>
</p:sldLayout>
</file>

<file path=ppt/slideLayouts/slideLayout35.xml><?xml version="1.0" encoding="utf-8"?>
<p:sldLayout xmlns:a="http://schemas.openxmlformats.org/drawingml/2006/main" xmlns:r="http://schemas.openxmlformats.org/officeDocument/2006/relationships" xmlns:p="http://schemas.openxmlformats.org/presentationml/2006/main" type="twoTxTwoObj" preserve="1">
  <p:cSld name="24_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00" advClick="0" advTm="2000">
        <p:fade/>
      </p:transition>
    </mc:Choice>
    <mc:Fallback>
      <p:transition spd="med" advClick="0" advTm="2000">
        <p:fade/>
      </p:transition>
    </mc:Fallback>
  </mc:AlternateContent>
  <p:hf sldNum="0" ftr="0" dt="0"/>
</p:sldLayout>
</file>

<file path=ppt/slideLayouts/slideLayout36.xml><?xml version="1.0" encoding="utf-8"?>
<p:sldLayout xmlns:a="http://schemas.openxmlformats.org/drawingml/2006/main" xmlns:r="http://schemas.openxmlformats.org/officeDocument/2006/relationships" xmlns:p="http://schemas.openxmlformats.org/presentationml/2006/main" type="twoTxTwoObj" preserve="1">
  <p:cSld name="25_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00" advClick="0" advTm="2000">
        <p:fade/>
      </p:transition>
    </mc:Choice>
    <mc:Fallback>
      <p:transition spd="med" advClick="0" advTm="2000">
        <p:fade/>
      </p:transition>
    </mc:Fallback>
  </mc:AlternateContent>
  <p:hf sldNum="0" ftr="0" dt="0"/>
</p:sldLayout>
</file>

<file path=ppt/slideLayouts/slideLayout37.xml><?xml version="1.0" encoding="utf-8"?>
<p:sldLayout xmlns:a="http://schemas.openxmlformats.org/drawingml/2006/main" xmlns:r="http://schemas.openxmlformats.org/officeDocument/2006/relationships" xmlns:p="http://schemas.openxmlformats.org/presentationml/2006/main" type="twoTxTwoObj" preserve="1">
  <p:cSld name="26_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00" advClick="0" advTm="2000">
        <p:fade/>
      </p:transition>
    </mc:Choice>
    <mc:Fallback>
      <p:transition spd="med" advClick="0" advTm="2000">
        <p:fade/>
      </p:transition>
    </mc:Fallback>
  </mc:AlternateContent>
  <p:hf sldNum="0" ftr="0" dt="0"/>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27_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00" advClick="0" advTm="2000">
        <p:fade/>
      </p:transition>
    </mc:Choice>
    <mc:Fallback>
      <p:transition spd="med" advClick="0" advTm="2000">
        <p:fade/>
      </p:transition>
    </mc:Fallback>
  </mc:AlternateContent>
  <p:hf sldNum="0" ftr="0" dt="0"/>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28_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00" advClick="0" advTm="2000">
        <p:fade/>
      </p:transition>
    </mc:Choice>
    <mc:Fallback>
      <p:transition spd="med" advClick="0" advTm="2000">
        <p:fade/>
      </p:transition>
    </mc:Fallback>
  </mc:AlternateContent>
  <p:hf sldNum="0" ftr="0" dt="0"/>
</p:sldLayout>
</file>

<file path=ppt/slideLayouts/slideLayout40.xml><?xml version="1.0" encoding="utf-8"?>
<p:sldLayout xmlns:a="http://schemas.openxmlformats.org/drawingml/2006/main" xmlns:r="http://schemas.openxmlformats.org/officeDocument/2006/relationships" xmlns:p="http://schemas.openxmlformats.org/presentationml/2006/main" type="twoTxTwoObj" preserve="1">
  <p:cSld name="29_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00" advClick="0" advTm="2000">
        <p:fade/>
      </p:transition>
    </mc:Choice>
    <mc:Fallback>
      <p:transition spd="med" advClick="0" advTm="2000">
        <p:fade/>
      </p:transition>
    </mc:Fallback>
  </mc:AlternateContent>
  <p:hf sldNum="0" ftr="0" dt="0"/>
</p:sldLayout>
</file>

<file path=ppt/slideLayouts/slideLayout41.xml><?xml version="1.0" encoding="utf-8"?>
<p:sldLayout xmlns:a="http://schemas.openxmlformats.org/drawingml/2006/main" xmlns:r="http://schemas.openxmlformats.org/officeDocument/2006/relationships" xmlns:p="http://schemas.openxmlformats.org/presentationml/2006/main" type="twoTxTwoObj" preserve="1">
  <p:cSld name="30_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00" advClick="0" advTm="2000">
        <p:fade/>
      </p:transition>
    </mc:Choice>
    <mc:Fallback>
      <p:transition spd="med" advClick="0" advTm="2000">
        <p:fade/>
      </p:transition>
    </mc:Fallback>
  </mc:AlternateContent>
  <p:hf sldNum="0" ftr="0" dt="0"/>
</p:sldLayout>
</file>

<file path=ppt/slideLayouts/slideLayout42.xml><?xml version="1.0" encoding="utf-8"?>
<p:sldLayout xmlns:a="http://schemas.openxmlformats.org/drawingml/2006/main" xmlns:r="http://schemas.openxmlformats.org/officeDocument/2006/relationships" xmlns:p="http://schemas.openxmlformats.org/presentationml/2006/main" type="twoTxTwoObj" preserve="1">
  <p:cSld name="31_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00" advClick="0" advTm="2000">
        <p:fade/>
      </p:transition>
    </mc:Choice>
    <mc:Fallback>
      <p:transition spd="med" advClick="0" advTm="2000">
        <p:fade/>
      </p:transition>
    </mc:Fallback>
  </mc:AlternateContent>
  <p:hf sldNum="0" ftr="0" dt="0"/>
</p:sldLayout>
</file>

<file path=ppt/slideLayouts/slideLayout43.xml><?xml version="1.0" encoding="utf-8"?>
<p:sldLayout xmlns:a="http://schemas.openxmlformats.org/drawingml/2006/main" xmlns:r="http://schemas.openxmlformats.org/officeDocument/2006/relationships" xmlns:p="http://schemas.openxmlformats.org/presentationml/2006/main" type="twoTxTwoObj" preserve="1">
  <p:cSld name="32_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00" advClick="0" advTm="2000">
        <p:fade/>
      </p:transition>
    </mc:Choice>
    <mc:Fallback>
      <p:transition spd="med" advClick="0" advTm="2000">
        <p:fade/>
      </p:transition>
    </mc:Fallback>
  </mc:AlternateContent>
  <p:hf sldNum="0" ftr="0" dt="0"/>
</p:sldLayout>
</file>

<file path=ppt/slideLayouts/slideLayout44.xml><?xml version="1.0" encoding="utf-8"?>
<p:sldLayout xmlns:a="http://schemas.openxmlformats.org/drawingml/2006/main" xmlns:r="http://schemas.openxmlformats.org/officeDocument/2006/relationships" xmlns:p="http://schemas.openxmlformats.org/presentationml/2006/main" type="twoTxTwoObj" preserve="1">
  <p:cSld name="33_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00" advClick="0" advTm="2000">
        <p:fade/>
      </p:transition>
    </mc:Choice>
    <mc:Fallback>
      <p:transition spd="med" advClick="0" advTm="2000">
        <p:fade/>
      </p:transition>
    </mc:Fallback>
  </mc:AlternateContent>
  <p:hf sldNum="0" ftr="0" dt="0"/>
</p:sldLayout>
</file>

<file path=ppt/slideLayouts/slideLayout45.xml><?xml version="1.0" encoding="utf-8"?>
<p:sldLayout xmlns:a="http://schemas.openxmlformats.org/drawingml/2006/main" xmlns:r="http://schemas.openxmlformats.org/officeDocument/2006/relationships" xmlns:p="http://schemas.openxmlformats.org/presentationml/2006/main" type="twoTxTwoObj" preserve="1">
  <p:cSld name="34_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00" advClick="0" advTm="2000">
        <p:fade/>
      </p:transition>
    </mc:Choice>
    <mc:Fallback>
      <p:transition spd="med" advClick="0" advTm="2000">
        <p:fade/>
      </p:transition>
    </mc:Fallback>
  </mc:AlternateContent>
  <p:hf sldNum="0" ftr="0" dt="0"/>
</p:sldLayout>
</file>

<file path=ppt/slideLayouts/slideLayout46.xml><?xml version="1.0" encoding="utf-8"?>
<p:sldLayout xmlns:a="http://schemas.openxmlformats.org/drawingml/2006/main" xmlns:r="http://schemas.openxmlformats.org/officeDocument/2006/relationships" xmlns:p="http://schemas.openxmlformats.org/presentationml/2006/main" type="twoTxTwoObj" preserve="1">
  <p:cSld name="35_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00" advClick="0" advTm="2000">
        <p:fade/>
      </p:transition>
    </mc:Choice>
    <mc:Fallback>
      <p:transition spd="med" advClick="0" advTm="2000">
        <p:fade/>
      </p:transition>
    </mc:Fallback>
  </mc:AlternateContent>
  <p:hf sldNum="0" ftr="0" dt="0"/>
</p:sldLayout>
</file>

<file path=ppt/slideLayouts/slideLayout47.xml><?xml version="1.0" encoding="utf-8"?>
<p:sldLayout xmlns:a="http://schemas.openxmlformats.org/drawingml/2006/main" xmlns:r="http://schemas.openxmlformats.org/officeDocument/2006/relationships" xmlns:p="http://schemas.openxmlformats.org/presentationml/2006/main" type="twoTxTwoObj" preserve="1">
  <p:cSld name="36_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00" advClick="0" advTm="2000">
        <p:fade/>
      </p:transition>
    </mc:Choice>
    <mc:Fallback>
      <p:transition spd="med" advClick="0" advTm="2000">
        <p:fade/>
      </p:transition>
    </mc:Fallback>
  </mc:AlternateContent>
  <p:hf sldNum="0" ftr="0" dt="0"/>
</p:sldLayout>
</file>

<file path=ppt/slideLayouts/slideLayout48.xml><?xml version="1.0" encoding="utf-8"?>
<p:sldLayout xmlns:a="http://schemas.openxmlformats.org/drawingml/2006/main" xmlns:r="http://schemas.openxmlformats.org/officeDocument/2006/relationships" xmlns:p="http://schemas.openxmlformats.org/presentationml/2006/main" type="twoTxTwoObj" preserve="1">
  <p:cSld name="37_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00" advClick="0" advTm="2000">
        <p:fade/>
      </p:transition>
    </mc:Choice>
    <mc:Fallback>
      <p:transition spd="med" advClick="0" advTm="2000">
        <p:fade/>
      </p:transition>
    </mc:Fallback>
  </mc:AlternateContent>
  <p:hf sldNum="0" ftr="0" dt="0"/>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38_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00" advClick="0" advTm="2000">
        <p:fade/>
      </p:transition>
    </mc:Choice>
    <mc:Fallback>
      <p:transition spd="med" advClick="0" advTm="2000">
        <p:fade/>
      </p:transition>
    </mc:Fallback>
  </mc:AlternateContent>
  <p:hf sldNum="0" ftr="0" dt="0"/>
</p:sldLayout>
</file>

<file path=ppt/slideLayouts/slideLayout50.xml><?xml version="1.0" encoding="utf-8"?>
<p:sldLayout xmlns:a="http://schemas.openxmlformats.org/drawingml/2006/main" xmlns:r="http://schemas.openxmlformats.org/officeDocument/2006/relationships" xmlns:p="http://schemas.openxmlformats.org/presentationml/2006/main" type="twoTxTwoObj" preserve="1">
  <p:cSld name="39_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00" advClick="0" advTm="2000">
        <p:fade/>
      </p:transition>
    </mc:Choice>
    <mc:Fallback>
      <p:transition spd="med" advClick="0" advTm="2000">
        <p:fade/>
      </p:transition>
    </mc:Fallback>
  </mc:AlternateContent>
  <p:hf sldNum="0" ftr="0" dt="0"/>
</p:sldLayout>
</file>

<file path=ppt/slideLayouts/slideLayout51.xml><?xml version="1.0" encoding="utf-8"?>
<p:sldLayout xmlns:a="http://schemas.openxmlformats.org/drawingml/2006/main" xmlns:r="http://schemas.openxmlformats.org/officeDocument/2006/relationships" xmlns:p="http://schemas.openxmlformats.org/presentationml/2006/main" type="twoTxTwoObj" preserve="1">
  <p:cSld name="40_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fld>
            <a:endParaRPr lang="zh-CN" altLang="en-US"/>
          </a:p>
        </p:txBody>
      </p:sp>
      <p:sp>
        <p:nvSpPr>
          <p:cNvPr id="10" name="TextBox 9"/>
          <p:cNvSpPr txBox="1"/>
          <p:nvPr userDrawn="1"/>
        </p:nvSpPr>
        <p:spPr>
          <a:xfrm>
            <a:off x="453650" y="0"/>
            <a:ext cx="540060" cy="123111"/>
          </a:xfrm>
          <a:prstGeom prst="rect">
            <a:avLst/>
          </a:prstGeom>
          <a:noFill/>
        </p:spPr>
        <p:txBody>
          <a:bodyPr wrap="square" rtlCol="0">
            <a:spAutoFit/>
          </a:bodyPr>
          <a:lstStyle/>
          <a:p>
            <a:pPr>
              <a:lnSpc>
                <a:spcPct val="200000"/>
              </a:lnSpc>
            </a:pPr>
            <a:r>
              <a:rPr lang="zh-CN" altLang="en-US" sz="100" dirty="0">
                <a:solidFill>
                  <a:schemeClr val="tx1">
                    <a:alpha val="0"/>
                  </a:schemeClr>
                </a:solidFill>
                <a:latin typeface="微软雅黑" panose="020B0503020204020204" pitchFamily="34" charset="-122"/>
                <a:ea typeface="微软雅黑" panose="020B0503020204020204" pitchFamily="34" charset="-122"/>
                <a:hlinkClick r:id="rId2"/>
              </a:rPr>
              <a:t>行业</a:t>
            </a:r>
            <a:r>
              <a:rPr lang="en-US" altLang="zh-CN" sz="100" dirty="0">
                <a:solidFill>
                  <a:schemeClr val="tx1">
                    <a:alpha val="0"/>
                  </a:schemeClr>
                </a:solidFill>
                <a:latin typeface="微软雅黑" panose="020B0503020204020204" pitchFamily="34" charset="-122"/>
                <a:ea typeface="微软雅黑" panose="020B0503020204020204" pitchFamily="34" charset="-122"/>
                <a:hlinkClick r:id="rId2"/>
              </a:rPr>
              <a:t>PPT</a:t>
            </a:r>
            <a:r>
              <a:rPr lang="zh-CN" altLang="en-US" sz="100" dirty="0">
                <a:solidFill>
                  <a:schemeClr val="tx1">
                    <a:alpha val="0"/>
                  </a:schemeClr>
                </a:solidFill>
                <a:latin typeface="微软雅黑" panose="020B0503020204020204" pitchFamily="34" charset="-122"/>
                <a:ea typeface="微软雅黑" panose="020B0503020204020204" pitchFamily="34" charset="-122"/>
                <a:hlinkClick r:id="rId2"/>
              </a:rPr>
              <a:t>模板</a:t>
            </a:r>
            <a:r>
              <a:rPr lang="en-US" altLang="zh-CN" sz="100" dirty="0">
                <a:solidFill>
                  <a:schemeClr val="tx1">
                    <a:alpha val="0"/>
                  </a:schemeClr>
                </a:solidFill>
                <a:latin typeface="微软雅黑" panose="020B0503020204020204" pitchFamily="34" charset="-122"/>
                <a:ea typeface="微软雅黑" panose="020B0503020204020204" pitchFamily="34" charset="-122"/>
              </a:rPr>
              <a:t>http://www.1ppt.com/hangye/</a:t>
            </a:r>
            <a:endParaRPr lang="en-US" altLang="zh-CN" sz="100" dirty="0">
              <a:solidFill>
                <a:schemeClr val="tx1">
                  <a:alpha val="0"/>
                </a:schemeClr>
              </a:solidFill>
              <a:latin typeface="微软雅黑" panose="020B0503020204020204" pitchFamily="34" charset="-122"/>
              <a:ea typeface="微软雅黑" panose="020B0503020204020204" pitchFamily="34" charset="-122"/>
            </a:endParaRPr>
          </a:p>
        </p:txBody>
      </p:sp>
    </p:spTree>
  </p:cSld>
  <p:clrMapOvr>
    <a:masterClrMapping/>
  </p:clrMapOvr>
  <mc:AlternateContent xmlns:mc="http://schemas.openxmlformats.org/markup-compatibility/2006">
    <mc:Choice xmlns:p14="http://schemas.microsoft.com/office/powerpoint/2010/main" Requires="p14">
      <p:transition spd="med" p14:dur="700" advClick="0" advTm="2000">
        <p:fade/>
      </p:transition>
    </mc:Choice>
    <mc:Fallback>
      <p:transition spd="med" advClick="0" advTm="2000">
        <p:fade/>
      </p:transition>
    </mc:Fallback>
  </mc:AlternateContent>
  <p:hf sldNum="0" ftr="0" dt="0"/>
</p:sldLayout>
</file>

<file path=ppt/slideLayouts/slideLayout52.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00" advClick="0" advTm="2000">
        <p:fade/>
      </p:transition>
    </mc:Choice>
    <mc:Fallback>
      <p:transition spd="med" advClick="0" advTm="2000">
        <p:fade/>
      </p:transition>
    </mc:Fallback>
  </mc:AlternateContent>
  <p:hf sldNum="0" ftr="0" dt="0"/>
</p:sldLayout>
</file>

<file path=ppt/slideLayouts/slideLayout53.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00" advClick="0" advTm="2000">
        <p:fade/>
      </p:transition>
    </mc:Choice>
    <mc:Fallback>
      <p:transition spd="med" advClick="0" advTm="2000">
        <p:fade/>
      </p:transition>
    </mc:Fallback>
  </mc:AlternateContent>
  <p:hf sldNum="0" ftr="0" dt="0"/>
</p:sldLayout>
</file>

<file path=ppt/slideLayouts/slideLayout54.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00" advClick="0" advTm="2000">
        <p:fade/>
      </p:transition>
    </mc:Choice>
    <mc:Fallback>
      <p:transition spd="med" advClick="0" advTm="2000">
        <p:fade/>
      </p:transition>
    </mc:Fallback>
  </mc:AlternateContent>
  <p:hf sldNum="0" ftr="0" dt="0"/>
</p:sldLayout>
</file>

<file path=ppt/slideLayouts/slideLayout55.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00" advClick="0" advTm="2000">
        <p:fade/>
      </p:transition>
    </mc:Choice>
    <mc:Fallback>
      <p:transition spd="med" advClick="0" advTm="2000">
        <p:fade/>
      </p:transition>
    </mc:Fallback>
  </mc:AlternateContent>
  <p:hf sldNum="0" ftr="0" dt="0"/>
</p:sldLayout>
</file>

<file path=ppt/slideLayouts/slideLayout56.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00" advClick="0" advTm="2000">
        <p:fade/>
      </p:transition>
    </mc:Choice>
    <mc:Fallback>
      <p:transition spd="med" advClick="0" advTm="2000">
        <p:fade/>
      </p:transition>
    </mc:Fallback>
  </mc:AlternateContent>
  <p:hf sldNum="0" ftr="0" dt="0"/>
</p:sldLayout>
</file>

<file path=ppt/slideLayouts/slideLayout57.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00" advClick="0" advTm="2000">
        <p:fade/>
      </p:transition>
    </mc:Choice>
    <mc:Fallback>
      <p:transition spd="med" advClick="0" advTm="2000">
        <p:fade/>
      </p:transition>
    </mc:Fallback>
  </mc:AlternateContent>
  <p:hf sldNum="0" ftr="0" dt="0"/>
</p:sldLayout>
</file>

<file path=ppt/slideLayouts/slideLayout58.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609600" y="1600201"/>
            <a:ext cx="10972800" cy="4525963"/>
          </a:xfrm>
          <a:prstGeom prst="rect">
            <a:avLst/>
          </a:prstGeom>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a:xfrm>
            <a:off x="609600" y="6356351"/>
            <a:ext cx="2844800" cy="365125"/>
          </a:xfrm>
          <a:prstGeom prst="rect">
            <a:avLst/>
          </a:prstGeom>
        </p:spPr>
        <p:txBody>
          <a:bodyPr/>
          <a:lstStyle/>
          <a:p>
            <a:fld id="{2E3AAC11-D570-4EA9-AFC0-30FB72BA45EB}" type="datetimeFigureOut">
              <a:rPr lang="zh-CN" altLang="en-US" smtClean="0">
                <a:solidFill>
                  <a:prstClr val="black"/>
                </a:solidFill>
              </a:rPr>
            </a:fld>
            <a:endParaRPr lang="zh-CN" altLang="en-US">
              <a:solidFill>
                <a:prstClr val="black"/>
              </a:solidFill>
            </a:endParaRPr>
          </a:p>
        </p:txBody>
      </p:sp>
      <p:sp>
        <p:nvSpPr>
          <p:cNvPr id="5" name="页脚占位符 4"/>
          <p:cNvSpPr>
            <a:spLocks noGrp="1"/>
          </p:cNvSpPr>
          <p:nvPr>
            <p:ph type="ftr" sz="quarter" idx="11"/>
          </p:nvPr>
        </p:nvSpPr>
        <p:spPr>
          <a:xfrm>
            <a:off x="4165600" y="6356351"/>
            <a:ext cx="3860800" cy="365125"/>
          </a:xfrm>
          <a:prstGeom prst="rect">
            <a:avLst/>
          </a:prstGeom>
        </p:spPr>
        <p:txBody>
          <a:bodyPr/>
          <a:lstStyle/>
          <a:p>
            <a:endParaRPr lang="zh-CN" altLang="en-US">
              <a:solidFill>
                <a:prstClr val="black"/>
              </a:solidFill>
            </a:endParaRPr>
          </a:p>
        </p:txBody>
      </p:sp>
      <p:sp>
        <p:nvSpPr>
          <p:cNvPr id="6" name="灯片编号占位符 5"/>
          <p:cNvSpPr>
            <a:spLocks noGrp="1"/>
          </p:cNvSpPr>
          <p:nvPr>
            <p:ph type="sldNum" sz="quarter" idx="12"/>
          </p:nvPr>
        </p:nvSpPr>
        <p:spPr>
          <a:xfrm>
            <a:off x="8737600" y="6356351"/>
            <a:ext cx="2844800" cy="365125"/>
          </a:xfrm>
          <a:prstGeom prst="rect">
            <a:avLst/>
          </a:prstGeom>
        </p:spPr>
        <p:txBody>
          <a:bodyPr/>
          <a:lstStyle/>
          <a:p>
            <a:fld id="{55ECCFAA-F4FB-487C-9F1E-C8836D0C3DC9}" type="slidenum">
              <a:rPr lang="zh-CN" altLang="en-US" smtClean="0">
                <a:solidFill>
                  <a:prstClr val="black"/>
                </a:solidFill>
              </a:rPr>
            </a:fld>
            <a:endParaRPr lang="zh-CN" altLang="en-US">
              <a:solidFill>
                <a:prstClr val="black"/>
              </a:solidFill>
            </a:endParaRPr>
          </a:p>
        </p:txBody>
      </p:sp>
    </p:spTree>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839200" y="274639"/>
            <a:ext cx="2743200" cy="5851525"/>
          </a:xfrm>
          <a:prstGeom prst="rect">
            <a:avLst/>
          </a:prstGeo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609600" y="274639"/>
            <a:ext cx="8026400" cy="5851525"/>
          </a:xfrm>
          <a:prstGeom prst="rect">
            <a:avLst/>
          </a:prstGeom>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a:xfrm>
            <a:off x="609600" y="6356351"/>
            <a:ext cx="2844800" cy="365125"/>
          </a:xfrm>
          <a:prstGeom prst="rect">
            <a:avLst/>
          </a:prstGeom>
        </p:spPr>
        <p:txBody>
          <a:bodyPr/>
          <a:lstStyle/>
          <a:p>
            <a:fld id="{2E3AAC11-D570-4EA9-AFC0-30FB72BA45EB}" type="datetimeFigureOut">
              <a:rPr lang="zh-CN" altLang="en-US" smtClean="0">
                <a:solidFill>
                  <a:prstClr val="black"/>
                </a:solidFill>
              </a:rPr>
            </a:fld>
            <a:endParaRPr lang="zh-CN" altLang="en-US">
              <a:solidFill>
                <a:prstClr val="black"/>
              </a:solidFill>
            </a:endParaRPr>
          </a:p>
        </p:txBody>
      </p:sp>
      <p:sp>
        <p:nvSpPr>
          <p:cNvPr id="5" name="页脚占位符 4"/>
          <p:cNvSpPr>
            <a:spLocks noGrp="1"/>
          </p:cNvSpPr>
          <p:nvPr>
            <p:ph type="ftr" sz="quarter" idx="11"/>
          </p:nvPr>
        </p:nvSpPr>
        <p:spPr>
          <a:xfrm>
            <a:off x="4165600" y="6356351"/>
            <a:ext cx="3860800" cy="365125"/>
          </a:xfrm>
          <a:prstGeom prst="rect">
            <a:avLst/>
          </a:prstGeom>
        </p:spPr>
        <p:txBody>
          <a:bodyPr/>
          <a:lstStyle/>
          <a:p>
            <a:endParaRPr lang="zh-CN" altLang="en-US">
              <a:solidFill>
                <a:prstClr val="black"/>
              </a:solidFill>
            </a:endParaRPr>
          </a:p>
        </p:txBody>
      </p:sp>
      <p:sp>
        <p:nvSpPr>
          <p:cNvPr id="6" name="灯片编号占位符 5"/>
          <p:cNvSpPr>
            <a:spLocks noGrp="1"/>
          </p:cNvSpPr>
          <p:nvPr>
            <p:ph type="sldNum" sz="quarter" idx="12"/>
          </p:nvPr>
        </p:nvSpPr>
        <p:spPr>
          <a:xfrm>
            <a:off x="8737600" y="6356351"/>
            <a:ext cx="2844800" cy="365125"/>
          </a:xfrm>
          <a:prstGeom prst="rect">
            <a:avLst/>
          </a:prstGeom>
        </p:spPr>
        <p:txBody>
          <a:bodyPr/>
          <a:lstStyle/>
          <a:p>
            <a:fld id="{55ECCFAA-F4FB-487C-9F1E-C8836D0C3DC9}" type="slidenum">
              <a:rPr lang="zh-CN" altLang="en-US" smtClean="0">
                <a:solidFill>
                  <a:prstClr val="black"/>
                </a:solidFill>
              </a:rPr>
            </a:fld>
            <a:endParaRPr lang="zh-CN" altLang="en-US">
              <a:solidFill>
                <a:prstClr val="black"/>
              </a:solidFill>
            </a:endParaRPr>
          </a:p>
        </p:txBody>
      </p:sp>
    </p:spTree>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自定义版式">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8" Type="http://schemas.openxmlformats.org/officeDocument/2006/relationships/theme" Target="../theme/theme1.xml"/><Relationship Id="rId57" Type="http://schemas.openxmlformats.org/officeDocument/2006/relationships/slideLayout" Target="../slideLayouts/slideLayout57.xml"/><Relationship Id="rId56" Type="http://schemas.openxmlformats.org/officeDocument/2006/relationships/slideLayout" Target="../slideLayouts/slideLayout56.xml"/><Relationship Id="rId55" Type="http://schemas.openxmlformats.org/officeDocument/2006/relationships/slideLayout" Target="../slideLayouts/slideLayout55.xml"/><Relationship Id="rId54" Type="http://schemas.openxmlformats.org/officeDocument/2006/relationships/slideLayout" Target="../slideLayouts/slideLayout54.xml"/><Relationship Id="rId53" Type="http://schemas.openxmlformats.org/officeDocument/2006/relationships/slideLayout" Target="../slideLayouts/slideLayout53.xml"/><Relationship Id="rId52" Type="http://schemas.openxmlformats.org/officeDocument/2006/relationships/slideLayout" Target="../slideLayouts/slideLayout52.xml"/><Relationship Id="rId51" Type="http://schemas.openxmlformats.org/officeDocument/2006/relationships/slideLayout" Target="../slideLayouts/slideLayout51.xml"/><Relationship Id="rId50" Type="http://schemas.openxmlformats.org/officeDocument/2006/relationships/slideLayout" Target="../slideLayouts/slideLayout50.xml"/><Relationship Id="rId5" Type="http://schemas.openxmlformats.org/officeDocument/2006/relationships/slideLayout" Target="../slideLayouts/slideLayout5.xml"/><Relationship Id="rId49" Type="http://schemas.openxmlformats.org/officeDocument/2006/relationships/slideLayout" Target="../slideLayouts/slideLayout49.xml"/><Relationship Id="rId48" Type="http://schemas.openxmlformats.org/officeDocument/2006/relationships/slideLayout" Target="../slideLayouts/slideLayout48.xml"/><Relationship Id="rId47" Type="http://schemas.openxmlformats.org/officeDocument/2006/relationships/slideLayout" Target="../slideLayouts/slideLayout47.xml"/><Relationship Id="rId46" Type="http://schemas.openxmlformats.org/officeDocument/2006/relationships/slideLayout" Target="../slideLayouts/slideLayout46.xml"/><Relationship Id="rId45" Type="http://schemas.openxmlformats.org/officeDocument/2006/relationships/slideLayout" Target="../slideLayouts/slideLayout45.xml"/><Relationship Id="rId44" Type="http://schemas.openxmlformats.org/officeDocument/2006/relationships/slideLayout" Target="../slideLayouts/slideLayout44.xml"/><Relationship Id="rId43" Type="http://schemas.openxmlformats.org/officeDocument/2006/relationships/slideLayout" Target="../slideLayouts/slideLayout43.xml"/><Relationship Id="rId42" Type="http://schemas.openxmlformats.org/officeDocument/2006/relationships/slideLayout" Target="../slideLayouts/slideLayout42.xml"/><Relationship Id="rId41" Type="http://schemas.openxmlformats.org/officeDocument/2006/relationships/slideLayout" Target="../slideLayouts/slideLayout41.xml"/><Relationship Id="rId40" Type="http://schemas.openxmlformats.org/officeDocument/2006/relationships/slideLayout" Target="../slideLayouts/slideLayout40.xml"/><Relationship Id="rId4" Type="http://schemas.openxmlformats.org/officeDocument/2006/relationships/slideLayout" Target="../slideLayouts/slideLayout4.xml"/><Relationship Id="rId39" Type="http://schemas.openxmlformats.org/officeDocument/2006/relationships/slideLayout" Target="../slideLayouts/slideLayout39.xml"/><Relationship Id="rId38" Type="http://schemas.openxmlformats.org/officeDocument/2006/relationships/slideLayout" Target="../slideLayouts/slideLayout38.xml"/><Relationship Id="rId37" Type="http://schemas.openxmlformats.org/officeDocument/2006/relationships/slideLayout" Target="../slideLayouts/slideLayout37.xml"/><Relationship Id="rId36" Type="http://schemas.openxmlformats.org/officeDocument/2006/relationships/slideLayout" Target="../slideLayouts/slideLayout36.xml"/><Relationship Id="rId35" Type="http://schemas.openxmlformats.org/officeDocument/2006/relationships/slideLayout" Target="../slideLayouts/slideLayout35.xml"/><Relationship Id="rId34" Type="http://schemas.openxmlformats.org/officeDocument/2006/relationships/slideLayout" Target="../slideLayouts/slideLayout34.xml"/><Relationship Id="rId33" Type="http://schemas.openxmlformats.org/officeDocument/2006/relationships/slideLayout" Target="../slideLayouts/slideLayout33.xml"/><Relationship Id="rId32" Type="http://schemas.openxmlformats.org/officeDocument/2006/relationships/slideLayout" Target="../slideLayouts/slideLayout32.xml"/><Relationship Id="rId31" Type="http://schemas.openxmlformats.org/officeDocument/2006/relationships/slideLayout" Target="../slideLayouts/slideLayout31.xml"/><Relationship Id="rId30" Type="http://schemas.openxmlformats.org/officeDocument/2006/relationships/slideLayout" Target="../slideLayouts/slideLayout30.xml"/><Relationship Id="rId3" Type="http://schemas.openxmlformats.org/officeDocument/2006/relationships/slideLayout" Target="../slideLayouts/slideLayout3.xml"/><Relationship Id="rId29" Type="http://schemas.openxmlformats.org/officeDocument/2006/relationships/slideLayout" Target="../slideLayouts/slideLayout29.xml"/><Relationship Id="rId28" Type="http://schemas.openxmlformats.org/officeDocument/2006/relationships/slideLayout" Target="../slideLayouts/slideLayout28.xml"/><Relationship Id="rId27" Type="http://schemas.openxmlformats.org/officeDocument/2006/relationships/slideLayout" Target="../slideLayouts/slideLayout27.xml"/><Relationship Id="rId26" Type="http://schemas.openxmlformats.org/officeDocument/2006/relationships/slideLayout" Target="../slideLayouts/slideLayout26.xml"/><Relationship Id="rId25" Type="http://schemas.openxmlformats.org/officeDocument/2006/relationships/slideLayout" Target="../slideLayouts/slideLayout25.xml"/><Relationship Id="rId24" Type="http://schemas.openxmlformats.org/officeDocument/2006/relationships/slideLayout" Target="../slideLayouts/slideLayout24.xml"/><Relationship Id="rId23" Type="http://schemas.openxmlformats.org/officeDocument/2006/relationships/slideLayout" Target="../slideLayouts/slideLayout23.xml"/><Relationship Id="rId22" Type="http://schemas.openxmlformats.org/officeDocument/2006/relationships/slideLayout" Target="../slideLayouts/slideLayout22.xml"/><Relationship Id="rId21" Type="http://schemas.openxmlformats.org/officeDocument/2006/relationships/slideLayout" Target="../slideLayouts/slideLayout21.xml"/><Relationship Id="rId20" Type="http://schemas.openxmlformats.org/officeDocument/2006/relationships/slideLayout" Target="../slideLayouts/slideLayout20.xml"/><Relationship Id="rId2" Type="http://schemas.openxmlformats.org/officeDocument/2006/relationships/slideLayout" Target="../slideLayouts/slideLayout2.xml"/><Relationship Id="rId19" Type="http://schemas.openxmlformats.org/officeDocument/2006/relationships/slideLayout" Target="../slideLayouts/slideLayout19.xml"/><Relationship Id="rId18" Type="http://schemas.openxmlformats.org/officeDocument/2006/relationships/slideLayout" Target="../slideLayouts/slideLayout18.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4" Type="http://schemas.openxmlformats.org/officeDocument/2006/relationships/theme" Target="../theme/theme2.xml"/><Relationship Id="rId3" Type="http://schemas.openxmlformats.org/officeDocument/2006/relationships/slideLayout" Target="../slideLayouts/slideLayout60.xml"/><Relationship Id="rId2" Type="http://schemas.openxmlformats.org/officeDocument/2006/relationships/slideLayout" Target="../slideLayouts/slideLayout59.xml"/><Relationship Id="rId1" Type="http://schemas.openxmlformats.org/officeDocument/2006/relationships/slideLayout" Target="../slideLayouts/slideLayout5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997B5FA-0921-464F-AAE1-844C04324D75}" type="datetimeFigureOut">
              <a:rPr lang="zh-CN" altLang="en-US" smtClean="0"/>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65CE74E-AB26-4998-AD42-012C4C1AD076}"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 id="2147483672" r:id="rId24"/>
    <p:sldLayoutId id="2147483673" r:id="rId25"/>
    <p:sldLayoutId id="2147483674" r:id="rId26"/>
    <p:sldLayoutId id="2147483675" r:id="rId27"/>
    <p:sldLayoutId id="2147483676" r:id="rId28"/>
    <p:sldLayoutId id="2147483677" r:id="rId29"/>
    <p:sldLayoutId id="2147483678" r:id="rId30"/>
    <p:sldLayoutId id="2147483679" r:id="rId31"/>
    <p:sldLayoutId id="2147483680" r:id="rId32"/>
    <p:sldLayoutId id="2147483681" r:id="rId33"/>
    <p:sldLayoutId id="2147483682" r:id="rId34"/>
    <p:sldLayoutId id="2147483683" r:id="rId35"/>
    <p:sldLayoutId id="2147483684" r:id="rId36"/>
    <p:sldLayoutId id="2147483685" r:id="rId37"/>
    <p:sldLayoutId id="2147483686" r:id="rId38"/>
    <p:sldLayoutId id="2147483687" r:id="rId39"/>
    <p:sldLayoutId id="2147483688" r:id="rId40"/>
    <p:sldLayoutId id="2147483689" r:id="rId41"/>
    <p:sldLayoutId id="2147483690" r:id="rId42"/>
    <p:sldLayoutId id="2147483691" r:id="rId43"/>
    <p:sldLayoutId id="2147483692" r:id="rId44"/>
    <p:sldLayoutId id="2147483693" r:id="rId45"/>
    <p:sldLayoutId id="2147483694" r:id="rId46"/>
    <p:sldLayoutId id="2147483695" r:id="rId47"/>
    <p:sldLayoutId id="2147483696" r:id="rId48"/>
    <p:sldLayoutId id="2147483697" r:id="rId49"/>
    <p:sldLayoutId id="2147483698" r:id="rId50"/>
    <p:sldLayoutId id="2147483699" r:id="rId51"/>
    <p:sldLayoutId id="2147483700" r:id="rId52"/>
    <p:sldLayoutId id="2147483701" r:id="rId53"/>
    <p:sldLayoutId id="2147483702" r:id="rId54"/>
    <p:sldLayoutId id="2147483703" r:id="rId55"/>
    <p:sldLayoutId id="2147483704" r:id="rId56"/>
    <p:sldLayoutId id="2147483705" r:id="rId57"/>
  </p:sldLayoutIdLst>
  <mc:AlternateContent xmlns:mc="http://schemas.openxmlformats.org/markup-compatibility/2006">
    <mc:Choice xmlns:p14="http://schemas.microsoft.com/office/powerpoint/2010/main" Requires="p14">
      <p:transition spd="med" p14:dur="700" advClick="0" advTm="2000">
        <p:fade/>
      </p:transition>
    </mc:Choice>
    <mc:Fallback>
      <p:transition spd="med" advClick="0" advTm="2000">
        <p:fade/>
      </p:transition>
    </mc:Fallback>
  </mc:AlternateContent>
  <p:hf sldNum="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5.xml.rels><?xml version="1.0" encoding="UTF-8" standalone="yes"?>
<Relationships xmlns="http://schemas.openxmlformats.org/package/2006/relationships"><Relationship Id="rId4" Type="http://schemas.openxmlformats.org/officeDocument/2006/relationships/notesSlide" Target="../notesSlides/notesSlide5.xml"/><Relationship Id="rId3" Type="http://schemas.openxmlformats.org/officeDocument/2006/relationships/slideLayout" Target="../slideLayouts/slideLayout4.xml"/><Relationship Id="rId2" Type="http://schemas.openxmlformats.org/officeDocument/2006/relationships/tags" Target="../tags/tag3.xml"/><Relationship Id="rId1" Type="http://schemas.openxmlformats.org/officeDocument/2006/relationships/tags" Target="../tags/tag2.xml"/></Relationships>
</file>

<file path=ppt/slides/_rels/slide6.xml.rels><?xml version="1.0" encoding="UTF-8" standalone="yes"?>
<Relationships xmlns="http://schemas.openxmlformats.org/package/2006/relationships"><Relationship Id="rId8" Type="http://schemas.openxmlformats.org/officeDocument/2006/relationships/notesSlide" Target="../notesSlides/notesSlide6.xml"/><Relationship Id="rId7" Type="http://schemas.openxmlformats.org/officeDocument/2006/relationships/slideLayout" Target="../slideLayouts/slideLayout4.xml"/><Relationship Id="rId6" Type="http://schemas.openxmlformats.org/officeDocument/2006/relationships/tags" Target="../tags/tag9.xml"/><Relationship Id="rId5" Type="http://schemas.openxmlformats.org/officeDocument/2006/relationships/tags" Target="../tags/tag8.xml"/><Relationship Id="rId4" Type="http://schemas.openxmlformats.org/officeDocument/2006/relationships/tags" Target="../tags/tag7.xml"/><Relationship Id="rId3" Type="http://schemas.openxmlformats.org/officeDocument/2006/relationships/tags" Target="../tags/tag6.xml"/><Relationship Id="rId2" Type="http://schemas.openxmlformats.org/officeDocument/2006/relationships/tags" Target="../tags/tag5.xml"/><Relationship Id="rId1" Type="http://schemas.openxmlformats.org/officeDocument/2006/relationships/tags" Target="../tags/tag4.xml"/></Relationships>
</file>

<file path=ppt/slides/_rels/slide7.xml.rels><?xml version="1.0" encoding="UTF-8" standalone="yes"?>
<Relationships xmlns="http://schemas.openxmlformats.org/package/2006/relationships"><Relationship Id="rId5" Type="http://schemas.openxmlformats.org/officeDocument/2006/relationships/notesSlide" Target="../notesSlides/notesSlide7.xml"/><Relationship Id="rId4" Type="http://schemas.openxmlformats.org/officeDocument/2006/relationships/slideLayout" Target="../slideLayouts/slideLayout4.xml"/><Relationship Id="rId3" Type="http://schemas.openxmlformats.org/officeDocument/2006/relationships/tags" Target="../tags/tag12.xml"/><Relationship Id="rId2" Type="http://schemas.openxmlformats.org/officeDocument/2006/relationships/tags" Target="../tags/tag11.xml"/><Relationship Id="rId1" Type="http://schemas.openxmlformats.org/officeDocument/2006/relationships/tags" Target="../tags/tag10.xml"/></Relationships>
</file>

<file path=ppt/slides/_rels/slide8.xml.rels><?xml version="1.0" encoding="UTF-8" standalone="yes"?>
<Relationships xmlns="http://schemas.openxmlformats.org/package/2006/relationships"><Relationship Id="rId5" Type="http://schemas.openxmlformats.org/officeDocument/2006/relationships/notesSlide" Target="../notesSlides/notesSlide8.xml"/><Relationship Id="rId4" Type="http://schemas.openxmlformats.org/officeDocument/2006/relationships/slideLayout" Target="../slideLayouts/slideLayout6.xml"/><Relationship Id="rId3" Type="http://schemas.openxmlformats.org/officeDocument/2006/relationships/tags" Target="../tags/tag15.xml"/><Relationship Id="rId2" Type="http://schemas.openxmlformats.org/officeDocument/2006/relationships/tags" Target="../tags/tag14.xml"/><Relationship Id="rId1" Type="http://schemas.openxmlformats.org/officeDocument/2006/relationships/tags" Target="../tags/tag13.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6.xml"/><Relationship Id="rId1" Type="http://schemas.openxmlformats.org/officeDocument/2006/relationships/tags" Target="../tags/tag1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矩形 5"/>
          <p:cNvSpPr/>
          <p:nvPr/>
        </p:nvSpPr>
        <p:spPr>
          <a:xfrm>
            <a:off x="892627" y="743878"/>
            <a:ext cx="10406743" cy="5384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cs typeface="+mn-ea"/>
              <a:sym typeface="+mn-lt"/>
            </a:endParaRPr>
          </a:p>
        </p:txBody>
      </p:sp>
      <p:sp>
        <p:nvSpPr>
          <p:cNvPr id="8" name="文本框 7"/>
          <p:cNvSpPr txBox="1"/>
          <p:nvPr/>
        </p:nvSpPr>
        <p:spPr>
          <a:xfrm>
            <a:off x="1727202" y="1697695"/>
            <a:ext cx="8737598" cy="3476625"/>
          </a:xfrm>
          <a:prstGeom prst="rect">
            <a:avLst/>
          </a:prstGeom>
          <a:noFill/>
        </p:spPr>
        <p:txBody>
          <a:bodyPr wrap="square" rtlCol="0">
            <a:spAutoFit/>
          </a:bodyPr>
          <a:lstStyle/>
          <a:p>
            <a:pPr algn="ctr"/>
            <a:r>
              <a:rPr lang="en-US" altLang="zh-CN" sz="4400" dirty="0">
                <a:solidFill>
                  <a:srgbClr val="66626D"/>
                </a:solidFill>
                <a:cs typeface="+mn-ea"/>
                <a:sym typeface="+mn-lt"/>
              </a:rPr>
              <a:t>Developing an Employee Leadership Programme with Succession Planning </a:t>
            </a:r>
            <a:endParaRPr lang="en-US" altLang="zh-CN" sz="4400" dirty="0">
              <a:solidFill>
                <a:srgbClr val="66626D"/>
              </a:solidFill>
              <a:cs typeface="+mn-ea"/>
              <a:sym typeface="+mn-lt"/>
            </a:endParaRPr>
          </a:p>
          <a:p>
            <a:pPr algn="ctr"/>
            <a:r>
              <a:rPr lang="en-US" altLang="zh-CN" sz="4400" dirty="0">
                <a:solidFill>
                  <a:srgbClr val="66626D"/>
                </a:solidFill>
                <a:cs typeface="+mn-ea"/>
                <a:sym typeface="+mn-lt"/>
              </a:rPr>
              <a:t>for an Organisation</a:t>
            </a:r>
            <a:endParaRPr lang="en-US" altLang="zh-CN" sz="4400" dirty="0">
              <a:solidFill>
                <a:srgbClr val="66626D"/>
              </a:solidFill>
              <a:cs typeface="+mn-ea"/>
              <a:sym typeface="+mn-lt"/>
            </a:endParaRPr>
          </a:p>
          <a:p>
            <a:pPr algn="ctr"/>
            <a:endParaRPr lang="en-US" altLang="zh-CN" sz="4400" dirty="0">
              <a:solidFill>
                <a:srgbClr val="66626D"/>
              </a:solidFill>
              <a:cs typeface="+mn-ea"/>
              <a:sym typeface="+mn-lt"/>
            </a:endParaRPr>
          </a:p>
        </p:txBody>
      </p:sp>
      <p:sp>
        <p:nvSpPr>
          <p:cNvPr id="2" name="文本框 1"/>
          <p:cNvSpPr txBox="1"/>
          <p:nvPr/>
        </p:nvSpPr>
        <p:spPr>
          <a:xfrm>
            <a:off x="7830185" y="5207000"/>
            <a:ext cx="2917190" cy="368300"/>
          </a:xfrm>
          <a:prstGeom prst="rect">
            <a:avLst/>
          </a:prstGeom>
          <a:noFill/>
        </p:spPr>
        <p:txBody>
          <a:bodyPr wrap="square" rtlCol="0">
            <a:spAutoFit/>
          </a:bodyPr>
          <a:p>
            <a:r>
              <a:rPr lang="en-US" altLang="zh-CN"/>
              <a:t> Speaker</a:t>
            </a:r>
            <a:r>
              <a:rPr lang="zh-CN" altLang="en-US"/>
              <a:t>：</a:t>
            </a:r>
            <a:r>
              <a:rPr lang="en-US" altLang="zh-CN"/>
              <a:t>Yuyang Chen</a:t>
            </a:r>
            <a:endParaRPr lang="en-US" altLang="zh-CN"/>
          </a:p>
        </p:txBody>
      </p:sp>
    </p:spTree>
  </p:cSld>
  <p:clrMapOvr>
    <a:masterClrMapping/>
  </p:clrMapOvr>
  <mc:AlternateContent xmlns:mc="http://schemas.openxmlformats.org/markup-compatibility/2006">
    <mc:Choice xmlns:p14="http://schemas.microsoft.com/office/powerpoint/2010/main" Requires="p14">
      <p:transition spd="med" p14:dur="700" advClick="0" advTm="2000">
        <p:fade/>
      </p:transition>
    </mc:Choice>
    <mc:Fallback>
      <p:transition spd="med" advClick="0" advTm="2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组合 4"/>
          <p:cNvGrpSpPr/>
          <p:nvPr/>
        </p:nvGrpSpPr>
        <p:grpSpPr>
          <a:xfrm>
            <a:off x="310977" y="638630"/>
            <a:ext cx="4562275" cy="740229"/>
            <a:chOff x="314525" y="638630"/>
            <a:chExt cx="4562275" cy="740229"/>
          </a:xfrm>
        </p:grpSpPr>
        <p:sp>
          <p:nvSpPr>
            <p:cNvPr id="3" name="矩形 2"/>
            <p:cNvSpPr/>
            <p:nvPr/>
          </p:nvSpPr>
          <p:spPr>
            <a:xfrm>
              <a:off x="314525" y="638630"/>
              <a:ext cx="367646" cy="740229"/>
            </a:xfrm>
            <a:prstGeom prst="rect">
              <a:avLst/>
            </a:prstGeom>
            <a:solidFill>
              <a:srgbClr val="E1E4E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cs typeface="+mn-ea"/>
                <a:sym typeface="+mn-lt"/>
              </a:endParaRPr>
            </a:p>
          </p:txBody>
        </p:sp>
        <p:sp>
          <p:nvSpPr>
            <p:cNvPr id="4" name="文本框 3"/>
            <p:cNvSpPr txBox="1"/>
            <p:nvPr/>
          </p:nvSpPr>
          <p:spPr>
            <a:xfrm>
              <a:off x="682171" y="716356"/>
              <a:ext cx="4194629" cy="583565"/>
            </a:xfrm>
            <a:prstGeom prst="rect">
              <a:avLst/>
            </a:prstGeom>
            <a:noFill/>
          </p:spPr>
          <p:txBody>
            <a:bodyPr wrap="square" rtlCol="0">
              <a:spAutoFit/>
            </a:bodyPr>
            <a:lstStyle/>
            <a:p>
              <a:r>
                <a:rPr lang="en-US" altLang="zh-CN" sz="3200" dirty="0">
                  <a:solidFill>
                    <a:srgbClr val="7C8B71"/>
                  </a:solidFill>
                  <a:cs typeface="+mn-ea"/>
                  <a:sym typeface="+mn-lt"/>
                </a:rPr>
                <a:t>Plan Overview</a:t>
              </a:r>
              <a:endParaRPr lang="en-US" altLang="zh-CN" sz="3200" dirty="0">
                <a:solidFill>
                  <a:srgbClr val="7C8B71"/>
                </a:solidFill>
                <a:cs typeface="+mn-ea"/>
                <a:sym typeface="+mn-lt"/>
              </a:endParaRPr>
            </a:p>
          </p:txBody>
        </p:sp>
      </p:grpSp>
      <p:sp>
        <p:nvSpPr>
          <p:cNvPr id="215" name="文本框 214"/>
          <p:cNvSpPr txBox="1"/>
          <p:nvPr/>
        </p:nvSpPr>
        <p:spPr>
          <a:xfrm>
            <a:off x="1463675" y="1976120"/>
            <a:ext cx="9513570" cy="3322955"/>
          </a:xfrm>
          <a:prstGeom prst="rect">
            <a:avLst/>
          </a:prstGeom>
          <a:noFill/>
        </p:spPr>
        <p:txBody>
          <a:bodyPr wrap="square" rtlCol="0">
            <a:spAutoFit/>
          </a:bodyPr>
          <a:lstStyle/>
          <a:p>
            <a:pPr lvl="0" indent="0" algn="just" fontAlgn="auto">
              <a:lnSpc>
                <a:spcPct val="150000"/>
              </a:lnSpc>
              <a:buClrTx/>
              <a:buSzTx/>
              <a:buFontTx/>
            </a:pPr>
            <a:r>
              <a:rPr lang="en-US" altLang="zh-CN" sz="2000" dirty="0">
                <a:solidFill>
                  <a:srgbClr val="7C8B71"/>
                </a:solidFill>
                <a:cs typeface="+mn-ea"/>
                <a:sym typeface="+mn-ea"/>
              </a:rPr>
              <a:t>As a fast-growing technology company, XYZ Corporation needs to establish a systematic leadership development and succession plan to cultivate future leaders and ensure the organization's continued growth. This planning will combine modern leadership theories (such as the Goleman model and learning organization theory) and digital transformation trends to provide a plan that can enhance employee leadership, optimize the talent pool, and establish sustainable succession management.</a:t>
            </a:r>
            <a:r>
              <a:rPr lang="zh-CN" altLang="en-US" sz="2000" dirty="0">
                <a:solidFill>
                  <a:srgbClr val="7C8B71"/>
                </a:solidFill>
                <a:cs typeface="+mn-ea"/>
                <a:sym typeface="+mn-ea"/>
              </a:rPr>
              <a:t> </a:t>
            </a:r>
            <a:endParaRPr lang="zh-CN" altLang="en-US" sz="2000" dirty="0">
              <a:solidFill>
                <a:srgbClr val="7C8B71"/>
              </a:solidFill>
              <a:cs typeface="+mn-ea"/>
              <a:sym typeface="+mn-ea"/>
            </a:endParaRPr>
          </a:p>
        </p:txBody>
      </p:sp>
    </p:spTree>
  </p:cSld>
  <p:clrMapOvr>
    <a:masterClrMapping/>
  </p:clrMapOvr>
  <mc:AlternateContent xmlns:mc="http://schemas.openxmlformats.org/markup-compatibility/2006">
    <mc:Choice xmlns:p14="http://schemas.microsoft.com/office/powerpoint/2010/main" Requires="p14">
      <p:transition spd="med" p14:dur="700" advClick="0" advTm="2000">
        <p:fade/>
      </p:transition>
    </mc:Choice>
    <mc:Fallback>
      <p:transition spd="med" advClick="0" advTm="2000">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310977" y="638630"/>
            <a:ext cx="8776970" cy="740229"/>
            <a:chOff x="314525" y="638630"/>
            <a:chExt cx="8776970" cy="740229"/>
          </a:xfrm>
        </p:grpSpPr>
        <p:sp>
          <p:nvSpPr>
            <p:cNvPr id="3" name="矩形 2"/>
            <p:cNvSpPr/>
            <p:nvPr/>
          </p:nvSpPr>
          <p:spPr>
            <a:xfrm>
              <a:off x="314525" y="638630"/>
              <a:ext cx="367646" cy="740229"/>
            </a:xfrm>
            <a:prstGeom prst="rect">
              <a:avLst/>
            </a:prstGeom>
            <a:solidFill>
              <a:srgbClr val="E1E4E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cs typeface="+mn-ea"/>
                <a:sym typeface="+mn-lt"/>
              </a:endParaRPr>
            </a:p>
          </p:txBody>
        </p:sp>
        <p:sp>
          <p:nvSpPr>
            <p:cNvPr id="4" name="文本框 3"/>
            <p:cNvSpPr txBox="1"/>
            <p:nvPr/>
          </p:nvSpPr>
          <p:spPr>
            <a:xfrm>
              <a:off x="682190" y="716100"/>
              <a:ext cx="8409305" cy="583565"/>
            </a:xfrm>
            <a:prstGeom prst="rect">
              <a:avLst/>
            </a:prstGeom>
            <a:noFill/>
          </p:spPr>
          <p:txBody>
            <a:bodyPr wrap="square" rtlCol="0">
              <a:spAutoFit/>
            </a:bodyPr>
            <a:lstStyle/>
            <a:p>
              <a:r>
                <a:rPr lang="en-US" altLang="zh-CN" sz="3200" dirty="0">
                  <a:solidFill>
                    <a:srgbClr val="7C8B71"/>
                  </a:solidFill>
                  <a:cs typeface="+mn-ea"/>
                  <a:sym typeface="+mn-lt"/>
                </a:rPr>
                <a:t>Leadership </a:t>
              </a:r>
              <a:r>
                <a:rPr lang="en-US" altLang="zh-CN" sz="3200" dirty="0">
                  <a:solidFill>
                    <a:srgbClr val="7C8B71"/>
                  </a:solidFill>
                  <a:cs typeface="+mn-ea"/>
                  <a:sym typeface="+mn-lt"/>
                </a:rPr>
                <a:t>Development Programme</a:t>
              </a:r>
              <a:endParaRPr lang="en-US" altLang="zh-CN" sz="3200" dirty="0">
                <a:solidFill>
                  <a:srgbClr val="7C8B71"/>
                </a:solidFill>
                <a:cs typeface="+mn-ea"/>
                <a:sym typeface="+mn-lt"/>
              </a:endParaRPr>
            </a:p>
          </p:txBody>
        </p:sp>
      </p:grpSp>
      <p:sp>
        <p:nvSpPr>
          <p:cNvPr id="5" name="矩形 4"/>
          <p:cNvSpPr/>
          <p:nvPr/>
        </p:nvSpPr>
        <p:spPr>
          <a:xfrm>
            <a:off x="320675" y="1638300"/>
            <a:ext cx="11548745" cy="3763645"/>
          </a:xfrm>
          <a:prstGeom prst="rect">
            <a:avLst/>
          </a:prstGeom>
          <a:solidFill>
            <a:srgbClr val="98A38B"/>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cs typeface="+mn-ea"/>
              <a:sym typeface="+mn-lt"/>
            </a:endParaRPr>
          </a:p>
        </p:txBody>
      </p:sp>
      <p:grpSp>
        <p:nvGrpSpPr>
          <p:cNvPr id="11" name="组合 10"/>
          <p:cNvGrpSpPr/>
          <p:nvPr/>
        </p:nvGrpSpPr>
        <p:grpSpPr>
          <a:xfrm>
            <a:off x="786130" y="2040890"/>
            <a:ext cx="10619740" cy="3420695"/>
            <a:chOff x="6110514" y="2293256"/>
            <a:chExt cx="5847905" cy="3653185"/>
          </a:xfrm>
        </p:grpSpPr>
        <p:sp>
          <p:nvSpPr>
            <p:cNvPr id="8" name="文本框 7"/>
            <p:cNvSpPr txBox="1"/>
            <p:nvPr/>
          </p:nvSpPr>
          <p:spPr>
            <a:xfrm>
              <a:off x="6110514" y="2293256"/>
              <a:ext cx="4655525" cy="425883"/>
            </a:xfrm>
            <a:prstGeom prst="rect">
              <a:avLst/>
            </a:prstGeom>
            <a:noFill/>
          </p:spPr>
          <p:txBody>
            <a:bodyPr wrap="square" rtlCol="0">
              <a:spAutoFit/>
            </a:bodyPr>
            <a:lstStyle/>
            <a:p>
              <a:r>
                <a:rPr lang="en-US" altLang="zh-CN" sz="2000" dirty="0">
                  <a:solidFill>
                    <a:schemeClr val="bg1"/>
                  </a:solidFill>
                  <a:cs typeface="+mn-ea"/>
                  <a:sym typeface="+mn-lt"/>
                </a:rPr>
                <a:t>Leadership Development Framework (Goleman Model)</a:t>
              </a:r>
              <a:endParaRPr lang="en-US" altLang="zh-CN" sz="2000" dirty="0">
                <a:solidFill>
                  <a:schemeClr val="bg1"/>
                </a:solidFill>
                <a:cs typeface="+mn-ea"/>
                <a:sym typeface="+mn-lt"/>
              </a:endParaRPr>
            </a:p>
          </p:txBody>
        </p:sp>
        <p:sp>
          <p:nvSpPr>
            <p:cNvPr id="9" name="文本框 8"/>
            <p:cNvSpPr txBox="1"/>
            <p:nvPr/>
          </p:nvSpPr>
          <p:spPr>
            <a:xfrm>
              <a:off x="6110514" y="2693316"/>
              <a:ext cx="5847905" cy="3253125"/>
            </a:xfrm>
            <a:prstGeom prst="rect">
              <a:avLst/>
            </a:prstGeom>
            <a:noFill/>
          </p:spPr>
          <p:txBody>
            <a:bodyPr wrap="square" rtlCol="0">
              <a:spAutoFit/>
            </a:bodyPr>
            <a:lstStyle/>
            <a:p>
              <a:pPr>
                <a:lnSpc>
                  <a:spcPct val="150000"/>
                </a:lnSpc>
              </a:pPr>
              <a:r>
                <a:rPr lang="en-US" altLang="zh-CN" sz="1600" dirty="0">
                  <a:solidFill>
                    <a:schemeClr val="bg1"/>
                  </a:solidFill>
                  <a:cs typeface="+mn-ea"/>
                  <a:sym typeface="+mn-lt"/>
                </a:rPr>
                <a:t>Emotional and social intelligence: Cultivate self-awareness, empathy, and conflict management</a:t>
              </a:r>
              <a:endParaRPr lang="en-US" altLang="zh-CN" sz="1600" dirty="0">
                <a:solidFill>
                  <a:schemeClr val="bg1"/>
                </a:solidFill>
                <a:cs typeface="+mn-ea"/>
                <a:sym typeface="+mn-lt"/>
              </a:endParaRPr>
            </a:p>
            <a:p>
              <a:pPr>
                <a:lnSpc>
                  <a:spcPct val="150000"/>
                </a:lnSpc>
              </a:pPr>
              <a:r>
                <a:rPr lang="en-US" altLang="zh-CN" sz="1600" dirty="0">
                  <a:solidFill>
                    <a:schemeClr val="bg1"/>
                  </a:solidFill>
                  <a:cs typeface="+mn-ea"/>
                  <a:sym typeface="+mn-lt"/>
                </a:rPr>
                <a:t>Learning agility: The ability to adapt to new technologies (such as AI and digital transformation management of teams) and learn quickly</a:t>
              </a:r>
              <a:endParaRPr lang="en-US" altLang="zh-CN" sz="1600" dirty="0">
                <a:solidFill>
                  <a:schemeClr val="bg1"/>
                </a:solidFill>
                <a:cs typeface="+mn-ea"/>
                <a:sym typeface="+mn-lt"/>
              </a:endParaRPr>
            </a:p>
            <a:p>
              <a:pPr>
                <a:lnSpc>
                  <a:spcPct val="150000"/>
                </a:lnSpc>
              </a:pPr>
              <a:r>
                <a:rPr lang="en-US" altLang="zh-CN" sz="1600" dirty="0">
                  <a:solidFill>
                    <a:schemeClr val="bg1"/>
                  </a:solidFill>
                  <a:cs typeface="+mn-ea"/>
                  <a:sym typeface="+mn-lt"/>
                </a:rPr>
                <a:t>Cross-border leadership: Promote cross-departmental collaboration and drive innovation</a:t>
              </a:r>
              <a:endParaRPr lang="en-US" altLang="zh-CN" sz="1600" dirty="0">
                <a:solidFill>
                  <a:schemeClr val="bg1"/>
                </a:solidFill>
                <a:cs typeface="+mn-ea"/>
                <a:sym typeface="+mn-lt"/>
              </a:endParaRPr>
            </a:p>
            <a:p>
              <a:pPr>
                <a:lnSpc>
                  <a:spcPct val="150000"/>
                </a:lnSpc>
              </a:pPr>
              <a:r>
                <a:rPr lang="en-US" altLang="zh-CN" sz="1600" dirty="0">
                  <a:solidFill>
                    <a:schemeClr val="bg1"/>
                  </a:solidFill>
                  <a:cs typeface="+mn-ea"/>
                  <a:sym typeface="+mn-lt"/>
                </a:rPr>
                <a:t>Transformational leadership: Adapt to digital transformation and drive corporate innovation</a:t>
              </a:r>
              <a:endParaRPr lang="en-US" altLang="zh-CN" sz="1600" dirty="0">
                <a:solidFill>
                  <a:schemeClr val="bg1"/>
                </a:solidFill>
                <a:cs typeface="+mn-ea"/>
                <a:sym typeface="+mn-lt"/>
              </a:endParaRPr>
            </a:p>
            <a:p>
              <a:pPr>
                <a:lnSpc>
                  <a:spcPct val="150000"/>
                </a:lnSpc>
              </a:pPr>
              <a:endParaRPr lang="en-US" altLang="zh-CN" sz="1600" dirty="0">
                <a:solidFill>
                  <a:schemeClr val="bg1"/>
                </a:solidFill>
                <a:cs typeface="+mn-ea"/>
                <a:sym typeface="+mn-lt"/>
              </a:endParaRPr>
            </a:p>
            <a:p>
              <a:pPr>
                <a:lnSpc>
                  <a:spcPct val="150000"/>
                </a:lnSpc>
              </a:pPr>
              <a:r>
                <a:rPr lang="en-US" altLang="zh-CN" sz="1600" dirty="0">
                  <a:solidFill>
                    <a:schemeClr val="bg1"/>
                  </a:solidFill>
                  <a:cs typeface="+mn-ea"/>
                  <a:sym typeface="+mn-lt"/>
                </a:rPr>
                <a:t>(Rastogi, Kewalramani and Agrawal, 2015; Baral, 2017; Antonopoulou, 2024)</a:t>
              </a:r>
              <a:endParaRPr lang="zh-CN" altLang="en-US" sz="1600" dirty="0">
                <a:solidFill>
                  <a:schemeClr val="bg1"/>
                </a:solidFill>
                <a:cs typeface="+mn-ea"/>
                <a:sym typeface="+mn-lt"/>
              </a:endParaRPr>
            </a:p>
            <a:p>
              <a:pPr>
                <a:lnSpc>
                  <a:spcPct val="150000"/>
                </a:lnSpc>
              </a:pPr>
              <a:endParaRPr lang="zh-CN" altLang="en-US" sz="1600" dirty="0">
                <a:solidFill>
                  <a:schemeClr val="bg1"/>
                </a:solidFill>
                <a:cs typeface="+mn-ea"/>
                <a:sym typeface="+mn-lt"/>
              </a:endParaRPr>
            </a:p>
          </p:txBody>
        </p:sp>
      </p:grpSp>
      <p:sp>
        <p:nvSpPr>
          <p:cNvPr id="13" name="文本框 12"/>
          <p:cNvSpPr txBox="1"/>
          <p:nvPr/>
        </p:nvSpPr>
        <p:spPr>
          <a:xfrm>
            <a:off x="786130" y="5740400"/>
            <a:ext cx="10945495" cy="398780"/>
          </a:xfrm>
          <a:prstGeom prst="rect">
            <a:avLst/>
          </a:prstGeom>
          <a:noFill/>
        </p:spPr>
        <p:txBody>
          <a:bodyPr wrap="square" rtlCol="0">
            <a:spAutoFit/>
          </a:bodyPr>
          <a:lstStyle/>
          <a:p>
            <a:r>
              <a:rPr lang="en-US" altLang="zh-CN" sz="2000" dirty="0">
                <a:solidFill>
                  <a:srgbClr val="7C8B71"/>
                </a:solidFill>
                <a:cs typeface="+mn-ea"/>
                <a:sym typeface="+mn-lt"/>
              </a:rPr>
              <a:t>Self-awareness, self-regulation, internal motivation, empathy, and social skills. </a:t>
            </a:r>
            <a:endParaRPr lang="en-US" altLang="zh-CN" sz="2000" dirty="0">
              <a:solidFill>
                <a:srgbClr val="7C8B71"/>
              </a:solidFill>
              <a:cs typeface="+mn-ea"/>
              <a:sym typeface="+mn-lt"/>
            </a:endParaRPr>
          </a:p>
        </p:txBody>
      </p:sp>
    </p:spTree>
  </p:cSld>
  <p:clrMapOvr>
    <a:masterClrMapping/>
  </p:clrMapOvr>
  <mc:AlternateContent xmlns:mc="http://schemas.openxmlformats.org/markup-compatibility/2006">
    <mc:Choice xmlns:p14="http://schemas.microsoft.com/office/powerpoint/2010/main" Requires="p14">
      <p:transition spd="med" p14:dur="700" advClick="0" advTm="2000">
        <p:fade/>
      </p:transition>
    </mc:Choice>
    <mc:Fallback>
      <p:transition spd="med" advClick="0" advTm="2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fade">
                                      <p:cBhvr>
                                        <p:cTn id="11"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ldLvl="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310977" y="638630"/>
            <a:ext cx="4562275" cy="740229"/>
            <a:chOff x="314525" y="638630"/>
            <a:chExt cx="4562275" cy="740229"/>
          </a:xfrm>
        </p:grpSpPr>
        <p:sp>
          <p:nvSpPr>
            <p:cNvPr id="3" name="矩形 2"/>
            <p:cNvSpPr/>
            <p:nvPr/>
          </p:nvSpPr>
          <p:spPr>
            <a:xfrm>
              <a:off x="314525" y="638630"/>
              <a:ext cx="367646" cy="740229"/>
            </a:xfrm>
            <a:prstGeom prst="rect">
              <a:avLst/>
            </a:prstGeom>
            <a:solidFill>
              <a:srgbClr val="E1E4E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cs typeface="+mn-ea"/>
                <a:sym typeface="+mn-lt"/>
              </a:endParaRPr>
            </a:p>
          </p:txBody>
        </p:sp>
        <p:sp>
          <p:nvSpPr>
            <p:cNvPr id="4" name="文本框 3"/>
            <p:cNvSpPr txBox="1"/>
            <p:nvPr/>
          </p:nvSpPr>
          <p:spPr>
            <a:xfrm>
              <a:off x="682171" y="716356"/>
              <a:ext cx="4194629" cy="583565"/>
            </a:xfrm>
            <a:prstGeom prst="rect">
              <a:avLst/>
            </a:prstGeom>
            <a:noFill/>
          </p:spPr>
          <p:txBody>
            <a:bodyPr wrap="square" rtlCol="0">
              <a:spAutoFit/>
            </a:bodyPr>
            <a:lstStyle/>
            <a:p>
              <a:r>
                <a:rPr lang="en-US" altLang="zh-CN" sz="3200" dirty="0">
                  <a:solidFill>
                    <a:srgbClr val="7C8B71"/>
                  </a:solidFill>
                  <a:cs typeface="+mn-ea"/>
                  <a:sym typeface="+mn-lt"/>
                </a:rPr>
                <a:t>Trainning Plan</a:t>
              </a:r>
              <a:endParaRPr lang="en-US" altLang="zh-CN" sz="3200" dirty="0">
                <a:solidFill>
                  <a:srgbClr val="7C8B71"/>
                </a:solidFill>
                <a:cs typeface="+mn-ea"/>
                <a:sym typeface="+mn-lt"/>
              </a:endParaRPr>
            </a:p>
          </p:txBody>
        </p:sp>
      </p:grpSp>
      <p:grpSp>
        <p:nvGrpSpPr>
          <p:cNvPr id="27" name="组合 26"/>
          <p:cNvGrpSpPr/>
          <p:nvPr/>
        </p:nvGrpSpPr>
        <p:grpSpPr>
          <a:xfrm rot="16200000">
            <a:off x="9984105" y="-281305"/>
            <a:ext cx="1177290" cy="2334260"/>
            <a:chOff x="9162031" y="519543"/>
            <a:chExt cx="2621676" cy="3041146"/>
          </a:xfrm>
        </p:grpSpPr>
        <p:sp>
          <p:nvSpPr>
            <p:cNvPr id="28" name="等腰三角形 27"/>
            <p:cNvSpPr/>
            <p:nvPr/>
          </p:nvSpPr>
          <p:spPr>
            <a:xfrm rot="16200000">
              <a:off x="9291933" y="886517"/>
              <a:ext cx="2676350" cy="2307198"/>
            </a:xfrm>
            <a:prstGeom prst="triangle">
              <a:avLst/>
            </a:prstGeom>
            <a:solidFill>
              <a:srgbClr val="7C8B7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29" name="等腰三角形 28"/>
            <p:cNvSpPr/>
            <p:nvPr/>
          </p:nvSpPr>
          <p:spPr>
            <a:xfrm rot="16200000">
              <a:off x="8952296" y="729278"/>
              <a:ext cx="3041146" cy="2621676"/>
            </a:xfrm>
            <a:prstGeom prst="triangle">
              <a:avLst/>
            </a:prstGeom>
            <a:noFill/>
            <a:ln>
              <a:solidFill>
                <a:srgbClr val="7C8B7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graphicFrame>
        <p:nvGraphicFramePr>
          <p:cNvPr id="5" name="表格 4"/>
          <p:cNvGraphicFramePr/>
          <p:nvPr>
            <p:custDataLst>
              <p:tags r:id="rId1"/>
            </p:custDataLst>
          </p:nvPr>
        </p:nvGraphicFramePr>
        <p:xfrm>
          <a:off x="716915" y="1735455"/>
          <a:ext cx="10770235" cy="2969260"/>
        </p:xfrm>
        <a:graphic>
          <a:graphicData uri="http://schemas.openxmlformats.org/drawingml/2006/table">
            <a:tbl>
              <a:tblPr/>
              <a:tblGrid>
                <a:gridCol w="2375535"/>
                <a:gridCol w="3638550"/>
                <a:gridCol w="4756150"/>
              </a:tblGrid>
              <a:tr h="530860">
                <a:tc>
                  <a:txBody>
                    <a:bodyPr/>
                    <a:p>
                      <a:pPr marL="0" algn="ctr">
                        <a:buClrTx/>
                        <a:buSzTx/>
                        <a:buFontTx/>
                      </a:pPr>
                      <a:r>
                        <a:rPr lang="en-US" altLang="zh-CN" sz="2000" b="1" dirty="0">
                          <a:solidFill>
                            <a:srgbClr val="7C8B71"/>
                          </a:solidFill>
                          <a:cs typeface="+mn-ea"/>
                        </a:rPr>
                        <a:t>Leadership level</a:t>
                      </a:r>
                      <a:endParaRPr lang="en-US" altLang="zh-CN" sz="2000" b="1" dirty="0">
                        <a:solidFill>
                          <a:srgbClr val="7C8B71"/>
                        </a:solidFill>
                        <a:cs typeface="+mn-ea"/>
                      </a:endParaRPr>
                    </a:p>
                  </a:txBody>
                  <a:tcPr marL="68580" marR="68580" marT="0" marB="0" anchor="t" anchorCtr="0">
                    <a:lnL w="6350" cap="flat" cmpd="sng">
                      <a:solidFill>
                        <a:srgbClr val="000008"/>
                      </a:solidFill>
                      <a:prstDash val="solid"/>
                      <a:headEnd type="none" w="med" len="med"/>
                      <a:tailEnd type="none" w="med" len="med"/>
                    </a:lnL>
                    <a:lnR w="6350" cap="flat" cmpd="sng">
                      <a:solidFill>
                        <a:srgbClr val="000008"/>
                      </a:solidFill>
                      <a:prstDash val="solid"/>
                      <a:headEnd type="none" w="med" len="med"/>
                      <a:tailEnd type="none" w="med" len="med"/>
                    </a:lnR>
                    <a:lnT w="6350" cap="flat" cmpd="sng">
                      <a:solidFill>
                        <a:srgbClr val="000008"/>
                      </a:solidFill>
                      <a:prstDash val="solid"/>
                      <a:headEnd type="none" w="med" len="med"/>
                      <a:tailEnd type="none" w="med" len="med"/>
                    </a:lnT>
                    <a:lnB w="6350" cap="flat" cmpd="sng">
                      <a:solidFill>
                        <a:srgbClr val="000008"/>
                      </a:solidFill>
                      <a:prstDash val="solid"/>
                      <a:headEnd type="none" w="med" len="med"/>
                      <a:tailEnd type="none" w="med" len="med"/>
                    </a:lnB>
                    <a:noFill/>
                  </a:tcPr>
                </a:tc>
                <a:tc>
                  <a:txBody>
                    <a:bodyPr/>
                    <a:p>
                      <a:pPr marL="0" algn="ctr">
                        <a:buClrTx/>
                        <a:buSzTx/>
                        <a:buFontTx/>
                      </a:pPr>
                      <a:r>
                        <a:rPr lang="en-US" altLang="zh-CN" sz="2000" b="1" dirty="0">
                          <a:solidFill>
                            <a:srgbClr val="7C8B71"/>
                          </a:solidFill>
                          <a:cs typeface="+mn-ea"/>
                        </a:rPr>
                        <a:t>Training focus </a:t>
                      </a:r>
                      <a:endParaRPr lang="en-US" altLang="zh-CN" sz="2000" b="1" dirty="0">
                        <a:solidFill>
                          <a:srgbClr val="7C8B71"/>
                        </a:solidFill>
                        <a:cs typeface="+mn-ea"/>
                      </a:endParaRPr>
                    </a:p>
                  </a:txBody>
                  <a:tcPr marL="68580" marR="68580" marT="0" marB="0" anchor="t" anchorCtr="0">
                    <a:lnL w="6350" cap="flat" cmpd="sng">
                      <a:solidFill>
                        <a:srgbClr val="000008"/>
                      </a:solidFill>
                      <a:prstDash val="solid"/>
                      <a:headEnd type="none" w="med" len="med"/>
                      <a:tailEnd type="none" w="med" len="med"/>
                    </a:lnL>
                    <a:lnR w="6350" cap="flat" cmpd="sng">
                      <a:solidFill>
                        <a:srgbClr val="000008"/>
                      </a:solidFill>
                      <a:prstDash val="solid"/>
                      <a:headEnd type="none" w="med" len="med"/>
                      <a:tailEnd type="none" w="med" len="med"/>
                    </a:lnR>
                    <a:lnT w="6350" cap="flat" cmpd="sng">
                      <a:solidFill>
                        <a:srgbClr val="000008"/>
                      </a:solidFill>
                      <a:prstDash val="solid"/>
                      <a:headEnd type="none" w="med" len="med"/>
                      <a:tailEnd type="none" w="med" len="med"/>
                    </a:lnT>
                    <a:lnB w="6350" cap="flat" cmpd="sng">
                      <a:solidFill>
                        <a:srgbClr val="000008"/>
                      </a:solidFill>
                      <a:prstDash val="solid"/>
                      <a:headEnd type="none" w="med" len="med"/>
                      <a:tailEnd type="none" w="med" len="med"/>
                    </a:lnB>
                    <a:noFill/>
                  </a:tcPr>
                </a:tc>
                <a:tc>
                  <a:txBody>
                    <a:bodyPr/>
                    <a:p>
                      <a:pPr marL="0" algn="ctr">
                        <a:buClrTx/>
                        <a:buSzTx/>
                        <a:buFontTx/>
                      </a:pPr>
                      <a:r>
                        <a:rPr lang="en-US" altLang="zh-CN" sz="2000" b="1" dirty="0">
                          <a:solidFill>
                            <a:srgbClr val="7C8B71"/>
                          </a:solidFill>
                          <a:cs typeface="+mn-ea"/>
                        </a:rPr>
                        <a:t>Training method</a:t>
                      </a:r>
                      <a:endParaRPr lang="en-US" altLang="zh-CN" sz="2000" b="1" dirty="0">
                        <a:solidFill>
                          <a:srgbClr val="7C8B71"/>
                        </a:solidFill>
                        <a:cs typeface="+mn-ea"/>
                      </a:endParaRPr>
                    </a:p>
                  </a:txBody>
                  <a:tcPr marL="68580" marR="68580" marT="0" marB="0" anchor="t" anchorCtr="0">
                    <a:lnL w="6350" cap="flat" cmpd="sng">
                      <a:solidFill>
                        <a:srgbClr val="000008"/>
                      </a:solidFill>
                      <a:prstDash val="solid"/>
                      <a:headEnd type="none" w="med" len="med"/>
                      <a:tailEnd type="none" w="med" len="med"/>
                    </a:lnL>
                    <a:lnR w="6350" cap="flat" cmpd="sng">
                      <a:solidFill>
                        <a:srgbClr val="000008"/>
                      </a:solidFill>
                      <a:prstDash val="solid"/>
                      <a:headEnd type="none" w="med" len="med"/>
                      <a:tailEnd type="none" w="med" len="med"/>
                    </a:lnR>
                    <a:lnT w="6350" cap="flat" cmpd="sng">
                      <a:solidFill>
                        <a:srgbClr val="000008"/>
                      </a:solidFill>
                      <a:prstDash val="solid"/>
                      <a:headEnd type="none" w="med" len="med"/>
                      <a:tailEnd type="none" w="med" len="med"/>
                    </a:lnT>
                    <a:lnB w="6350" cap="flat" cmpd="sng">
                      <a:solidFill>
                        <a:srgbClr val="000008"/>
                      </a:solidFill>
                      <a:prstDash val="solid"/>
                      <a:headEnd type="none" w="med" len="med"/>
                      <a:tailEnd type="none" w="med" len="med"/>
                    </a:lnB>
                    <a:noFill/>
                  </a:tcPr>
                </a:tc>
              </a:tr>
              <a:tr h="609600">
                <a:tc>
                  <a:txBody>
                    <a:bodyPr/>
                    <a:p>
                      <a:pPr marL="0" algn="l">
                        <a:buClrTx/>
                        <a:buSzTx/>
                        <a:buFontTx/>
                      </a:pPr>
                      <a:r>
                        <a:rPr lang="en-US" altLang="zh-CN" sz="2000" dirty="0">
                          <a:solidFill>
                            <a:srgbClr val="7C8B71"/>
                          </a:solidFill>
                          <a:cs typeface="+mn-ea"/>
                        </a:rPr>
                        <a:t>Junior managers</a:t>
                      </a:r>
                      <a:endParaRPr lang="en-US" altLang="zh-CN" sz="2000" dirty="0">
                        <a:solidFill>
                          <a:srgbClr val="7C8B71"/>
                        </a:solidFill>
                        <a:cs typeface="+mn-ea"/>
                      </a:endParaRPr>
                    </a:p>
                  </a:txBody>
                  <a:tcPr marL="68580" marR="68580" marT="0" marB="0" anchor="t" anchorCtr="0">
                    <a:lnL w="6350" cap="flat" cmpd="sng">
                      <a:solidFill>
                        <a:srgbClr val="000008"/>
                      </a:solidFill>
                      <a:prstDash val="solid"/>
                      <a:headEnd type="none" w="med" len="med"/>
                      <a:tailEnd type="none" w="med" len="med"/>
                    </a:lnL>
                    <a:lnR w="6350" cap="flat" cmpd="sng">
                      <a:solidFill>
                        <a:srgbClr val="000008"/>
                      </a:solidFill>
                      <a:prstDash val="solid"/>
                      <a:headEnd type="none" w="med" len="med"/>
                      <a:tailEnd type="none" w="med" len="med"/>
                    </a:lnR>
                    <a:lnT w="6350" cap="flat" cmpd="sng">
                      <a:solidFill>
                        <a:srgbClr val="000008"/>
                      </a:solidFill>
                      <a:prstDash val="solid"/>
                      <a:headEnd type="none" w="med" len="med"/>
                      <a:tailEnd type="none" w="med" len="med"/>
                    </a:lnT>
                    <a:lnB w="6350" cap="flat" cmpd="sng">
                      <a:solidFill>
                        <a:srgbClr val="000008"/>
                      </a:solidFill>
                      <a:prstDash val="solid"/>
                      <a:headEnd type="none" w="med" len="med"/>
                      <a:tailEnd type="none" w="med" len="med"/>
                    </a:lnB>
                    <a:noFill/>
                  </a:tcPr>
                </a:tc>
                <a:tc>
                  <a:txBody>
                    <a:bodyPr/>
                    <a:p>
                      <a:pPr marL="0" algn="l">
                        <a:buClrTx/>
                        <a:buSzTx/>
                        <a:buFontTx/>
                      </a:pPr>
                      <a:r>
                        <a:rPr lang="en-US" altLang="zh-CN" sz="2000" dirty="0">
                          <a:solidFill>
                            <a:srgbClr val="7C8B71"/>
                          </a:solidFill>
                          <a:cs typeface="+mn-ea"/>
                        </a:rPr>
                        <a:t>Basic management skills (communication, teamwork) </a:t>
                      </a:r>
                      <a:endParaRPr lang="en-US" altLang="zh-CN" sz="2000" dirty="0">
                        <a:solidFill>
                          <a:srgbClr val="7C8B71"/>
                        </a:solidFill>
                        <a:cs typeface="+mn-ea"/>
                      </a:endParaRPr>
                    </a:p>
                  </a:txBody>
                  <a:tcPr marL="68580" marR="68580" marT="0" marB="0" anchor="t" anchorCtr="0">
                    <a:lnL w="6350" cap="flat" cmpd="sng">
                      <a:solidFill>
                        <a:srgbClr val="000008"/>
                      </a:solidFill>
                      <a:prstDash val="solid"/>
                      <a:headEnd type="none" w="med" len="med"/>
                      <a:tailEnd type="none" w="med" len="med"/>
                    </a:lnL>
                    <a:lnR w="6350" cap="flat" cmpd="sng">
                      <a:solidFill>
                        <a:srgbClr val="000008"/>
                      </a:solidFill>
                      <a:prstDash val="solid"/>
                      <a:headEnd type="none" w="med" len="med"/>
                      <a:tailEnd type="none" w="med" len="med"/>
                    </a:lnR>
                    <a:lnT w="6350" cap="flat" cmpd="sng">
                      <a:solidFill>
                        <a:srgbClr val="000008"/>
                      </a:solidFill>
                      <a:prstDash val="solid"/>
                      <a:headEnd type="none" w="med" len="med"/>
                      <a:tailEnd type="none" w="med" len="med"/>
                    </a:lnT>
                    <a:lnB w="6350" cap="flat" cmpd="sng">
                      <a:solidFill>
                        <a:srgbClr val="000008"/>
                      </a:solidFill>
                      <a:prstDash val="solid"/>
                      <a:headEnd type="none" w="med" len="med"/>
                      <a:tailEnd type="none" w="med" len="med"/>
                    </a:lnB>
                    <a:noFill/>
                  </a:tcPr>
                </a:tc>
                <a:tc>
                  <a:txBody>
                    <a:bodyPr/>
                    <a:p>
                      <a:pPr marL="0" algn="l">
                        <a:buClrTx/>
                        <a:buSzTx/>
                        <a:buFontTx/>
                      </a:pPr>
                      <a:r>
                        <a:rPr lang="en-US" altLang="zh-CN" sz="2000" dirty="0">
                          <a:solidFill>
                            <a:srgbClr val="7C8B71"/>
                          </a:solidFill>
                          <a:cs typeface="+mn-ea"/>
                        </a:rPr>
                        <a:t>Online courses (Coursera) and offline courses</a:t>
                      </a:r>
                      <a:endParaRPr lang="en-US" altLang="zh-CN" sz="2000" dirty="0">
                        <a:solidFill>
                          <a:srgbClr val="7C8B71"/>
                        </a:solidFill>
                        <a:cs typeface="+mn-ea"/>
                      </a:endParaRPr>
                    </a:p>
                  </a:txBody>
                  <a:tcPr marL="68580" marR="68580" marT="0" marB="0" anchor="t" anchorCtr="0">
                    <a:lnL w="6350" cap="flat" cmpd="sng">
                      <a:solidFill>
                        <a:srgbClr val="000008"/>
                      </a:solidFill>
                      <a:prstDash val="solid"/>
                      <a:headEnd type="none" w="med" len="med"/>
                      <a:tailEnd type="none" w="med" len="med"/>
                    </a:lnL>
                    <a:lnR w="6350" cap="flat" cmpd="sng">
                      <a:solidFill>
                        <a:srgbClr val="000008"/>
                      </a:solidFill>
                      <a:prstDash val="solid"/>
                      <a:headEnd type="none" w="med" len="med"/>
                      <a:tailEnd type="none" w="med" len="med"/>
                    </a:lnR>
                    <a:lnT w="6350" cap="flat" cmpd="sng">
                      <a:solidFill>
                        <a:srgbClr val="000008"/>
                      </a:solidFill>
                      <a:prstDash val="solid"/>
                      <a:headEnd type="none" w="med" len="med"/>
                      <a:tailEnd type="none" w="med" len="med"/>
                    </a:lnT>
                    <a:lnB w="6350" cap="flat" cmpd="sng">
                      <a:solidFill>
                        <a:srgbClr val="000008"/>
                      </a:solidFill>
                      <a:prstDash val="solid"/>
                      <a:headEnd type="none" w="med" len="med"/>
                      <a:tailEnd type="none" w="med" len="med"/>
                    </a:lnB>
                    <a:noFill/>
                  </a:tcPr>
                </a:tc>
              </a:tr>
              <a:tr h="914400">
                <a:tc>
                  <a:txBody>
                    <a:bodyPr/>
                    <a:p>
                      <a:pPr marL="0" algn="l">
                        <a:buClrTx/>
                        <a:buSzTx/>
                        <a:buFontTx/>
                      </a:pPr>
                      <a:r>
                        <a:rPr lang="en-US" altLang="zh-CN" sz="2000" dirty="0">
                          <a:solidFill>
                            <a:srgbClr val="7C8B71"/>
                          </a:solidFill>
                          <a:cs typeface="+mn-ea"/>
                        </a:rPr>
                        <a:t>Mid-level managers</a:t>
                      </a:r>
                      <a:endParaRPr lang="en-US" altLang="zh-CN" sz="2000" dirty="0">
                        <a:solidFill>
                          <a:srgbClr val="7C8B71"/>
                        </a:solidFill>
                        <a:cs typeface="+mn-ea"/>
                      </a:endParaRPr>
                    </a:p>
                  </a:txBody>
                  <a:tcPr marL="68580" marR="68580" marT="0" marB="0" anchor="t" anchorCtr="0">
                    <a:lnL w="6350" cap="flat" cmpd="sng">
                      <a:solidFill>
                        <a:srgbClr val="000008"/>
                      </a:solidFill>
                      <a:prstDash val="solid"/>
                      <a:headEnd type="none" w="med" len="med"/>
                      <a:tailEnd type="none" w="med" len="med"/>
                    </a:lnL>
                    <a:lnR w="6350" cap="flat" cmpd="sng">
                      <a:solidFill>
                        <a:srgbClr val="000008"/>
                      </a:solidFill>
                      <a:prstDash val="solid"/>
                      <a:headEnd type="none" w="med" len="med"/>
                      <a:tailEnd type="none" w="med" len="med"/>
                    </a:lnR>
                    <a:lnT w="6350" cap="flat" cmpd="sng">
                      <a:solidFill>
                        <a:srgbClr val="000008"/>
                      </a:solidFill>
                      <a:prstDash val="solid"/>
                      <a:headEnd type="none" w="med" len="med"/>
                      <a:tailEnd type="none" w="med" len="med"/>
                    </a:lnT>
                    <a:lnB w="6350" cap="flat" cmpd="sng">
                      <a:solidFill>
                        <a:srgbClr val="000008"/>
                      </a:solidFill>
                      <a:prstDash val="solid"/>
                      <a:headEnd type="none" w="med" len="med"/>
                      <a:tailEnd type="none" w="med" len="med"/>
                    </a:lnB>
                    <a:noFill/>
                  </a:tcPr>
                </a:tc>
                <a:tc>
                  <a:txBody>
                    <a:bodyPr/>
                    <a:p>
                      <a:pPr marL="0" algn="l">
                        <a:buClrTx/>
                        <a:buSzTx/>
                        <a:buFontTx/>
                      </a:pPr>
                      <a:r>
                        <a:rPr lang="en-US" altLang="zh-CN" sz="2000" dirty="0">
                          <a:solidFill>
                            <a:srgbClr val="7C8B71"/>
                          </a:solidFill>
                          <a:cs typeface="+mn-ea"/>
                        </a:rPr>
                        <a:t>Strategic thinking, project management, digital transformation </a:t>
                      </a:r>
                      <a:endParaRPr lang="en-US" altLang="zh-CN" sz="2000" dirty="0">
                        <a:solidFill>
                          <a:srgbClr val="7C8B71"/>
                        </a:solidFill>
                        <a:cs typeface="+mn-ea"/>
                      </a:endParaRPr>
                    </a:p>
                  </a:txBody>
                  <a:tcPr marL="68580" marR="68580" marT="0" marB="0" anchor="t" anchorCtr="0">
                    <a:lnL w="6350" cap="flat" cmpd="sng">
                      <a:solidFill>
                        <a:srgbClr val="000008"/>
                      </a:solidFill>
                      <a:prstDash val="solid"/>
                      <a:headEnd type="none" w="med" len="med"/>
                      <a:tailEnd type="none" w="med" len="med"/>
                    </a:lnL>
                    <a:lnR w="6350" cap="flat" cmpd="sng">
                      <a:solidFill>
                        <a:srgbClr val="000008"/>
                      </a:solidFill>
                      <a:prstDash val="solid"/>
                      <a:headEnd type="none" w="med" len="med"/>
                      <a:tailEnd type="none" w="med" len="med"/>
                    </a:lnR>
                    <a:lnT w="6350" cap="flat" cmpd="sng">
                      <a:solidFill>
                        <a:srgbClr val="000008"/>
                      </a:solidFill>
                      <a:prstDash val="solid"/>
                      <a:headEnd type="none" w="med" len="med"/>
                      <a:tailEnd type="none" w="med" len="med"/>
                    </a:lnT>
                    <a:lnB w="6350" cap="flat" cmpd="sng">
                      <a:solidFill>
                        <a:srgbClr val="000008"/>
                      </a:solidFill>
                      <a:prstDash val="solid"/>
                      <a:headEnd type="none" w="med" len="med"/>
                      <a:tailEnd type="none" w="med" len="med"/>
                    </a:lnB>
                    <a:noFill/>
                  </a:tcPr>
                </a:tc>
                <a:tc>
                  <a:txBody>
                    <a:bodyPr/>
                    <a:p>
                      <a:pPr marL="0" algn="l">
                        <a:buClrTx/>
                        <a:buSzTx/>
                        <a:buFontTx/>
                      </a:pPr>
                      <a:r>
                        <a:rPr lang="en-US" altLang="zh-CN" sz="2000" dirty="0">
                          <a:solidFill>
                            <a:srgbClr val="7C8B71"/>
                          </a:solidFill>
                          <a:cs typeface="+mn-ea"/>
                        </a:rPr>
                        <a:t>Job rotation, leadership workshops</a:t>
                      </a:r>
                      <a:endParaRPr lang="en-US" altLang="zh-CN" sz="2000" dirty="0">
                        <a:solidFill>
                          <a:srgbClr val="7C8B71"/>
                        </a:solidFill>
                        <a:cs typeface="+mn-ea"/>
                      </a:endParaRPr>
                    </a:p>
                  </a:txBody>
                  <a:tcPr marL="68580" marR="68580" marT="0" marB="0" anchor="t" anchorCtr="0">
                    <a:lnL w="6350" cap="flat" cmpd="sng">
                      <a:solidFill>
                        <a:srgbClr val="000008"/>
                      </a:solidFill>
                      <a:prstDash val="solid"/>
                      <a:headEnd type="none" w="med" len="med"/>
                      <a:tailEnd type="none" w="med" len="med"/>
                    </a:lnL>
                    <a:lnR w="6350" cap="flat" cmpd="sng">
                      <a:solidFill>
                        <a:srgbClr val="000008"/>
                      </a:solidFill>
                      <a:prstDash val="solid"/>
                      <a:headEnd type="none" w="med" len="med"/>
                      <a:tailEnd type="none" w="med" len="med"/>
                    </a:lnR>
                    <a:lnT w="6350" cap="flat" cmpd="sng">
                      <a:solidFill>
                        <a:srgbClr val="000008"/>
                      </a:solidFill>
                      <a:prstDash val="solid"/>
                      <a:headEnd type="none" w="med" len="med"/>
                      <a:tailEnd type="none" w="med" len="med"/>
                    </a:lnT>
                    <a:lnB w="6350" cap="flat" cmpd="sng">
                      <a:solidFill>
                        <a:srgbClr val="000008"/>
                      </a:solidFill>
                      <a:prstDash val="solid"/>
                      <a:headEnd type="none" w="med" len="med"/>
                      <a:tailEnd type="none" w="med" len="med"/>
                    </a:lnB>
                    <a:noFill/>
                  </a:tcPr>
                </a:tc>
              </a:tr>
              <a:tr h="914400">
                <a:tc>
                  <a:txBody>
                    <a:bodyPr/>
                    <a:p>
                      <a:pPr marL="0" algn="l">
                        <a:buClrTx/>
                        <a:buSzTx/>
                        <a:buFontTx/>
                      </a:pPr>
                      <a:r>
                        <a:rPr lang="en-US" altLang="zh-CN" sz="2000" dirty="0">
                          <a:solidFill>
                            <a:srgbClr val="7C8B71"/>
                          </a:solidFill>
                          <a:cs typeface="+mn-ea"/>
                        </a:rPr>
                        <a:t>Senior managers</a:t>
                      </a:r>
                      <a:endParaRPr lang="en-US" altLang="zh-CN" sz="2000" dirty="0">
                        <a:solidFill>
                          <a:srgbClr val="7C8B71"/>
                        </a:solidFill>
                        <a:cs typeface="+mn-ea"/>
                      </a:endParaRPr>
                    </a:p>
                  </a:txBody>
                  <a:tcPr marL="68580" marR="68580" marT="0" marB="0" anchor="t" anchorCtr="0">
                    <a:lnL w="6350" cap="flat" cmpd="sng">
                      <a:solidFill>
                        <a:srgbClr val="000008"/>
                      </a:solidFill>
                      <a:prstDash val="solid"/>
                      <a:headEnd type="none" w="med" len="med"/>
                      <a:tailEnd type="none" w="med" len="med"/>
                    </a:lnL>
                    <a:lnR w="6350" cap="flat" cmpd="sng">
                      <a:solidFill>
                        <a:srgbClr val="000008"/>
                      </a:solidFill>
                      <a:prstDash val="solid"/>
                      <a:headEnd type="none" w="med" len="med"/>
                      <a:tailEnd type="none" w="med" len="med"/>
                    </a:lnR>
                    <a:lnT w="6350" cap="flat" cmpd="sng">
                      <a:solidFill>
                        <a:srgbClr val="000008"/>
                      </a:solidFill>
                      <a:prstDash val="solid"/>
                      <a:headEnd type="none" w="med" len="med"/>
                      <a:tailEnd type="none" w="med" len="med"/>
                    </a:lnT>
                    <a:lnB w="6350" cap="flat" cmpd="sng">
                      <a:solidFill>
                        <a:srgbClr val="000008"/>
                      </a:solidFill>
                      <a:prstDash val="solid"/>
                      <a:headEnd type="none" w="med" len="med"/>
                      <a:tailEnd type="none" w="med" len="med"/>
                    </a:lnB>
                    <a:noFill/>
                  </a:tcPr>
                </a:tc>
                <a:tc>
                  <a:txBody>
                    <a:bodyPr/>
                    <a:p>
                      <a:pPr marL="0" algn="l">
                        <a:buClrTx/>
                        <a:buSzTx/>
                        <a:buFontTx/>
                      </a:pPr>
                      <a:r>
                        <a:rPr lang="en-US" altLang="zh-CN" sz="2000" dirty="0">
                          <a:solidFill>
                            <a:srgbClr val="7C8B71"/>
                          </a:solidFill>
                          <a:cs typeface="+mn-ea"/>
                        </a:rPr>
                        <a:t>Change management, corporate innovation, AI strategy</a:t>
                      </a:r>
                      <a:endParaRPr lang="en-US" altLang="zh-CN" sz="2000" dirty="0">
                        <a:solidFill>
                          <a:srgbClr val="7C8B71"/>
                        </a:solidFill>
                        <a:cs typeface="+mn-ea"/>
                      </a:endParaRPr>
                    </a:p>
                  </a:txBody>
                  <a:tcPr marL="68580" marR="68580" marT="0" marB="0" anchor="t" anchorCtr="0">
                    <a:lnL w="6350" cap="flat" cmpd="sng">
                      <a:solidFill>
                        <a:srgbClr val="000008"/>
                      </a:solidFill>
                      <a:prstDash val="solid"/>
                      <a:headEnd type="none" w="med" len="med"/>
                      <a:tailEnd type="none" w="med" len="med"/>
                    </a:lnL>
                    <a:lnR w="6350" cap="flat" cmpd="sng">
                      <a:solidFill>
                        <a:srgbClr val="000008"/>
                      </a:solidFill>
                      <a:prstDash val="solid"/>
                      <a:headEnd type="none" w="med" len="med"/>
                      <a:tailEnd type="none" w="med" len="med"/>
                    </a:lnR>
                    <a:lnT w="6350" cap="flat" cmpd="sng">
                      <a:solidFill>
                        <a:srgbClr val="000008"/>
                      </a:solidFill>
                      <a:prstDash val="solid"/>
                      <a:headEnd type="none" w="med" len="med"/>
                      <a:tailEnd type="none" w="med" len="med"/>
                    </a:lnT>
                    <a:lnB w="6350" cap="flat" cmpd="sng">
                      <a:solidFill>
                        <a:srgbClr val="000008"/>
                      </a:solidFill>
                      <a:prstDash val="solid"/>
                      <a:headEnd type="none" w="med" len="med"/>
                      <a:tailEnd type="none" w="med" len="med"/>
                    </a:lnB>
                    <a:noFill/>
                  </a:tcPr>
                </a:tc>
                <a:tc>
                  <a:txBody>
                    <a:bodyPr/>
                    <a:p>
                      <a:pPr marL="0" algn="l">
                        <a:buClrTx/>
                        <a:buSzTx/>
                        <a:buFontTx/>
                      </a:pPr>
                      <a:r>
                        <a:rPr lang="en-US" altLang="zh-CN" sz="2000" dirty="0">
                          <a:solidFill>
                            <a:srgbClr val="7C8B71"/>
                          </a:solidFill>
                          <a:cs typeface="+mn-ea"/>
                        </a:rPr>
                        <a:t>Executive coaching, industry summits, mentor training</a:t>
                      </a:r>
                      <a:endParaRPr lang="en-US" altLang="zh-CN" sz="2000" dirty="0">
                        <a:solidFill>
                          <a:srgbClr val="7C8B71"/>
                        </a:solidFill>
                        <a:cs typeface="+mn-ea"/>
                      </a:endParaRPr>
                    </a:p>
                  </a:txBody>
                  <a:tcPr marL="68580" marR="68580" marT="0" marB="0" anchor="t" anchorCtr="0">
                    <a:lnL w="6350" cap="flat" cmpd="sng">
                      <a:solidFill>
                        <a:srgbClr val="000008"/>
                      </a:solidFill>
                      <a:prstDash val="solid"/>
                      <a:headEnd type="none" w="med" len="med"/>
                      <a:tailEnd type="none" w="med" len="med"/>
                    </a:lnL>
                    <a:lnR w="6350" cap="flat" cmpd="sng">
                      <a:solidFill>
                        <a:srgbClr val="000008"/>
                      </a:solidFill>
                      <a:prstDash val="solid"/>
                      <a:headEnd type="none" w="med" len="med"/>
                      <a:tailEnd type="none" w="med" len="med"/>
                    </a:lnR>
                    <a:lnT w="6350" cap="flat" cmpd="sng">
                      <a:solidFill>
                        <a:srgbClr val="000008"/>
                      </a:solidFill>
                      <a:prstDash val="solid"/>
                      <a:headEnd type="none" w="med" len="med"/>
                      <a:tailEnd type="none" w="med" len="med"/>
                    </a:lnT>
                    <a:lnB w="6350" cap="flat" cmpd="sng">
                      <a:solidFill>
                        <a:srgbClr val="000008"/>
                      </a:solidFill>
                      <a:prstDash val="solid"/>
                      <a:headEnd type="none" w="med" len="med"/>
                      <a:tailEnd type="none" w="med" len="med"/>
                    </a:lnB>
                    <a:noFill/>
                  </a:tcPr>
                </a:tc>
              </a:tr>
            </a:tbl>
          </a:graphicData>
        </a:graphic>
      </p:graphicFrame>
      <p:sp>
        <p:nvSpPr>
          <p:cNvPr id="6" name="文本框 5"/>
          <p:cNvSpPr txBox="1"/>
          <p:nvPr/>
        </p:nvSpPr>
        <p:spPr>
          <a:xfrm>
            <a:off x="889000" y="4965700"/>
            <a:ext cx="10711180" cy="1445260"/>
          </a:xfrm>
          <a:prstGeom prst="rect">
            <a:avLst/>
          </a:prstGeom>
          <a:noFill/>
        </p:spPr>
        <p:txBody>
          <a:bodyPr wrap="square" rtlCol="0">
            <a:spAutoFit/>
          </a:bodyPr>
          <a:p>
            <a:pPr algn="l">
              <a:buClrTx/>
              <a:buSzTx/>
              <a:buFontTx/>
            </a:pPr>
            <a:r>
              <a:rPr lang="en-US" altLang="zh-CN" b="1" dirty="0">
                <a:solidFill>
                  <a:srgbClr val="7C8B71"/>
                </a:solidFill>
                <a:cs typeface="+mn-ea"/>
              </a:rPr>
              <a:t>Online courses:</a:t>
            </a:r>
            <a:r>
              <a:rPr lang="en-US" altLang="zh-CN" dirty="0">
                <a:solidFill>
                  <a:srgbClr val="7C8B71"/>
                </a:solidFill>
                <a:cs typeface="+mn-ea"/>
              </a:rPr>
              <a:t> flexible time, unlimited playback, no location and space restrictions</a:t>
            </a:r>
            <a:endParaRPr lang="en-US" altLang="zh-CN" dirty="0">
              <a:solidFill>
                <a:srgbClr val="7C8B71"/>
              </a:solidFill>
              <a:cs typeface="+mn-ea"/>
            </a:endParaRPr>
          </a:p>
          <a:p>
            <a:pPr algn="l">
              <a:buClrTx/>
              <a:buSzTx/>
              <a:buFontTx/>
            </a:pPr>
            <a:r>
              <a:rPr lang="en-US" altLang="zh-CN" b="1" dirty="0">
                <a:solidFill>
                  <a:srgbClr val="7C8B71"/>
                </a:solidFill>
                <a:cs typeface="+mn-ea"/>
              </a:rPr>
              <a:t>Offline courses:</a:t>
            </a:r>
            <a:r>
              <a:rPr lang="en-US" altLang="zh-CN" dirty="0">
                <a:solidFill>
                  <a:srgbClr val="7C8B71"/>
                </a:solidFill>
                <a:cs typeface="+mn-ea"/>
              </a:rPr>
              <a:t> face-to-face interaction, instant feedback, strong practicality</a:t>
            </a:r>
            <a:endParaRPr lang="en-US" altLang="zh-CN" dirty="0">
              <a:solidFill>
                <a:srgbClr val="7C8B71"/>
              </a:solidFill>
              <a:cs typeface="+mn-ea"/>
            </a:endParaRPr>
          </a:p>
          <a:p>
            <a:pPr algn="l">
              <a:buClrTx/>
              <a:buSzTx/>
              <a:buFontTx/>
            </a:pPr>
            <a:r>
              <a:rPr lang="en-US" altLang="zh-CN" b="1" dirty="0">
                <a:solidFill>
                  <a:srgbClr val="7C8B71"/>
                </a:solidFill>
                <a:cs typeface="+mn-ea"/>
              </a:rPr>
              <a:t>Hybrid courses:</a:t>
            </a:r>
            <a:r>
              <a:rPr lang="en-US" altLang="zh-CN" dirty="0">
                <a:solidFill>
                  <a:srgbClr val="7C8B71"/>
                </a:solidFill>
                <a:cs typeface="+mn-ea"/>
              </a:rPr>
              <a:t> wide coverage, cost savings, balance between work and study, and cultivation of self-learning awareness</a:t>
            </a:r>
            <a:endParaRPr lang="en-US" altLang="zh-CN" dirty="0">
              <a:solidFill>
                <a:srgbClr val="7C8B71"/>
              </a:solidFill>
              <a:cs typeface="+mn-ea"/>
            </a:endParaRPr>
          </a:p>
          <a:p>
            <a:pPr algn="l">
              <a:buClrTx/>
              <a:buSzTx/>
              <a:buFontTx/>
            </a:pPr>
            <a:r>
              <a:rPr lang="en-US" altLang="zh-CN" sz="1600" dirty="0">
                <a:solidFill>
                  <a:srgbClr val="7C8B71"/>
                </a:solidFill>
                <a:cs typeface="+mn-ea"/>
              </a:rPr>
              <a:t>(Wang, 2010; Kemp and Grieve, 2014; Peng, 2020; Asghar et al., 2022; Lv, 2023; Wadhwa and Sahay, 2024)</a:t>
            </a:r>
            <a:endParaRPr lang="en-US" altLang="zh-CN" sz="1600" dirty="0">
              <a:solidFill>
                <a:srgbClr val="7C8B71"/>
              </a:solidFill>
              <a:cs typeface="+mn-ea"/>
            </a:endParaRPr>
          </a:p>
        </p:txBody>
      </p:sp>
    </p:spTree>
  </p:cSld>
  <p:clrMapOvr>
    <a:masterClrMapping/>
  </p:clrMapOvr>
  <mc:AlternateContent xmlns:mc="http://schemas.openxmlformats.org/markup-compatibility/2006">
    <mc:Choice xmlns:p14="http://schemas.microsoft.com/office/powerpoint/2010/main" Requires="p14">
      <p:transition spd="med" p14:dur="700" advClick="0" advTm="2000">
        <p:fade/>
      </p:transition>
    </mc:Choice>
    <mc:Fallback>
      <p:transition spd="med" advClick="0" advTm="2000">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310977" y="638630"/>
            <a:ext cx="7169785" cy="740229"/>
            <a:chOff x="314525" y="638630"/>
            <a:chExt cx="7169785" cy="740229"/>
          </a:xfrm>
        </p:grpSpPr>
        <p:sp>
          <p:nvSpPr>
            <p:cNvPr id="3" name="矩形 2"/>
            <p:cNvSpPr/>
            <p:nvPr/>
          </p:nvSpPr>
          <p:spPr>
            <a:xfrm>
              <a:off x="314525" y="638630"/>
              <a:ext cx="367646" cy="740229"/>
            </a:xfrm>
            <a:prstGeom prst="rect">
              <a:avLst/>
            </a:prstGeom>
            <a:solidFill>
              <a:srgbClr val="C3CAD8"/>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cs typeface="+mn-ea"/>
                <a:sym typeface="+mn-lt"/>
              </a:endParaRPr>
            </a:p>
          </p:txBody>
        </p:sp>
        <p:sp>
          <p:nvSpPr>
            <p:cNvPr id="4" name="文本框 3"/>
            <p:cNvSpPr txBox="1"/>
            <p:nvPr/>
          </p:nvSpPr>
          <p:spPr>
            <a:xfrm>
              <a:off x="682190" y="716100"/>
              <a:ext cx="6802120" cy="645160"/>
            </a:xfrm>
            <a:prstGeom prst="rect">
              <a:avLst/>
            </a:prstGeom>
            <a:noFill/>
          </p:spPr>
          <p:txBody>
            <a:bodyPr wrap="square" rtlCol="0">
              <a:spAutoFit/>
            </a:bodyPr>
            <a:lstStyle/>
            <a:p>
              <a:r>
                <a:rPr lang="en-US" altLang="zh-CN" sz="3600" dirty="0">
                  <a:solidFill>
                    <a:srgbClr val="787481"/>
                  </a:solidFill>
                  <a:cs typeface="+mn-ea"/>
                  <a:sym typeface="+mn-lt"/>
                </a:rPr>
                <a:t>Career Path Replanning</a:t>
              </a:r>
              <a:endParaRPr lang="en-US" altLang="zh-CN" sz="3600" dirty="0">
                <a:solidFill>
                  <a:srgbClr val="787481"/>
                </a:solidFill>
                <a:cs typeface="+mn-ea"/>
                <a:sym typeface="+mn-lt"/>
              </a:endParaRPr>
            </a:p>
          </p:txBody>
        </p:sp>
      </p:grpSp>
      <p:sp>
        <p:nvSpPr>
          <p:cNvPr id="11" name="文本框 10"/>
          <p:cNvSpPr txBox="1"/>
          <p:nvPr>
            <p:custDataLst>
              <p:tags r:id="rId1"/>
            </p:custDataLst>
          </p:nvPr>
        </p:nvSpPr>
        <p:spPr>
          <a:xfrm>
            <a:off x="1042035" y="1673860"/>
            <a:ext cx="10123805" cy="1322070"/>
          </a:xfrm>
          <a:prstGeom prst="rect">
            <a:avLst/>
          </a:prstGeom>
          <a:noFill/>
        </p:spPr>
        <p:txBody>
          <a:bodyPr wrap="square" rtlCol="0">
            <a:spAutoFit/>
          </a:bodyPr>
          <a:lstStyle/>
          <a:p>
            <a:pPr algn="just"/>
            <a:r>
              <a:rPr lang="en-US" altLang="zh-CN" sz="2000" dirty="0">
                <a:solidFill>
                  <a:srgbClr val="787481"/>
                </a:solidFill>
                <a:cs typeface="+mn-ea"/>
                <a:sym typeface="+mn-lt"/>
              </a:rPr>
              <a:t>Transparent promotion criteria are essential for clarifying the competency requirements for leadership positions and providing clear career development paths (Rothwell et al., 2015).</a:t>
            </a:r>
            <a:endParaRPr lang="en-US" altLang="zh-CN" sz="2000" dirty="0">
              <a:solidFill>
                <a:srgbClr val="787481"/>
              </a:solidFill>
              <a:cs typeface="+mn-ea"/>
              <a:sym typeface="+mn-lt"/>
            </a:endParaRPr>
          </a:p>
          <a:p>
            <a:pPr algn="just"/>
            <a:endParaRPr lang="en-US" altLang="zh-CN" sz="2000" dirty="0">
              <a:solidFill>
                <a:srgbClr val="787481"/>
              </a:solidFill>
              <a:cs typeface="+mn-ea"/>
              <a:sym typeface="+mn-lt"/>
            </a:endParaRPr>
          </a:p>
        </p:txBody>
      </p:sp>
      <p:sp>
        <p:nvSpPr>
          <p:cNvPr id="14" name="文本框 13"/>
          <p:cNvSpPr txBox="1"/>
          <p:nvPr>
            <p:custDataLst>
              <p:tags r:id="rId2"/>
            </p:custDataLst>
          </p:nvPr>
        </p:nvSpPr>
        <p:spPr>
          <a:xfrm>
            <a:off x="1316355" y="3150870"/>
            <a:ext cx="9314180" cy="3138170"/>
          </a:xfrm>
          <a:prstGeom prst="rect">
            <a:avLst/>
          </a:prstGeom>
          <a:noFill/>
        </p:spPr>
        <p:txBody>
          <a:bodyPr wrap="square" rtlCol="0">
            <a:spAutoFit/>
          </a:bodyPr>
          <a:lstStyle/>
          <a:p>
            <a:pPr algn="just"/>
            <a:r>
              <a:rPr lang="en-US" altLang="zh-CN" dirty="0">
                <a:solidFill>
                  <a:srgbClr val="787481"/>
                </a:solidFill>
                <a:cs typeface="+mn-ea"/>
                <a:sym typeface="+mn-lt"/>
              </a:rPr>
              <a:t>Problem: Difficulty in identifying and developing potential successors for key leadership positions</a:t>
            </a:r>
            <a:endParaRPr lang="en-US" altLang="zh-CN" dirty="0">
              <a:solidFill>
                <a:srgbClr val="787481"/>
              </a:solidFill>
              <a:cs typeface="+mn-ea"/>
              <a:sym typeface="+mn-lt"/>
            </a:endParaRPr>
          </a:p>
          <a:p>
            <a:pPr algn="just"/>
            <a:endParaRPr lang="en-US" altLang="zh-CN" dirty="0">
              <a:solidFill>
                <a:srgbClr val="787481"/>
              </a:solidFill>
              <a:cs typeface="+mn-ea"/>
              <a:sym typeface="+mn-lt"/>
            </a:endParaRPr>
          </a:p>
          <a:p>
            <a:pPr algn="just"/>
            <a:r>
              <a:rPr lang="en-US" altLang="zh-CN" dirty="0">
                <a:solidFill>
                  <a:srgbClr val="787481"/>
                </a:solidFill>
                <a:cs typeface="+mn-ea"/>
                <a:sym typeface="+mn-lt"/>
              </a:rPr>
              <a:t>Solution: Internal competition</a:t>
            </a:r>
            <a:endParaRPr lang="en-US" altLang="zh-CN" dirty="0">
              <a:solidFill>
                <a:srgbClr val="787481"/>
              </a:solidFill>
              <a:cs typeface="+mn-ea"/>
              <a:sym typeface="+mn-lt"/>
            </a:endParaRPr>
          </a:p>
          <a:p>
            <a:pPr algn="just"/>
            <a:endParaRPr lang="en-US" altLang="zh-CN" dirty="0">
              <a:solidFill>
                <a:srgbClr val="787481"/>
              </a:solidFill>
              <a:cs typeface="+mn-ea"/>
              <a:sym typeface="+mn-lt"/>
            </a:endParaRPr>
          </a:p>
          <a:p>
            <a:pPr algn="just"/>
            <a:r>
              <a:rPr lang="en-US" altLang="zh-CN" dirty="0">
                <a:solidFill>
                  <a:srgbClr val="787481"/>
                </a:solidFill>
                <a:cs typeface="+mn-ea"/>
                <a:sym typeface="+mn-lt"/>
              </a:rPr>
              <a:t>Reasons: Internal employees have rich work experience and are familiar with the company's situation. They can mobilize employees' enthusiasm, promote the construction of managers' innovative awareness, and break employees' resistance to company changes</a:t>
            </a:r>
            <a:endParaRPr lang="en-US" altLang="zh-CN" dirty="0">
              <a:solidFill>
                <a:srgbClr val="787481"/>
              </a:solidFill>
              <a:cs typeface="+mn-ea"/>
              <a:sym typeface="+mn-lt"/>
            </a:endParaRPr>
          </a:p>
          <a:p>
            <a:pPr algn="just"/>
            <a:endParaRPr lang="en-US" altLang="zh-CN" dirty="0">
              <a:solidFill>
                <a:srgbClr val="787481"/>
              </a:solidFill>
              <a:cs typeface="+mn-ea"/>
              <a:sym typeface="+mn-lt"/>
            </a:endParaRPr>
          </a:p>
          <a:p>
            <a:pPr algn="just"/>
            <a:r>
              <a:rPr lang="en-US" altLang="zh-CN" dirty="0">
                <a:solidFill>
                  <a:srgbClr val="787481"/>
                </a:solidFill>
                <a:cs typeface="+mn-ea"/>
                <a:sym typeface="+mn-lt"/>
              </a:rPr>
              <a:t>(Marino and Zabojnik, 2004; Theeke, 2016)</a:t>
            </a:r>
            <a:endParaRPr lang="en-US" altLang="zh-CN" dirty="0">
              <a:solidFill>
                <a:srgbClr val="787481"/>
              </a:solidFill>
              <a:cs typeface="+mn-ea"/>
              <a:sym typeface="+mn-lt"/>
            </a:endParaRPr>
          </a:p>
        </p:txBody>
      </p:sp>
    </p:spTree>
  </p:cSld>
  <p:clrMapOvr>
    <a:masterClrMapping/>
  </p:clrMapOvr>
  <mc:AlternateContent xmlns:mc="http://schemas.openxmlformats.org/markup-compatibility/2006">
    <mc:Choice xmlns:p14="http://schemas.microsoft.com/office/powerpoint/2010/main" Requires="p14">
      <p:transition spd="med" p14:dur="700" advClick="0" advTm="2000">
        <p:fade/>
      </p:transition>
    </mc:Choice>
    <mc:Fallback>
      <p:transition spd="med" advClick="0" advTm="2000">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310977" y="638630"/>
            <a:ext cx="9110345" cy="1399540"/>
            <a:chOff x="314525" y="638630"/>
            <a:chExt cx="9110345" cy="1399540"/>
          </a:xfrm>
        </p:grpSpPr>
        <p:sp>
          <p:nvSpPr>
            <p:cNvPr id="3" name="矩形 2"/>
            <p:cNvSpPr/>
            <p:nvPr/>
          </p:nvSpPr>
          <p:spPr>
            <a:xfrm>
              <a:off x="314525" y="638630"/>
              <a:ext cx="367646" cy="740229"/>
            </a:xfrm>
            <a:prstGeom prst="rect">
              <a:avLst/>
            </a:prstGeom>
            <a:solidFill>
              <a:srgbClr val="C3CAD8"/>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cs typeface="+mn-ea"/>
                <a:sym typeface="+mn-lt"/>
              </a:endParaRPr>
            </a:p>
          </p:txBody>
        </p:sp>
        <p:sp>
          <p:nvSpPr>
            <p:cNvPr id="4" name="文本框 3"/>
            <p:cNvSpPr txBox="1"/>
            <p:nvPr/>
          </p:nvSpPr>
          <p:spPr>
            <a:xfrm>
              <a:off x="682190" y="716100"/>
              <a:ext cx="8742680" cy="1322070"/>
            </a:xfrm>
            <a:prstGeom prst="rect">
              <a:avLst/>
            </a:prstGeom>
            <a:noFill/>
          </p:spPr>
          <p:txBody>
            <a:bodyPr wrap="square" rtlCol="0">
              <a:spAutoFit/>
            </a:bodyPr>
            <a:lstStyle/>
            <a:p>
              <a:r>
                <a:rPr lang="en-US" altLang="zh-CN" sz="3200" dirty="0">
                  <a:solidFill>
                    <a:srgbClr val="787481"/>
                  </a:solidFill>
                  <a:cs typeface="+mn-ea"/>
                  <a:sym typeface="+mn-lt"/>
                </a:rPr>
                <a:t>Succession Planning</a:t>
              </a:r>
              <a:endParaRPr lang="en-US" altLang="zh-CN" sz="4800" dirty="0">
                <a:solidFill>
                  <a:srgbClr val="9EA9BA"/>
                </a:solidFill>
                <a:cs typeface="+mn-ea"/>
                <a:sym typeface="+mn-lt"/>
              </a:endParaRPr>
            </a:p>
            <a:p>
              <a:endParaRPr lang="en-US" altLang="zh-CN" sz="4800" dirty="0">
                <a:solidFill>
                  <a:srgbClr val="9EA9BA"/>
                </a:solidFill>
                <a:cs typeface="+mn-ea"/>
                <a:sym typeface="+mn-lt"/>
              </a:endParaRPr>
            </a:p>
          </p:txBody>
        </p:sp>
      </p:grpSp>
      <p:sp>
        <p:nvSpPr>
          <p:cNvPr id="8" name="文本框 7"/>
          <p:cNvSpPr txBox="1"/>
          <p:nvPr>
            <p:custDataLst>
              <p:tags r:id="rId1"/>
            </p:custDataLst>
          </p:nvPr>
        </p:nvSpPr>
        <p:spPr>
          <a:xfrm>
            <a:off x="1741170" y="1567815"/>
            <a:ext cx="887095" cy="686435"/>
          </a:xfrm>
          <a:prstGeom prst="rect">
            <a:avLst/>
          </a:prstGeom>
          <a:noFill/>
        </p:spPr>
        <p:txBody>
          <a:bodyPr wrap="none" rtlCol="0">
            <a:noAutofit/>
          </a:bodyPr>
          <a:p>
            <a:r>
              <a:rPr lang="en-US" altLang="zh-CN" sz="3600" dirty="0">
                <a:solidFill>
                  <a:srgbClr val="787481"/>
                </a:solidFill>
                <a:cs typeface="+mn-ea"/>
                <a:sym typeface="+mn-lt"/>
              </a:rPr>
              <a:t>01</a:t>
            </a:r>
            <a:endParaRPr lang="en-US" altLang="zh-CN" sz="6000" dirty="0">
              <a:solidFill>
                <a:srgbClr val="787481"/>
              </a:solidFill>
              <a:cs typeface="+mn-ea"/>
              <a:sym typeface="+mn-lt"/>
            </a:endParaRPr>
          </a:p>
        </p:txBody>
      </p:sp>
      <p:sp>
        <p:nvSpPr>
          <p:cNvPr id="20" name="文本框 19"/>
          <p:cNvSpPr txBox="1"/>
          <p:nvPr>
            <p:custDataLst>
              <p:tags r:id="rId2"/>
            </p:custDataLst>
          </p:nvPr>
        </p:nvSpPr>
        <p:spPr>
          <a:xfrm>
            <a:off x="1741170" y="2429510"/>
            <a:ext cx="887095" cy="803275"/>
          </a:xfrm>
          <a:prstGeom prst="rect">
            <a:avLst/>
          </a:prstGeom>
          <a:noFill/>
        </p:spPr>
        <p:txBody>
          <a:bodyPr wrap="none" rtlCol="0">
            <a:noAutofit/>
          </a:bodyPr>
          <a:p>
            <a:r>
              <a:rPr lang="en-US" altLang="zh-CN" sz="3600" dirty="0">
                <a:solidFill>
                  <a:srgbClr val="787481"/>
                </a:solidFill>
                <a:cs typeface="+mn-ea"/>
                <a:sym typeface="+mn-lt"/>
              </a:rPr>
              <a:t>02</a:t>
            </a:r>
            <a:endParaRPr lang="en-US" altLang="zh-CN" sz="3600" dirty="0">
              <a:solidFill>
                <a:srgbClr val="787481"/>
              </a:solidFill>
              <a:cs typeface="+mn-ea"/>
              <a:sym typeface="+mn-lt"/>
            </a:endParaRPr>
          </a:p>
        </p:txBody>
      </p:sp>
      <p:sp>
        <p:nvSpPr>
          <p:cNvPr id="24" name="文本框 23"/>
          <p:cNvSpPr txBox="1"/>
          <p:nvPr>
            <p:custDataLst>
              <p:tags r:id="rId3"/>
            </p:custDataLst>
          </p:nvPr>
        </p:nvSpPr>
        <p:spPr>
          <a:xfrm>
            <a:off x="1742440" y="3267710"/>
            <a:ext cx="640080" cy="645160"/>
          </a:xfrm>
          <a:prstGeom prst="rect">
            <a:avLst/>
          </a:prstGeom>
          <a:noFill/>
        </p:spPr>
        <p:txBody>
          <a:bodyPr wrap="none" rtlCol="0">
            <a:spAutoFit/>
          </a:bodyPr>
          <a:p>
            <a:r>
              <a:rPr lang="en-US" altLang="zh-CN" sz="3600" dirty="0">
                <a:solidFill>
                  <a:srgbClr val="787481"/>
                </a:solidFill>
                <a:cs typeface="+mn-ea"/>
                <a:sym typeface="+mn-lt"/>
              </a:rPr>
              <a:t>03</a:t>
            </a:r>
            <a:endParaRPr lang="en-US" altLang="zh-CN" sz="3600" dirty="0">
              <a:solidFill>
                <a:srgbClr val="787481"/>
              </a:solidFill>
              <a:cs typeface="+mn-ea"/>
              <a:sym typeface="+mn-lt"/>
            </a:endParaRPr>
          </a:p>
        </p:txBody>
      </p:sp>
      <p:sp>
        <p:nvSpPr>
          <p:cNvPr id="31" name="文本框 30"/>
          <p:cNvSpPr txBox="1"/>
          <p:nvPr>
            <p:custDataLst>
              <p:tags r:id="rId4"/>
            </p:custDataLst>
          </p:nvPr>
        </p:nvSpPr>
        <p:spPr>
          <a:xfrm>
            <a:off x="2503170" y="1635760"/>
            <a:ext cx="8909050" cy="410210"/>
          </a:xfrm>
          <a:prstGeom prst="rect">
            <a:avLst/>
          </a:prstGeom>
          <a:noFill/>
        </p:spPr>
        <p:txBody>
          <a:bodyPr wrap="square" rtlCol="0">
            <a:noAutofit/>
          </a:bodyPr>
          <a:p>
            <a:pPr algn="just"/>
            <a:r>
              <a:rPr lang="en-US" altLang="zh-CN" sz="1800" dirty="0">
                <a:solidFill>
                  <a:srgbClr val="787481"/>
                </a:solidFill>
                <a:cs typeface="+mn-ea"/>
              </a:rPr>
              <a:t>Combine HR data analysis tools to predict employee performance (Okatta, Ajayi and Olawale, 2024).</a:t>
            </a:r>
            <a:endParaRPr lang="en-US" altLang="zh-CN" sz="1800" dirty="0">
              <a:solidFill>
                <a:srgbClr val="787481"/>
              </a:solidFill>
              <a:cs typeface="+mn-ea"/>
            </a:endParaRPr>
          </a:p>
        </p:txBody>
      </p:sp>
      <p:sp>
        <p:nvSpPr>
          <p:cNvPr id="32" name="文本框 31"/>
          <p:cNvSpPr txBox="1"/>
          <p:nvPr>
            <p:custDataLst>
              <p:tags r:id="rId5"/>
            </p:custDataLst>
          </p:nvPr>
        </p:nvSpPr>
        <p:spPr>
          <a:xfrm>
            <a:off x="2503170" y="2352040"/>
            <a:ext cx="8747125" cy="796925"/>
          </a:xfrm>
          <a:prstGeom prst="rect">
            <a:avLst/>
          </a:prstGeom>
          <a:noFill/>
        </p:spPr>
        <p:txBody>
          <a:bodyPr wrap="square" rtlCol="0">
            <a:noAutofit/>
          </a:bodyPr>
          <a:p>
            <a:pPr algn="just">
              <a:buClrTx/>
              <a:buSzTx/>
              <a:buFontTx/>
            </a:pPr>
            <a:r>
              <a:rPr lang="en-US" altLang="zh-CN" sz="1800" dirty="0">
                <a:solidFill>
                  <a:srgbClr val="787481"/>
                </a:solidFill>
                <a:cs typeface="+mn-ea"/>
              </a:rPr>
              <a:t>Build a 360-degree comprehensive assessment feedback framework, combining individual emotional intelligence, learning agility and other indicators to comprehensively assess individual leadership and work capabilities.</a:t>
            </a:r>
            <a:endParaRPr lang="en-US" altLang="zh-CN" sz="1800" dirty="0">
              <a:solidFill>
                <a:srgbClr val="9EA9BA"/>
              </a:solidFill>
              <a:cs typeface="+mn-ea"/>
            </a:endParaRPr>
          </a:p>
        </p:txBody>
      </p:sp>
      <p:sp>
        <p:nvSpPr>
          <p:cNvPr id="33" name="文本框 32"/>
          <p:cNvSpPr txBox="1"/>
          <p:nvPr>
            <p:custDataLst>
              <p:tags r:id="rId6"/>
            </p:custDataLst>
          </p:nvPr>
        </p:nvSpPr>
        <p:spPr>
          <a:xfrm>
            <a:off x="2503170" y="3265170"/>
            <a:ext cx="8644890" cy="419100"/>
          </a:xfrm>
          <a:prstGeom prst="rect">
            <a:avLst/>
          </a:prstGeom>
          <a:noFill/>
        </p:spPr>
        <p:txBody>
          <a:bodyPr wrap="square" rtlCol="0">
            <a:noAutofit/>
          </a:bodyPr>
          <a:p>
            <a:pPr algn="just">
              <a:buClrTx/>
              <a:buSzTx/>
              <a:buFontTx/>
            </a:pPr>
            <a:r>
              <a:rPr lang="en-US" altLang="zh-CN" dirty="0">
                <a:solidFill>
                  <a:srgbClr val="787481"/>
                </a:solidFill>
                <a:cs typeface="+mn-ea"/>
              </a:rPr>
              <a:t>Use a combination of performance and potential matrices to identify potential leaders.</a:t>
            </a:r>
            <a:endParaRPr lang="en-US" altLang="zh-CN" dirty="0">
              <a:solidFill>
                <a:srgbClr val="9EA9BA"/>
              </a:solidFill>
              <a:cs typeface="+mn-ea"/>
            </a:endParaRPr>
          </a:p>
        </p:txBody>
      </p:sp>
      <p:sp>
        <p:nvSpPr>
          <p:cNvPr id="34" name="文本框 33"/>
          <p:cNvSpPr txBox="1"/>
          <p:nvPr/>
        </p:nvSpPr>
        <p:spPr>
          <a:xfrm>
            <a:off x="678815" y="4903470"/>
            <a:ext cx="2532380" cy="368300"/>
          </a:xfrm>
          <a:prstGeom prst="rect">
            <a:avLst/>
          </a:prstGeom>
        </p:spPr>
        <p:txBody>
          <a:bodyPr wrap="square">
            <a:spAutoFit/>
          </a:bodyPr>
          <a:p>
            <a:pPr indent="0" algn="just" defTabSz="914400">
              <a:buClrTx/>
              <a:buSzTx/>
              <a:buFont typeface="Wingdings" panose="05000000000000000000" charset="0"/>
              <a:buNone/>
            </a:pPr>
            <a:r>
              <a:rPr lang="en-US" altLang="zh-CN" sz="1800" b="1" dirty="0">
                <a:solidFill>
                  <a:srgbClr val="787481"/>
                </a:solidFill>
                <a:cs typeface="+mn-ea"/>
              </a:rPr>
              <a:t>Potential Matrix</a:t>
            </a:r>
            <a:endParaRPr lang="en-US" altLang="zh-CN" sz="1800" b="1" dirty="0">
              <a:solidFill>
                <a:srgbClr val="787481"/>
              </a:solidFill>
              <a:cs typeface="+mn-ea"/>
            </a:endParaRPr>
          </a:p>
        </p:txBody>
      </p:sp>
      <p:sp>
        <p:nvSpPr>
          <p:cNvPr id="35" name="圆角矩形 34"/>
          <p:cNvSpPr/>
          <p:nvPr/>
        </p:nvSpPr>
        <p:spPr>
          <a:xfrm>
            <a:off x="3154680" y="3987165"/>
            <a:ext cx="8096250" cy="2358390"/>
          </a:xfrm>
          <a:prstGeom prst="roundRect">
            <a:avLst/>
          </a:prstGeom>
          <a:noFill/>
          <a:ln w="12700">
            <a:solidFill>
              <a:schemeClr val="accent1"/>
            </a:solidFill>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36" name="文本框 35"/>
          <p:cNvSpPr txBox="1"/>
          <p:nvPr/>
        </p:nvSpPr>
        <p:spPr>
          <a:xfrm>
            <a:off x="3385820" y="4151630"/>
            <a:ext cx="7690485" cy="2030095"/>
          </a:xfrm>
          <a:prstGeom prst="rect">
            <a:avLst/>
          </a:prstGeom>
          <a:noFill/>
        </p:spPr>
        <p:txBody>
          <a:bodyPr wrap="square" rtlCol="0">
            <a:spAutoFit/>
          </a:bodyPr>
          <a:p>
            <a:pPr marL="285750" indent="-285750" algn="just">
              <a:buFont typeface="Wingdings" panose="05000000000000000000" charset="0"/>
              <a:buChar char="ü"/>
            </a:pPr>
            <a:r>
              <a:rPr lang="en-US" altLang="zh-CN" dirty="0">
                <a:solidFill>
                  <a:srgbClr val="787481"/>
                </a:solidFill>
                <a:cs typeface="+mn-ea"/>
              </a:rPr>
              <a:t>A personal development model for research and use that can help XYZ Corporate identify and classify employees</a:t>
            </a:r>
            <a:endParaRPr lang="en-US" altLang="zh-CN" dirty="0">
              <a:solidFill>
                <a:srgbClr val="787481"/>
              </a:solidFill>
              <a:cs typeface="+mn-ea"/>
            </a:endParaRPr>
          </a:p>
          <a:p>
            <a:pPr marL="285750" indent="-285750" algn="just">
              <a:buFont typeface="Wingdings" panose="05000000000000000000" charset="0"/>
              <a:buChar char="ü"/>
            </a:pPr>
            <a:r>
              <a:rPr lang="en-US" altLang="zh-CN" dirty="0">
                <a:solidFill>
                  <a:srgbClr val="787481"/>
                </a:solidFill>
                <a:cs typeface="+mn-ea"/>
              </a:rPr>
              <a:t>Focus on performance and potential</a:t>
            </a:r>
            <a:endParaRPr lang="en-US" altLang="zh-CN" dirty="0">
              <a:solidFill>
                <a:srgbClr val="787481"/>
              </a:solidFill>
              <a:cs typeface="+mn-ea"/>
            </a:endParaRPr>
          </a:p>
          <a:p>
            <a:pPr marL="285750" indent="-285750" algn="just">
              <a:buFont typeface="Wingdings" panose="05000000000000000000" charset="0"/>
              <a:buChar char="ü"/>
            </a:pPr>
            <a:r>
              <a:rPr lang="en-US" altLang="zh-CN" dirty="0">
                <a:solidFill>
                  <a:srgbClr val="787481"/>
                </a:solidFill>
                <a:cs typeface="+mn-ea"/>
              </a:rPr>
              <a:t>Targeted training can be achieved by dividing employees into 9 categories</a:t>
            </a:r>
            <a:endParaRPr lang="en-US" altLang="zh-CN" dirty="0">
              <a:solidFill>
                <a:srgbClr val="787481"/>
              </a:solidFill>
              <a:cs typeface="+mn-ea"/>
            </a:endParaRPr>
          </a:p>
          <a:p>
            <a:pPr indent="0" algn="just">
              <a:buFont typeface="Wingdings" panose="05000000000000000000" charset="0"/>
              <a:buNone/>
            </a:pPr>
            <a:r>
              <a:rPr lang="en-US" altLang="zh-CN" dirty="0">
                <a:solidFill>
                  <a:srgbClr val="787481"/>
                </a:solidFill>
                <a:cs typeface="+mn-ea"/>
              </a:rPr>
              <a:t>(Traynor, Wellens and Krishnamoorthy, 2021; Potential Matrix, 2025; University of South Carolina, 2025)</a:t>
            </a:r>
            <a:endParaRPr lang="en-US" altLang="zh-CN" dirty="0">
              <a:solidFill>
                <a:srgbClr val="787481"/>
              </a:solidFill>
              <a:cs typeface="+mn-ea"/>
            </a:endParaRPr>
          </a:p>
        </p:txBody>
      </p:sp>
    </p:spTree>
  </p:cSld>
  <p:clrMapOvr>
    <a:masterClrMapping/>
  </p:clrMapOvr>
  <mc:AlternateContent xmlns:mc="http://schemas.openxmlformats.org/markup-compatibility/2006">
    <mc:Choice xmlns:p14="http://schemas.microsoft.com/office/powerpoint/2010/main" Requires="p14">
      <p:transition spd="med" p14:dur="700" advClick="0" advTm="2000">
        <p:fade/>
      </p:transition>
    </mc:Choice>
    <mc:Fallback>
      <p:transition spd="med" advClick="0" advTm="2000">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文本框 6"/>
          <p:cNvSpPr txBox="1"/>
          <p:nvPr/>
        </p:nvSpPr>
        <p:spPr>
          <a:xfrm>
            <a:off x="678815" y="533400"/>
            <a:ext cx="10290175" cy="829945"/>
          </a:xfrm>
          <a:prstGeom prst="rect">
            <a:avLst/>
          </a:prstGeom>
          <a:noFill/>
        </p:spPr>
        <p:txBody>
          <a:bodyPr wrap="square" rtlCol="0">
            <a:spAutoFit/>
          </a:bodyPr>
          <a:p>
            <a:pPr algn="just">
              <a:lnSpc>
                <a:spcPct val="150000"/>
              </a:lnSpc>
              <a:buClrTx/>
              <a:buSzTx/>
              <a:buNone/>
            </a:pPr>
            <a:r>
              <a:rPr lang="en-US" altLang="zh-CN" sz="3200" dirty="0">
                <a:solidFill>
                  <a:srgbClr val="787481"/>
                </a:solidFill>
                <a:cs typeface="+mn-ea"/>
                <a:sym typeface="+mn-lt"/>
              </a:rPr>
              <a:t>Knowledge Management and Inheritance</a:t>
            </a:r>
            <a:endParaRPr lang="en-US" altLang="zh-CN" sz="3200" dirty="0">
              <a:solidFill>
                <a:srgbClr val="787481"/>
              </a:solidFill>
              <a:cs typeface="+mn-ea"/>
              <a:sym typeface="+mn-lt"/>
            </a:endParaRPr>
          </a:p>
        </p:txBody>
      </p:sp>
      <p:grpSp>
        <p:nvGrpSpPr>
          <p:cNvPr id="26" name="组合 25"/>
          <p:cNvGrpSpPr/>
          <p:nvPr>
            <p:custDataLst>
              <p:tags r:id="rId1"/>
            </p:custDataLst>
          </p:nvPr>
        </p:nvGrpSpPr>
        <p:grpSpPr>
          <a:xfrm>
            <a:off x="597535" y="1485900"/>
            <a:ext cx="10913745" cy="4715510"/>
            <a:chOff x="819841" y="2402289"/>
            <a:chExt cx="2140642" cy="2685759"/>
          </a:xfrm>
        </p:grpSpPr>
        <p:sp>
          <p:nvSpPr>
            <p:cNvPr id="27" name="矩形 26"/>
            <p:cNvSpPr/>
            <p:nvPr>
              <p:custDataLst>
                <p:tags r:id="rId2"/>
              </p:custDataLst>
            </p:nvPr>
          </p:nvSpPr>
          <p:spPr>
            <a:xfrm>
              <a:off x="819841" y="2402289"/>
              <a:ext cx="2140642" cy="2685759"/>
            </a:xfrm>
            <a:prstGeom prst="rect">
              <a:avLst/>
            </a:prstGeom>
            <a:noFill/>
            <a:ln w="28575">
              <a:solidFill>
                <a:srgbClr val="A2998A"/>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p>
              <a:pPr algn="ctr"/>
              <a:endParaRPr lang="zh-CN" altLang="en-US">
                <a:cs typeface="+mn-ea"/>
                <a:sym typeface="+mn-lt"/>
              </a:endParaRPr>
            </a:p>
          </p:txBody>
        </p:sp>
        <p:sp>
          <p:nvSpPr>
            <p:cNvPr id="30" name="文本框 29"/>
            <p:cNvSpPr txBox="1"/>
            <p:nvPr>
              <p:custDataLst>
                <p:tags r:id="rId3"/>
              </p:custDataLst>
            </p:nvPr>
          </p:nvSpPr>
          <p:spPr>
            <a:xfrm>
              <a:off x="835803" y="2456786"/>
              <a:ext cx="2094270" cy="2576173"/>
            </a:xfrm>
            <a:prstGeom prst="rect">
              <a:avLst/>
            </a:prstGeom>
            <a:noFill/>
          </p:spPr>
          <p:txBody>
            <a:bodyPr wrap="square" rtlCol="0">
              <a:spAutoFit/>
            </a:bodyPr>
            <a:p>
              <a:pPr algn="just">
                <a:lnSpc>
                  <a:spcPct val="150000"/>
                </a:lnSpc>
              </a:pPr>
              <a:r>
                <a:rPr lang="en-US" altLang="zh-CN" sz="1600" dirty="0">
                  <a:solidFill>
                    <a:srgbClr val="787481"/>
                  </a:solidFill>
                  <a:cs typeface="+mn-ea"/>
                  <a:sym typeface="+mn-lt"/>
                </a:rPr>
                <a:t>A learning organization is an organization that can continuously create, acquire, and transfer knowledge, adapt to changes, and improve competitiveness by improving behavior (Marquardt, 2011).</a:t>
              </a:r>
              <a:endParaRPr lang="en-US" altLang="zh-CN" sz="1600" dirty="0">
                <a:solidFill>
                  <a:srgbClr val="787481"/>
                </a:solidFill>
                <a:cs typeface="+mn-ea"/>
                <a:sym typeface="+mn-lt"/>
              </a:endParaRPr>
            </a:p>
            <a:p>
              <a:pPr algn="just">
                <a:lnSpc>
                  <a:spcPct val="150000"/>
                </a:lnSpc>
              </a:pPr>
              <a:r>
                <a:rPr lang="en-US" altLang="zh-CN" sz="1600" dirty="0">
                  <a:solidFill>
                    <a:srgbClr val="787481"/>
                  </a:solidFill>
                  <a:cs typeface="+mn-ea"/>
                  <a:sym typeface="+mn-lt"/>
                </a:rPr>
                <a:t>Characteristics: continuous learning, knowledge sharing, systems thinking, encouraging innovation and experimentation, long-term planning, and inspiring employees’ ambitions, changing mindsets, etc.(Wen, 2014).</a:t>
              </a:r>
              <a:endParaRPr lang="en-US" altLang="zh-CN" sz="1600" dirty="0">
                <a:solidFill>
                  <a:srgbClr val="787481"/>
                </a:solidFill>
                <a:cs typeface="+mn-ea"/>
                <a:sym typeface="+mn-lt"/>
              </a:endParaRPr>
            </a:p>
            <a:p>
              <a:pPr algn="just">
                <a:lnSpc>
                  <a:spcPct val="150000"/>
                </a:lnSpc>
              </a:pPr>
              <a:endParaRPr lang="en-US" altLang="zh-CN" sz="1600" dirty="0">
                <a:solidFill>
                  <a:srgbClr val="787481"/>
                </a:solidFill>
                <a:cs typeface="+mn-ea"/>
                <a:sym typeface="+mn-lt"/>
              </a:endParaRPr>
            </a:p>
            <a:p>
              <a:pPr algn="just">
                <a:lnSpc>
                  <a:spcPct val="150000"/>
                </a:lnSpc>
              </a:pPr>
              <a:r>
                <a:rPr lang="en-US" altLang="zh-CN" sz="1600" dirty="0">
                  <a:solidFill>
                    <a:srgbClr val="787481"/>
                  </a:solidFill>
                  <a:cs typeface="+mn-ea"/>
                  <a:sym typeface="+mn-lt"/>
                </a:rPr>
                <a:t>XYZ Corporate Strategy:</a:t>
              </a:r>
              <a:endParaRPr lang="en-US" altLang="zh-CN" sz="1600" dirty="0">
                <a:solidFill>
                  <a:srgbClr val="787481"/>
                </a:solidFill>
                <a:cs typeface="+mn-ea"/>
                <a:sym typeface="+mn-lt"/>
              </a:endParaRPr>
            </a:p>
            <a:p>
              <a:pPr marL="285750" indent="-285750" algn="just">
                <a:lnSpc>
                  <a:spcPct val="150000"/>
                </a:lnSpc>
                <a:buFont typeface="Wingdings" panose="05000000000000000000" charset="0"/>
                <a:buChar char="n"/>
              </a:pPr>
              <a:r>
                <a:rPr lang="en-US" altLang="zh-CN" sz="1600" dirty="0">
                  <a:solidFill>
                    <a:srgbClr val="787481"/>
                  </a:solidFill>
                  <a:cs typeface="+mn-ea"/>
                  <a:sym typeface="+mn-lt"/>
                </a:rPr>
                <a:t>Shadow programme ( successors learn directly from incumbents).</a:t>
              </a:r>
              <a:endParaRPr lang="en-US" altLang="zh-CN" sz="1600" dirty="0">
                <a:solidFill>
                  <a:srgbClr val="787481"/>
                </a:solidFill>
                <a:cs typeface="+mn-ea"/>
                <a:sym typeface="+mn-lt"/>
              </a:endParaRPr>
            </a:p>
            <a:p>
              <a:pPr marL="285750" indent="-285750" algn="just">
                <a:lnSpc>
                  <a:spcPct val="150000"/>
                </a:lnSpc>
                <a:buFont typeface="Wingdings" panose="05000000000000000000" charset="0"/>
                <a:buChar char="n"/>
              </a:pPr>
              <a:r>
                <a:rPr lang="en-US" altLang="zh-CN" sz="1600" dirty="0">
                  <a:solidFill>
                    <a:srgbClr val="787481"/>
                  </a:solidFill>
                  <a:cs typeface="+mn-ea"/>
                  <a:sym typeface="+mn-lt"/>
                </a:rPr>
                <a:t>Build key business knowledge database.</a:t>
              </a:r>
              <a:endParaRPr lang="en-US" altLang="zh-CN" sz="1600" dirty="0">
                <a:solidFill>
                  <a:srgbClr val="787481"/>
                </a:solidFill>
                <a:cs typeface="+mn-ea"/>
                <a:sym typeface="+mn-lt"/>
              </a:endParaRPr>
            </a:p>
            <a:p>
              <a:pPr algn="just">
                <a:lnSpc>
                  <a:spcPct val="150000"/>
                </a:lnSpc>
              </a:pPr>
              <a:r>
                <a:rPr lang="en-US" altLang="zh-CN" sz="1600" dirty="0">
                  <a:solidFill>
                    <a:srgbClr val="787481"/>
                  </a:solidFill>
                  <a:cs typeface="+mn-ea"/>
                  <a:sym typeface="+mn-lt"/>
                </a:rPr>
                <a:t>Explicit knowledge and tacit knowledge can be distinguished as types, and tacit knowledge can be obtained with the help of unstructured data such as emails, search records, and memos (Satyadas, A., Harigopal and Cassaigne, 2001).</a:t>
              </a:r>
              <a:endParaRPr lang="en-US" altLang="zh-CN" sz="1600" dirty="0">
                <a:solidFill>
                  <a:srgbClr val="787481"/>
                </a:solidFill>
                <a:cs typeface="+mn-ea"/>
                <a:sym typeface="+mn-lt"/>
              </a:endParaRPr>
            </a:p>
          </p:txBody>
        </p:sp>
      </p:grpSp>
      <p:sp>
        <p:nvSpPr>
          <p:cNvPr id="9" name="矩形 8"/>
          <p:cNvSpPr/>
          <p:nvPr/>
        </p:nvSpPr>
        <p:spPr>
          <a:xfrm>
            <a:off x="310977" y="638630"/>
            <a:ext cx="367646" cy="740229"/>
          </a:xfrm>
          <a:prstGeom prst="rect">
            <a:avLst/>
          </a:prstGeom>
          <a:solidFill>
            <a:srgbClr val="C3CAD8"/>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p>
            <a:pPr algn="ctr"/>
            <a:endParaRPr lang="zh-CN" altLang="en-US">
              <a:cs typeface="+mn-ea"/>
              <a:sym typeface="+mn-lt"/>
            </a:endParaRPr>
          </a:p>
        </p:txBody>
      </p:sp>
    </p:spTree>
  </p:cSld>
  <p:clrMapOvr>
    <a:masterClrMapping/>
  </p:clrMapOvr>
  <mc:AlternateContent xmlns:mc="http://schemas.openxmlformats.org/markup-compatibility/2006">
    <mc:Choice xmlns:p14="http://schemas.microsoft.com/office/powerpoint/2010/main" Requires="p14">
      <p:transition spd="med" p14:dur="700" advClick="0" advTm="2000">
        <p:fade/>
      </p:transition>
    </mc:Choice>
    <mc:Fallback>
      <p:transition spd="med" advClick="0" advTm="2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7" name="组合 26"/>
          <p:cNvGrpSpPr/>
          <p:nvPr/>
        </p:nvGrpSpPr>
        <p:grpSpPr>
          <a:xfrm>
            <a:off x="310977" y="638630"/>
            <a:ext cx="11396345" cy="1153795"/>
            <a:chOff x="314525" y="638630"/>
            <a:chExt cx="11396345" cy="1153795"/>
          </a:xfrm>
        </p:grpSpPr>
        <p:sp>
          <p:nvSpPr>
            <p:cNvPr id="28" name="矩形 27"/>
            <p:cNvSpPr/>
            <p:nvPr/>
          </p:nvSpPr>
          <p:spPr>
            <a:xfrm>
              <a:off x="314525" y="638630"/>
              <a:ext cx="367646" cy="740229"/>
            </a:xfrm>
            <a:prstGeom prst="rect">
              <a:avLst/>
            </a:prstGeom>
            <a:solidFill>
              <a:srgbClr val="DACAB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cs typeface="+mn-ea"/>
                <a:sym typeface="+mn-lt"/>
              </a:endParaRPr>
            </a:p>
          </p:txBody>
        </p:sp>
        <p:sp>
          <p:nvSpPr>
            <p:cNvPr id="29" name="文本框 28"/>
            <p:cNvSpPr txBox="1"/>
            <p:nvPr/>
          </p:nvSpPr>
          <p:spPr>
            <a:xfrm>
              <a:off x="682190" y="716100"/>
              <a:ext cx="11028680" cy="1076325"/>
            </a:xfrm>
            <a:prstGeom prst="rect">
              <a:avLst/>
            </a:prstGeom>
            <a:noFill/>
          </p:spPr>
          <p:txBody>
            <a:bodyPr wrap="square" rtlCol="0">
              <a:spAutoFit/>
            </a:bodyPr>
            <a:lstStyle/>
            <a:p>
              <a:r>
                <a:rPr lang="en-US" altLang="zh-CN" sz="3200" dirty="0">
                  <a:solidFill>
                    <a:srgbClr val="A2998A"/>
                  </a:solidFill>
                  <a:cs typeface="+mn-ea"/>
                  <a:sym typeface="+mn-lt"/>
                </a:rPr>
                <a:t>Implementation and Risk Response Plan</a:t>
              </a:r>
              <a:endParaRPr lang="en-US" altLang="zh-CN" sz="3200" dirty="0">
                <a:solidFill>
                  <a:srgbClr val="A2998A"/>
                </a:solidFill>
                <a:cs typeface="+mn-ea"/>
                <a:sym typeface="+mn-lt"/>
              </a:endParaRPr>
            </a:p>
            <a:p>
              <a:endParaRPr lang="en-US" altLang="zh-CN" sz="3200" dirty="0">
                <a:solidFill>
                  <a:srgbClr val="A2998A"/>
                </a:solidFill>
                <a:cs typeface="+mn-ea"/>
                <a:sym typeface="+mn-lt"/>
              </a:endParaRPr>
            </a:p>
          </p:txBody>
        </p:sp>
      </p:grpSp>
      <p:grpSp>
        <p:nvGrpSpPr>
          <p:cNvPr id="12" name="组合 11"/>
          <p:cNvGrpSpPr/>
          <p:nvPr>
            <p:custDataLst>
              <p:tags r:id="rId1"/>
            </p:custDataLst>
          </p:nvPr>
        </p:nvGrpSpPr>
        <p:grpSpPr>
          <a:xfrm>
            <a:off x="597535" y="1485900"/>
            <a:ext cx="10913745" cy="4715510"/>
            <a:chOff x="819841" y="2402289"/>
            <a:chExt cx="2140642" cy="2685759"/>
          </a:xfrm>
        </p:grpSpPr>
        <p:sp>
          <p:nvSpPr>
            <p:cNvPr id="15" name="矩形 14"/>
            <p:cNvSpPr/>
            <p:nvPr>
              <p:custDataLst>
                <p:tags r:id="rId2"/>
              </p:custDataLst>
            </p:nvPr>
          </p:nvSpPr>
          <p:spPr>
            <a:xfrm>
              <a:off x="819841" y="2402289"/>
              <a:ext cx="2140642" cy="2685759"/>
            </a:xfrm>
            <a:prstGeom prst="rect">
              <a:avLst/>
            </a:prstGeom>
            <a:noFill/>
            <a:ln w="28575">
              <a:solidFill>
                <a:srgbClr val="A2998A"/>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p>
              <a:pPr algn="ctr"/>
              <a:endParaRPr lang="zh-CN" altLang="en-US">
                <a:cs typeface="+mn-ea"/>
                <a:sym typeface="+mn-lt"/>
              </a:endParaRPr>
            </a:p>
          </p:txBody>
        </p:sp>
        <p:sp>
          <p:nvSpPr>
            <p:cNvPr id="30" name="文本框 29"/>
            <p:cNvSpPr txBox="1"/>
            <p:nvPr>
              <p:custDataLst>
                <p:tags r:id="rId3"/>
              </p:custDataLst>
            </p:nvPr>
          </p:nvSpPr>
          <p:spPr>
            <a:xfrm>
              <a:off x="1125611" y="2803019"/>
              <a:ext cx="1552143" cy="2015223"/>
            </a:xfrm>
            <a:prstGeom prst="rect">
              <a:avLst/>
            </a:prstGeom>
            <a:noFill/>
          </p:spPr>
          <p:txBody>
            <a:bodyPr wrap="square" rtlCol="0">
              <a:spAutoFit/>
            </a:bodyPr>
            <a:p>
              <a:pPr marL="285750" indent="-285750" algn="just" fontAlgn="auto">
                <a:lnSpc>
                  <a:spcPct val="200000"/>
                </a:lnSpc>
                <a:buFont typeface="Wingdings" panose="05000000000000000000" charset="0"/>
                <a:buChar char="p"/>
              </a:pPr>
              <a:r>
                <a:rPr lang="en-US" altLang="zh-CN" sz="1600" dirty="0">
                  <a:solidFill>
                    <a:srgbClr val="A2998A"/>
                  </a:solidFill>
                  <a:cs typeface="+mn-ea"/>
                  <a:sym typeface="+mn-lt"/>
                </a:rPr>
                <a:t>Phase 1 (0-6 months) All preparations for the introduction</a:t>
              </a:r>
              <a:endParaRPr lang="en-US" altLang="zh-CN" sz="1600" dirty="0">
                <a:solidFill>
                  <a:srgbClr val="A2998A"/>
                </a:solidFill>
                <a:cs typeface="+mn-ea"/>
                <a:sym typeface="+mn-lt"/>
              </a:endParaRPr>
            </a:p>
            <a:p>
              <a:pPr marL="285750" indent="-285750" algn="just" fontAlgn="auto">
                <a:lnSpc>
                  <a:spcPct val="200000"/>
                </a:lnSpc>
                <a:buFont typeface="Wingdings" panose="05000000000000000000" charset="0"/>
                <a:buChar char="p"/>
              </a:pPr>
              <a:endParaRPr lang="en-US" altLang="zh-CN" sz="1600" dirty="0">
                <a:solidFill>
                  <a:srgbClr val="A2998A"/>
                </a:solidFill>
                <a:cs typeface="+mn-ea"/>
                <a:sym typeface="+mn-lt"/>
              </a:endParaRPr>
            </a:p>
            <a:p>
              <a:pPr marL="285750" indent="-285750" algn="just" fontAlgn="auto">
                <a:lnSpc>
                  <a:spcPct val="200000"/>
                </a:lnSpc>
                <a:buFont typeface="Wingdings" panose="05000000000000000000" charset="0"/>
                <a:buChar char="p"/>
              </a:pPr>
              <a:r>
                <a:rPr lang="en-US" altLang="zh-CN" sz="1600" dirty="0">
                  <a:solidFill>
                    <a:srgbClr val="A2998A"/>
                  </a:solidFill>
                  <a:cs typeface="+mn-ea"/>
                  <a:sym typeface="+mn-lt"/>
                </a:rPr>
                <a:t>Phase 2 (6-12 months) Training plan begins, focusing on obtaining feedback and making timely adjustments</a:t>
              </a:r>
              <a:endParaRPr lang="en-US" altLang="zh-CN" sz="1600" dirty="0">
                <a:solidFill>
                  <a:srgbClr val="A2998A"/>
                </a:solidFill>
                <a:cs typeface="+mn-ea"/>
                <a:sym typeface="+mn-lt"/>
              </a:endParaRPr>
            </a:p>
            <a:p>
              <a:pPr marL="285750" indent="-285750" algn="just" fontAlgn="auto">
                <a:lnSpc>
                  <a:spcPct val="200000"/>
                </a:lnSpc>
                <a:buFont typeface="Wingdings" panose="05000000000000000000" charset="0"/>
                <a:buChar char="p"/>
              </a:pPr>
              <a:endParaRPr lang="en-US" altLang="zh-CN" sz="1600" dirty="0">
                <a:solidFill>
                  <a:srgbClr val="A2998A"/>
                </a:solidFill>
                <a:cs typeface="+mn-ea"/>
                <a:sym typeface="+mn-lt"/>
              </a:endParaRPr>
            </a:p>
            <a:p>
              <a:pPr marL="285750" indent="-285750" algn="just" fontAlgn="auto">
                <a:lnSpc>
                  <a:spcPct val="200000"/>
                </a:lnSpc>
                <a:buClrTx/>
                <a:buSzTx/>
                <a:buFont typeface="Wingdings" panose="05000000000000000000" charset="0"/>
                <a:buChar char="p"/>
              </a:pPr>
              <a:r>
                <a:rPr lang="en-US" altLang="zh-CN" sz="1600" dirty="0">
                  <a:solidFill>
                    <a:srgbClr val="A2998A"/>
                  </a:solidFill>
                  <a:cs typeface="+mn-ea"/>
                  <a:sym typeface="+mn-lt"/>
                </a:rPr>
                <a:t>Phase 3 (12-24 months)</a:t>
              </a:r>
              <a:r>
                <a:rPr lang="zh-CN" altLang="en-US" sz="1600" dirty="0">
                  <a:solidFill>
                    <a:srgbClr val="A2998A"/>
                  </a:solidFill>
                  <a:cs typeface="+mn-ea"/>
                  <a:sym typeface="+mn-lt"/>
                </a:rPr>
                <a:t> </a:t>
              </a:r>
              <a:r>
                <a:rPr lang="en-US" altLang="zh-CN" sz="1600" dirty="0">
                  <a:solidFill>
                    <a:srgbClr val="A2998A"/>
                  </a:solidFill>
                  <a:cs typeface="+mn-ea"/>
                  <a:sym typeface="+mn-lt"/>
                </a:rPr>
                <a:t>Full implementation plan, </a:t>
              </a:r>
              <a:r>
                <a:rPr lang="en-US" altLang="zh-CN" sz="1600" dirty="0">
                  <a:solidFill>
                    <a:srgbClr val="A2998A"/>
                  </a:solidFill>
                  <a:cs typeface="+mn-ea"/>
                  <a:sym typeface="+mn-lt"/>
                </a:rPr>
                <a:t>complete the replacement of the incumbent by the successor within one year</a:t>
              </a:r>
              <a:endParaRPr lang="en-US" altLang="zh-CN" sz="1600" dirty="0">
                <a:solidFill>
                  <a:srgbClr val="A2998A"/>
                </a:solidFill>
                <a:cs typeface="+mn-ea"/>
                <a:sym typeface="+mn-lt"/>
              </a:endParaRPr>
            </a:p>
          </p:txBody>
        </p:sp>
      </p:grpSp>
    </p:spTree>
  </p:cSld>
  <p:clrMapOvr>
    <a:masterClrMapping/>
  </p:clrMapOvr>
  <mc:AlternateContent xmlns:mc="http://schemas.openxmlformats.org/markup-compatibility/2006">
    <mc:Choice xmlns:p14="http://schemas.microsoft.com/office/powerpoint/2010/main" Requires="p14">
      <p:transition spd="med" p14:dur="700" advClick="0" advTm="2000">
        <p:fade/>
      </p:transition>
    </mc:Choice>
    <mc:Fallback>
      <p:transition spd="med" advClick="0" advTm="2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310977" y="638630"/>
            <a:ext cx="4562275" cy="740229"/>
            <a:chOff x="314525" y="638630"/>
            <a:chExt cx="4562275" cy="740229"/>
          </a:xfrm>
        </p:grpSpPr>
        <p:sp>
          <p:nvSpPr>
            <p:cNvPr id="3" name="矩形 2"/>
            <p:cNvSpPr/>
            <p:nvPr/>
          </p:nvSpPr>
          <p:spPr>
            <a:xfrm>
              <a:off x="314525" y="638630"/>
              <a:ext cx="367646" cy="740229"/>
            </a:xfrm>
            <a:prstGeom prst="rect">
              <a:avLst/>
            </a:prstGeom>
            <a:solidFill>
              <a:srgbClr val="DACAB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cs typeface="+mn-ea"/>
                <a:sym typeface="+mn-lt"/>
              </a:endParaRPr>
            </a:p>
          </p:txBody>
        </p:sp>
        <p:sp>
          <p:nvSpPr>
            <p:cNvPr id="4" name="文本框 3"/>
            <p:cNvSpPr txBox="1"/>
            <p:nvPr/>
          </p:nvSpPr>
          <p:spPr>
            <a:xfrm>
              <a:off x="682171" y="716356"/>
              <a:ext cx="4194629" cy="583565"/>
            </a:xfrm>
            <a:prstGeom prst="rect">
              <a:avLst/>
            </a:prstGeom>
            <a:noFill/>
          </p:spPr>
          <p:txBody>
            <a:bodyPr wrap="square" rtlCol="0">
              <a:spAutoFit/>
            </a:bodyPr>
            <a:lstStyle/>
            <a:p>
              <a:r>
                <a:rPr lang="en-US" altLang="zh-CN" sz="3200" dirty="0">
                  <a:solidFill>
                    <a:srgbClr val="A2998A"/>
                  </a:solidFill>
                  <a:cs typeface="+mn-ea"/>
                  <a:sym typeface="+mn-lt"/>
                </a:rPr>
                <a:t> Risk Response Plan</a:t>
              </a:r>
              <a:endParaRPr lang="en-US" altLang="zh-CN" sz="3200" dirty="0">
                <a:solidFill>
                  <a:srgbClr val="A2998A"/>
                </a:solidFill>
                <a:cs typeface="+mn-ea"/>
                <a:sym typeface="+mn-lt"/>
              </a:endParaRPr>
            </a:p>
          </p:txBody>
        </p:sp>
      </p:grpSp>
      <p:graphicFrame>
        <p:nvGraphicFramePr>
          <p:cNvPr id="18" name="表格 17"/>
          <p:cNvGraphicFramePr/>
          <p:nvPr>
            <p:custDataLst>
              <p:tags r:id="rId1"/>
            </p:custDataLst>
          </p:nvPr>
        </p:nvGraphicFramePr>
        <p:xfrm>
          <a:off x="1092774" y="2418080"/>
          <a:ext cx="10725846" cy="2410460"/>
        </p:xfrm>
        <a:graphic>
          <a:graphicData uri="http://schemas.openxmlformats.org/drawingml/2006/table">
            <a:tbl>
              <a:tblPr/>
              <a:tblGrid>
                <a:gridCol w="2505075"/>
                <a:gridCol w="7692390"/>
              </a:tblGrid>
              <a:tr h="419100">
                <a:tc>
                  <a:txBody>
                    <a:bodyPr/>
                    <a:p>
                      <a:pPr marL="285750" indent="-285750" algn="ctr">
                        <a:lnSpc>
                          <a:spcPct val="150000"/>
                        </a:lnSpc>
                        <a:buClrTx/>
                        <a:buSzTx/>
                        <a:buFont typeface="Wingdings" panose="05000000000000000000" charset="0"/>
                        <a:buChar char="p"/>
                      </a:pPr>
                      <a:r>
                        <a:rPr lang="zh-CN" altLang="en-US" sz="1600" b="1" dirty="0">
                          <a:solidFill>
                            <a:srgbClr val="A2998A"/>
                          </a:solidFill>
                          <a:cs typeface="+mn-ea"/>
                        </a:rPr>
                        <a:t>Risk Identification</a:t>
                      </a:r>
                      <a:endParaRPr lang="zh-CN" altLang="en-US" sz="1600" b="1" dirty="0">
                        <a:solidFill>
                          <a:srgbClr val="A2998A"/>
                        </a:solidFill>
                        <a:cs typeface="+mn-ea"/>
                      </a:endParaRPr>
                    </a:p>
                  </a:txBody>
                  <a:tcPr marL="68580" marR="68580" marT="0" marB="0" anchor="t" anchorCtr="0">
                    <a:lnL w="6350" cap="flat" cmpd="sng">
                      <a:solidFill>
                        <a:srgbClr val="000008"/>
                      </a:solidFill>
                      <a:prstDash val="solid"/>
                      <a:headEnd type="none" w="med" len="med"/>
                      <a:tailEnd type="none" w="med" len="med"/>
                    </a:lnL>
                    <a:lnR w="6350" cap="flat" cmpd="sng">
                      <a:solidFill>
                        <a:srgbClr val="000008"/>
                      </a:solidFill>
                      <a:prstDash val="solid"/>
                      <a:headEnd type="none" w="med" len="med"/>
                      <a:tailEnd type="none" w="med" len="med"/>
                    </a:lnR>
                    <a:lnT w="6350" cap="flat" cmpd="sng">
                      <a:solidFill>
                        <a:srgbClr val="000008"/>
                      </a:solidFill>
                      <a:prstDash val="solid"/>
                      <a:headEnd type="none" w="med" len="med"/>
                      <a:tailEnd type="none" w="med" len="med"/>
                    </a:lnT>
                    <a:lnB w="6350" cap="flat" cmpd="sng">
                      <a:solidFill>
                        <a:srgbClr val="000008"/>
                      </a:solidFill>
                      <a:prstDash val="solid"/>
                      <a:headEnd type="none" w="med" len="med"/>
                      <a:tailEnd type="none" w="med" len="med"/>
                    </a:lnB>
                    <a:noFill/>
                  </a:tcPr>
                </a:tc>
                <a:tc>
                  <a:txBody>
                    <a:bodyPr/>
                    <a:p>
                      <a:pPr marL="285750" indent="-285750" algn="ctr">
                        <a:lnSpc>
                          <a:spcPct val="150000"/>
                        </a:lnSpc>
                        <a:buClrTx/>
                        <a:buSzTx/>
                        <a:buFont typeface="Wingdings" panose="05000000000000000000" charset="0"/>
                        <a:buChar char="p"/>
                      </a:pPr>
                      <a:r>
                        <a:rPr lang="zh-CN" altLang="en-US" sz="1600" b="1" dirty="0">
                          <a:solidFill>
                            <a:srgbClr val="A2998A"/>
                          </a:solidFill>
                          <a:cs typeface="+mn-ea"/>
                        </a:rPr>
                        <a:t>Countermeasures</a:t>
                      </a:r>
                      <a:endParaRPr lang="zh-CN" altLang="en-US" sz="1600" b="1" dirty="0">
                        <a:solidFill>
                          <a:srgbClr val="A2998A"/>
                        </a:solidFill>
                        <a:cs typeface="+mn-ea"/>
                      </a:endParaRPr>
                    </a:p>
                  </a:txBody>
                  <a:tcPr marL="68580" marR="68580" marT="0" marB="0" anchor="t" anchorCtr="0">
                    <a:lnL w="6350" cap="flat" cmpd="sng">
                      <a:solidFill>
                        <a:srgbClr val="000008"/>
                      </a:solidFill>
                      <a:prstDash val="solid"/>
                      <a:headEnd type="none" w="med" len="med"/>
                      <a:tailEnd type="none" w="med" len="med"/>
                    </a:lnL>
                    <a:lnR w="6350" cap="flat" cmpd="sng">
                      <a:solidFill>
                        <a:srgbClr val="000008"/>
                      </a:solidFill>
                      <a:prstDash val="solid"/>
                      <a:headEnd type="none" w="med" len="med"/>
                      <a:tailEnd type="none" w="med" len="med"/>
                    </a:lnR>
                    <a:lnT w="6350" cap="flat" cmpd="sng">
                      <a:solidFill>
                        <a:srgbClr val="000008"/>
                      </a:solidFill>
                      <a:prstDash val="solid"/>
                      <a:headEnd type="none" w="med" len="med"/>
                      <a:tailEnd type="none" w="med" len="med"/>
                    </a:lnT>
                    <a:lnB w="6350" cap="flat" cmpd="sng">
                      <a:solidFill>
                        <a:srgbClr val="000008"/>
                      </a:solidFill>
                      <a:prstDash val="solid"/>
                      <a:headEnd type="none" w="med" len="med"/>
                      <a:tailEnd type="none" w="med" len="med"/>
                    </a:lnB>
                    <a:noFill/>
                  </a:tcPr>
                </a:tc>
              </a:tr>
              <a:tr h="775335">
                <a:tc>
                  <a:txBody>
                    <a:bodyPr/>
                    <a:p>
                      <a:pPr indent="0" algn="l">
                        <a:lnSpc>
                          <a:spcPct val="150000"/>
                        </a:lnSpc>
                        <a:buClrTx/>
                        <a:buSzTx/>
                        <a:buFont typeface="Wingdings" panose="05000000000000000000" charset="0"/>
                        <a:buNone/>
                      </a:pPr>
                      <a:r>
                        <a:rPr lang="en-US" altLang="zh-CN" sz="1600" dirty="0">
                          <a:solidFill>
                            <a:srgbClr val="A2998A"/>
                          </a:solidFill>
                          <a:cs typeface="+mn-ea"/>
                        </a:rPr>
                        <a:t>Employees are not highly cooperative</a:t>
                      </a:r>
                      <a:endParaRPr lang="en-US" altLang="zh-CN" sz="1600" dirty="0">
                        <a:solidFill>
                          <a:srgbClr val="A2998A"/>
                        </a:solidFill>
                        <a:cs typeface="+mn-ea"/>
                      </a:endParaRPr>
                    </a:p>
                  </a:txBody>
                  <a:tcPr marL="68580" marR="68580" marT="0" marB="0" anchor="t" anchorCtr="0">
                    <a:lnL w="6350" cap="flat" cmpd="sng">
                      <a:solidFill>
                        <a:srgbClr val="000008"/>
                      </a:solidFill>
                      <a:prstDash val="solid"/>
                      <a:headEnd type="none" w="med" len="med"/>
                      <a:tailEnd type="none" w="med" len="med"/>
                    </a:lnL>
                    <a:lnR w="6350" cap="flat" cmpd="sng">
                      <a:solidFill>
                        <a:srgbClr val="000008"/>
                      </a:solidFill>
                      <a:prstDash val="solid"/>
                      <a:headEnd type="none" w="med" len="med"/>
                      <a:tailEnd type="none" w="med" len="med"/>
                    </a:lnR>
                    <a:lnT w="6350" cap="flat" cmpd="sng">
                      <a:solidFill>
                        <a:srgbClr val="000008"/>
                      </a:solidFill>
                      <a:prstDash val="solid"/>
                      <a:headEnd type="none" w="med" len="med"/>
                      <a:tailEnd type="none" w="med" len="med"/>
                    </a:lnT>
                    <a:lnB w="6350" cap="flat" cmpd="sng">
                      <a:solidFill>
                        <a:srgbClr val="000008"/>
                      </a:solidFill>
                      <a:prstDash val="solid"/>
                      <a:headEnd type="none" w="med" len="med"/>
                      <a:tailEnd type="none" w="med" len="med"/>
                    </a:lnB>
                    <a:noFill/>
                  </a:tcPr>
                </a:tc>
                <a:tc>
                  <a:txBody>
                    <a:bodyPr/>
                    <a:p>
                      <a:pPr indent="0" algn="just">
                        <a:lnSpc>
                          <a:spcPct val="150000"/>
                        </a:lnSpc>
                        <a:buClrTx/>
                        <a:buSzTx/>
                        <a:buFont typeface="Wingdings" panose="05000000000000000000" charset="0"/>
                        <a:buNone/>
                      </a:pPr>
                      <a:r>
                        <a:rPr lang="en-US" altLang="zh-CN" sz="1600" dirty="0">
                          <a:solidFill>
                            <a:srgbClr val="A2998A"/>
                          </a:solidFill>
                          <a:cs typeface="+mn-ea"/>
                        </a:rPr>
                        <a:t>A business-embedded approach can be used to incorporate leadership development into employee performance reviews.</a:t>
                      </a:r>
                      <a:endParaRPr lang="zh-CN" altLang="en-US" sz="1600" dirty="0">
                        <a:solidFill>
                          <a:srgbClr val="A2998A"/>
                        </a:solidFill>
                        <a:cs typeface="+mn-ea"/>
                      </a:endParaRPr>
                    </a:p>
                  </a:txBody>
                  <a:tcPr marL="68580" marR="68580" marT="0" marB="0" anchor="t" anchorCtr="0">
                    <a:lnL w="6350" cap="flat" cmpd="sng">
                      <a:solidFill>
                        <a:srgbClr val="000008"/>
                      </a:solidFill>
                      <a:prstDash val="solid"/>
                      <a:headEnd type="none" w="med" len="med"/>
                      <a:tailEnd type="none" w="med" len="med"/>
                    </a:lnL>
                    <a:lnR w="6350" cap="flat" cmpd="sng">
                      <a:solidFill>
                        <a:srgbClr val="000008"/>
                      </a:solidFill>
                      <a:prstDash val="solid"/>
                      <a:headEnd type="none" w="med" len="med"/>
                      <a:tailEnd type="none" w="med" len="med"/>
                    </a:lnR>
                    <a:lnT w="6350" cap="flat" cmpd="sng">
                      <a:solidFill>
                        <a:srgbClr val="000008"/>
                      </a:solidFill>
                      <a:prstDash val="solid"/>
                      <a:headEnd type="none" w="med" len="med"/>
                      <a:tailEnd type="none" w="med" len="med"/>
                    </a:lnT>
                    <a:lnB w="6350" cap="flat" cmpd="sng">
                      <a:solidFill>
                        <a:srgbClr val="000008"/>
                      </a:solidFill>
                      <a:prstDash val="solid"/>
                      <a:headEnd type="none" w="med" len="med"/>
                      <a:tailEnd type="none" w="med" len="med"/>
                    </a:lnB>
                    <a:noFill/>
                  </a:tcPr>
                </a:tc>
              </a:tr>
              <a:tr h="763905">
                <a:tc>
                  <a:txBody>
                    <a:bodyPr/>
                    <a:p>
                      <a:pPr indent="0" algn="l">
                        <a:lnSpc>
                          <a:spcPct val="150000"/>
                        </a:lnSpc>
                        <a:buClrTx/>
                        <a:buSzTx/>
                        <a:buFont typeface="Wingdings" panose="05000000000000000000" charset="0"/>
                        <a:buNone/>
                      </a:pPr>
                      <a:r>
                        <a:rPr lang="en-US" altLang="zh-CN" sz="1600" dirty="0">
                          <a:solidFill>
                            <a:srgbClr val="A2998A"/>
                          </a:solidFill>
                          <a:cs typeface="+mn-ea"/>
                        </a:rPr>
                        <a:t>Poor knowledge transfer effect</a:t>
                      </a:r>
                      <a:endParaRPr lang="en-US" altLang="zh-CN" sz="1600" dirty="0">
                        <a:solidFill>
                          <a:srgbClr val="A2998A"/>
                        </a:solidFill>
                        <a:cs typeface="+mn-ea"/>
                      </a:endParaRPr>
                    </a:p>
                  </a:txBody>
                  <a:tcPr marL="68580" marR="68580" marT="0" marB="0" anchor="t" anchorCtr="0">
                    <a:lnL w="6350" cap="flat" cmpd="sng">
                      <a:solidFill>
                        <a:srgbClr val="000008"/>
                      </a:solidFill>
                      <a:prstDash val="solid"/>
                      <a:headEnd type="none" w="med" len="med"/>
                      <a:tailEnd type="none" w="med" len="med"/>
                    </a:lnL>
                    <a:lnR w="6350" cap="flat" cmpd="sng">
                      <a:solidFill>
                        <a:srgbClr val="000008"/>
                      </a:solidFill>
                      <a:prstDash val="solid"/>
                      <a:headEnd type="none" w="med" len="med"/>
                      <a:tailEnd type="none" w="med" len="med"/>
                    </a:lnR>
                    <a:lnT w="6350" cap="flat" cmpd="sng">
                      <a:solidFill>
                        <a:srgbClr val="000008"/>
                      </a:solidFill>
                      <a:prstDash val="solid"/>
                      <a:headEnd type="none" w="med" len="med"/>
                      <a:tailEnd type="none" w="med" len="med"/>
                    </a:lnT>
                    <a:lnB w="6350" cap="flat" cmpd="sng">
                      <a:solidFill>
                        <a:srgbClr val="000008"/>
                      </a:solidFill>
                      <a:prstDash val="solid"/>
                      <a:headEnd type="none" w="med" len="med"/>
                      <a:tailEnd type="none" w="med" len="med"/>
                    </a:lnB>
                    <a:noFill/>
                  </a:tcPr>
                </a:tc>
                <a:tc>
                  <a:txBody>
                    <a:bodyPr/>
                    <a:p>
                      <a:pPr indent="0" algn="just">
                        <a:lnSpc>
                          <a:spcPct val="150000"/>
                        </a:lnSpc>
                        <a:buClrTx/>
                        <a:buSzTx/>
                        <a:buFont typeface="Wingdings" panose="05000000000000000000" charset="0"/>
                        <a:buNone/>
                      </a:pPr>
                      <a:r>
                        <a:rPr lang="en-US" altLang="zh-CN" sz="1600" dirty="0">
                          <a:solidFill>
                            <a:srgbClr val="A2998A"/>
                          </a:solidFill>
                          <a:cs typeface="+mn-ea"/>
                        </a:rPr>
                        <a:t>A special department is set up to manage the establishment of the knowledge base, and the content of the knowledge base is managed from three dimensions: completeness, availability and timeliness of knowledge.</a:t>
                      </a:r>
                      <a:endParaRPr lang="en-US" altLang="zh-CN" sz="1600" dirty="0">
                        <a:solidFill>
                          <a:srgbClr val="A2998A"/>
                        </a:solidFill>
                        <a:cs typeface="+mn-ea"/>
                      </a:endParaRPr>
                    </a:p>
                  </a:txBody>
                  <a:tcPr marL="68580" marR="68580" marT="0" marB="0" anchor="t" anchorCtr="0">
                    <a:lnL w="6350" cap="flat" cmpd="sng">
                      <a:solidFill>
                        <a:srgbClr val="000008"/>
                      </a:solidFill>
                      <a:prstDash val="solid"/>
                      <a:headEnd type="none" w="med" len="med"/>
                      <a:tailEnd type="none" w="med" len="med"/>
                    </a:lnL>
                    <a:lnR w="6350" cap="flat" cmpd="sng">
                      <a:solidFill>
                        <a:srgbClr val="000008"/>
                      </a:solidFill>
                      <a:prstDash val="solid"/>
                      <a:headEnd type="none" w="med" len="med"/>
                      <a:tailEnd type="none" w="med" len="med"/>
                    </a:lnR>
                    <a:lnT w="6350" cap="flat" cmpd="sng">
                      <a:solidFill>
                        <a:srgbClr val="000008"/>
                      </a:solidFill>
                      <a:prstDash val="solid"/>
                      <a:headEnd type="none" w="med" len="med"/>
                      <a:tailEnd type="none" w="med" len="med"/>
                    </a:lnT>
                    <a:lnB w="6350" cap="flat" cmpd="sng">
                      <a:solidFill>
                        <a:srgbClr val="000008"/>
                      </a:solidFill>
                      <a:prstDash val="solid"/>
                      <a:headEnd type="none" w="med" len="med"/>
                      <a:tailEnd type="none" w="med" len="med"/>
                    </a:lnB>
                    <a:noFill/>
                  </a:tcPr>
                </a:tc>
              </a:tr>
            </a:tbl>
          </a:graphicData>
        </a:graphic>
      </p:graphicFrame>
    </p:spTree>
  </p:cSld>
  <p:clrMapOvr>
    <a:masterClrMapping/>
  </p:clrMapOvr>
  <mc:AlternateContent xmlns:mc="http://schemas.openxmlformats.org/markup-compatibility/2006">
    <mc:Choice xmlns:p14="http://schemas.microsoft.com/office/powerpoint/2010/main" Requires="p14">
      <p:transition spd="med" p14:dur="700" advClick="0" advTm="2000">
        <p:fade/>
      </p:transition>
    </mc:Choice>
    <mc:Fallback>
      <p:transition spd="med" advClick="0" advTm="2000">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p:cNvSpPr txBox="1"/>
          <p:nvPr/>
        </p:nvSpPr>
        <p:spPr>
          <a:xfrm>
            <a:off x="487045" y="323850"/>
            <a:ext cx="4194810" cy="583565"/>
          </a:xfrm>
          <a:prstGeom prst="rect">
            <a:avLst/>
          </a:prstGeom>
          <a:noFill/>
        </p:spPr>
        <p:txBody>
          <a:bodyPr wrap="square" rtlCol="0">
            <a:spAutoFit/>
          </a:bodyPr>
          <a:lstStyle/>
          <a:p>
            <a:r>
              <a:rPr lang="en-US" altLang="zh-CN" sz="3200" dirty="0">
                <a:solidFill>
                  <a:srgbClr val="A2998A"/>
                </a:solidFill>
                <a:cs typeface="+mn-ea"/>
                <a:sym typeface="+mn-lt"/>
              </a:rPr>
              <a:t>Reference</a:t>
            </a:r>
            <a:endParaRPr lang="en-US" altLang="zh-CN" sz="3200" dirty="0">
              <a:solidFill>
                <a:srgbClr val="A2998A"/>
              </a:solidFill>
              <a:cs typeface="+mn-ea"/>
              <a:sym typeface="+mn-lt"/>
            </a:endParaRPr>
          </a:p>
        </p:txBody>
      </p:sp>
      <p:sp>
        <p:nvSpPr>
          <p:cNvPr id="5" name="文本框 4"/>
          <p:cNvSpPr txBox="1"/>
          <p:nvPr/>
        </p:nvSpPr>
        <p:spPr>
          <a:xfrm>
            <a:off x="285115" y="807085"/>
            <a:ext cx="11622405" cy="5939155"/>
          </a:xfrm>
          <a:prstGeom prst="rect">
            <a:avLst/>
          </a:prstGeom>
          <a:noFill/>
        </p:spPr>
        <p:txBody>
          <a:bodyPr wrap="square" rtlCol="0">
            <a:spAutoFit/>
          </a:bodyPr>
          <a:p>
            <a:pPr algn="just"/>
            <a:r>
              <a:rPr lang="en-US" altLang="zh-CN" sz="1000"/>
              <a:t>Antonopoulou, H. (2024) ‘The value of emotional intelligence: Self-awareness, self-regulation, motivation, and empathy as key components’, Technium Education and Humanities, 8, pp. 78-92. Available at: https://intranet.uwtsd.ac.uk/sites/intranet/files/2023-10/Harvard%20en_v.1.3%20%28V6%29.pdf (Accessed: 31 March 2025).</a:t>
            </a:r>
            <a:endParaRPr lang="en-US" altLang="zh-CN" sz="1000"/>
          </a:p>
          <a:p>
            <a:pPr algn="just"/>
            <a:r>
              <a:rPr lang="en-US" altLang="zh-CN" sz="1000"/>
              <a:t>Asghar, M. Z., Afzaal, M. N., Iqbal, J., Waqar, Y. and Seitamaa-Hakkarainen, P. (2022) ‘Evaluation of in-service vocational teacher training program: A blend of face-to-face, online and offline learning approaches’, Sustainability, 14(21), p.13906. Available at: https://doi.org/10.3390/su142113906  </a:t>
            </a:r>
            <a:endParaRPr lang="en-US" altLang="zh-CN" sz="1000"/>
          </a:p>
          <a:p>
            <a:pPr algn="just"/>
            <a:r>
              <a:rPr lang="en-US" altLang="zh-CN" sz="1000"/>
              <a:t>Baral, S. K. (2017) ‘Role of emotional intelligence to handle conflicts and team building: An analytical study’, Splint International Journal of Professionals, 4(2), pp. 85-95.</a:t>
            </a:r>
            <a:endParaRPr lang="en-US" altLang="zh-CN" sz="1000"/>
          </a:p>
          <a:p>
            <a:pPr algn="just"/>
            <a:r>
              <a:rPr lang="en-US" altLang="zh-CN" sz="1000"/>
              <a:t>Gondal, U. H. and Husain, T. (2013) ‘A comparative study of intelligence quotient and emotional intelligence: Effect on employees’ performance’, Asian journal of Business management, 5(1), pp. 153-162. Available at: ISSN: 2041-8744; E-ISSN: 2041-8752.</a:t>
            </a:r>
            <a:endParaRPr lang="en-US" altLang="zh-CN" sz="1000"/>
          </a:p>
          <a:p>
            <a:pPr algn="just"/>
            <a:r>
              <a:rPr lang="en-US" altLang="zh-CN" sz="1000"/>
              <a:t>Kemp, N.and Grieve, R. (2014) ‘Face-to-face or face-to-screen? Undergraduates' opinions and test performance in classroom vs. online learning’, Frontiers in psychology, 5, p. 1278. Available at: https://doi.org/10.3389/fpsyg.2014.01278 </a:t>
            </a:r>
            <a:endParaRPr lang="en-US" altLang="zh-CN" sz="1000"/>
          </a:p>
          <a:p>
            <a:pPr algn="just"/>
            <a:r>
              <a:rPr lang="en-US" altLang="zh-CN" sz="1000"/>
              <a:t>Lv, N. (2023) ‘Thoughts on the Construction of" Golden Course" in Business English under the Mixed Online and Offline Teaching Mode’, The Educational Review, USA, 7(4), pp. 483-486. Available at: https://www.hillpublisher.com/UpFile/202305/20230530183730.pdf (Accessed: 31 March 2025).</a:t>
            </a:r>
            <a:endParaRPr lang="en-US" altLang="zh-CN" sz="1000"/>
          </a:p>
          <a:p>
            <a:pPr algn="just"/>
            <a:r>
              <a:rPr lang="en-US" altLang="zh-CN" sz="1000"/>
              <a:t>Marino, A. M. and Zabojnik, J. (2004) ‘Internal competition for corporate resources and incentives in teams’, RAND Journal of Economics, pp.710-727. Available at: https://doi.org/10.2307/1593769 </a:t>
            </a:r>
            <a:endParaRPr lang="en-US" altLang="zh-CN" sz="1000"/>
          </a:p>
          <a:p>
            <a:pPr algn="just"/>
            <a:r>
              <a:rPr lang="en-US" altLang="zh-CN" sz="1000"/>
              <a:t>Marquardt, M. J. (2011) Building the learning organization: Achieving strategic advantage through a commitment to learning. Nicholas Brealey.</a:t>
            </a:r>
            <a:endParaRPr lang="en-US" altLang="zh-CN" sz="1000"/>
          </a:p>
          <a:p>
            <a:pPr algn="just"/>
            <a:r>
              <a:rPr lang="en-US" altLang="zh-CN" sz="1000"/>
              <a:t>Milani, R., Setti, I. and Argentero, P. (2021) ‘Learning agility and talent management: A systematic review and future prospects’, Consulting Psychology Journal: Practice and Research, 73(4), p.349.</a:t>
            </a:r>
            <a:endParaRPr lang="en-US" altLang="zh-CN" sz="1000"/>
          </a:p>
          <a:p>
            <a:pPr algn="just"/>
            <a:r>
              <a:rPr lang="en-US" altLang="zh-CN" sz="1000"/>
              <a:t>Okatta, C. G., Ajayi, F. A. and Olawale, O. (2024) ‘Navigating the future: integrating AI and machine learning in hr practices for a digital workforce’, Computer science &amp; IT research journal, 5(4), pp. 1008-1030. Available at: https://doi.org/10.51594/csitrj.v5i4.1085 </a:t>
            </a:r>
            <a:endParaRPr lang="en-US" altLang="zh-CN" sz="1000"/>
          </a:p>
          <a:p>
            <a:pPr algn="just"/>
            <a:r>
              <a:rPr lang="en-US" altLang="zh-CN" sz="1000"/>
              <a:t>Peng, J. (2020) ‘An Analysis of Online Education Business Model’, In International Conference on Education Studies: Experience and Innovation (ICESEI 2020). Atlantis Press, pp. 319-324. Available at: https://doi.org/10.2991/assehr.k.201128.059</a:t>
            </a:r>
            <a:endParaRPr lang="en-US" altLang="zh-CN" sz="1000"/>
          </a:p>
          <a:p>
            <a:pPr algn="just"/>
            <a:r>
              <a:rPr lang="en-US" altLang="zh-CN" sz="1000"/>
              <a:t>Potential Matrix (2025) What is Potential Matrix? Available at: https://potentialmatrix.com/ (Accessed: 31 March 2025).</a:t>
            </a:r>
            <a:endParaRPr lang="en-US" altLang="zh-CN" sz="1000"/>
          </a:p>
          <a:p>
            <a:pPr algn="just"/>
            <a:r>
              <a:rPr lang="en-US" altLang="zh-CN" sz="1000"/>
              <a:t>Rastogi, M. R., Kewalramani, S. and Agrawal, M. (2015) ‘Models of emotional intelligence: Similarities and discrepancies’, Indian Journal of Positive Psychology, 6(2), p.178.</a:t>
            </a:r>
            <a:endParaRPr lang="en-US" altLang="zh-CN" sz="1000"/>
          </a:p>
          <a:p>
            <a:pPr algn="just"/>
            <a:r>
              <a:rPr lang="en-US" altLang="zh-CN" sz="1000"/>
              <a:t>Rothwell, W. J., Jackson, R. D., Brower, M., Jones, M. C. and Ressler, C. L. (2015). Career planning and succession management. Bloomsbury Publishing.</a:t>
            </a:r>
            <a:endParaRPr lang="en-US" altLang="zh-CN" sz="1000"/>
          </a:p>
          <a:p>
            <a:pPr algn="just"/>
            <a:r>
              <a:rPr lang="en-US" altLang="zh-CN" sz="1000"/>
              <a:t>Satyadas, A., Harigopal, U. and Cassaigne, N. P. (2001) ‘Knowledge management tutorial: An editorial overview’, IEEE Transactions on Systems, Man, and Cybernetics, Part C (Applications and Reviews), 31(4), pp. 429-437. Available at: https://doi.org/10.1109/5326.983926 </a:t>
            </a:r>
            <a:endParaRPr lang="en-US" altLang="zh-CN" sz="1000"/>
          </a:p>
          <a:p>
            <a:pPr algn="just"/>
            <a:r>
              <a:rPr lang="en-US" altLang="zh-CN" sz="1000"/>
              <a:t>Theeke, M. (2016). The effects of internal and external competition on innovation breadth. Journal of Business Research, 69(9), 3324-3331. Available at: https://doi.org/10.1016/j.jbusres.2016.02.012 </a:t>
            </a:r>
            <a:endParaRPr lang="en-US" altLang="zh-CN" sz="1000"/>
          </a:p>
          <a:p>
            <a:pPr algn="just"/>
            <a:r>
              <a:rPr lang="en-US" altLang="zh-CN" sz="1000"/>
              <a:t>Traynor, S., Wellens, M. A. and Krishnamoorthy, V. (2021) ‘Succession management intro, 9-box, and talent review forms’,in SAP SuccessFactors Talent: Volume 2: A Complete Guide to Configuration, Administration, and Best Practices: Succession and Development. Berkeley, CA: Apress, pp. 289-328. Available at: https://doi.org/10.1007/978-1-4842-6995-4_5 </a:t>
            </a:r>
            <a:endParaRPr lang="en-US" altLang="zh-CN" sz="1000"/>
          </a:p>
          <a:p>
            <a:pPr algn="just"/>
            <a:r>
              <a:rPr lang="en-US" altLang="zh-CN" sz="1000"/>
              <a:t>University of South Carolina (2025) 9 Box Model. Available at: https://www.sc.edu/about/offices_and_divisions/human_resources/docs/9_box_model.pdf  (Accessed: 31 March 2025).</a:t>
            </a:r>
            <a:endParaRPr lang="en-US" altLang="zh-CN" sz="1000"/>
          </a:p>
          <a:p>
            <a:pPr algn="just"/>
            <a:r>
              <a:rPr lang="en-US" altLang="zh-CN" sz="1000"/>
              <a:t>Wadhwa, S. and Sahay, S. (2024) ‘A Study to Understand the Effectiveness of Online v/s Offline Training Mode on Employee Performance’, Lloyd Business Review, pp. 1-14. Available at: https://doi.org/10.56595/lbr.v3i1.18 </a:t>
            </a:r>
            <a:endParaRPr lang="en-US" altLang="zh-CN" sz="1000"/>
          </a:p>
          <a:p>
            <a:pPr algn="just"/>
            <a:r>
              <a:rPr lang="en-US" altLang="zh-CN" sz="1000"/>
              <a:t>Wang, M. J. (2010) ‘Online collaboration and offline interaction between students using asynchronous tools in blended learning’, Australasian Journal of Educational Technology, 26(6). Available at: https://doi.org/10.14742/ajet.1045</a:t>
            </a:r>
            <a:endParaRPr lang="en-US" altLang="zh-CN" sz="1000"/>
          </a:p>
          <a:p>
            <a:pPr algn="just"/>
            <a:r>
              <a:rPr lang="en-US" altLang="zh-CN" sz="1000"/>
              <a:t>Wen, H. (2014) ‘he nature, characteristics and ten strategies of learning organization’, International Journal of Educational Management, 28(3), pp. 289-298. Available at: https://doi.org/10.1108/IJEM-04-2013-0062 </a:t>
            </a:r>
            <a:endParaRPr lang="en-US" altLang="zh-CN" sz="1000"/>
          </a:p>
          <a:p>
            <a:pPr algn="just"/>
            <a:endParaRPr lang="en-US" altLang="zh-CN" sz="1000"/>
          </a:p>
          <a:p>
            <a:pPr algn="just"/>
            <a:endParaRPr lang="en-US" altLang="zh-CN" sz="1000"/>
          </a:p>
        </p:txBody>
      </p:sp>
    </p:spTree>
  </p:cSld>
  <p:clrMapOvr>
    <a:masterClrMapping/>
  </p:clrMapOvr>
  <mc:AlternateContent xmlns:mc="http://schemas.openxmlformats.org/markup-compatibility/2006">
    <mc:Choice xmlns:p14="http://schemas.microsoft.com/office/powerpoint/2010/main" Requires="p14">
      <p:transition spd="med" p14:dur="700" advClick="0" advTm="2000">
        <p:fade/>
      </p:transition>
    </mc:Choice>
    <mc:Fallback>
      <p:transition spd="med" advClick="0" advTm="2000">
        <p:fade/>
      </p:transition>
    </mc:Fallback>
  </mc:AlternateContent>
  <p:timing>
    <p:tnLst>
      <p:par>
        <p:cTn id="1" dur="indefinite" restart="never" nodeType="tmRoot"/>
      </p:par>
    </p:tnLst>
  </p:timing>
</p:sld>
</file>

<file path=ppt/tags/tag1.xml><?xml version="1.0" encoding="utf-8"?>
<p:tagLst xmlns:p="http://schemas.openxmlformats.org/presentationml/2006/main">
  <p:tag name="TABLE_ENDDRAG_ORIGIN_RECT" val="848*226"/>
  <p:tag name="TABLE_ENDDRAG_RECT" val="56*136*848*226"/>
</p:tagLst>
</file>

<file path=ppt/tags/tag2.xml><?xml version="1.0" encoding="utf-8"?>
<p:tagLst xmlns:p="http://schemas.openxmlformats.org/presentationml/2006/main">
  <p:tag name="KSO_WM_DIAGRAM_VIRTUALLY_FRAME" val="{&quot;height&quot;:397.4,&quot;left&quot;:62.802716535433134,&quot;top&quot;:131.8,&quot;width&quot;:831.4474329431384}"/>
</p:tagLst>
</file>

<file path=ppt/tags/tag3.xml><?xml version="1.0" encoding="utf-8"?>
<p:tagLst xmlns:p="http://schemas.openxmlformats.org/presentationml/2006/main">
  <p:tag name="KSO_WM_DIAGRAM_VIRTUALLY_FRAME" val="{&quot;height&quot;:397.4,&quot;left&quot;:62.802716535433134,&quot;top&quot;:131.8,&quot;width&quot;:831.4474329431384}"/>
</p:tagLst>
</file>

<file path=ppt/tags/tag4.xml><?xml version="1.0" encoding="utf-8"?>
<p:tagLst xmlns:p="http://schemas.openxmlformats.org/presentationml/2006/main">
  <p:tag name="KSO_WM_DIAGRAM_VIRTUALLY_FRAME" val="{&quot;height&quot;:335.83330708661424,&quot;left&quot;:107.9563779527559,&quot;top&quot;:116.57141732283465,&quot;width&quot;:790.6436220472441}"/>
</p:tagLst>
</file>

<file path=ppt/tags/tag5.xml><?xml version="1.0" encoding="utf-8"?>
<p:tagLst xmlns:p="http://schemas.openxmlformats.org/presentationml/2006/main">
  <p:tag name="KSO_WM_DIAGRAM_VIRTUALLY_FRAME" val="{&quot;height&quot;:335.83330708661424,&quot;left&quot;:107.9563779527559,&quot;top&quot;:116.57141732283465,&quot;width&quot;:790.6436220472441}"/>
</p:tagLst>
</file>

<file path=ppt/tags/tag6.xml><?xml version="1.0" encoding="utf-8"?>
<p:tagLst xmlns:p="http://schemas.openxmlformats.org/presentationml/2006/main">
  <p:tag name="KSO_WM_DIAGRAM_VIRTUALLY_FRAME" val="{&quot;height&quot;:335.83330708661424,&quot;left&quot;:107.9563779527559,&quot;top&quot;:116.57141732283465,&quot;width&quot;:790.6436220472441}"/>
</p:tagLst>
</file>

<file path=ppt/tags/tag7.xml><?xml version="1.0" encoding="utf-8"?>
<p:tagLst xmlns:p="http://schemas.openxmlformats.org/presentationml/2006/main">
  <p:tag name="KSO_WM_DIAGRAM_VIRTUALLY_FRAME" val="{&quot;height&quot;:335.83330708661424,&quot;left&quot;:107.9563779527559,&quot;top&quot;:116.57141732283465,&quot;width&quot;:790.6436220472441}"/>
</p:tagLst>
</file>

<file path=ppt/tags/tag8.xml><?xml version="1.0" encoding="utf-8"?>
<p:tagLst xmlns:p="http://schemas.openxmlformats.org/presentationml/2006/main">
  <p:tag name="KSO_WM_DIAGRAM_VIRTUALLY_FRAME" val="{&quot;height&quot;:335.83330708661424,&quot;left&quot;:107.9563779527559,&quot;top&quot;:116.57141732283465,&quot;width&quot;:790.6436220472441}"/>
</p:tagLst>
</file>

<file path=ppt/tags/tag9.xml><?xml version="1.0" encoding="utf-8"?>
<p:tagLst xmlns:p="http://schemas.openxmlformats.org/presentationml/2006/main">
  <p:tag name="KSO_WM_DIAGRAM_VIRTUALLY_FRAME" val="{&quot;height&quot;:335.83330708661424,&quot;left&quot;:107.9563779527559,&quot;top&quot;:116.57141732283465,&quot;width&quot;:790.6436220472441}"/>
</p:tagLst>
</file>

<file path=ppt/tags/tag10.xml><?xml version="1.0" encoding="utf-8"?>
<p:tagLst xmlns:p="http://schemas.openxmlformats.org/presentationml/2006/main">
  <p:tag name="KSO_WM_DIAGRAM_VIRTUALLY_FRAME" val="{&quot;height&quot;:464.1997763538113,&quot;left&quot;:47.05,&quot;top&quot;:45.58433070866145,&quot;width&quot;:859.35}"/>
</p:tagLst>
</file>

<file path=ppt/tags/tag11.xml><?xml version="1.0" encoding="utf-8"?>
<p:tagLst xmlns:p="http://schemas.openxmlformats.org/presentationml/2006/main">
  <p:tag name="KSO_WM_DIAGRAM_VIRTUALLY_FRAME" val="{&quot;height&quot;:464.1997763538113,&quot;left&quot;:47.05,&quot;top&quot;:45.58433070866145,&quot;width&quot;:859.35}"/>
</p:tagLst>
</file>

<file path=ppt/tags/tag12.xml><?xml version="1.0" encoding="utf-8"?>
<p:tagLst xmlns:p="http://schemas.openxmlformats.org/presentationml/2006/main">
  <p:tag name="KSO_WM_DIAGRAM_VIRTUALLY_FRAME" val="{&quot;height&quot;:464.1997763538113,&quot;left&quot;:47.05,&quot;top&quot;:45.58433070866145,&quot;width&quot;:859.35}"/>
</p:tagLst>
</file>

<file path=ppt/tags/tag13.xml><?xml version="1.0" encoding="utf-8"?>
<p:tagLst xmlns:p="http://schemas.openxmlformats.org/presentationml/2006/main">
  <p:tag name="KSO_WM_DIAGRAM_VIRTUALLY_FRAME" val="{&quot;height&quot;:464.1997763538113,&quot;left&quot;:47.05,&quot;top&quot;:45.58433070866145,&quot;width&quot;:859.35}"/>
</p:tagLst>
</file>

<file path=ppt/tags/tag14.xml><?xml version="1.0" encoding="utf-8"?>
<p:tagLst xmlns:p="http://schemas.openxmlformats.org/presentationml/2006/main">
  <p:tag name="KSO_WM_DIAGRAM_VIRTUALLY_FRAME" val="{&quot;height&quot;:464.1997763538113,&quot;left&quot;:47.05,&quot;top&quot;:45.58433070866145,&quot;width&quot;:859.35}"/>
</p:tagLst>
</file>

<file path=ppt/tags/tag15.xml><?xml version="1.0" encoding="utf-8"?>
<p:tagLst xmlns:p="http://schemas.openxmlformats.org/presentationml/2006/main">
  <p:tag name="KSO_WM_DIAGRAM_VIRTUALLY_FRAME" val="{&quot;height&quot;:464.1997763538113,&quot;left&quot;:47.05,&quot;top&quot;:45.58433070866145,&quot;width&quot;:859.35}"/>
</p:tagLst>
</file>

<file path=ppt/tags/tag16.xml><?xml version="1.0" encoding="utf-8"?>
<p:tagLst xmlns:p="http://schemas.openxmlformats.org/presentationml/2006/main">
  <p:tag name="TABLE_ENDDRAG_ORIGIN_RECT" val="802*155"/>
  <p:tag name="TABLE_ENDDRAG_RECT" val="71*234*802*155"/>
</p:tagLst>
</file>

<file path=ppt/tags/tag17.xml><?xml version="1.0" encoding="utf-8"?>
<p:tagLst xmlns:p="http://schemas.openxmlformats.org/presentationml/2006/main">
  <p:tag name="ISPRING_PRESENTATION_TITLE" val="PowerPoint 演示文稿"/>
</p:tagLst>
</file>

<file path=ppt/theme/theme1.xml><?xml version="1.0" encoding="utf-8"?>
<a:theme xmlns:a="http://schemas.openxmlformats.org/drawingml/2006/main" name="第一PPT，www.1ppt.com">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tk4sioyo">
      <a:majorFont>
        <a:latin typeface="字魂58号-创中黑"/>
        <a:ea typeface="字魂58号-创中黑"/>
        <a:cs typeface=""/>
      </a:majorFont>
      <a:minorFont>
        <a:latin typeface="字魂58号-创中黑"/>
        <a:ea typeface="字魂58号-创中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自定义设计方案">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k4sioyo">
      <a:majorFont>
        <a:latin typeface="字魂58号-创中黑"/>
        <a:ea typeface="字魂58号-创中黑"/>
        <a:cs typeface=""/>
      </a:majorFont>
      <a:minorFont>
        <a:latin typeface="字魂58号-创中黑"/>
        <a:ea typeface="字魂58号-创中黑"/>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9703</Words>
  <Application>WPS 演示</Application>
  <PresentationFormat>宽屏</PresentationFormat>
  <Paragraphs>149</Paragraphs>
  <Slides>10</Slides>
  <Notes>24</Notes>
  <HiddenSlides>0</HiddenSlides>
  <MMClips>0</MMClips>
  <ScaleCrop>false</ScaleCrop>
  <HeadingPairs>
    <vt:vector size="6" baseType="variant">
      <vt:variant>
        <vt:lpstr>已用的字体</vt:lpstr>
      </vt:variant>
      <vt:variant>
        <vt:i4>9</vt:i4>
      </vt:variant>
      <vt:variant>
        <vt:lpstr>主题</vt:lpstr>
      </vt:variant>
      <vt:variant>
        <vt:i4>2</vt:i4>
      </vt:variant>
      <vt:variant>
        <vt:lpstr>幻灯片标题</vt:lpstr>
      </vt:variant>
      <vt:variant>
        <vt:i4>10</vt:i4>
      </vt:variant>
    </vt:vector>
  </HeadingPairs>
  <TitlesOfParts>
    <vt:vector size="21" baseType="lpstr">
      <vt:lpstr>Arial</vt:lpstr>
      <vt:lpstr>宋体</vt:lpstr>
      <vt:lpstr>Wingdings</vt:lpstr>
      <vt:lpstr>微软雅黑</vt:lpstr>
      <vt:lpstr>Wingdings</vt:lpstr>
      <vt:lpstr>字魂58号-创中黑</vt:lpstr>
      <vt:lpstr>黑体</vt:lpstr>
      <vt:lpstr>Arial Unicode MS</vt:lpstr>
      <vt:lpstr>等线</vt:lpstr>
      <vt:lpstr>第一PPT，www.1ppt.com</vt:lpstr>
      <vt:lpstr>自定义设计方案</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Manager>第一PPT</Manager>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WPS_1479666331</cp:lastModifiedBy>
  <cp:revision>1</cp:revision>
  <dcterms:created xsi:type="dcterms:W3CDTF">2025-05-03T15:06:16Z</dcterms:created>
  <dcterms:modified xsi:type="dcterms:W3CDTF">2025-05-03T15:06:16Z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050BD7C16EE44096880A10B6E0A76BAF_12</vt:lpwstr>
  </property>
  <property fmtid="{D5CDD505-2E9C-101B-9397-08002B2CF9AE}" pid="3" name="KSOProductBuildVer">
    <vt:lpwstr>2052-12.1.0.20784</vt:lpwstr>
  </property>
</Properties>
</file>