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tableStyles" Target="tableStyles.xml" /><Relationship Id="rId3" Type="http://schemas.openxmlformats.org/officeDocument/2006/relationships/slide" Target="slides/slide2.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theme" Target="theme/theme1.xml" /><Relationship Id="rId2" Type="http://schemas.openxmlformats.org/officeDocument/2006/relationships/slide" Target="slides/slide1.xml" /><Relationship Id="rId16" Type="http://schemas.openxmlformats.org/officeDocument/2006/relationships/viewProps" Target="viewProps.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5" Type="http://schemas.openxmlformats.org/officeDocument/2006/relationships/slide" Target="slides/slide4.xml" /><Relationship Id="rId15" Type="http://schemas.openxmlformats.org/officeDocument/2006/relationships/presProps" Target="presProps.xml" /><Relationship Id="rId10" Type="http://schemas.openxmlformats.org/officeDocument/2006/relationships/slide" Target="slides/slide9.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notesMaster" Target="notesMasters/notesMaster1.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AE9881-E31C-463C-A5A1-86F5F4448F51}" type="datetimeFigureOut">
              <a:t>12/15/2024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CE0E4C4-C5AC-46D2-B56A-84AFAC8C7214}" type="slidenum">
              <a:t>‹#›</a:t>
            </a:fld>
            <a:endParaRPr lang="en-US"/>
          </a:p>
        </p:txBody>
      </p:sp>
    </p:spTree>
    <p:extLst>
      <p:ext uri="{BB962C8B-B14F-4D97-AF65-F5344CB8AC3E}">
        <p14:creationId xmlns:p14="http://schemas.microsoft.com/office/powerpoint/2010/main" val="36128486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 /><Relationship Id="rId1" Type="http://schemas.openxmlformats.org/officeDocument/2006/relationships/notesMaster" Target="../notesMasters/notesMaster1.xml" /></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 /><Relationship Id="rId1" Type="http://schemas.openxmlformats.org/officeDocument/2006/relationships/notesMaster" Target="../notesMasters/notesMaster1.xml" /></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Today in this presentation I am going to present TechTutor Solutions, An EdTech Startup that aims to revolutionize the online education market. I will cover its concept, governance, likes framework, financial projections, &amp; a tactical SWOT analysis.</a:t>
            </a:r>
          </a:p>
        </p:txBody>
      </p:sp>
      <p:sp>
        <p:nvSpPr>
          <p:cNvPr id="4" name="Slide Number Placeholder 3"/>
          <p:cNvSpPr>
            <a:spLocks noGrp="1"/>
          </p:cNvSpPr>
          <p:nvPr>
            <p:ph type="sldNum" sz="quarter" idx="5"/>
          </p:nvPr>
        </p:nvSpPr>
        <p:spPr/>
        <p:txBody>
          <a:bodyPr/>
          <a:lstStyle/>
          <a:p>
            <a:fld id="{4CE0E4C4-C5AC-46D2-B56A-84AFAC8C7214}" type="slidenum">
              <a:t>2</a:t>
            </a:fld>
            <a:endParaRPr lang="en-US"/>
          </a:p>
        </p:txBody>
      </p:sp>
    </p:spTree>
    <p:extLst>
      <p:ext uri="{BB962C8B-B14F-4D97-AF65-F5344CB8AC3E}">
        <p14:creationId xmlns:p14="http://schemas.microsoft.com/office/powerpoint/2010/main" val="39125787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nSpc>
                <a:spcPct val="90000"/>
              </a:lnSpc>
              <a:spcBef>
                <a:spcPts val="1000"/>
              </a:spcBef>
              <a:buFont typeface="Arial"/>
              <a:buChar char="•"/>
            </a:pPr>
            <a:endParaRPr lang="en-US" dirty="0"/>
          </a:p>
          <a:p>
            <a:pPr marL="285750" indent="-285750">
              <a:lnSpc>
                <a:spcPct val="90000"/>
              </a:lnSpc>
              <a:spcBef>
                <a:spcPts val="1000"/>
              </a:spcBef>
              <a:buFont typeface="Arial"/>
              <a:buChar char="•"/>
            </a:pPr>
            <a:r>
              <a:rPr lang="en-US" dirty="0" err="1"/>
              <a:t>TechTutor</a:t>
            </a:r>
            <a:r>
              <a:rPr lang="en-US" dirty="0"/>
              <a:t> Solutions approach is to bridge the learning gaps in traditional as well as online educational systems by leveraging AI and machine learning. This will allow customers to learn at their own pace and cater to different learning styles through </a:t>
            </a:r>
            <a:r>
              <a:rPr lang="en-US" dirty="0" err="1"/>
              <a:t>personalised</a:t>
            </a:r>
            <a:r>
              <a:rPr lang="en-US" dirty="0"/>
              <a:t> learning pathways.</a:t>
            </a:r>
          </a:p>
        </p:txBody>
      </p:sp>
      <p:sp>
        <p:nvSpPr>
          <p:cNvPr id="4" name="Slide Number Placeholder 3"/>
          <p:cNvSpPr>
            <a:spLocks noGrp="1"/>
          </p:cNvSpPr>
          <p:nvPr>
            <p:ph type="sldNum" sz="quarter" idx="5"/>
          </p:nvPr>
        </p:nvSpPr>
        <p:spPr/>
        <p:txBody>
          <a:bodyPr/>
          <a:lstStyle/>
          <a:p>
            <a:fld id="{4CE0E4C4-C5AC-46D2-B56A-84AFAC8C7214}" type="slidenum">
              <a:t>3</a:t>
            </a:fld>
            <a:endParaRPr lang="en-US"/>
          </a:p>
        </p:txBody>
      </p:sp>
    </p:spTree>
    <p:extLst>
      <p:ext uri="{BB962C8B-B14F-4D97-AF65-F5344CB8AC3E}">
        <p14:creationId xmlns:p14="http://schemas.microsoft.com/office/powerpoint/2010/main" val="21479033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Flexibility and legal protection are important for tech entrepreneurs and the legal structure of a private limited company nationalizes both. Also, it will facilitate issuing shares or seeking venture funding for future expansion.</a:t>
            </a:r>
          </a:p>
        </p:txBody>
      </p:sp>
      <p:sp>
        <p:nvSpPr>
          <p:cNvPr id="4" name="Slide Number Placeholder 3"/>
          <p:cNvSpPr>
            <a:spLocks noGrp="1"/>
          </p:cNvSpPr>
          <p:nvPr>
            <p:ph type="sldNum" sz="quarter" idx="5"/>
          </p:nvPr>
        </p:nvSpPr>
        <p:spPr/>
        <p:txBody>
          <a:bodyPr/>
          <a:lstStyle/>
          <a:p>
            <a:fld id="{4CE0E4C4-C5AC-46D2-B56A-84AFAC8C7214}" type="slidenum">
              <a:t>4</a:t>
            </a:fld>
            <a:endParaRPr lang="en-US"/>
          </a:p>
        </p:txBody>
      </p:sp>
    </p:spTree>
    <p:extLst>
      <p:ext uri="{BB962C8B-B14F-4D97-AF65-F5344CB8AC3E}">
        <p14:creationId xmlns:p14="http://schemas.microsoft.com/office/powerpoint/2010/main" val="17290403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lean management team facilitates resource allocation and monitoring. Furthermore, this strategy facilitates product innovation by promoting collaboration between technical and academic specialists.</a:t>
            </a:r>
          </a:p>
        </p:txBody>
      </p:sp>
      <p:sp>
        <p:nvSpPr>
          <p:cNvPr id="4" name="Slide Number Placeholder 3"/>
          <p:cNvSpPr>
            <a:spLocks noGrp="1"/>
          </p:cNvSpPr>
          <p:nvPr>
            <p:ph type="sldNum" sz="quarter" idx="5"/>
          </p:nvPr>
        </p:nvSpPr>
        <p:spPr/>
        <p:txBody>
          <a:bodyPr/>
          <a:lstStyle/>
          <a:p>
            <a:fld id="{4CE0E4C4-C5AC-46D2-B56A-84AFAC8C7214}" type="slidenum">
              <a:t>5</a:t>
            </a:fld>
            <a:endParaRPr lang="en-US"/>
          </a:p>
        </p:txBody>
      </p:sp>
    </p:spTree>
    <p:extLst>
      <p:ext uri="{BB962C8B-B14F-4D97-AF65-F5344CB8AC3E}">
        <p14:creationId xmlns:p14="http://schemas.microsoft.com/office/powerpoint/2010/main" val="36269471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SWOT analysis highlights significant details about the strategic position of the business. In the face of difficulties, strengths and possibilities offer a solid foundation for success.</a:t>
            </a:r>
          </a:p>
        </p:txBody>
      </p:sp>
      <p:sp>
        <p:nvSpPr>
          <p:cNvPr id="4" name="Slide Number Placeholder 3"/>
          <p:cNvSpPr>
            <a:spLocks noGrp="1"/>
          </p:cNvSpPr>
          <p:nvPr>
            <p:ph type="sldNum" sz="quarter" idx="5"/>
          </p:nvPr>
        </p:nvSpPr>
        <p:spPr/>
        <p:txBody>
          <a:bodyPr/>
          <a:lstStyle/>
          <a:p>
            <a:fld id="{4CE0E4C4-C5AC-46D2-B56A-84AFAC8C7214}" type="slidenum">
              <a:t>6</a:t>
            </a:fld>
            <a:endParaRPr lang="en-US"/>
          </a:p>
        </p:txBody>
      </p:sp>
    </p:spTree>
    <p:extLst>
      <p:ext uri="{BB962C8B-B14F-4D97-AF65-F5344CB8AC3E}">
        <p14:creationId xmlns:p14="http://schemas.microsoft.com/office/powerpoint/2010/main" val="27532065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Over the first year, the cash flow prediction shows a consistent rise in income. While demonstrating probable profitability by December, conservative projections guarantee reasonable financial expectations.</a:t>
            </a:r>
          </a:p>
          <a:p>
            <a:endParaRPr lang="en-US"/>
          </a:p>
        </p:txBody>
      </p:sp>
      <p:sp>
        <p:nvSpPr>
          <p:cNvPr id="4" name="Slide Number Placeholder 3"/>
          <p:cNvSpPr>
            <a:spLocks noGrp="1"/>
          </p:cNvSpPr>
          <p:nvPr>
            <p:ph type="sldNum" sz="quarter" idx="5"/>
          </p:nvPr>
        </p:nvSpPr>
        <p:spPr/>
        <p:txBody>
          <a:bodyPr/>
          <a:lstStyle/>
          <a:p>
            <a:fld id="{4CE0E4C4-C5AC-46D2-B56A-84AFAC8C7214}" type="slidenum">
              <a:t>10</a:t>
            </a:fld>
            <a:endParaRPr lang="en-US"/>
          </a:p>
        </p:txBody>
      </p:sp>
    </p:spTree>
    <p:extLst>
      <p:ext uri="{BB962C8B-B14F-4D97-AF65-F5344CB8AC3E}">
        <p14:creationId xmlns:p14="http://schemas.microsoft.com/office/powerpoint/2010/main" val="4446802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Ultimately, by combining strategy, innovation, and a fit with the market, </a:t>
            </a:r>
            <a:r>
              <a:rPr lang="en-US" dirty="0" err="1"/>
              <a:t>TechTutor</a:t>
            </a:r>
            <a:r>
              <a:rPr lang="en-US" dirty="0"/>
              <a:t> Solutions creates a sustainable and scalable business. AI-driven solutions are positioned to transform the way people learn and grow, addressing the pressing needs of 21st century education. Thanks for your time, interest, and questions.</a:t>
            </a:r>
          </a:p>
        </p:txBody>
      </p:sp>
      <p:sp>
        <p:nvSpPr>
          <p:cNvPr id="4" name="Slide Number Placeholder 3"/>
          <p:cNvSpPr>
            <a:spLocks noGrp="1"/>
          </p:cNvSpPr>
          <p:nvPr>
            <p:ph type="sldNum" sz="quarter" idx="5"/>
          </p:nvPr>
        </p:nvSpPr>
        <p:spPr/>
        <p:txBody>
          <a:bodyPr/>
          <a:lstStyle/>
          <a:p>
            <a:fld id="{4CE0E4C4-C5AC-46D2-B56A-84AFAC8C7214}" type="slidenum">
              <a:t>11</a:t>
            </a:fld>
            <a:endParaRPr lang="en-US"/>
          </a:p>
        </p:txBody>
      </p:sp>
    </p:spTree>
    <p:extLst>
      <p:ext uri="{BB962C8B-B14F-4D97-AF65-F5344CB8AC3E}">
        <p14:creationId xmlns:p14="http://schemas.microsoft.com/office/powerpoint/2010/main" val="28153138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12/15/2024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12/15/2024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12/15/2024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12/15/2024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12/15/2024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12/15/2024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12/15/2024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12/15/2024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12/15/2024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12/15/2024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12/15/2024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US" smtClean="0"/>
              <a:t>12/15/2024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 /><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 /><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 /><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 /><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 /><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0.xml.rels><?xml version="1.0" encoding="UTF-8" standalone="yes"?>
<Relationships xmlns="http://schemas.openxmlformats.org/package/2006/relationships"><Relationship Id="rId3" Type="http://schemas.openxmlformats.org/officeDocument/2006/relationships/image" Target="../media/image1.png" /><Relationship Id="rId2" Type="http://schemas.openxmlformats.org/officeDocument/2006/relationships/notesSlide" Target="../notesSlides/notesSlide6.xml" /><Relationship Id="rId1" Type="http://schemas.openxmlformats.org/officeDocument/2006/relationships/slideLayout" Target="../slideLayouts/slideLayout2.xml" /></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 /><Relationship Id="rId1" Type="http://schemas.openxmlformats.org/officeDocument/2006/relationships/slideLayout" Target="../slideLayouts/slideLayout2.xml" /></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0" name="Group 9">
            <a:extLst>
              <a:ext uri="{FF2B5EF4-FFF2-40B4-BE49-F238E27FC236}">
                <a16:creationId xmlns:a16="http://schemas.microsoft.com/office/drawing/2014/main" id="{1FEC590B-3306-47E9-BD67-97F3F76169A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651279" y="598259"/>
            <a:chExt cx="10889442" cy="5680742"/>
          </a:xfrm>
        </p:grpSpPr>
        <p:sp>
          <p:nvSpPr>
            <p:cNvPr id="11" name="Color">
              <a:extLst>
                <a:ext uri="{FF2B5EF4-FFF2-40B4-BE49-F238E27FC236}">
                  <a16:creationId xmlns:a16="http://schemas.microsoft.com/office/drawing/2014/main" id="{54F87DBC-E43C-4CE4-A8C5-61E3D68194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Color">
              <a:extLst>
                <a:ext uri="{FF2B5EF4-FFF2-40B4-BE49-F238E27FC236}">
                  <a16:creationId xmlns:a16="http://schemas.microsoft.com/office/drawing/2014/main" id="{CD39A88A-7F84-4ACA-877B-E28BC26CD8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4" name="Group 13">
            <a:extLst>
              <a:ext uri="{FF2B5EF4-FFF2-40B4-BE49-F238E27FC236}">
                <a16:creationId xmlns:a16="http://schemas.microsoft.com/office/drawing/2014/main" id="{A47AAF5E-1692-48C9-98FB-6432BF0BC4F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15" name="Freeform: Shape 14">
              <a:extLst>
                <a:ext uri="{FF2B5EF4-FFF2-40B4-BE49-F238E27FC236}">
                  <a16:creationId xmlns:a16="http://schemas.microsoft.com/office/drawing/2014/main" id="{5F36A26D-E71D-4663-B197-8B7BFA37AD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6" name="Freeform: Shape 15">
              <a:extLst>
                <a:ext uri="{FF2B5EF4-FFF2-40B4-BE49-F238E27FC236}">
                  <a16:creationId xmlns:a16="http://schemas.microsoft.com/office/drawing/2014/main" id="{8A821CEB-DA96-4952-93B9-81F9C42BAD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7" name="Freeform: Shape 16">
              <a:extLst>
                <a:ext uri="{FF2B5EF4-FFF2-40B4-BE49-F238E27FC236}">
                  <a16:creationId xmlns:a16="http://schemas.microsoft.com/office/drawing/2014/main" id="{18C8EDE0-D69B-4F65-9AB7-DDE7EAD78E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8" name="Freeform: Shape 17">
              <a:extLst>
                <a:ext uri="{FF2B5EF4-FFF2-40B4-BE49-F238E27FC236}">
                  <a16:creationId xmlns:a16="http://schemas.microsoft.com/office/drawing/2014/main" id="{546F0982-BF10-4BF6-842A-F631654FFDA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9" name="Freeform: Shape 18">
              <a:extLst>
                <a:ext uri="{FF2B5EF4-FFF2-40B4-BE49-F238E27FC236}">
                  <a16:creationId xmlns:a16="http://schemas.microsoft.com/office/drawing/2014/main" id="{2B313509-2128-42CA-81B6-C9EC23E44C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0" name="Freeform: Shape 19">
              <a:extLst>
                <a:ext uri="{FF2B5EF4-FFF2-40B4-BE49-F238E27FC236}">
                  <a16:creationId xmlns:a16="http://schemas.microsoft.com/office/drawing/2014/main" id="{1589188C-E06E-4F8A-BDD1-02ADF1408F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6B4E610F-FCD0-483F-B9F2-6DF2C28FE84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p:cNvSpPr>
            <a:spLocks noGrp="1"/>
          </p:cNvSpPr>
          <p:nvPr>
            <p:ph type="ctrTitle"/>
          </p:nvPr>
        </p:nvSpPr>
        <p:spPr>
          <a:xfrm>
            <a:off x="789708" y="666351"/>
            <a:ext cx="10558405" cy="3044335"/>
          </a:xfrm>
        </p:spPr>
        <p:txBody>
          <a:bodyPr anchor="b">
            <a:normAutofit/>
          </a:bodyPr>
          <a:lstStyle/>
          <a:p>
            <a:r>
              <a:rPr lang="en-US" sz="4800">
                <a:solidFill>
                  <a:schemeClr val="bg1"/>
                </a:solidFill>
                <a:latin typeface="Calibri"/>
                <a:ea typeface="Calibri"/>
                <a:cs typeface="Calibri"/>
              </a:rPr>
              <a:t>Entrepreneurship</a:t>
            </a:r>
            <a:endParaRPr lang="en-US" sz="4800">
              <a:solidFill>
                <a:schemeClr val="bg1"/>
              </a:solidFill>
            </a:endParaRPr>
          </a:p>
        </p:txBody>
      </p:sp>
      <p:sp>
        <p:nvSpPr>
          <p:cNvPr id="3" name="Subtitle 2"/>
          <p:cNvSpPr>
            <a:spLocks noGrp="1"/>
          </p:cNvSpPr>
          <p:nvPr>
            <p:ph type="subTitle" idx="1"/>
          </p:nvPr>
        </p:nvSpPr>
        <p:spPr>
          <a:xfrm>
            <a:off x="789708" y="3866064"/>
            <a:ext cx="10558405" cy="2234485"/>
          </a:xfrm>
        </p:spPr>
        <p:txBody>
          <a:bodyPr vert="horz" lIns="91440" tIns="45720" rIns="91440" bIns="45720" rtlCol="0" anchor="t">
            <a:normAutofit/>
          </a:bodyPr>
          <a:lstStyle/>
          <a:p>
            <a:r>
              <a:rPr lang="en-US">
                <a:solidFill>
                  <a:schemeClr val="bg1"/>
                </a:solidFill>
                <a:latin typeface="Calibri"/>
                <a:ea typeface="Calibri"/>
                <a:cs typeface="Calibri"/>
              </a:rPr>
              <a:t>Module in Business Management Entrepreneurship (LCBB5001) </a:t>
            </a:r>
            <a:endParaRPr lang="en-US">
              <a:solidFill>
                <a:schemeClr val="bg1"/>
              </a:solidFill>
            </a:endParaRP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Color Cover">
            <a:extLst>
              <a:ext uri="{FF2B5EF4-FFF2-40B4-BE49-F238E27FC236}">
                <a16:creationId xmlns:a16="http://schemas.microsoft.com/office/drawing/2014/main" id="{815925C2-A704-4D47-B1C1-3FCA52512E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Color Cover">
            <a:extLst>
              <a:ext uri="{FF2B5EF4-FFF2-40B4-BE49-F238E27FC236}">
                <a16:creationId xmlns:a16="http://schemas.microsoft.com/office/drawing/2014/main" id="{01D4315C-C23C-4FD3-98DF-08C29E2292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2" name="Group 11">
            <a:extLst>
              <a:ext uri="{FF2B5EF4-FFF2-40B4-BE49-F238E27FC236}">
                <a16:creationId xmlns:a16="http://schemas.microsoft.com/office/drawing/2014/main" id="{5E6B47BC-43FD-4C91-8BFF-B41B99A8A39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6064235" cy="6858000"/>
            <a:chOff x="651279" y="598259"/>
            <a:chExt cx="10889442" cy="5680742"/>
          </a:xfrm>
        </p:grpSpPr>
        <p:sp>
          <p:nvSpPr>
            <p:cNvPr id="13" name="Color">
              <a:extLst>
                <a:ext uri="{FF2B5EF4-FFF2-40B4-BE49-F238E27FC236}">
                  <a16:creationId xmlns:a16="http://schemas.microsoft.com/office/drawing/2014/main" id="{13038185-AC3C-4595-945F-25311424C5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Color">
              <a:extLst>
                <a:ext uri="{FF2B5EF4-FFF2-40B4-BE49-F238E27FC236}">
                  <a16:creationId xmlns:a16="http://schemas.microsoft.com/office/drawing/2014/main" id="{75D51AA0-C095-4650-A361-B294320BFE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6" name="Group 15">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17" name="Freeform: Shape 16">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8" name="Freeform: Shape 17">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9" name="Freeform: Shape 18">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0" name="Freeform: Shape 19">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a:extLst>
              <a:ext uri="{FF2B5EF4-FFF2-40B4-BE49-F238E27FC236}">
                <a16:creationId xmlns:a16="http://schemas.microsoft.com/office/drawing/2014/main" id="{4CA710A0-534F-CB1E-776E-79CD54D59583}"/>
              </a:ext>
            </a:extLst>
          </p:cNvPr>
          <p:cNvSpPr>
            <a:spLocks noGrp="1"/>
          </p:cNvSpPr>
          <p:nvPr>
            <p:ph type="title"/>
          </p:nvPr>
        </p:nvSpPr>
        <p:spPr>
          <a:xfrm>
            <a:off x="786385" y="841248"/>
            <a:ext cx="5129600" cy="5340097"/>
          </a:xfrm>
        </p:spPr>
        <p:txBody>
          <a:bodyPr anchor="ctr">
            <a:normAutofit/>
          </a:bodyPr>
          <a:lstStyle/>
          <a:p>
            <a:r>
              <a:rPr lang="en-US" sz="4800">
                <a:solidFill>
                  <a:schemeClr val="bg1"/>
                </a:solidFill>
              </a:rPr>
              <a:t>Introduction</a:t>
            </a:r>
          </a:p>
        </p:txBody>
      </p:sp>
      <p:sp>
        <p:nvSpPr>
          <p:cNvPr id="3" name="Content Placeholder 2">
            <a:extLst>
              <a:ext uri="{FF2B5EF4-FFF2-40B4-BE49-F238E27FC236}">
                <a16:creationId xmlns:a16="http://schemas.microsoft.com/office/drawing/2014/main" id="{AE048A70-B5DB-398C-FFAC-F208983C935A}"/>
              </a:ext>
            </a:extLst>
          </p:cNvPr>
          <p:cNvSpPr>
            <a:spLocks noGrp="1"/>
          </p:cNvSpPr>
          <p:nvPr>
            <p:ph idx="1"/>
          </p:nvPr>
        </p:nvSpPr>
        <p:spPr>
          <a:xfrm>
            <a:off x="6464410" y="841247"/>
            <a:ext cx="4484536" cy="5340097"/>
          </a:xfrm>
        </p:spPr>
        <p:txBody>
          <a:bodyPr vert="horz" lIns="91440" tIns="45720" rIns="91440" bIns="45720" rtlCol="0" anchor="ctr">
            <a:normAutofit/>
          </a:bodyPr>
          <a:lstStyle/>
          <a:p>
            <a:pPr marL="0" indent="0">
              <a:buNone/>
            </a:pPr>
            <a:r>
              <a:rPr lang="en-US" sz="1800">
                <a:solidFill>
                  <a:schemeClr val="tx2"/>
                </a:solidFill>
                <a:latin typeface="Calibri"/>
                <a:ea typeface="+mn-lt"/>
                <a:cs typeface="+mn-lt"/>
              </a:rPr>
              <a:t>As the lifeblood of innovation and economic growth, entrepreneurship enables ideas to become successful ventures. The chosen business concept for this paper is TechTutor Solutions, which is an educational technology company that allows students to have personalised online learning material in response of the high demand. This trend directly reflects the demands the changing nature of educational technology places upon providing innovative and accessible learning solutions for students of all ages (Ries, 2020).</a:t>
            </a:r>
            <a:endParaRPr lang="en-US" sz="1800">
              <a:solidFill>
                <a:schemeClr val="tx2"/>
              </a:solidFill>
              <a:latin typeface="Calibri"/>
            </a:endParaRPr>
          </a:p>
          <a:p>
            <a:endParaRPr lang="en-US" sz="1800">
              <a:solidFill>
                <a:schemeClr val="tx2"/>
              </a:solidFill>
            </a:endParaRPr>
          </a:p>
          <a:p>
            <a:pPr marL="0" indent="0">
              <a:buNone/>
            </a:pPr>
            <a:endParaRPr lang="en-US" sz="1800">
              <a:solidFill>
                <a:schemeClr val="tx2"/>
              </a:solidFill>
            </a:endParaRPr>
          </a:p>
          <a:p>
            <a:endParaRPr lang="en-US" sz="1800">
              <a:solidFill>
                <a:schemeClr val="tx2"/>
              </a:solidFill>
            </a:endParaRPr>
          </a:p>
          <a:p>
            <a:endParaRPr lang="en-US" sz="1800">
              <a:solidFill>
                <a:schemeClr val="tx2"/>
              </a:solidFill>
            </a:endParaRPr>
          </a:p>
          <a:p>
            <a:endParaRPr lang="en-US" sz="1800">
              <a:solidFill>
                <a:schemeClr val="tx2"/>
              </a:solidFill>
            </a:endParaRPr>
          </a:p>
        </p:txBody>
      </p:sp>
    </p:spTree>
    <p:extLst>
      <p:ext uri="{BB962C8B-B14F-4D97-AF65-F5344CB8AC3E}">
        <p14:creationId xmlns:p14="http://schemas.microsoft.com/office/powerpoint/2010/main" val="24819870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Color Cover">
            <a:extLst>
              <a:ext uri="{FF2B5EF4-FFF2-40B4-BE49-F238E27FC236}">
                <a16:creationId xmlns:a16="http://schemas.microsoft.com/office/drawing/2014/main" id="{815925C2-A704-4D47-B1C1-3FCA52512E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Color Cover">
            <a:extLst>
              <a:ext uri="{FF2B5EF4-FFF2-40B4-BE49-F238E27FC236}">
                <a16:creationId xmlns:a16="http://schemas.microsoft.com/office/drawing/2014/main" id="{01D4315C-C23C-4FD3-98DF-08C29E2292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2" name="Group 11">
            <a:extLst>
              <a:ext uri="{FF2B5EF4-FFF2-40B4-BE49-F238E27FC236}">
                <a16:creationId xmlns:a16="http://schemas.microsoft.com/office/drawing/2014/main" id="{5E6B47BC-43FD-4C91-8BFF-B41B99A8A39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6064235" cy="6858000"/>
            <a:chOff x="651279" y="598259"/>
            <a:chExt cx="10889442" cy="5680742"/>
          </a:xfrm>
        </p:grpSpPr>
        <p:sp>
          <p:nvSpPr>
            <p:cNvPr id="13" name="Color">
              <a:extLst>
                <a:ext uri="{FF2B5EF4-FFF2-40B4-BE49-F238E27FC236}">
                  <a16:creationId xmlns:a16="http://schemas.microsoft.com/office/drawing/2014/main" id="{13038185-AC3C-4595-945F-25311424C5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Color">
              <a:extLst>
                <a:ext uri="{FF2B5EF4-FFF2-40B4-BE49-F238E27FC236}">
                  <a16:creationId xmlns:a16="http://schemas.microsoft.com/office/drawing/2014/main" id="{75D51AA0-C095-4650-A361-B294320BFE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6" name="Group 15">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17" name="Freeform: Shape 16">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8" name="Freeform: Shape 17">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9" name="Freeform: Shape 18">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0" name="Freeform: Shape 19">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a:extLst>
              <a:ext uri="{FF2B5EF4-FFF2-40B4-BE49-F238E27FC236}">
                <a16:creationId xmlns:a16="http://schemas.microsoft.com/office/drawing/2014/main" id="{50C66125-B3B7-49F5-230F-1A9B94D765AA}"/>
              </a:ext>
            </a:extLst>
          </p:cNvPr>
          <p:cNvSpPr>
            <a:spLocks noGrp="1"/>
          </p:cNvSpPr>
          <p:nvPr>
            <p:ph type="title"/>
          </p:nvPr>
        </p:nvSpPr>
        <p:spPr>
          <a:xfrm>
            <a:off x="786385" y="841248"/>
            <a:ext cx="5129600" cy="5340097"/>
          </a:xfrm>
        </p:spPr>
        <p:txBody>
          <a:bodyPr anchor="ctr">
            <a:normAutofit/>
          </a:bodyPr>
          <a:lstStyle/>
          <a:p>
            <a:r>
              <a:rPr lang="en-US" sz="4800">
                <a:solidFill>
                  <a:schemeClr val="bg1"/>
                </a:solidFill>
                <a:latin typeface="Calibri"/>
                <a:ea typeface="Calibri"/>
                <a:cs typeface="Calibri"/>
              </a:rPr>
              <a:t>Business idea overview</a:t>
            </a:r>
            <a:r>
              <a:rPr lang="en-US" sz="4800">
                <a:solidFill>
                  <a:schemeClr val="bg1"/>
                </a:solidFill>
              </a:rPr>
              <a:t> </a:t>
            </a:r>
          </a:p>
        </p:txBody>
      </p:sp>
      <p:sp>
        <p:nvSpPr>
          <p:cNvPr id="3" name="Content Placeholder 2">
            <a:extLst>
              <a:ext uri="{FF2B5EF4-FFF2-40B4-BE49-F238E27FC236}">
                <a16:creationId xmlns:a16="http://schemas.microsoft.com/office/drawing/2014/main" id="{E28B5492-F7E9-C8B0-58F8-97CA6A87C568}"/>
              </a:ext>
            </a:extLst>
          </p:cNvPr>
          <p:cNvSpPr>
            <a:spLocks noGrp="1"/>
          </p:cNvSpPr>
          <p:nvPr>
            <p:ph idx="1"/>
          </p:nvPr>
        </p:nvSpPr>
        <p:spPr>
          <a:xfrm>
            <a:off x="6464410" y="841247"/>
            <a:ext cx="4484536" cy="5340097"/>
          </a:xfrm>
        </p:spPr>
        <p:txBody>
          <a:bodyPr vert="horz" lIns="91440" tIns="45720" rIns="91440" bIns="45720" rtlCol="0" anchor="ctr">
            <a:normAutofit/>
          </a:bodyPr>
          <a:lstStyle/>
          <a:p>
            <a:pPr marL="0" indent="0">
              <a:buNone/>
            </a:pPr>
            <a:r>
              <a:rPr lang="en-US" sz="1800">
                <a:solidFill>
                  <a:schemeClr val="tx2"/>
                </a:solidFill>
                <a:latin typeface="Calibri"/>
                <a:ea typeface="+mn-lt"/>
                <a:cs typeface="+mn-lt"/>
              </a:rPr>
              <a:t>And techTutor solutions is an AI-driven platform that delivers personalized online learning experiences for professionals, students, and lifelong learners. Using adaptive learning technology, the platform provides personalised lessons, interactive tutorials, and qualified skills certification programs. TechTutor Solutions, which values accessibility, works to bridge the digital divide in education through providing quality materials at low prices (Gartner, 2021).</a:t>
            </a:r>
            <a:endParaRPr lang="en-US" sz="1800">
              <a:solidFill>
                <a:schemeClr val="tx2"/>
              </a:solidFill>
              <a:latin typeface="Calibri"/>
              <a:ea typeface="Calibri"/>
              <a:cs typeface="Calibri"/>
            </a:endParaRPr>
          </a:p>
          <a:p>
            <a:endParaRPr lang="en-US" sz="1800">
              <a:solidFill>
                <a:schemeClr val="tx2"/>
              </a:solidFill>
            </a:endParaRPr>
          </a:p>
          <a:p>
            <a:pPr marL="0" indent="0">
              <a:buNone/>
            </a:pPr>
            <a:endParaRPr lang="en-US" sz="1800">
              <a:solidFill>
                <a:schemeClr val="tx2"/>
              </a:solidFill>
            </a:endParaRPr>
          </a:p>
          <a:p>
            <a:endParaRPr lang="en-US" sz="1800">
              <a:solidFill>
                <a:schemeClr val="tx2"/>
              </a:solidFill>
            </a:endParaRPr>
          </a:p>
          <a:p>
            <a:endParaRPr lang="en-US" sz="1800">
              <a:solidFill>
                <a:schemeClr val="tx2"/>
              </a:solidFill>
            </a:endParaRPr>
          </a:p>
        </p:txBody>
      </p:sp>
    </p:spTree>
    <p:extLst>
      <p:ext uri="{BB962C8B-B14F-4D97-AF65-F5344CB8AC3E}">
        <p14:creationId xmlns:p14="http://schemas.microsoft.com/office/powerpoint/2010/main" val="29072932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Color Cover">
            <a:extLst>
              <a:ext uri="{FF2B5EF4-FFF2-40B4-BE49-F238E27FC236}">
                <a16:creationId xmlns:a16="http://schemas.microsoft.com/office/drawing/2014/main" id="{815925C2-A704-4D47-B1C1-3FCA52512E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Color Cover">
            <a:extLst>
              <a:ext uri="{FF2B5EF4-FFF2-40B4-BE49-F238E27FC236}">
                <a16:creationId xmlns:a16="http://schemas.microsoft.com/office/drawing/2014/main" id="{01D4315C-C23C-4FD3-98DF-08C29E2292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2" name="Group 11">
            <a:extLst>
              <a:ext uri="{FF2B5EF4-FFF2-40B4-BE49-F238E27FC236}">
                <a16:creationId xmlns:a16="http://schemas.microsoft.com/office/drawing/2014/main" id="{5E6B47BC-43FD-4C91-8BFF-B41B99A8A39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6064235" cy="6858000"/>
            <a:chOff x="651279" y="598259"/>
            <a:chExt cx="10889442" cy="5680742"/>
          </a:xfrm>
        </p:grpSpPr>
        <p:sp>
          <p:nvSpPr>
            <p:cNvPr id="13" name="Color">
              <a:extLst>
                <a:ext uri="{FF2B5EF4-FFF2-40B4-BE49-F238E27FC236}">
                  <a16:creationId xmlns:a16="http://schemas.microsoft.com/office/drawing/2014/main" id="{13038185-AC3C-4595-945F-25311424C5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Color">
              <a:extLst>
                <a:ext uri="{FF2B5EF4-FFF2-40B4-BE49-F238E27FC236}">
                  <a16:creationId xmlns:a16="http://schemas.microsoft.com/office/drawing/2014/main" id="{75D51AA0-C095-4650-A361-B294320BFE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6" name="Group 15">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17" name="Freeform: Shape 16">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8" name="Freeform: Shape 17">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9" name="Freeform: Shape 18">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0" name="Freeform: Shape 19">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a:extLst>
              <a:ext uri="{FF2B5EF4-FFF2-40B4-BE49-F238E27FC236}">
                <a16:creationId xmlns:a16="http://schemas.microsoft.com/office/drawing/2014/main" id="{68640192-6B96-4848-1C0B-E607D9B78F0F}"/>
              </a:ext>
            </a:extLst>
          </p:cNvPr>
          <p:cNvSpPr>
            <a:spLocks noGrp="1"/>
          </p:cNvSpPr>
          <p:nvPr>
            <p:ph type="title"/>
          </p:nvPr>
        </p:nvSpPr>
        <p:spPr>
          <a:xfrm>
            <a:off x="786385" y="841248"/>
            <a:ext cx="5129600" cy="5340097"/>
          </a:xfrm>
        </p:spPr>
        <p:txBody>
          <a:bodyPr anchor="ctr">
            <a:normAutofit/>
          </a:bodyPr>
          <a:lstStyle/>
          <a:p>
            <a:r>
              <a:rPr lang="en-US" sz="4800">
                <a:solidFill>
                  <a:schemeClr val="bg1"/>
                </a:solidFill>
                <a:latin typeface="Calibri"/>
                <a:ea typeface="Calibri"/>
                <a:cs typeface="Calibri"/>
              </a:rPr>
              <a:t>Legal ownership</a:t>
            </a:r>
          </a:p>
        </p:txBody>
      </p:sp>
      <p:sp>
        <p:nvSpPr>
          <p:cNvPr id="3" name="Content Placeholder 2">
            <a:extLst>
              <a:ext uri="{FF2B5EF4-FFF2-40B4-BE49-F238E27FC236}">
                <a16:creationId xmlns:a16="http://schemas.microsoft.com/office/drawing/2014/main" id="{0FC1359D-0A24-130D-666F-11FD6BC28B7B}"/>
              </a:ext>
            </a:extLst>
          </p:cNvPr>
          <p:cNvSpPr>
            <a:spLocks noGrp="1"/>
          </p:cNvSpPr>
          <p:nvPr>
            <p:ph idx="1"/>
          </p:nvPr>
        </p:nvSpPr>
        <p:spPr>
          <a:xfrm>
            <a:off x="6464410" y="841247"/>
            <a:ext cx="4484536" cy="5340097"/>
          </a:xfrm>
        </p:spPr>
        <p:txBody>
          <a:bodyPr vert="horz" lIns="91440" tIns="45720" rIns="91440" bIns="45720" rtlCol="0" anchor="ctr">
            <a:normAutofit/>
          </a:bodyPr>
          <a:lstStyle/>
          <a:p>
            <a:pPr marL="0" indent="0">
              <a:buNone/>
            </a:pPr>
            <a:r>
              <a:rPr lang="en-US" sz="1800">
                <a:solidFill>
                  <a:schemeClr val="tx2"/>
                </a:solidFill>
                <a:latin typeface="Calibri"/>
                <a:ea typeface="+mn-lt"/>
                <a:cs typeface="+mn-lt"/>
              </a:rPr>
              <a:t> TechTutor Solutions will be registered as a private limited company (Ltd.) protecting shareholders from maximum liability whilst maintaining power to oversee daily operations. This setup is great for finance and scalability. In the first instance, the company will be privately funded by the creator and small investors, intending to expand into a broader region over the next two years (Companies House, 2023).</a:t>
            </a:r>
            <a:endParaRPr lang="en-US" sz="1800">
              <a:solidFill>
                <a:schemeClr val="tx2"/>
              </a:solidFill>
              <a:latin typeface="Calibri"/>
            </a:endParaRPr>
          </a:p>
          <a:p>
            <a:endParaRPr lang="en-US" sz="1800">
              <a:solidFill>
                <a:schemeClr val="tx2"/>
              </a:solidFill>
            </a:endParaRPr>
          </a:p>
          <a:p>
            <a:pPr marL="0" indent="0">
              <a:buNone/>
            </a:pPr>
            <a:endParaRPr lang="en-US" sz="1800">
              <a:solidFill>
                <a:schemeClr val="tx2"/>
              </a:solidFill>
            </a:endParaRPr>
          </a:p>
        </p:txBody>
      </p:sp>
    </p:spTree>
    <p:extLst>
      <p:ext uri="{BB962C8B-B14F-4D97-AF65-F5344CB8AC3E}">
        <p14:creationId xmlns:p14="http://schemas.microsoft.com/office/powerpoint/2010/main" val="32170634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Color Cover">
            <a:extLst>
              <a:ext uri="{FF2B5EF4-FFF2-40B4-BE49-F238E27FC236}">
                <a16:creationId xmlns:a16="http://schemas.microsoft.com/office/drawing/2014/main" id="{815925C2-A704-4D47-B1C1-3FCA52512E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Color Cover">
            <a:extLst>
              <a:ext uri="{FF2B5EF4-FFF2-40B4-BE49-F238E27FC236}">
                <a16:creationId xmlns:a16="http://schemas.microsoft.com/office/drawing/2014/main" id="{01D4315C-C23C-4FD3-98DF-08C29E2292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2" name="Group 11">
            <a:extLst>
              <a:ext uri="{FF2B5EF4-FFF2-40B4-BE49-F238E27FC236}">
                <a16:creationId xmlns:a16="http://schemas.microsoft.com/office/drawing/2014/main" id="{5E6B47BC-43FD-4C91-8BFF-B41B99A8A39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6064235" cy="6858000"/>
            <a:chOff x="651279" y="598259"/>
            <a:chExt cx="10889442" cy="5680742"/>
          </a:xfrm>
        </p:grpSpPr>
        <p:sp>
          <p:nvSpPr>
            <p:cNvPr id="13" name="Color">
              <a:extLst>
                <a:ext uri="{FF2B5EF4-FFF2-40B4-BE49-F238E27FC236}">
                  <a16:creationId xmlns:a16="http://schemas.microsoft.com/office/drawing/2014/main" id="{13038185-AC3C-4595-945F-25311424C5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Color">
              <a:extLst>
                <a:ext uri="{FF2B5EF4-FFF2-40B4-BE49-F238E27FC236}">
                  <a16:creationId xmlns:a16="http://schemas.microsoft.com/office/drawing/2014/main" id="{75D51AA0-C095-4650-A361-B294320BFE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6" name="Group 15">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17" name="Freeform: Shape 16">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8" name="Freeform: Shape 17">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9" name="Freeform: Shape 18">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0" name="Freeform: Shape 19">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a:extLst>
              <a:ext uri="{FF2B5EF4-FFF2-40B4-BE49-F238E27FC236}">
                <a16:creationId xmlns:a16="http://schemas.microsoft.com/office/drawing/2014/main" id="{402B24FF-47B7-8D10-08ED-25CC03F34673}"/>
              </a:ext>
            </a:extLst>
          </p:cNvPr>
          <p:cNvSpPr>
            <a:spLocks noGrp="1"/>
          </p:cNvSpPr>
          <p:nvPr>
            <p:ph type="title"/>
          </p:nvPr>
        </p:nvSpPr>
        <p:spPr>
          <a:xfrm>
            <a:off x="786385" y="841248"/>
            <a:ext cx="5129600" cy="5340097"/>
          </a:xfrm>
        </p:spPr>
        <p:txBody>
          <a:bodyPr anchor="ctr">
            <a:normAutofit/>
          </a:bodyPr>
          <a:lstStyle/>
          <a:p>
            <a:r>
              <a:rPr lang="en-US" sz="4800">
                <a:solidFill>
                  <a:schemeClr val="bg1"/>
                </a:solidFill>
                <a:latin typeface="Calibri"/>
                <a:ea typeface="Calibri"/>
                <a:cs typeface="Calibri"/>
              </a:rPr>
              <a:t>Organisational management</a:t>
            </a:r>
          </a:p>
        </p:txBody>
      </p:sp>
      <p:sp>
        <p:nvSpPr>
          <p:cNvPr id="3" name="Content Placeholder 2">
            <a:extLst>
              <a:ext uri="{FF2B5EF4-FFF2-40B4-BE49-F238E27FC236}">
                <a16:creationId xmlns:a16="http://schemas.microsoft.com/office/drawing/2014/main" id="{A31490A7-7083-3217-4E64-0CBF86DA5583}"/>
              </a:ext>
            </a:extLst>
          </p:cNvPr>
          <p:cNvSpPr>
            <a:spLocks noGrp="1"/>
          </p:cNvSpPr>
          <p:nvPr>
            <p:ph idx="1"/>
          </p:nvPr>
        </p:nvSpPr>
        <p:spPr>
          <a:xfrm>
            <a:off x="6464410" y="841247"/>
            <a:ext cx="4484536" cy="5340097"/>
          </a:xfrm>
        </p:spPr>
        <p:txBody>
          <a:bodyPr vert="horz" lIns="91440" tIns="45720" rIns="91440" bIns="45720" rtlCol="0" anchor="ctr">
            <a:normAutofit/>
          </a:bodyPr>
          <a:lstStyle/>
          <a:p>
            <a:pPr marL="0" indent="0">
              <a:buNone/>
            </a:pPr>
            <a:r>
              <a:rPr lang="en-US" sz="1800">
                <a:solidFill>
                  <a:schemeClr val="tx2"/>
                </a:solidFill>
                <a:latin typeface="Calibri"/>
                <a:ea typeface="+mn-lt"/>
                <a:cs typeface="+mn-lt"/>
              </a:rPr>
              <a:t>The company will have a lean management structure, with a small group of software developers, marketing professionals, and education consultants working closely with the founder in their role as CEO. A chief advisor with history in tech and learning, along with a council of seasoned advisors, will provide long-term strategic guidance. This configuration will ensure agility and well-informed decision-making (Drucker, 2017).</a:t>
            </a:r>
          </a:p>
          <a:p>
            <a:endParaRPr lang="en-US" sz="1800">
              <a:solidFill>
                <a:schemeClr val="tx2"/>
              </a:solidFill>
            </a:endParaRPr>
          </a:p>
          <a:p>
            <a:pPr marL="0" indent="0">
              <a:buNone/>
            </a:pPr>
            <a:endParaRPr lang="en-US" sz="1800">
              <a:solidFill>
                <a:schemeClr val="tx2"/>
              </a:solidFill>
              <a:ea typeface="+mn-lt"/>
              <a:cs typeface="+mn-lt"/>
            </a:endParaRPr>
          </a:p>
          <a:p>
            <a:endParaRPr lang="en-US" sz="1800">
              <a:solidFill>
                <a:schemeClr val="tx2"/>
              </a:solidFill>
            </a:endParaRPr>
          </a:p>
          <a:p>
            <a:endParaRPr lang="en-US" sz="1800">
              <a:solidFill>
                <a:schemeClr val="tx2"/>
              </a:solidFill>
              <a:ea typeface="+mn-lt"/>
              <a:cs typeface="+mn-lt"/>
            </a:endParaRPr>
          </a:p>
        </p:txBody>
      </p:sp>
    </p:spTree>
    <p:extLst>
      <p:ext uri="{BB962C8B-B14F-4D97-AF65-F5344CB8AC3E}">
        <p14:creationId xmlns:p14="http://schemas.microsoft.com/office/powerpoint/2010/main" val="10736771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Color Cover">
            <a:extLst>
              <a:ext uri="{FF2B5EF4-FFF2-40B4-BE49-F238E27FC236}">
                <a16:creationId xmlns:a16="http://schemas.microsoft.com/office/drawing/2014/main" id="{815925C2-A704-4D47-B1C1-3FCA52512E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Color Cover">
            <a:extLst>
              <a:ext uri="{FF2B5EF4-FFF2-40B4-BE49-F238E27FC236}">
                <a16:creationId xmlns:a16="http://schemas.microsoft.com/office/drawing/2014/main" id="{01D4315C-C23C-4FD3-98DF-08C29E2292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2" name="Group 11">
            <a:extLst>
              <a:ext uri="{FF2B5EF4-FFF2-40B4-BE49-F238E27FC236}">
                <a16:creationId xmlns:a16="http://schemas.microsoft.com/office/drawing/2014/main" id="{5E6B47BC-43FD-4C91-8BFF-B41B99A8A39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6064235" cy="6858000"/>
            <a:chOff x="651279" y="598259"/>
            <a:chExt cx="10889442" cy="5680742"/>
          </a:xfrm>
        </p:grpSpPr>
        <p:sp>
          <p:nvSpPr>
            <p:cNvPr id="13" name="Color">
              <a:extLst>
                <a:ext uri="{FF2B5EF4-FFF2-40B4-BE49-F238E27FC236}">
                  <a16:creationId xmlns:a16="http://schemas.microsoft.com/office/drawing/2014/main" id="{13038185-AC3C-4595-945F-25311424C5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Color">
              <a:extLst>
                <a:ext uri="{FF2B5EF4-FFF2-40B4-BE49-F238E27FC236}">
                  <a16:creationId xmlns:a16="http://schemas.microsoft.com/office/drawing/2014/main" id="{75D51AA0-C095-4650-A361-B294320BFE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6" name="Group 15">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17" name="Freeform: Shape 16">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8" name="Freeform: Shape 17">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9" name="Freeform: Shape 18">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0" name="Freeform: Shape 19">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a:extLst>
              <a:ext uri="{FF2B5EF4-FFF2-40B4-BE49-F238E27FC236}">
                <a16:creationId xmlns:a16="http://schemas.microsoft.com/office/drawing/2014/main" id="{8CE731B0-79D3-35E2-654C-7D1A5CDDA747}"/>
              </a:ext>
            </a:extLst>
          </p:cNvPr>
          <p:cNvSpPr>
            <a:spLocks noGrp="1"/>
          </p:cNvSpPr>
          <p:nvPr>
            <p:ph type="title"/>
          </p:nvPr>
        </p:nvSpPr>
        <p:spPr>
          <a:xfrm>
            <a:off x="786385" y="841248"/>
            <a:ext cx="5129600" cy="5340097"/>
          </a:xfrm>
        </p:spPr>
        <p:txBody>
          <a:bodyPr anchor="ctr">
            <a:normAutofit/>
          </a:bodyPr>
          <a:lstStyle/>
          <a:p>
            <a:r>
              <a:rPr lang="en-US" sz="4800">
                <a:solidFill>
                  <a:schemeClr val="bg1"/>
                </a:solidFill>
                <a:latin typeface="Calibri"/>
                <a:ea typeface="Calibri"/>
                <a:cs typeface="Calibri"/>
              </a:rPr>
              <a:t>SWOT Analysis</a:t>
            </a:r>
          </a:p>
        </p:txBody>
      </p:sp>
      <p:sp>
        <p:nvSpPr>
          <p:cNvPr id="3" name="Content Placeholder 2">
            <a:extLst>
              <a:ext uri="{FF2B5EF4-FFF2-40B4-BE49-F238E27FC236}">
                <a16:creationId xmlns:a16="http://schemas.microsoft.com/office/drawing/2014/main" id="{21380FB0-5DCC-9CEC-8E94-D146A58479E7}"/>
              </a:ext>
            </a:extLst>
          </p:cNvPr>
          <p:cNvSpPr>
            <a:spLocks noGrp="1"/>
          </p:cNvSpPr>
          <p:nvPr>
            <p:ph idx="1"/>
          </p:nvPr>
        </p:nvSpPr>
        <p:spPr>
          <a:xfrm>
            <a:off x="6464410" y="841247"/>
            <a:ext cx="4484536" cy="5340097"/>
          </a:xfrm>
        </p:spPr>
        <p:txBody>
          <a:bodyPr vert="horz" lIns="91440" tIns="45720" rIns="91440" bIns="45720" rtlCol="0" anchor="ctr">
            <a:normAutofit/>
          </a:bodyPr>
          <a:lstStyle/>
          <a:p>
            <a:pPr marL="0" indent="0">
              <a:buNone/>
            </a:pPr>
            <a:r>
              <a:rPr lang="en-US" sz="1800">
                <a:solidFill>
                  <a:schemeClr val="tx2"/>
                </a:solidFill>
                <a:latin typeface="Calibri"/>
                <a:ea typeface="+mn-lt"/>
                <a:cs typeface="+mn-lt"/>
              </a:rPr>
              <a:t>TechTutor Solutions caters to a wide range of customers, features state-of-the-art technology, and has a user-friendly platform. These strengths provide the company with a competitive advantage in the EdTech sector (Osterwalder &amp; Pigneur, 2010).</a:t>
            </a:r>
            <a:endParaRPr lang="en-US" sz="1800">
              <a:solidFill>
                <a:schemeClr val="tx2"/>
              </a:solidFill>
              <a:latin typeface="Calibri"/>
              <a:ea typeface="Calibri"/>
              <a:cs typeface="Calibri"/>
            </a:endParaRPr>
          </a:p>
          <a:p>
            <a:endParaRPr lang="en-US" sz="1800">
              <a:solidFill>
                <a:schemeClr val="tx2"/>
              </a:solidFill>
              <a:latin typeface="Calibri"/>
              <a:ea typeface="Calibri"/>
              <a:cs typeface="Calibri"/>
            </a:endParaRPr>
          </a:p>
          <a:p>
            <a:pPr marL="0" indent="0">
              <a:buNone/>
            </a:pPr>
            <a:r>
              <a:rPr lang="en-US" sz="1800" b="1">
                <a:solidFill>
                  <a:schemeClr val="tx2"/>
                </a:solidFill>
                <a:latin typeface="Calibri"/>
                <a:ea typeface="+mn-lt"/>
                <a:cs typeface="+mn-lt"/>
              </a:rPr>
              <a:t>Strengths:</a:t>
            </a:r>
            <a:r>
              <a:rPr lang="en-US" sz="1800">
                <a:solidFill>
                  <a:schemeClr val="tx2"/>
                </a:solidFill>
                <a:latin typeface="Calibri"/>
                <a:ea typeface="+mn-lt"/>
                <a:cs typeface="+mn-lt"/>
              </a:rPr>
              <a:t> Innovative AI technologies with good market prospects;</a:t>
            </a:r>
          </a:p>
          <a:p>
            <a:endParaRPr lang="en-US" sz="1800">
              <a:solidFill>
                <a:schemeClr val="tx2"/>
              </a:solidFill>
            </a:endParaRPr>
          </a:p>
          <a:p>
            <a:endParaRPr lang="en-US" sz="1800">
              <a:solidFill>
                <a:schemeClr val="tx2"/>
              </a:solidFill>
            </a:endParaRPr>
          </a:p>
        </p:txBody>
      </p:sp>
    </p:spTree>
    <p:extLst>
      <p:ext uri="{BB962C8B-B14F-4D97-AF65-F5344CB8AC3E}">
        <p14:creationId xmlns:p14="http://schemas.microsoft.com/office/powerpoint/2010/main" val="27794689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Color Cover">
            <a:extLst>
              <a:ext uri="{FF2B5EF4-FFF2-40B4-BE49-F238E27FC236}">
                <a16:creationId xmlns:a16="http://schemas.microsoft.com/office/drawing/2014/main" id="{815925C2-A704-4D47-B1C1-3FCA52512E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Color Cover">
            <a:extLst>
              <a:ext uri="{FF2B5EF4-FFF2-40B4-BE49-F238E27FC236}">
                <a16:creationId xmlns:a16="http://schemas.microsoft.com/office/drawing/2014/main" id="{01D4315C-C23C-4FD3-98DF-08C29E2292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2" name="Group 11">
            <a:extLst>
              <a:ext uri="{FF2B5EF4-FFF2-40B4-BE49-F238E27FC236}">
                <a16:creationId xmlns:a16="http://schemas.microsoft.com/office/drawing/2014/main" id="{5E6B47BC-43FD-4C91-8BFF-B41B99A8A39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6064235" cy="6858000"/>
            <a:chOff x="651279" y="598259"/>
            <a:chExt cx="10889442" cy="5680742"/>
          </a:xfrm>
        </p:grpSpPr>
        <p:sp>
          <p:nvSpPr>
            <p:cNvPr id="13" name="Color">
              <a:extLst>
                <a:ext uri="{FF2B5EF4-FFF2-40B4-BE49-F238E27FC236}">
                  <a16:creationId xmlns:a16="http://schemas.microsoft.com/office/drawing/2014/main" id="{13038185-AC3C-4595-945F-25311424C5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Color">
              <a:extLst>
                <a:ext uri="{FF2B5EF4-FFF2-40B4-BE49-F238E27FC236}">
                  <a16:creationId xmlns:a16="http://schemas.microsoft.com/office/drawing/2014/main" id="{75D51AA0-C095-4650-A361-B294320BFE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6" name="Group 15">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17" name="Freeform: Shape 16">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8" name="Freeform: Shape 17">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9" name="Freeform: Shape 18">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0" name="Freeform: Shape 19">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a:extLst>
              <a:ext uri="{FF2B5EF4-FFF2-40B4-BE49-F238E27FC236}">
                <a16:creationId xmlns:a16="http://schemas.microsoft.com/office/drawing/2014/main" id="{3E42C3F2-3E14-F70F-2FDA-44D16A11E5D7}"/>
              </a:ext>
            </a:extLst>
          </p:cNvPr>
          <p:cNvSpPr>
            <a:spLocks noGrp="1"/>
          </p:cNvSpPr>
          <p:nvPr>
            <p:ph type="title"/>
          </p:nvPr>
        </p:nvSpPr>
        <p:spPr>
          <a:xfrm>
            <a:off x="786385" y="841248"/>
            <a:ext cx="5129600" cy="5340097"/>
          </a:xfrm>
        </p:spPr>
        <p:txBody>
          <a:bodyPr anchor="ctr">
            <a:normAutofit/>
          </a:bodyPr>
          <a:lstStyle/>
          <a:p>
            <a:r>
              <a:rPr lang="en-US" sz="4800">
                <a:solidFill>
                  <a:schemeClr val="bg1"/>
                </a:solidFill>
                <a:latin typeface="Calibri"/>
                <a:ea typeface="Calibri"/>
                <a:cs typeface="Calibri"/>
              </a:rPr>
              <a:t>SWOT Analysis</a:t>
            </a:r>
            <a:endParaRPr lang="en-US" sz="4800">
              <a:solidFill>
                <a:schemeClr val="bg1"/>
              </a:solidFill>
            </a:endParaRPr>
          </a:p>
        </p:txBody>
      </p:sp>
      <p:sp>
        <p:nvSpPr>
          <p:cNvPr id="3" name="Content Placeholder 2">
            <a:extLst>
              <a:ext uri="{FF2B5EF4-FFF2-40B4-BE49-F238E27FC236}">
                <a16:creationId xmlns:a16="http://schemas.microsoft.com/office/drawing/2014/main" id="{93002551-12D5-EA88-FFAB-B1F6077A169D}"/>
              </a:ext>
            </a:extLst>
          </p:cNvPr>
          <p:cNvSpPr>
            <a:spLocks noGrp="1"/>
          </p:cNvSpPr>
          <p:nvPr>
            <p:ph idx="1"/>
          </p:nvPr>
        </p:nvSpPr>
        <p:spPr>
          <a:xfrm>
            <a:off x="6464410" y="841247"/>
            <a:ext cx="4484536" cy="5340097"/>
          </a:xfrm>
        </p:spPr>
        <p:txBody>
          <a:bodyPr vert="horz" lIns="91440" tIns="45720" rIns="91440" bIns="45720" rtlCol="0" anchor="ctr">
            <a:normAutofit/>
          </a:bodyPr>
          <a:lstStyle/>
          <a:p>
            <a:pPr marL="0" indent="0">
              <a:buNone/>
            </a:pPr>
            <a:r>
              <a:rPr lang="en-US" sz="1800" b="1">
                <a:solidFill>
                  <a:schemeClr val="tx2"/>
                </a:solidFill>
                <a:latin typeface="Calibri"/>
                <a:ea typeface="Calibri"/>
                <a:cs typeface="Calibri"/>
              </a:rPr>
              <a:t>Weaknesses</a:t>
            </a:r>
            <a:endParaRPr lang="en-US" sz="1800">
              <a:solidFill>
                <a:schemeClr val="tx2"/>
              </a:solidFill>
              <a:latin typeface="Aptos" panose="020B0004020202020204"/>
              <a:ea typeface="Calibri"/>
              <a:cs typeface="Calibri"/>
            </a:endParaRPr>
          </a:p>
          <a:p>
            <a:pPr marL="0" indent="0">
              <a:buNone/>
            </a:pPr>
            <a:r>
              <a:rPr lang="en-US" sz="1800">
                <a:solidFill>
                  <a:schemeClr val="tx2"/>
                </a:solidFill>
                <a:latin typeface="Calibri"/>
                <a:ea typeface="Calibri"/>
                <a:cs typeface="Calibri"/>
              </a:rPr>
              <a:t>Heavy reliance on cutting-edge AI technology and early finance These issues will require good finance management and continuous development of technology (Gartner, 2021).</a:t>
            </a:r>
            <a:endParaRPr lang="en-US" sz="1800">
              <a:solidFill>
                <a:schemeClr val="tx2"/>
              </a:solidFill>
            </a:endParaRPr>
          </a:p>
          <a:p>
            <a:endParaRPr lang="en-US" sz="1800">
              <a:solidFill>
                <a:schemeClr val="tx2"/>
              </a:solidFill>
            </a:endParaRPr>
          </a:p>
        </p:txBody>
      </p:sp>
    </p:spTree>
    <p:extLst>
      <p:ext uri="{BB962C8B-B14F-4D97-AF65-F5344CB8AC3E}">
        <p14:creationId xmlns:p14="http://schemas.microsoft.com/office/powerpoint/2010/main" val="13492751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Color Cover">
            <a:extLst>
              <a:ext uri="{FF2B5EF4-FFF2-40B4-BE49-F238E27FC236}">
                <a16:creationId xmlns:a16="http://schemas.microsoft.com/office/drawing/2014/main" id="{815925C2-A704-4D47-B1C1-3FCA52512E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Color Cover">
            <a:extLst>
              <a:ext uri="{FF2B5EF4-FFF2-40B4-BE49-F238E27FC236}">
                <a16:creationId xmlns:a16="http://schemas.microsoft.com/office/drawing/2014/main" id="{01D4315C-C23C-4FD3-98DF-08C29E2292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2" name="Group 11">
            <a:extLst>
              <a:ext uri="{FF2B5EF4-FFF2-40B4-BE49-F238E27FC236}">
                <a16:creationId xmlns:a16="http://schemas.microsoft.com/office/drawing/2014/main" id="{5E6B47BC-43FD-4C91-8BFF-B41B99A8A39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6064235" cy="6858000"/>
            <a:chOff x="651279" y="598259"/>
            <a:chExt cx="10889442" cy="5680742"/>
          </a:xfrm>
        </p:grpSpPr>
        <p:sp>
          <p:nvSpPr>
            <p:cNvPr id="13" name="Color">
              <a:extLst>
                <a:ext uri="{FF2B5EF4-FFF2-40B4-BE49-F238E27FC236}">
                  <a16:creationId xmlns:a16="http://schemas.microsoft.com/office/drawing/2014/main" id="{13038185-AC3C-4595-945F-25311424C5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Color">
              <a:extLst>
                <a:ext uri="{FF2B5EF4-FFF2-40B4-BE49-F238E27FC236}">
                  <a16:creationId xmlns:a16="http://schemas.microsoft.com/office/drawing/2014/main" id="{75D51AA0-C095-4650-A361-B294320BFE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6" name="Group 15">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17" name="Freeform: Shape 16">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8" name="Freeform: Shape 17">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9" name="Freeform: Shape 18">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0" name="Freeform: Shape 19">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a:extLst>
              <a:ext uri="{FF2B5EF4-FFF2-40B4-BE49-F238E27FC236}">
                <a16:creationId xmlns:a16="http://schemas.microsoft.com/office/drawing/2014/main" id="{934DA1E2-A08E-085D-D744-3593199A603A}"/>
              </a:ext>
            </a:extLst>
          </p:cNvPr>
          <p:cNvSpPr>
            <a:spLocks noGrp="1"/>
          </p:cNvSpPr>
          <p:nvPr>
            <p:ph type="title"/>
          </p:nvPr>
        </p:nvSpPr>
        <p:spPr>
          <a:xfrm>
            <a:off x="786385" y="841248"/>
            <a:ext cx="5129600" cy="5340097"/>
          </a:xfrm>
        </p:spPr>
        <p:txBody>
          <a:bodyPr anchor="ctr">
            <a:normAutofit/>
          </a:bodyPr>
          <a:lstStyle/>
          <a:p>
            <a:r>
              <a:rPr lang="en-US" sz="4800">
                <a:solidFill>
                  <a:schemeClr val="bg1"/>
                </a:solidFill>
                <a:latin typeface="Calibri"/>
                <a:ea typeface="Calibri"/>
                <a:cs typeface="Calibri"/>
              </a:rPr>
              <a:t>SWOT Analysis</a:t>
            </a:r>
            <a:endParaRPr lang="en-US" sz="4800">
              <a:solidFill>
                <a:schemeClr val="bg1"/>
              </a:solidFill>
            </a:endParaRPr>
          </a:p>
        </p:txBody>
      </p:sp>
      <p:sp>
        <p:nvSpPr>
          <p:cNvPr id="3" name="Content Placeholder 2">
            <a:extLst>
              <a:ext uri="{FF2B5EF4-FFF2-40B4-BE49-F238E27FC236}">
                <a16:creationId xmlns:a16="http://schemas.microsoft.com/office/drawing/2014/main" id="{EA706510-D09B-CDE6-7CD2-CB83984BAD27}"/>
              </a:ext>
            </a:extLst>
          </p:cNvPr>
          <p:cNvSpPr>
            <a:spLocks noGrp="1"/>
          </p:cNvSpPr>
          <p:nvPr>
            <p:ph idx="1"/>
          </p:nvPr>
        </p:nvSpPr>
        <p:spPr>
          <a:xfrm>
            <a:off x="6464410" y="841247"/>
            <a:ext cx="4484536" cy="5340097"/>
          </a:xfrm>
        </p:spPr>
        <p:txBody>
          <a:bodyPr vert="horz" lIns="91440" tIns="45720" rIns="91440" bIns="45720" rtlCol="0" anchor="ctr">
            <a:normAutofit/>
          </a:bodyPr>
          <a:lstStyle/>
          <a:p>
            <a:pPr marL="0" indent="0">
              <a:buNone/>
            </a:pPr>
            <a:r>
              <a:rPr lang="en-US" sz="1800" b="1">
                <a:solidFill>
                  <a:schemeClr val="tx2"/>
                </a:solidFill>
                <a:latin typeface="Calibri"/>
                <a:ea typeface="Calibri"/>
                <a:cs typeface="Calibri"/>
              </a:rPr>
              <a:t>Opportunities</a:t>
            </a:r>
            <a:endParaRPr lang="en-US" sz="1800">
              <a:solidFill>
                <a:schemeClr val="tx2"/>
              </a:solidFill>
            </a:endParaRPr>
          </a:p>
          <a:p>
            <a:r>
              <a:rPr lang="en-US" sz="1800">
                <a:solidFill>
                  <a:schemeClr val="tx2"/>
                </a:solidFill>
                <a:latin typeface="Calibri"/>
                <a:ea typeface="Calibri"/>
                <a:cs typeface="Calibri"/>
              </a:rPr>
              <a:t>There is a lot of potential for growth owing to the increased need for online education and training for digital skills. Collaborations with enterprises and universities could extend market access (Forbes, 2022).</a:t>
            </a:r>
            <a:endParaRPr lang="en-US" sz="1800">
              <a:solidFill>
                <a:schemeClr val="tx2"/>
              </a:solidFill>
            </a:endParaRPr>
          </a:p>
          <a:p>
            <a:endParaRPr lang="en-US" sz="1800">
              <a:solidFill>
                <a:schemeClr val="tx2"/>
              </a:solidFill>
            </a:endParaRPr>
          </a:p>
          <a:p>
            <a:endParaRPr lang="en-US" sz="1800">
              <a:solidFill>
                <a:schemeClr val="tx2"/>
              </a:solidFill>
            </a:endParaRPr>
          </a:p>
          <a:p>
            <a:endParaRPr lang="en-US" sz="1800">
              <a:solidFill>
                <a:schemeClr val="tx2"/>
              </a:solidFill>
            </a:endParaRPr>
          </a:p>
          <a:p>
            <a:endParaRPr lang="en-US" sz="1800">
              <a:solidFill>
                <a:schemeClr val="tx2"/>
              </a:solidFill>
            </a:endParaRPr>
          </a:p>
          <a:p>
            <a:endParaRPr lang="en-US" sz="1800">
              <a:solidFill>
                <a:schemeClr val="tx2"/>
              </a:solidFill>
            </a:endParaRPr>
          </a:p>
        </p:txBody>
      </p:sp>
    </p:spTree>
    <p:extLst>
      <p:ext uri="{BB962C8B-B14F-4D97-AF65-F5344CB8AC3E}">
        <p14:creationId xmlns:p14="http://schemas.microsoft.com/office/powerpoint/2010/main" val="2405466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Color Cover">
            <a:extLst>
              <a:ext uri="{FF2B5EF4-FFF2-40B4-BE49-F238E27FC236}">
                <a16:creationId xmlns:a16="http://schemas.microsoft.com/office/drawing/2014/main" id="{815925C2-A704-4D47-B1C1-3FCA52512E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Color Cover">
            <a:extLst>
              <a:ext uri="{FF2B5EF4-FFF2-40B4-BE49-F238E27FC236}">
                <a16:creationId xmlns:a16="http://schemas.microsoft.com/office/drawing/2014/main" id="{01D4315C-C23C-4FD3-98DF-08C29E2292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2" name="Group 11">
            <a:extLst>
              <a:ext uri="{FF2B5EF4-FFF2-40B4-BE49-F238E27FC236}">
                <a16:creationId xmlns:a16="http://schemas.microsoft.com/office/drawing/2014/main" id="{5E6B47BC-43FD-4C91-8BFF-B41B99A8A39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6064235" cy="6858000"/>
            <a:chOff x="651279" y="598259"/>
            <a:chExt cx="10889442" cy="5680742"/>
          </a:xfrm>
        </p:grpSpPr>
        <p:sp>
          <p:nvSpPr>
            <p:cNvPr id="13" name="Color">
              <a:extLst>
                <a:ext uri="{FF2B5EF4-FFF2-40B4-BE49-F238E27FC236}">
                  <a16:creationId xmlns:a16="http://schemas.microsoft.com/office/drawing/2014/main" id="{13038185-AC3C-4595-945F-25311424C5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Color">
              <a:extLst>
                <a:ext uri="{FF2B5EF4-FFF2-40B4-BE49-F238E27FC236}">
                  <a16:creationId xmlns:a16="http://schemas.microsoft.com/office/drawing/2014/main" id="{75D51AA0-C095-4650-A361-B294320BFE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6" name="Group 15">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17" name="Freeform: Shape 16">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8" name="Freeform: Shape 17">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9" name="Freeform: Shape 18">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0" name="Freeform: Shape 19">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a:extLst>
              <a:ext uri="{FF2B5EF4-FFF2-40B4-BE49-F238E27FC236}">
                <a16:creationId xmlns:a16="http://schemas.microsoft.com/office/drawing/2014/main" id="{BEB3857B-F908-F3EC-443C-EAC076F2A701}"/>
              </a:ext>
            </a:extLst>
          </p:cNvPr>
          <p:cNvSpPr>
            <a:spLocks noGrp="1"/>
          </p:cNvSpPr>
          <p:nvPr>
            <p:ph type="title"/>
          </p:nvPr>
        </p:nvSpPr>
        <p:spPr>
          <a:xfrm>
            <a:off x="786385" y="841248"/>
            <a:ext cx="5129600" cy="5340097"/>
          </a:xfrm>
        </p:spPr>
        <p:txBody>
          <a:bodyPr anchor="ctr">
            <a:normAutofit/>
          </a:bodyPr>
          <a:lstStyle/>
          <a:p>
            <a:r>
              <a:rPr lang="en-US" sz="4800">
                <a:solidFill>
                  <a:schemeClr val="bg1"/>
                </a:solidFill>
                <a:latin typeface="Calibri"/>
                <a:ea typeface="Calibri"/>
                <a:cs typeface="Calibri"/>
              </a:rPr>
              <a:t>SWOT Analysis</a:t>
            </a:r>
            <a:endParaRPr lang="en-US" sz="4800">
              <a:solidFill>
                <a:schemeClr val="bg1"/>
              </a:solidFill>
            </a:endParaRPr>
          </a:p>
        </p:txBody>
      </p:sp>
      <p:sp>
        <p:nvSpPr>
          <p:cNvPr id="3" name="Content Placeholder 2">
            <a:extLst>
              <a:ext uri="{FF2B5EF4-FFF2-40B4-BE49-F238E27FC236}">
                <a16:creationId xmlns:a16="http://schemas.microsoft.com/office/drawing/2014/main" id="{4BAD9AC4-99B2-20E7-C940-8B45CF9ACCF9}"/>
              </a:ext>
            </a:extLst>
          </p:cNvPr>
          <p:cNvSpPr>
            <a:spLocks noGrp="1"/>
          </p:cNvSpPr>
          <p:nvPr>
            <p:ph idx="1"/>
          </p:nvPr>
        </p:nvSpPr>
        <p:spPr>
          <a:xfrm>
            <a:off x="6464410" y="841247"/>
            <a:ext cx="4484536" cy="5340097"/>
          </a:xfrm>
        </p:spPr>
        <p:txBody>
          <a:bodyPr vert="horz" lIns="91440" tIns="45720" rIns="91440" bIns="45720" rtlCol="0" anchor="ctr">
            <a:normAutofit/>
          </a:bodyPr>
          <a:lstStyle/>
          <a:p>
            <a:pPr marL="0" indent="0">
              <a:buNone/>
            </a:pPr>
            <a:r>
              <a:rPr lang="en-US" sz="1800" b="1">
                <a:solidFill>
                  <a:schemeClr val="tx2"/>
                </a:solidFill>
                <a:latin typeface="Calibri"/>
                <a:ea typeface="Calibri"/>
                <a:cs typeface="Calibri"/>
              </a:rPr>
              <a:t>Threats</a:t>
            </a:r>
            <a:endParaRPr lang="en-US" sz="1800">
              <a:solidFill>
                <a:schemeClr val="tx2"/>
              </a:solidFill>
              <a:latin typeface="Calibri"/>
              <a:ea typeface="Calibri"/>
              <a:cs typeface="Calibri"/>
            </a:endParaRPr>
          </a:p>
          <a:p>
            <a:r>
              <a:rPr lang="en-US" sz="1800">
                <a:solidFill>
                  <a:schemeClr val="tx2"/>
                </a:solidFill>
                <a:latin typeface="Calibri"/>
                <a:ea typeface="Calibri"/>
                <a:cs typeface="Calibri"/>
              </a:rPr>
              <a:t> Rapidly changing technology and intense competition from established EdTech platforms. With continued attention on regulatory compliance for data protection (McKinsey &amp; Company, 2022).</a:t>
            </a:r>
          </a:p>
          <a:p>
            <a:endParaRPr lang="en-US" sz="1800" b="1">
              <a:solidFill>
                <a:schemeClr val="tx2"/>
              </a:solidFill>
            </a:endParaRPr>
          </a:p>
        </p:txBody>
      </p:sp>
    </p:spTree>
    <p:extLst>
      <p:ext uri="{BB962C8B-B14F-4D97-AF65-F5344CB8AC3E}">
        <p14:creationId xmlns:p14="http://schemas.microsoft.com/office/powerpoint/2010/main" val="33858298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Slide Background Fill">
            <a:extLst>
              <a:ext uri="{FF2B5EF4-FFF2-40B4-BE49-F238E27FC236}">
                <a16:creationId xmlns:a16="http://schemas.microsoft.com/office/drawing/2014/main" id="{C3420C89-0B09-4632-A4AF-3971D08BF7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Color Cover">
            <a:extLst>
              <a:ext uri="{FF2B5EF4-FFF2-40B4-BE49-F238E27FC236}">
                <a16:creationId xmlns:a16="http://schemas.microsoft.com/office/drawing/2014/main" id="{4E5CBA61-BF74-40B4-A3A8-366BBA626C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5" name="Group 14">
            <a:extLst>
              <a:ext uri="{FF2B5EF4-FFF2-40B4-BE49-F238E27FC236}">
                <a16:creationId xmlns:a16="http://schemas.microsoft.com/office/drawing/2014/main" id="{AC27E70C-5470-4262-B9CE-AE52C51CF4C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2929"/>
            <a:ext cx="12188952" cy="3490956"/>
            <a:chOff x="651279" y="598259"/>
            <a:chExt cx="10889442" cy="5680742"/>
          </a:xfrm>
        </p:grpSpPr>
        <p:sp>
          <p:nvSpPr>
            <p:cNvPr id="16" name="Color">
              <a:extLst>
                <a:ext uri="{FF2B5EF4-FFF2-40B4-BE49-F238E27FC236}">
                  <a16:creationId xmlns:a16="http://schemas.microsoft.com/office/drawing/2014/main" id="{B5C7D35F-738C-47DF-AD6E-859806E460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Color">
              <a:extLst>
                <a:ext uri="{FF2B5EF4-FFF2-40B4-BE49-F238E27FC236}">
                  <a16:creationId xmlns:a16="http://schemas.microsoft.com/office/drawing/2014/main" id="{740F8C8B-E52F-46CF-89C7-51C6A037CF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4" name="Content Placeholder 3">
            <a:extLst>
              <a:ext uri="{FF2B5EF4-FFF2-40B4-BE49-F238E27FC236}">
                <a16:creationId xmlns:a16="http://schemas.microsoft.com/office/drawing/2014/main" id="{6D378A51-2BE9-1DEE-F8F6-C092EFBAC1DE}"/>
              </a:ext>
            </a:extLst>
          </p:cNvPr>
          <p:cNvPicPr>
            <a:picLocks noChangeAspect="1"/>
          </p:cNvPicPr>
          <p:nvPr/>
        </p:nvPicPr>
        <p:blipFill>
          <a:blip r:embed="rId3"/>
          <a:stretch>
            <a:fillRect/>
          </a:stretch>
        </p:blipFill>
        <p:spPr>
          <a:xfrm>
            <a:off x="6803647" y="2009936"/>
            <a:ext cx="4730214" cy="2838128"/>
          </a:xfrm>
          <a:prstGeom prst="rect">
            <a:avLst/>
          </a:prstGeom>
        </p:spPr>
      </p:pic>
      <p:grpSp>
        <p:nvGrpSpPr>
          <p:cNvPr id="19" name="Group 18">
            <a:extLst>
              <a:ext uri="{FF2B5EF4-FFF2-40B4-BE49-F238E27FC236}">
                <a16:creationId xmlns:a16="http://schemas.microsoft.com/office/drawing/2014/main" id="{E27AF472-EAE3-4572-AB69-B92BD10DBC6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0" name="Freeform: Shape 19">
              <a:extLst>
                <a:ext uri="{FF2B5EF4-FFF2-40B4-BE49-F238E27FC236}">
                  <a16:creationId xmlns:a16="http://schemas.microsoft.com/office/drawing/2014/main" id="{BF4DB9D2-6215-420C-874C-82EADF8C6C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1F003139-C97C-44FA-B139-32E4DFDCE9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5CE4DD6E-8CEA-45EE-B630-DBC22144D8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A4372F7F-AA3C-470B-AA61-7C35B7722C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34B605BF-D199-43DD-9328-E99F2ADFC6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5" name="Freeform: Shape 24">
              <a:extLst>
                <a:ext uri="{FF2B5EF4-FFF2-40B4-BE49-F238E27FC236}">
                  <a16:creationId xmlns:a16="http://schemas.microsoft.com/office/drawing/2014/main" id="{E5D42A77-7336-4A35-8922-8098A16AA2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6" name="Freeform: Shape 25">
              <a:extLst>
                <a:ext uri="{FF2B5EF4-FFF2-40B4-BE49-F238E27FC236}">
                  <a16:creationId xmlns:a16="http://schemas.microsoft.com/office/drawing/2014/main" id="{7401EE7D-B85D-4C10-AB8C-71884EFB11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a:extLst>
              <a:ext uri="{FF2B5EF4-FFF2-40B4-BE49-F238E27FC236}">
                <a16:creationId xmlns:a16="http://schemas.microsoft.com/office/drawing/2014/main" id="{2237DA79-67A0-CF1B-FF70-700DF0A32C05}"/>
              </a:ext>
            </a:extLst>
          </p:cNvPr>
          <p:cNvSpPr>
            <a:spLocks noGrp="1"/>
          </p:cNvSpPr>
          <p:nvPr>
            <p:ph type="title"/>
          </p:nvPr>
        </p:nvSpPr>
        <p:spPr>
          <a:xfrm>
            <a:off x="786384" y="841249"/>
            <a:ext cx="5692953" cy="2587131"/>
          </a:xfrm>
        </p:spPr>
        <p:txBody>
          <a:bodyPr anchor="b">
            <a:normAutofit/>
          </a:bodyPr>
          <a:lstStyle/>
          <a:p>
            <a:r>
              <a:rPr lang="en-US" sz="4800">
                <a:solidFill>
                  <a:schemeClr val="bg1"/>
                </a:solidFill>
                <a:latin typeface="Calibri"/>
                <a:ea typeface="Calibri"/>
                <a:cs typeface="Calibri"/>
              </a:rPr>
              <a:t>Cash flow forecast</a:t>
            </a:r>
          </a:p>
        </p:txBody>
      </p:sp>
      <p:sp>
        <p:nvSpPr>
          <p:cNvPr id="8" name="Content Placeholder 7">
            <a:extLst>
              <a:ext uri="{FF2B5EF4-FFF2-40B4-BE49-F238E27FC236}">
                <a16:creationId xmlns:a16="http://schemas.microsoft.com/office/drawing/2014/main" id="{4CA962B3-5862-BB8C-28B0-64C3F272013E}"/>
              </a:ext>
            </a:extLst>
          </p:cNvPr>
          <p:cNvSpPr>
            <a:spLocks noGrp="1"/>
          </p:cNvSpPr>
          <p:nvPr>
            <p:ph idx="1"/>
          </p:nvPr>
        </p:nvSpPr>
        <p:spPr>
          <a:xfrm>
            <a:off x="786383" y="3566810"/>
            <a:ext cx="5692953" cy="2651110"/>
          </a:xfrm>
        </p:spPr>
        <p:txBody>
          <a:bodyPr anchor="ctr">
            <a:normAutofit/>
          </a:bodyPr>
          <a:lstStyle/>
          <a:p>
            <a:endParaRPr lang="en-US" sz="1800">
              <a:solidFill>
                <a:schemeClr val="tx2"/>
              </a:solidFill>
            </a:endParaRPr>
          </a:p>
        </p:txBody>
      </p:sp>
    </p:spTree>
    <p:extLst>
      <p:ext uri="{BB962C8B-B14F-4D97-AF65-F5344CB8AC3E}">
        <p14:creationId xmlns:p14="http://schemas.microsoft.com/office/powerpoint/2010/main" val="34454906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Color Cover">
            <a:extLst>
              <a:ext uri="{FF2B5EF4-FFF2-40B4-BE49-F238E27FC236}">
                <a16:creationId xmlns:a16="http://schemas.microsoft.com/office/drawing/2014/main" id="{815925C2-A704-4D47-B1C1-3FCA52512E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Color Cover">
            <a:extLst>
              <a:ext uri="{FF2B5EF4-FFF2-40B4-BE49-F238E27FC236}">
                <a16:creationId xmlns:a16="http://schemas.microsoft.com/office/drawing/2014/main" id="{01D4315C-C23C-4FD3-98DF-08C29E2292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2" name="Group 11">
            <a:extLst>
              <a:ext uri="{FF2B5EF4-FFF2-40B4-BE49-F238E27FC236}">
                <a16:creationId xmlns:a16="http://schemas.microsoft.com/office/drawing/2014/main" id="{5E6B47BC-43FD-4C91-8BFF-B41B99A8A39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6064235" cy="6858000"/>
            <a:chOff x="651279" y="598259"/>
            <a:chExt cx="10889442" cy="5680742"/>
          </a:xfrm>
        </p:grpSpPr>
        <p:sp>
          <p:nvSpPr>
            <p:cNvPr id="13" name="Color">
              <a:extLst>
                <a:ext uri="{FF2B5EF4-FFF2-40B4-BE49-F238E27FC236}">
                  <a16:creationId xmlns:a16="http://schemas.microsoft.com/office/drawing/2014/main" id="{13038185-AC3C-4595-945F-25311424C5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Color">
              <a:extLst>
                <a:ext uri="{FF2B5EF4-FFF2-40B4-BE49-F238E27FC236}">
                  <a16:creationId xmlns:a16="http://schemas.microsoft.com/office/drawing/2014/main" id="{75D51AA0-C095-4650-A361-B294320BFE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6" name="Group 15">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17" name="Freeform: Shape 16">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8" name="Freeform: Shape 17">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9" name="Freeform: Shape 18">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0" name="Freeform: Shape 19">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a:extLst>
              <a:ext uri="{FF2B5EF4-FFF2-40B4-BE49-F238E27FC236}">
                <a16:creationId xmlns:a16="http://schemas.microsoft.com/office/drawing/2014/main" id="{5C6607DF-9A90-AA65-6A3E-0B9EE01B0EA4}"/>
              </a:ext>
            </a:extLst>
          </p:cNvPr>
          <p:cNvSpPr>
            <a:spLocks noGrp="1"/>
          </p:cNvSpPr>
          <p:nvPr>
            <p:ph type="title"/>
          </p:nvPr>
        </p:nvSpPr>
        <p:spPr>
          <a:xfrm>
            <a:off x="786385" y="841248"/>
            <a:ext cx="5129600" cy="5340097"/>
          </a:xfrm>
        </p:spPr>
        <p:txBody>
          <a:bodyPr anchor="ctr">
            <a:normAutofit/>
          </a:bodyPr>
          <a:lstStyle/>
          <a:p>
            <a:r>
              <a:rPr lang="en-US" sz="4800">
                <a:solidFill>
                  <a:schemeClr val="bg1"/>
                </a:solidFill>
                <a:latin typeface="Calibri"/>
                <a:ea typeface="Calibri"/>
                <a:cs typeface="Calibri"/>
              </a:rPr>
              <a:t>Conclusion</a:t>
            </a:r>
          </a:p>
        </p:txBody>
      </p:sp>
      <p:sp>
        <p:nvSpPr>
          <p:cNvPr id="3" name="Content Placeholder 2">
            <a:extLst>
              <a:ext uri="{FF2B5EF4-FFF2-40B4-BE49-F238E27FC236}">
                <a16:creationId xmlns:a16="http://schemas.microsoft.com/office/drawing/2014/main" id="{F7A43EB0-6315-CD3F-8628-8C095657F99F}"/>
              </a:ext>
            </a:extLst>
          </p:cNvPr>
          <p:cNvSpPr>
            <a:spLocks noGrp="1"/>
          </p:cNvSpPr>
          <p:nvPr>
            <p:ph idx="1"/>
          </p:nvPr>
        </p:nvSpPr>
        <p:spPr>
          <a:xfrm>
            <a:off x="6464410" y="841247"/>
            <a:ext cx="4484536" cy="5340097"/>
          </a:xfrm>
        </p:spPr>
        <p:txBody>
          <a:bodyPr vert="horz" lIns="91440" tIns="45720" rIns="91440" bIns="45720" rtlCol="0" anchor="ctr">
            <a:normAutofit/>
          </a:bodyPr>
          <a:lstStyle/>
          <a:p>
            <a:pPr marL="0" indent="0">
              <a:buNone/>
            </a:pPr>
            <a:r>
              <a:rPr lang="en-US" sz="1800">
                <a:solidFill>
                  <a:schemeClr val="tx2"/>
                </a:solidFill>
                <a:latin typeface="Calibri"/>
                <a:ea typeface="+mn-lt"/>
                <a:cs typeface="+mn-lt"/>
              </a:rPr>
              <a:t>In conclusion, TechTutor Solutions is a viable business plan ready to address the growing need for personalized online education. They are organized as a private limited company to scale up and have a flat management structure with lean staffing and creative use of AI technology. The projected financial figures indicate the potential for profit in the first year, and the SWOT analysis outlines key opportunities and controllable challenges. TechTutor Solutions is ready to adapt and reshape with the education market, making a positive impact in the lives of learners globally (Drucker, 2017; Gartner, 2021).</a:t>
            </a:r>
          </a:p>
          <a:p>
            <a:endParaRPr lang="en-US" sz="1800">
              <a:solidFill>
                <a:schemeClr val="tx2"/>
              </a:solidFill>
              <a:ea typeface="+mn-lt"/>
              <a:cs typeface="+mn-lt"/>
            </a:endParaRPr>
          </a:p>
          <a:p>
            <a:endParaRPr lang="en-US" sz="1800">
              <a:solidFill>
                <a:schemeClr val="tx2"/>
              </a:solidFill>
            </a:endParaRPr>
          </a:p>
        </p:txBody>
      </p:sp>
    </p:spTree>
    <p:extLst>
      <p:ext uri="{BB962C8B-B14F-4D97-AF65-F5344CB8AC3E}">
        <p14:creationId xmlns:p14="http://schemas.microsoft.com/office/powerpoint/2010/main" val="20894580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Color Cover">
            <a:extLst>
              <a:ext uri="{FF2B5EF4-FFF2-40B4-BE49-F238E27FC236}">
                <a16:creationId xmlns:a16="http://schemas.microsoft.com/office/drawing/2014/main" id="{815925C2-A704-4D47-B1C1-3FCA52512E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Color Cover">
            <a:extLst>
              <a:ext uri="{FF2B5EF4-FFF2-40B4-BE49-F238E27FC236}">
                <a16:creationId xmlns:a16="http://schemas.microsoft.com/office/drawing/2014/main" id="{01D4315C-C23C-4FD3-98DF-08C29E2292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2" name="Group 11">
            <a:extLst>
              <a:ext uri="{FF2B5EF4-FFF2-40B4-BE49-F238E27FC236}">
                <a16:creationId xmlns:a16="http://schemas.microsoft.com/office/drawing/2014/main" id="{5E6B47BC-43FD-4C91-8BFF-B41B99A8A39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6064235" cy="6858000"/>
            <a:chOff x="651279" y="598259"/>
            <a:chExt cx="10889442" cy="5680742"/>
          </a:xfrm>
        </p:grpSpPr>
        <p:sp>
          <p:nvSpPr>
            <p:cNvPr id="13" name="Color">
              <a:extLst>
                <a:ext uri="{FF2B5EF4-FFF2-40B4-BE49-F238E27FC236}">
                  <a16:creationId xmlns:a16="http://schemas.microsoft.com/office/drawing/2014/main" id="{13038185-AC3C-4595-945F-25311424C5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Color">
              <a:extLst>
                <a:ext uri="{FF2B5EF4-FFF2-40B4-BE49-F238E27FC236}">
                  <a16:creationId xmlns:a16="http://schemas.microsoft.com/office/drawing/2014/main" id="{75D51AA0-C095-4650-A361-B294320BFE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6" name="Group 15">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17" name="Freeform: Shape 16">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8" name="Freeform: Shape 17">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9" name="Freeform: Shape 18">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0" name="Freeform: Shape 19">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a:extLst>
              <a:ext uri="{FF2B5EF4-FFF2-40B4-BE49-F238E27FC236}">
                <a16:creationId xmlns:a16="http://schemas.microsoft.com/office/drawing/2014/main" id="{C62FCA79-4E44-9E30-3337-A172CE9F040E}"/>
              </a:ext>
            </a:extLst>
          </p:cNvPr>
          <p:cNvSpPr>
            <a:spLocks noGrp="1"/>
          </p:cNvSpPr>
          <p:nvPr>
            <p:ph type="title"/>
          </p:nvPr>
        </p:nvSpPr>
        <p:spPr>
          <a:xfrm>
            <a:off x="786385" y="841248"/>
            <a:ext cx="5129600" cy="5340097"/>
          </a:xfrm>
        </p:spPr>
        <p:txBody>
          <a:bodyPr anchor="ctr">
            <a:normAutofit/>
          </a:bodyPr>
          <a:lstStyle/>
          <a:p>
            <a:r>
              <a:rPr lang="en-US" sz="4800">
                <a:solidFill>
                  <a:schemeClr val="bg1"/>
                </a:solidFill>
                <a:latin typeface="Calibri"/>
                <a:ea typeface="Calibri"/>
                <a:cs typeface="Calibri"/>
              </a:rPr>
              <a:t>References</a:t>
            </a:r>
          </a:p>
        </p:txBody>
      </p:sp>
      <p:sp>
        <p:nvSpPr>
          <p:cNvPr id="3" name="Content Placeholder 2">
            <a:extLst>
              <a:ext uri="{FF2B5EF4-FFF2-40B4-BE49-F238E27FC236}">
                <a16:creationId xmlns:a16="http://schemas.microsoft.com/office/drawing/2014/main" id="{4B0962FD-F989-BF77-D842-AE099B6C9DF4}"/>
              </a:ext>
            </a:extLst>
          </p:cNvPr>
          <p:cNvSpPr>
            <a:spLocks noGrp="1"/>
          </p:cNvSpPr>
          <p:nvPr>
            <p:ph idx="1"/>
          </p:nvPr>
        </p:nvSpPr>
        <p:spPr>
          <a:xfrm>
            <a:off x="6464410" y="841247"/>
            <a:ext cx="4484536" cy="5340097"/>
          </a:xfrm>
        </p:spPr>
        <p:txBody>
          <a:bodyPr vert="horz" lIns="91440" tIns="45720" rIns="91440" bIns="45720" rtlCol="0" anchor="ctr">
            <a:normAutofit/>
          </a:bodyPr>
          <a:lstStyle/>
          <a:p>
            <a:r>
              <a:rPr lang="en-US" sz="1800">
                <a:solidFill>
                  <a:schemeClr val="tx2"/>
                </a:solidFill>
                <a:latin typeface="Calibri"/>
                <a:ea typeface="+mn-lt"/>
                <a:cs typeface="+mn-lt"/>
              </a:rPr>
              <a:t>Drucker, P. (2017). Entrepreneurship and Innovation. Forbes, Routledge, 2022. "The Future of EdTech: Trends to Watch in 2023."</a:t>
            </a:r>
            <a:endParaRPr lang="en-US" sz="1800">
              <a:solidFill>
                <a:schemeClr val="tx2"/>
              </a:solidFill>
              <a:latin typeface="Calibri"/>
              <a:ea typeface="Calibri"/>
              <a:cs typeface="Calibri"/>
            </a:endParaRPr>
          </a:p>
          <a:p>
            <a:r>
              <a:rPr lang="en-US" sz="1800">
                <a:solidFill>
                  <a:schemeClr val="tx2"/>
                </a:solidFill>
                <a:latin typeface="Calibri"/>
                <a:ea typeface="+mn-lt"/>
                <a:cs typeface="+mn-lt"/>
              </a:rPr>
              <a:t>Gartner, 2021. "Top Technology Trends in Education for 2021."</a:t>
            </a:r>
            <a:endParaRPr lang="en-US" sz="1800">
              <a:solidFill>
                <a:schemeClr val="tx2"/>
              </a:solidFill>
              <a:latin typeface="Calibri"/>
              <a:ea typeface="Calibri"/>
              <a:cs typeface="Calibri"/>
            </a:endParaRPr>
          </a:p>
          <a:p>
            <a:r>
              <a:rPr lang="en-US" sz="1800">
                <a:solidFill>
                  <a:schemeClr val="tx2"/>
                </a:solidFill>
                <a:latin typeface="Calibri"/>
                <a:ea typeface="+mn-lt"/>
                <a:cs typeface="+mn-lt"/>
              </a:rPr>
              <a:t>2022; McKinsey &amp; Company. Digital Learning's Future.</a:t>
            </a:r>
            <a:endParaRPr lang="en-US" sz="1800">
              <a:solidFill>
                <a:schemeClr val="tx2"/>
              </a:solidFill>
              <a:latin typeface="Calibri"/>
              <a:ea typeface="Calibri"/>
              <a:cs typeface="Calibri"/>
            </a:endParaRPr>
          </a:p>
          <a:p>
            <a:r>
              <a:rPr lang="en-US" sz="1800">
                <a:solidFill>
                  <a:schemeClr val="tx2"/>
                </a:solidFill>
                <a:latin typeface="Calibri"/>
                <a:ea typeface="+mn-lt"/>
                <a:cs typeface="+mn-lt"/>
              </a:rPr>
              <a:t>Pigneur, Y., and Osterwalder, A. (2010). Creation of Business Models. Wiley.</a:t>
            </a:r>
            <a:endParaRPr lang="en-US" sz="1800">
              <a:solidFill>
                <a:schemeClr val="tx2"/>
              </a:solidFill>
              <a:latin typeface="Calibri"/>
              <a:ea typeface="Calibri"/>
              <a:cs typeface="Calibri"/>
            </a:endParaRPr>
          </a:p>
          <a:p>
            <a:r>
              <a:rPr lang="en-US" sz="1800">
                <a:solidFill>
                  <a:schemeClr val="tx2"/>
                </a:solidFill>
                <a:latin typeface="Calibri"/>
                <a:ea typeface="+mn-lt"/>
                <a:cs typeface="+mn-lt"/>
              </a:rPr>
              <a:t>Companies House. (2023). A Guide to Private Limited Company Formation.</a:t>
            </a:r>
            <a:endParaRPr lang="en-US" sz="1800">
              <a:solidFill>
                <a:schemeClr val="tx2"/>
              </a:solidFill>
              <a:latin typeface="Calibri"/>
              <a:ea typeface="Calibri"/>
              <a:cs typeface="Calibri"/>
            </a:endParaRPr>
          </a:p>
          <a:p>
            <a:r>
              <a:rPr lang="en-US" sz="1800">
                <a:solidFill>
                  <a:schemeClr val="tx2"/>
                </a:solidFill>
                <a:latin typeface="Calibri"/>
                <a:ea typeface="+mn-lt"/>
                <a:cs typeface="+mn-lt"/>
              </a:rPr>
              <a:t>Government of the United Kingdom, 2023. Education and Business in the Digital Age</a:t>
            </a:r>
            <a:endParaRPr lang="en-US" sz="1800">
              <a:solidFill>
                <a:schemeClr val="tx2"/>
              </a:solidFill>
              <a:latin typeface="Calibri"/>
            </a:endParaRPr>
          </a:p>
        </p:txBody>
      </p:sp>
    </p:spTree>
    <p:extLst>
      <p:ext uri="{BB962C8B-B14F-4D97-AF65-F5344CB8AC3E}">
        <p14:creationId xmlns:p14="http://schemas.microsoft.com/office/powerpoint/2010/main" val="212193349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12</Slides>
  <Notes>7</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Entrepreneurship</vt:lpstr>
      <vt:lpstr>Introduction</vt:lpstr>
      <vt:lpstr>Business idea overview </vt:lpstr>
      <vt:lpstr>Legal ownership</vt:lpstr>
      <vt:lpstr>Organisational management</vt:lpstr>
      <vt:lpstr>SWOT Analysis</vt:lpstr>
      <vt:lpstr>SWOT Analysis</vt:lpstr>
      <vt:lpstr>SWOT Analysis</vt:lpstr>
      <vt:lpstr>SWOT Analysis</vt:lpstr>
      <vt:lpstr>Cash flow forecast</vt:lpstr>
      <vt:lpstr>Conclusion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Entrepreneurship</dc:title>
  <dc:creator/>
  <cp:lastModifiedBy>Gabriela Coteneanu</cp:lastModifiedBy>
  <cp:revision>82</cp:revision>
  <dcterms:created xsi:type="dcterms:W3CDTF">2024-12-15T09:29:31Z</dcterms:created>
  <dcterms:modified xsi:type="dcterms:W3CDTF">2024-12-15T13:50:04Z</dcterms:modified>
</cp:coreProperties>
</file>