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7" r:id="rId6"/>
    <p:sldId id="258" r:id="rId7"/>
    <p:sldId id="259" r:id="rId8"/>
    <p:sldId id="269" r:id="rId9"/>
    <p:sldId id="260" r:id="rId10"/>
    <p:sldId id="270" r:id="rId11"/>
    <p:sldId id="261" r:id="rId12"/>
    <p:sldId id="262" r:id="rId13"/>
    <p:sldId id="263" r:id="rId14"/>
    <p:sldId id="271" r:id="rId15"/>
    <p:sldId id="272" r:id="rId16"/>
    <p:sldId id="265" r:id="rId17"/>
    <p:sldId id="267"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FD92E-05F1-45FA-A4DF-BC8DDFFDF0A4}" v="218" dt="2025-10-24T19:56:38.9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071" autoAdjust="0"/>
  </p:normalViewPr>
  <p:slideViewPr>
    <p:cSldViewPr snapToGrid="0">
      <p:cViewPr varScale="1">
        <p:scale>
          <a:sx n="71" d="100"/>
          <a:sy n="71" d="100"/>
        </p:scale>
        <p:origin x="1138" y="53"/>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4B87B0-D56A-476C-8B2D-2DE3AA5E61C5}"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334069-F1CD-4B2B-96B1-A142171579D0}" type="slidenum">
              <a:rPr lang="en-GB" smtClean="0"/>
              <a:t>‹#›</a:t>
            </a:fld>
            <a:endParaRPr lang="en-GB"/>
          </a:p>
        </p:txBody>
      </p:sp>
    </p:spTree>
    <p:extLst>
      <p:ext uri="{BB962C8B-B14F-4D97-AF65-F5344CB8AC3E}">
        <p14:creationId xmlns:p14="http://schemas.microsoft.com/office/powerpoint/2010/main" val="2789693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334069-F1CD-4B2B-96B1-A142171579D0}" type="slidenum">
              <a:rPr lang="en-GB" smtClean="0"/>
              <a:t>1</a:t>
            </a:fld>
            <a:endParaRPr lang="en-GB"/>
          </a:p>
        </p:txBody>
      </p:sp>
    </p:spTree>
    <p:extLst>
      <p:ext uri="{BB962C8B-B14F-4D97-AF65-F5344CB8AC3E}">
        <p14:creationId xmlns:p14="http://schemas.microsoft.com/office/powerpoint/2010/main" val="3726488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has an ageing population with biological, psychological and social challenges which require innovative care models. The ageing process is described as physiological changes, emotional readjustment, and the change in social roles (</a:t>
            </a:r>
            <a:r>
              <a:rPr lang="en-GB" sz="1200" kern="1200" dirty="0" err="1">
                <a:solidFill>
                  <a:schemeClr val="tx1"/>
                </a:solidFill>
                <a:effectLst/>
                <a:latin typeface="+mn-lt"/>
                <a:ea typeface="+mn-ea"/>
                <a:cs typeface="+mn-cs"/>
              </a:rPr>
              <a:t>Menassa</a:t>
            </a:r>
            <a:r>
              <a:rPr lang="en-GB" sz="1200" kern="1200" dirty="0">
                <a:solidFill>
                  <a:schemeClr val="tx1"/>
                </a:solidFill>
                <a:effectLst/>
                <a:latin typeface="+mn-lt"/>
                <a:ea typeface="+mn-ea"/>
                <a:cs typeface="+mn-cs"/>
              </a:rPr>
              <a:t> et al., 2023). The way </a:t>
            </a:r>
            <a:r>
              <a:rPr lang="en-US" sz="1200" kern="1200" dirty="0">
                <a:solidFill>
                  <a:schemeClr val="tx1"/>
                </a:solidFill>
                <a:effectLst/>
                <a:latin typeface="+mn-lt"/>
                <a:ea typeface="+mn-ea"/>
                <a:cs typeface="+mn-cs"/>
              </a:rPr>
              <a:t>theorising, legislating, and technologies address the needs</a:t>
            </a:r>
            <a:r>
              <a:rPr lang="en-GB" sz="1200" kern="1200" dirty="0">
                <a:solidFill>
                  <a:schemeClr val="tx1"/>
                </a:solidFill>
                <a:effectLst/>
                <a:latin typeface="+mn-lt"/>
                <a:ea typeface="+mn-ea"/>
                <a:cs typeface="+mn-cs"/>
              </a:rPr>
              <a:t> of older adults, care and empowerment, is a critical analysis of the presentation. It highlights the mutual dependence of models of the ageing process</a:t>
            </a:r>
            <a:r>
              <a:rPr lang="en-US" sz="1200" kern="1200" dirty="0">
                <a:solidFill>
                  <a:schemeClr val="tx1"/>
                </a:solidFill>
                <a:effectLst/>
                <a:latin typeface="+mn-lt"/>
                <a:ea typeface="+mn-ea"/>
                <a:cs typeface="+mn-cs"/>
              </a:rPr>
              <a:t>, such as the Activity and Continuity Theories,</a:t>
            </a:r>
            <a:r>
              <a:rPr lang="en-GB" sz="1200" kern="1200" dirty="0">
                <a:solidFill>
                  <a:schemeClr val="tx1"/>
                </a:solidFill>
                <a:effectLst/>
                <a:latin typeface="+mn-lt"/>
                <a:ea typeface="+mn-ea"/>
                <a:cs typeface="+mn-cs"/>
              </a:rPr>
              <a:t> that identify health in social involvement and routine. Another point mentioned by the debate is the mounting pressure on health and social systems within the UK and the need to empower them through inclusive and sustainable transformations within the elderly care system.</a:t>
            </a:r>
            <a:endParaRPr lang="en-GB" dirty="0"/>
          </a:p>
        </p:txBody>
      </p:sp>
      <p:sp>
        <p:nvSpPr>
          <p:cNvPr id="4" name="Slide Number Placeholder 3"/>
          <p:cNvSpPr>
            <a:spLocks noGrp="1"/>
          </p:cNvSpPr>
          <p:nvPr>
            <p:ph type="sldNum" sz="quarter" idx="5"/>
          </p:nvPr>
        </p:nvSpPr>
        <p:spPr/>
        <p:txBody>
          <a:bodyPr/>
          <a:lstStyle/>
          <a:p>
            <a:fld id="{60334069-F1CD-4B2B-96B1-A142171579D0}" type="slidenum">
              <a:rPr lang="en-GB" smtClean="0"/>
              <a:t>2</a:t>
            </a:fld>
            <a:endParaRPr lang="en-GB"/>
          </a:p>
        </p:txBody>
      </p:sp>
    </p:spTree>
    <p:extLst>
      <p:ext uri="{BB962C8B-B14F-4D97-AF65-F5344CB8AC3E}">
        <p14:creationId xmlns:p14="http://schemas.microsoft.com/office/powerpoint/2010/main" val="2436733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demographic ageing is reflected by the fact that the percentage of the population in the UK, aged 65 and above, will constitute 19.3% of the population by 2024 (ONS, 2024). The added burden to the chronic disease, dependency and social isolation has a huge toll on the NHS and resources available to support the elderly. This extended life has necessitated </a:t>
            </a:r>
            <a:r>
              <a:rPr lang="en-US" sz="1200" kern="1200" dirty="0">
                <a:solidFill>
                  <a:schemeClr val="tx1"/>
                </a:solidFill>
                <a:effectLst/>
                <a:latin typeface="+mn-lt"/>
                <a:ea typeface="+mn-ea"/>
                <a:cs typeface="+mn-cs"/>
              </a:rPr>
              <a:t>solutions related to empowerment that guarantee dignity, self-determination, and</a:t>
            </a:r>
            <a:r>
              <a:rPr lang="en-GB" sz="1200" kern="1200" dirty="0">
                <a:solidFill>
                  <a:schemeClr val="tx1"/>
                </a:solidFill>
                <a:effectLst/>
                <a:latin typeface="+mn-lt"/>
                <a:ea typeface="+mn-ea"/>
                <a:cs typeface="+mn-cs"/>
              </a:rPr>
              <a:t> participation. The awareness </a:t>
            </a:r>
            <a:r>
              <a:rPr lang="en-US" sz="1200" kern="1200" dirty="0">
                <a:solidFill>
                  <a:schemeClr val="tx1"/>
                </a:solidFill>
                <a:effectLst/>
                <a:latin typeface="+mn-lt"/>
                <a:ea typeface="+mn-ea"/>
                <a:cs typeface="+mn-cs"/>
              </a:rPr>
              <a:t>of the demographic trends assists the policy makers and the practitioners to come up with a sustainable and people-based</a:t>
            </a:r>
            <a:r>
              <a:rPr lang="en-GB" sz="1200" kern="1200" dirty="0">
                <a:solidFill>
                  <a:schemeClr val="tx1"/>
                </a:solidFill>
                <a:effectLst/>
                <a:latin typeface="+mn-lt"/>
                <a:ea typeface="+mn-ea"/>
                <a:cs typeface="+mn-cs"/>
              </a:rPr>
              <a:t> model. These issues can be put into perspective after analysing the ONS data and these reasons can be outlined as to why ageing must remain a strategic topic in the national health and social care policy-making.</a:t>
            </a:r>
          </a:p>
        </p:txBody>
      </p:sp>
      <p:sp>
        <p:nvSpPr>
          <p:cNvPr id="4" name="Slide Number Placeholder 3"/>
          <p:cNvSpPr>
            <a:spLocks noGrp="1"/>
          </p:cNvSpPr>
          <p:nvPr>
            <p:ph type="sldNum" sz="quarter" idx="5"/>
          </p:nvPr>
        </p:nvSpPr>
        <p:spPr/>
        <p:txBody>
          <a:bodyPr/>
          <a:lstStyle/>
          <a:p>
            <a:fld id="{60334069-F1CD-4B2B-96B1-A142171579D0}" type="slidenum">
              <a:rPr lang="en-GB" smtClean="0"/>
              <a:t>3</a:t>
            </a:fld>
            <a:endParaRPr lang="en-GB"/>
          </a:p>
        </p:txBody>
      </p:sp>
    </p:spTree>
    <p:extLst>
      <p:ext uri="{BB962C8B-B14F-4D97-AF65-F5344CB8AC3E}">
        <p14:creationId xmlns:p14="http://schemas.microsoft.com/office/powerpoint/2010/main" val="142573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Theories of ageing provide frameworks for understanding older adults’ adaptation and well-being. Activity Theory proposes that social engagement fosters satisfaction and health (</a:t>
            </a:r>
            <a:r>
              <a:rPr lang="en-GB" sz="1200" kern="1200" dirty="0" err="1">
                <a:solidFill>
                  <a:schemeClr val="tx1"/>
                </a:solidFill>
                <a:effectLst/>
                <a:latin typeface="+mn-lt"/>
                <a:ea typeface="+mn-ea"/>
                <a:cs typeface="+mn-cs"/>
              </a:rPr>
              <a:t>Menassa</a:t>
            </a:r>
            <a:r>
              <a:rPr lang="en-GB" sz="1200" kern="1200" dirty="0">
                <a:solidFill>
                  <a:schemeClr val="tx1"/>
                </a:solidFill>
                <a:effectLst/>
                <a:latin typeface="+mn-lt"/>
                <a:ea typeface="+mn-ea"/>
                <a:cs typeface="+mn-cs"/>
              </a:rPr>
              <a:t> et al., 2023). Disengagement Theory recognises gradual withdrawal as a natural adaptation to ageing. Continuity Theory emphasises stability in routines and relationships (Guedes and Melo, 2019). The Life Course Perspective suggests that early-life factors shape outcomes in later years. In practical terms, these theories inform empowerment-based interventions—encouraging activity, inclusion, and autonomy in residential and community care settings, ensuring that services are sensitive to the physical, social, and emotional transitions of later life.</a:t>
            </a:r>
          </a:p>
        </p:txBody>
      </p:sp>
      <p:sp>
        <p:nvSpPr>
          <p:cNvPr id="4" name="Slide Number Placeholder 3"/>
          <p:cNvSpPr>
            <a:spLocks noGrp="1"/>
          </p:cNvSpPr>
          <p:nvPr>
            <p:ph type="sldNum" sz="quarter" idx="5"/>
          </p:nvPr>
        </p:nvSpPr>
        <p:spPr/>
        <p:txBody>
          <a:bodyPr/>
          <a:lstStyle/>
          <a:p>
            <a:fld id="{60334069-F1CD-4B2B-96B1-A142171579D0}" type="slidenum">
              <a:rPr lang="en-GB" smtClean="0"/>
              <a:t>4</a:t>
            </a:fld>
            <a:endParaRPr lang="en-GB"/>
          </a:p>
        </p:txBody>
      </p:sp>
    </p:spTree>
    <p:extLst>
      <p:ext uri="{BB962C8B-B14F-4D97-AF65-F5344CB8AC3E}">
        <p14:creationId xmlns:p14="http://schemas.microsoft.com/office/powerpoint/2010/main" val="68513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UK’s ageing care landscape is shaped by key legislative pillars. The Care Act 2014 prioritises wellbeing, safeguarding, and personalisation. The Equality Act 2010 protects against age discrimination (de Campos, 2025), while the Human Rights Act 1998 reinforces dignity and autonomy (Fazail, 2024). The NHS Long Term Plan (2019) promotes prevention and community integration, and the Social Care White Paper (2021) advances innovation and workforce reform. Collectively, these frameworks ensure rights-based, person-centred care. They emphasise independence and fairness, promoting holistic collaboration between the NHS, local authorities, and communities to improve outcomes for older adults.</a:t>
            </a:r>
            <a:endParaRPr lang="en-GB" dirty="0"/>
          </a:p>
        </p:txBody>
      </p:sp>
      <p:sp>
        <p:nvSpPr>
          <p:cNvPr id="4" name="Slide Number Placeholder 3"/>
          <p:cNvSpPr>
            <a:spLocks noGrp="1"/>
          </p:cNvSpPr>
          <p:nvPr>
            <p:ph type="sldNum" sz="quarter" idx="5"/>
          </p:nvPr>
        </p:nvSpPr>
        <p:spPr/>
        <p:txBody>
          <a:bodyPr/>
          <a:lstStyle/>
          <a:p>
            <a:fld id="{60334069-F1CD-4B2B-96B1-A142171579D0}" type="slidenum">
              <a:rPr lang="en-GB" smtClean="0"/>
              <a:t>5</a:t>
            </a:fld>
            <a:endParaRPr lang="en-GB"/>
          </a:p>
        </p:txBody>
      </p:sp>
    </p:spTree>
    <p:extLst>
      <p:ext uri="{BB962C8B-B14F-4D97-AF65-F5344CB8AC3E}">
        <p14:creationId xmlns:p14="http://schemas.microsoft.com/office/powerpoint/2010/main" val="902324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UK’s care ecosystem comprises residential homes, domiciliary support, day centres, hospices, and community care (Teggi, 2020). Its strengths include holistic assessment, multidisciplinary collaboration, and individualised planning under the Care Act 2014. These models integrate health and social support to address complex needs. The Activity Theory reinforces engagement, showing that purposeful activities improve satisfaction and well-being. Personalisation empowers service users to exercise control over care decisions. These integrated practices demonstrate progress towards empowerment-focused models, reducing institutional dependency and promoting quality of life while supporting the broader national vision for equitable, community-based elderly care provision.</a:t>
            </a:r>
          </a:p>
        </p:txBody>
      </p:sp>
      <p:sp>
        <p:nvSpPr>
          <p:cNvPr id="4" name="Slide Number Placeholder 3"/>
          <p:cNvSpPr>
            <a:spLocks noGrp="1"/>
          </p:cNvSpPr>
          <p:nvPr>
            <p:ph type="sldNum" sz="quarter" idx="5"/>
          </p:nvPr>
        </p:nvSpPr>
        <p:spPr/>
        <p:txBody>
          <a:bodyPr/>
          <a:lstStyle/>
          <a:p>
            <a:fld id="{60334069-F1CD-4B2B-96B1-A142171579D0}" type="slidenum">
              <a:rPr lang="en-GB" smtClean="0"/>
              <a:t>6</a:t>
            </a:fld>
            <a:endParaRPr lang="en-GB"/>
          </a:p>
        </p:txBody>
      </p:sp>
    </p:spTree>
    <p:extLst>
      <p:ext uri="{BB962C8B-B14F-4D97-AF65-F5344CB8AC3E}">
        <p14:creationId xmlns:p14="http://schemas.microsoft.com/office/powerpoint/2010/main" val="1703354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Nevertheless, despite the improvement, there are still problems. The problems of lack of workforce, underinvestment, and geographical inequality continue to exist, restricting quality and care access (Espinoza, 2021). COVID-19 increased the levels of loneliness, anxiety, and health deterioration in the elderly (Wong et al., 2020). The access to services in rural communities is disproportionately unequal, and the inconsistency in care delivery is introduced through differences in the application of regulations. These shortcomings indicate </a:t>
            </a:r>
            <a:r>
              <a:rPr lang="en-US" sz="1200" kern="1200" dirty="0">
                <a:solidFill>
                  <a:schemeClr val="tx1"/>
                </a:solidFill>
                <a:effectLst/>
                <a:latin typeface="+mn-lt"/>
                <a:ea typeface="+mn-ea"/>
                <a:cs typeface="+mn-cs"/>
              </a:rPr>
              <a:t>the institutional vulnerability of the UK's</a:t>
            </a:r>
            <a:r>
              <a:rPr lang="en-GB" sz="1200" kern="1200" dirty="0">
                <a:solidFill>
                  <a:schemeClr val="tx1"/>
                </a:solidFill>
                <a:effectLst/>
                <a:latin typeface="+mn-lt"/>
                <a:ea typeface="+mn-ea"/>
                <a:cs typeface="+mn-cs"/>
              </a:rPr>
              <a:t> ageing services. The resolution of these problems requires enduring financing, digital inclusion, and collaboration between agencies. Combining theoretical reflection and strong policy execution will see to it that the reforms will foster independence, equality and strength in the social and health care fields.</a:t>
            </a:r>
          </a:p>
        </p:txBody>
      </p:sp>
      <p:sp>
        <p:nvSpPr>
          <p:cNvPr id="4" name="Slide Number Placeholder 3"/>
          <p:cNvSpPr>
            <a:spLocks noGrp="1"/>
          </p:cNvSpPr>
          <p:nvPr>
            <p:ph type="sldNum" sz="quarter" idx="5"/>
          </p:nvPr>
        </p:nvSpPr>
        <p:spPr/>
        <p:txBody>
          <a:bodyPr/>
          <a:lstStyle/>
          <a:p>
            <a:fld id="{60334069-F1CD-4B2B-96B1-A142171579D0}" type="slidenum">
              <a:rPr lang="en-GB" smtClean="0"/>
              <a:t>7</a:t>
            </a:fld>
            <a:endParaRPr lang="en-GB"/>
          </a:p>
        </p:txBody>
      </p:sp>
    </p:spTree>
    <p:extLst>
      <p:ext uri="{BB962C8B-B14F-4D97-AF65-F5344CB8AC3E}">
        <p14:creationId xmlns:p14="http://schemas.microsoft.com/office/powerpoint/2010/main" val="387541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Empowerment guarantees the autonomy and self-determination of older adults when making daily decisions (Largent et al., 2023). Self-directed support and personalised care plans enable people to have a voice and preserve dignity (</a:t>
            </a:r>
            <a:r>
              <a:rPr lang="en-GB" sz="1200" kern="1200" dirty="0" err="1">
                <a:solidFill>
                  <a:schemeClr val="tx1"/>
                </a:solidFill>
                <a:effectLst/>
                <a:latin typeface="+mn-lt"/>
                <a:ea typeface="+mn-ea"/>
                <a:cs typeface="+mn-cs"/>
              </a:rPr>
              <a:t>Biziewska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Palattiyil</a:t>
            </a:r>
            <a:r>
              <a:rPr lang="en-GB" sz="1200" kern="1200" dirty="0">
                <a:solidFill>
                  <a:schemeClr val="tx1"/>
                </a:solidFill>
                <a:effectLst/>
                <a:latin typeface="+mn-lt"/>
                <a:ea typeface="+mn-ea"/>
                <a:cs typeface="+mn-cs"/>
              </a:rPr>
              <a:t>, 2023). But institutional culture, limited resources, and risk-averse attitudes are most likely to deter empowerment. The voices of vulnerable groups can be safeguarded by strengthening advocacy and participatory practices. In addition, rehabilitation and assistive technologies facilitate independence and dependence on formal care is minimised. Real empowerment means that safety and freedom go hand in hand; the systems should allow the older adults to enjoy self-directed and dignified living.</a:t>
            </a:r>
          </a:p>
        </p:txBody>
      </p:sp>
      <p:sp>
        <p:nvSpPr>
          <p:cNvPr id="4" name="Slide Number Placeholder 3"/>
          <p:cNvSpPr>
            <a:spLocks noGrp="1"/>
          </p:cNvSpPr>
          <p:nvPr>
            <p:ph type="sldNum" sz="quarter" idx="5"/>
          </p:nvPr>
        </p:nvSpPr>
        <p:spPr/>
        <p:txBody>
          <a:bodyPr/>
          <a:lstStyle/>
          <a:p>
            <a:fld id="{60334069-F1CD-4B2B-96B1-A142171579D0}" type="slidenum">
              <a:rPr lang="en-GB" smtClean="0"/>
              <a:t>8</a:t>
            </a:fld>
            <a:endParaRPr lang="en-GB"/>
          </a:p>
        </p:txBody>
      </p:sp>
    </p:spTree>
    <p:extLst>
      <p:ext uri="{BB962C8B-B14F-4D97-AF65-F5344CB8AC3E}">
        <p14:creationId xmlns:p14="http://schemas.microsoft.com/office/powerpoint/2010/main" val="1503280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now plays a transformative role in UK elderly care. Telehealth and telecare systems enable remote monitoring, consultations, and preventive interventions. Smart sensors detect falls, while robotic companions such as PARO enhance emotional well-being and social engagement (Chen et al., 2024). Mobile health apps support medication reminders and disease management. However, cost, training gaps, and digital exclusion remain barriers (Davidson et al., 2023; Tomczyk et al., 2023). To ensure ethical, inclusive implementation, staff require adequate training, and older adults must have digital support. Technology should augment, not replace, human interaction, aligning innovation with dignity and independence.</a:t>
            </a:r>
          </a:p>
        </p:txBody>
      </p:sp>
      <p:sp>
        <p:nvSpPr>
          <p:cNvPr id="4" name="Slide Number Placeholder 3"/>
          <p:cNvSpPr>
            <a:spLocks noGrp="1"/>
          </p:cNvSpPr>
          <p:nvPr>
            <p:ph type="sldNum" sz="quarter" idx="5"/>
          </p:nvPr>
        </p:nvSpPr>
        <p:spPr/>
        <p:txBody>
          <a:bodyPr/>
          <a:lstStyle/>
          <a:p>
            <a:fld id="{60334069-F1CD-4B2B-96B1-A142171579D0}" type="slidenum">
              <a:rPr lang="en-GB" smtClean="0"/>
              <a:t>9</a:t>
            </a:fld>
            <a:endParaRPr lang="en-GB"/>
          </a:p>
        </p:txBody>
      </p:sp>
    </p:spTree>
    <p:extLst>
      <p:ext uri="{BB962C8B-B14F-4D97-AF65-F5344CB8AC3E}">
        <p14:creationId xmlns:p14="http://schemas.microsoft.com/office/powerpoint/2010/main" val="36109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334069-F1CD-4B2B-96B1-A142171579D0}" type="slidenum">
              <a:rPr lang="en-GB" smtClean="0"/>
              <a:t>10</a:t>
            </a:fld>
            <a:endParaRPr lang="en-GB"/>
          </a:p>
        </p:txBody>
      </p:sp>
    </p:spTree>
    <p:extLst>
      <p:ext uri="{BB962C8B-B14F-4D97-AF65-F5344CB8AC3E}">
        <p14:creationId xmlns:p14="http://schemas.microsoft.com/office/powerpoint/2010/main" val="2718038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 </a:t>
            </a:r>
            <a:r>
              <a:rPr lang="en-GB" sz="1200" kern="1200" dirty="0" err="1">
                <a:solidFill>
                  <a:schemeClr val="tx1"/>
                </a:solidFill>
                <a:effectLst/>
                <a:latin typeface="+mn-lt"/>
                <a:ea typeface="+mn-ea"/>
                <a:cs typeface="+mn-cs"/>
              </a:rPr>
              <a:t>Hogeweyk</a:t>
            </a:r>
            <a:r>
              <a:rPr lang="en-GB" sz="1200" kern="1200" dirty="0">
                <a:solidFill>
                  <a:schemeClr val="tx1"/>
                </a:solidFill>
                <a:effectLst/>
                <a:latin typeface="+mn-lt"/>
                <a:ea typeface="+mn-ea"/>
                <a:cs typeface="+mn-cs"/>
              </a:rPr>
              <a:t>, the world’s first “dementia village,” replicates a real neighbourhood for residents with dementia, allowing safe, autonomous living (Pozo Menéndez and </a:t>
            </a:r>
            <a:r>
              <a:rPr lang="en-GB" sz="1200" kern="1200" dirty="0" err="1">
                <a:solidFill>
                  <a:schemeClr val="tx1"/>
                </a:solidFill>
                <a:effectLst/>
                <a:latin typeface="+mn-lt"/>
                <a:ea typeface="+mn-ea"/>
                <a:cs typeface="+mn-cs"/>
              </a:rPr>
              <a:t>Higueras</a:t>
            </a:r>
            <a:r>
              <a:rPr lang="en-GB" sz="1200" kern="1200" dirty="0">
                <a:solidFill>
                  <a:schemeClr val="tx1"/>
                </a:solidFill>
                <a:effectLst/>
                <a:latin typeface="+mn-lt"/>
                <a:ea typeface="+mn-ea"/>
                <a:cs typeface="+mn-cs"/>
              </a:rPr>
              <a:t> García, 2022). Residents participate in daily routines such as gardening, shopping, and social events, enhancing identity and belonging. Staff act as companions rather than authority figures, fostering trust and participation. This model reduces stigma and aligns with the Activity Theory, which links engagement to psychological well-being. It also reflects the Care Act 2014’s principles of empowerment and dignity, offering a compelling example of human-centred design in long-term dementia care practice.</a:t>
            </a:r>
          </a:p>
        </p:txBody>
      </p:sp>
      <p:sp>
        <p:nvSpPr>
          <p:cNvPr id="4" name="Slide Number Placeholder 3"/>
          <p:cNvSpPr>
            <a:spLocks noGrp="1"/>
          </p:cNvSpPr>
          <p:nvPr>
            <p:ph type="sldNum" sz="quarter" idx="5"/>
          </p:nvPr>
        </p:nvSpPr>
        <p:spPr/>
        <p:txBody>
          <a:bodyPr/>
          <a:lstStyle/>
          <a:p>
            <a:fld id="{60334069-F1CD-4B2B-96B1-A142171579D0}" type="slidenum">
              <a:rPr lang="en-GB" smtClean="0"/>
              <a:t>11</a:t>
            </a:fld>
            <a:endParaRPr lang="en-GB"/>
          </a:p>
        </p:txBody>
      </p:sp>
    </p:spTree>
    <p:extLst>
      <p:ext uri="{BB962C8B-B14F-4D97-AF65-F5344CB8AC3E}">
        <p14:creationId xmlns:p14="http://schemas.microsoft.com/office/powerpoint/2010/main" val="2891362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Telecare Pilot demonstrates the potential of digital care solutions in supporting independent living (Fothergill, 2024). Devices monitored vital signs, medication adherence, and emergencies in real time. Outcomes included reduced hospital readmissions, improved communication, and enhanced confidence among participants. By combining data monitoring with human oversight, this model integrates empowerment and prevention within community-based care. It supports Continuity Theory, allowing older adults to maintain routines and live independently. The pilot shows how technology, when ethically implemented, can complement existing care models and promote both safety and autonomy across the ageing population.</a:t>
            </a:r>
          </a:p>
        </p:txBody>
      </p:sp>
      <p:sp>
        <p:nvSpPr>
          <p:cNvPr id="4" name="Slide Number Placeholder 3"/>
          <p:cNvSpPr>
            <a:spLocks noGrp="1"/>
          </p:cNvSpPr>
          <p:nvPr>
            <p:ph type="sldNum" sz="quarter" idx="5"/>
          </p:nvPr>
        </p:nvSpPr>
        <p:spPr/>
        <p:txBody>
          <a:bodyPr/>
          <a:lstStyle/>
          <a:p>
            <a:fld id="{60334069-F1CD-4B2B-96B1-A142171579D0}" type="slidenum">
              <a:rPr lang="en-GB" smtClean="0"/>
              <a:t>12</a:t>
            </a:fld>
            <a:endParaRPr lang="en-GB"/>
          </a:p>
        </p:txBody>
      </p:sp>
    </p:spTree>
    <p:extLst>
      <p:ext uri="{BB962C8B-B14F-4D97-AF65-F5344CB8AC3E}">
        <p14:creationId xmlns:p14="http://schemas.microsoft.com/office/powerpoint/2010/main" val="3357959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UK’s old-age care needs a complex response. The training and retention programmes and the digital inclusion are priorities to address the workforce shortages and provide equal access to telecare. The better integration and collective responsibility are facilitated through increased cooperation between the NHS, local government, and community organisations. The reforms should ensure long-term, fair service delivery and policy innovation should be aimed at empowerment and independence. The application of age-friendly design principles will make it inclusive and resilient. These recommendations, together, are in line with the Care Act 2014 and the WHO Decade of Healthy Ageing, which will promote dignity and autonomy among the ageing population.</a:t>
            </a:r>
          </a:p>
        </p:txBody>
      </p:sp>
      <p:sp>
        <p:nvSpPr>
          <p:cNvPr id="4" name="Slide Number Placeholder 3"/>
          <p:cNvSpPr>
            <a:spLocks noGrp="1"/>
          </p:cNvSpPr>
          <p:nvPr>
            <p:ph type="sldNum" sz="quarter" idx="5"/>
          </p:nvPr>
        </p:nvSpPr>
        <p:spPr/>
        <p:txBody>
          <a:bodyPr/>
          <a:lstStyle/>
          <a:p>
            <a:fld id="{60334069-F1CD-4B2B-96B1-A142171579D0}" type="slidenum">
              <a:rPr lang="en-GB" smtClean="0"/>
              <a:t>13</a:t>
            </a:fld>
            <a:endParaRPr lang="en-GB"/>
          </a:p>
        </p:txBody>
      </p:sp>
    </p:spTree>
    <p:extLst>
      <p:ext uri="{BB962C8B-B14F-4D97-AF65-F5344CB8AC3E}">
        <p14:creationId xmlns:p14="http://schemas.microsoft.com/office/powerpoint/2010/main" val="2862029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UK’s ageing population demands innovative, person-centred, and sustainable responses. Integrating theory, policy, and technology fosters empowerment, dignity, and well-being (Age UK, 2023). Strengthening workforce capacity and cross-sector collaboration ensures continuity of high-quality care. Technological and legislative reforms must work synergistically to enhance independence and inclusion. Future ageing strategies should adopt a life-course approach, recognising that ageing outcomes reflect lifelong social, health, and economic experiences. Ultimately, the goal is an empowerment-driven model of ageing, where older adults remain active, respected, and self-reliant contributors within a compassionate, equitable society.</a:t>
            </a:r>
          </a:p>
        </p:txBody>
      </p:sp>
      <p:sp>
        <p:nvSpPr>
          <p:cNvPr id="4" name="Slide Number Placeholder 3"/>
          <p:cNvSpPr>
            <a:spLocks noGrp="1"/>
          </p:cNvSpPr>
          <p:nvPr>
            <p:ph type="sldNum" sz="quarter" idx="5"/>
          </p:nvPr>
        </p:nvSpPr>
        <p:spPr/>
        <p:txBody>
          <a:bodyPr/>
          <a:lstStyle/>
          <a:p>
            <a:fld id="{60334069-F1CD-4B2B-96B1-A142171579D0}" type="slidenum">
              <a:rPr lang="en-GB" smtClean="0"/>
              <a:t>14</a:t>
            </a:fld>
            <a:endParaRPr lang="en-GB"/>
          </a:p>
        </p:txBody>
      </p:sp>
    </p:spTree>
    <p:extLst>
      <p:ext uri="{BB962C8B-B14F-4D97-AF65-F5344CB8AC3E}">
        <p14:creationId xmlns:p14="http://schemas.microsoft.com/office/powerpoint/2010/main" val="544723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34069-F1CD-4B2B-96B1-A142171579D0}" type="slidenum">
              <a:rPr lang="en-GB" smtClean="0"/>
              <a:t>15</a:t>
            </a:fld>
            <a:endParaRPr lang="en-GB"/>
          </a:p>
        </p:txBody>
      </p:sp>
    </p:spTree>
    <p:extLst>
      <p:ext uri="{BB962C8B-B14F-4D97-AF65-F5344CB8AC3E}">
        <p14:creationId xmlns:p14="http://schemas.microsoft.com/office/powerpoint/2010/main" val="3373627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39DAC-2161-8807-4A5F-50A13AEF7B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BFA741-863F-DB6D-37C3-2C44CE2E3E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46EDE7-5EB5-954A-B758-0D8B9F76D03D}"/>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5" name="Footer Placeholder 4">
            <a:extLst>
              <a:ext uri="{FF2B5EF4-FFF2-40B4-BE49-F238E27FC236}">
                <a16:creationId xmlns:a16="http://schemas.microsoft.com/office/drawing/2014/main" id="{514AF1E5-1AC3-A248-FD66-D3DF68853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841DE-6421-B78A-8F92-C4E74EC1FB18}"/>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920968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2F909-8CDD-ACA5-9077-9575B69E5D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06A1C4-BD7B-9F0B-18BA-2980986389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64E42-1295-5408-E2E2-A8D140C04529}"/>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5" name="Footer Placeholder 4">
            <a:extLst>
              <a:ext uri="{FF2B5EF4-FFF2-40B4-BE49-F238E27FC236}">
                <a16:creationId xmlns:a16="http://schemas.microsoft.com/office/drawing/2014/main" id="{D4F8B218-FCDE-3674-0CFD-1DFF7D3AD7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441CA-7CAC-4AA6-4B01-FEDEA57FBA74}"/>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2486678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88CE7-4A5F-9EB7-EC4A-EC98856C8D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2A1629-60AA-608C-0F83-096C56AE58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A678D4-BD99-9C5C-5061-139357AB796C}"/>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5" name="Footer Placeholder 4">
            <a:extLst>
              <a:ext uri="{FF2B5EF4-FFF2-40B4-BE49-F238E27FC236}">
                <a16:creationId xmlns:a16="http://schemas.microsoft.com/office/drawing/2014/main" id="{4AF59AAB-5100-34EB-AE41-0A08302E91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361971-1A6E-6E0A-FDA4-553EC2465024}"/>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1480843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FFAD-AE8B-DFAE-08D7-F7B6E4E8D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C1AA79-61CE-0318-71F3-69CC035FA5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2AA0F2-EADA-E697-8337-60F778809A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46A219-F940-4480-5F5D-3D63CFDC6C48}"/>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6" name="Footer Placeholder 5">
            <a:extLst>
              <a:ext uri="{FF2B5EF4-FFF2-40B4-BE49-F238E27FC236}">
                <a16:creationId xmlns:a16="http://schemas.microsoft.com/office/drawing/2014/main" id="{F145DDBC-E6C1-B436-D408-366D0907F5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EE92C0-A00B-DB23-AD27-1E5E5C0D22F2}"/>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3681173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605A-820B-9259-4BAA-3142039451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F93138-7BD7-A3F2-24BA-1CD542F781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FA5ADB-037D-A4CD-E4A7-8701ADD32D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642372-A1E0-816B-6205-E26609C421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1CD6A9-81D4-D524-BED4-7123B5457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4438DB-529B-2A21-C59E-C5B8727751ED}"/>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8" name="Footer Placeholder 7">
            <a:extLst>
              <a:ext uri="{FF2B5EF4-FFF2-40B4-BE49-F238E27FC236}">
                <a16:creationId xmlns:a16="http://schemas.microsoft.com/office/drawing/2014/main" id="{78557EC5-A4A1-BBEE-0F90-0E805EAFCE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262034-2AD3-B928-6DA0-1A372A61F112}"/>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2724735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B7FE9-DD29-CDC3-1DDF-375AEBCFA7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00DDE9-077E-430F-39EB-BF88E7178701}"/>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4" name="Footer Placeholder 3">
            <a:extLst>
              <a:ext uri="{FF2B5EF4-FFF2-40B4-BE49-F238E27FC236}">
                <a16:creationId xmlns:a16="http://schemas.microsoft.com/office/drawing/2014/main" id="{61019181-12E5-B5EC-31A6-1B4A031258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D33B2E-6BCC-D533-7CED-A9B926B484AB}"/>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993991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46C108-2E4F-89BE-FEB1-E9C665D4B7EB}"/>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3" name="Footer Placeholder 2">
            <a:extLst>
              <a:ext uri="{FF2B5EF4-FFF2-40B4-BE49-F238E27FC236}">
                <a16:creationId xmlns:a16="http://schemas.microsoft.com/office/drawing/2014/main" id="{CF153B24-F621-EA96-66CA-AF867BA8BC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D07DD7-5D54-BAF8-B728-D8AF87B65ED5}"/>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2470475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0F7F4-0C1A-C140-9ADA-FD100D14AF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34B017-07D7-8F8E-E0DB-D16377CE03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135B48-61EF-730A-8597-3C555F9849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28256B-D5F1-944C-262A-34FFFE7B9AEE}"/>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6" name="Footer Placeholder 5">
            <a:extLst>
              <a:ext uri="{FF2B5EF4-FFF2-40B4-BE49-F238E27FC236}">
                <a16:creationId xmlns:a16="http://schemas.microsoft.com/office/drawing/2014/main" id="{14E54E41-8E6E-71DC-3A9D-0102521E0B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FC9F3-EF15-13D8-02BE-6541CE3C5897}"/>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4148578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AA893-4C1E-A1F2-D08B-01B5D1A87A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4D8184-6080-161D-ADB8-118DEAC27E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726267-6C9C-BD19-7DDA-2A5E43D15A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A6C709-C3BE-3672-B71D-D3E9F650E8A8}"/>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6" name="Footer Placeholder 5">
            <a:extLst>
              <a:ext uri="{FF2B5EF4-FFF2-40B4-BE49-F238E27FC236}">
                <a16:creationId xmlns:a16="http://schemas.microsoft.com/office/drawing/2014/main" id="{CE3CCC5B-38C2-0C41-4D8B-00C8E3A8E6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76155D-3C5E-D32F-9746-912EEE33BE73}"/>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1545614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C1376-BD2F-2979-8C6A-96D9CD25CE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5625C8-49C3-7DCD-937A-A5A8D988B9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D5AFA-FDB7-F5C7-17E1-77ED67F105C8}"/>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5" name="Footer Placeholder 4">
            <a:extLst>
              <a:ext uri="{FF2B5EF4-FFF2-40B4-BE49-F238E27FC236}">
                <a16:creationId xmlns:a16="http://schemas.microsoft.com/office/drawing/2014/main" id="{2724680E-1541-3108-31AF-6945CF20DD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5F1DAB-1956-8B6B-4809-35C0B935CE61}"/>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1422611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1A1B52-2191-48B5-D999-F2EE8A8E78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B0EABD-6C57-6748-D7F2-C7D52BD115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25C27-55CF-B866-9B3B-C57481C62AFB}"/>
              </a:ext>
            </a:extLst>
          </p:cNvPr>
          <p:cNvSpPr>
            <a:spLocks noGrp="1"/>
          </p:cNvSpPr>
          <p:nvPr>
            <p:ph type="dt" sz="half" idx="10"/>
          </p:nvPr>
        </p:nvSpPr>
        <p:spPr/>
        <p:txBody>
          <a:bodyPr/>
          <a:lstStyle/>
          <a:p>
            <a:fld id="{8436CD57-12AA-4AB7-A724-9C4A4ABA75AF}" type="datetimeFigureOut">
              <a:rPr lang="en-GB" smtClean="0"/>
              <a:t>24/10/2025</a:t>
            </a:fld>
            <a:endParaRPr lang="en-GB"/>
          </a:p>
        </p:txBody>
      </p:sp>
      <p:sp>
        <p:nvSpPr>
          <p:cNvPr id="5" name="Footer Placeholder 4">
            <a:extLst>
              <a:ext uri="{FF2B5EF4-FFF2-40B4-BE49-F238E27FC236}">
                <a16:creationId xmlns:a16="http://schemas.microsoft.com/office/drawing/2014/main" id="{E9E3BE6C-D334-71AD-6D12-8C2A38EE8D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4E034-39CE-4922-FB69-BF88E4A4EC43}"/>
              </a:ext>
            </a:extLst>
          </p:cNvPr>
          <p:cNvSpPr>
            <a:spLocks noGrp="1"/>
          </p:cNvSpPr>
          <p:nvPr>
            <p:ph type="sldNum" sz="quarter" idx="12"/>
          </p:nvPr>
        </p:nvSpPr>
        <p:spPr/>
        <p:txBody>
          <a:bodyPr/>
          <a:lstStyle/>
          <a:p>
            <a:fld id="{9FDFF0CD-A423-439A-8E4A-70149C5941EE}" type="slidenum">
              <a:rPr lang="en-GB" smtClean="0"/>
              <a:t>‹#›</a:t>
            </a:fld>
            <a:endParaRPr lang="en-GB"/>
          </a:p>
        </p:txBody>
      </p:sp>
    </p:spTree>
    <p:extLst>
      <p:ext uri="{BB962C8B-B14F-4D97-AF65-F5344CB8AC3E}">
        <p14:creationId xmlns:p14="http://schemas.microsoft.com/office/powerpoint/2010/main" val="641434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15F797-4BFD-BD98-D1A3-67BD81A319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A68465-1979-A0AC-0A89-0202C398D7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7CAC8-59FF-9604-A489-CF61E79A29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36CD57-12AA-4AB7-A724-9C4A4ABA75AF}" type="datetimeFigureOut">
              <a:rPr lang="en-GB" smtClean="0"/>
              <a:t>24/10/2025</a:t>
            </a:fld>
            <a:endParaRPr lang="en-GB"/>
          </a:p>
        </p:txBody>
      </p:sp>
      <p:sp>
        <p:nvSpPr>
          <p:cNvPr id="5" name="Footer Placeholder 4">
            <a:extLst>
              <a:ext uri="{FF2B5EF4-FFF2-40B4-BE49-F238E27FC236}">
                <a16:creationId xmlns:a16="http://schemas.microsoft.com/office/drawing/2014/main" id="{020C8258-9867-26E8-0835-F3F8E301BE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D52C4E-7A82-131E-D91B-7A3D88EA11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DFF0CD-A423-439A-8E4A-70149C5941EE}" type="slidenum">
              <a:rPr lang="en-GB" smtClean="0"/>
              <a:t>‹#›</a:t>
            </a:fld>
            <a:endParaRPr lang="en-GB"/>
          </a:p>
        </p:txBody>
      </p:sp>
    </p:spTree>
    <p:extLst>
      <p:ext uri="{BB962C8B-B14F-4D97-AF65-F5344CB8AC3E}">
        <p14:creationId xmlns:p14="http://schemas.microsoft.com/office/powerpoint/2010/main" val="749985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7638C-A097-FC1B-9EF1-004A4EA335D0}"/>
              </a:ext>
            </a:extLst>
          </p:cNvPr>
          <p:cNvSpPr>
            <a:spLocks noGrp="1"/>
          </p:cNvSpPr>
          <p:nvPr>
            <p:ph type="ctrTitle"/>
          </p:nvPr>
        </p:nvSpPr>
        <p:spPr>
          <a:xfrm>
            <a:off x="1524000" y="1293338"/>
            <a:ext cx="9144000" cy="3274592"/>
          </a:xfrm>
        </p:spPr>
        <p:txBody>
          <a:bodyPr anchor="ctr">
            <a:normAutofit/>
          </a:bodyPr>
          <a:lstStyle/>
          <a:p>
            <a:r>
              <a:rPr lang="en-GB" sz="4800" dirty="0">
                <a:latin typeface="Times New Roman" panose="02020603050405020304" pitchFamily="18" charset="0"/>
                <a:cs typeface="Times New Roman" panose="02020603050405020304" pitchFamily="18" charset="0"/>
              </a:rPr>
              <a:t>Empowering Older Adults in the UK: Evaluating Care, Support, and Technological Innovations for Independent Ageing</a:t>
            </a:r>
          </a:p>
        </p:txBody>
      </p:sp>
      <p:sp>
        <p:nvSpPr>
          <p:cNvPr id="3" name="Subtitle 2">
            <a:extLst>
              <a:ext uri="{FF2B5EF4-FFF2-40B4-BE49-F238E27FC236}">
                <a16:creationId xmlns:a16="http://schemas.microsoft.com/office/drawing/2014/main" id="{ABF19FE6-B2F3-A6FC-B79C-8C591DBB07C2}"/>
              </a:ext>
            </a:extLst>
          </p:cNvPr>
          <p:cNvSpPr>
            <a:spLocks noGrp="1"/>
          </p:cNvSpPr>
          <p:nvPr>
            <p:ph type="subTitle" idx="1"/>
          </p:nvPr>
        </p:nvSpPr>
        <p:spPr>
          <a:xfrm>
            <a:off x="1524000" y="4324578"/>
            <a:ext cx="9144000" cy="1587310"/>
          </a:xfrm>
        </p:spPr>
        <p:txBody>
          <a:bodyPr anchor="ctr">
            <a:noAutofit/>
          </a:bodyPr>
          <a:lstStyle/>
          <a:p>
            <a:endParaRPr lang="en-US" sz="1600" dirty="0">
              <a:latin typeface="Times New Roman"/>
              <a:cs typeface="Times New Roman"/>
            </a:endParaRPr>
          </a:p>
          <a:p>
            <a:endParaRPr lang="en-US" sz="1600" dirty="0">
              <a:latin typeface="Times New Roman"/>
              <a:cs typeface="Times New Roman"/>
            </a:endParaRPr>
          </a:p>
          <a:p>
            <a:r>
              <a:rPr lang="en-US" sz="1600" dirty="0">
                <a:latin typeface="Times New Roman"/>
                <a:cs typeface="Times New Roman"/>
              </a:rPr>
              <a:t>Assignment Title: Component 1: Individual Presentation (PowerPoint with voiceover). </a:t>
            </a:r>
          </a:p>
          <a:p>
            <a:r>
              <a:rPr lang="en-US" sz="1600" dirty="0">
                <a:latin typeface="Times New Roman"/>
                <a:cs typeface="Times New Roman"/>
              </a:rPr>
              <a:t>Module Code: BMHP6027</a:t>
            </a:r>
          </a:p>
          <a:p>
            <a:r>
              <a:rPr lang="en-US" sz="1600" dirty="0">
                <a:latin typeface="Times New Roman"/>
                <a:cs typeface="Times New Roman"/>
              </a:rPr>
              <a:t>Lecturer: Joanne Davies </a:t>
            </a:r>
          </a:p>
          <a:p>
            <a:r>
              <a:rPr lang="en-US" sz="1600" dirty="0">
                <a:latin typeface="Times New Roman"/>
                <a:cs typeface="Times New Roman"/>
              </a:rPr>
              <a:t>Student Name: Amreen Akhtar</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a:cs typeface="Times New Roman"/>
              </a:rPr>
              <a:t>Student Id: 2214675</a:t>
            </a:r>
          </a:p>
          <a:p>
            <a:endParaRPr lang="en-GB" sz="1600" dirty="0">
              <a:latin typeface="Times New Roman" panose="02020603050405020304" pitchFamily="18"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6" name="Audio 25">
            <a:hlinkClick r:id="" action="ppaction://media"/>
            <a:extLst>
              <a:ext uri="{FF2B5EF4-FFF2-40B4-BE49-F238E27FC236}">
                <a16:creationId xmlns:a16="http://schemas.microsoft.com/office/drawing/2014/main" id="{29B1950B-B736-9FFB-4CFE-67DDAA695B2E}"/>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867712177"/>
      </p:ext>
    </p:extLst>
  </p:cSld>
  <p:clrMapOvr>
    <a:masterClrMapping/>
  </p:clrMapOvr>
  <mc:AlternateContent xmlns:mc="http://schemas.openxmlformats.org/markup-compatibility/2006">
    <mc:Choice xmlns:p14="http://schemas.microsoft.com/office/powerpoint/2010/main" Requires="p14">
      <p:transition spd="slow" p14:dur="2000" advTm="35415"/>
    </mc:Choice>
    <mc:Fallback>
      <p:transition spd="slow" advTm="35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par>
                                <p:cTn id="10" presetID="10" presetClass="entr" presetSubtype="0" fill="hold" grpId="0" nodeType="withEffect">
                                  <p:stCondLst>
                                    <p:cond delay="1000"/>
                                  </p:stCondLst>
                                  <p:iterate type="wd">
                                    <p:tmPct val="15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par>
                                <p:cTn id="13" presetID="10" presetClass="entr" presetSubtype="0" fill="hold" grpId="0" nodeType="withEffect">
                                  <p:stCondLst>
                                    <p:cond delay="1000"/>
                                  </p:stCondLst>
                                  <p:iterate type="wd">
                                    <p:tmPct val="15000"/>
                                  </p:iterate>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childTnLst>
                                </p:cTn>
                              </p:par>
                              <p:par>
                                <p:cTn id="21" presetID="10" presetClass="entr" presetSubtype="0" fill="hold" grpId="0" nodeType="withEffect">
                                  <p:stCondLst>
                                    <p:cond delay="1000"/>
                                  </p:stCondLst>
                                  <p:iterate type="wd">
                                    <p:tmPct val="15000"/>
                                  </p:iterate>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10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1000"/>
                                  </p:stCondLst>
                                  <p:iterate type="wd">
                                    <p:tmPct val="15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2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4" name="Rectangle 1063">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05C706-A449-D962-7732-EDD289B1C206}"/>
              </a:ext>
            </a:extLst>
          </p:cNvPr>
          <p:cNvSpPr txBox="1"/>
          <p:nvPr/>
        </p:nvSpPr>
        <p:spPr>
          <a:xfrm>
            <a:off x="723901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kern="1200" dirty="0">
                <a:solidFill>
                  <a:schemeClr val="tx1"/>
                </a:solidFill>
                <a:latin typeface="Times New Roman" panose="02020603050405020304" pitchFamily="18" charset="0"/>
                <a:ea typeface="+mj-ea"/>
                <a:cs typeface="Times New Roman" panose="02020603050405020304" pitchFamily="18" charset="0"/>
              </a:rPr>
              <a:t>Introduction</a:t>
            </a:r>
          </a:p>
        </p:txBody>
      </p:sp>
      <p:sp>
        <p:nvSpPr>
          <p:cNvPr id="1066" name="Rectangle 106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8" name="Rectangle 106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Biological and Functional Biomarkers of Aging: Definition, Characteristics,  and How They Can Impact Everyday Cancer Treatment | Current Oncology Reports">
            <a:extLst>
              <a:ext uri="{FF2B5EF4-FFF2-40B4-BE49-F238E27FC236}">
                <a16:creationId xmlns:a16="http://schemas.microsoft.com/office/drawing/2014/main" id="{C229AD8B-D8E5-E3FD-85EA-A021C07190D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76244" y="1138743"/>
            <a:ext cx="5628018" cy="4347643"/>
          </a:xfrm>
          <a:prstGeom prst="rect">
            <a:avLst/>
          </a:prstGeom>
          <a:noFill/>
          <a:extLst>
            <a:ext uri="{909E8E84-426E-40DD-AFC4-6F175D3DCCD1}">
              <a14:hiddenFill xmlns:a14="http://schemas.microsoft.com/office/drawing/2010/main">
                <a:solidFill>
                  <a:srgbClr val="FFFFFF"/>
                </a:solidFill>
              </a14:hiddenFill>
            </a:ext>
          </a:extLst>
        </p:spPr>
      </p:pic>
      <p:sp>
        <p:nvSpPr>
          <p:cNvPr id="1070" name="Rectangle 106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4">
            <a:extLst>
              <a:ext uri="{FF2B5EF4-FFF2-40B4-BE49-F238E27FC236}">
                <a16:creationId xmlns:a16="http://schemas.microsoft.com/office/drawing/2014/main" id="{DC5B846B-9C3A-0183-82A3-A34FD9DA0276}"/>
              </a:ext>
            </a:extLst>
          </p:cNvPr>
          <p:cNvSpPr>
            <a:spLocks noChangeArrowheads="1"/>
          </p:cNvSpPr>
          <p:nvPr/>
        </p:nvSpPr>
        <p:spPr bwMode="auto">
          <a:xfrm>
            <a:off x="6629400" y="2031101"/>
            <a:ext cx="4892596" cy="35119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Autofit/>
          </a:bodyPr>
          <a:lstStyle/>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Ageing involves biological decline, psychological adaptation, and social role transformation over time (</a:t>
            </a:r>
            <a:r>
              <a:rPr lang="en-GB" sz="1600" dirty="0" err="1">
                <a:latin typeface="Times New Roman" panose="02020603050405020304" pitchFamily="18" charset="0"/>
                <a:cs typeface="Times New Roman" panose="02020603050405020304" pitchFamily="18" charset="0"/>
              </a:rPr>
              <a:t>Menassa</a:t>
            </a:r>
            <a:r>
              <a:rPr lang="en-GB" sz="1600" dirty="0">
                <a:latin typeface="Times New Roman" panose="02020603050405020304" pitchFamily="18" charset="0"/>
                <a:cs typeface="Times New Roman" panose="02020603050405020304" pitchFamily="18" charset="0"/>
              </a:rPr>
              <a:t> et al., 2023</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The presentation critically evaluates how older adults’ care and empowerment needs are addressed.</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It explores ageing theories, UK care provisions, relevant legislation, technologies, and improvement recommendations.</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The growing ageing population significantly impacts the UK’s health and social care system.</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Ageing is both biological and social, as explained by Activity and Continuity theories.</a:t>
            </a:r>
          </a:p>
        </p:txBody>
      </p:sp>
      <p:sp>
        <p:nvSpPr>
          <p:cNvPr id="1072" name="Rectangle 107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Audio 24">
            <a:hlinkClick r:id="" action="ppaction://media"/>
            <a:extLst>
              <a:ext uri="{FF2B5EF4-FFF2-40B4-BE49-F238E27FC236}">
                <a16:creationId xmlns:a16="http://schemas.microsoft.com/office/drawing/2014/main" id="{ACE969A8-1420-7639-A8F3-11A93C1F341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8793720"/>
      </p:ext>
    </p:extLst>
  </p:cSld>
  <p:clrMapOvr>
    <a:masterClrMapping/>
  </p:clrMapOvr>
  <mc:AlternateContent xmlns:mc="http://schemas.openxmlformats.org/markup-compatibility/2006">
    <mc:Choice xmlns:p14="http://schemas.microsoft.com/office/powerpoint/2010/main" Requires="p14">
      <p:transition spd="slow" p14:dur="2000" advTm="59337"/>
    </mc:Choice>
    <mc:Fallback>
      <p:transition spd="slow" advTm="59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7" name="Rectangle 210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0B19D61-E3CB-A324-9747-20B5BE49D489}"/>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chemeClr val="tx1"/>
                </a:solidFill>
                <a:latin typeface="Times New Roman" panose="02020603050405020304" pitchFamily="18" charset="0"/>
                <a:ea typeface="+mj-ea"/>
                <a:cs typeface="Times New Roman" panose="02020603050405020304" pitchFamily="18" charset="0"/>
              </a:rPr>
              <a:t>The Ageing Population: Setting the Scene</a:t>
            </a:r>
          </a:p>
        </p:txBody>
      </p:sp>
      <p:sp>
        <p:nvSpPr>
          <p:cNvPr id="2109" name="Rectangle 210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47D83AA3-FE0A-EA1F-5583-49BFDA910F26}"/>
              </a:ext>
            </a:extLst>
          </p:cNvPr>
          <p:cNvSpPr>
            <a:spLocks noChangeArrowheads="1"/>
          </p:cNvSpPr>
          <p:nvPr/>
        </p:nvSpPr>
        <p:spPr bwMode="auto">
          <a:xfrm>
            <a:off x="358509" y="2031101"/>
            <a:ext cx="4569541" cy="35119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In 2024, 19.3% of the UK population was aged 65 and above (ONS, 2024).</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Rising longevity increases chronic illness, dependency, and risks of social isolation.</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The ageing population intensifies economic pressures on NHS and social care budgets.</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Effective care must </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prioritise</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empowerment, dignity, autonomy, and active participation of elders.</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Understanding ageing trends ensures responsive, sustainable, and person-</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centred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models of elderly care.</a:t>
            </a:r>
          </a:p>
        </p:txBody>
      </p:sp>
      <p:sp>
        <p:nvSpPr>
          <p:cNvPr id="2111" name="Rectangle 211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3" name="Rectangle 21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5" name="Rectangle 21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382408A-7B25-62A5-6FA8-1666BAB87FDE}"/>
              </a:ext>
            </a:extLst>
          </p:cNvPr>
          <p:cNvGraphicFramePr>
            <a:graphicFrameLocks noGrp="1"/>
          </p:cNvGraphicFramePr>
          <p:nvPr>
            <p:extLst>
              <p:ext uri="{D42A27DB-BD31-4B8C-83A1-F6EECF244321}">
                <p14:modId xmlns:p14="http://schemas.microsoft.com/office/powerpoint/2010/main" val="1062832552"/>
              </p:ext>
            </p:extLst>
          </p:nvPr>
        </p:nvGraphicFramePr>
        <p:xfrm>
          <a:off x="5987738" y="1186537"/>
          <a:ext cx="5628021" cy="4180116"/>
        </p:xfrm>
        <a:graphic>
          <a:graphicData uri="http://schemas.openxmlformats.org/drawingml/2006/table">
            <a:tbl>
              <a:tblPr firstRow="1" firstCol="1" bandRow="1">
                <a:tableStyleId>{5C22544A-7EE6-4342-B048-85BDC9FD1C3A}</a:tableStyleId>
              </a:tblPr>
              <a:tblGrid>
                <a:gridCol w="704592">
                  <a:extLst>
                    <a:ext uri="{9D8B030D-6E8A-4147-A177-3AD203B41FA5}">
                      <a16:colId xmlns:a16="http://schemas.microsoft.com/office/drawing/2014/main" val="2595920660"/>
                    </a:ext>
                  </a:extLst>
                </a:gridCol>
                <a:gridCol w="908870">
                  <a:extLst>
                    <a:ext uri="{9D8B030D-6E8A-4147-A177-3AD203B41FA5}">
                      <a16:colId xmlns:a16="http://schemas.microsoft.com/office/drawing/2014/main" val="3050235122"/>
                    </a:ext>
                  </a:extLst>
                </a:gridCol>
                <a:gridCol w="871266">
                  <a:extLst>
                    <a:ext uri="{9D8B030D-6E8A-4147-A177-3AD203B41FA5}">
                      <a16:colId xmlns:a16="http://schemas.microsoft.com/office/drawing/2014/main" val="4205210334"/>
                    </a:ext>
                  </a:extLst>
                </a:gridCol>
                <a:gridCol w="625320">
                  <a:extLst>
                    <a:ext uri="{9D8B030D-6E8A-4147-A177-3AD203B41FA5}">
                      <a16:colId xmlns:a16="http://schemas.microsoft.com/office/drawing/2014/main" val="3837370239"/>
                    </a:ext>
                  </a:extLst>
                </a:gridCol>
                <a:gridCol w="1717849">
                  <a:extLst>
                    <a:ext uri="{9D8B030D-6E8A-4147-A177-3AD203B41FA5}">
                      <a16:colId xmlns:a16="http://schemas.microsoft.com/office/drawing/2014/main" val="1287153419"/>
                    </a:ext>
                  </a:extLst>
                </a:gridCol>
                <a:gridCol w="800124">
                  <a:extLst>
                    <a:ext uri="{9D8B030D-6E8A-4147-A177-3AD203B41FA5}">
                      <a16:colId xmlns:a16="http://schemas.microsoft.com/office/drawing/2014/main" val="2144225286"/>
                    </a:ext>
                  </a:extLst>
                </a:gridCol>
              </a:tblGrid>
              <a:tr h="442263">
                <a:tc>
                  <a:txBody>
                    <a:bodyPr/>
                    <a:lstStyle/>
                    <a:p>
                      <a:pPr marL="0" marR="0" algn="ctr">
                        <a:lnSpc>
                          <a:spcPct val="150000"/>
                        </a:lnSpc>
                        <a:spcAft>
                          <a:spcPts val="800"/>
                        </a:spcAft>
                        <a:buNone/>
                      </a:pPr>
                      <a:r>
                        <a:rPr lang="en-GB" sz="600" dirty="0">
                          <a:effectLst/>
                        </a:rPr>
                        <a:t>Region / Source</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Estimated Population Aged 65+ (Mid-2024)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of Total Population (Mid-2024)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Annual Growth (2023–2024)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Key Insights / Notes</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Source / Reference</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2118066553"/>
                  </a:ext>
                </a:extLst>
              </a:tr>
              <a:tr h="659118">
                <a:tc>
                  <a:txBody>
                    <a:bodyPr/>
                    <a:lstStyle/>
                    <a:p>
                      <a:pPr marL="0" marR="0" algn="ctr">
                        <a:lnSpc>
                          <a:spcPct val="150000"/>
                        </a:lnSpc>
                        <a:spcAft>
                          <a:spcPts val="800"/>
                        </a:spcAft>
                        <a:buNone/>
                      </a:pPr>
                      <a:r>
                        <a:rPr lang="en-GB" sz="600">
                          <a:effectLst/>
                        </a:rPr>
                        <a:t>United Kingdom (Overall)</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~12.9 million people aged 65 and over</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~19.3% of total UK population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+1.8% overall</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The 65+ population continues to rise steadily; the UK is experiencing long-term population ageing.</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Office for National Statistics (ONS, 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548361"/>
                  </a:ext>
                </a:extLst>
              </a:tr>
              <a:tr h="659118">
                <a:tc>
                  <a:txBody>
                    <a:bodyPr/>
                    <a:lstStyle/>
                    <a:p>
                      <a:pPr marL="0" marR="0" algn="ctr">
                        <a:lnSpc>
                          <a:spcPct val="150000"/>
                        </a:lnSpc>
                        <a:spcAft>
                          <a:spcPts val="800"/>
                        </a:spcAft>
                        <a:buNone/>
                      </a:pPr>
                      <a:r>
                        <a:rPr lang="en-GB" sz="600">
                          <a:effectLst/>
                        </a:rPr>
                        <a:t>England</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~10.8 million aged 65+</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~18.9% of population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+1.8%</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England has the largest number of older adults; notable increases in the South-West and East of England regions.</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ONS (2024)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1840693161"/>
                  </a:ext>
                </a:extLst>
              </a:tr>
              <a:tr h="659118">
                <a:tc>
                  <a:txBody>
                    <a:bodyPr/>
                    <a:lstStyle/>
                    <a:p>
                      <a:pPr marL="0" marR="0" algn="ctr">
                        <a:lnSpc>
                          <a:spcPct val="150000"/>
                        </a:lnSpc>
                        <a:spcAft>
                          <a:spcPts val="800"/>
                        </a:spcAft>
                        <a:buNone/>
                      </a:pPr>
                      <a:r>
                        <a:rPr lang="en-GB" sz="600">
                          <a:effectLst/>
                        </a:rPr>
                        <a:t>Wales</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~0.69 million aged 65+</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21.7% of population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+1.5%</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Wales has the highest proportion of people aged 65+ in the UK; the ageing rate outpaces overall population growth.</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Welsh Government (2024)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758986469"/>
                  </a:ext>
                </a:extLst>
              </a:tr>
              <a:tr h="659118">
                <a:tc>
                  <a:txBody>
                    <a:bodyPr/>
                    <a:lstStyle/>
                    <a:p>
                      <a:pPr marL="0" marR="0" algn="ctr">
                        <a:lnSpc>
                          <a:spcPct val="150000"/>
                        </a:lnSpc>
                        <a:spcAft>
                          <a:spcPts val="800"/>
                        </a:spcAft>
                        <a:buNone/>
                      </a:pPr>
                      <a:r>
                        <a:rPr lang="en-GB" sz="600">
                          <a:effectLst/>
                        </a:rPr>
                        <a:t>Scotland</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~1.15 million aged 65+</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20.5% of population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+2.0%</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The 65+ population increased in all council areas; rural and coastal areas show stronger ageing patterns.</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National Records of Scotland (2024)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3394844434"/>
                  </a:ext>
                </a:extLst>
              </a:tr>
              <a:tr h="659118">
                <a:tc>
                  <a:txBody>
                    <a:bodyPr/>
                    <a:lstStyle/>
                    <a:p>
                      <a:pPr marL="0" marR="0" algn="ctr">
                        <a:lnSpc>
                          <a:spcPct val="150000"/>
                        </a:lnSpc>
                        <a:spcAft>
                          <a:spcPts val="800"/>
                        </a:spcAft>
                        <a:buNone/>
                      </a:pPr>
                      <a:r>
                        <a:rPr lang="en-GB" sz="600">
                          <a:effectLst/>
                        </a:rPr>
                        <a:t>Northern Ireland</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~0.39 million aged 65+</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19.5% of population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+2.0%</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Highest rate of growth among UK nations in 2023–24; ageing population expected to double by 2040.</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ONS (2024)</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1023992303"/>
                  </a:ext>
                </a:extLst>
              </a:tr>
              <a:tr h="442263">
                <a:tc>
                  <a:txBody>
                    <a:bodyPr/>
                    <a:lstStyle/>
                    <a:p>
                      <a:pPr marL="0" marR="0" algn="ctr">
                        <a:lnSpc>
                          <a:spcPct val="150000"/>
                        </a:lnSpc>
                        <a:spcAft>
                          <a:spcPts val="800"/>
                        </a:spcAft>
                        <a:buNone/>
                      </a:pPr>
                      <a:r>
                        <a:rPr lang="en-GB" sz="600">
                          <a:effectLst/>
                        </a:rPr>
                        <a:t>People aged 85+ (UK)</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~1.6 million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~2.4% of population</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a:effectLst/>
                        </a:rPr>
                        <a:t>↑ +2.3%</a:t>
                      </a:r>
                      <a:endParaRPr lang="en-GB" sz="60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The fastest-growing age group in the UK is expected to double by mid-2045.</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tc>
                  <a:txBody>
                    <a:bodyPr/>
                    <a:lstStyle/>
                    <a:p>
                      <a:pPr marL="0" marR="0" algn="ctr">
                        <a:lnSpc>
                          <a:spcPct val="150000"/>
                        </a:lnSpc>
                        <a:spcAft>
                          <a:spcPts val="800"/>
                        </a:spcAft>
                        <a:buNone/>
                      </a:pPr>
                      <a:r>
                        <a:rPr lang="en-GB" sz="600" dirty="0">
                          <a:effectLst/>
                        </a:rPr>
                        <a:t>ONS (2024)</a:t>
                      </a:r>
                      <a:endParaRPr lang="en-GB" sz="60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txBody>
                  <a:tcPr marL="7158" marR="7158" marT="0" marB="0" anchor="ctr"/>
                </a:tc>
                <a:extLst>
                  <a:ext uri="{0D108BD9-81ED-4DB2-BD59-A6C34878D82A}">
                    <a16:rowId xmlns:a16="http://schemas.microsoft.com/office/drawing/2014/main" val="2273738663"/>
                  </a:ext>
                </a:extLst>
              </a:tr>
            </a:tbl>
          </a:graphicData>
        </a:graphic>
      </p:graphicFrame>
      <p:pic>
        <p:nvPicPr>
          <p:cNvPr id="9" name="Audio 8">
            <a:hlinkClick r:id="" action="ppaction://media"/>
            <a:extLst>
              <a:ext uri="{FF2B5EF4-FFF2-40B4-BE49-F238E27FC236}">
                <a16:creationId xmlns:a16="http://schemas.microsoft.com/office/drawing/2014/main" id="{C9F82184-C018-98AD-91DC-E5C2B2D9980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2077627"/>
      </p:ext>
    </p:extLst>
  </p:cSld>
  <p:clrMapOvr>
    <a:masterClrMapping/>
  </p:clrMapOvr>
  <mc:AlternateContent xmlns:mc="http://schemas.openxmlformats.org/markup-compatibility/2006">
    <mc:Choice xmlns:p14="http://schemas.microsoft.com/office/powerpoint/2010/main" Requires="p14">
      <p:transition spd="slow" p14:dur="2000" advTm="63583"/>
    </mc:Choice>
    <mc:Fallback>
      <p:transition spd="slow" advTm="63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32" name="Rectangle 313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9270F2-27A2-E578-016A-9784B283AC92}"/>
              </a:ext>
            </a:extLst>
          </p:cNvPr>
          <p:cNvSpPr txBox="1"/>
          <p:nvPr/>
        </p:nvSpPr>
        <p:spPr>
          <a:xfrm>
            <a:off x="723901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chemeClr val="tx1"/>
                </a:solidFill>
                <a:latin typeface="Times New Roman" panose="02020603050405020304" pitchFamily="18" charset="0"/>
                <a:ea typeface="+mj-ea"/>
                <a:cs typeface="Times New Roman" panose="02020603050405020304" pitchFamily="18" charset="0"/>
              </a:rPr>
              <a:t>Theoretical Frameworks of Ageing</a:t>
            </a:r>
          </a:p>
        </p:txBody>
      </p:sp>
      <p:sp>
        <p:nvSpPr>
          <p:cNvPr id="3134" name="Rectangle 313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6" name="Rectangle 313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CEDE368-4B2B-A71E-DB49-34EC585767D1}"/>
              </a:ext>
            </a:extLst>
          </p:cNvPr>
          <p:cNvPicPr>
            <a:picLocks noChangeAspect="1"/>
          </p:cNvPicPr>
          <p:nvPr/>
        </p:nvPicPr>
        <p:blipFill>
          <a:blip r:embed="rId5"/>
          <a:stretch>
            <a:fillRect/>
          </a:stretch>
        </p:blipFill>
        <p:spPr>
          <a:xfrm>
            <a:off x="576244" y="1138743"/>
            <a:ext cx="5628018" cy="4347643"/>
          </a:xfrm>
          <a:prstGeom prst="rect">
            <a:avLst/>
          </a:prstGeom>
        </p:spPr>
      </p:pic>
      <p:sp>
        <p:nvSpPr>
          <p:cNvPr id="3138" name="Rectangle 31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B00C3A79-C6B0-C091-664D-6F5776EDE7D8}"/>
              </a:ext>
            </a:extLst>
          </p:cNvPr>
          <p:cNvSpPr>
            <a:spLocks noChangeArrowheads="1"/>
          </p:cNvSpPr>
          <p:nvPr/>
        </p:nvSpPr>
        <p:spPr bwMode="auto">
          <a:xfrm>
            <a:off x="6891185" y="2112057"/>
            <a:ext cx="4716555" cy="35119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Autofit/>
          </a:bodyPr>
          <a:lstStyle/>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Activity Theory:</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Active engagement in social roles enhances satisfaction, health, and self-worth (</a:t>
            </a:r>
            <a:r>
              <a:rPr lang="en-GB" sz="1600" dirty="0" err="1">
                <a:latin typeface="Times New Roman" panose="02020603050405020304" pitchFamily="18" charset="0"/>
                <a:cs typeface="Times New Roman" panose="02020603050405020304" pitchFamily="18" charset="0"/>
              </a:rPr>
              <a:t>Menassa</a:t>
            </a:r>
            <a:r>
              <a:rPr lang="en-GB" sz="1600" dirty="0">
                <a:latin typeface="Times New Roman" panose="02020603050405020304" pitchFamily="18" charset="0"/>
                <a:cs typeface="Times New Roman" panose="02020603050405020304" pitchFamily="18" charset="0"/>
              </a:rPr>
              <a:t> et al., 2023</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Disengagement Theory:</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Gradual withdrawal from social roles helps psychological adjustment in ageing.</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Continuity Theory:</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Preserving habits, relationships, and lifestyles maintains identity and emotional stability (</a:t>
            </a:r>
            <a:r>
              <a:rPr lang="en-GB" sz="1600" dirty="0">
                <a:latin typeface="Times New Roman" panose="02020603050405020304" pitchFamily="18" charset="0"/>
                <a:cs typeface="Times New Roman" panose="02020603050405020304" pitchFamily="18" charset="0"/>
              </a:rPr>
              <a:t>Guedes, and Melo, 2019</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Life Course Perspective:</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Early experiences, health, and environment cumulatively shape ageing outcomes.</a:t>
            </a:r>
          </a:p>
          <a:p>
            <a:pPr marL="285750" marR="0" lvl="0" indent="-22860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Application:</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Theories guide care strategies promoting inclusion, autonomy, and empowerment in practice.</a:t>
            </a:r>
          </a:p>
        </p:txBody>
      </p:sp>
      <p:sp>
        <p:nvSpPr>
          <p:cNvPr id="3140" name="Rectangle 313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FC151664-94DA-712C-45AD-44B9BB26FF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7249956"/>
      </p:ext>
    </p:extLst>
  </p:cSld>
  <p:clrMapOvr>
    <a:masterClrMapping/>
  </p:clrMapOvr>
  <mc:AlternateContent xmlns:mc="http://schemas.openxmlformats.org/markup-compatibility/2006">
    <mc:Choice xmlns:p14="http://schemas.microsoft.com/office/powerpoint/2010/main" Requires="p14">
      <p:transition spd="slow" p14:dur="2000" advTm="56203"/>
    </mc:Choice>
    <mc:Fallback>
      <p:transition spd="slow" advTm="56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D5C92F-65EA-E38C-9EB5-4EEC66FF5A03}"/>
            </a:ext>
          </a:extLst>
        </p:cNvPr>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B95F7BC-6066-2BF6-C47C-0C668E33ECC5}"/>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chemeClr val="tx1"/>
                </a:solidFill>
                <a:latin typeface="Times New Roman" panose="02020603050405020304" pitchFamily="18" charset="0"/>
                <a:ea typeface="+mj-ea"/>
                <a:cs typeface="Times New Roman" panose="02020603050405020304" pitchFamily="18" charset="0"/>
              </a:rPr>
              <a:t>Policy and Legislative Frameworks</a:t>
            </a:r>
          </a:p>
        </p:txBody>
      </p:sp>
      <p:sp>
        <p:nvSpPr>
          <p:cNvPr id="4106" name="Rectangle 410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4591CFB-2DFA-3016-22BC-477E17A9CBA3}"/>
              </a:ext>
            </a:extLst>
          </p:cNvPr>
          <p:cNvSpPr>
            <a:spLocks noChangeArrowheads="1"/>
          </p:cNvSpPr>
          <p:nvPr/>
        </p:nvSpPr>
        <p:spPr bwMode="auto">
          <a:xfrm>
            <a:off x="310234" y="2031101"/>
            <a:ext cx="5076326" cy="35119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Autofit/>
          </a:bodyPr>
          <a:lstStyle/>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Care Act 2014:</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Ensures well-being, </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personalisation</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safeguarding, and person-</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centred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social care delivery.</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Equality Act 2010:</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Legally protects older adults from age-based discrimination in services (</a:t>
            </a:r>
            <a:r>
              <a:rPr lang="en-GB" sz="1600" dirty="0">
                <a:latin typeface="Times New Roman" panose="02020603050405020304" pitchFamily="18" charset="0"/>
                <a:cs typeface="Times New Roman" panose="02020603050405020304" pitchFamily="18" charset="0"/>
              </a:rPr>
              <a:t>de Campos, 2025</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Human Rights Act 1998:</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Upholds dignity, privacy, and autonomy in all health and care contexts (</a:t>
            </a:r>
            <a:r>
              <a:rPr lang="en-GB" sz="1600" dirty="0">
                <a:latin typeface="Times New Roman" panose="02020603050405020304" pitchFamily="18" charset="0"/>
                <a:cs typeface="Times New Roman" panose="02020603050405020304" pitchFamily="18" charset="0"/>
              </a:rPr>
              <a:t>Fazail, 2024</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NHS Long Term Plan (2019):</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Promotes prevention, community integration, and ageing population support.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latin typeface="Times New Roman" panose="02020603050405020304" pitchFamily="18" charset="0"/>
                <a:cs typeface="Times New Roman" panose="02020603050405020304" pitchFamily="18" charset="0"/>
              </a:rPr>
              <a:t>Social Care White Paper (2021):</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Focuses on innovation, workforce reform, and </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modernised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adult care.</a:t>
            </a:r>
          </a:p>
        </p:txBody>
      </p:sp>
      <p:sp>
        <p:nvSpPr>
          <p:cNvPr id="4108" name="Rectangle 410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Rectangle 410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2" name="Rectangle 411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3" descr="DWER Policy Framework | Western Australian Government">
            <a:extLst>
              <a:ext uri="{FF2B5EF4-FFF2-40B4-BE49-F238E27FC236}">
                <a16:creationId xmlns:a16="http://schemas.microsoft.com/office/drawing/2014/main" id="{9B3D7D0D-EB06-6AFF-0CB5-DC27F4BE9EA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987738" y="1919631"/>
            <a:ext cx="5628018" cy="2785868"/>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19A78450-1A13-D72A-4F27-7DBA1D0F66F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9557855"/>
      </p:ext>
    </p:extLst>
  </p:cSld>
  <p:clrMapOvr>
    <a:masterClrMapping/>
  </p:clrMapOvr>
  <mc:AlternateContent xmlns:mc="http://schemas.openxmlformats.org/markup-compatibility/2006">
    <mc:Choice xmlns:p14="http://schemas.microsoft.com/office/powerpoint/2010/main" Requires="p14">
      <p:transition spd="slow" p14:dur="2000" advTm="64017"/>
    </mc:Choice>
    <mc:Fallback>
      <p:transition spd="slow" advTm="64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1" name="Rectangle 514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58503D1-FF04-6FD2-C904-4AF07B401C5B}"/>
              </a:ext>
            </a:extLst>
          </p:cNvPr>
          <p:cNvSpPr txBox="1"/>
          <p:nvPr/>
        </p:nvSpPr>
        <p:spPr>
          <a:xfrm>
            <a:off x="7239014" y="525982"/>
            <a:ext cx="4282983" cy="1200361"/>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200" kern="1200" dirty="0">
                <a:solidFill>
                  <a:schemeClr val="tx1"/>
                </a:solidFill>
                <a:latin typeface="Times New Roman" panose="02020603050405020304" pitchFamily="18" charset="0"/>
                <a:ea typeface="+mj-ea"/>
                <a:cs typeface="Times New Roman" panose="02020603050405020304" pitchFamily="18" charset="0"/>
              </a:rPr>
              <a:t>Overview and Strengths of Current Care Provisions</a:t>
            </a:r>
          </a:p>
        </p:txBody>
      </p:sp>
      <p:sp>
        <p:nvSpPr>
          <p:cNvPr id="5143" name="Rectangle 514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5" name="Rectangle 514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3" descr="Principles Of The Care Act 2014 Explained: Ensuring Quality Care! - Academy  for Health &amp; Fitness">
            <a:extLst>
              <a:ext uri="{FF2B5EF4-FFF2-40B4-BE49-F238E27FC236}">
                <a16:creationId xmlns:a16="http://schemas.microsoft.com/office/drawing/2014/main" id="{730BF874-31B4-277A-C5FA-6DF7A99E93B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76244" y="1729685"/>
            <a:ext cx="5628018" cy="3165760"/>
          </a:xfrm>
          <a:prstGeom prst="rect">
            <a:avLst/>
          </a:prstGeom>
          <a:noFill/>
          <a:extLst>
            <a:ext uri="{909E8E84-426E-40DD-AFC4-6F175D3DCCD1}">
              <a14:hiddenFill xmlns:a14="http://schemas.microsoft.com/office/drawing/2010/main">
                <a:solidFill>
                  <a:srgbClr val="FFFFFF"/>
                </a:solidFill>
              </a14:hiddenFill>
            </a:ext>
          </a:extLst>
        </p:spPr>
      </p:pic>
      <p:sp>
        <p:nvSpPr>
          <p:cNvPr id="5147" name="Rectangle 514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1258B93-8212-0374-C366-0D9F23886D2E}"/>
              </a:ext>
            </a:extLst>
          </p:cNvPr>
          <p:cNvSpPr txBox="1"/>
          <p:nvPr/>
        </p:nvSpPr>
        <p:spPr>
          <a:xfrm>
            <a:off x="6805441" y="2031101"/>
            <a:ext cx="5028049" cy="3511943"/>
          </a:xfrm>
          <a:prstGeom prst="rect">
            <a:avLst/>
          </a:prstGeom>
        </p:spPr>
        <p:txBody>
          <a:bodyPr vert="horz" lIns="91440" tIns="45720" rIns="91440" bIns="45720" rtlCol="0" anchor="ctr">
            <a:noAutofit/>
          </a:bodyPr>
          <a:lstStyle/>
          <a:p>
            <a:pPr marL="285750" indent="-28575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UK elderly care includes residential homes, domiciliary support, hospices, day </a:t>
            </a:r>
            <a:r>
              <a:rPr lang="en-US" sz="1600" dirty="0" err="1">
                <a:latin typeface="Times New Roman" panose="02020603050405020304" pitchFamily="18" charset="0"/>
                <a:cs typeface="Times New Roman" panose="02020603050405020304" pitchFamily="18" charset="0"/>
              </a:rPr>
              <a:t>centres</a:t>
            </a:r>
            <a:r>
              <a:rPr lang="en-US" sz="1600" dirty="0">
                <a:latin typeface="Times New Roman" panose="02020603050405020304" pitchFamily="18" charset="0"/>
                <a:cs typeface="Times New Roman" panose="02020603050405020304" pitchFamily="18" charset="0"/>
              </a:rPr>
              <a:t>, and community care (</a:t>
            </a:r>
            <a:r>
              <a:rPr lang="en-GB" sz="1600" dirty="0" err="1">
                <a:latin typeface="Times New Roman" panose="02020603050405020304" pitchFamily="18" charset="0"/>
                <a:cs typeface="Times New Roman" panose="02020603050405020304" pitchFamily="18" charset="0"/>
              </a:rPr>
              <a:t>Teggi</a:t>
            </a:r>
            <a:r>
              <a:rPr lang="en-GB" sz="1600" dirty="0">
                <a:latin typeface="Times New Roman" panose="02020603050405020304" pitchFamily="18" charset="0"/>
                <a:cs typeface="Times New Roman" panose="02020603050405020304" pitchFamily="18" charset="0"/>
              </a:rPr>
              <a:t>, 2020</a:t>
            </a:r>
            <a:r>
              <a:rPr lang="en-US" sz="1600" dirty="0">
                <a:latin typeface="Times New Roman" panose="02020603050405020304" pitchFamily="18" charset="0"/>
                <a:cs typeface="Times New Roman" panose="02020603050405020304" pitchFamily="18" charset="0"/>
              </a:rPr>
              <a:t>).</a:t>
            </a:r>
          </a:p>
          <a:p>
            <a:pPr marL="285750" indent="-28575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Services </a:t>
            </a:r>
            <a:r>
              <a:rPr lang="en-US" sz="1600" dirty="0" err="1">
                <a:latin typeface="Times New Roman" panose="02020603050405020304" pitchFamily="18" charset="0"/>
                <a:cs typeface="Times New Roman" panose="02020603050405020304" pitchFamily="18" charset="0"/>
              </a:rPr>
              <a:t>emphasise</a:t>
            </a:r>
            <a:r>
              <a:rPr lang="en-US" sz="1600" dirty="0">
                <a:latin typeface="Times New Roman" panose="02020603050405020304" pitchFamily="18" charset="0"/>
                <a:cs typeface="Times New Roman" panose="02020603050405020304" pitchFamily="18" charset="0"/>
              </a:rPr>
              <a:t> holistic assessment, person-</a:t>
            </a:r>
            <a:r>
              <a:rPr lang="en-US" sz="1600" dirty="0" err="1">
                <a:latin typeface="Times New Roman" panose="02020603050405020304" pitchFamily="18" charset="0"/>
                <a:cs typeface="Times New Roman" panose="02020603050405020304" pitchFamily="18" charset="0"/>
              </a:rPr>
              <a:t>centred</a:t>
            </a:r>
            <a:r>
              <a:rPr lang="en-US" sz="1600" dirty="0">
                <a:latin typeface="Times New Roman" panose="02020603050405020304" pitchFamily="18" charset="0"/>
                <a:cs typeface="Times New Roman" panose="02020603050405020304" pitchFamily="18" charset="0"/>
              </a:rPr>
              <a:t> planning, and tailored health–social integration approaches.</a:t>
            </a:r>
          </a:p>
          <a:p>
            <a:pPr marL="285750" indent="-28575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Multidisciplinary teams enhance coordination between nurses, social workers, and rehabilitation specialists.</a:t>
            </a:r>
          </a:p>
          <a:p>
            <a:pPr marL="285750" indent="-285750" algn="just">
              <a:lnSpc>
                <a:spcPct val="90000"/>
              </a:lnSpc>
              <a:spcAft>
                <a:spcPts val="600"/>
              </a:spcAf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Personalisation</a:t>
            </a:r>
            <a:r>
              <a:rPr lang="en-US" sz="1600" dirty="0">
                <a:latin typeface="Times New Roman" panose="02020603050405020304" pitchFamily="18" charset="0"/>
                <a:cs typeface="Times New Roman" panose="02020603050405020304" pitchFamily="18" charset="0"/>
              </a:rPr>
              <a:t> under the Care Act 2014 promotes choice, wellbeing, and self-directed independence.</a:t>
            </a:r>
          </a:p>
          <a:p>
            <a:pPr marL="285750" indent="-28575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Activity Theory supports engagement in purposeful activities, improving satisfaction and psychological well-being.</a:t>
            </a:r>
          </a:p>
        </p:txBody>
      </p:sp>
      <p:sp>
        <p:nvSpPr>
          <p:cNvPr id="5149" name="Rectangle 514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CF738D93-71FD-E337-232F-EA6D5711FA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9742815"/>
      </p:ext>
    </p:extLst>
  </p:cSld>
  <p:clrMapOvr>
    <a:masterClrMapping/>
  </p:clrMapOvr>
  <mc:AlternateContent xmlns:mc="http://schemas.openxmlformats.org/markup-compatibility/2006">
    <mc:Choice xmlns:p14="http://schemas.microsoft.com/office/powerpoint/2010/main" Requires="p14">
      <p:transition spd="slow" p14:dur="2000" advTm="67253"/>
    </mc:Choice>
    <mc:Fallback>
      <p:transition spd="slow" advTm="67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C2057D-DEA3-63E9-44E9-ACFC948E81F7}"/>
            </a:ext>
          </a:extLst>
        </p:cNvPr>
        <p:cNvGrpSpPr/>
        <p:nvPr/>
      </p:nvGrpSpPr>
      <p:grpSpPr>
        <a:xfrm>
          <a:off x="0" y="0"/>
          <a:ext cx="0" cy="0"/>
          <a:chOff x="0" y="0"/>
          <a:chExt cx="0" cy="0"/>
        </a:xfrm>
      </p:grpSpPr>
      <p:sp useBgFill="1">
        <p:nvSpPr>
          <p:cNvPr id="4154" name="Rectangle 415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DE168D-EEF2-B799-74C9-5348FFF7D767}"/>
              </a:ext>
            </a:extLst>
          </p:cNvPr>
          <p:cNvSpPr txBox="1"/>
          <p:nvPr/>
        </p:nvSpPr>
        <p:spPr>
          <a:xfrm>
            <a:off x="589560" y="856180"/>
            <a:ext cx="4560584" cy="1128068"/>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200" dirty="0">
                <a:latin typeface="Times New Roman" panose="02020603050405020304" pitchFamily="18" charset="0"/>
                <a:ea typeface="+mj-ea"/>
                <a:cs typeface="Times New Roman" panose="02020603050405020304" pitchFamily="18" charset="0"/>
              </a:rPr>
              <a:t>Limitations, COVID-19 Impacts, and Critical Evaluation</a:t>
            </a:r>
          </a:p>
        </p:txBody>
      </p:sp>
      <p:grpSp>
        <p:nvGrpSpPr>
          <p:cNvPr id="4155" name="Group 415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46" name="Rectangle 41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6" name="Rectangle 4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57" name="Rectangle 415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31F8E348-EE4D-D992-411B-919F1BBA7B3C}"/>
              </a:ext>
            </a:extLst>
          </p:cNvPr>
          <p:cNvSpPr>
            <a:spLocks noChangeArrowheads="1"/>
          </p:cNvSpPr>
          <p:nvPr/>
        </p:nvSpPr>
        <p:spPr bwMode="auto">
          <a:xfrm>
            <a:off x="355197" y="2330505"/>
            <a:ext cx="4794948"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Workforce shortages and underfunding severely strain the quality and continuity of elderly care (</a:t>
            </a:r>
            <a:r>
              <a:rPr lang="en-GB" sz="1600" dirty="0">
                <a:latin typeface="Times New Roman" panose="02020603050405020304" pitchFamily="18" charset="0"/>
                <a:cs typeface="Times New Roman" panose="02020603050405020304" pitchFamily="18" charset="0"/>
              </a:rPr>
              <a:t>Espinoza, 2021</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Regional inequalities limit access, particularly affecting rural and economically deprived communities.</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COVID-19 disrupted face-to-face services, worsening loneliness, anxiety, and functional decline (</a:t>
            </a:r>
            <a:r>
              <a:rPr lang="en-GB" sz="1600" dirty="0">
                <a:latin typeface="Times New Roman" panose="02020603050405020304" pitchFamily="18" charset="0"/>
                <a:cs typeface="Times New Roman" panose="02020603050405020304" pitchFamily="18" charset="0"/>
              </a:rPr>
              <a:t>Wong et al., 2020</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Inconsistent regulatory compliance leads to variations in safety and care standards.</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Reforms must strengthen funding, digital inclusion, and inter-agency collaboration across sectors.</a:t>
            </a:r>
          </a:p>
        </p:txBody>
      </p:sp>
      <p:sp>
        <p:nvSpPr>
          <p:cNvPr id="4158" name="Rectangle 415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3" name="Rectangle 41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1CD03A8-6F61-32A1-E948-BE2E1A90461A}"/>
              </a:ext>
            </a:extLst>
          </p:cNvPr>
          <p:cNvPicPr>
            <a:picLocks noChangeAspect="1"/>
          </p:cNvPicPr>
          <p:nvPr/>
        </p:nvPicPr>
        <p:blipFill>
          <a:blip r:embed="rId5"/>
          <a:srcRect l="36029" r="9813" b="-1"/>
          <a:stretch>
            <a:fillRect/>
          </a:stretch>
        </p:blipFill>
        <p:spPr>
          <a:xfrm>
            <a:off x="5977788" y="799352"/>
            <a:ext cx="5425410" cy="5259296"/>
          </a:xfrm>
          <a:prstGeom prst="rect">
            <a:avLst/>
          </a:prstGeom>
        </p:spPr>
      </p:pic>
      <p:pic>
        <p:nvPicPr>
          <p:cNvPr id="8" name="Audio 7">
            <a:hlinkClick r:id="" action="ppaction://media"/>
            <a:extLst>
              <a:ext uri="{FF2B5EF4-FFF2-40B4-BE49-F238E27FC236}">
                <a16:creationId xmlns:a16="http://schemas.microsoft.com/office/drawing/2014/main" id="{759CE78E-2FED-7654-383C-0AFB3A58E5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923366"/>
      </p:ext>
    </p:extLst>
  </p:cSld>
  <p:clrMapOvr>
    <a:masterClrMapping/>
  </p:clrMapOvr>
  <mc:AlternateContent xmlns:mc="http://schemas.openxmlformats.org/markup-compatibility/2006">
    <mc:Choice xmlns:p14="http://schemas.microsoft.com/office/powerpoint/2010/main" Requires="p14">
      <p:transition spd="slow" p14:dur="2000" advTm="74158"/>
    </mc:Choice>
    <mc:Fallback>
      <p:transition spd="slow" advTm="74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0" name="Rectangle 517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7776C1C-9F00-1BB8-9036-48ED3B7A5DB3}"/>
              </a:ext>
            </a:extLst>
          </p:cNvPr>
          <p:cNvSpPr txBox="1"/>
          <p:nvPr/>
        </p:nvSpPr>
        <p:spPr>
          <a:xfrm>
            <a:off x="723901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chemeClr val="tx1"/>
                </a:solidFill>
                <a:latin typeface="Times New Roman" panose="02020603050405020304" pitchFamily="18" charset="0"/>
                <a:ea typeface="+mj-ea"/>
                <a:cs typeface="Times New Roman" panose="02020603050405020304" pitchFamily="18" charset="0"/>
              </a:rPr>
              <a:t>Empowerment and Independence</a:t>
            </a:r>
          </a:p>
        </p:txBody>
      </p:sp>
      <p:sp>
        <p:nvSpPr>
          <p:cNvPr id="5182" name="Rectangle 518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84" name="Rectangle 518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street signs&#10;&#10;AI-generated content may be incorrect.">
            <a:extLst>
              <a:ext uri="{FF2B5EF4-FFF2-40B4-BE49-F238E27FC236}">
                <a16:creationId xmlns:a16="http://schemas.microsoft.com/office/drawing/2014/main" id="{D68EC67B-501A-3B3E-0702-D347B1F8C6C5}"/>
              </a:ext>
            </a:extLst>
          </p:cNvPr>
          <p:cNvPicPr>
            <a:picLocks noChangeAspect="1"/>
          </p:cNvPicPr>
          <p:nvPr/>
        </p:nvPicPr>
        <p:blipFill>
          <a:blip r:embed="rId5"/>
          <a:stretch>
            <a:fillRect/>
          </a:stretch>
        </p:blipFill>
        <p:spPr>
          <a:xfrm>
            <a:off x="576244" y="1110603"/>
            <a:ext cx="5628018" cy="4403923"/>
          </a:xfrm>
          <a:prstGeom prst="rect">
            <a:avLst/>
          </a:prstGeom>
        </p:spPr>
      </p:pic>
      <p:sp>
        <p:nvSpPr>
          <p:cNvPr id="5186" name="Rectangle 518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369976E-CEDF-8427-C65B-8DCBA44237C6}"/>
              </a:ext>
            </a:extLst>
          </p:cNvPr>
          <p:cNvSpPr>
            <a:spLocks noChangeArrowheads="1"/>
          </p:cNvSpPr>
          <p:nvPr/>
        </p:nvSpPr>
        <p:spPr bwMode="auto">
          <a:xfrm>
            <a:off x="6943725" y="2031101"/>
            <a:ext cx="4578271" cy="35119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Empowerment promotes self-determination, autonomy, and informed decision-making among older adults (</a:t>
            </a:r>
            <a:r>
              <a:rPr lang="en-GB" sz="1600" dirty="0">
                <a:latin typeface="Times New Roman" panose="02020603050405020304" pitchFamily="18" charset="0"/>
                <a:cs typeface="Times New Roman" panose="02020603050405020304" pitchFamily="18" charset="0"/>
              </a:rPr>
              <a:t>Largent et al., 2023</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Personalised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care plans ensure support aligns with individual preferences, needs, and life goals.</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Self-directed support and advocacy strengthen voice, rights, and participation in care decisions (</a:t>
            </a:r>
            <a:r>
              <a:rPr lang="en-GB" sz="1600" dirty="0" err="1">
                <a:latin typeface="Times New Roman" panose="02020603050405020304" pitchFamily="18" charset="0"/>
                <a:cs typeface="Times New Roman" panose="02020603050405020304" pitchFamily="18" charset="0"/>
              </a:rPr>
              <a:t>Biziewska</a:t>
            </a:r>
            <a:r>
              <a:rPr lang="en-GB" sz="1600" dirty="0">
                <a:latin typeface="Times New Roman" panose="02020603050405020304" pitchFamily="18" charset="0"/>
                <a:cs typeface="Times New Roman" panose="02020603050405020304" pitchFamily="18" charset="0"/>
              </a:rPr>
              <a:t> and </a:t>
            </a:r>
            <a:r>
              <a:rPr lang="en-GB" sz="1600" dirty="0" err="1">
                <a:latin typeface="Times New Roman" panose="02020603050405020304" pitchFamily="18" charset="0"/>
                <a:cs typeface="Times New Roman" panose="02020603050405020304" pitchFamily="18" charset="0"/>
              </a:rPr>
              <a:t>Palattiyil</a:t>
            </a:r>
            <a:r>
              <a:rPr lang="en-GB" sz="1600" dirty="0">
                <a:latin typeface="Times New Roman" panose="02020603050405020304" pitchFamily="18" charset="0"/>
                <a:cs typeface="Times New Roman" panose="02020603050405020304" pitchFamily="18" charset="0"/>
              </a:rPr>
              <a:t>, 2023</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Institutional barriers, resource constraints, and risk-averse cultures often hinder genuine empowerment.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Rehabilitation and assistive technologies enhance independence, confidence, and quality of life.</a:t>
            </a:r>
          </a:p>
        </p:txBody>
      </p:sp>
      <p:sp>
        <p:nvSpPr>
          <p:cNvPr id="5188" name="Rectangle 518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ACA3B282-C915-F87E-2EEE-AF66C13E29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6129936"/>
      </p:ext>
    </p:extLst>
  </p:cSld>
  <p:clrMapOvr>
    <a:masterClrMapping/>
  </p:clrMapOvr>
  <mc:AlternateContent xmlns:mc="http://schemas.openxmlformats.org/markup-compatibility/2006">
    <mc:Choice xmlns:p14="http://schemas.microsoft.com/office/powerpoint/2010/main" Requires="p14">
      <p:transition spd="slow" p14:dur="2000" advTm="64216"/>
    </mc:Choice>
    <mc:Fallback>
      <p:transition spd="slow" advTm="64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92" name="Rectangle 619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3B9F579-6E9C-D5CA-F9A4-CE3938AE6F1D}"/>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dirty="0">
                <a:latin typeface="Times New Roman" panose="02020603050405020304" pitchFamily="18" charset="0"/>
                <a:ea typeface="+mj-ea"/>
                <a:cs typeface="Times New Roman" panose="02020603050405020304" pitchFamily="18" charset="0"/>
              </a:rPr>
              <a:t>Overview of Technological Innovations</a:t>
            </a:r>
          </a:p>
        </p:txBody>
      </p:sp>
      <p:grpSp>
        <p:nvGrpSpPr>
          <p:cNvPr id="6194" name="Group 619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6195" name="Rectangle 61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6" name="Rectangle 61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98" name="Rectangle 61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2694694-7C0F-087D-D76A-33C37099D726}"/>
              </a:ext>
            </a:extLst>
          </p:cNvPr>
          <p:cNvSpPr>
            <a:spLocks noChangeArrowheads="1"/>
          </p:cNvSpPr>
          <p:nvPr/>
        </p:nvSpPr>
        <p:spPr bwMode="auto">
          <a:xfrm>
            <a:off x="496825" y="2330505"/>
            <a:ext cx="4653320"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Telehealth and telecare enable remote monitoring, consultations, and timely medical interventions.</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Smart home sensors detect falls, monitor movement, and support independent living.</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Robotic companions like PARO enhance emotional well-being and reduce loneliness in dementia care (</a:t>
            </a:r>
            <a:r>
              <a:rPr lang="en-GB" sz="1600" dirty="0">
                <a:latin typeface="Times New Roman" panose="02020603050405020304" pitchFamily="18" charset="0"/>
                <a:cs typeface="Times New Roman" panose="02020603050405020304" pitchFamily="18" charset="0"/>
              </a:rPr>
              <a:t>Chen et al., 2024</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Mobile health apps assist in medication reminders, exercise tracking, and chronic disease management.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Digital platforms promote communication between caregivers, families, and healthcare professionals effectively.</a:t>
            </a:r>
          </a:p>
        </p:txBody>
      </p:sp>
      <p:sp>
        <p:nvSpPr>
          <p:cNvPr id="6200" name="Rectangle 619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02" name="Rectangle 620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CA85942-EB96-354F-DEAE-43B85B3D381B}"/>
              </a:ext>
            </a:extLst>
          </p:cNvPr>
          <p:cNvPicPr>
            <a:picLocks noChangeAspect="1"/>
          </p:cNvPicPr>
          <p:nvPr/>
        </p:nvPicPr>
        <p:blipFill>
          <a:blip r:embed="rId5"/>
          <a:srcRect l="363" r="31038" b="1"/>
          <a:stretch>
            <a:fillRect/>
          </a:stretch>
        </p:blipFill>
        <p:spPr>
          <a:xfrm>
            <a:off x="5977788" y="799352"/>
            <a:ext cx="5425410" cy="5259296"/>
          </a:xfrm>
          <a:prstGeom prst="rect">
            <a:avLst/>
          </a:prstGeom>
        </p:spPr>
      </p:pic>
      <p:pic>
        <p:nvPicPr>
          <p:cNvPr id="8" name="Audio 7">
            <a:hlinkClick r:id="" action="ppaction://media"/>
            <a:extLst>
              <a:ext uri="{FF2B5EF4-FFF2-40B4-BE49-F238E27FC236}">
                <a16:creationId xmlns:a16="http://schemas.microsoft.com/office/drawing/2014/main" id="{02C554E5-D0E3-8CC6-3C5A-E3D8DF79F39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1181568"/>
      </p:ext>
    </p:extLst>
  </p:cSld>
  <p:clrMapOvr>
    <a:masterClrMapping/>
  </p:clrMapOvr>
  <mc:AlternateContent xmlns:mc="http://schemas.openxmlformats.org/markup-compatibility/2006">
    <mc:Choice xmlns:p14="http://schemas.microsoft.com/office/powerpoint/2010/main" Requires="p14">
      <p:transition spd="slow" p14:dur="2000" advTm="70834"/>
    </mc:Choice>
    <mc:Fallback>
      <p:transition spd="slow" advTm="70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15" name="Rectangle 72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2A947A2-C796-95B0-B7B0-C5BC66518840}"/>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dirty="0">
                <a:latin typeface="Times New Roman" panose="02020603050405020304" pitchFamily="18" charset="0"/>
                <a:ea typeface="+mj-ea"/>
                <a:cs typeface="Times New Roman" panose="02020603050405020304" pitchFamily="18" charset="0"/>
              </a:rPr>
              <a:t>Critical Evaluation and Challenges</a:t>
            </a:r>
          </a:p>
        </p:txBody>
      </p:sp>
      <p:grpSp>
        <p:nvGrpSpPr>
          <p:cNvPr id="7217" name="Group 72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218" name="Rectangle 72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19" name="Rectangle 72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221" name="Rectangle 72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1233AE8-8A98-8EFD-3766-7A8171A65DF6}"/>
              </a:ext>
            </a:extLst>
          </p:cNvPr>
          <p:cNvSpPr>
            <a:spLocks noChangeArrowheads="1"/>
          </p:cNvSpPr>
          <p:nvPr/>
        </p:nvSpPr>
        <p:spPr bwMode="auto">
          <a:xfrm>
            <a:off x="355197" y="2330505"/>
            <a:ext cx="4794948"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Digital innovations improve independence but raise ethical, privacy, and data security concerns (</a:t>
            </a:r>
            <a:r>
              <a:rPr lang="en-GB" sz="1600" dirty="0">
                <a:latin typeface="Times New Roman" panose="02020603050405020304" pitchFamily="18" charset="0"/>
                <a:cs typeface="Times New Roman" panose="02020603050405020304" pitchFamily="18" charset="0"/>
              </a:rPr>
              <a:t>Davidson et al., 2023</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Cost barriers and maintenance challenges limit widespread adoption across social care settings.</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Digital exclusion affects older adults lacking access, training, or technological confidence (</a:t>
            </a:r>
            <a:r>
              <a:rPr lang="en-GB" sz="1600" dirty="0">
                <a:latin typeface="Times New Roman" panose="02020603050405020304" pitchFamily="18" charset="0"/>
                <a:cs typeface="Times New Roman" panose="02020603050405020304" pitchFamily="18" charset="0"/>
              </a:rPr>
              <a:t>Tomczyk et al., 2023</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Staff training is essential to ensure effective implementation and consistent technology integration.</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Policy initiatives like NHS Digital Transformation support inclusive, accessible, age-friendly technology use.</a:t>
            </a:r>
          </a:p>
        </p:txBody>
      </p:sp>
      <p:sp>
        <p:nvSpPr>
          <p:cNvPr id="7223" name="Rectangle 72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5" name="Rectangle 72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4E9D5EE-4C2A-5C44-4B73-0F5F4B9D974F}"/>
              </a:ext>
            </a:extLst>
          </p:cNvPr>
          <p:cNvPicPr>
            <a:picLocks noChangeAspect="1"/>
          </p:cNvPicPr>
          <p:nvPr/>
        </p:nvPicPr>
        <p:blipFill>
          <a:blip r:embed="rId5"/>
          <a:srcRect l="6101" r="20140" b="-1"/>
          <a:stretch>
            <a:fillRect/>
          </a:stretch>
        </p:blipFill>
        <p:spPr>
          <a:xfrm>
            <a:off x="5977788" y="799352"/>
            <a:ext cx="5425410" cy="5259296"/>
          </a:xfrm>
          <a:prstGeom prst="rect">
            <a:avLst/>
          </a:prstGeom>
        </p:spPr>
      </p:pic>
      <p:pic>
        <p:nvPicPr>
          <p:cNvPr id="8" name="Audio 7">
            <a:hlinkClick r:id="" action="ppaction://media"/>
            <a:extLst>
              <a:ext uri="{FF2B5EF4-FFF2-40B4-BE49-F238E27FC236}">
                <a16:creationId xmlns:a16="http://schemas.microsoft.com/office/drawing/2014/main" id="{CADE205D-D115-EF47-1378-000BE079116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0577576"/>
      </p:ext>
    </p:extLst>
  </p:cSld>
  <p:clrMapOvr>
    <a:masterClrMapping/>
  </p:clrMapOvr>
  <mc:AlternateContent xmlns:mc="http://schemas.openxmlformats.org/markup-compatibility/2006">
    <mc:Choice xmlns:p14="http://schemas.microsoft.com/office/powerpoint/2010/main" Requires="p14">
      <p:transition spd="slow" p14:dur="2000" advTm="57480"/>
    </mc:Choice>
    <mc:Fallback>
      <p:transition spd="slow" advTm="57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1A3ED1-3056-3E30-F3D3-8E0AD3906C8F}"/>
            </a:ext>
          </a:extLst>
        </p:cNvPr>
        <p:cNvGrpSpPr/>
        <p:nvPr/>
      </p:nvGrpSpPr>
      <p:grpSpPr>
        <a:xfrm>
          <a:off x="0" y="0"/>
          <a:ext cx="0" cy="0"/>
          <a:chOff x="0" y="0"/>
          <a:chExt cx="0" cy="0"/>
        </a:xfrm>
      </p:grpSpPr>
      <p:sp useBgFill="1">
        <p:nvSpPr>
          <p:cNvPr id="7215" name="Rectangle 7214">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3B922EA-B7C1-5630-4D0F-972E735E7584}"/>
              </a:ext>
            </a:extLst>
          </p:cNvPr>
          <p:cNvSpPr txBox="1"/>
          <p:nvPr/>
        </p:nvSpPr>
        <p:spPr>
          <a:xfrm>
            <a:off x="645064" y="525982"/>
            <a:ext cx="4282983" cy="1200361"/>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200" dirty="0">
                <a:latin typeface="Times New Roman" panose="02020603050405020304" pitchFamily="18" charset="0"/>
                <a:ea typeface="+mj-ea"/>
                <a:cs typeface="Times New Roman" panose="02020603050405020304" pitchFamily="18" charset="0"/>
              </a:rPr>
              <a:t>Case Study 1: Dementia Village, De </a:t>
            </a:r>
            <a:r>
              <a:rPr lang="en-US" sz="3200" dirty="0" err="1">
                <a:latin typeface="Times New Roman" panose="02020603050405020304" pitchFamily="18" charset="0"/>
                <a:ea typeface="+mj-ea"/>
                <a:cs typeface="Times New Roman" panose="02020603050405020304" pitchFamily="18" charset="0"/>
              </a:rPr>
              <a:t>Hogeweyk</a:t>
            </a:r>
            <a:r>
              <a:rPr lang="en-US" sz="3200" dirty="0">
                <a:latin typeface="Times New Roman" panose="02020603050405020304" pitchFamily="18" charset="0"/>
                <a:ea typeface="+mj-ea"/>
                <a:cs typeface="Times New Roman" panose="02020603050405020304" pitchFamily="18" charset="0"/>
              </a:rPr>
              <a:t> (Netherlands)</a:t>
            </a:r>
          </a:p>
        </p:txBody>
      </p:sp>
      <p:sp>
        <p:nvSpPr>
          <p:cNvPr id="7217" name="Rectangle 72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EEB31847-2FD4-5030-64E4-86A077EFB746}"/>
              </a:ext>
            </a:extLst>
          </p:cNvPr>
          <p:cNvSpPr>
            <a:spLocks noChangeArrowheads="1"/>
          </p:cNvSpPr>
          <p:nvPr/>
        </p:nvSpPr>
        <p:spPr bwMode="auto">
          <a:xfrm>
            <a:off x="358509" y="2031101"/>
            <a:ext cx="4870716" cy="35119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De </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Hogeweyk</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replicates a real </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neighbourhood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for older adults living with dementia.</a:t>
            </a:r>
          </a:p>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Residents enjoy autonomy through </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normalised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routines, shopping, gardening, and social participation daily (</a:t>
            </a:r>
            <a:r>
              <a:rPr lang="en-GB" sz="1600" dirty="0">
                <a:latin typeface="Times New Roman" panose="02020603050405020304" pitchFamily="18" charset="0"/>
                <a:cs typeface="Times New Roman" panose="02020603050405020304" pitchFamily="18" charset="0"/>
              </a:rPr>
              <a:t>Pozo Menéndez and </a:t>
            </a:r>
            <a:r>
              <a:rPr lang="en-GB" sz="1600" dirty="0" err="1">
                <a:latin typeface="Times New Roman" panose="02020603050405020304" pitchFamily="18" charset="0"/>
                <a:cs typeface="Times New Roman" panose="02020603050405020304" pitchFamily="18" charset="0"/>
              </a:rPr>
              <a:t>Higueras</a:t>
            </a:r>
            <a:r>
              <a:rPr lang="en-GB" sz="1600" dirty="0">
                <a:latin typeface="Times New Roman" panose="02020603050405020304" pitchFamily="18" charset="0"/>
                <a:cs typeface="Times New Roman" panose="02020603050405020304" pitchFamily="18" charset="0"/>
              </a:rPr>
              <a:t> García, 2022</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Design encourages dignity, safety, and independence while reducing institutional stigma and isolation.</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Staff act as companions rather than controllers, promoting trust and person-</a:t>
            </a: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centred</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relationships.</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Model aligns with Activity Theory and Care Act principles of empowerment and wellbeing.</a:t>
            </a:r>
          </a:p>
        </p:txBody>
      </p:sp>
      <p:sp>
        <p:nvSpPr>
          <p:cNvPr id="7219" name="Rectangle 72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1" name="Rectangle 722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3" name="Rectangle 72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5B44046-E5BE-EC7A-75EB-E2583B863804}"/>
              </a:ext>
            </a:extLst>
          </p:cNvPr>
          <p:cNvPicPr>
            <a:picLocks noChangeAspect="1"/>
          </p:cNvPicPr>
          <p:nvPr/>
        </p:nvPicPr>
        <p:blipFill>
          <a:blip r:embed="rId5"/>
          <a:srcRect l="20214" r="9228" b="2"/>
          <a:stretch>
            <a:fillRect/>
          </a:stretch>
        </p:blipFill>
        <p:spPr>
          <a:xfrm>
            <a:off x="5987738" y="650494"/>
            <a:ext cx="5628018" cy="5324142"/>
          </a:xfrm>
          <a:prstGeom prst="rect">
            <a:avLst/>
          </a:prstGeom>
        </p:spPr>
      </p:pic>
      <p:pic>
        <p:nvPicPr>
          <p:cNvPr id="7" name="Audio 6">
            <a:hlinkClick r:id="" action="ppaction://media"/>
            <a:extLst>
              <a:ext uri="{FF2B5EF4-FFF2-40B4-BE49-F238E27FC236}">
                <a16:creationId xmlns:a16="http://schemas.microsoft.com/office/drawing/2014/main" id="{D1E7F2B1-FBB5-17E5-40AD-839D8EDFA2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6800527"/>
      </p:ext>
    </p:extLst>
  </p:cSld>
  <p:clrMapOvr>
    <a:masterClrMapping/>
  </p:clrMapOvr>
  <mc:AlternateContent xmlns:mc="http://schemas.openxmlformats.org/markup-compatibility/2006">
    <mc:Choice xmlns:p14="http://schemas.microsoft.com/office/powerpoint/2010/main" Requires="p14">
      <p:transition spd="slow" p14:dur="2000" advTm="58614"/>
    </mc:Choice>
    <mc:Fallback>
      <p:transition spd="slow" advTm="58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0D4083-3CD7-DDDB-5A28-0228322541AE}"/>
            </a:ext>
          </a:extLst>
        </p:cNvPr>
        <p:cNvGrpSpPr/>
        <p:nvPr/>
      </p:nvGrpSpPr>
      <p:grpSpPr>
        <a:xfrm>
          <a:off x="0" y="0"/>
          <a:ext cx="0" cy="0"/>
          <a:chOff x="0" y="0"/>
          <a:chExt cx="0" cy="0"/>
        </a:xfrm>
      </p:grpSpPr>
      <p:sp useBgFill="1">
        <p:nvSpPr>
          <p:cNvPr id="7215" name="Rectangle 72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1D33AD3-1733-D60D-AA8C-908FEA1284DE}"/>
              </a:ext>
            </a:extLst>
          </p:cNvPr>
          <p:cNvSpPr txBox="1"/>
          <p:nvPr/>
        </p:nvSpPr>
        <p:spPr>
          <a:xfrm>
            <a:off x="589560" y="856180"/>
            <a:ext cx="4560584" cy="1128068"/>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200" dirty="0">
                <a:latin typeface="Times New Roman" panose="02020603050405020304" pitchFamily="18" charset="0"/>
                <a:ea typeface="+mj-ea"/>
                <a:cs typeface="Times New Roman" panose="02020603050405020304" pitchFamily="18" charset="0"/>
              </a:rPr>
              <a:t>Case Study 2: NHS Telecare Pilot (United Kingdom)</a:t>
            </a:r>
          </a:p>
        </p:txBody>
      </p:sp>
      <p:grpSp>
        <p:nvGrpSpPr>
          <p:cNvPr id="7217" name="Group 72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218" name="Rectangle 72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19" name="Rectangle 72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221" name="Rectangle 72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33F160AE-8BF0-DBC4-CDF7-9223BE69DFD3}"/>
              </a:ext>
            </a:extLst>
          </p:cNvPr>
          <p:cNvSpPr>
            <a:spLocks noChangeArrowheads="1"/>
          </p:cNvSpPr>
          <p:nvPr/>
        </p:nvSpPr>
        <p:spPr bwMode="auto">
          <a:xfrm>
            <a:off x="355197" y="2330505"/>
            <a:ext cx="4794948"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lvl="0" indent="-285750" algn="just" fontAlgn="base">
              <a:lnSpc>
                <a:spcPct val="90000"/>
              </a:lnSpc>
              <a:spcBef>
                <a:spcPct val="0"/>
              </a:spcBef>
              <a:spcAft>
                <a:spcPts val="600"/>
              </a:spcAft>
              <a:buFont typeface="Arial" panose="020B0604020202020204" pitchFamily="34" charset="0"/>
              <a:buChar char="•"/>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NHS Telecare pilot supports older adults through remote monitoring and digital interventions (</a:t>
            </a:r>
            <a:r>
              <a:rPr lang="en-GB" sz="1600" dirty="0">
                <a:latin typeface="Times New Roman" panose="02020603050405020304" pitchFamily="18" charset="0"/>
                <a:cs typeface="Times New Roman" panose="02020603050405020304" pitchFamily="18" charset="0"/>
              </a:rPr>
              <a:t>Fothergill, 2024</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Devices track vital signs, medication adherence, and detect emergencies in real time.</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err="1">
                <a:ln>
                  <a:noFill/>
                </a:ln>
                <a:effectLst/>
                <a:latin typeface="Times New Roman" panose="02020603050405020304" pitchFamily="18" charset="0"/>
                <a:cs typeface="Times New Roman" panose="02020603050405020304" pitchFamily="18" charset="0"/>
              </a:rPr>
              <a:t>Programme</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reduced hospital readmissions, improved response times, and enhanced independent living confidence.</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Participants reported better well-being, reduced anxiety, and improved communication with healthcare teams.</a:t>
            </a:r>
          </a:p>
          <a:p>
            <a:pPr marL="285750" marR="0" lvl="0" indent="-285750" algn="just"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Highlights integration of technology, empowerment, and prevention in community-based elderly care.</a:t>
            </a:r>
          </a:p>
        </p:txBody>
      </p:sp>
      <p:sp>
        <p:nvSpPr>
          <p:cNvPr id="7223" name="Rectangle 72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5" name="Rectangle 72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phone with a person in a white coat&#10;&#10;AI-generated content may be incorrect.">
            <a:extLst>
              <a:ext uri="{FF2B5EF4-FFF2-40B4-BE49-F238E27FC236}">
                <a16:creationId xmlns:a16="http://schemas.microsoft.com/office/drawing/2014/main" id="{668B3DE9-30B1-A4AF-87C6-BBF71E86EB8D}"/>
              </a:ext>
            </a:extLst>
          </p:cNvPr>
          <p:cNvPicPr>
            <a:picLocks noChangeAspect="1"/>
          </p:cNvPicPr>
          <p:nvPr/>
        </p:nvPicPr>
        <p:blipFill>
          <a:blip r:embed="rId5"/>
          <a:srcRect r="4" b="3065"/>
          <a:stretch>
            <a:fillRect/>
          </a:stretch>
        </p:blipFill>
        <p:spPr>
          <a:xfrm>
            <a:off x="5977788" y="799352"/>
            <a:ext cx="5425410" cy="5259296"/>
          </a:xfrm>
          <a:prstGeom prst="rect">
            <a:avLst/>
          </a:prstGeom>
        </p:spPr>
      </p:pic>
      <p:pic>
        <p:nvPicPr>
          <p:cNvPr id="6" name="Audio 5">
            <a:hlinkClick r:id="" action="ppaction://media"/>
            <a:extLst>
              <a:ext uri="{FF2B5EF4-FFF2-40B4-BE49-F238E27FC236}">
                <a16:creationId xmlns:a16="http://schemas.microsoft.com/office/drawing/2014/main" id="{F25DB02F-8C76-6C3F-6F02-0D77EEBD690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9394742"/>
      </p:ext>
    </p:extLst>
  </p:cSld>
  <p:clrMapOvr>
    <a:masterClrMapping/>
  </p:clrMapOvr>
  <mc:AlternateContent xmlns:mc="http://schemas.openxmlformats.org/markup-compatibility/2006">
    <mc:Choice xmlns:p14="http://schemas.microsoft.com/office/powerpoint/2010/main" Requires="p14">
      <p:transition spd="slow" p14:dur="2000" advTm="63996"/>
    </mc:Choice>
    <mc:Fallback>
      <p:transition spd="slow" advTm="63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6" name="Rectangle 3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DA36592-FBF9-AAD6-8E76-AE0CA0A123D1}"/>
              </a:ext>
            </a:extLst>
          </p:cNvPr>
          <p:cNvSpPr txBox="1"/>
          <p:nvPr/>
        </p:nvSpPr>
        <p:spPr>
          <a:xfrm>
            <a:off x="1043631" y="809898"/>
            <a:ext cx="9942716" cy="15544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800" dirty="0">
                <a:latin typeface="Times New Roman" panose="02020603050405020304" pitchFamily="18" charset="0"/>
                <a:cs typeface="Times New Roman" panose="02020603050405020304" pitchFamily="18" charset="0"/>
              </a:rPr>
              <a:t>Recommendations for Improvement</a:t>
            </a:r>
            <a:endParaRPr lang="en-US" sz="4800" kern="1200" dirty="0">
              <a:solidFill>
                <a:schemeClr val="tx1"/>
              </a:solidFill>
              <a:latin typeface="Times New Roman" panose="02020603050405020304" pitchFamily="18" charset="0"/>
              <a:ea typeface="+mj-ea"/>
              <a:cs typeface="Times New Roman" panose="02020603050405020304" pitchFamily="18" charset="0"/>
            </a:endParaRPr>
          </a:p>
        </p:txBody>
      </p:sp>
      <p:cxnSp>
        <p:nvCxnSpPr>
          <p:cNvPr id="42" name="Straight Connector 4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8C0296E2-9225-ECF7-1993-FAB1DECD1F79}"/>
              </a:ext>
            </a:extLst>
          </p:cNvPr>
          <p:cNvSpPr>
            <a:spLocks noChangeArrowheads="1"/>
          </p:cNvSpPr>
          <p:nvPr/>
        </p:nvSpPr>
        <p:spPr bwMode="auto">
          <a:xfrm>
            <a:off x="1043632" y="3289897"/>
            <a:ext cx="10503934" cy="2120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Increase workforce training and retention through fair pay, education, and professional development.</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Expand digital inclusion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programmes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ensuring equal access to telecare and health technologies.</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Enhance integration between NHS, local authorities, and community sectors for coordinated care.</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Reform funding structures to ensure sustainable, equitable, and high-quality elderly care provision.</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Promote policy innovation focusing on empowerment, independence, and age-friendly service design.</a:t>
            </a:r>
          </a:p>
        </p:txBody>
      </p:sp>
      <p:pic>
        <p:nvPicPr>
          <p:cNvPr id="5" name="Audio 4">
            <a:hlinkClick r:id="" action="ppaction://media"/>
            <a:extLst>
              <a:ext uri="{FF2B5EF4-FFF2-40B4-BE49-F238E27FC236}">
                <a16:creationId xmlns:a16="http://schemas.microsoft.com/office/drawing/2014/main" id="{9416413D-313C-E19A-D606-B8754ED00A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3021502"/>
      </p:ext>
    </p:extLst>
  </p:cSld>
  <p:clrMapOvr>
    <a:masterClrMapping/>
  </p:clrMapOvr>
  <mc:AlternateContent xmlns:mc="http://schemas.openxmlformats.org/markup-compatibility/2006">
    <mc:Choice xmlns:p14="http://schemas.microsoft.com/office/powerpoint/2010/main" Requires="p14">
      <p:transition spd="slow" p14:dur="2000" advTm="63243"/>
    </mc:Choice>
    <mc:Fallback>
      <p:transition spd="slow" advTm="63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6" name="Rectangle 3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DDE387-F266-1E59-AB26-96DD5ABC5A1D}"/>
              </a:ext>
            </a:extLst>
          </p:cNvPr>
          <p:cNvSpPr txBox="1"/>
          <p:nvPr/>
        </p:nvSpPr>
        <p:spPr>
          <a:xfrm>
            <a:off x="1043631" y="809898"/>
            <a:ext cx="9942716" cy="15544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dirty="0">
                <a:solidFill>
                  <a:schemeClr val="tx1"/>
                </a:solidFill>
                <a:latin typeface="Times New Roman" panose="02020603050405020304" pitchFamily="18" charset="0"/>
                <a:ea typeface="+mj-ea"/>
                <a:cs typeface="Times New Roman" panose="02020603050405020304" pitchFamily="18" charset="0"/>
              </a:rPr>
              <a:t>Conclusion</a:t>
            </a:r>
          </a:p>
        </p:txBody>
      </p:sp>
      <p:cxnSp>
        <p:nvCxnSpPr>
          <p:cNvPr id="42" name="Straight Connector 4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Rectangle 2">
            <a:extLst>
              <a:ext uri="{FF2B5EF4-FFF2-40B4-BE49-F238E27FC236}">
                <a16:creationId xmlns:a16="http://schemas.microsoft.com/office/drawing/2014/main" id="{D709BA96-B71C-60C7-2534-5DC193F0076D}"/>
              </a:ext>
            </a:extLst>
          </p:cNvPr>
          <p:cNvSpPr>
            <a:spLocks noChangeArrowheads="1"/>
          </p:cNvSpPr>
          <p:nvPr/>
        </p:nvSpPr>
        <p:spPr bwMode="auto">
          <a:xfrm>
            <a:off x="838200" y="3289896"/>
            <a:ext cx="10709366" cy="2120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UK’s ageing population demands innovative, equitable, and sustainable care strategies.</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Integrating theory, policy, and technology enhances empowerment, dignity, and well-being for elders.</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Strengthening workforce capacity and funding ensures consistent, high-quality service delivery nationwide.</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Collaboration between NHS, local authorities, and communities promotes holistic, person-</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centred</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care.</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Future ageing policies must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prioritise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independence, inclusivity, and life-course-based health promotion.</a:t>
            </a:r>
          </a:p>
        </p:txBody>
      </p:sp>
      <p:pic>
        <p:nvPicPr>
          <p:cNvPr id="4" name="Audio 3">
            <a:hlinkClick r:id="" action="ppaction://media"/>
            <a:extLst>
              <a:ext uri="{FF2B5EF4-FFF2-40B4-BE49-F238E27FC236}">
                <a16:creationId xmlns:a16="http://schemas.microsoft.com/office/drawing/2014/main" id="{1864F87B-D5C7-0102-2DDE-7F294E70355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6260775"/>
      </p:ext>
    </p:extLst>
  </p:cSld>
  <p:clrMapOvr>
    <a:masterClrMapping/>
  </p:clrMapOvr>
  <mc:AlternateContent xmlns:mc="http://schemas.openxmlformats.org/markup-compatibility/2006">
    <mc:Choice xmlns:p14="http://schemas.microsoft.com/office/powerpoint/2010/main" Requires="p14">
      <p:transition spd="slow" p14:dur="2000" advTm="56022"/>
    </mc:Choice>
    <mc:Fallback>
      <p:transition spd="slow" advTm="56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8C8E161-1E42-5690-21F8-71F19C47103B}"/>
              </a:ext>
            </a:extLst>
          </p:cNvPr>
          <p:cNvSpPr txBox="1"/>
          <p:nvPr/>
        </p:nvSpPr>
        <p:spPr>
          <a:xfrm>
            <a:off x="808638" y="386930"/>
            <a:ext cx="9236700" cy="11889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Times New Roman" panose="02020603050405020304" pitchFamily="18" charset="0"/>
                <a:ea typeface="+mj-ea"/>
                <a:cs typeface="Times New Roman" panose="02020603050405020304" pitchFamily="18" charset="0"/>
              </a:rPr>
              <a:t>References </a:t>
            </a:r>
          </a:p>
        </p:txBody>
      </p:sp>
      <p:grpSp>
        <p:nvGrpSpPr>
          <p:cNvPr id="49" name="Group 4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50" name="Rectangle 4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9458DCE-402C-2D9A-5075-AF17DDF68BC9}"/>
              </a:ext>
            </a:extLst>
          </p:cNvPr>
          <p:cNvSpPr txBox="1"/>
          <p:nvPr/>
        </p:nvSpPr>
        <p:spPr>
          <a:xfrm>
            <a:off x="496919" y="2599509"/>
            <a:ext cx="10440409" cy="3435531"/>
          </a:xfrm>
          <a:prstGeom prst="rect">
            <a:avLst/>
          </a:prstGeom>
        </p:spPr>
        <p:txBody>
          <a:bodyPr vert="horz" lIns="91440" tIns="45720" rIns="91440" bIns="45720" rtlCol="0" anchor="ctr">
            <a:noAutofit/>
          </a:bodyPr>
          <a:lstStyle/>
          <a:p>
            <a:pPr marL="0" marR="0" indent="-228600" algn="just">
              <a:lnSpc>
                <a:spcPct val="90000"/>
              </a:lnSpc>
              <a:spcAft>
                <a:spcPts val="800"/>
              </a:spcAft>
              <a:buFont typeface="Arial" panose="020B0604020202020204" pitchFamily="34" charset="0"/>
              <a:buChar char="•"/>
            </a:pPr>
            <a:r>
              <a:rPr lang="en-US" sz="1100" dirty="0" err="1">
                <a:effectLst/>
                <a:latin typeface="Times New Roman" panose="02020603050405020304" pitchFamily="18" charset="0"/>
                <a:cs typeface="Times New Roman" panose="02020603050405020304" pitchFamily="18" charset="0"/>
              </a:rPr>
              <a:t>Menassa</a:t>
            </a:r>
            <a:r>
              <a:rPr lang="en-US" sz="1100" dirty="0">
                <a:effectLst/>
                <a:latin typeface="Times New Roman" panose="02020603050405020304" pitchFamily="18" charset="0"/>
                <a:cs typeface="Times New Roman" panose="02020603050405020304" pitchFamily="18" charset="0"/>
              </a:rPr>
              <a:t>, M., </a:t>
            </a:r>
            <a:r>
              <a:rPr lang="en-US" sz="1100" dirty="0" err="1">
                <a:effectLst/>
                <a:latin typeface="Times New Roman" panose="02020603050405020304" pitchFamily="18" charset="0"/>
                <a:cs typeface="Times New Roman" panose="02020603050405020304" pitchFamily="18" charset="0"/>
              </a:rPr>
              <a:t>Stronks</a:t>
            </a:r>
            <a:r>
              <a:rPr lang="en-US" sz="1100" dirty="0">
                <a:effectLst/>
                <a:latin typeface="Times New Roman" panose="02020603050405020304" pitchFamily="18" charset="0"/>
                <a:cs typeface="Times New Roman" panose="02020603050405020304" pitchFamily="18" charset="0"/>
              </a:rPr>
              <a:t>, K., Khatami, F., Díaz, Z.M.R., Espinola, O.P., </a:t>
            </a:r>
            <a:r>
              <a:rPr lang="en-US" sz="1100" dirty="0" err="1">
                <a:effectLst/>
                <a:latin typeface="Times New Roman" panose="02020603050405020304" pitchFamily="18" charset="0"/>
                <a:cs typeface="Times New Roman" panose="02020603050405020304" pitchFamily="18" charset="0"/>
              </a:rPr>
              <a:t>Gamba</a:t>
            </a:r>
            <a:r>
              <a:rPr lang="en-US" sz="1100" dirty="0">
                <a:effectLst/>
                <a:latin typeface="Times New Roman" panose="02020603050405020304" pitchFamily="18" charset="0"/>
                <a:cs typeface="Times New Roman" panose="02020603050405020304" pitchFamily="18" charset="0"/>
              </a:rPr>
              <a:t>, M., </a:t>
            </a:r>
            <a:r>
              <a:rPr lang="en-US" sz="1100" dirty="0" err="1">
                <a:effectLst/>
                <a:latin typeface="Times New Roman" panose="02020603050405020304" pitchFamily="18" charset="0"/>
                <a:cs typeface="Times New Roman" panose="02020603050405020304" pitchFamily="18" charset="0"/>
              </a:rPr>
              <a:t>Itodo</a:t>
            </a:r>
            <a:r>
              <a:rPr lang="en-US" sz="1100" dirty="0">
                <a:effectLst/>
                <a:latin typeface="Times New Roman" panose="02020603050405020304" pitchFamily="18" charset="0"/>
                <a:cs typeface="Times New Roman" panose="02020603050405020304" pitchFamily="18" charset="0"/>
              </a:rPr>
              <a:t>, O.A., </a:t>
            </a:r>
            <a:r>
              <a:rPr lang="en-US" sz="1100" dirty="0" err="1">
                <a:effectLst/>
                <a:latin typeface="Times New Roman" panose="02020603050405020304" pitchFamily="18" charset="0"/>
                <a:cs typeface="Times New Roman" panose="02020603050405020304" pitchFamily="18" charset="0"/>
              </a:rPr>
              <a:t>Buttia</a:t>
            </a:r>
            <a:r>
              <a:rPr lang="en-US" sz="1100" dirty="0">
                <a:effectLst/>
                <a:latin typeface="Times New Roman" panose="02020603050405020304" pitchFamily="18" charset="0"/>
                <a:cs typeface="Times New Roman" panose="02020603050405020304" pitchFamily="18" charset="0"/>
              </a:rPr>
              <a:t>, C., Wehrli, F., Minder, B. and Velarde, M.R., 2023. Concepts and definitions of healthy ageing: a systematic review and synthesis of theoretical models. </a:t>
            </a:r>
            <a:r>
              <a:rPr lang="en-US" sz="1100" i="1" dirty="0" err="1">
                <a:effectLst/>
                <a:latin typeface="Times New Roman" panose="02020603050405020304" pitchFamily="18" charset="0"/>
                <a:cs typeface="Times New Roman" panose="02020603050405020304" pitchFamily="18" charset="0"/>
              </a:rPr>
              <a:t>EClinicalMedicine</a:t>
            </a:r>
            <a:r>
              <a:rPr lang="en-US" sz="1100" dirty="0">
                <a:effectLst/>
                <a:latin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cs typeface="Times New Roman" panose="02020603050405020304" pitchFamily="18" charset="0"/>
              </a:rPr>
              <a:t>56</a:t>
            </a:r>
            <a:r>
              <a:rPr lang="en-US" sz="1100" dirty="0">
                <a:effectLst/>
                <a:latin typeface="Times New Roman" panose="02020603050405020304" pitchFamily="18" charset="0"/>
                <a:cs typeface="Times New Roman" panose="02020603050405020304" pitchFamily="18" charset="0"/>
              </a:rPr>
              <a:t>.</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Office for National Statistics (2024). </a:t>
            </a:r>
            <a:r>
              <a:rPr lang="en-US" sz="1100" i="1" dirty="0">
                <a:effectLst/>
                <a:latin typeface="Times New Roman" panose="02020603050405020304" pitchFamily="18" charset="0"/>
                <a:cs typeface="Times New Roman" panose="02020603050405020304" pitchFamily="18" charset="0"/>
              </a:rPr>
              <a:t>Annual Mid-Year Population Estimates, UK: mid-2024.</a:t>
            </a:r>
            <a:r>
              <a:rPr lang="en-US" sz="1100" dirty="0">
                <a:effectLst/>
                <a:latin typeface="Times New Roman" panose="02020603050405020304" pitchFamily="18" charset="0"/>
                <a:cs typeface="Times New Roman" panose="02020603050405020304" pitchFamily="18" charset="0"/>
              </a:rPr>
              <a:t> Available at: </a:t>
            </a:r>
            <a:r>
              <a:rPr lang="en-US" sz="1100" u="sng" dirty="0">
                <a:effectLst/>
                <a:latin typeface="Times New Roman" panose="02020603050405020304" pitchFamily="18" charset="0"/>
                <a:cs typeface="Times New Roman" panose="02020603050405020304" pitchFamily="18" charset="0"/>
              </a:rPr>
              <a:t>https://www.ons.gov.uk</a:t>
            </a:r>
            <a:endParaRPr lang="en-US" sz="1100" dirty="0">
              <a:effectLst/>
              <a:latin typeface="Times New Roman" panose="02020603050405020304" pitchFamily="18" charset="0"/>
              <a:cs typeface="Times New Roman" panose="02020603050405020304" pitchFamily="18" charset="0"/>
            </a:endParaRPr>
          </a:p>
          <a:p>
            <a:pPr marL="0" marR="0" indent="-228600" algn="just">
              <a:lnSpc>
                <a:spcPct val="90000"/>
              </a:lnSpc>
              <a:spcAft>
                <a:spcPts val="800"/>
              </a:spcAft>
              <a:buFont typeface="Arial" panose="020B0604020202020204" pitchFamily="34" charset="0"/>
              <a:buChar char="•"/>
            </a:pPr>
            <a:r>
              <a:rPr lang="en-US" sz="1100" dirty="0" err="1">
                <a:effectLst/>
                <a:latin typeface="Times New Roman" panose="02020603050405020304" pitchFamily="18" charset="0"/>
                <a:cs typeface="Times New Roman" panose="02020603050405020304" pitchFamily="18" charset="0"/>
              </a:rPr>
              <a:t>Menassa</a:t>
            </a:r>
            <a:r>
              <a:rPr lang="en-US" sz="1100" dirty="0">
                <a:effectLst/>
                <a:latin typeface="Times New Roman" panose="02020603050405020304" pitchFamily="18" charset="0"/>
                <a:cs typeface="Times New Roman" panose="02020603050405020304" pitchFamily="18" charset="0"/>
              </a:rPr>
              <a:t>, M., </a:t>
            </a:r>
            <a:r>
              <a:rPr lang="en-US" sz="1100" dirty="0" err="1">
                <a:effectLst/>
                <a:latin typeface="Times New Roman" panose="02020603050405020304" pitchFamily="18" charset="0"/>
                <a:cs typeface="Times New Roman" panose="02020603050405020304" pitchFamily="18" charset="0"/>
              </a:rPr>
              <a:t>Stronks</a:t>
            </a:r>
            <a:r>
              <a:rPr lang="en-US" sz="1100" dirty="0">
                <a:effectLst/>
                <a:latin typeface="Times New Roman" panose="02020603050405020304" pitchFamily="18" charset="0"/>
                <a:cs typeface="Times New Roman" panose="02020603050405020304" pitchFamily="18" charset="0"/>
              </a:rPr>
              <a:t>, K., Khatami, F., Díaz, Z.M.R., Espinola, O.P., </a:t>
            </a:r>
            <a:r>
              <a:rPr lang="en-US" sz="1100" dirty="0" err="1">
                <a:effectLst/>
                <a:latin typeface="Times New Roman" panose="02020603050405020304" pitchFamily="18" charset="0"/>
                <a:cs typeface="Times New Roman" panose="02020603050405020304" pitchFamily="18" charset="0"/>
              </a:rPr>
              <a:t>Gamba</a:t>
            </a:r>
            <a:r>
              <a:rPr lang="en-US" sz="1100" dirty="0">
                <a:effectLst/>
                <a:latin typeface="Times New Roman" panose="02020603050405020304" pitchFamily="18" charset="0"/>
                <a:cs typeface="Times New Roman" panose="02020603050405020304" pitchFamily="18" charset="0"/>
              </a:rPr>
              <a:t>, M., </a:t>
            </a:r>
            <a:r>
              <a:rPr lang="en-US" sz="1100" dirty="0" err="1">
                <a:effectLst/>
                <a:latin typeface="Times New Roman" panose="02020603050405020304" pitchFamily="18" charset="0"/>
                <a:cs typeface="Times New Roman" panose="02020603050405020304" pitchFamily="18" charset="0"/>
              </a:rPr>
              <a:t>Itodo</a:t>
            </a:r>
            <a:r>
              <a:rPr lang="en-US" sz="1100" dirty="0">
                <a:effectLst/>
                <a:latin typeface="Times New Roman" panose="02020603050405020304" pitchFamily="18" charset="0"/>
                <a:cs typeface="Times New Roman" panose="02020603050405020304" pitchFamily="18" charset="0"/>
              </a:rPr>
              <a:t>, O.A., </a:t>
            </a:r>
            <a:r>
              <a:rPr lang="en-US" sz="1100" dirty="0" err="1">
                <a:effectLst/>
                <a:latin typeface="Times New Roman" panose="02020603050405020304" pitchFamily="18" charset="0"/>
                <a:cs typeface="Times New Roman" panose="02020603050405020304" pitchFamily="18" charset="0"/>
              </a:rPr>
              <a:t>Buttia</a:t>
            </a:r>
            <a:r>
              <a:rPr lang="en-US" sz="1100" dirty="0">
                <a:effectLst/>
                <a:latin typeface="Times New Roman" panose="02020603050405020304" pitchFamily="18" charset="0"/>
                <a:cs typeface="Times New Roman" panose="02020603050405020304" pitchFamily="18" charset="0"/>
              </a:rPr>
              <a:t>, C., Wehrli, F., Minder, B. and Velarde, M.R., 2023. Concepts and definitions of healthy ageing: a systematic review and synthesis of theoretical models. </a:t>
            </a:r>
            <a:r>
              <a:rPr lang="en-US" sz="1100" i="1" dirty="0" err="1">
                <a:effectLst/>
                <a:latin typeface="Times New Roman" panose="02020603050405020304" pitchFamily="18" charset="0"/>
                <a:cs typeface="Times New Roman" panose="02020603050405020304" pitchFamily="18" charset="0"/>
              </a:rPr>
              <a:t>EClinicalMedicine</a:t>
            </a:r>
            <a:r>
              <a:rPr lang="en-US" sz="1100" dirty="0">
                <a:effectLst/>
                <a:latin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cs typeface="Times New Roman" panose="02020603050405020304" pitchFamily="18" charset="0"/>
              </a:rPr>
              <a:t>56</a:t>
            </a:r>
            <a:r>
              <a:rPr lang="en-US" sz="1100" dirty="0">
                <a:effectLst/>
                <a:latin typeface="Times New Roman" panose="02020603050405020304" pitchFamily="18" charset="0"/>
                <a:cs typeface="Times New Roman" panose="02020603050405020304" pitchFamily="18" charset="0"/>
              </a:rPr>
              <a:t>.</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Guedes, J. and Melo, S., 2019. Continuity theory. In </a:t>
            </a:r>
            <a:r>
              <a:rPr lang="en-US" sz="1100" i="1" dirty="0">
                <a:effectLst/>
                <a:latin typeface="Times New Roman" panose="02020603050405020304" pitchFamily="18" charset="0"/>
                <a:cs typeface="Times New Roman" panose="02020603050405020304" pitchFamily="18" charset="0"/>
              </a:rPr>
              <a:t>Encyclopedia of Gerontology and Population Aging</a:t>
            </a:r>
            <a:r>
              <a:rPr lang="en-US" sz="1100" dirty="0">
                <a:effectLst/>
                <a:latin typeface="Times New Roman" panose="02020603050405020304" pitchFamily="18" charset="0"/>
                <a:cs typeface="Times New Roman" panose="02020603050405020304" pitchFamily="18" charset="0"/>
              </a:rPr>
              <a:t> (pp. 1-10). Springer, Cham.</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de Campos, M.M., 2025. Challenges of Health and Ageing in Portugal's Population: Promote dignity and non-discrimination. </a:t>
            </a:r>
            <a:r>
              <a:rPr lang="en-US" sz="1100" i="1" dirty="0" err="1">
                <a:effectLst/>
                <a:latin typeface="Times New Roman" panose="02020603050405020304" pitchFamily="18" charset="0"/>
                <a:cs typeface="Times New Roman" panose="02020603050405020304" pitchFamily="18" charset="0"/>
              </a:rPr>
              <a:t>Oñati</a:t>
            </a:r>
            <a:r>
              <a:rPr lang="en-US" sz="1100" i="1" dirty="0">
                <a:effectLst/>
                <a:latin typeface="Times New Roman" panose="02020603050405020304" pitchFamily="18" charset="0"/>
                <a:cs typeface="Times New Roman" panose="02020603050405020304" pitchFamily="18" charset="0"/>
              </a:rPr>
              <a:t> Socio-Legal Series</a:t>
            </a:r>
            <a:r>
              <a:rPr lang="en-US" sz="1100" dirty="0">
                <a:effectLst/>
                <a:latin typeface="Times New Roman" panose="02020603050405020304" pitchFamily="18" charset="0"/>
                <a:cs typeface="Times New Roman" panose="02020603050405020304" pitchFamily="18" charset="0"/>
              </a:rPr>
              <a:t>.</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Fazail, I.P., 2024. Key </a:t>
            </a:r>
            <a:r>
              <a:rPr lang="en-US" sz="1100" dirty="0" err="1">
                <a:effectLst/>
                <a:latin typeface="Times New Roman" panose="02020603050405020304" pitchFamily="18" charset="0"/>
                <a:cs typeface="Times New Roman" panose="02020603050405020304" pitchFamily="18" charset="0"/>
              </a:rPr>
              <a:t>Charac-teristics</a:t>
            </a:r>
            <a:r>
              <a:rPr lang="en-US" sz="1100" dirty="0">
                <a:effectLst/>
                <a:latin typeface="Times New Roman" panose="02020603050405020304" pitchFamily="18" charset="0"/>
                <a:cs typeface="Times New Roman" panose="02020603050405020304" pitchFamily="18" charset="0"/>
              </a:rPr>
              <a:t> of Autonomy, Confidentiality, Bene-</a:t>
            </a:r>
            <a:r>
              <a:rPr lang="en-US" sz="1100" dirty="0" err="1">
                <a:effectLst/>
                <a:latin typeface="Times New Roman" panose="02020603050405020304" pitchFamily="18" charset="0"/>
                <a:cs typeface="Times New Roman" panose="02020603050405020304" pitchFamily="18" charset="0"/>
              </a:rPr>
              <a:t>ficence</a:t>
            </a:r>
            <a:r>
              <a:rPr lang="en-US" sz="1100" dirty="0">
                <a:effectLst/>
                <a:latin typeface="Times New Roman" panose="02020603050405020304" pitchFamily="18" charset="0"/>
                <a:cs typeface="Times New Roman" panose="02020603050405020304" pitchFamily="18" charset="0"/>
              </a:rPr>
              <a:t>, Non-maleficence, Justice and Privacy principles in Medical Law within the Context of Human Rights.</a:t>
            </a:r>
          </a:p>
          <a:p>
            <a:pPr marL="0" marR="0" indent="-228600" algn="just">
              <a:lnSpc>
                <a:spcPct val="90000"/>
              </a:lnSpc>
              <a:spcAft>
                <a:spcPts val="800"/>
              </a:spcAft>
              <a:buFont typeface="Arial" panose="020B0604020202020204" pitchFamily="34" charset="0"/>
              <a:buChar char="•"/>
            </a:pPr>
            <a:r>
              <a:rPr lang="en-US" sz="1100" dirty="0" err="1">
                <a:effectLst/>
                <a:latin typeface="Times New Roman" panose="02020603050405020304" pitchFamily="18" charset="0"/>
                <a:cs typeface="Times New Roman" panose="02020603050405020304" pitchFamily="18" charset="0"/>
              </a:rPr>
              <a:t>Teggi</a:t>
            </a:r>
            <a:r>
              <a:rPr lang="en-US" sz="1100" dirty="0">
                <a:effectLst/>
                <a:latin typeface="Times New Roman" panose="02020603050405020304" pitchFamily="18" charset="0"/>
                <a:cs typeface="Times New Roman" panose="02020603050405020304" pitchFamily="18" charset="0"/>
              </a:rPr>
              <a:t>, D., 2020. Care homes as hospices for the prevalent form of dying: An analysis of long-term care provision towards the end of life in England. </a:t>
            </a:r>
            <a:r>
              <a:rPr lang="en-US" sz="1100" i="1" dirty="0">
                <a:effectLst/>
                <a:latin typeface="Times New Roman" panose="02020603050405020304" pitchFamily="18" charset="0"/>
                <a:cs typeface="Times New Roman" panose="02020603050405020304" pitchFamily="18" charset="0"/>
              </a:rPr>
              <a:t>Social Science &amp; Medicine</a:t>
            </a:r>
            <a:r>
              <a:rPr lang="en-US" sz="1100" dirty="0">
                <a:effectLst/>
                <a:latin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cs typeface="Times New Roman" panose="02020603050405020304" pitchFamily="18" charset="0"/>
              </a:rPr>
              <a:t>260</a:t>
            </a:r>
            <a:r>
              <a:rPr lang="en-US" sz="1100" dirty="0">
                <a:effectLst/>
                <a:latin typeface="Times New Roman" panose="02020603050405020304" pitchFamily="18" charset="0"/>
                <a:cs typeface="Times New Roman" panose="02020603050405020304" pitchFamily="18" charset="0"/>
              </a:rPr>
              <a:t>, p.113150.</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Wong, S.Y.S., Zhang, D., Sit, R.W.S., Yip, B.H.K., Chung, R.Y.N., Wong, C.K.M., Chan, D.C.C., Sun, W., Kwok, K.O. and Mercer, S.W., 2020. Impact of COVID-19 on loneliness, mental health, and health service </a:t>
            </a:r>
            <a:r>
              <a:rPr lang="en-US" sz="1100" dirty="0" err="1">
                <a:effectLst/>
                <a:latin typeface="Times New Roman" panose="02020603050405020304" pitchFamily="18" charset="0"/>
                <a:cs typeface="Times New Roman" panose="02020603050405020304" pitchFamily="18" charset="0"/>
              </a:rPr>
              <a:t>utilisation</a:t>
            </a:r>
            <a:r>
              <a:rPr lang="en-US" sz="1100" dirty="0">
                <a:effectLst/>
                <a:latin typeface="Times New Roman" panose="02020603050405020304" pitchFamily="18" charset="0"/>
                <a:cs typeface="Times New Roman" panose="02020603050405020304" pitchFamily="18" charset="0"/>
              </a:rPr>
              <a:t>: a prospective cohort study of older adults with multimorbidity in primary care. </a:t>
            </a:r>
            <a:r>
              <a:rPr lang="en-US" sz="1100" i="1" dirty="0">
                <a:effectLst/>
                <a:latin typeface="Times New Roman" panose="02020603050405020304" pitchFamily="18" charset="0"/>
                <a:cs typeface="Times New Roman" panose="02020603050405020304" pitchFamily="18" charset="0"/>
              </a:rPr>
              <a:t>British Journal of General Practice</a:t>
            </a:r>
            <a:r>
              <a:rPr lang="en-US" sz="1100" dirty="0">
                <a:effectLst/>
                <a:latin typeface="Times New Roman" panose="02020603050405020304" pitchFamily="18" charset="0"/>
                <a:cs typeface="Times New Roman" panose="02020603050405020304" pitchFamily="18" charset="0"/>
              </a:rPr>
              <a:t>.</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Espinoza, R., 2021. Investing in Direct Care Workforce Interventions to Improve the Quality of Services and Supports for Older Adults and People with Disabilities. </a:t>
            </a:r>
            <a:r>
              <a:rPr lang="en-US" sz="1100" i="1" dirty="0">
                <a:effectLst/>
                <a:latin typeface="Times New Roman" panose="02020603050405020304" pitchFamily="18" charset="0"/>
                <a:cs typeface="Times New Roman" panose="02020603050405020304" pitchFamily="18" charset="0"/>
              </a:rPr>
              <a:t>Statement before the House Health, Employment, Labor, and Pensions Subcommittee, Washington, DC, July</a:t>
            </a:r>
            <a:r>
              <a:rPr lang="en-US" sz="1100" dirty="0">
                <a:effectLst/>
                <a:latin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cs typeface="Times New Roman" panose="02020603050405020304" pitchFamily="18" charset="0"/>
              </a:rPr>
              <a:t>20</a:t>
            </a:r>
            <a:r>
              <a:rPr lang="en-US" sz="1100" dirty="0">
                <a:effectLst/>
                <a:latin typeface="Times New Roman" panose="02020603050405020304" pitchFamily="18" charset="0"/>
                <a:cs typeface="Times New Roman" panose="02020603050405020304" pitchFamily="18" charset="0"/>
              </a:rPr>
              <a:t>.</a:t>
            </a:r>
          </a:p>
          <a:p>
            <a:pPr marL="0" marR="0" indent="-228600" algn="just">
              <a:lnSpc>
                <a:spcPct val="90000"/>
              </a:lnSpc>
              <a:spcAft>
                <a:spcPts val="800"/>
              </a:spcAft>
              <a:buFont typeface="Arial" panose="020B0604020202020204" pitchFamily="34" charset="0"/>
              <a:buChar char="•"/>
            </a:pPr>
            <a:r>
              <a:rPr lang="en-US" sz="1100" dirty="0">
                <a:effectLst/>
                <a:latin typeface="Times New Roman" panose="02020603050405020304" pitchFamily="18" charset="0"/>
                <a:cs typeface="Times New Roman" panose="02020603050405020304" pitchFamily="18" charset="0"/>
              </a:rPr>
              <a:t>Largent, E.A., Peterson, A. and </a:t>
            </a:r>
            <a:r>
              <a:rPr lang="en-US" sz="1100" dirty="0" err="1">
                <a:effectLst/>
                <a:latin typeface="Times New Roman" panose="02020603050405020304" pitchFamily="18" charset="0"/>
                <a:cs typeface="Times New Roman" panose="02020603050405020304" pitchFamily="18" charset="0"/>
              </a:rPr>
              <a:t>Karlawish</a:t>
            </a:r>
            <a:r>
              <a:rPr lang="en-US" sz="1100" dirty="0">
                <a:effectLst/>
                <a:latin typeface="Times New Roman" panose="02020603050405020304" pitchFamily="18" charset="0"/>
                <a:cs typeface="Times New Roman" panose="02020603050405020304" pitchFamily="18" charset="0"/>
              </a:rPr>
              <a:t>, J., 2023. Supported decision making: facilitating the self‐determination of persons living with Alzheimer's and related diseases. </a:t>
            </a:r>
            <a:r>
              <a:rPr lang="en-US" sz="1100" i="1" dirty="0">
                <a:effectLst/>
                <a:latin typeface="Times New Roman" panose="02020603050405020304" pitchFamily="18" charset="0"/>
                <a:cs typeface="Times New Roman" panose="02020603050405020304" pitchFamily="18" charset="0"/>
              </a:rPr>
              <a:t>Journal of the American Geriatrics Society</a:t>
            </a:r>
            <a:r>
              <a:rPr lang="en-US" sz="1100" dirty="0">
                <a:effectLst/>
                <a:latin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cs typeface="Times New Roman" panose="02020603050405020304" pitchFamily="18" charset="0"/>
              </a:rPr>
              <a:t>71</a:t>
            </a:r>
            <a:r>
              <a:rPr lang="en-US" sz="1100" dirty="0">
                <a:effectLst/>
                <a:latin typeface="Times New Roman" panose="02020603050405020304" pitchFamily="18" charset="0"/>
                <a:cs typeface="Times New Roman" panose="02020603050405020304" pitchFamily="18" charset="0"/>
              </a:rPr>
              <a:t>(11), pp.3566-3573.</a:t>
            </a:r>
          </a:p>
        </p:txBody>
      </p:sp>
      <p:pic>
        <p:nvPicPr>
          <p:cNvPr id="5" name="Audio 4">
            <a:hlinkClick r:id="" action="ppaction://media"/>
            <a:extLst>
              <a:ext uri="{FF2B5EF4-FFF2-40B4-BE49-F238E27FC236}">
                <a16:creationId xmlns:a16="http://schemas.microsoft.com/office/drawing/2014/main" id="{08C14C52-9D93-32FB-50B4-EBF7CC051F2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2241088"/>
      </p:ext>
    </p:extLst>
  </p:cSld>
  <p:clrMapOvr>
    <a:masterClrMapping/>
  </p:clrMapOvr>
  <mc:AlternateContent xmlns:mc="http://schemas.openxmlformats.org/markup-compatibility/2006">
    <mc:Choice xmlns:p14="http://schemas.microsoft.com/office/powerpoint/2010/main" Requires="p14">
      <p:transition spd="slow" p14:dur="2000" advTm="3928"/>
    </mc:Choice>
    <mc:Fallback>
      <p:transition spd="slow" advTm="3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9|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0375b497e7f30b1a213f1fbd0206975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7d2c42128ee1f59c6805b4b3b2609d91"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9114B9-BFF4-425C-BF60-993C8D8C0F35}">
  <ds:schemaRefs>
    <ds:schemaRef ds:uri="http://schemas.microsoft.com/sharepoint/v3/contenttype/forms"/>
  </ds:schemaRefs>
</ds:datastoreItem>
</file>

<file path=customXml/itemProps2.xml><?xml version="1.0" encoding="utf-8"?>
<ds:datastoreItem xmlns:ds="http://schemas.openxmlformats.org/officeDocument/2006/customXml" ds:itemID="{F44A53C0-15C3-407C-9CBA-96DEC7414B33}">
  <ds:schemaRefs>
    <ds:schemaRef ds:uri="http://schemas.microsoft.com/office/infopath/2007/PartnerControls"/>
    <ds:schemaRef ds:uri="http://schemas.openxmlformats.org/package/2006/metadata/core-properties"/>
    <ds:schemaRef ds:uri="http://purl.org/dc/dcmitype/"/>
    <ds:schemaRef ds:uri="http://schemas.microsoft.com/office/2006/documentManagement/types"/>
    <ds:schemaRef ds:uri="d8e79d84-78fb-44a9-92e9-d04bdd8f0359"/>
    <ds:schemaRef ds:uri="http://www.w3.org/XML/1998/namespace"/>
    <ds:schemaRef ds:uri="http://purl.org/dc/terms/"/>
    <ds:schemaRef ds:uri="http://schemas.microsoft.com/office/2006/metadata/properties"/>
    <ds:schemaRef ds:uri="http://purl.org/dc/elements/1.1/"/>
    <ds:schemaRef ds:uri="04c7059f-bde8-4ce9-bb0f-e52888740953"/>
  </ds:schemaRefs>
</ds:datastoreItem>
</file>

<file path=customXml/itemProps3.xml><?xml version="1.0" encoding="utf-8"?>
<ds:datastoreItem xmlns:ds="http://schemas.openxmlformats.org/officeDocument/2006/customXml" ds:itemID="{FB0A8FEE-44C0-4925-B6BF-468FFCE022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3428</Words>
  <Application>Microsoft Office PowerPoint</Application>
  <PresentationFormat>Widescreen</PresentationFormat>
  <Paragraphs>166</Paragraphs>
  <Slides>15</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Times New Roman</vt:lpstr>
      <vt:lpstr>Office Theme</vt:lpstr>
      <vt:lpstr>Empowering Older Adults in the UK: Evaluating Care, Support, and Technological Innovations for Independent Ageing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Amreen</dc:creator>
  <cp:lastModifiedBy>Amreen Akhtar (2214675)</cp:lastModifiedBy>
  <cp:revision>27</cp:revision>
  <dcterms:created xsi:type="dcterms:W3CDTF">2025-10-01T09:59:00Z</dcterms:created>
  <dcterms:modified xsi:type="dcterms:W3CDTF">2025-10-24T19:56:39Z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