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83259" autoAdjust="0"/>
  </p:normalViewPr>
  <p:slideViewPr>
    <p:cSldViewPr snapToGrid="0">
      <p:cViewPr varScale="1">
        <p:scale>
          <a:sx n="58" d="100"/>
          <a:sy n="58" d="100"/>
        </p:scale>
        <p:origin x="121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C88181-F9C2-40F4-9FA0-D43A3CECF54B}" type="datetimeFigureOut">
              <a:rPr lang="en-GB" smtClean="0"/>
              <a:t>20/01/2022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AE904-D2EB-4D27-A06C-0651C96B727E}" type="slidenum">
              <a:rPr lang="en-GB" smtClean="0"/>
              <a:t>‹#›</a:t>
            </a:fld>
            <a:endParaRPr lang="en-GB"/>
          </a:p>
        </p:txBody>
      </p:sp>
    </p:spTree>
    <p:extLst>
      <p:ext uri="{BB962C8B-B14F-4D97-AF65-F5344CB8AC3E}">
        <p14:creationId xmlns:p14="http://schemas.microsoft.com/office/powerpoint/2010/main" val="4235767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5</a:t>
            </a:fld>
            <a:endParaRPr lang="en-GB"/>
          </a:p>
        </p:txBody>
      </p:sp>
    </p:spTree>
    <p:extLst>
      <p:ext uri="{BB962C8B-B14F-4D97-AF65-F5344CB8AC3E}">
        <p14:creationId xmlns:p14="http://schemas.microsoft.com/office/powerpoint/2010/main" val="1794495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The increasing suicide trends are more likely attributable to various factors such as breakdown of traditional family structure, loss of social cohesion and increasing prevalence of depressive disorder. Indeed, young people is a vulnerable group given that risks of suicidal behaviour increase among this age group. </a:t>
            </a:r>
          </a:p>
          <a:p>
            <a:r>
              <a:rPr lang="en-GB" sz="1800" dirty="0">
                <a:effectLst/>
                <a:latin typeface="Times New Roman" panose="02020603050405020304" pitchFamily="18" charset="0"/>
                <a:ea typeface="Calibri" panose="020F0502020204030204" pitchFamily="34" charset="0"/>
              </a:rPr>
              <a:t>England and Wales registered 1141 deaths in which the most common cause of deaths were intentional self-harm including suicide, cancer and accidental injury (</a:t>
            </a:r>
            <a:r>
              <a:rPr lang="en-GB" sz="1800" dirty="0">
                <a:solidFill>
                  <a:srgbClr val="000000"/>
                </a:solidFill>
                <a:effectLst/>
                <a:latin typeface="Times New Roman" panose="02020603050405020304" pitchFamily="18" charset="0"/>
                <a:ea typeface="Calibri" panose="020F0502020204030204" pitchFamily="34" charset="0"/>
              </a:rPr>
              <a:t>RCPCH, 2020</a:t>
            </a:r>
            <a:r>
              <a:rPr lang="en-GB" sz="1800" dirty="0">
                <a:effectLst/>
                <a:latin typeface="Times New Roman" panose="02020603050405020304" pitchFamily="18" charset="0"/>
                <a:ea typeface="Calibri" panose="020F0502020204030204" pitchFamily="34" charset="0"/>
              </a:rPr>
              <a:t>). </a:t>
            </a:r>
          </a:p>
          <a:p>
            <a:r>
              <a:rPr lang="en-GB" sz="1800" dirty="0">
                <a:solidFill>
                  <a:srgbClr val="000000"/>
                </a:solidFill>
                <a:effectLst/>
                <a:latin typeface="Times New Roman" panose="02020603050405020304" pitchFamily="18" charset="0"/>
                <a:ea typeface="Calibri" panose="020F0502020204030204" pitchFamily="34" charset="0"/>
              </a:rPr>
              <a:t>There was a 13.2% per year increase in suicide rates among females between 2013 and 2017 while males recorded a 5.9% per year increase between 2009 and 2017 (</a:t>
            </a:r>
            <a:r>
              <a:rPr lang="en-GB" sz="1800" dirty="0" err="1">
                <a:solidFill>
                  <a:srgbClr val="000000"/>
                </a:solidFill>
                <a:effectLst/>
                <a:latin typeface="Times New Roman" panose="02020603050405020304" pitchFamily="18" charset="0"/>
                <a:ea typeface="Calibri" panose="020F0502020204030204" pitchFamily="34" charset="0"/>
              </a:rPr>
              <a:t>Bould</a:t>
            </a:r>
            <a:r>
              <a:rPr lang="en-GB" sz="1800" dirty="0">
                <a:solidFill>
                  <a:srgbClr val="000000"/>
                </a:solidFill>
                <a:effectLst/>
                <a:latin typeface="Times New Roman" panose="02020603050405020304" pitchFamily="18" charset="0"/>
                <a:ea typeface="Calibri" panose="020F0502020204030204" pitchFamily="34" charset="0"/>
              </a:rPr>
              <a:t> et al., 2019). </a:t>
            </a:r>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6</a:t>
            </a:fld>
            <a:endParaRPr lang="en-GB"/>
          </a:p>
        </p:txBody>
      </p:sp>
    </p:spTree>
    <p:extLst>
      <p:ext uri="{BB962C8B-B14F-4D97-AF65-F5344CB8AC3E}">
        <p14:creationId xmlns:p14="http://schemas.microsoft.com/office/powerpoint/2010/main" val="768455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Today, studies acknowledge that suicidality among young people is an exponentially significant problem and public health burden. Indeed, children experience suicidal behaviour and ideation as early as preschool age. Global suicide is the third leading cause of death for people aged 15-19 years (WHO, 2019). Suicide rates in children and young people have been rising in the UK.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rising rate has concurred with concern over increasing demand for young people mental health services and the mental health impact of social media.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7</a:t>
            </a:fld>
            <a:endParaRPr lang="en-GB"/>
          </a:p>
        </p:txBody>
      </p:sp>
    </p:spTree>
    <p:extLst>
      <p:ext uri="{BB962C8B-B14F-4D97-AF65-F5344CB8AC3E}">
        <p14:creationId xmlns:p14="http://schemas.microsoft.com/office/powerpoint/2010/main" val="1334877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Glenn and colleagues conducted a meta-analytic review of the global suicide rate of 3.77 per 100000 for persons between 10 to 19 years. The authors found that the suicide rate for persons aged 10-14 years was 0.93 per 100000 compared to 6.04 per 100000 in teenagers aged 15-19 years.</a:t>
            </a:r>
          </a:p>
          <a:p>
            <a:r>
              <a:rPr lang="en-GB" sz="1800" dirty="0">
                <a:effectLst/>
                <a:latin typeface="Times New Roman" panose="02020603050405020304" pitchFamily="18" charset="0"/>
                <a:ea typeface="Calibri" panose="020F0502020204030204" pitchFamily="34" charset="0"/>
              </a:rPr>
              <a:t>A significant body of literature reveals that an estimated 30% of the adolescents’ participants had suicide ideation, and 4.2%-17% report attempted suicide at one point in their lives (Simon, 2017; </a:t>
            </a:r>
            <a:r>
              <a:rPr lang="en-GB" sz="1800" dirty="0" err="1">
                <a:effectLst/>
                <a:latin typeface="Times New Roman" panose="02020603050405020304" pitchFamily="18" charset="0"/>
                <a:ea typeface="Calibri" panose="020F0502020204030204" pitchFamily="34" charset="0"/>
              </a:rPr>
              <a:t>Braams</a:t>
            </a:r>
            <a:r>
              <a:rPr lang="en-GB" sz="1800" dirty="0">
                <a:effectLst/>
                <a:latin typeface="Times New Roman" panose="02020603050405020304" pitchFamily="18" charset="0"/>
                <a:ea typeface="Calibri" panose="020F0502020204030204" pitchFamily="34" charset="0"/>
              </a:rPr>
              <a:t> et al., 2015). </a:t>
            </a:r>
          </a:p>
          <a:p>
            <a:r>
              <a:rPr lang="en-GB" sz="1800" dirty="0">
                <a:effectLst/>
                <a:latin typeface="Times New Roman" panose="02020603050405020304" pitchFamily="18" charset="0"/>
                <a:ea typeface="Calibri" panose="020F0502020204030204" pitchFamily="34" charset="0"/>
              </a:rPr>
              <a:t>In 2018, there were about 1,330 deaths reported for people aged 10-19 years across UK. England and Wales registered 1141 deaths in which the most common cause of deaths were intentional self-harm including suicide, cancer and accidental injury (</a:t>
            </a:r>
            <a:r>
              <a:rPr lang="en-GB" sz="1800" dirty="0">
                <a:solidFill>
                  <a:srgbClr val="000000"/>
                </a:solidFill>
                <a:effectLst/>
                <a:latin typeface="Times New Roman" panose="02020603050405020304" pitchFamily="18" charset="0"/>
                <a:ea typeface="Calibri" panose="020F0502020204030204" pitchFamily="34" charset="0"/>
              </a:rPr>
              <a:t>RCPCH, 2020</a:t>
            </a:r>
            <a:r>
              <a:rPr lang="en-GB" sz="1800" dirty="0">
                <a:effectLst/>
                <a:latin typeface="Times New Roman" panose="02020603050405020304" pitchFamily="18" charset="0"/>
                <a:ea typeface="Calibri" panose="020F0502020204030204" pitchFamily="34" charset="0"/>
              </a:rPr>
              <a:t>). </a:t>
            </a:r>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10</a:t>
            </a:fld>
            <a:endParaRPr lang="en-GB"/>
          </a:p>
        </p:txBody>
      </p:sp>
    </p:spTree>
    <p:extLst>
      <p:ext uri="{BB962C8B-B14F-4D97-AF65-F5344CB8AC3E}">
        <p14:creationId xmlns:p14="http://schemas.microsoft.com/office/powerpoint/2010/main" val="130323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If an experiment did not have the explicit and primary goal of preventing or reducing suicide-related behavior, it was excluded from consideration for inclusion in the review. </a:t>
            </a:r>
          </a:p>
          <a:p>
            <a:r>
              <a:rPr lang="en-US" sz="1800" dirty="0">
                <a:effectLst/>
                <a:latin typeface="Times New Roman" panose="02020603050405020304" pitchFamily="18" charset="0"/>
                <a:ea typeface="Calibri" panose="020F0502020204030204" pitchFamily="34" charset="0"/>
              </a:rPr>
              <a:t>Similarly, if any study did not address the suicide rates or did not contain the attributed keywords it was excluded from the outlined reasons for inclusion.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if data on outcomes for young people could not be separated from data on outcomes for adults it was also expunged from the study. If the study employed a non-experimental design, such as scope reviews, and if the study was not published in a peer-reviewed journal they were also excluded from any form of analysis as required by the inclusion criteria outlined above.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12</a:t>
            </a:fld>
            <a:endParaRPr lang="en-GB"/>
          </a:p>
        </p:txBody>
      </p:sp>
    </p:spTree>
    <p:extLst>
      <p:ext uri="{BB962C8B-B14F-4D97-AF65-F5344CB8AC3E}">
        <p14:creationId xmlns:p14="http://schemas.microsoft.com/office/powerpoint/2010/main" val="291881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During the critical appraisal and quality determination, the methodological bias, risks associated with internal validity, and rigor were assessed using the CASP quality appraisal set as illustrated by (Long, French, and Brooks 2020). Additionally, all the studies were assessed using the checklist provided for the CASP Cohort Study. </a:t>
            </a:r>
          </a:p>
          <a:p>
            <a:r>
              <a:rPr lang="en-GB" sz="1800" dirty="0">
                <a:effectLst/>
                <a:latin typeface="Times New Roman" panose="02020603050405020304" pitchFamily="18" charset="0"/>
                <a:ea typeface="Calibri" panose="020F0502020204030204" pitchFamily="34" charset="0"/>
              </a:rPr>
              <a:t>On the basis of this examination, quality ratings (Yes = 2, Maybe = 1, Unclear = 0, No = 0) for the studies ranged from 11 to 22 out of a potential 22 points. Only a single study scored 11/22 (10%) whereas the rest, making up 90%, were rated between 16 and 22 which was way above the average point of 11.</a:t>
            </a:r>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13</a:t>
            </a:fld>
            <a:endParaRPr lang="en-GB"/>
          </a:p>
        </p:txBody>
      </p:sp>
    </p:spTree>
    <p:extLst>
      <p:ext uri="{BB962C8B-B14F-4D97-AF65-F5344CB8AC3E}">
        <p14:creationId xmlns:p14="http://schemas.microsoft.com/office/powerpoint/2010/main" val="4262459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There are a variety of social and economic factors that challenge families living in the UK and as such why the suicide rates are more prevalent there than in urban areas. Other risk factors were domestic violence and drug abuse which were among the leading adverse effects that positively indicated a strong association with suicidal behaviours and ideation. Despite the high prevalence, these studies have confirmed that in recent years the number of intervention studies in the field of preventing young adults’ suicide has more than doubled indicating why most of the included studies were carried out in 2020. In the preliminary search, it was also reported that there were over a thousand studies conducted between 2015 and 2020 indicating how this topic is of public health concern. </a:t>
            </a:r>
            <a:endParaRPr lang="en-GB" dirty="0"/>
          </a:p>
        </p:txBody>
      </p:sp>
      <p:sp>
        <p:nvSpPr>
          <p:cNvPr id="4" name="Slide Number Placeholder 3"/>
          <p:cNvSpPr>
            <a:spLocks noGrp="1"/>
          </p:cNvSpPr>
          <p:nvPr>
            <p:ph type="sldNum" sz="quarter" idx="5"/>
          </p:nvPr>
        </p:nvSpPr>
        <p:spPr/>
        <p:txBody>
          <a:bodyPr/>
          <a:lstStyle/>
          <a:p>
            <a:fld id="{D5FAE904-D2EB-4D27-A06C-0651C96B727E}" type="slidenum">
              <a:rPr lang="en-GB" smtClean="0"/>
              <a:t>14</a:t>
            </a:fld>
            <a:endParaRPr lang="en-GB"/>
          </a:p>
        </p:txBody>
      </p:sp>
    </p:spTree>
    <p:extLst>
      <p:ext uri="{BB962C8B-B14F-4D97-AF65-F5344CB8AC3E}">
        <p14:creationId xmlns:p14="http://schemas.microsoft.com/office/powerpoint/2010/main" val="1370692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6E33BD-E77D-4E43-A953-834D58AE2D0D}"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AE270-8ABD-4616-9BA2-4324B6AE4C5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127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E33BD-E77D-4E43-A953-834D58AE2D0D}"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3816476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E33BD-E77D-4E43-A953-834D58AE2D0D}"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AE270-8ABD-4616-9BA2-4324B6AE4C5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128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E33BD-E77D-4E43-A953-834D58AE2D0D}"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3496180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E33BD-E77D-4E43-A953-834D58AE2D0D}" type="datetimeFigureOut">
              <a:rPr lang="en-GB" smtClean="0"/>
              <a:t>20/01/2022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118897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E33BD-E77D-4E43-A953-834D58AE2D0D}" type="datetimeFigureOut">
              <a:rPr lang="en-GB" smtClean="0"/>
              <a:t>20/01/2022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1194815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E33BD-E77D-4E43-A953-834D58AE2D0D}" type="datetimeFigureOut">
              <a:rPr lang="en-GB" smtClean="0"/>
              <a:t>20/01/2022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2981004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E33BD-E77D-4E43-A953-834D58AE2D0D}"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2912663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33BD-E77D-4E43-A953-834D58AE2D0D}"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AE270-8ABD-4616-9BA2-4324B6AE4C5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4490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E33BD-E77D-4E43-A953-834D58AE2D0D}"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AE270-8ABD-4616-9BA2-4324B6AE4C5D}" type="slidenum">
              <a:rPr lang="en-GB" smtClean="0"/>
              <a:t>‹#›</a:t>
            </a:fld>
            <a:endParaRPr lang="en-GB"/>
          </a:p>
        </p:txBody>
      </p:sp>
    </p:spTree>
    <p:extLst>
      <p:ext uri="{BB962C8B-B14F-4D97-AF65-F5344CB8AC3E}">
        <p14:creationId xmlns:p14="http://schemas.microsoft.com/office/powerpoint/2010/main" val="811550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E33BD-E77D-4E43-A953-834D58AE2D0D}"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AE270-8ABD-4616-9BA2-4324B6AE4C5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8866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alpha val="16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6E33BD-E77D-4E43-A953-834D58AE2D0D}" type="datetimeFigureOut">
              <a:rPr lang="en-GB" smtClean="0"/>
              <a:t>20/01/2022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A4AE270-8ABD-4616-9BA2-4324B6AE4C5D}"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662616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C4071F-E6A5-444F-804E-2535C4050651}"/>
              </a:ext>
            </a:extLst>
          </p:cNvPr>
          <p:cNvSpPr>
            <a:spLocks noGrp="1"/>
          </p:cNvSpPr>
          <p:nvPr>
            <p:ph type="title"/>
          </p:nvPr>
        </p:nvSpPr>
        <p:spPr>
          <a:xfrm>
            <a:off x="838200" y="365125"/>
            <a:ext cx="10515600" cy="2324912"/>
          </a:xfrm>
        </p:spPr>
        <p:txBody>
          <a:bodyPr/>
          <a:lstStyle/>
          <a:p>
            <a:pPr algn="ctr"/>
            <a:br>
              <a:rPr lang="en-GB"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Assessment </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VIVA</a:t>
            </a:r>
            <a:endParaRPr lang="en-GB" sz="3200" dirty="0"/>
          </a:p>
        </p:txBody>
      </p:sp>
      <p:sp>
        <p:nvSpPr>
          <p:cNvPr id="5" name="Content Placeholder 4">
            <a:extLst>
              <a:ext uri="{FF2B5EF4-FFF2-40B4-BE49-F238E27FC236}">
                <a16:creationId xmlns:a16="http://schemas.microsoft.com/office/drawing/2014/main" id="{1B81A6FF-2197-46C4-87A3-DFF21EFC3BB6}"/>
              </a:ext>
            </a:extLst>
          </p:cNvPr>
          <p:cNvSpPr>
            <a:spLocks noGrp="1"/>
          </p:cNvSpPr>
          <p:nvPr>
            <p:ph idx="1"/>
          </p:nvPr>
        </p:nvSpPr>
        <p:spPr>
          <a:xfrm>
            <a:off x="838200" y="2690037"/>
            <a:ext cx="10515600" cy="3486926"/>
          </a:xfrm>
        </p:spPr>
        <p:txBody>
          <a:bodyPr>
            <a:normAutofit fontScale="85000" lnSpcReduction="20000"/>
          </a:bodyPr>
          <a:lstStyle/>
          <a:p>
            <a:pPr marL="0" indent="0" algn="ctr">
              <a:buNone/>
            </a:pP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ctr">
              <a:buNone/>
            </a:pPr>
            <a:r>
              <a:rPr lang="en-GB" sz="2600" b="1" dirty="0">
                <a:effectLst/>
                <a:latin typeface="Times New Roman" panose="02020603050405020304" pitchFamily="18" charset="0"/>
                <a:ea typeface="Calibri" panose="020F0502020204030204" pitchFamily="34" charset="0"/>
                <a:cs typeface="Times New Roman" panose="02020603050405020304" pitchFamily="18" charset="0"/>
              </a:rPr>
              <a:t>EXAMINING SUICIDE AND SUICIDAL BEHAVIOUR AMONG YOUNG PEOPLE IN THE UK</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Student name: </a:t>
            </a:r>
            <a:r>
              <a:rPr lang="en-GB" sz="2600" dirty="0">
                <a:effectLst/>
                <a:latin typeface="Times New Roman" panose="02020603050405020304" pitchFamily="18" charset="0"/>
                <a:ea typeface="Calibri" panose="020F0502020204030204" pitchFamily="34" charset="0"/>
              </a:rPr>
              <a:t>Celestina Okyere-Boateng</a:t>
            </a:r>
            <a:endParaRPr lang="en-GB" sz="2600" dirty="0">
              <a:latin typeface="Times New Roman" panose="02020603050405020304" pitchFamily="18"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Student ID: </a:t>
            </a:r>
            <a:r>
              <a:rPr lang="en-GB" sz="2600" dirty="0">
                <a:effectLst/>
                <a:latin typeface="Times New Roman" panose="02020603050405020304" pitchFamily="18" charset="0"/>
                <a:ea typeface="Calibri" panose="020F0502020204030204" pitchFamily="34" charset="0"/>
              </a:rPr>
              <a:t>1813886</a:t>
            </a:r>
            <a:endParaRPr lang="en-GB" sz="2600" dirty="0">
              <a:latin typeface="Times New Roman" panose="02020603050405020304" pitchFamily="18"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Module name: </a:t>
            </a:r>
            <a:r>
              <a:rPr lang="en-GB" sz="2600" dirty="0">
                <a:effectLst/>
                <a:latin typeface="Times New Roman" panose="02020603050405020304" pitchFamily="18" charset="0"/>
                <a:ea typeface="Calibri" panose="020F0502020204030204" pitchFamily="34" charset="0"/>
              </a:rPr>
              <a:t>Independent Project</a:t>
            </a:r>
            <a:endParaRPr lang="en-GB" sz="2600" dirty="0">
              <a:latin typeface="Times New Roman" panose="02020603050405020304" pitchFamily="18"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Module code: </a:t>
            </a:r>
            <a:r>
              <a:rPr lang="en-GB" sz="2600" dirty="0">
                <a:effectLst/>
                <a:latin typeface="Times New Roman" panose="02020603050405020304" pitchFamily="18" charset="0"/>
                <a:ea typeface="Calibri" panose="020F0502020204030204" pitchFamily="34" charset="0"/>
              </a:rPr>
              <a:t>BMHP6020_LON</a:t>
            </a:r>
            <a:endParaRPr lang="en-GB" sz="2600" dirty="0">
              <a:latin typeface="Times New Roman" panose="02020603050405020304" pitchFamily="18"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Lecturer name:  </a:t>
            </a:r>
            <a:r>
              <a:rPr lang="en-GB" sz="2600" dirty="0">
                <a:effectLst/>
                <a:latin typeface="Times New Roman" panose="02020603050405020304" pitchFamily="18" charset="0"/>
                <a:ea typeface="Calibri" panose="020F0502020204030204" pitchFamily="34" charset="0"/>
              </a:rPr>
              <a:t>Dr Eleni </a:t>
            </a:r>
            <a:r>
              <a:rPr lang="en-GB" sz="2600" dirty="0" err="1">
                <a:effectLst/>
                <a:latin typeface="Times New Roman" panose="02020603050405020304" pitchFamily="18" charset="0"/>
                <a:ea typeface="Calibri" panose="020F0502020204030204" pitchFamily="34" charset="0"/>
              </a:rPr>
              <a:t>Koutsogeorgou</a:t>
            </a:r>
            <a:endParaRPr lang="en-GB" sz="2600" dirty="0">
              <a:latin typeface="Times New Roman" panose="02020603050405020304" pitchFamily="18" charset="0"/>
              <a:cs typeface="Times New Roman" panose="02020603050405020304" pitchFamily="18" charset="0"/>
            </a:endParaRPr>
          </a:p>
          <a:p>
            <a:pPr algn="l"/>
            <a:r>
              <a:rPr lang="en-GB" sz="2600" dirty="0">
                <a:latin typeface="Times New Roman" panose="02020603050405020304" pitchFamily="18" charset="0"/>
                <a:cs typeface="Times New Roman" panose="02020603050405020304" pitchFamily="18" charset="0"/>
              </a:rPr>
              <a:t>Date: 20</a:t>
            </a:r>
            <a:r>
              <a:rPr lang="en-GB" sz="2600" baseline="30000" dirty="0">
                <a:latin typeface="Times New Roman" panose="02020603050405020304" pitchFamily="18" charset="0"/>
                <a:cs typeface="Times New Roman" panose="02020603050405020304" pitchFamily="18" charset="0"/>
              </a:rPr>
              <a:t>th</a:t>
            </a:r>
            <a:r>
              <a:rPr lang="en-GB" sz="2600" dirty="0">
                <a:latin typeface="Times New Roman" panose="02020603050405020304" pitchFamily="18" charset="0"/>
                <a:cs typeface="Times New Roman" panose="02020603050405020304" pitchFamily="18" charset="0"/>
              </a:rPr>
              <a:t> January 2022</a:t>
            </a:r>
          </a:p>
          <a:p>
            <a:endParaRPr lang="en-GB" dirty="0"/>
          </a:p>
        </p:txBody>
      </p:sp>
      <p:pic>
        <p:nvPicPr>
          <p:cNvPr id="6" name="Picture 5">
            <a:extLst>
              <a:ext uri="{FF2B5EF4-FFF2-40B4-BE49-F238E27FC236}">
                <a16:creationId xmlns:a16="http://schemas.microsoft.com/office/drawing/2014/main" id="{FDA39C4E-9ECC-4743-A4CF-3950FDD0A324}"/>
              </a:ext>
            </a:extLst>
          </p:cNvPr>
          <p:cNvPicPr>
            <a:picLocks noChangeAspect="1"/>
          </p:cNvPicPr>
          <p:nvPr/>
        </p:nvPicPr>
        <p:blipFill>
          <a:blip r:embed="rId2"/>
          <a:stretch>
            <a:fillRect/>
          </a:stretch>
        </p:blipFill>
        <p:spPr>
          <a:xfrm>
            <a:off x="290833" y="379264"/>
            <a:ext cx="3416412" cy="1397553"/>
          </a:xfrm>
          <a:prstGeom prst="rect">
            <a:avLst/>
          </a:prstGeom>
        </p:spPr>
      </p:pic>
    </p:spTree>
    <p:extLst>
      <p:ext uri="{BB962C8B-B14F-4D97-AF65-F5344CB8AC3E}">
        <p14:creationId xmlns:p14="http://schemas.microsoft.com/office/powerpoint/2010/main" val="2615055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70D79-4167-4358-9D60-4419F4C0C099}"/>
              </a:ext>
            </a:extLst>
          </p:cNvPr>
          <p:cNvSpPr>
            <a:spLocks noGrp="1"/>
          </p:cNvSpPr>
          <p:nvPr>
            <p:ph type="title"/>
          </p:nvPr>
        </p:nvSpPr>
        <p:spPr>
          <a:xfrm>
            <a:off x="1024128" y="203200"/>
            <a:ext cx="9720072" cy="1295400"/>
          </a:xfrm>
        </p:spPr>
        <p:txBody>
          <a:bodyPr>
            <a:normAutofit/>
          </a:bodyPr>
          <a:lstStyle/>
          <a:p>
            <a:pPr algn="ctr"/>
            <a:r>
              <a:rPr lang="en-GB" sz="3200" b="1" dirty="0">
                <a:latin typeface="Times New Roman" panose="02020603050405020304" pitchFamily="18" charset="0"/>
                <a:cs typeface="Times New Roman" panose="02020603050405020304" pitchFamily="18" charset="0"/>
              </a:rPr>
              <a:t>CHAPTER ONE</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A9D4B576-3A5C-490B-BE99-1A57C56D4157}"/>
              </a:ext>
            </a:extLst>
          </p:cNvPr>
          <p:cNvSpPr>
            <a:spLocks noGrp="1"/>
          </p:cNvSpPr>
          <p:nvPr>
            <p:ph idx="1"/>
          </p:nvPr>
        </p:nvSpPr>
        <p:spPr>
          <a:xfrm>
            <a:off x="838200" y="1851024"/>
            <a:ext cx="7797800" cy="4410075"/>
          </a:xfrm>
        </p:spPr>
        <p:txBody>
          <a:bodyPr>
            <a:noAutofit/>
          </a:bodyPr>
          <a:lstStyle/>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Suicidal behaviour among young people is a major health concern globally</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Both adolescents and youth are defined as young people, including the ages of 10-24 years (</a:t>
            </a:r>
            <a:r>
              <a:rPr lang="en-GB" sz="2000" dirty="0">
                <a:solidFill>
                  <a:srgbClr val="000000"/>
                </a:solidFill>
                <a:effectLst/>
                <a:latin typeface="Times New Roman" panose="02020603050405020304" pitchFamily="18" charset="0"/>
                <a:ea typeface="Calibri" panose="020F0502020204030204" pitchFamily="34" charset="0"/>
              </a:rPr>
              <a:t>WHO, 2021</a:t>
            </a:r>
            <a:r>
              <a:rPr lang="en-GB" sz="2000" dirty="0">
                <a:effectLst/>
                <a:latin typeface="Times New Roman" panose="02020603050405020304" pitchFamily="18" charset="0"/>
                <a:ea typeface="Calibri" panose="020F0502020204030204" pitchFamily="34" charset="0"/>
              </a:rPr>
              <a:t>)</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In the UK, suicide rates among young people are increasing </a:t>
            </a:r>
            <a:endParaRPr lang="en-GB" sz="2000" dirty="0">
              <a:latin typeface="Times New Roman" panose="02020603050405020304" pitchFamily="18" charset="0"/>
              <a:ea typeface="Calibri" panose="020F0502020204030204" pitchFamily="34" charset="0"/>
            </a:endParaRP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Office for National Statistics (ONS) has reported a 22% twelve months increase in suicide rate in persons aged below 25 years</a:t>
            </a:r>
            <a:r>
              <a:rPr lang="en-GB" sz="2000" dirty="0">
                <a:solidFill>
                  <a:srgbClr val="000000"/>
                </a:solidFill>
                <a:effectLst/>
                <a:latin typeface="Times New Roman" panose="02020603050405020304" pitchFamily="18" charset="0"/>
                <a:ea typeface="Calibri" panose="020F0502020204030204" pitchFamily="34" charset="0"/>
              </a:rPr>
              <a:t> (ONS, 2020</a:t>
            </a:r>
            <a:r>
              <a:rPr lang="en-GB" sz="2000" dirty="0">
                <a:effectLst/>
                <a:latin typeface="Times New Roman" panose="02020603050405020304" pitchFamily="18" charset="0"/>
                <a:ea typeface="Calibri" panose="020F0502020204030204" pitchFamily="34" charset="0"/>
              </a:rPr>
              <a:t>)</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Suicide is associated with numerous factors such as poor mental health, drug abuse, relationship problems, family environment and bereavement, social isolation, academic pressures and self-harm. </a:t>
            </a:r>
            <a:endParaRPr lang="en-GB" sz="2000" dirty="0"/>
          </a:p>
        </p:txBody>
      </p:sp>
      <p:pic>
        <p:nvPicPr>
          <p:cNvPr id="1026" name="Picture 2" descr="How to Write an Introduction for a Book: Formula Breakdown">
            <a:extLst>
              <a:ext uri="{FF2B5EF4-FFF2-40B4-BE49-F238E27FC236}">
                <a16:creationId xmlns:a16="http://schemas.microsoft.com/office/drawing/2014/main" id="{F8E5A477-39E6-4F1E-9803-AFF441012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6000" y="1851025"/>
            <a:ext cx="3556000" cy="4096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0154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47A6B-8FE6-4DE8-8265-28398E8D5A0E}"/>
              </a:ext>
            </a:extLst>
          </p:cNvPr>
          <p:cNvSpPr>
            <a:spLocks noGrp="1"/>
          </p:cNvSpPr>
          <p:nvPr>
            <p:ph type="title"/>
          </p:nvPr>
        </p:nvSpPr>
        <p:spPr/>
        <p:txBody>
          <a:bodyPr>
            <a:normAutofit/>
          </a:bodyPr>
          <a:lstStyle/>
          <a:p>
            <a:pPr algn="ctr"/>
            <a:r>
              <a:rPr lang="en-GB" sz="2400" b="1" dirty="0">
                <a:latin typeface="Times New Roman" panose="02020603050405020304" pitchFamily="18" charset="0"/>
                <a:cs typeface="Times New Roman" panose="02020603050405020304" pitchFamily="18" charset="0"/>
              </a:rPr>
              <a:t>Aim of the Study </a:t>
            </a:r>
          </a:p>
        </p:txBody>
      </p:sp>
      <p:sp>
        <p:nvSpPr>
          <p:cNvPr id="3" name="Content Placeholder 2">
            <a:extLst>
              <a:ext uri="{FF2B5EF4-FFF2-40B4-BE49-F238E27FC236}">
                <a16:creationId xmlns:a16="http://schemas.microsoft.com/office/drawing/2014/main" id="{D4E5CDD0-ACB3-48F3-8D09-A511E34776B1}"/>
              </a:ext>
            </a:extLst>
          </p:cNvPr>
          <p:cNvSpPr>
            <a:spLocks noGrp="1"/>
          </p:cNvSpPr>
          <p:nvPr>
            <p:ph idx="1"/>
          </p:nvPr>
        </p:nvSpPr>
        <p:spPr>
          <a:xfrm>
            <a:off x="838201" y="1825625"/>
            <a:ext cx="4414284" cy="3182310"/>
          </a:xfrm>
        </p:spPr>
        <p:txBody>
          <a:bodyPr/>
          <a:lstStyle/>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This study aims to examine suicide and suicidal behaviour among young people in the UK.</a:t>
            </a:r>
          </a:p>
          <a:p>
            <a:endParaRPr lang="en-GB" dirty="0"/>
          </a:p>
        </p:txBody>
      </p:sp>
      <p:pic>
        <p:nvPicPr>
          <p:cNvPr id="2052" name="Picture 4" descr="Study Helps Today: &amp;quot;My or Your Aim in Life&amp;quot; Paragraph or Short composition">
            <a:extLst>
              <a:ext uri="{FF2B5EF4-FFF2-40B4-BE49-F238E27FC236}">
                <a16:creationId xmlns:a16="http://schemas.microsoft.com/office/drawing/2014/main" id="{68167970-187D-43B2-8816-D6188D1B57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4746" y="2025854"/>
            <a:ext cx="3579738" cy="2886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222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4E51-94E5-4877-847D-0E0D47377BAE}"/>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Calibri" panose="020F0502020204030204" pitchFamily="34" charset="0"/>
              </a:rPr>
              <a:t>Research Questions </a:t>
            </a:r>
            <a:endParaRPr lang="en-GB" sz="3200" dirty="0"/>
          </a:p>
        </p:txBody>
      </p:sp>
      <p:sp>
        <p:nvSpPr>
          <p:cNvPr id="3" name="Content Placeholder 2">
            <a:extLst>
              <a:ext uri="{FF2B5EF4-FFF2-40B4-BE49-F238E27FC236}">
                <a16:creationId xmlns:a16="http://schemas.microsoft.com/office/drawing/2014/main" id="{E473F301-1E77-4A5F-AA50-5191DC2E676A}"/>
              </a:ext>
            </a:extLst>
          </p:cNvPr>
          <p:cNvSpPr>
            <a:spLocks noGrp="1"/>
          </p:cNvSpPr>
          <p:nvPr>
            <p:ph idx="1"/>
          </p:nvPr>
        </p:nvSpPr>
        <p:spPr>
          <a:xfrm>
            <a:off x="838201" y="1825624"/>
            <a:ext cx="6296245" cy="4447159"/>
          </a:xfrm>
        </p:spPr>
        <p:txBody>
          <a:bodyPr>
            <a:normAutofit fontScale="70000" lnSpcReduction="20000"/>
          </a:bodyPr>
          <a:lstStyle/>
          <a:p>
            <a:pPr marR="457200" lvl="0">
              <a:lnSpc>
                <a:spcPct val="200000"/>
              </a:lnSpc>
              <a:spcBef>
                <a:spcPts val="0"/>
              </a:spcBef>
              <a:spcAft>
                <a:spcPts val="0"/>
              </a:spcAft>
              <a:buFont typeface="Wingdings" panose="05000000000000000000" pitchFamily="2" charset="2"/>
              <a:buChar char="v"/>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What is the suicidal tendency among young people in the UK?</a:t>
            </a:r>
          </a:p>
          <a:p>
            <a:pPr marR="457200" lvl="0">
              <a:lnSpc>
                <a:spcPct val="200000"/>
              </a:lnSpc>
              <a:spcBef>
                <a:spcPts val="0"/>
              </a:spcBef>
              <a:spcAft>
                <a:spcPts val="0"/>
              </a:spcAft>
              <a:buFont typeface="Wingdings" panose="05000000000000000000" pitchFamily="2" charset="2"/>
              <a:buChar char="v"/>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What are the correlates of suicide ideation among young people in the UK?</a:t>
            </a:r>
          </a:p>
          <a:p>
            <a:pPr marR="457200" lvl="0">
              <a:lnSpc>
                <a:spcPct val="200000"/>
              </a:lnSpc>
              <a:spcBef>
                <a:spcPts val="0"/>
              </a:spcBef>
              <a:spcAft>
                <a:spcPts val="0"/>
              </a:spcAft>
              <a:buFont typeface="Wingdings" panose="05000000000000000000" pitchFamily="2" charset="2"/>
              <a:buChar char="v"/>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What adverse effects are associated with suicide among young people in the UK?</a:t>
            </a:r>
          </a:p>
          <a:p>
            <a:pPr marR="457200" lvl="0">
              <a:lnSpc>
                <a:spcPct val="200000"/>
              </a:lnSpc>
              <a:spcBef>
                <a:spcPts val="0"/>
              </a:spcBef>
              <a:spcAft>
                <a:spcPts val="800"/>
              </a:spcAft>
              <a:buFont typeface="Wingdings" panose="05000000000000000000" pitchFamily="2" charset="2"/>
              <a:buChar char="v"/>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What are possible interventions to minimise or prevent suicide among young people? </a:t>
            </a:r>
          </a:p>
          <a:p>
            <a:endParaRPr lang="en-GB" dirty="0"/>
          </a:p>
        </p:txBody>
      </p:sp>
      <p:pic>
        <p:nvPicPr>
          <p:cNvPr id="3074" name="Picture 2" descr="How to write a Research Question? Types and Tips | Marketing91">
            <a:extLst>
              <a:ext uri="{FF2B5EF4-FFF2-40B4-BE49-F238E27FC236}">
                <a16:creationId xmlns:a16="http://schemas.microsoft.com/office/drawing/2014/main" id="{C2B635C1-C4C1-4A9B-8F08-8D572CB863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4446" y="2094614"/>
            <a:ext cx="5057553" cy="4039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799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B61F-27FE-448B-A99B-D6FA655DCA43}"/>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Calibri" panose="020F0502020204030204" pitchFamily="34" charset="0"/>
              </a:rPr>
              <a:t>Objectives</a:t>
            </a:r>
            <a:endParaRPr lang="en-GB" sz="3200" dirty="0"/>
          </a:p>
        </p:txBody>
      </p:sp>
      <p:sp>
        <p:nvSpPr>
          <p:cNvPr id="3" name="Content Placeholder 2">
            <a:extLst>
              <a:ext uri="{FF2B5EF4-FFF2-40B4-BE49-F238E27FC236}">
                <a16:creationId xmlns:a16="http://schemas.microsoft.com/office/drawing/2014/main" id="{1F668228-715D-4B45-807C-D809BAD5BFFB}"/>
              </a:ext>
            </a:extLst>
          </p:cNvPr>
          <p:cNvSpPr>
            <a:spLocks noGrp="1"/>
          </p:cNvSpPr>
          <p:nvPr>
            <p:ph idx="1"/>
          </p:nvPr>
        </p:nvSpPr>
        <p:spPr>
          <a:xfrm>
            <a:off x="838200" y="1825624"/>
            <a:ext cx="6261100" cy="4867275"/>
          </a:xfrm>
        </p:spPr>
        <p:txBody>
          <a:bodyPr>
            <a:normAutofit fontScale="70000" lnSpcReduction="20000"/>
          </a:bodyPr>
          <a:lstStyle/>
          <a:p>
            <a:pPr marR="457200" lvl="0">
              <a:lnSpc>
                <a:spcPct val="200000"/>
              </a:lnSpc>
              <a:spcBef>
                <a:spcPts val="0"/>
              </a:spcBef>
              <a:spcAft>
                <a:spcPts val="800"/>
              </a:spcAft>
              <a:buFont typeface="Wingdings" panose="05000000000000000000" pitchFamily="2" charset="2"/>
              <a:buChar char="q"/>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To investigate the suicidal tendency among young people in the UK</a:t>
            </a:r>
          </a:p>
          <a:p>
            <a:pPr marR="457200" lvl="0">
              <a:lnSpc>
                <a:spcPct val="200000"/>
              </a:lnSpc>
              <a:spcBef>
                <a:spcPts val="0"/>
              </a:spcBef>
              <a:spcAft>
                <a:spcPts val="800"/>
              </a:spcAft>
              <a:buFont typeface="Wingdings" panose="05000000000000000000" pitchFamily="2" charset="2"/>
              <a:buChar char="q"/>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To examine the correlates of suicide ideation among young people in the UK  </a:t>
            </a:r>
          </a:p>
          <a:p>
            <a:pPr marR="457200" lvl="0">
              <a:lnSpc>
                <a:spcPct val="200000"/>
              </a:lnSpc>
              <a:spcBef>
                <a:spcPts val="0"/>
              </a:spcBef>
              <a:spcAft>
                <a:spcPts val="800"/>
              </a:spcAft>
              <a:buFont typeface="Wingdings" panose="05000000000000000000" pitchFamily="2" charset="2"/>
              <a:buChar char="q"/>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To identify possible adverse effects associated with suicide among young people in the UK</a:t>
            </a:r>
          </a:p>
          <a:p>
            <a:pPr marR="457200" lvl="0">
              <a:lnSpc>
                <a:spcPct val="200000"/>
              </a:lnSpc>
              <a:spcBef>
                <a:spcPts val="0"/>
              </a:spcBef>
              <a:spcAft>
                <a:spcPts val="800"/>
              </a:spcAft>
              <a:buFont typeface="Wingdings" panose="05000000000000000000" pitchFamily="2" charset="2"/>
              <a:buChar char="q"/>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To examine possible interventions to minimise or prevent suicide among young people</a:t>
            </a:r>
          </a:p>
          <a:p>
            <a:endParaRPr lang="en-GB" dirty="0"/>
          </a:p>
        </p:txBody>
      </p:sp>
      <p:pic>
        <p:nvPicPr>
          <p:cNvPr id="4098" name="Picture 2" descr="Acting Magazine What is an Objective? - Acting Magazine">
            <a:extLst>
              <a:ext uri="{FF2B5EF4-FFF2-40B4-BE49-F238E27FC236}">
                <a16:creationId xmlns:a16="http://schemas.microsoft.com/office/drawing/2014/main" id="{FA132382-4A0B-48B0-A6FE-031D8A80C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199" y="1825624"/>
            <a:ext cx="4508205" cy="4270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8337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EDB4-7768-4F58-8996-6ED148F63966}"/>
              </a:ext>
            </a:extLst>
          </p:cNvPr>
          <p:cNvSpPr>
            <a:spLocks noGrp="1"/>
          </p:cNvSpPr>
          <p:nvPr>
            <p:ph type="title"/>
          </p:nvPr>
        </p:nvSpPr>
        <p:spPr>
          <a:xfrm>
            <a:off x="1024128" y="585216"/>
            <a:ext cx="9720072" cy="1103884"/>
          </a:xfrm>
        </p:spPr>
        <p:txBody>
          <a:bodyPr>
            <a:normAutofit/>
          </a:bodyPr>
          <a:lstStyle/>
          <a:p>
            <a:pPr algn="ctr"/>
            <a:r>
              <a:rPr lang="en-GB" sz="3200" b="1" dirty="0">
                <a:latin typeface="Times New Roman" panose="02020603050405020304" pitchFamily="18" charset="0"/>
                <a:cs typeface="Times New Roman" panose="02020603050405020304" pitchFamily="18" charset="0"/>
              </a:rPr>
              <a:t>Background </a:t>
            </a:r>
          </a:p>
        </p:txBody>
      </p:sp>
      <p:sp>
        <p:nvSpPr>
          <p:cNvPr id="3" name="Content Placeholder 2">
            <a:extLst>
              <a:ext uri="{FF2B5EF4-FFF2-40B4-BE49-F238E27FC236}">
                <a16:creationId xmlns:a16="http://schemas.microsoft.com/office/drawing/2014/main" id="{EDD634EA-4CF0-4563-B49A-DA130AE3B4DD}"/>
              </a:ext>
            </a:extLst>
          </p:cNvPr>
          <p:cNvSpPr>
            <a:spLocks noGrp="1"/>
          </p:cNvSpPr>
          <p:nvPr>
            <p:ph idx="1"/>
          </p:nvPr>
        </p:nvSpPr>
        <p:spPr>
          <a:xfrm>
            <a:off x="838201" y="1825624"/>
            <a:ext cx="6540500" cy="4447159"/>
          </a:xfrm>
        </p:spPr>
        <p:txBody>
          <a:bodyPr>
            <a:normAutofit fontScale="92500"/>
          </a:bodyPr>
          <a:lstStyle/>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rPr>
              <a:t>Suicide is the leading cause of death in persons aged 15 to 19 years (</a:t>
            </a:r>
            <a:r>
              <a:rPr lang="en-GB" sz="2400" dirty="0">
                <a:solidFill>
                  <a:srgbClr val="000000"/>
                </a:solidFill>
                <a:effectLst/>
                <a:latin typeface="Times New Roman" panose="02020603050405020304" pitchFamily="18" charset="0"/>
                <a:ea typeface="Calibri" panose="020F0502020204030204" pitchFamily="34" charset="0"/>
              </a:rPr>
              <a:t>WHO, 2020</a:t>
            </a:r>
            <a:r>
              <a:rPr lang="en-GB" sz="2400" dirty="0">
                <a:effectLst/>
                <a:latin typeface="Times New Roman" panose="02020603050405020304" pitchFamily="18" charset="0"/>
                <a:ea typeface="Calibri" panose="020F0502020204030204" pitchFamily="34" charset="0"/>
              </a:rPr>
              <a:t>)</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rPr>
              <a:t>worldwide approximation for suicide mortality in persons aged 10-14 years is 0.94 per 100,000 for girls and 1.52 per 100, 000 for boys which rises to 10 per 100,000 in individuals aged 15-19 years (</a:t>
            </a:r>
            <a:r>
              <a:rPr lang="en-GB" sz="2400" dirty="0" err="1">
                <a:solidFill>
                  <a:srgbClr val="000000"/>
                </a:solidFill>
                <a:effectLst/>
                <a:latin typeface="Times New Roman" panose="02020603050405020304" pitchFamily="18" charset="0"/>
                <a:ea typeface="Calibri" panose="020F0502020204030204" pitchFamily="34" charset="0"/>
              </a:rPr>
              <a:t>Naghavi</a:t>
            </a:r>
            <a:r>
              <a:rPr lang="en-GB" sz="2400" dirty="0">
                <a:solidFill>
                  <a:srgbClr val="000000"/>
                </a:solidFill>
                <a:effectLst/>
                <a:latin typeface="Times New Roman" panose="02020603050405020304" pitchFamily="18" charset="0"/>
                <a:ea typeface="Calibri" panose="020F0502020204030204" pitchFamily="34" charset="0"/>
              </a:rPr>
              <a:t>, 2019</a:t>
            </a:r>
            <a:r>
              <a:rPr lang="en-GB" sz="2400" dirty="0">
                <a:effectLst/>
                <a:latin typeface="Times New Roman" panose="02020603050405020304" pitchFamily="18" charset="0"/>
                <a:ea typeface="Calibri" panose="020F0502020204030204" pitchFamily="34" charset="0"/>
              </a:rPr>
              <a:t>)</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rPr>
              <a:t>In 2018, there were about 1,330 deaths reported for people aged 10-19 years across UK (</a:t>
            </a:r>
            <a:r>
              <a:rPr lang="en-GB" sz="2400" dirty="0">
                <a:solidFill>
                  <a:srgbClr val="000000"/>
                </a:solidFill>
                <a:effectLst/>
                <a:latin typeface="Times New Roman" panose="02020603050405020304" pitchFamily="18" charset="0"/>
                <a:ea typeface="Calibri" panose="020F0502020204030204" pitchFamily="34" charset="0"/>
              </a:rPr>
              <a:t>RCPCH, 2020</a:t>
            </a:r>
            <a:r>
              <a:rPr lang="en-GB" sz="2400" dirty="0">
                <a:effectLst/>
                <a:latin typeface="Times New Roman" panose="02020603050405020304" pitchFamily="18" charset="0"/>
                <a:ea typeface="Calibri" panose="020F0502020204030204" pitchFamily="34" charset="0"/>
              </a:rPr>
              <a:t>)</a:t>
            </a:r>
          </a:p>
          <a:p>
            <a:pPr>
              <a:buFont typeface="Wingdings" panose="05000000000000000000" pitchFamily="2" charset="2"/>
              <a:buChar char="v"/>
            </a:pPr>
            <a:r>
              <a:rPr lang="en-GB" sz="2400" dirty="0">
                <a:solidFill>
                  <a:srgbClr val="000000"/>
                </a:solidFill>
                <a:effectLst/>
                <a:latin typeface="Times New Roman" panose="02020603050405020304" pitchFamily="18" charset="0"/>
                <a:ea typeface="Calibri" panose="020F0502020204030204" pitchFamily="34" charset="0"/>
              </a:rPr>
              <a:t>Conventional suicide risk factors like history of self-harm, drug abuse and social isolation are significant in young people </a:t>
            </a:r>
            <a:endParaRPr lang="en-GB" sz="2400" dirty="0">
              <a:effectLst/>
              <a:latin typeface="Times New Roman" panose="02020603050405020304" pitchFamily="18" charset="0"/>
              <a:ea typeface="Calibri" panose="020F0502020204030204" pitchFamily="34" charset="0"/>
            </a:endParaRPr>
          </a:p>
          <a:p>
            <a:endParaRPr lang="en-GB" dirty="0"/>
          </a:p>
        </p:txBody>
      </p:sp>
      <p:pic>
        <p:nvPicPr>
          <p:cNvPr id="5122" name="Picture 2" descr="The Scientific Method: Background Research for Science Fair Projects ·">
            <a:extLst>
              <a:ext uri="{FF2B5EF4-FFF2-40B4-BE49-F238E27FC236}">
                <a16:creationId xmlns:a16="http://schemas.microsoft.com/office/drawing/2014/main" id="{009D24E8-F44D-485A-8E1A-C083071F3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5953" y="1825624"/>
            <a:ext cx="4178596" cy="3809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33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B770-22AF-475F-B6EF-A01386D63284}"/>
              </a:ext>
            </a:extLst>
          </p:cNvPr>
          <p:cNvSpPr>
            <a:spLocks noGrp="1"/>
          </p:cNvSpPr>
          <p:nvPr>
            <p:ph type="title"/>
          </p:nvPr>
        </p:nvSpPr>
        <p:spPr>
          <a:xfrm>
            <a:off x="1024128" y="585216"/>
            <a:ext cx="9720072" cy="1116584"/>
          </a:xfrm>
        </p:spPr>
        <p:txBody>
          <a:bodyPr>
            <a:normAutofit/>
          </a:bodyPr>
          <a:lstStyle/>
          <a:p>
            <a:pPr algn="ctr"/>
            <a:r>
              <a:rPr lang="en-GB" sz="3200" b="1" dirty="0">
                <a:effectLst/>
                <a:latin typeface="Times New Roman" panose="02020603050405020304" pitchFamily="18" charset="0"/>
                <a:ea typeface="Calibri" panose="020F0502020204030204" pitchFamily="34" charset="0"/>
              </a:rPr>
              <a:t>Statement of the Problem </a:t>
            </a:r>
            <a:endParaRPr lang="en-GB" sz="3200" dirty="0"/>
          </a:p>
        </p:txBody>
      </p:sp>
      <p:sp>
        <p:nvSpPr>
          <p:cNvPr id="3" name="Content Placeholder 2">
            <a:extLst>
              <a:ext uri="{FF2B5EF4-FFF2-40B4-BE49-F238E27FC236}">
                <a16:creationId xmlns:a16="http://schemas.microsoft.com/office/drawing/2014/main" id="{346EC160-F531-49B6-B140-419299D48795}"/>
              </a:ext>
            </a:extLst>
          </p:cNvPr>
          <p:cNvSpPr>
            <a:spLocks noGrp="1"/>
          </p:cNvSpPr>
          <p:nvPr>
            <p:ph idx="1"/>
          </p:nvPr>
        </p:nvSpPr>
        <p:spPr>
          <a:xfrm>
            <a:off x="838199" y="1825625"/>
            <a:ext cx="7134225" cy="4791076"/>
          </a:xfrm>
        </p:spPr>
        <p:txBody>
          <a:bodyPr>
            <a:noAutofit/>
          </a:bodyPr>
          <a:lstStyle/>
          <a:p>
            <a:pPr>
              <a:buFont typeface="Wingdings" panose="05000000000000000000" pitchFamily="2" charset="2"/>
              <a:buChar char="Ø"/>
            </a:pPr>
            <a:r>
              <a:rPr lang="en-GB" sz="2000" dirty="0">
                <a:effectLst/>
                <a:latin typeface="Times New Roman" panose="02020603050405020304" pitchFamily="18" charset="0"/>
                <a:ea typeface="Calibri" panose="020F0502020204030204" pitchFamily="34" charset="0"/>
              </a:rPr>
              <a:t>Suicide rates in children and young people have been rising in the UK</a:t>
            </a:r>
          </a:p>
          <a:p>
            <a:pPr>
              <a:buFont typeface="Wingdings" panose="05000000000000000000" pitchFamily="2" charset="2"/>
              <a:buChar char="Ø"/>
            </a:pPr>
            <a:r>
              <a:rPr lang="en-GB" sz="2000" dirty="0">
                <a:effectLst/>
                <a:latin typeface="Times New Roman" panose="02020603050405020304" pitchFamily="18" charset="0"/>
                <a:ea typeface="Calibri" panose="020F0502020204030204" pitchFamily="34" charset="0"/>
              </a:rPr>
              <a:t>Rodway et al. (2020) indicate a 22% one-year increase in suicide rate in young adults under 25 years</a:t>
            </a:r>
          </a:p>
          <a:p>
            <a:pPr>
              <a:buFont typeface="Wingdings" panose="05000000000000000000" pitchFamily="2" charset="2"/>
              <a:buChar char="Ø"/>
            </a:pPr>
            <a:r>
              <a:rPr lang="en-GB" sz="2000" dirty="0">
                <a:latin typeface="Times New Roman" panose="02020603050405020304" pitchFamily="18" charset="0"/>
                <a:ea typeface="Calibri" panose="020F0502020204030204" pitchFamily="34" charset="0"/>
              </a:rPr>
              <a:t>A</a:t>
            </a:r>
            <a:r>
              <a:rPr lang="en-GB" sz="2000" dirty="0">
                <a:effectLst/>
                <a:latin typeface="Times New Roman" panose="02020603050405020304" pitchFamily="18" charset="0"/>
                <a:ea typeface="Calibri" panose="020F0502020204030204" pitchFamily="34" charset="0"/>
              </a:rPr>
              <a:t>dults do not give the needed attention to suicide and suicide behaviour among young people</a:t>
            </a:r>
          </a:p>
          <a:p>
            <a:pPr>
              <a:buFont typeface="Wingdings" panose="05000000000000000000" pitchFamily="2" charset="2"/>
              <a:buChar char="Ø"/>
            </a:pPr>
            <a:r>
              <a:rPr lang="en-GB" sz="2000" dirty="0">
                <a:effectLst/>
                <a:latin typeface="Times New Roman" panose="02020603050405020304" pitchFamily="18" charset="0"/>
                <a:ea typeface="Calibri" panose="020F0502020204030204" pitchFamily="34" charset="0"/>
              </a:rPr>
              <a:t>They seem to be critically unaware of the best mechanisms to manage suicidality in young people</a:t>
            </a:r>
          </a:p>
          <a:p>
            <a:pPr>
              <a:buFont typeface="Wingdings" panose="05000000000000000000" pitchFamily="2" charset="2"/>
              <a:buChar char="Ø"/>
            </a:pPr>
            <a:r>
              <a:rPr lang="en-GB" sz="2000" dirty="0">
                <a:effectLst/>
                <a:latin typeface="Times New Roman" panose="02020603050405020304" pitchFamily="18" charset="0"/>
                <a:ea typeface="Calibri" panose="020F0502020204030204" pitchFamily="34" charset="0"/>
              </a:rPr>
              <a:t>Understanding suicidality in children and young adults may save their lives</a:t>
            </a:r>
          </a:p>
          <a:p>
            <a:pPr>
              <a:buFont typeface="Wingdings" panose="05000000000000000000" pitchFamily="2" charset="2"/>
              <a:buChar char="Ø"/>
            </a:pPr>
            <a:r>
              <a:rPr lang="en-GB" sz="2000" dirty="0">
                <a:effectLst/>
                <a:latin typeface="Times New Roman" panose="02020603050405020304" pitchFamily="18" charset="0"/>
                <a:ea typeface="Calibri" panose="020F0502020204030204" pitchFamily="34" charset="0"/>
              </a:rPr>
              <a:t>It also provide information about the progression of environmental and psychological variables linked to suicidality in adolescence and adulthood (Rodway et al., 2020)</a:t>
            </a:r>
            <a:endParaRPr lang="en-GB" sz="2000" dirty="0"/>
          </a:p>
        </p:txBody>
      </p:sp>
      <p:pic>
        <p:nvPicPr>
          <p:cNvPr id="6146" name="Picture 2" descr="Developing a Statement of the Problem Part I | educational research  techniques">
            <a:extLst>
              <a:ext uri="{FF2B5EF4-FFF2-40B4-BE49-F238E27FC236}">
                <a16:creationId xmlns:a16="http://schemas.microsoft.com/office/drawing/2014/main" id="{25A178B8-1BD3-4FC6-8B25-2DBE8195F1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2425" y="2012950"/>
            <a:ext cx="4219575" cy="434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688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ABD84-3B5B-49AE-ADBC-34DFBC635A54}"/>
              </a:ext>
            </a:extLst>
          </p:cNvPr>
          <p:cNvSpPr>
            <a:spLocks noGrp="1"/>
          </p:cNvSpPr>
          <p:nvPr>
            <p:ph type="title"/>
          </p:nvPr>
        </p:nvSpPr>
        <p:spPr>
          <a:xfrm>
            <a:off x="1024128" y="585216"/>
            <a:ext cx="9720072" cy="1240409"/>
          </a:xfrm>
        </p:spPr>
        <p:txBody>
          <a:bodyPr>
            <a:normAutofit/>
          </a:bodyPr>
          <a:lstStyle/>
          <a:p>
            <a:pPr algn="ct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Justification of the Research  </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4CF52F-761B-448C-AE5C-7C378C7E160A}"/>
              </a:ext>
            </a:extLst>
          </p:cNvPr>
          <p:cNvSpPr>
            <a:spLocks noGrp="1"/>
          </p:cNvSpPr>
          <p:nvPr>
            <p:ph idx="1"/>
          </p:nvPr>
        </p:nvSpPr>
        <p:spPr>
          <a:xfrm>
            <a:off x="825500" y="2024062"/>
            <a:ext cx="9486900" cy="3551238"/>
          </a:xfrm>
        </p:spPr>
        <p:txBody>
          <a:bodyPr>
            <a:noAutofit/>
          </a:bodyPr>
          <a:lstStyle/>
          <a:p>
            <a:r>
              <a:rPr lang="en-GB" sz="24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rPr>
              <a:t>Knowing the factors affecting mental health that can lead to suicide is important for early intervention and preventive measures</a:t>
            </a:r>
          </a:p>
          <a:p>
            <a:r>
              <a:rPr lang="en-GB" sz="24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rPr>
              <a:t>This study's rationale is to; </a:t>
            </a:r>
          </a:p>
          <a:p>
            <a:pPr lvl="1">
              <a:buFont typeface="Wingdings" panose="05000000000000000000" pitchFamily="2" charset="2"/>
              <a:buChar char="q"/>
            </a:pPr>
            <a:r>
              <a:rPr lang="en-GB" sz="2400" dirty="0">
                <a:solidFill>
                  <a:srgbClr val="0E101A"/>
                </a:solidFill>
                <a:latin typeface="Times New Roman" panose="02020603050405020304" pitchFamily="18" charset="0"/>
                <a:ea typeface="Calibri" panose="020F0502020204030204" pitchFamily="34" charset="0"/>
                <a:cs typeface="Times New Roman" panose="02020603050405020304" pitchFamily="18" charset="0"/>
              </a:rPr>
              <a:t>R</a:t>
            </a:r>
            <a:r>
              <a:rPr lang="en-GB" sz="24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rPr>
              <a:t>aise awareness among adults about children’s and young adults’ suicidality</a:t>
            </a:r>
            <a:endParaRPr lang="en-GB" sz="2400" dirty="0">
              <a:solidFill>
                <a:srgbClr val="0E101A"/>
              </a:solidFill>
              <a:latin typeface="Times New Roman" panose="02020603050405020304" pitchFamily="18" charset="0"/>
              <a:ea typeface="Calibri" panose="020F0502020204030204" pitchFamily="34" charset="0"/>
              <a:cs typeface="Times New Roman" panose="02020603050405020304" pitchFamily="18" charset="0"/>
            </a:endParaRPr>
          </a:p>
          <a:p>
            <a:pPr lvl="1">
              <a:buFont typeface="Wingdings" panose="05000000000000000000" pitchFamily="2" charset="2"/>
              <a:buChar char="q"/>
            </a:pPr>
            <a:r>
              <a:rPr lang="en-GB" sz="2400" dirty="0">
                <a:solidFill>
                  <a:srgbClr val="0E101A"/>
                </a:solidFill>
                <a:latin typeface="Times New Roman" panose="02020603050405020304" pitchFamily="18" charset="0"/>
                <a:ea typeface="Calibri" panose="020F0502020204030204" pitchFamily="34" charset="0"/>
                <a:cs typeface="Times New Roman" panose="02020603050405020304" pitchFamily="18" charset="0"/>
              </a:rPr>
              <a:t>To</a:t>
            </a:r>
            <a:r>
              <a:rPr lang="en-GB" sz="24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rPr>
              <a:t> better understand common methods of children’s suicidal behaviours, symptomatology, the risk and protective factors, assessment strategies, treatments, and interventions.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4037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014B-603B-4E83-AF79-6CFD2A1E687A}"/>
              </a:ext>
            </a:extLst>
          </p:cNvPr>
          <p:cNvSpPr>
            <a:spLocks noGrp="1"/>
          </p:cNvSpPr>
          <p:nvPr>
            <p:ph type="title"/>
          </p:nvPr>
        </p:nvSpPr>
        <p:spPr>
          <a:xfrm>
            <a:off x="1024128" y="585216"/>
            <a:ext cx="9720072" cy="1116584"/>
          </a:xfrm>
        </p:spPr>
        <p:txBody>
          <a:bodyPr>
            <a:normAutofit/>
          </a:bodyPr>
          <a:lstStyle/>
          <a:p>
            <a:pPr algn="ctr"/>
            <a:r>
              <a:rPr lang="en-GB" sz="3200" b="1" dirty="0">
                <a:effectLst/>
                <a:latin typeface="Times New Roman" panose="02020603050405020304" pitchFamily="18" charset="0"/>
                <a:ea typeface="Calibri" panose="020F0502020204030204" pitchFamily="34" charset="0"/>
              </a:rPr>
              <a:t>Purpose of the Research</a:t>
            </a:r>
            <a:endParaRPr lang="en-GB" sz="3200" dirty="0"/>
          </a:p>
        </p:txBody>
      </p:sp>
      <p:sp>
        <p:nvSpPr>
          <p:cNvPr id="3" name="Content Placeholder 2">
            <a:extLst>
              <a:ext uri="{FF2B5EF4-FFF2-40B4-BE49-F238E27FC236}">
                <a16:creationId xmlns:a16="http://schemas.microsoft.com/office/drawing/2014/main" id="{BD5F30D1-BAAC-4D57-BA03-2BC5180FCE0B}"/>
              </a:ext>
            </a:extLst>
          </p:cNvPr>
          <p:cNvSpPr>
            <a:spLocks noGrp="1"/>
          </p:cNvSpPr>
          <p:nvPr>
            <p:ph idx="1"/>
          </p:nvPr>
        </p:nvSpPr>
        <p:spPr>
          <a:xfrm>
            <a:off x="838200" y="1825625"/>
            <a:ext cx="6527800" cy="4351338"/>
          </a:xfrm>
        </p:spPr>
        <p:txBody>
          <a:bodyPr/>
          <a:lstStyle/>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This systematic review seeks to gather as much literature as possible regarding suicide and suicidal behaviour among children and young adults</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Conducting a systematic review regarding this issue provides an overview regarding professionals’ concerns, views and evidence and identifies risk factors that lead to the social phenomena</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Literature in this study explores disagreement and consensus areas, identifies emerging trends and explore key risk factors in identifying suicide and suicidality of children and young adults</a:t>
            </a:r>
          </a:p>
          <a:p>
            <a:endParaRPr lang="en-GB" dirty="0"/>
          </a:p>
        </p:txBody>
      </p:sp>
      <p:pic>
        <p:nvPicPr>
          <p:cNvPr id="7170" name="Picture 2" descr="Purpose Research | Connecting people… with purpose">
            <a:extLst>
              <a:ext uri="{FF2B5EF4-FFF2-40B4-BE49-F238E27FC236}">
                <a16:creationId xmlns:a16="http://schemas.microsoft.com/office/drawing/2014/main" id="{D19C74F9-3695-458D-A52B-C6BF439AF5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2600" y="1825625"/>
            <a:ext cx="3733800" cy="394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999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FADDC-CCB6-4021-8926-23DB81D12E73}"/>
              </a:ext>
            </a:extLst>
          </p:cNvPr>
          <p:cNvSpPr>
            <a:spLocks noGrp="1"/>
          </p:cNvSpPr>
          <p:nvPr>
            <p:ph type="title"/>
          </p:nvPr>
        </p:nvSpPr>
        <p:spPr>
          <a:xfrm>
            <a:off x="1024128" y="585216"/>
            <a:ext cx="9720072" cy="841946"/>
          </a:xfrm>
        </p:spPr>
        <p:txBody>
          <a:bodyPr>
            <a:normAutofit fontScale="90000"/>
          </a:bodyPr>
          <a:lstStyle/>
          <a:p>
            <a:pPr algn="ctr"/>
            <a:r>
              <a:rPr lang="en-GB" sz="3200" b="1" dirty="0">
                <a:latin typeface="Times New Roman" panose="02020603050405020304" pitchFamily="18" charset="0"/>
                <a:cs typeface="Times New Roman" panose="02020603050405020304" pitchFamily="18" charset="0"/>
              </a:rPr>
              <a:t>CHAPTER TWO</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Literature Review </a:t>
            </a:r>
          </a:p>
        </p:txBody>
      </p:sp>
      <p:sp>
        <p:nvSpPr>
          <p:cNvPr id="3" name="Content Placeholder 2">
            <a:extLst>
              <a:ext uri="{FF2B5EF4-FFF2-40B4-BE49-F238E27FC236}">
                <a16:creationId xmlns:a16="http://schemas.microsoft.com/office/drawing/2014/main" id="{1CECF7CC-0D8B-4CBA-91A5-9047FFBCAFF4}"/>
              </a:ext>
            </a:extLst>
          </p:cNvPr>
          <p:cNvSpPr>
            <a:spLocks noGrp="1"/>
          </p:cNvSpPr>
          <p:nvPr>
            <p:ph idx="1"/>
          </p:nvPr>
        </p:nvSpPr>
        <p:spPr>
          <a:xfrm>
            <a:off x="838200" y="1825624"/>
            <a:ext cx="7531100" cy="4829175"/>
          </a:xfrm>
        </p:spPr>
        <p:txBody>
          <a:bodyPr>
            <a:noAutofit/>
          </a:bodyPr>
          <a:lstStyle/>
          <a:p>
            <a:pPr>
              <a:buFont typeface="Wingdings" panose="05000000000000000000" pitchFamily="2" charset="2"/>
              <a:buChar char="v"/>
            </a:pPr>
            <a:r>
              <a:rPr lang="en-GB" sz="1800" dirty="0">
                <a:effectLst/>
                <a:latin typeface="Times New Roman" panose="02020603050405020304" pitchFamily="18" charset="0"/>
                <a:ea typeface="Calibri" panose="020F0502020204030204" pitchFamily="34" charset="0"/>
              </a:rPr>
              <a:t>Suicide and suicidal behaviour have been researched extensively in children and young adult populations</a:t>
            </a:r>
          </a:p>
          <a:p>
            <a:pPr>
              <a:buFont typeface="Wingdings" panose="05000000000000000000" pitchFamily="2" charset="2"/>
              <a:buChar char="v"/>
            </a:pPr>
            <a:r>
              <a:rPr lang="en-GB" sz="1800" dirty="0">
                <a:effectLst/>
                <a:latin typeface="Times New Roman" panose="02020603050405020304" pitchFamily="18" charset="0"/>
                <a:ea typeface="Calibri" panose="020F0502020204030204" pitchFamily="34" charset="0"/>
              </a:rPr>
              <a:t>According to Wasserman et al. (2021), the global suicide death rate in children aged 14 and below is about 0.6 per 100000</a:t>
            </a:r>
          </a:p>
          <a:p>
            <a:pPr>
              <a:buFont typeface="Wingdings" panose="05000000000000000000" pitchFamily="2" charset="2"/>
              <a:buChar char="v"/>
            </a:pPr>
            <a:r>
              <a:rPr lang="en-GB" sz="1800" dirty="0">
                <a:effectLst/>
                <a:latin typeface="Times New Roman" panose="02020603050405020304" pitchFamily="18" charset="0"/>
                <a:ea typeface="Calibri" panose="020F0502020204030204" pitchFamily="34" charset="0"/>
              </a:rPr>
              <a:t>There are limited researches that examine suicide and suicide behaviour among young adults</a:t>
            </a:r>
          </a:p>
          <a:p>
            <a:pPr>
              <a:buFont typeface="Wingdings" panose="05000000000000000000" pitchFamily="2" charset="2"/>
              <a:buChar char="v"/>
            </a:pPr>
            <a:r>
              <a:rPr lang="en-GB" sz="1800" dirty="0">
                <a:latin typeface="Times New Roman" panose="02020603050405020304" pitchFamily="18" charset="0"/>
              </a:rPr>
              <a:t>The existing literature indicates that young adults are at an elevated risk of suicide and suicide behaviour </a:t>
            </a:r>
          </a:p>
          <a:p>
            <a:pPr>
              <a:buFont typeface="Wingdings" panose="05000000000000000000" pitchFamily="2" charset="2"/>
              <a:buChar char="v"/>
            </a:pPr>
            <a:r>
              <a:rPr lang="en-GB" sz="1800" dirty="0">
                <a:effectLst/>
                <a:latin typeface="Times New Roman" panose="02020603050405020304" pitchFamily="18" charset="0"/>
                <a:ea typeface="Calibri" panose="020F0502020204030204" pitchFamily="34" charset="0"/>
              </a:rPr>
              <a:t>Attempted suicide and suicide ideation are key risk factors for suicide in children and young adults</a:t>
            </a:r>
          </a:p>
          <a:p>
            <a:pPr>
              <a:buFont typeface="Wingdings" panose="05000000000000000000" pitchFamily="2" charset="2"/>
              <a:buChar char="v"/>
            </a:pPr>
            <a:r>
              <a:rPr lang="en-GB" sz="1800" dirty="0">
                <a:latin typeface="Times New Roman" panose="02020603050405020304" pitchFamily="18" charset="0"/>
                <a:ea typeface="Calibri" panose="020F0502020204030204" pitchFamily="34" charset="0"/>
              </a:rPr>
              <a:t>In the UK, the</a:t>
            </a:r>
            <a:r>
              <a:rPr lang="en-GB" sz="1800" dirty="0">
                <a:effectLst/>
                <a:latin typeface="Times New Roman" panose="02020603050405020304" pitchFamily="18" charset="0"/>
                <a:ea typeface="Calibri" panose="020F0502020204030204" pitchFamily="34" charset="0"/>
              </a:rPr>
              <a:t> issue of depression, social anxiety, traumas, sense of hopelessness, sustained frustrations are risk factors for the growth of suicide rates and accelerated cases among this population segment</a:t>
            </a:r>
            <a:endParaRPr lang="en-GB" sz="1800" dirty="0"/>
          </a:p>
        </p:txBody>
      </p:sp>
      <p:pic>
        <p:nvPicPr>
          <p:cNvPr id="8194" name="Picture 2" descr="How to Write a Stellar Literature Review | Grammarly Blog">
            <a:extLst>
              <a:ext uri="{FF2B5EF4-FFF2-40B4-BE49-F238E27FC236}">
                <a16:creationId xmlns:a16="http://schemas.microsoft.com/office/drawing/2014/main" id="{B399171B-63AD-4F66-87AF-39DECF5F27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1825625"/>
            <a:ext cx="3822700" cy="395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333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F8B36-40DD-4251-BBF1-824693F3A6E1}"/>
              </a:ext>
            </a:extLst>
          </p:cNvPr>
          <p:cNvSpPr>
            <a:spLocks noGrp="1"/>
          </p:cNvSpPr>
          <p:nvPr>
            <p:ph type="title"/>
          </p:nvPr>
        </p:nvSpPr>
        <p:spPr>
          <a:xfrm>
            <a:off x="1024128" y="585216"/>
            <a:ext cx="9720072" cy="1040384"/>
          </a:xfrm>
        </p:spPr>
        <p:txBody>
          <a:bodyPr>
            <a:normAutofit/>
          </a:bodyPr>
          <a:lstStyle/>
          <a:p>
            <a:pPr algn="ctr"/>
            <a:r>
              <a:rPr lang="en-GB" sz="3200" b="1" dirty="0">
                <a:latin typeface="Times New Roman" panose="02020603050405020304" pitchFamily="18" charset="0"/>
                <a:cs typeface="Times New Roman" panose="02020603050405020304" pitchFamily="18" charset="0"/>
              </a:rPr>
              <a:t>Gaps In the Literature </a:t>
            </a:r>
          </a:p>
        </p:txBody>
      </p:sp>
      <p:sp>
        <p:nvSpPr>
          <p:cNvPr id="3" name="Content Placeholder 2">
            <a:extLst>
              <a:ext uri="{FF2B5EF4-FFF2-40B4-BE49-F238E27FC236}">
                <a16:creationId xmlns:a16="http://schemas.microsoft.com/office/drawing/2014/main" id="{B879C1AA-9101-4BA5-853C-4BA6403535DC}"/>
              </a:ext>
            </a:extLst>
          </p:cNvPr>
          <p:cNvSpPr>
            <a:spLocks noGrp="1"/>
          </p:cNvSpPr>
          <p:nvPr>
            <p:ph idx="1"/>
          </p:nvPr>
        </p:nvSpPr>
        <p:spPr>
          <a:xfrm>
            <a:off x="838200" y="1825625"/>
            <a:ext cx="7137400" cy="4351338"/>
          </a:xfrm>
        </p:spPr>
        <p:txBody>
          <a:bodyPr>
            <a:noAutofit/>
          </a:bodyPr>
          <a:lstStyle/>
          <a:p>
            <a:pPr>
              <a:buFont typeface="Wingdings" panose="05000000000000000000" pitchFamily="2" charset="2"/>
              <a:buChar char="v"/>
            </a:pPr>
            <a:r>
              <a:rPr lang="en-GB" sz="2000" dirty="0">
                <a:latin typeface="Times New Roman" panose="02020603050405020304" pitchFamily="18" charset="0"/>
                <a:ea typeface="Calibri" panose="020F0502020204030204" pitchFamily="34" charset="0"/>
              </a:rPr>
              <a:t>There</a:t>
            </a:r>
            <a:r>
              <a:rPr lang="en-GB" sz="2000" dirty="0">
                <a:effectLst/>
                <a:latin typeface="Times New Roman" panose="02020603050405020304" pitchFamily="18" charset="0"/>
                <a:ea typeface="Calibri" panose="020F0502020204030204" pitchFamily="34" charset="0"/>
              </a:rPr>
              <a:t> is no clear understanding regarding the interrelationships among suicidal behaviour and thoughts, psychiatric disorder, and chronic illness in young adults (Qin et al., 2014)</a:t>
            </a:r>
          </a:p>
          <a:p>
            <a:pPr>
              <a:buFont typeface="Wingdings" panose="05000000000000000000" pitchFamily="2" charset="2"/>
              <a:buChar char="v"/>
            </a:pPr>
            <a:r>
              <a:rPr lang="en-GB" sz="2000" dirty="0">
                <a:latin typeface="Times New Roman" panose="02020603050405020304" pitchFamily="18" charset="0"/>
                <a:ea typeface="Calibri" panose="020F0502020204030204" pitchFamily="34" charset="0"/>
              </a:rPr>
              <a:t>P</a:t>
            </a:r>
            <a:r>
              <a:rPr lang="en-GB" sz="2000" dirty="0">
                <a:effectLst/>
                <a:latin typeface="Times New Roman" panose="02020603050405020304" pitchFamily="18" charset="0"/>
                <a:ea typeface="Calibri" panose="020F0502020204030204" pitchFamily="34" charset="0"/>
              </a:rPr>
              <a:t>revious studies have failed to differentiate between different elements of suicidal thoughts and behaviour or focused on lifetime suicide attempts</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Aggregating elements of suicidality overlooks evidence indicating that distinct predictors exist for suicidal attempts, plans, and thoughts (Nock et al., 2015)</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Most of these studies fail to address whether the familial risk factors lead to the development of suicidal symptoms</a:t>
            </a:r>
          </a:p>
          <a:p>
            <a:pPr>
              <a:buFont typeface="Wingdings" panose="05000000000000000000" pitchFamily="2" charset="2"/>
              <a:buChar char="v"/>
            </a:pPr>
            <a:r>
              <a:rPr lang="en-GB" sz="2000" dirty="0">
                <a:effectLst/>
                <a:latin typeface="Times New Roman" panose="02020603050405020304" pitchFamily="18" charset="0"/>
                <a:ea typeface="Calibri" panose="020F0502020204030204" pitchFamily="34" charset="0"/>
              </a:rPr>
              <a:t>There  is a need for more research to replicate and establish the extent of the effect of most familial factors </a:t>
            </a:r>
            <a:endParaRPr lang="en-GB" sz="2000" dirty="0"/>
          </a:p>
        </p:txBody>
      </p:sp>
      <p:pic>
        <p:nvPicPr>
          <p:cNvPr id="9218" name="Picture 2" descr="Identifying Research Gaps - YouTube">
            <a:extLst>
              <a:ext uri="{FF2B5EF4-FFF2-40B4-BE49-F238E27FC236}">
                <a16:creationId xmlns:a16="http://schemas.microsoft.com/office/drawing/2014/main" id="{CC1739B9-29B0-4C5A-BFA9-8236A3A9ED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5600" y="1825625"/>
            <a:ext cx="4216400" cy="4460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0364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512CD-748E-4F2D-843D-B7EB43B5D5F9}"/>
              </a:ext>
            </a:extLst>
          </p:cNvPr>
          <p:cNvSpPr>
            <a:spLocks noGrp="1"/>
          </p:cNvSpPr>
          <p:nvPr>
            <p:ph type="title"/>
          </p:nvPr>
        </p:nvSpPr>
        <p:spPr>
          <a:xfrm>
            <a:off x="1024128" y="585216"/>
            <a:ext cx="9720072" cy="1105472"/>
          </a:xfrm>
        </p:spPr>
        <p:txBody>
          <a:bodyPr>
            <a:normAutofit/>
          </a:bodyPr>
          <a:lstStyle/>
          <a:p>
            <a:pPr algn="ctr"/>
            <a:r>
              <a:rPr lang="en-GB" sz="3200" b="1" dirty="0">
                <a:latin typeface="Times New Roman" panose="02020603050405020304" pitchFamily="18" charset="0"/>
                <a:cs typeface="Times New Roman" panose="02020603050405020304" pitchFamily="18" charset="0"/>
              </a:rPr>
              <a:t>CHAPTER THREE</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Research Method</a:t>
            </a:r>
          </a:p>
        </p:txBody>
      </p:sp>
      <p:sp>
        <p:nvSpPr>
          <p:cNvPr id="3" name="Content Placeholder 2">
            <a:extLst>
              <a:ext uri="{FF2B5EF4-FFF2-40B4-BE49-F238E27FC236}">
                <a16:creationId xmlns:a16="http://schemas.microsoft.com/office/drawing/2014/main" id="{98635735-D6FF-473B-B3FD-CC47821BC464}"/>
              </a:ext>
            </a:extLst>
          </p:cNvPr>
          <p:cNvSpPr>
            <a:spLocks noGrp="1"/>
          </p:cNvSpPr>
          <p:nvPr>
            <p:ph idx="1"/>
          </p:nvPr>
        </p:nvSpPr>
        <p:spPr>
          <a:xfrm>
            <a:off x="838200" y="1825624"/>
            <a:ext cx="7251700" cy="4689475"/>
          </a:xfrm>
        </p:spPr>
        <p:txBody>
          <a:bodyPr>
            <a:noAutofit/>
          </a:bodyPr>
          <a:lstStyle/>
          <a:p>
            <a:pPr>
              <a:buFont typeface="Wingdings" panose="05000000000000000000" pitchFamily="2" charset="2"/>
              <a:buChar char="§"/>
            </a:pPr>
            <a:r>
              <a:rPr lang="en-GB" sz="2400" dirty="0">
                <a:effectLst/>
                <a:latin typeface="Times New Roman" panose="02020603050405020304" pitchFamily="18" charset="0"/>
                <a:ea typeface="Calibri" panose="020F0502020204030204" pitchFamily="34" charset="0"/>
              </a:rPr>
              <a:t>The review used two databases, ScienceDirect and EBSCOhost, to find the relevant literature targeting studies published between 2015 and 2021 </a:t>
            </a:r>
          </a:p>
          <a:p>
            <a:pPr marL="0" indent="0" algn="ctr">
              <a:buNone/>
            </a:pPr>
            <a:r>
              <a:rPr lang="en-GB" sz="2400" b="1" dirty="0">
                <a:latin typeface="Times New Roman" panose="02020603050405020304" pitchFamily="18" charset="0"/>
                <a:ea typeface="Calibri" panose="020F0502020204030204" pitchFamily="34" charset="0"/>
              </a:rPr>
              <a:t>Inclusion Criteria </a:t>
            </a:r>
            <a:endParaRPr lang="en-GB" sz="2400" b="1" dirty="0">
              <a:effectLst/>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The inclusion criteria for study selection targeted studies;</a:t>
            </a:r>
          </a:p>
          <a:p>
            <a:pPr lvl="1">
              <a:buFont typeface="Wingdings" panose="05000000000000000000" pitchFamily="2" charset="2"/>
              <a:buChar char="ü"/>
            </a:pPr>
            <a:r>
              <a:rPr lang="en-GB" sz="2400" dirty="0">
                <a:effectLst/>
                <a:latin typeface="Times New Roman" panose="02020603050405020304" pitchFamily="18" charset="0"/>
                <a:ea typeface="Calibri" panose="020F0502020204030204" pitchFamily="34" charset="0"/>
              </a:rPr>
              <a:t>that evaluated suicide rates among young people</a:t>
            </a:r>
            <a:endParaRPr lang="en-GB" sz="2400" dirty="0">
              <a:latin typeface="Times New Roman" panose="02020603050405020304" pitchFamily="18" charset="0"/>
              <a:ea typeface="Calibri" panose="020F0502020204030204" pitchFamily="34" charset="0"/>
            </a:endParaRPr>
          </a:p>
          <a:p>
            <a:pPr lvl="1">
              <a:buFont typeface="Wingdings" panose="05000000000000000000" pitchFamily="2" charset="2"/>
              <a:buChar char="ü"/>
            </a:pPr>
            <a:r>
              <a:rPr lang="en-GB" sz="2400" dirty="0">
                <a:effectLst/>
                <a:latin typeface="Times New Roman" panose="02020603050405020304" pitchFamily="18" charset="0"/>
                <a:ea typeface="Calibri" panose="020F0502020204030204" pitchFamily="34" charset="0"/>
              </a:rPr>
              <a:t>those that assessed the impact of a known intervention</a:t>
            </a:r>
          </a:p>
          <a:p>
            <a:pPr lvl="1">
              <a:buFont typeface="Wingdings" panose="05000000000000000000" pitchFamily="2" charset="2"/>
              <a:buChar char="ü"/>
            </a:pPr>
            <a:r>
              <a:rPr lang="en-GB" sz="2400" dirty="0">
                <a:effectLst/>
                <a:latin typeface="Times New Roman" panose="02020603050405020304" pitchFamily="18" charset="0"/>
                <a:ea typeface="Calibri" panose="020F0502020204030204" pitchFamily="34" charset="0"/>
              </a:rPr>
              <a:t>those that appraised the different measurement tools that could be used to provide inferential findings with suicide rates among persons aged 10-24 years</a:t>
            </a:r>
          </a:p>
          <a:p>
            <a:pPr>
              <a:buFont typeface="Wingdings" panose="05000000000000000000" pitchFamily="2" charset="2"/>
              <a:buChar char="§"/>
            </a:pPr>
            <a:r>
              <a:rPr lang="en-GB" sz="2400" dirty="0">
                <a:effectLst/>
                <a:latin typeface="Times New Roman" panose="02020603050405020304" pitchFamily="18" charset="0"/>
                <a:ea typeface="Calibri" panose="020F0502020204030204" pitchFamily="34" charset="0"/>
              </a:rPr>
              <a:t>Ten studies were identified and included</a:t>
            </a:r>
            <a:endParaRPr lang="en-GB" sz="2400" dirty="0"/>
          </a:p>
        </p:txBody>
      </p:sp>
      <p:pic>
        <p:nvPicPr>
          <p:cNvPr id="10242" name="Picture 2" descr="Five things to consider before you do a systematic review — Centre for  Evidence-Based Medicine (CEBM), University of Oxford">
            <a:extLst>
              <a:ext uri="{FF2B5EF4-FFF2-40B4-BE49-F238E27FC236}">
                <a16:creationId xmlns:a16="http://schemas.microsoft.com/office/drawing/2014/main" id="{11CD44E9-4EDC-4EAE-973F-D025C2440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9900" y="1825624"/>
            <a:ext cx="3263900" cy="4447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3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E437-7878-4351-994C-40F671ECD8E4}"/>
              </a:ext>
            </a:extLst>
          </p:cNvPr>
          <p:cNvSpPr>
            <a:spLocks noGrp="1"/>
          </p:cNvSpPr>
          <p:nvPr>
            <p:ph type="title"/>
          </p:nvPr>
        </p:nvSpPr>
        <p:spPr>
          <a:xfrm>
            <a:off x="1024128" y="585216"/>
            <a:ext cx="9720072" cy="1141984"/>
          </a:xfrm>
        </p:spPr>
        <p:txBody>
          <a:bodyPr>
            <a:normAutofit/>
          </a:bodyPr>
          <a:lstStyle/>
          <a:p>
            <a:pPr algn="ctr"/>
            <a:r>
              <a:rPr lang="en-GB" sz="3200" b="1" dirty="0">
                <a:latin typeface="Times New Roman" panose="02020603050405020304" pitchFamily="18" charset="0"/>
                <a:cs typeface="Times New Roman" panose="02020603050405020304" pitchFamily="18" charset="0"/>
              </a:rPr>
              <a:t>CHAPTER FOUR </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Results and Analysis</a:t>
            </a:r>
          </a:p>
        </p:txBody>
      </p:sp>
      <p:sp>
        <p:nvSpPr>
          <p:cNvPr id="3" name="Content Placeholder 2">
            <a:extLst>
              <a:ext uri="{FF2B5EF4-FFF2-40B4-BE49-F238E27FC236}">
                <a16:creationId xmlns:a16="http://schemas.microsoft.com/office/drawing/2014/main" id="{747DDC0A-EF69-4BE9-9E60-5C05CC43F9A4}"/>
              </a:ext>
            </a:extLst>
          </p:cNvPr>
          <p:cNvSpPr>
            <a:spLocks noGrp="1"/>
          </p:cNvSpPr>
          <p:nvPr>
            <p:ph idx="1"/>
          </p:nvPr>
        </p:nvSpPr>
        <p:spPr>
          <a:xfrm>
            <a:off x="838200" y="2044700"/>
            <a:ext cx="6477000" cy="4228083"/>
          </a:xfrm>
        </p:spPr>
        <p:txBody>
          <a:bodyPr>
            <a:normAutofit fontScale="92500" lnSpcReduction="20000"/>
          </a:bodyPr>
          <a:lstStyle/>
          <a:p>
            <a:pPr>
              <a:buFont typeface="Wingdings" panose="05000000000000000000" pitchFamily="2" charset="2"/>
              <a:buChar char="Ø"/>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70% of the records were obtained from the ScienceDirect database (n = 7) and EBSCOhost database (n = 3, 30%)</a:t>
            </a:r>
          </a:p>
          <a:p>
            <a:pPr>
              <a:buFont typeface="Wingdings" panose="05000000000000000000" pitchFamily="2" charset="2"/>
              <a:buChar char="Ø"/>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majority of the included studies were published in 2020 (n = 3, 30%) followed by 2021 (n = 2, 20%) which had similar scores to 2018</a:t>
            </a:r>
          </a:p>
          <a:p>
            <a:pPr>
              <a:buFont typeface="Wingdings" panose="05000000000000000000" pitchFamily="2" charset="2"/>
              <a:buChar char="Ø"/>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All the other studies appraised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theorised</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on the likelihood of the Hawthorne effect bias and relevant confounders</a:t>
            </a:r>
          </a:p>
          <a:p>
            <a:pPr>
              <a:buFont typeface="Wingdings" panose="05000000000000000000" pitchFamily="2" charset="2"/>
              <a:buChar char="Ø"/>
            </a:pPr>
            <a:r>
              <a:rPr lang="en-GB" sz="2400" dirty="0">
                <a:latin typeface="Times New Roman" panose="02020603050405020304" pitchFamily="18" charset="0"/>
                <a:ea typeface="Calibri" panose="020F0502020204030204" pitchFamily="34" charset="0"/>
                <a:cs typeface="Times New Roman" panose="02020603050405020304" pitchFamily="18" charset="0"/>
              </a:rPr>
              <a:t>The</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majority of the studies (n=8) did generalise their findings to other contexts, hence focusing on methods of enhancing patient care in a single location which is recommended for evidence-based practice covered by the topic</a:t>
            </a:r>
          </a:p>
          <a:p>
            <a:endParaRPr lang="en-GB" dirty="0"/>
          </a:p>
        </p:txBody>
      </p:sp>
      <p:pic>
        <p:nvPicPr>
          <p:cNvPr id="11266" name="Picture 2" descr="ICWAI June 2018 result analysis | Shiksha">
            <a:extLst>
              <a:ext uri="{FF2B5EF4-FFF2-40B4-BE49-F238E27FC236}">
                <a16:creationId xmlns:a16="http://schemas.microsoft.com/office/drawing/2014/main" id="{2C13055A-8C81-4ABA-A317-0FD06D1372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1088" y="2146300"/>
            <a:ext cx="4760912" cy="3568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630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8ED75-09D5-44E9-B9F1-CE1A71FD3CA8}"/>
              </a:ext>
            </a:extLst>
          </p:cNvPr>
          <p:cNvSpPr>
            <a:spLocks noGrp="1"/>
          </p:cNvSpPr>
          <p:nvPr>
            <p:ph type="title"/>
          </p:nvPr>
        </p:nvSpPr>
        <p:spPr>
          <a:xfrm>
            <a:off x="1024128" y="266700"/>
            <a:ext cx="9720072" cy="1244600"/>
          </a:xfrm>
        </p:spPr>
        <p:txBody>
          <a:bodyPr>
            <a:normAutofit/>
          </a:bodyPr>
          <a:lstStyle/>
          <a:p>
            <a:pPr algn="ctr"/>
            <a:r>
              <a:rPr lang="en-GB" sz="3200" b="1" dirty="0">
                <a:latin typeface="Times New Roman" panose="02020603050405020304" pitchFamily="18" charset="0"/>
                <a:cs typeface="Times New Roman" panose="02020603050405020304" pitchFamily="18" charset="0"/>
              </a:rPr>
              <a:t>CHAPTER FIVE</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DISCUSSION</a:t>
            </a:r>
          </a:p>
        </p:txBody>
      </p:sp>
      <p:sp>
        <p:nvSpPr>
          <p:cNvPr id="3" name="Content Placeholder 2">
            <a:extLst>
              <a:ext uri="{FF2B5EF4-FFF2-40B4-BE49-F238E27FC236}">
                <a16:creationId xmlns:a16="http://schemas.microsoft.com/office/drawing/2014/main" id="{BA421590-19C2-4218-874E-DDA19EA1D12C}"/>
              </a:ext>
            </a:extLst>
          </p:cNvPr>
          <p:cNvSpPr>
            <a:spLocks noGrp="1"/>
          </p:cNvSpPr>
          <p:nvPr>
            <p:ph idx="1"/>
          </p:nvPr>
        </p:nvSpPr>
        <p:spPr>
          <a:xfrm>
            <a:off x="838200" y="1825625"/>
            <a:ext cx="6959600" cy="4351338"/>
          </a:xfrm>
        </p:spPr>
        <p:txBody>
          <a:bodyPr>
            <a:normAutofit fontScale="85000" lnSpcReduction="20000"/>
          </a:bodyPr>
          <a:lstStyle/>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Most of the studies indicated that most of the suicide attempts in the UK by young adults were primarily by hanging</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Suicide tries by poisoning were the most common and prevalent among the sampled population</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other modes of suicide attempts in the UK, included, drowning on purpose, and self-inflicted injuries, such as purposefully throwing oneself on rail tracks or highways</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There was a positive correlation and association between suicidal behaviour as well as suicide ideation, and a lower socioeconomic level </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Experiencing more than one death was consistently linked to suicide and suicide behaviour among young adults</a:t>
            </a:r>
          </a:p>
          <a:p>
            <a:pPr>
              <a:buFont typeface="Wingdings" panose="05000000000000000000" pitchFamily="2" charset="2"/>
              <a:buChar char="v"/>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Maternal suicide behaviour and early exposure to parental suicidal behaviour are associated with increased offspring risk</a:t>
            </a:r>
          </a:p>
          <a:p>
            <a:endParaRPr lang="en-GB" dirty="0"/>
          </a:p>
        </p:txBody>
      </p:sp>
      <p:pic>
        <p:nvPicPr>
          <p:cNvPr id="12290" name="Picture 2" descr="Difficult Discussion Stock Illustrations – 242 Difficult Discussion Stock  Illustrations, Vectors &amp;amp; Clipart - Dreamstime">
            <a:extLst>
              <a:ext uri="{FF2B5EF4-FFF2-40B4-BE49-F238E27FC236}">
                <a16:creationId xmlns:a16="http://schemas.microsoft.com/office/drawing/2014/main" id="{CDA375CC-C0DF-45DA-AEF2-E160C7B5BB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6700" y="1825624"/>
            <a:ext cx="4305300" cy="420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943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91547-716F-4F6A-975C-CFDDC7EF360C}"/>
              </a:ext>
            </a:extLst>
          </p:cNvPr>
          <p:cNvSpPr>
            <a:spLocks noGrp="1"/>
          </p:cNvSpPr>
          <p:nvPr>
            <p:ph type="title"/>
          </p:nvPr>
        </p:nvSpPr>
        <p:spPr>
          <a:xfrm>
            <a:off x="1024128" y="585216"/>
            <a:ext cx="9720072" cy="1129284"/>
          </a:xfrm>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 and Recommendations</a:t>
            </a:r>
          </a:p>
        </p:txBody>
      </p:sp>
      <p:sp>
        <p:nvSpPr>
          <p:cNvPr id="3" name="Content Placeholder 2">
            <a:extLst>
              <a:ext uri="{FF2B5EF4-FFF2-40B4-BE49-F238E27FC236}">
                <a16:creationId xmlns:a16="http://schemas.microsoft.com/office/drawing/2014/main" id="{B315A4E1-ECF5-46D6-9E45-463EB0F1D049}"/>
              </a:ext>
            </a:extLst>
          </p:cNvPr>
          <p:cNvSpPr>
            <a:spLocks noGrp="1"/>
          </p:cNvSpPr>
          <p:nvPr>
            <p:ph idx="1"/>
          </p:nvPr>
        </p:nvSpPr>
        <p:spPr>
          <a:xfrm>
            <a:off x="838200" y="1825624"/>
            <a:ext cx="8089900" cy="5032375"/>
          </a:xfrm>
        </p:spPr>
        <p:txBody>
          <a:bodyPr>
            <a:noAutofit/>
          </a:bodyPr>
          <a:lstStyle/>
          <a:p>
            <a:pPr>
              <a:buFont typeface="Wingdings" panose="05000000000000000000" pitchFamily="2" charset="2"/>
              <a:buChar char="ü"/>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Suicidal behaviour among young people is a major health concern globally</a:t>
            </a:r>
          </a:p>
          <a:p>
            <a:pPr>
              <a:buFont typeface="Wingdings" panose="05000000000000000000" pitchFamily="2" charset="2"/>
              <a:buChar char="ü"/>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Suicide is associated with numerous factors such as poor mental health, drug abuse, relationship problems, family environment and bereavement, social isolation, academic pressures and self-harm</a:t>
            </a:r>
          </a:p>
          <a:p>
            <a:pPr>
              <a:buFont typeface="Wingdings" panose="05000000000000000000" pitchFamily="2" charset="2"/>
              <a:buChar char="ü"/>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addressing suicide rates in the United Kingdom, all regulatory actors must understand the sociological and psychological intersections behind the risk factors facilitating suicide cases</a:t>
            </a:r>
          </a:p>
          <a:p>
            <a:pPr>
              <a:buFont typeface="Wingdings" panose="05000000000000000000" pitchFamily="2" charset="2"/>
              <a:buChar char="ü"/>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WHO has listed suicide as one of the top twenty leading causes of fatalities or death globally</a:t>
            </a:r>
          </a:p>
          <a:p>
            <a:pPr>
              <a:buFont typeface="Wingdings" panose="05000000000000000000" pitchFamily="2" charset="2"/>
              <a:buChar char="ü"/>
            </a:pPr>
            <a:r>
              <a:rPr lang="en-GB" sz="1800" dirty="0">
                <a:latin typeface="Times New Roman" panose="02020603050405020304" pitchFamily="18" charset="0"/>
                <a:ea typeface="Calibri" panose="020F0502020204030204" pitchFamily="34" charset="0"/>
                <a:cs typeface="Times New Roman" panose="02020603050405020304" pitchFamily="18" charset="0"/>
              </a:rPr>
              <a:t>The organisation recommends the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creation of strong partnership strategies between intersecting actors. </a:t>
            </a:r>
          </a:p>
          <a:p>
            <a:pPr lvl="1">
              <a:buFont typeface="Wingdings" panose="05000000000000000000" pitchFamily="2" charset="2"/>
              <a:buChar char="v"/>
            </a:pPr>
            <a:r>
              <a:rPr lang="en-GB" dirty="0">
                <a:effectLst/>
                <a:latin typeface="Times New Roman" panose="02020603050405020304" pitchFamily="18" charset="0"/>
                <a:ea typeface="Calibri" panose="020F0502020204030204" pitchFamily="34" charset="0"/>
                <a:cs typeface="Times New Roman" panose="02020603050405020304" pitchFamily="18" charset="0"/>
              </a:rPr>
              <a:t>For example, psychologists and therapists must work closely with sociologists as a way of coming up with wholesome intervention strategies. </a:t>
            </a:r>
          </a:p>
          <a:p>
            <a:pPr>
              <a:buFont typeface="Wingdings" panose="05000000000000000000" pitchFamily="2" charset="2"/>
              <a:buChar char="ü"/>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NHS recommends the provision of support that can enable strong peer groups in local communities to help address suicide and suicidal behaviour among young adults </a:t>
            </a:r>
            <a:endParaRPr lang="en-GB" sz="1800" dirty="0">
              <a:latin typeface="Times New Roman" panose="02020603050405020304" pitchFamily="18" charset="0"/>
              <a:cs typeface="Times New Roman" panose="02020603050405020304" pitchFamily="18" charset="0"/>
            </a:endParaRPr>
          </a:p>
        </p:txBody>
      </p:sp>
      <p:pic>
        <p:nvPicPr>
          <p:cNvPr id="13314" name="Picture 2" descr="Conclusions and Recommendations for a Research Paper">
            <a:extLst>
              <a:ext uri="{FF2B5EF4-FFF2-40B4-BE49-F238E27FC236}">
                <a16:creationId xmlns:a16="http://schemas.microsoft.com/office/drawing/2014/main" id="{5E6BE0BF-6A64-461B-8981-D0226A127F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5128" y="1914525"/>
            <a:ext cx="3149600" cy="4358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503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97691-9658-44F6-B8DE-FA262754DF56}"/>
              </a:ext>
            </a:extLst>
          </p:cNvPr>
          <p:cNvSpPr>
            <a:spLocks noGrp="1"/>
          </p:cNvSpPr>
          <p:nvPr>
            <p:ph type="title"/>
          </p:nvPr>
        </p:nvSpPr>
        <p:spPr/>
        <p:txBody>
          <a:bodyPr>
            <a:normAutofit/>
          </a:bodyPr>
          <a:lstStyle/>
          <a:p>
            <a:pPr algn="ctr"/>
            <a:r>
              <a:rPr lang="en-GB" sz="2400" b="1"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E6ADFFFC-4667-4A67-81AE-22DF5F43B121}"/>
              </a:ext>
            </a:extLst>
          </p:cNvPr>
          <p:cNvSpPr>
            <a:spLocks noGrp="1"/>
          </p:cNvSpPr>
          <p:nvPr>
            <p:ph idx="1"/>
          </p:nvPr>
        </p:nvSpPr>
        <p:spPr>
          <a:xfrm>
            <a:off x="1024128" y="1727200"/>
            <a:ext cx="9720073" cy="5130800"/>
          </a:xfrm>
        </p:spPr>
        <p:txBody>
          <a:bodyPr>
            <a:normAutofit fontScale="25000" lnSpcReduction="20000"/>
          </a:bodyPr>
          <a:lstStyle/>
          <a:p>
            <a:pPr marL="457200" marR="0" indent="-457200">
              <a:lnSpc>
                <a:spcPct val="200000"/>
              </a:lnSpc>
              <a:spcBef>
                <a:spcPts val="0"/>
              </a:spcBef>
              <a:spcAft>
                <a:spcPts val="800"/>
              </a:spcAft>
            </a:pPr>
            <a:r>
              <a:rPr lang="en-GB" sz="5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Bould</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Mars, B., Moran, P., Biddle, L. and Gunnell, D., (2019). Rising suicide rates among adolescents in England and Wales. </a:t>
            </a:r>
            <a:r>
              <a:rPr lang="en-GB" sz="5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Lancet</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5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394</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(10193), pp.116-117.</a:t>
            </a:r>
            <a:endParaRPr lang="en-GB" sz="56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Braams</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B.R., van </a:t>
            </a: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Duijvenvoorde</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A.C., </a:t>
            </a: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Peper</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J.S. and Crone, E.A., (2015). Longitudinal changes in adolescent risk-taking: a comprehensive study of neural responses to rewards, pubertal development, and risk-taking </a:t>
            </a: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5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Neuroscience</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5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 pp.7226-7238.</a:t>
            </a:r>
            <a:endParaRPr lang="en-GB" sz="56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Long, H.A., French, D.P. and Brooks, J.M., (2020). Optimising the value of the critical appraisal skills programme (CASP) tool for quality appraisal in qualitative evidence synthesis. Research Methods in Medicine &amp; Health Sciences, 1(1), pp.31-42.</a:t>
            </a:r>
          </a:p>
          <a:p>
            <a:pPr marL="457200" marR="0" indent="-457200">
              <a:lnSpc>
                <a:spcPct val="200000"/>
              </a:lnSpc>
              <a:spcBef>
                <a:spcPts val="0"/>
              </a:spcBef>
              <a:spcAft>
                <a:spcPts val="800"/>
              </a:spcAft>
            </a:pPr>
            <a:r>
              <a:rPr lang="en-GB" sz="5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Naghavi</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Global, regional, and national burden of suicide mortality 1990 to 2016: systematic analysis for the Global Burden of Disease Study 2016. </a:t>
            </a:r>
            <a:r>
              <a:rPr lang="en-GB" sz="56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bmj</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5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364</a:t>
            </a:r>
            <a:r>
              <a:rPr lang="en-GB" sz="5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56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Nock, M.K., Green, J.G., Hwang, I., McLaughlin, K.A., Sampson, N.A., </a:t>
            </a: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Zaslavsky</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and Kessler, R.C., (2015). Prevalence, correlates, and treatment of lifetime suicidal </a:t>
            </a:r>
            <a:r>
              <a:rPr lang="en-GB" sz="5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among adolescents: results from the National Comorbidity Survey Replication Adolescent Supplement. </a:t>
            </a:r>
            <a:r>
              <a:rPr lang="en-GB" sz="5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JAMA psychiatry</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5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70</a:t>
            </a:r>
            <a:r>
              <a:rPr lang="en-GB" sz="5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pp.300-310.</a:t>
            </a:r>
            <a:endParaRPr lang="en-GB" sz="5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575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DC5EF-670C-4C00-B970-1A907681CDC3}"/>
              </a:ext>
            </a:extLst>
          </p:cNvPr>
          <p:cNvSpPr>
            <a:spLocks noGrp="1"/>
          </p:cNvSpPr>
          <p:nvPr>
            <p:ph type="title"/>
          </p:nvPr>
        </p:nvSpPr>
        <p:spPr/>
        <p:txBody>
          <a:bodyPr>
            <a:normAutofit/>
          </a:bodyPr>
          <a:lstStyle/>
          <a:p>
            <a:pPr algn="ctr"/>
            <a:r>
              <a:rPr lang="en-GB" sz="2400" b="1"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96A7F74A-D0F2-4E60-B822-7F70610DA4D0}"/>
              </a:ext>
            </a:extLst>
          </p:cNvPr>
          <p:cNvSpPr>
            <a:spLocks noGrp="1"/>
          </p:cNvSpPr>
          <p:nvPr>
            <p:ph idx="1"/>
          </p:nvPr>
        </p:nvSpPr>
        <p:spPr>
          <a:xfrm>
            <a:off x="1024128" y="1727200"/>
            <a:ext cx="9720073" cy="5003800"/>
          </a:xfrm>
        </p:spPr>
        <p:txBody>
          <a:bodyPr>
            <a:normAutofit fontScale="77500" lnSpcReduction="20000"/>
          </a:bodyPr>
          <a:lstStyle/>
          <a:p>
            <a:pPr marL="457200" indent="-457200">
              <a:lnSpc>
                <a:spcPct val="20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(2020).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Suicides in England and Wales - Office for National Statistics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Ons.gov.uk. Available at: &lt;https://www.ons.gov.uk/peoplepopulationandcommunity/birthsdeathsandmarriages/deaths/bulletins/suicidesintheunitedkingdom/2019registrations&gt; [Accessed 2 August 2021].</a:t>
            </a:r>
            <a:endPar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Qin, P.,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Hawton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Mortensen, P.B. and Webb, R., (2014). Combined effects of physical illness and comorbid psychiatric disorder on risk of suicide in a national population study.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British Journal of Psychiatry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pp.430-435.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Simon, T., (2017). Suicide rates*, for teens aged 15–19 years, by sex—United States, 1975–2015.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Morbidity and Mortality Weekly Report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66</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(30), p.816.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Royal College of Paediatrics and Child Health (RCPCH), (2020).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Adolescent mortality – RCPCH – State of Child Health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Stateofchildhealth.rcpch.ac.uk. Available at: &lt;https://stateofchildhealth.rcpch.ac.uk/evidence/mortality/adolescent-mortality/&gt; [Accessed 2 August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6914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5FE9-CD4F-4F09-82CD-0BA3FEAE1FBC}"/>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135A60B6-2276-448F-BABE-2E49E736AEFA}"/>
              </a:ext>
            </a:extLst>
          </p:cNvPr>
          <p:cNvSpPr>
            <a:spLocks noGrp="1"/>
          </p:cNvSpPr>
          <p:nvPr>
            <p:ph idx="1"/>
          </p:nvPr>
        </p:nvSpPr>
        <p:spPr>
          <a:xfrm>
            <a:off x="1024128" y="1943100"/>
            <a:ext cx="9720073" cy="4366260"/>
          </a:xfrm>
        </p:spPr>
        <p:txBody>
          <a:bodyPr>
            <a:normAutofit fontScale="70000" lnSpcReduction="20000"/>
          </a:bodyPr>
          <a:lstStyle/>
          <a:p>
            <a:pPr marL="457200" marR="0" indent="-457200">
              <a:lnSpc>
                <a:spcPct val="200000"/>
              </a:lnSpc>
              <a:spcBef>
                <a:spcPts val="0"/>
              </a:spcBef>
              <a:spcAft>
                <a:spcPts val="800"/>
              </a:spcAft>
            </a:pP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Wasserman, D., Carli, V., </a:t>
            </a:r>
            <a:r>
              <a:rPr lang="en-GB" sz="2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Iosue</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2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Javed</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2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Herrman</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(2021). Suicide prevention in childhood and adolescence: a narrative review of current knowledge on risk and protective factors and effectiveness of interventions. </a:t>
            </a:r>
            <a:r>
              <a:rPr lang="en-GB" sz="2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Asia‐Pacific Psychiatry</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p.e12452.</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WHO, (2019). </a:t>
            </a:r>
            <a:r>
              <a:rPr lang="en-GB" sz="2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Suicide in the world: global health estimates</a:t>
            </a: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(No. WHO/MSD/MER/19.3). World Health Organization.</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World Health Organisation (WHO), (2021). </a:t>
            </a:r>
            <a:r>
              <a:rPr lang="en-GB" sz="2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Adolescent and young adult health</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Who.int. Available at: &lt;https://www.who.int/news-room/fact-sheets/detail/adolescents-health-risks-and-solutions&gt; [Accessed 29 July 2021].</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07301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664</TotalTime>
  <Words>2724</Words>
  <Application>Microsoft Office PowerPoint</Application>
  <PresentationFormat>Widescreen</PresentationFormat>
  <Paragraphs>126</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Calibri</vt:lpstr>
      <vt:lpstr>Times New Roman</vt:lpstr>
      <vt:lpstr>Tw Cen MT</vt:lpstr>
      <vt:lpstr>Tw Cen MT Condensed</vt:lpstr>
      <vt:lpstr>Wingdings</vt:lpstr>
      <vt:lpstr>Wingdings 3</vt:lpstr>
      <vt:lpstr>Integral</vt:lpstr>
      <vt:lpstr> Assessment  VIVA</vt:lpstr>
      <vt:lpstr>CHAPTER ONE Introduction </vt:lpstr>
      <vt:lpstr>Aim of the Study </vt:lpstr>
      <vt:lpstr>Research Questions </vt:lpstr>
      <vt:lpstr>Objectives</vt:lpstr>
      <vt:lpstr>Background </vt:lpstr>
      <vt:lpstr>Statement of the Problem </vt:lpstr>
      <vt:lpstr>Justification of the Research  </vt:lpstr>
      <vt:lpstr>Purpose of the Research</vt:lpstr>
      <vt:lpstr>CHAPTER TWO Literature Review </vt:lpstr>
      <vt:lpstr>Gaps In the Literature </vt:lpstr>
      <vt:lpstr>CHAPTER THREE Research Method</vt:lpstr>
      <vt:lpstr>CHAPTER FOUR  Results and Analysis</vt:lpstr>
      <vt:lpstr>CHAPTER FIVE DISCUSSION</vt:lpstr>
      <vt:lpstr>Conclusion and Recommendations</vt:lpstr>
      <vt:lpstr>Reference List </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Assessment  VIVA</dc:title>
  <cp:lastModifiedBy>Celestina Okyere-Boateng</cp:lastModifiedBy>
  <cp:revision>1</cp:revision>
  <dcterms:created xsi:type="dcterms:W3CDTF">2022-01-19T16:37:12Z</dcterms:created>
  <dcterms:modified xsi:type="dcterms:W3CDTF">2022-01-20T09:31:23Z</dcterms:modified>
</cp:coreProperties>
</file>