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ags/tag1.xml" ContentType="application/vnd.openxmlformats-officedocument.presentationml.tags+xml"/>
  <Override PartName="/ppt/notesSlides/notesSlide1.xml" ContentType="application/vnd.openxmlformats-officedocument.presentationml.notesSlide+xml"/>
  <Override PartName="/ppt/tags/tag2.xml" ContentType="application/vnd.openxmlformats-officedocument.presentationml.tags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7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tags/tag3.xml" ContentType="application/vnd.openxmlformats-officedocument.presentationml.tags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36"/>
  </p:notesMasterIdLst>
  <p:sldIdLst>
    <p:sldId id="294" r:id="rId5"/>
    <p:sldId id="343" r:id="rId6"/>
    <p:sldId id="305" r:id="rId7"/>
    <p:sldId id="306" r:id="rId8"/>
    <p:sldId id="297" r:id="rId9"/>
    <p:sldId id="299" r:id="rId10"/>
    <p:sldId id="345" r:id="rId11"/>
    <p:sldId id="304" r:id="rId12"/>
    <p:sldId id="300" r:id="rId13"/>
    <p:sldId id="303" r:id="rId14"/>
    <p:sldId id="332" r:id="rId15"/>
    <p:sldId id="330" r:id="rId16"/>
    <p:sldId id="311" r:id="rId17"/>
    <p:sldId id="333" r:id="rId18"/>
    <p:sldId id="324" r:id="rId19"/>
    <p:sldId id="325" r:id="rId20"/>
    <p:sldId id="323" r:id="rId21"/>
    <p:sldId id="326" r:id="rId22"/>
    <p:sldId id="327" r:id="rId23"/>
    <p:sldId id="340" r:id="rId24"/>
    <p:sldId id="336" r:id="rId25"/>
    <p:sldId id="312" r:id="rId26"/>
    <p:sldId id="313" r:id="rId27"/>
    <p:sldId id="314" r:id="rId28"/>
    <p:sldId id="315" r:id="rId29"/>
    <p:sldId id="344" r:id="rId30"/>
    <p:sldId id="337" r:id="rId31"/>
    <p:sldId id="342" r:id="rId32"/>
    <p:sldId id="338" r:id="rId33"/>
    <p:sldId id="339" r:id="rId34"/>
    <p:sldId id="341" r:id="rId3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465"/>
    <p:restoredTop sz="77746" autoAdjust="0"/>
  </p:normalViewPr>
  <p:slideViewPr>
    <p:cSldViewPr snapToGrid="0" snapToObjects="1">
      <p:cViewPr varScale="1">
        <p:scale>
          <a:sx n="83" d="100"/>
          <a:sy n="83" d="100"/>
        </p:scale>
        <p:origin x="150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theme" Target="theme/theme1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49A9020-3406-4DA4-B56D-36ABD40B0549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5BF68810-8ACC-43EA-B4CA-F6313C38C201}">
      <dgm:prSet/>
      <dgm:spPr/>
      <dgm:t>
        <a:bodyPr/>
        <a:lstStyle/>
        <a:p>
          <a:r>
            <a:rPr lang="en-GB" dirty="0"/>
            <a:t>Module introduction</a:t>
          </a:r>
          <a:endParaRPr lang="en-US" dirty="0"/>
        </a:p>
      </dgm:t>
    </dgm:pt>
    <dgm:pt modelId="{3D30CACD-F6A7-489F-A4EC-C5A6E4816E09}" type="parTrans" cxnId="{1F02A51C-16FC-4CD3-80DF-AA6F8C2A55D3}">
      <dgm:prSet/>
      <dgm:spPr/>
      <dgm:t>
        <a:bodyPr/>
        <a:lstStyle/>
        <a:p>
          <a:endParaRPr lang="en-US"/>
        </a:p>
      </dgm:t>
    </dgm:pt>
    <dgm:pt modelId="{09E986BE-5A2D-4583-8E80-6E5900C44CFA}" type="sibTrans" cxnId="{1F02A51C-16FC-4CD3-80DF-AA6F8C2A55D3}">
      <dgm:prSet/>
      <dgm:spPr/>
      <dgm:t>
        <a:bodyPr/>
        <a:lstStyle/>
        <a:p>
          <a:endParaRPr lang="en-US"/>
        </a:p>
      </dgm:t>
    </dgm:pt>
    <dgm:pt modelId="{F00C44D0-C5FE-4CA9-BDBA-ADD5BB4B3169}">
      <dgm:prSet/>
      <dgm:spPr/>
      <dgm:t>
        <a:bodyPr/>
        <a:lstStyle/>
        <a:p>
          <a:r>
            <a:rPr lang="en-GB" dirty="0"/>
            <a:t>Assessment overview</a:t>
          </a:r>
          <a:endParaRPr lang="en-US" dirty="0"/>
        </a:p>
      </dgm:t>
    </dgm:pt>
    <dgm:pt modelId="{96271AE0-381C-43B8-AB40-105156A111F7}" type="parTrans" cxnId="{574AB350-CADF-4650-91B2-FCA99F33E353}">
      <dgm:prSet/>
      <dgm:spPr/>
      <dgm:t>
        <a:bodyPr/>
        <a:lstStyle/>
        <a:p>
          <a:endParaRPr lang="en-US"/>
        </a:p>
      </dgm:t>
    </dgm:pt>
    <dgm:pt modelId="{13FC3831-6210-40FD-A5BE-828FD83E3F5F}" type="sibTrans" cxnId="{574AB350-CADF-4650-91B2-FCA99F33E353}">
      <dgm:prSet/>
      <dgm:spPr/>
      <dgm:t>
        <a:bodyPr/>
        <a:lstStyle/>
        <a:p>
          <a:endParaRPr lang="en-US"/>
        </a:p>
      </dgm:t>
    </dgm:pt>
    <dgm:pt modelId="{955AB5F3-759A-477D-892A-9CD0D9902FEF}">
      <dgm:prSet/>
      <dgm:spPr/>
      <dgm:t>
        <a:bodyPr/>
        <a:lstStyle/>
        <a:p>
          <a:r>
            <a:rPr lang="en-GB" dirty="0"/>
            <a:t>An introduction to sport development</a:t>
          </a:r>
          <a:endParaRPr lang="en-US" dirty="0"/>
        </a:p>
      </dgm:t>
    </dgm:pt>
    <dgm:pt modelId="{D86EF294-D058-4815-9389-CA9934B90EF6}" type="parTrans" cxnId="{5D97088E-E4B6-44F5-8486-F1C84C028215}">
      <dgm:prSet/>
      <dgm:spPr/>
      <dgm:t>
        <a:bodyPr/>
        <a:lstStyle/>
        <a:p>
          <a:endParaRPr lang="en-US"/>
        </a:p>
      </dgm:t>
    </dgm:pt>
    <dgm:pt modelId="{B96FBEF4-C4DC-41A7-AC87-84DED262F4A5}" type="sibTrans" cxnId="{5D97088E-E4B6-44F5-8486-F1C84C028215}">
      <dgm:prSet/>
      <dgm:spPr/>
      <dgm:t>
        <a:bodyPr/>
        <a:lstStyle/>
        <a:p>
          <a:endParaRPr lang="en-US"/>
        </a:p>
      </dgm:t>
    </dgm:pt>
    <dgm:pt modelId="{5A1E4FC8-1891-1844-A3EB-E57DD1346A98}" type="pres">
      <dgm:prSet presAssocID="{649A9020-3406-4DA4-B56D-36ABD40B0549}" presName="vert0" presStyleCnt="0">
        <dgm:presLayoutVars>
          <dgm:dir/>
          <dgm:animOne val="branch"/>
          <dgm:animLvl val="lvl"/>
        </dgm:presLayoutVars>
      </dgm:prSet>
      <dgm:spPr/>
    </dgm:pt>
    <dgm:pt modelId="{8C5A596A-56B1-D045-A124-164398B86CD5}" type="pres">
      <dgm:prSet presAssocID="{5BF68810-8ACC-43EA-B4CA-F6313C38C201}" presName="thickLine" presStyleLbl="alignNode1" presStyleIdx="0" presStyleCnt="3"/>
      <dgm:spPr/>
    </dgm:pt>
    <dgm:pt modelId="{AB184D1F-4636-EF46-BBC9-C51B2556A29B}" type="pres">
      <dgm:prSet presAssocID="{5BF68810-8ACC-43EA-B4CA-F6313C38C201}" presName="horz1" presStyleCnt="0"/>
      <dgm:spPr/>
    </dgm:pt>
    <dgm:pt modelId="{5577E3AD-E981-6842-9ED6-162688768D84}" type="pres">
      <dgm:prSet presAssocID="{5BF68810-8ACC-43EA-B4CA-F6313C38C201}" presName="tx1" presStyleLbl="revTx" presStyleIdx="0" presStyleCnt="3"/>
      <dgm:spPr/>
    </dgm:pt>
    <dgm:pt modelId="{BD525BCF-06BE-1E45-9C6B-363893EC5859}" type="pres">
      <dgm:prSet presAssocID="{5BF68810-8ACC-43EA-B4CA-F6313C38C201}" presName="vert1" presStyleCnt="0"/>
      <dgm:spPr/>
    </dgm:pt>
    <dgm:pt modelId="{3934786C-C2B9-0443-9CE0-C4B18126ECEC}" type="pres">
      <dgm:prSet presAssocID="{F00C44D0-C5FE-4CA9-BDBA-ADD5BB4B3169}" presName="thickLine" presStyleLbl="alignNode1" presStyleIdx="1" presStyleCnt="3"/>
      <dgm:spPr/>
    </dgm:pt>
    <dgm:pt modelId="{F1F77CC0-AB0E-FB47-A929-775F29223012}" type="pres">
      <dgm:prSet presAssocID="{F00C44D0-C5FE-4CA9-BDBA-ADD5BB4B3169}" presName="horz1" presStyleCnt="0"/>
      <dgm:spPr/>
    </dgm:pt>
    <dgm:pt modelId="{338707DA-ABD9-194E-BDEA-7DA744D06301}" type="pres">
      <dgm:prSet presAssocID="{F00C44D0-C5FE-4CA9-BDBA-ADD5BB4B3169}" presName="tx1" presStyleLbl="revTx" presStyleIdx="1" presStyleCnt="3"/>
      <dgm:spPr/>
    </dgm:pt>
    <dgm:pt modelId="{520F64AB-A34D-0C4A-B958-B832F81A0121}" type="pres">
      <dgm:prSet presAssocID="{F00C44D0-C5FE-4CA9-BDBA-ADD5BB4B3169}" presName="vert1" presStyleCnt="0"/>
      <dgm:spPr/>
    </dgm:pt>
    <dgm:pt modelId="{FF5DF021-2258-5046-9D07-042642D3B046}" type="pres">
      <dgm:prSet presAssocID="{955AB5F3-759A-477D-892A-9CD0D9902FEF}" presName="thickLine" presStyleLbl="alignNode1" presStyleIdx="2" presStyleCnt="3"/>
      <dgm:spPr/>
    </dgm:pt>
    <dgm:pt modelId="{C9E96FEC-38E3-3A47-BB92-C24F9DF1B417}" type="pres">
      <dgm:prSet presAssocID="{955AB5F3-759A-477D-892A-9CD0D9902FEF}" presName="horz1" presStyleCnt="0"/>
      <dgm:spPr/>
    </dgm:pt>
    <dgm:pt modelId="{ED867F1C-9911-C147-B1F0-967999D788BA}" type="pres">
      <dgm:prSet presAssocID="{955AB5F3-759A-477D-892A-9CD0D9902FEF}" presName="tx1" presStyleLbl="revTx" presStyleIdx="2" presStyleCnt="3"/>
      <dgm:spPr/>
    </dgm:pt>
    <dgm:pt modelId="{2DF8967D-F6F5-1049-8745-0F0DF2478DD8}" type="pres">
      <dgm:prSet presAssocID="{955AB5F3-759A-477D-892A-9CD0D9902FEF}" presName="vert1" presStyleCnt="0"/>
      <dgm:spPr/>
    </dgm:pt>
  </dgm:ptLst>
  <dgm:cxnLst>
    <dgm:cxn modelId="{1F02A51C-16FC-4CD3-80DF-AA6F8C2A55D3}" srcId="{649A9020-3406-4DA4-B56D-36ABD40B0549}" destId="{5BF68810-8ACC-43EA-B4CA-F6313C38C201}" srcOrd="0" destOrd="0" parTransId="{3D30CACD-F6A7-489F-A4EC-C5A6E4816E09}" sibTransId="{09E986BE-5A2D-4583-8E80-6E5900C44CFA}"/>
    <dgm:cxn modelId="{574AB350-CADF-4650-91B2-FCA99F33E353}" srcId="{649A9020-3406-4DA4-B56D-36ABD40B0549}" destId="{F00C44D0-C5FE-4CA9-BDBA-ADD5BB4B3169}" srcOrd="1" destOrd="0" parTransId="{96271AE0-381C-43B8-AB40-105156A111F7}" sibTransId="{13FC3831-6210-40FD-A5BE-828FD83E3F5F}"/>
    <dgm:cxn modelId="{2930A476-FF94-CC4B-84A0-2043578B2E9C}" type="presOf" srcId="{5BF68810-8ACC-43EA-B4CA-F6313C38C201}" destId="{5577E3AD-E981-6842-9ED6-162688768D84}" srcOrd="0" destOrd="0" presId="urn:microsoft.com/office/officeart/2008/layout/LinedList"/>
    <dgm:cxn modelId="{5D97088E-E4B6-44F5-8486-F1C84C028215}" srcId="{649A9020-3406-4DA4-B56D-36ABD40B0549}" destId="{955AB5F3-759A-477D-892A-9CD0D9902FEF}" srcOrd="2" destOrd="0" parTransId="{D86EF294-D058-4815-9389-CA9934B90EF6}" sibTransId="{B96FBEF4-C4DC-41A7-AC87-84DED262F4A5}"/>
    <dgm:cxn modelId="{A09B2A9E-CDDB-6249-AEF6-FF68FF13F776}" type="presOf" srcId="{F00C44D0-C5FE-4CA9-BDBA-ADD5BB4B3169}" destId="{338707DA-ABD9-194E-BDEA-7DA744D06301}" srcOrd="0" destOrd="0" presId="urn:microsoft.com/office/officeart/2008/layout/LinedList"/>
    <dgm:cxn modelId="{33F254A3-D126-F149-84E7-7087FFE753E7}" type="presOf" srcId="{955AB5F3-759A-477D-892A-9CD0D9902FEF}" destId="{ED867F1C-9911-C147-B1F0-967999D788BA}" srcOrd="0" destOrd="0" presId="urn:microsoft.com/office/officeart/2008/layout/LinedList"/>
    <dgm:cxn modelId="{671301FC-BB74-F34C-B825-E4379519C423}" type="presOf" srcId="{649A9020-3406-4DA4-B56D-36ABD40B0549}" destId="{5A1E4FC8-1891-1844-A3EB-E57DD1346A98}" srcOrd="0" destOrd="0" presId="urn:microsoft.com/office/officeart/2008/layout/LinedList"/>
    <dgm:cxn modelId="{710F84F8-AE82-EE48-A5EF-527A910AE0B0}" type="presParOf" srcId="{5A1E4FC8-1891-1844-A3EB-E57DD1346A98}" destId="{8C5A596A-56B1-D045-A124-164398B86CD5}" srcOrd="0" destOrd="0" presId="urn:microsoft.com/office/officeart/2008/layout/LinedList"/>
    <dgm:cxn modelId="{9055C6A3-DCB3-5C46-9C8E-5F7213E807E1}" type="presParOf" srcId="{5A1E4FC8-1891-1844-A3EB-E57DD1346A98}" destId="{AB184D1F-4636-EF46-BBC9-C51B2556A29B}" srcOrd="1" destOrd="0" presId="urn:microsoft.com/office/officeart/2008/layout/LinedList"/>
    <dgm:cxn modelId="{BBA02760-7C12-FE42-9BF2-324588D722D2}" type="presParOf" srcId="{AB184D1F-4636-EF46-BBC9-C51B2556A29B}" destId="{5577E3AD-E981-6842-9ED6-162688768D84}" srcOrd="0" destOrd="0" presId="urn:microsoft.com/office/officeart/2008/layout/LinedList"/>
    <dgm:cxn modelId="{3046F3DE-268E-2F4B-B4C7-FB7FEBBC471A}" type="presParOf" srcId="{AB184D1F-4636-EF46-BBC9-C51B2556A29B}" destId="{BD525BCF-06BE-1E45-9C6B-363893EC5859}" srcOrd="1" destOrd="0" presId="urn:microsoft.com/office/officeart/2008/layout/LinedList"/>
    <dgm:cxn modelId="{60ABCF47-2206-E541-910A-20FAEE621483}" type="presParOf" srcId="{5A1E4FC8-1891-1844-A3EB-E57DD1346A98}" destId="{3934786C-C2B9-0443-9CE0-C4B18126ECEC}" srcOrd="2" destOrd="0" presId="urn:microsoft.com/office/officeart/2008/layout/LinedList"/>
    <dgm:cxn modelId="{1623EFAD-7B69-0347-87F9-3CF1F1C72DB8}" type="presParOf" srcId="{5A1E4FC8-1891-1844-A3EB-E57DD1346A98}" destId="{F1F77CC0-AB0E-FB47-A929-775F29223012}" srcOrd="3" destOrd="0" presId="urn:microsoft.com/office/officeart/2008/layout/LinedList"/>
    <dgm:cxn modelId="{39239A57-38B5-8F4D-BFBD-6A35FE4AD7AB}" type="presParOf" srcId="{F1F77CC0-AB0E-FB47-A929-775F29223012}" destId="{338707DA-ABD9-194E-BDEA-7DA744D06301}" srcOrd="0" destOrd="0" presId="urn:microsoft.com/office/officeart/2008/layout/LinedList"/>
    <dgm:cxn modelId="{EA2D1528-EB67-4B42-AF2B-4C0990CD5DAF}" type="presParOf" srcId="{F1F77CC0-AB0E-FB47-A929-775F29223012}" destId="{520F64AB-A34D-0C4A-B958-B832F81A0121}" srcOrd="1" destOrd="0" presId="urn:microsoft.com/office/officeart/2008/layout/LinedList"/>
    <dgm:cxn modelId="{6D691886-3A20-5B4D-BD1D-40941F0BB288}" type="presParOf" srcId="{5A1E4FC8-1891-1844-A3EB-E57DD1346A98}" destId="{FF5DF021-2258-5046-9D07-042642D3B046}" srcOrd="4" destOrd="0" presId="urn:microsoft.com/office/officeart/2008/layout/LinedList"/>
    <dgm:cxn modelId="{AE93A72D-193C-A942-A254-F14232D7FBB3}" type="presParOf" srcId="{5A1E4FC8-1891-1844-A3EB-E57DD1346A98}" destId="{C9E96FEC-38E3-3A47-BB92-C24F9DF1B417}" srcOrd="5" destOrd="0" presId="urn:microsoft.com/office/officeart/2008/layout/LinedList"/>
    <dgm:cxn modelId="{4281992B-13EC-0C40-BCF8-9678DA5100EE}" type="presParOf" srcId="{C9E96FEC-38E3-3A47-BB92-C24F9DF1B417}" destId="{ED867F1C-9911-C147-B1F0-967999D788BA}" srcOrd="0" destOrd="0" presId="urn:microsoft.com/office/officeart/2008/layout/LinedList"/>
    <dgm:cxn modelId="{A7A9434A-EC62-B64F-8B39-59CCE0182B1D}" type="presParOf" srcId="{C9E96FEC-38E3-3A47-BB92-C24F9DF1B417}" destId="{2DF8967D-F6F5-1049-8745-0F0DF2478DD8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5CA1A92-412F-4DDD-B3ED-8BC79A7C5B95}" type="doc">
      <dgm:prSet loTypeId="urn:microsoft.com/office/officeart/2008/layout/LinedList" loCatId="list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3996CDC0-6C3B-42BF-AC16-7D6C570C5FCD}">
      <dgm:prSet/>
      <dgm:spPr/>
      <dgm:t>
        <a:bodyPr/>
        <a:lstStyle/>
        <a:p>
          <a:r>
            <a:rPr lang="en-GB" b="0" dirty="0"/>
            <a:t>Friday 12-2pm (2-3pm research task)</a:t>
          </a:r>
          <a:endParaRPr lang="en-US" b="0" dirty="0"/>
        </a:p>
      </dgm:t>
    </dgm:pt>
    <dgm:pt modelId="{B61E0FF7-467A-48B0-B3A4-7975C579EB9D}" type="parTrans" cxnId="{669DE3C1-D58C-4773-918B-94C3F3839686}">
      <dgm:prSet/>
      <dgm:spPr/>
      <dgm:t>
        <a:bodyPr/>
        <a:lstStyle/>
        <a:p>
          <a:endParaRPr lang="en-US"/>
        </a:p>
      </dgm:t>
    </dgm:pt>
    <dgm:pt modelId="{973DA027-A5AD-40D5-8003-3F68C481D6EC}" type="sibTrans" cxnId="{669DE3C1-D58C-4773-918B-94C3F3839686}">
      <dgm:prSet/>
      <dgm:spPr/>
      <dgm:t>
        <a:bodyPr/>
        <a:lstStyle/>
        <a:p>
          <a:endParaRPr lang="en-US"/>
        </a:p>
      </dgm:t>
    </dgm:pt>
    <dgm:pt modelId="{8AAA00BA-E148-4C2D-BFCD-0BF387002246}">
      <dgm:prSet/>
      <dgm:spPr/>
      <dgm:t>
        <a:bodyPr/>
        <a:lstStyle/>
        <a:p>
          <a:r>
            <a:rPr lang="en-US" b="0" dirty="0"/>
            <a:t>Lead lecture with tasks, breaks, activities and research </a:t>
          </a:r>
        </a:p>
      </dgm:t>
    </dgm:pt>
    <dgm:pt modelId="{259A24D4-6071-4B2F-80E3-911B7B813848}" type="parTrans" cxnId="{FF824306-CDB9-4030-B5EF-732C8132CA7F}">
      <dgm:prSet/>
      <dgm:spPr/>
      <dgm:t>
        <a:bodyPr/>
        <a:lstStyle/>
        <a:p>
          <a:endParaRPr lang="en-US"/>
        </a:p>
      </dgm:t>
    </dgm:pt>
    <dgm:pt modelId="{3902ED22-63B5-42DE-8A06-C7726B1D16CD}" type="sibTrans" cxnId="{FF824306-CDB9-4030-B5EF-732C8132CA7F}">
      <dgm:prSet/>
      <dgm:spPr/>
      <dgm:t>
        <a:bodyPr/>
        <a:lstStyle/>
        <a:p>
          <a:endParaRPr lang="en-US"/>
        </a:p>
      </dgm:t>
    </dgm:pt>
    <dgm:pt modelId="{B7A2AD7E-E884-8940-B016-E40891E49324}" type="pres">
      <dgm:prSet presAssocID="{F5CA1A92-412F-4DDD-B3ED-8BC79A7C5B95}" presName="vert0" presStyleCnt="0">
        <dgm:presLayoutVars>
          <dgm:dir/>
          <dgm:animOne val="branch"/>
          <dgm:animLvl val="lvl"/>
        </dgm:presLayoutVars>
      </dgm:prSet>
      <dgm:spPr/>
    </dgm:pt>
    <dgm:pt modelId="{BC81EE25-6D87-5142-870F-539232B5DA7E}" type="pres">
      <dgm:prSet presAssocID="{3996CDC0-6C3B-42BF-AC16-7D6C570C5FCD}" presName="thickLine" presStyleLbl="alignNode1" presStyleIdx="0" presStyleCnt="2"/>
      <dgm:spPr/>
    </dgm:pt>
    <dgm:pt modelId="{41E3E2ED-28FE-2848-A13F-7E2CE85B7E62}" type="pres">
      <dgm:prSet presAssocID="{3996CDC0-6C3B-42BF-AC16-7D6C570C5FCD}" presName="horz1" presStyleCnt="0"/>
      <dgm:spPr/>
    </dgm:pt>
    <dgm:pt modelId="{0103983F-CC74-064A-B2AB-973597B905EB}" type="pres">
      <dgm:prSet presAssocID="{3996CDC0-6C3B-42BF-AC16-7D6C570C5FCD}" presName="tx1" presStyleLbl="revTx" presStyleIdx="0" presStyleCnt="2"/>
      <dgm:spPr/>
    </dgm:pt>
    <dgm:pt modelId="{A195A612-4718-3F4E-83DF-F261E62F7AAA}" type="pres">
      <dgm:prSet presAssocID="{3996CDC0-6C3B-42BF-AC16-7D6C570C5FCD}" presName="vert1" presStyleCnt="0"/>
      <dgm:spPr/>
    </dgm:pt>
    <dgm:pt modelId="{990EC655-2211-4E42-B92E-1B1318DD6800}" type="pres">
      <dgm:prSet presAssocID="{8AAA00BA-E148-4C2D-BFCD-0BF387002246}" presName="thickLine" presStyleLbl="alignNode1" presStyleIdx="1" presStyleCnt="2"/>
      <dgm:spPr/>
    </dgm:pt>
    <dgm:pt modelId="{B666105C-0545-B34C-BF30-EC05EDCFA540}" type="pres">
      <dgm:prSet presAssocID="{8AAA00BA-E148-4C2D-BFCD-0BF387002246}" presName="horz1" presStyleCnt="0"/>
      <dgm:spPr/>
    </dgm:pt>
    <dgm:pt modelId="{43FF687B-6E6E-F841-B79F-9ADF1E85C1C2}" type="pres">
      <dgm:prSet presAssocID="{8AAA00BA-E148-4C2D-BFCD-0BF387002246}" presName="tx1" presStyleLbl="revTx" presStyleIdx="1" presStyleCnt="2"/>
      <dgm:spPr/>
    </dgm:pt>
    <dgm:pt modelId="{B3BF8857-B2C3-E44C-8FAB-4562E10643EF}" type="pres">
      <dgm:prSet presAssocID="{8AAA00BA-E148-4C2D-BFCD-0BF387002246}" presName="vert1" presStyleCnt="0"/>
      <dgm:spPr/>
    </dgm:pt>
  </dgm:ptLst>
  <dgm:cxnLst>
    <dgm:cxn modelId="{FF824306-CDB9-4030-B5EF-732C8132CA7F}" srcId="{F5CA1A92-412F-4DDD-B3ED-8BC79A7C5B95}" destId="{8AAA00BA-E148-4C2D-BFCD-0BF387002246}" srcOrd="1" destOrd="0" parTransId="{259A24D4-6071-4B2F-80E3-911B7B813848}" sibTransId="{3902ED22-63B5-42DE-8A06-C7726B1D16CD}"/>
    <dgm:cxn modelId="{327C505C-45B1-384B-B920-B3C8F899FEEE}" type="presOf" srcId="{F5CA1A92-412F-4DDD-B3ED-8BC79A7C5B95}" destId="{B7A2AD7E-E884-8940-B016-E40891E49324}" srcOrd="0" destOrd="0" presId="urn:microsoft.com/office/officeart/2008/layout/LinedList"/>
    <dgm:cxn modelId="{F2754C4C-0036-1A4E-BFD2-1FB7F14F9243}" type="presOf" srcId="{3996CDC0-6C3B-42BF-AC16-7D6C570C5FCD}" destId="{0103983F-CC74-064A-B2AB-973597B905EB}" srcOrd="0" destOrd="0" presId="urn:microsoft.com/office/officeart/2008/layout/LinedList"/>
    <dgm:cxn modelId="{669DE3C1-D58C-4773-918B-94C3F3839686}" srcId="{F5CA1A92-412F-4DDD-B3ED-8BC79A7C5B95}" destId="{3996CDC0-6C3B-42BF-AC16-7D6C570C5FCD}" srcOrd="0" destOrd="0" parTransId="{B61E0FF7-467A-48B0-B3A4-7975C579EB9D}" sibTransId="{973DA027-A5AD-40D5-8003-3F68C481D6EC}"/>
    <dgm:cxn modelId="{93CC1CF0-BFA5-9943-B40B-3E0A28CAB2F8}" type="presOf" srcId="{8AAA00BA-E148-4C2D-BFCD-0BF387002246}" destId="{43FF687B-6E6E-F841-B79F-9ADF1E85C1C2}" srcOrd="0" destOrd="0" presId="urn:microsoft.com/office/officeart/2008/layout/LinedList"/>
    <dgm:cxn modelId="{9069EFBB-C524-AC41-BAE0-1C2F1854AE3D}" type="presParOf" srcId="{B7A2AD7E-E884-8940-B016-E40891E49324}" destId="{BC81EE25-6D87-5142-870F-539232B5DA7E}" srcOrd="0" destOrd="0" presId="urn:microsoft.com/office/officeart/2008/layout/LinedList"/>
    <dgm:cxn modelId="{1D6444D2-F80E-074A-AA0F-269F530F1750}" type="presParOf" srcId="{B7A2AD7E-E884-8940-B016-E40891E49324}" destId="{41E3E2ED-28FE-2848-A13F-7E2CE85B7E62}" srcOrd="1" destOrd="0" presId="urn:microsoft.com/office/officeart/2008/layout/LinedList"/>
    <dgm:cxn modelId="{E99B4E32-BF74-D941-B02B-796867305C91}" type="presParOf" srcId="{41E3E2ED-28FE-2848-A13F-7E2CE85B7E62}" destId="{0103983F-CC74-064A-B2AB-973597B905EB}" srcOrd="0" destOrd="0" presId="urn:microsoft.com/office/officeart/2008/layout/LinedList"/>
    <dgm:cxn modelId="{92A5E11F-814B-B64A-86A0-F58DBECB1873}" type="presParOf" srcId="{41E3E2ED-28FE-2848-A13F-7E2CE85B7E62}" destId="{A195A612-4718-3F4E-83DF-F261E62F7AAA}" srcOrd="1" destOrd="0" presId="urn:microsoft.com/office/officeart/2008/layout/LinedList"/>
    <dgm:cxn modelId="{0E4F28A7-03C0-B544-830A-3125E56ECF2C}" type="presParOf" srcId="{B7A2AD7E-E884-8940-B016-E40891E49324}" destId="{990EC655-2211-4E42-B92E-1B1318DD6800}" srcOrd="2" destOrd="0" presId="urn:microsoft.com/office/officeart/2008/layout/LinedList"/>
    <dgm:cxn modelId="{B5453D8F-E979-7741-BA7A-B23F9C7F2590}" type="presParOf" srcId="{B7A2AD7E-E884-8940-B016-E40891E49324}" destId="{B666105C-0545-B34C-BF30-EC05EDCFA540}" srcOrd="3" destOrd="0" presId="urn:microsoft.com/office/officeart/2008/layout/LinedList"/>
    <dgm:cxn modelId="{848FF19F-2977-7C4F-8FFE-CD5792C478F3}" type="presParOf" srcId="{B666105C-0545-B34C-BF30-EC05EDCFA540}" destId="{43FF687B-6E6E-F841-B79F-9ADF1E85C1C2}" srcOrd="0" destOrd="0" presId="urn:microsoft.com/office/officeart/2008/layout/LinedList"/>
    <dgm:cxn modelId="{F9A9DC88-C74B-5340-8815-9AD6B4D7F3A1}" type="presParOf" srcId="{B666105C-0545-B34C-BF30-EC05EDCFA540}" destId="{B3BF8857-B2C3-E44C-8FAB-4562E10643EF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1F2F2D3-74E2-4E41-892B-C3118DA7CF0A}" type="doc">
      <dgm:prSet loTypeId="urn:microsoft.com/office/officeart/2005/8/layout/process4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06272697-2675-4F1F-96C4-2FC7EE7BF91B}">
      <dgm:prSet/>
      <dgm:spPr/>
      <dgm:t>
        <a:bodyPr/>
        <a:lstStyle/>
        <a:p>
          <a:r>
            <a:rPr lang="en-GB" dirty="0"/>
            <a:t>In this module we will look at the 'what', 'why', 'how', 'where', 'who', 'when' of sport development in theory and practice.</a:t>
          </a:r>
          <a:endParaRPr lang="en-US" dirty="0"/>
        </a:p>
      </dgm:t>
    </dgm:pt>
    <dgm:pt modelId="{DBE7AF92-5128-4100-A256-BABB8DAF39C2}" type="parTrans" cxnId="{2DA5C3F5-F5EA-4095-ACB9-059EE8A52B03}">
      <dgm:prSet/>
      <dgm:spPr/>
      <dgm:t>
        <a:bodyPr/>
        <a:lstStyle/>
        <a:p>
          <a:endParaRPr lang="en-US"/>
        </a:p>
      </dgm:t>
    </dgm:pt>
    <dgm:pt modelId="{AD94CB9F-BC14-4B62-90F4-21779942532F}" type="sibTrans" cxnId="{2DA5C3F5-F5EA-4095-ACB9-059EE8A52B03}">
      <dgm:prSet/>
      <dgm:spPr/>
      <dgm:t>
        <a:bodyPr/>
        <a:lstStyle/>
        <a:p>
          <a:endParaRPr lang="en-US"/>
        </a:p>
      </dgm:t>
    </dgm:pt>
    <dgm:pt modelId="{27456B01-4715-4127-9F29-AB2392D00877}">
      <dgm:prSet/>
      <dgm:spPr/>
      <dgm:t>
        <a:bodyPr/>
        <a:lstStyle/>
        <a:p>
          <a:r>
            <a:rPr lang="en-GB" dirty="0"/>
            <a:t>Mix of themes and case studies contributing to the module, to bring it to life.</a:t>
          </a:r>
          <a:endParaRPr lang="en-US" dirty="0"/>
        </a:p>
      </dgm:t>
    </dgm:pt>
    <dgm:pt modelId="{1EE5EEA2-B365-4C23-A0E2-698F65FE5920}" type="parTrans" cxnId="{1159BFB6-FCAF-4594-A36A-BC658FA26D5E}">
      <dgm:prSet/>
      <dgm:spPr/>
      <dgm:t>
        <a:bodyPr/>
        <a:lstStyle/>
        <a:p>
          <a:endParaRPr lang="en-US"/>
        </a:p>
      </dgm:t>
    </dgm:pt>
    <dgm:pt modelId="{D174CFA3-BCF0-4321-BA5C-31B9B731217B}" type="sibTrans" cxnId="{1159BFB6-FCAF-4594-A36A-BC658FA26D5E}">
      <dgm:prSet/>
      <dgm:spPr/>
      <dgm:t>
        <a:bodyPr/>
        <a:lstStyle/>
        <a:p>
          <a:endParaRPr lang="en-US"/>
        </a:p>
      </dgm:t>
    </dgm:pt>
    <dgm:pt modelId="{EC53817E-FE5E-4095-91A3-4249C3F576F8}">
      <dgm:prSet/>
      <dgm:spPr/>
      <dgm:t>
        <a:bodyPr/>
        <a:lstStyle/>
        <a:p>
          <a:r>
            <a:rPr lang="en-GB"/>
            <a:t>Students will have a varying level of knowledge and we will be accommodating this.</a:t>
          </a:r>
          <a:endParaRPr lang="en-US"/>
        </a:p>
      </dgm:t>
    </dgm:pt>
    <dgm:pt modelId="{E1BC6975-67F6-45FC-BD70-657863515CF8}" type="parTrans" cxnId="{DB5E7F7F-801A-4F8B-B203-8E6EDBEF01AD}">
      <dgm:prSet/>
      <dgm:spPr/>
      <dgm:t>
        <a:bodyPr/>
        <a:lstStyle/>
        <a:p>
          <a:endParaRPr lang="en-US"/>
        </a:p>
      </dgm:t>
    </dgm:pt>
    <dgm:pt modelId="{CDE9102D-AAC4-4608-96DD-A7172ACEB43A}" type="sibTrans" cxnId="{DB5E7F7F-801A-4F8B-B203-8E6EDBEF01AD}">
      <dgm:prSet/>
      <dgm:spPr/>
      <dgm:t>
        <a:bodyPr/>
        <a:lstStyle/>
        <a:p>
          <a:endParaRPr lang="en-US"/>
        </a:p>
      </dgm:t>
    </dgm:pt>
    <dgm:pt modelId="{EE6AC4D1-BEC4-D94C-B637-6C9B53146CA5}" type="pres">
      <dgm:prSet presAssocID="{61F2F2D3-74E2-4E41-892B-C3118DA7CF0A}" presName="Name0" presStyleCnt="0">
        <dgm:presLayoutVars>
          <dgm:dir/>
          <dgm:animLvl val="lvl"/>
          <dgm:resizeHandles val="exact"/>
        </dgm:presLayoutVars>
      </dgm:prSet>
      <dgm:spPr/>
    </dgm:pt>
    <dgm:pt modelId="{8E15A79F-05D1-5E44-B2AC-F95C4CE2DE33}" type="pres">
      <dgm:prSet presAssocID="{EC53817E-FE5E-4095-91A3-4249C3F576F8}" presName="boxAndChildren" presStyleCnt="0"/>
      <dgm:spPr/>
    </dgm:pt>
    <dgm:pt modelId="{DFC06A4E-E865-2248-B778-6BC79E671C3F}" type="pres">
      <dgm:prSet presAssocID="{EC53817E-FE5E-4095-91A3-4249C3F576F8}" presName="parentTextBox" presStyleLbl="node1" presStyleIdx="0" presStyleCnt="3"/>
      <dgm:spPr/>
    </dgm:pt>
    <dgm:pt modelId="{D5357B74-1365-684F-BFFB-D4D23BD77F9F}" type="pres">
      <dgm:prSet presAssocID="{D174CFA3-BCF0-4321-BA5C-31B9B731217B}" presName="sp" presStyleCnt="0"/>
      <dgm:spPr/>
    </dgm:pt>
    <dgm:pt modelId="{87546AA2-928A-554F-A023-32636569A89A}" type="pres">
      <dgm:prSet presAssocID="{27456B01-4715-4127-9F29-AB2392D00877}" presName="arrowAndChildren" presStyleCnt="0"/>
      <dgm:spPr/>
    </dgm:pt>
    <dgm:pt modelId="{7D8DE2D3-C7FD-D945-A1BF-37422FE83E60}" type="pres">
      <dgm:prSet presAssocID="{27456B01-4715-4127-9F29-AB2392D00877}" presName="parentTextArrow" presStyleLbl="node1" presStyleIdx="1" presStyleCnt="3"/>
      <dgm:spPr/>
    </dgm:pt>
    <dgm:pt modelId="{48A51D94-ED56-A245-A622-80FB09B469D5}" type="pres">
      <dgm:prSet presAssocID="{AD94CB9F-BC14-4B62-90F4-21779942532F}" presName="sp" presStyleCnt="0"/>
      <dgm:spPr/>
    </dgm:pt>
    <dgm:pt modelId="{DF9CE3F3-0D9F-D348-B8B0-13CD20AD9C62}" type="pres">
      <dgm:prSet presAssocID="{06272697-2675-4F1F-96C4-2FC7EE7BF91B}" presName="arrowAndChildren" presStyleCnt="0"/>
      <dgm:spPr/>
    </dgm:pt>
    <dgm:pt modelId="{186FBCD9-128A-7946-90EC-BD3A23B4F45C}" type="pres">
      <dgm:prSet presAssocID="{06272697-2675-4F1F-96C4-2FC7EE7BF91B}" presName="parentTextArrow" presStyleLbl="node1" presStyleIdx="2" presStyleCnt="3"/>
      <dgm:spPr/>
    </dgm:pt>
  </dgm:ptLst>
  <dgm:cxnLst>
    <dgm:cxn modelId="{BD4E8E12-D3FF-994B-B4E7-4FAF6457B5EA}" type="presOf" srcId="{61F2F2D3-74E2-4E41-892B-C3118DA7CF0A}" destId="{EE6AC4D1-BEC4-D94C-B637-6C9B53146CA5}" srcOrd="0" destOrd="0" presId="urn:microsoft.com/office/officeart/2005/8/layout/process4"/>
    <dgm:cxn modelId="{CBB7A725-F01D-8C40-B01E-4B2129AD0563}" type="presOf" srcId="{27456B01-4715-4127-9F29-AB2392D00877}" destId="{7D8DE2D3-C7FD-D945-A1BF-37422FE83E60}" srcOrd="0" destOrd="0" presId="urn:microsoft.com/office/officeart/2005/8/layout/process4"/>
    <dgm:cxn modelId="{DB5E7F7F-801A-4F8B-B203-8E6EDBEF01AD}" srcId="{61F2F2D3-74E2-4E41-892B-C3118DA7CF0A}" destId="{EC53817E-FE5E-4095-91A3-4249C3F576F8}" srcOrd="2" destOrd="0" parTransId="{E1BC6975-67F6-45FC-BD70-657863515CF8}" sibTransId="{CDE9102D-AAC4-4608-96DD-A7172ACEB43A}"/>
    <dgm:cxn modelId="{58BFAE94-E178-884F-BAD5-490F9C6E616B}" type="presOf" srcId="{06272697-2675-4F1F-96C4-2FC7EE7BF91B}" destId="{186FBCD9-128A-7946-90EC-BD3A23B4F45C}" srcOrd="0" destOrd="0" presId="urn:microsoft.com/office/officeart/2005/8/layout/process4"/>
    <dgm:cxn modelId="{1159BFB6-FCAF-4594-A36A-BC658FA26D5E}" srcId="{61F2F2D3-74E2-4E41-892B-C3118DA7CF0A}" destId="{27456B01-4715-4127-9F29-AB2392D00877}" srcOrd="1" destOrd="0" parTransId="{1EE5EEA2-B365-4C23-A0E2-698F65FE5920}" sibTransId="{D174CFA3-BCF0-4321-BA5C-31B9B731217B}"/>
    <dgm:cxn modelId="{2DA5C3F5-F5EA-4095-ACB9-059EE8A52B03}" srcId="{61F2F2D3-74E2-4E41-892B-C3118DA7CF0A}" destId="{06272697-2675-4F1F-96C4-2FC7EE7BF91B}" srcOrd="0" destOrd="0" parTransId="{DBE7AF92-5128-4100-A256-BABB8DAF39C2}" sibTransId="{AD94CB9F-BC14-4B62-90F4-21779942532F}"/>
    <dgm:cxn modelId="{DF038AFB-6819-E642-A82D-DC8BD4BE2741}" type="presOf" srcId="{EC53817E-FE5E-4095-91A3-4249C3F576F8}" destId="{DFC06A4E-E865-2248-B778-6BC79E671C3F}" srcOrd="0" destOrd="0" presId="urn:microsoft.com/office/officeart/2005/8/layout/process4"/>
    <dgm:cxn modelId="{8A5F85BD-6B70-DB4B-90BB-273C2F5F8D65}" type="presParOf" srcId="{EE6AC4D1-BEC4-D94C-B637-6C9B53146CA5}" destId="{8E15A79F-05D1-5E44-B2AC-F95C4CE2DE33}" srcOrd="0" destOrd="0" presId="urn:microsoft.com/office/officeart/2005/8/layout/process4"/>
    <dgm:cxn modelId="{4891A4A2-C59D-914D-B8B7-94996051FC6F}" type="presParOf" srcId="{8E15A79F-05D1-5E44-B2AC-F95C4CE2DE33}" destId="{DFC06A4E-E865-2248-B778-6BC79E671C3F}" srcOrd="0" destOrd="0" presId="urn:microsoft.com/office/officeart/2005/8/layout/process4"/>
    <dgm:cxn modelId="{AD12E403-3F1B-BB49-903F-8EDF7C8AD7CD}" type="presParOf" srcId="{EE6AC4D1-BEC4-D94C-B637-6C9B53146CA5}" destId="{D5357B74-1365-684F-BFFB-D4D23BD77F9F}" srcOrd="1" destOrd="0" presId="urn:microsoft.com/office/officeart/2005/8/layout/process4"/>
    <dgm:cxn modelId="{72C92D6B-2BF5-1A40-8AFD-85DB464B30F0}" type="presParOf" srcId="{EE6AC4D1-BEC4-D94C-B637-6C9B53146CA5}" destId="{87546AA2-928A-554F-A023-32636569A89A}" srcOrd="2" destOrd="0" presId="urn:microsoft.com/office/officeart/2005/8/layout/process4"/>
    <dgm:cxn modelId="{1CEE9BE7-7281-F943-BA29-47ADA4877FC9}" type="presParOf" srcId="{87546AA2-928A-554F-A023-32636569A89A}" destId="{7D8DE2D3-C7FD-D945-A1BF-37422FE83E60}" srcOrd="0" destOrd="0" presId="urn:microsoft.com/office/officeart/2005/8/layout/process4"/>
    <dgm:cxn modelId="{69BFF858-5C33-C143-97C1-BDDE363F3D34}" type="presParOf" srcId="{EE6AC4D1-BEC4-D94C-B637-6C9B53146CA5}" destId="{48A51D94-ED56-A245-A622-80FB09B469D5}" srcOrd="3" destOrd="0" presId="urn:microsoft.com/office/officeart/2005/8/layout/process4"/>
    <dgm:cxn modelId="{80231AAE-3222-2142-9470-BD227DB169B1}" type="presParOf" srcId="{EE6AC4D1-BEC4-D94C-B637-6C9B53146CA5}" destId="{DF9CE3F3-0D9F-D348-B8B0-13CD20AD9C62}" srcOrd="4" destOrd="0" presId="urn:microsoft.com/office/officeart/2005/8/layout/process4"/>
    <dgm:cxn modelId="{6AE2B669-8B28-AB46-86ED-5D7D1F15CB39}" type="presParOf" srcId="{DF9CE3F3-0D9F-D348-B8B0-13CD20AD9C62}" destId="{186FBCD9-128A-7946-90EC-BD3A23B4F45C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D6E49762-8CB6-4DF7-970E-23204F6BFDA9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4CF900BD-B33A-4D2B-B5EB-01E082CE3EB5}">
      <dgm:prSet/>
      <dgm:spPr/>
      <dgm:t>
        <a:bodyPr/>
        <a:lstStyle/>
        <a:p>
          <a:r>
            <a:rPr lang="en-US"/>
            <a:t>Policy makers</a:t>
          </a:r>
        </a:p>
      </dgm:t>
    </dgm:pt>
    <dgm:pt modelId="{01DBE907-CB44-48AB-877F-A9D6BB74BF64}" type="parTrans" cxnId="{0BCD44A5-D017-4ECC-BFCA-DCAAD1FCFEDE}">
      <dgm:prSet/>
      <dgm:spPr/>
      <dgm:t>
        <a:bodyPr/>
        <a:lstStyle/>
        <a:p>
          <a:endParaRPr lang="en-US"/>
        </a:p>
      </dgm:t>
    </dgm:pt>
    <dgm:pt modelId="{B5533BB7-9B61-48C5-B347-5E3591EC50E3}" type="sibTrans" cxnId="{0BCD44A5-D017-4ECC-BFCA-DCAAD1FCFEDE}">
      <dgm:prSet/>
      <dgm:spPr/>
      <dgm:t>
        <a:bodyPr/>
        <a:lstStyle/>
        <a:p>
          <a:endParaRPr lang="en-US"/>
        </a:p>
      </dgm:t>
    </dgm:pt>
    <dgm:pt modelId="{B865D72F-8036-430F-9254-AB65EF32EC04}">
      <dgm:prSet/>
      <dgm:spPr/>
      <dgm:t>
        <a:bodyPr/>
        <a:lstStyle/>
        <a:p>
          <a:r>
            <a:rPr lang="en-US"/>
            <a:t>Agencies</a:t>
          </a:r>
        </a:p>
      </dgm:t>
    </dgm:pt>
    <dgm:pt modelId="{F3E2CE94-AD19-4613-A031-94AE49B0F187}" type="parTrans" cxnId="{549A1F4A-1BFA-438D-8BC1-53D0261F5CD3}">
      <dgm:prSet/>
      <dgm:spPr/>
      <dgm:t>
        <a:bodyPr/>
        <a:lstStyle/>
        <a:p>
          <a:endParaRPr lang="en-US"/>
        </a:p>
      </dgm:t>
    </dgm:pt>
    <dgm:pt modelId="{2C712E90-D264-4AC0-AC50-3FEA8B9C6349}" type="sibTrans" cxnId="{549A1F4A-1BFA-438D-8BC1-53D0261F5CD3}">
      <dgm:prSet/>
      <dgm:spPr/>
      <dgm:t>
        <a:bodyPr/>
        <a:lstStyle/>
        <a:p>
          <a:endParaRPr lang="en-US"/>
        </a:p>
      </dgm:t>
    </dgm:pt>
    <dgm:pt modelId="{149AE484-B2D2-48FE-87D0-BE852AC2F59A}">
      <dgm:prSet/>
      <dgm:spPr/>
      <dgm:t>
        <a:bodyPr/>
        <a:lstStyle/>
        <a:p>
          <a:r>
            <a:rPr lang="en-US"/>
            <a:t>Organisations</a:t>
          </a:r>
        </a:p>
      </dgm:t>
    </dgm:pt>
    <dgm:pt modelId="{0B0F778E-4A98-45BE-AF8D-B0CE869972BD}" type="parTrans" cxnId="{0076F9C7-8D3E-45EB-9328-9EF37E9800CE}">
      <dgm:prSet/>
      <dgm:spPr/>
      <dgm:t>
        <a:bodyPr/>
        <a:lstStyle/>
        <a:p>
          <a:endParaRPr lang="en-US"/>
        </a:p>
      </dgm:t>
    </dgm:pt>
    <dgm:pt modelId="{48C1348B-18F4-495C-9344-7C3D47C86A01}" type="sibTrans" cxnId="{0076F9C7-8D3E-45EB-9328-9EF37E9800CE}">
      <dgm:prSet/>
      <dgm:spPr/>
      <dgm:t>
        <a:bodyPr/>
        <a:lstStyle/>
        <a:p>
          <a:endParaRPr lang="en-US"/>
        </a:p>
      </dgm:t>
    </dgm:pt>
    <dgm:pt modelId="{F8F7BD22-4245-4B55-867C-9E0C406FD70D}">
      <dgm:prSet/>
      <dgm:spPr/>
      <dgm:t>
        <a:bodyPr/>
        <a:lstStyle/>
        <a:p>
          <a:r>
            <a:rPr lang="en-US"/>
            <a:t>Practitioners </a:t>
          </a:r>
        </a:p>
      </dgm:t>
    </dgm:pt>
    <dgm:pt modelId="{DF87C202-F33E-41D8-BA94-0829BEB13ED3}" type="parTrans" cxnId="{68BBEC9C-F077-41E1-A834-A40641914EC8}">
      <dgm:prSet/>
      <dgm:spPr/>
      <dgm:t>
        <a:bodyPr/>
        <a:lstStyle/>
        <a:p>
          <a:endParaRPr lang="en-US"/>
        </a:p>
      </dgm:t>
    </dgm:pt>
    <dgm:pt modelId="{3BFB1AE2-8C28-4231-9BDD-B420A4B6DBB4}" type="sibTrans" cxnId="{68BBEC9C-F077-41E1-A834-A40641914EC8}">
      <dgm:prSet/>
      <dgm:spPr/>
      <dgm:t>
        <a:bodyPr/>
        <a:lstStyle/>
        <a:p>
          <a:endParaRPr lang="en-US"/>
        </a:p>
      </dgm:t>
    </dgm:pt>
    <dgm:pt modelId="{5D16FEB9-AD6C-40AB-B152-CABAD87CBADA}">
      <dgm:prSet/>
      <dgm:spPr/>
      <dgm:t>
        <a:bodyPr/>
        <a:lstStyle/>
        <a:p>
          <a:r>
            <a:rPr lang="en-US"/>
            <a:t>Participants</a:t>
          </a:r>
        </a:p>
      </dgm:t>
    </dgm:pt>
    <dgm:pt modelId="{70C31A1A-CB93-415F-A7D7-94E67848A468}" type="parTrans" cxnId="{E6C79D8D-C6B7-4D89-BAE4-CFDB3EF6C93C}">
      <dgm:prSet/>
      <dgm:spPr/>
      <dgm:t>
        <a:bodyPr/>
        <a:lstStyle/>
        <a:p>
          <a:endParaRPr lang="en-US"/>
        </a:p>
      </dgm:t>
    </dgm:pt>
    <dgm:pt modelId="{761236A0-79CB-47EA-B85F-5B1392119F59}" type="sibTrans" cxnId="{E6C79D8D-C6B7-4D89-BAE4-CFDB3EF6C93C}">
      <dgm:prSet/>
      <dgm:spPr/>
      <dgm:t>
        <a:bodyPr/>
        <a:lstStyle/>
        <a:p>
          <a:endParaRPr lang="en-US"/>
        </a:p>
      </dgm:t>
    </dgm:pt>
    <dgm:pt modelId="{70A287C2-34C4-483C-9428-2CAACEDA350C}">
      <dgm:prSet/>
      <dgm:spPr/>
      <dgm:t>
        <a:bodyPr/>
        <a:lstStyle/>
        <a:p>
          <a:r>
            <a:rPr lang="en-US"/>
            <a:t>(Hylton, 2013:1)</a:t>
          </a:r>
        </a:p>
      </dgm:t>
    </dgm:pt>
    <dgm:pt modelId="{5048B2D9-600E-4D30-ACED-0E899D8DC5D7}" type="parTrans" cxnId="{DB5A781B-F824-49F4-B254-91BB6AA2CB42}">
      <dgm:prSet/>
      <dgm:spPr/>
      <dgm:t>
        <a:bodyPr/>
        <a:lstStyle/>
        <a:p>
          <a:endParaRPr lang="en-US"/>
        </a:p>
      </dgm:t>
    </dgm:pt>
    <dgm:pt modelId="{5F78CB4A-59D5-403A-9E3B-0AB2279FEDEA}" type="sibTrans" cxnId="{DB5A781B-F824-49F4-B254-91BB6AA2CB42}">
      <dgm:prSet/>
      <dgm:spPr/>
      <dgm:t>
        <a:bodyPr/>
        <a:lstStyle/>
        <a:p>
          <a:endParaRPr lang="en-US"/>
        </a:p>
      </dgm:t>
    </dgm:pt>
    <dgm:pt modelId="{3A73F43D-0980-684E-A4D9-C73D79918CA7}" type="pres">
      <dgm:prSet presAssocID="{D6E49762-8CB6-4DF7-970E-23204F6BFDA9}" presName="vert0" presStyleCnt="0">
        <dgm:presLayoutVars>
          <dgm:dir/>
          <dgm:animOne val="branch"/>
          <dgm:animLvl val="lvl"/>
        </dgm:presLayoutVars>
      </dgm:prSet>
      <dgm:spPr/>
    </dgm:pt>
    <dgm:pt modelId="{BBBBE6C0-B4D4-DD4D-8CFC-D74A9D18C287}" type="pres">
      <dgm:prSet presAssocID="{4CF900BD-B33A-4D2B-B5EB-01E082CE3EB5}" presName="thickLine" presStyleLbl="alignNode1" presStyleIdx="0" presStyleCnt="6"/>
      <dgm:spPr/>
    </dgm:pt>
    <dgm:pt modelId="{BD3E33CB-8723-404A-99E5-B903A7C59007}" type="pres">
      <dgm:prSet presAssocID="{4CF900BD-B33A-4D2B-B5EB-01E082CE3EB5}" presName="horz1" presStyleCnt="0"/>
      <dgm:spPr/>
    </dgm:pt>
    <dgm:pt modelId="{37ED57F6-4B71-1047-A88B-E295D0CB0B75}" type="pres">
      <dgm:prSet presAssocID="{4CF900BD-B33A-4D2B-B5EB-01E082CE3EB5}" presName="tx1" presStyleLbl="revTx" presStyleIdx="0" presStyleCnt="6"/>
      <dgm:spPr/>
    </dgm:pt>
    <dgm:pt modelId="{E373B34B-7E5B-394D-9EF6-57A8DAEEF2F4}" type="pres">
      <dgm:prSet presAssocID="{4CF900BD-B33A-4D2B-B5EB-01E082CE3EB5}" presName="vert1" presStyleCnt="0"/>
      <dgm:spPr/>
    </dgm:pt>
    <dgm:pt modelId="{5EFAF549-9818-ED43-AC62-F51D583D4BDA}" type="pres">
      <dgm:prSet presAssocID="{B865D72F-8036-430F-9254-AB65EF32EC04}" presName="thickLine" presStyleLbl="alignNode1" presStyleIdx="1" presStyleCnt="6"/>
      <dgm:spPr/>
    </dgm:pt>
    <dgm:pt modelId="{2E9ECEBF-A4EE-2740-90AF-CE5825DE4CC9}" type="pres">
      <dgm:prSet presAssocID="{B865D72F-8036-430F-9254-AB65EF32EC04}" presName="horz1" presStyleCnt="0"/>
      <dgm:spPr/>
    </dgm:pt>
    <dgm:pt modelId="{8FBEEEE8-2E09-D441-8C13-29AB8EB689AD}" type="pres">
      <dgm:prSet presAssocID="{B865D72F-8036-430F-9254-AB65EF32EC04}" presName="tx1" presStyleLbl="revTx" presStyleIdx="1" presStyleCnt="6"/>
      <dgm:spPr/>
    </dgm:pt>
    <dgm:pt modelId="{9197F5CA-3978-2941-AFC2-453A4F3FD9E7}" type="pres">
      <dgm:prSet presAssocID="{B865D72F-8036-430F-9254-AB65EF32EC04}" presName="vert1" presStyleCnt="0"/>
      <dgm:spPr/>
    </dgm:pt>
    <dgm:pt modelId="{39425ECF-1B15-6948-B767-E0E986D43CF9}" type="pres">
      <dgm:prSet presAssocID="{149AE484-B2D2-48FE-87D0-BE852AC2F59A}" presName="thickLine" presStyleLbl="alignNode1" presStyleIdx="2" presStyleCnt="6"/>
      <dgm:spPr/>
    </dgm:pt>
    <dgm:pt modelId="{5B839BF1-B70E-0E45-90BE-F2B67E691276}" type="pres">
      <dgm:prSet presAssocID="{149AE484-B2D2-48FE-87D0-BE852AC2F59A}" presName="horz1" presStyleCnt="0"/>
      <dgm:spPr/>
    </dgm:pt>
    <dgm:pt modelId="{076C9B30-D64E-9C46-8F4B-D02F29AF33B9}" type="pres">
      <dgm:prSet presAssocID="{149AE484-B2D2-48FE-87D0-BE852AC2F59A}" presName="tx1" presStyleLbl="revTx" presStyleIdx="2" presStyleCnt="6"/>
      <dgm:spPr/>
    </dgm:pt>
    <dgm:pt modelId="{4D72C026-FA80-4842-82DC-9A7137F6CD32}" type="pres">
      <dgm:prSet presAssocID="{149AE484-B2D2-48FE-87D0-BE852AC2F59A}" presName="vert1" presStyleCnt="0"/>
      <dgm:spPr/>
    </dgm:pt>
    <dgm:pt modelId="{4100C541-F1C6-3248-9A70-785117FB57A5}" type="pres">
      <dgm:prSet presAssocID="{F8F7BD22-4245-4B55-867C-9E0C406FD70D}" presName="thickLine" presStyleLbl="alignNode1" presStyleIdx="3" presStyleCnt="6"/>
      <dgm:spPr/>
    </dgm:pt>
    <dgm:pt modelId="{30C483EE-DB6E-434F-A1FF-744611673982}" type="pres">
      <dgm:prSet presAssocID="{F8F7BD22-4245-4B55-867C-9E0C406FD70D}" presName="horz1" presStyleCnt="0"/>
      <dgm:spPr/>
    </dgm:pt>
    <dgm:pt modelId="{00FE22F7-4105-AC46-8E76-402A2859A67F}" type="pres">
      <dgm:prSet presAssocID="{F8F7BD22-4245-4B55-867C-9E0C406FD70D}" presName="tx1" presStyleLbl="revTx" presStyleIdx="3" presStyleCnt="6"/>
      <dgm:spPr/>
    </dgm:pt>
    <dgm:pt modelId="{AF18F087-2737-DE40-8837-CADBC61516CE}" type="pres">
      <dgm:prSet presAssocID="{F8F7BD22-4245-4B55-867C-9E0C406FD70D}" presName="vert1" presStyleCnt="0"/>
      <dgm:spPr/>
    </dgm:pt>
    <dgm:pt modelId="{60CA3EF9-FA5E-314B-B709-3F438929FB0F}" type="pres">
      <dgm:prSet presAssocID="{5D16FEB9-AD6C-40AB-B152-CABAD87CBADA}" presName="thickLine" presStyleLbl="alignNode1" presStyleIdx="4" presStyleCnt="6"/>
      <dgm:spPr/>
    </dgm:pt>
    <dgm:pt modelId="{0D3A7B07-AF3C-814E-8AD4-BCFF473AC3E6}" type="pres">
      <dgm:prSet presAssocID="{5D16FEB9-AD6C-40AB-B152-CABAD87CBADA}" presName="horz1" presStyleCnt="0"/>
      <dgm:spPr/>
    </dgm:pt>
    <dgm:pt modelId="{DCA5EAE5-CC80-F745-95A9-67E76CAE1451}" type="pres">
      <dgm:prSet presAssocID="{5D16FEB9-AD6C-40AB-B152-CABAD87CBADA}" presName="tx1" presStyleLbl="revTx" presStyleIdx="4" presStyleCnt="6"/>
      <dgm:spPr/>
    </dgm:pt>
    <dgm:pt modelId="{B3A1C2D2-5D2A-6845-B0DD-F1E28CFFBCD0}" type="pres">
      <dgm:prSet presAssocID="{5D16FEB9-AD6C-40AB-B152-CABAD87CBADA}" presName="vert1" presStyleCnt="0"/>
      <dgm:spPr/>
    </dgm:pt>
    <dgm:pt modelId="{371BE53D-E477-064C-AF5C-10A206F7A725}" type="pres">
      <dgm:prSet presAssocID="{70A287C2-34C4-483C-9428-2CAACEDA350C}" presName="thickLine" presStyleLbl="alignNode1" presStyleIdx="5" presStyleCnt="6"/>
      <dgm:spPr/>
    </dgm:pt>
    <dgm:pt modelId="{A31A5D90-BF28-BA48-9FDE-3D4B89FAA79D}" type="pres">
      <dgm:prSet presAssocID="{70A287C2-34C4-483C-9428-2CAACEDA350C}" presName="horz1" presStyleCnt="0"/>
      <dgm:spPr/>
    </dgm:pt>
    <dgm:pt modelId="{2AE82BDC-2DAE-244C-BACF-CC25B948B06C}" type="pres">
      <dgm:prSet presAssocID="{70A287C2-34C4-483C-9428-2CAACEDA350C}" presName="tx1" presStyleLbl="revTx" presStyleIdx="5" presStyleCnt="6"/>
      <dgm:spPr/>
    </dgm:pt>
    <dgm:pt modelId="{72BFC589-D466-D141-8B3F-0CA607CAB6E6}" type="pres">
      <dgm:prSet presAssocID="{70A287C2-34C4-483C-9428-2CAACEDA350C}" presName="vert1" presStyleCnt="0"/>
      <dgm:spPr/>
    </dgm:pt>
  </dgm:ptLst>
  <dgm:cxnLst>
    <dgm:cxn modelId="{745F9508-21A6-DF41-A3E2-F7276DE84A19}" type="presOf" srcId="{D6E49762-8CB6-4DF7-970E-23204F6BFDA9}" destId="{3A73F43D-0980-684E-A4D9-C73D79918CA7}" srcOrd="0" destOrd="0" presId="urn:microsoft.com/office/officeart/2008/layout/LinedList"/>
    <dgm:cxn modelId="{DB5A781B-F824-49F4-B254-91BB6AA2CB42}" srcId="{D6E49762-8CB6-4DF7-970E-23204F6BFDA9}" destId="{70A287C2-34C4-483C-9428-2CAACEDA350C}" srcOrd="5" destOrd="0" parTransId="{5048B2D9-600E-4D30-ACED-0E899D8DC5D7}" sibTransId="{5F78CB4A-59D5-403A-9E3B-0AB2279FEDEA}"/>
    <dgm:cxn modelId="{7B979540-E0C7-5446-B261-FF26AB00ED51}" type="presOf" srcId="{F8F7BD22-4245-4B55-867C-9E0C406FD70D}" destId="{00FE22F7-4105-AC46-8E76-402A2859A67F}" srcOrd="0" destOrd="0" presId="urn:microsoft.com/office/officeart/2008/layout/LinedList"/>
    <dgm:cxn modelId="{549A1F4A-1BFA-438D-8BC1-53D0261F5CD3}" srcId="{D6E49762-8CB6-4DF7-970E-23204F6BFDA9}" destId="{B865D72F-8036-430F-9254-AB65EF32EC04}" srcOrd="1" destOrd="0" parTransId="{F3E2CE94-AD19-4613-A031-94AE49B0F187}" sibTransId="{2C712E90-D264-4AC0-AC50-3FEA8B9C6349}"/>
    <dgm:cxn modelId="{C1BDF271-5728-0C4C-924F-3255213190BD}" type="presOf" srcId="{5D16FEB9-AD6C-40AB-B152-CABAD87CBADA}" destId="{DCA5EAE5-CC80-F745-95A9-67E76CAE1451}" srcOrd="0" destOrd="0" presId="urn:microsoft.com/office/officeart/2008/layout/LinedList"/>
    <dgm:cxn modelId="{31A0357C-AE34-3D41-B6B6-A845416AFB44}" type="presOf" srcId="{4CF900BD-B33A-4D2B-B5EB-01E082CE3EB5}" destId="{37ED57F6-4B71-1047-A88B-E295D0CB0B75}" srcOrd="0" destOrd="0" presId="urn:microsoft.com/office/officeart/2008/layout/LinedList"/>
    <dgm:cxn modelId="{46F9377D-65EA-DB4C-BDAC-DBC4981190CF}" type="presOf" srcId="{B865D72F-8036-430F-9254-AB65EF32EC04}" destId="{8FBEEEE8-2E09-D441-8C13-29AB8EB689AD}" srcOrd="0" destOrd="0" presId="urn:microsoft.com/office/officeart/2008/layout/LinedList"/>
    <dgm:cxn modelId="{4DBCEB89-8414-9341-86F3-BBD21044CD85}" type="presOf" srcId="{70A287C2-34C4-483C-9428-2CAACEDA350C}" destId="{2AE82BDC-2DAE-244C-BACF-CC25B948B06C}" srcOrd="0" destOrd="0" presId="urn:microsoft.com/office/officeart/2008/layout/LinedList"/>
    <dgm:cxn modelId="{E6C79D8D-C6B7-4D89-BAE4-CFDB3EF6C93C}" srcId="{D6E49762-8CB6-4DF7-970E-23204F6BFDA9}" destId="{5D16FEB9-AD6C-40AB-B152-CABAD87CBADA}" srcOrd="4" destOrd="0" parTransId="{70C31A1A-CB93-415F-A7D7-94E67848A468}" sibTransId="{761236A0-79CB-47EA-B85F-5B1392119F59}"/>
    <dgm:cxn modelId="{68BBEC9C-F077-41E1-A834-A40641914EC8}" srcId="{D6E49762-8CB6-4DF7-970E-23204F6BFDA9}" destId="{F8F7BD22-4245-4B55-867C-9E0C406FD70D}" srcOrd="3" destOrd="0" parTransId="{DF87C202-F33E-41D8-BA94-0829BEB13ED3}" sibTransId="{3BFB1AE2-8C28-4231-9BDD-B420A4B6DBB4}"/>
    <dgm:cxn modelId="{0BCD44A5-D017-4ECC-BFCA-DCAAD1FCFEDE}" srcId="{D6E49762-8CB6-4DF7-970E-23204F6BFDA9}" destId="{4CF900BD-B33A-4D2B-B5EB-01E082CE3EB5}" srcOrd="0" destOrd="0" parTransId="{01DBE907-CB44-48AB-877F-A9D6BB74BF64}" sibTransId="{B5533BB7-9B61-48C5-B347-5E3591EC50E3}"/>
    <dgm:cxn modelId="{8F36AFB9-D642-A94D-88F5-F79CFA546F28}" type="presOf" srcId="{149AE484-B2D2-48FE-87D0-BE852AC2F59A}" destId="{076C9B30-D64E-9C46-8F4B-D02F29AF33B9}" srcOrd="0" destOrd="0" presId="urn:microsoft.com/office/officeart/2008/layout/LinedList"/>
    <dgm:cxn modelId="{0076F9C7-8D3E-45EB-9328-9EF37E9800CE}" srcId="{D6E49762-8CB6-4DF7-970E-23204F6BFDA9}" destId="{149AE484-B2D2-48FE-87D0-BE852AC2F59A}" srcOrd="2" destOrd="0" parTransId="{0B0F778E-4A98-45BE-AF8D-B0CE869972BD}" sibTransId="{48C1348B-18F4-495C-9344-7C3D47C86A01}"/>
    <dgm:cxn modelId="{D191DF28-A448-DC4B-B790-E952CF7FFAD9}" type="presParOf" srcId="{3A73F43D-0980-684E-A4D9-C73D79918CA7}" destId="{BBBBE6C0-B4D4-DD4D-8CFC-D74A9D18C287}" srcOrd="0" destOrd="0" presId="urn:microsoft.com/office/officeart/2008/layout/LinedList"/>
    <dgm:cxn modelId="{795E74CA-2789-8D44-912F-5560FB28CEE5}" type="presParOf" srcId="{3A73F43D-0980-684E-A4D9-C73D79918CA7}" destId="{BD3E33CB-8723-404A-99E5-B903A7C59007}" srcOrd="1" destOrd="0" presId="urn:microsoft.com/office/officeart/2008/layout/LinedList"/>
    <dgm:cxn modelId="{85D30DBE-73A8-1249-9BCF-C570070BA749}" type="presParOf" srcId="{BD3E33CB-8723-404A-99E5-B903A7C59007}" destId="{37ED57F6-4B71-1047-A88B-E295D0CB0B75}" srcOrd="0" destOrd="0" presId="urn:microsoft.com/office/officeart/2008/layout/LinedList"/>
    <dgm:cxn modelId="{7A6EE447-15F6-D04D-8B7A-710DC2AD2DA1}" type="presParOf" srcId="{BD3E33CB-8723-404A-99E5-B903A7C59007}" destId="{E373B34B-7E5B-394D-9EF6-57A8DAEEF2F4}" srcOrd="1" destOrd="0" presId="urn:microsoft.com/office/officeart/2008/layout/LinedList"/>
    <dgm:cxn modelId="{86E44A90-6E1C-C143-867D-8ABD0C6D6821}" type="presParOf" srcId="{3A73F43D-0980-684E-A4D9-C73D79918CA7}" destId="{5EFAF549-9818-ED43-AC62-F51D583D4BDA}" srcOrd="2" destOrd="0" presId="urn:microsoft.com/office/officeart/2008/layout/LinedList"/>
    <dgm:cxn modelId="{79024C8E-B8EC-2E42-932D-2E4811ECC390}" type="presParOf" srcId="{3A73F43D-0980-684E-A4D9-C73D79918CA7}" destId="{2E9ECEBF-A4EE-2740-90AF-CE5825DE4CC9}" srcOrd="3" destOrd="0" presId="urn:microsoft.com/office/officeart/2008/layout/LinedList"/>
    <dgm:cxn modelId="{E6A53260-D7D9-4F48-BCF8-C73CD124FC3F}" type="presParOf" srcId="{2E9ECEBF-A4EE-2740-90AF-CE5825DE4CC9}" destId="{8FBEEEE8-2E09-D441-8C13-29AB8EB689AD}" srcOrd="0" destOrd="0" presId="urn:microsoft.com/office/officeart/2008/layout/LinedList"/>
    <dgm:cxn modelId="{6BB9FA47-DF53-4642-B46C-5A411E254392}" type="presParOf" srcId="{2E9ECEBF-A4EE-2740-90AF-CE5825DE4CC9}" destId="{9197F5CA-3978-2941-AFC2-453A4F3FD9E7}" srcOrd="1" destOrd="0" presId="urn:microsoft.com/office/officeart/2008/layout/LinedList"/>
    <dgm:cxn modelId="{AD1162CC-0BAB-F24B-91FF-E3AD5A25E06F}" type="presParOf" srcId="{3A73F43D-0980-684E-A4D9-C73D79918CA7}" destId="{39425ECF-1B15-6948-B767-E0E986D43CF9}" srcOrd="4" destOrd="0" presId="urn:microsoft.com/office/officeart/2008/layout/LinedList"/>
    <dgm:cxn modelId="{FFFF2F65-BEA4-DF41-BEDB-6DA0F2F51389}" type="presParOf" srcId="{3A73F43D-0980-684E-A4D9-C73D79918CA7}" destId="{5B839BF1-B70E-0E45-90BE-F2B67E691276}" srcOrd="5" destOrd="0" presId="urn:microsoft.com/office/officeart/2008/layout/LinedList"/>
    <dgm:cxn modelId="{57873DC6-FC9B-D043-9FCB-87F7EA37E525}" type="presParOf" srcId="{5B839BF1-B70E-0E45-90BE-F2B67E691276}" destId="{076C9B30-D64E-9C46-8F4B-D02F29AF33B9}" srcOrd="0" destOrd="0" presId="urn:microsoft.com/office/officeart/2008/layout/LinedList"/>
    <dgm:cxn modelId="{5C42B01A-C2CB-724F-9FEA-5C23DF117D63}" type="presParOf" srcId="{5B839BF1-B70E-0E45-90BE-F2B67E691276}" destId="{4D72C026-FA80-4842-82DC-9A7137F6CD32}" srcOrd="1" destOrd="0" presId="urn:microsoft.com/office/officeart/2008/layout/LinedList"/>
    <dgm:cxn modelId="{CCCFCFEC-3C3D-CC43-AB6D-F8035AF2D470}" type="presParOf" srcId="{3A73F43D-0980-684E-A4D9-C73D79918CA7}" destId="{4100C541-F1C6-3248-9A70-785117FB57A5}" srcOrd="6" destOrd="0" presId="urn:microsoft.com/office/officeart/2008/layout/LinedList"/>
    <dgm:cxn modelId="{17003481-96C1-ED49-9DA5-68CD0F4EFD0F}" type="presParOf" srcId="{3A73F43D-0980-684E-A4D9-C73D79918CA7}" destId="{30C483EE-DB6E-434F-A1FF-744611673982}" srcOrd="7" destOrd="0" presId="urn:microsoft.com/office/officeart/2008/layout/LinedList"/>
    <dgm:cxn modelId="{B8301924-D83D-B341-871D-68D7CD02AE18}" type="presParOf" srcId="{30C483EE-DB6E-434F-A1FF-744611673982}" destId="{00FE22F7-4105-AC46-8E76-402A2859A67F}" srcOrd="0" destOrd="0" presId="urn:microsoft.com/office/officeart/2008/layout/LinedList"/>
    <dgm:cxn modelId="{8A6F5B50-36EF-0642-B233-310062E2D0F6}" type="presParOf" srcId="{30C483EE-DB6E-434F-A1FF-744611673982}" destId="{AF18F087-2737-DE40-8837-CADBC61516CE}" srcOrd="1" destOrd="0" presId="urn:microsoft.com/office/officeart/2008/layout/LinedList"/>
    <dgm:cxn modelId="{27FE40C2-2DF6-C64B-B687-C169742C5FD7}" type="presParOf" srcId="{3A73F43D-0980-684E-A4D9-C73D79918CA7}" destId="{60CA3EF9-FA5E-314B-B709-3F438929FB0F}" srcOrd="8" destOrd="0" presId="urn:microsoft.com/office/officeart/2008/layout/LinedList"/>
    <dgm:cxn modelId="{75F516EC-2107-564E-8124-CB6C13E8084E}" type="presParOf" srcId="{3A73F43D-0980-684E-A4D9-C73D79918CA7}" destId="{0D3A7B07-AF3C-814E-8AD4-BCFF473AC3E6}" srcOrd="9" destOrd="0" presId="urn:microsoft.com/office/officeart/2008/layout/LinedList"/>
    <dgm:cxn modelId="{5EC40E30-1226-B849-AF57-91F48A423DD8}" type="presParOf" srcId="{0D3A7B07-AF3C-814E-8AD4-BCFF473AC3E6}" destId="{DCA5EAE5-CC80-F745-95A9-67E76CAE1451}" srcOrd="0" destOrd="0" presId="urn:microsoft.com/office/officeart/2008/layout/LinedList"/>
    <dgm:cxn modelId="{00D78F1B-8AA3-A64C-8065-5F4B7208DC6D}" type="presParOf" srcId="{0D3A7B07-AF3C-814E-8AD4-BCFF473AC3E6}" destId="{B3A1C2D2-5D2A-6845-B0DD-F1E28CFFBCD0}" srcOrd="1" destOrd="0" presId="urn:microsoft.com/office/officeart/2008/layout/LinedList"/>
    <dgm:cxn modelId="{9117BEB6-367E-404B-AA89-F0428F8435F9}" type="presParOf" srcId="{3A73F43D-0980-684E-A4D9-C73D79918CA7}" destId="{371BE53D-E477-064C-AF5C-10A206F7A725}" srcOrd="10" destOrd="0" presId="urn:microsoft.com/office/officeart/2008/layout/LinedList"/>
    <dgm:cxn modelId="{97ECAF50-EF11-1D42-A712-CABA744831E0}" type="presParOf" srcId="{3A73F43D-0980-684E-A4D9-C73D79918CA7}" destId="{A31A5D90-BF28-BA48-9FDE-3D4B89FAA79D}" srcOrd="11" destOrd="0" presId="urn:microsoft.com/office/officeart/2008/layout/LinedList"/>
    <dgm:cxn modelId="{4E4DDEE2-A754-8248-B671-96E3D0956747}" type="presParOf" srcId="{A31A5D90-BF28-BA48-9FDE-3D4B89FAA79D}" destId="{2AE82BDC-2DAE-244C-BACF-CC25B948B06C}" srcOrd="0" destOrd="0" presId="urn:microsoft.com/office/officeart/2008/layout/LinedList"/>
    <dgm:cxn modelId="{6DF30EA0-6235-1D46-905F-5191D432ED2D}" type="presParOf" srcId="{A31A5D90-BF28-BA48-9FDE-3D4B89FAA79D}" destId="{72BFC589-D466-D141-8B3F-0CA607CAB6E6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77D82368-63A8-471B-8DE5-59FB474533D6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A9C3DDFD-1B27-45CC-BDD7-01D8B35DC0D2}">
      <dgm:prSet/>
      <dgm:spPr/>
      <dgm:t>
        <a:bodyPr/>
        <a:lstStyle/>
        <a:p>
          <a:r>
            <a:rPr lang="en-US"/>
            <a:t>Research the physical activity recommendations for:</a:t>
          </a:r>
        </a:p>
      </dgm:t>
    </dgm:pt>
    <dgm:pt modelId="{D29911FF-3E1E-43CC-BC15-F337557FD05C}" type="parTrans" cxnId="{6155788C-4F4F-4D16-BD17-EBE3C6C57154}">
      <dgm:prSet/>
      <dgm:spPr/>
      <dgm:t>
        <a:bodyPr/>
        <a:lstStyle/>
        <a:p>
          <a:endParaRPr lang="en-US"/>
        </a:p>
      </dgm:t>
    </dgm:pt>
    <dgm:pt modelId="{AD06B965-E4A1-4A17-ACEA-6E9AA54BDE90}" type="sibTrans" cxnId="{6155788C-4F4F-4D16-BD17-EBE3C6C57154}">
      <dgm:prSet/>
      <dgm:spPr/>
      <dgm:t>
        <a:bodyPr/>
        <a:lstStyle/>
        <a:p>
          <a:endParaRPr lang="en-US"/>
        </a:p>
      </dgm:t>
    </dgm:pt>
    <dgm:pt modelId="{F3746317-909F-4316-ACE7-369C3FF8B20E}">
      <dgm:prSet/>
      <dgm:spPr/>
      <dgm:t>
        <a:bodyPr/>
        <a:lstStyle/>
        <a:p>
          <a:r>
            <a:rPr lang="en-US"/>
            <a:t>U18’s, </a:t>
          </a:r>
        </a:p>
      </dgm:t>
    </dgm:pt>
    <dgm:pt modelId="{9F0F61B8-0084-43AB-8134-32FFF200DD2D}" type="parTrans" cxnId="{20D047EA-811C-4A06-9CC9-91D5FE96F428}">
      <dgm:prSet/>
      <dgm:spPr/>
      <dgm:t>
        <a:bodyPr/>
        <a:lstStyle/>
        <a:p>
          <a:endParaRPr lang="en-US"/>
        </a:p>
      </dgm:t>
    </dgm:pt>
    <dgm:pt modelId="{45976822-2798-47C5-B8B0-27B30764808D}" type="sibTrans" cxnId="{20D047EA-811C-4A06-9CC9-91D5FE96F428}">
      <dgm:prSet/>
      <dgm:spPr/>
      <dgm:t>
        <a:bodyPr/>
        <a:lstStyle/>
        <a:p>
          <a:endParaRPr lang="en-US"/>
        </a:p>
      </dgm:t>
    </dgm:pt>
    <dgm:pt modelId="{F84A433C-14FE-4168-98B3-6A0B9738633E}">
      <dgm:prSet/>
      <dgm:spPr/>
      <dgm:t>
        <a:bodyPr/>
        <a:lstStyle/>
        <a:p>
          <a:r>
            <a:rPr lang="en-US"/>
            <a:t>19–64-year old's, </a:t>
          </a:r>
        </a:p>
      </dgm:t>
    </dgm:pt>
    <dgm:pt modelId="{54E994A6-15BF-4139-9269-4C84843C94C8}" type="parTrans" cxnId="{8B7079AA-76F7-452A-ACB4-C5DC69E59808}">
      <dgm:prSet/>
      <dgm:spPr/>
      <dgm:t>
        <a:bodyPr/>
        <a:lstStyle/>
        <a:p>
          <a:endParaRPr lang="en-US"/>
        </a:p>
      </dgm:t>
    </dgm:pt>
    <dgm:pt modelId="{D7FE1209-4B8A-4E2C-B4BA-BDE850E2B815}" type="sibTrans" cxnId="{8B7079AA-76F7-452A-ACB4-C5DC69E59808}">
      <dgm:prSet/>
      <dgm:spPr/>
      <dgm:t>
        <a:bodyPr/>
        <a:lstStyle/>
        <a:p>
          <a:endParaRPr lang="en-US"/>
        </a:p>
      </dgm:t>
    </dgm:pt>
    <dgm:pt modelId="{074B49FB-1ACF-4B10-AF55-D97C4C1258AD}">
      <dgm:prSet/>
      <dgm:spPr/>
      <dgm:t>
        <a:bodyPr/>
        <a:lstStyle/>
        <a:p>
          <a:r>
            <a:rPr lang="en-US"/>
            <a:t>Over 65’s.</a:t>
          </a:r>
        </a:p>
      </dgm:t>
    </dgm:pt>
    <dgm:pt modelId="{54B501EA-AB05-4728-8659-59F11FC7DE4B}" type="parTrans" cxnId="{B087C697-18D9-4373-9140-4C1467D90692}">
      <dgm:prSet/>
      <dgm:spPr/>
      <dgm:t>
        <a:bodyPr/>
        <a:lstStyle/>
        <a:p>
          <a:endParaRPr lang="en-US"/>
        </a:p>
      </dgm:t>
    </dgm:pt>
    <dgm:pt modelId="{5FD7477B-E6B5-48BA-BA4C-D2B7CBB3DE23}" type="sibTrans" cxnId="{B087C697-18D9-4373-9140-4C1467D90692}">
      <dgm:prSet/>
      <dgm:spPr/>
      <dgm:t>
        <a:bodyPr/>
        <a:lstStyle/>
        <a:p>
          <a:endParaRPr lang="en-US"/>
        </a:p>
      </dgm:t>
    </dgm:pt>
    <dgm:pt modelId="{2E288172-A75A-4FC1-AF5E-6E61AAA054A2}">
      <dgm:prSet/>
      <dgm:spPr/>
      <dgm:t>
        <a:bodyPr/>
        <a:lstStyle/>
        <a:p>
          <a:r>
            <a:rPr lang="en-US" b="1" u="sng" dirty="0"/>
            <a:t>Include your references.</a:t>
          </a:r>
        </a:p>
      </dgm:t>
    </dgm:pt>
    <dgm:pt modelId="{7E9A5CAB-1734-4E59-8E7A-30A0E0FBC8E4}" type="parTrans" cxnId="{1B21A7A4-56CE-491B-AE72-0B7A09139B48}">
      <dgm:prSet/>
      <dgm:spPr/>
      <dgm:t>
        <a:bodyPr/>
        <a:lstStyle/>
        <a:p>
          <a:endParaRPr lang="en-US"/>
        </a:p>
      </dgm:t>
    </dgm:pt>
    <dgm:pt modelId="{F34751C4-0220-4F08-8B3E-FA2D23687F42}" type="sibTrans" cxnId="{1B21A7A4-56CE-491B-AE72-0B7A09139B48}">
      <dgm:prSet/>
      <dgm:spPr/>
      <dgm:t>
        <a:bodyPr/>
        <a:lstStyle/>
        <a:p>
          <a:endParaRPr lang="en-US"/>
        </a:p>
      </dgm:t>
    </dgm:pt>
    <dgm:pt modelId="{276B1E42-2E52-4D55-9AA7-5282A87FC49D}">
      <dgm:prSet/>
      <dgm:spPr/>
      <dgm:t>
        <a:bodyPr/>
        <a:lstStyle/>
        <a:p>
          <a:r>
            <a:rPr lang="en-US" dirty="0"/>
            <a:t>Current participation data for these groups</a:t>
          </a:r>
        </a:p>
      </dgm:t>
    </dgm:pt>
    <dgm:pt modelId="{6CE01550-C101-4735-8A77-50465587B15B}" type="parTrans" cxnId="{E3D25194-F43D-4DF8-8751-2C6452915DB9}">
      <dgm:prSet/>
      <dgm:spPr/>
      <dgm:t>
        <a:bodyPr/>
        <a:lstStyle/>
        <a:p>
          <a:endParaRPr lang="en-GB"/>
        </a:p>
      </dgm:t>
    </dgm:pt>
    <dgm:pt modelId="{E2135DC1-C6CE-4040-B154-DFE5A3CFE27E}" type="sibTrans" cxnId="{E3D25194-F43D-4DF8-8751-2C6452915DB9}">
      <dgm:prSet/>
      <dgm:spPr/>
      <dgm:t>
        <a:bodyPr/>
        <a:lstStyle/>
        <a:p>
          <a:endParaRPr lang="en-GB"/>
        </a:p>
      </dgm:t>
    </dgm:pt>
    <dgm:pt modelId="{2BAC4F8B-720E-6E4B-A434-CAE47408BA7B}" type="pres">
      <dgm:prSet presAssocID="{77D82368-63A8-471B-8DE5-59FB474533D6}" presName="vert0" presStyleCnt="0">
        <dgm:presLayoutVars>
          <dgm:dir/>
          <dgm:animOne val="branch"/>
          <dgm:animLvl val="lvl"/>
        </dgm:presLayoutVars>
      </dgm:prSet>
      <dgm:spPr/>
    </dgm:pt>
    <dgm:pt modelId="{DF7AA25F-C003-0040-B76D-91553324185C}" type="pres">
      <dgm:prSet presAssocID="{A9C3DDFD-1B27-45CC-BDD7-01D8B35DC0D2}" presName="thickLine" presStyleLbl="alignNode1" presStyleIdx="0" presStyleCnt="6"/>
      <dgm:spPr/>
    </dgm:pt>
    <dgm:pt modelId="{FB221A8A-CD48-6E4E-831B-C59188334F72}" type="pres">
      <dgm:prSet presAssocID="{A9C3DDFD-1B27-45CC-BDD7-01D8B35DC0D2}" presName="horz1" presStyleCnt="0"/>
      <dgm:spPr/>
    </dgm:pt>
    <dgm:pt modelId="{08048CFA-524B-2643-B4EA-582B8B27E2C2}" type="pres">
      <dgm:prSet presAssocID="{A9C3DDFD-1B27-45CC-BDD7-01D8B35DC0D2}" presName="tx1" presStyleLbl="revTx" presStyleIdx="0" presStyleCnt="6"/>
      <dgm:spPr/>
    </dgm:pt>
    <dgm:pt modelId="{E7275B38-DF83-9F47-AE91-039C9F3514C9}" type="pres">
      <dgm:prSet presAssocID="{A9C3DDFD-1B27-45CC-BDD7-01D8B35DC0D2}" presName="vert1" presStyleCnt="0"/>
      <dgm:spPr/>
    </dgm:pt>
    <dgm:pt modelId="{8B2E577B-820E-AD4F-B2D3-B55A345328BC}" type="pres">
      <dgm:prSet presAssocID="{F3746317-909F-4316-ACE7-369C3FF8B20E}" presName="thickLine" presStyleLbl="alignNode1" presStyleIdx="1" presStyleCnt="6"/>
      <dgm:spPr/>
    </dgm:pt>
    <dgm:pt modelId="{1D2427B5-24CD-D34D-A3BF-4980BD0D98FC}" type="pres">
      <dgm:prSet presAssocID="{F3746317-909F-4316-ACE7-369C3FF8B20E}" presName="horz1" presStyleCnt="0"/>
      <dgm:spPr/>
    </dgm:pt>
    <dgm:pt modelId="{8659B21D-B515-3E41-95D0-642E02D08FEE}" type="pres">
      <dgm:prSet presAssocID="{F3746317-909F-4316-ACE7-369C3FF8B20E}" presName="tx1" presStyleLbl="revTx" presStyleIdx="1" presStyleCnt="6"/>
      <dgm:spPr/>
    </dgm:pt>
    <dgm:pt modelId="{3BC23BC1-5DC0-9C43-A68A-64DB7B00252A}" type="pres">
      <dgm:prSet presAssocID="{F3746317-909F-4316-ACE7-369C3FF8B20E}" presName="vert1" presStyleCnt="0"/>
      <dgm:spPr/>
    </dgm:pt>
    <dgm:pt modelId="{F056DA74-9B16-2D49-8E5A-F4872731E3CB}" type="pres">
      <dgm:prSet presAssocID="{F84A433C-14FE-4168-98B3-6A0B9738633E}" presName="thickLine" presStyleLbl="alignNode1" presStyleIdx="2" presStyleCnt="6"/>
      <dgm:spPr/>
    </dgm:pt>
    <dgm:pt modelId="{F0FA97DF-3E6D-8240-913F-28C18F3E78C9}" type="pres">
      <dgm:prSet presAssocID="{F84A433C-14FE-4168-98B3-6A0B9738633E}" presName="horz1" presStyleCnt="0"/>
      <dgm:spPr/>
    </dgm:pt>
    <dgm:pt modelId="{28319C00-27FF-D648-9F99-FEE5C1FEFC14}" type="pres">
      <dgm:prSet presAssocID="{F84A433C-14FE-4168-98B3-6A0B9738633E}" presName="tx1" presStyleLbl="revTx" presStyleIdx="2" presStyleCnt="6"/>
      <dgm:spPr/>
    </dgm:pt>
    <dgm:pt modelId="{9D014E45-1422-4A44-BE6F-31CDAF55E435}" type="pres">
      <dgm:prSet presAssocID="{F84A433C-14FE-4168-98B3-6A0B9738633E}" presName="vert1" presStyleCnt="0"/>
      <dgm:spPr/>
    </dgm:pt>
    <dgm:pt modelId="{4BB5FB73-7E51-3F4C-AFA2-A06EF3620034}" type="pres">
      <dgm:prSet presAssocID="{074B49FB-1ACF-4B10-AF55-D97C4C1258AD}" presName="thickLine" presStyleLbl="alignNode1" presStyleIdx="3" presStyleCnt="6"/>
      <dgm:spPr/>
    </dgm:pt>
    <dgm:pt modelId="{AB29A05E-4FCE-D146-9C9D-C70782E0219E}" type="pres">
      <dgm:prSet presAssocID="{074B49FB-1ACF-4B10-AF55-D97C4C1258AD}" presName="horz1" presStyleCnt="0"/>
      <dgm:spPr/>
    </dgm:pt>
    <dgm:pt modelId="{F8253B70-9FBA-7949-A86C-ACCE93AAEC77}" type="pres">
      <dgm:prSet presAssocID="{074B49FB-1ACF-4B10-AF55-D97C4C1258AD}" presName="tx1" presStyleLbl="revTx" presStyleIdx="3" presStyleCnt="6"/>
      <dgm:spPr/>
    </dgm:pt>
    <dgm:pt modelId="{F0E3B091-6B54-C84A-9212-FFA43B70CF79}" type="pres">
      <dgm:prSet presAssocID="{074B49FB-1ACF-4B10-AF55-D97C4C1258AD}" presName="vert1" presStyleCnt="0"/>
      <dgm:spPr/>
    </dgm:pt>
    <dgm:pt modelId="{6BD6E032-C533-4A54-A4BE-9FFAD8526172}" type="pres">
      <dgm:prSet presAssocID="{276B1E42-2E52-4D55-9AA7-5282A87FC49D}" presName="thickLine" presStyleLbl="alignNode1" presStyleIdx="4" presStyleCnt="6"/>
      <dgm:spPr/>
    </dgm:pt>
    <dgm:pt modelId="{EEBB5CDF-4545-42A4-AEE4-1FA883DCCE8D}" type="pres">
      <dgm:prSet presAssocID="{276B1E42-2E52-4D55-9AA7-5282A87FC49D}" presName="horz1" presStyleCnt="0"/>
      <dgm:spPr/>
    </dgm:pt>
    <dgm:pt modelId="{3B19BCD8-A484-4DCA-AE5B-E65A0A4E44D7}" type="pres">
      <dgm:prSet presAssocID="{276B1E42-2E52-4D55-9AA7-5282A87FC49D}" presName="tx1" presStyleLbl="revTx" presStyleIdx="4" presStyleCnt="6"/>
      <dgm:spPr/>
    </dgm:pt>
    <dgm:pt modelId="{9BBB4F21-DE0F-4B5C-AB99-0FDC5A797B7E}" type="pres">
      <dgm:prSet presAssocID="{276B1E42-2E52-4D55-9AA7-5282A87FC49D}" presName="vert1" presStyleCnt="0"/>
      <dgm:spPr/>
    </dgm:pt>
    <dgm:pt modelId="{A70A7964-9379-5D4E-A384-94B5BDB63C7D}" type="pres">
      <dgm:prSet presAssocID="{2E288172-A75A-4FC1-AF5E-6E61AAA054A2}" presName="thickLine" presStyleLbl="alignNode1" presStyleIdx="5" presStyleCnt="6"/>
      <dgm:spPr/>
    </dgm:pt>
    <dgm:pt modelId="{EA06697C-051E-2148-874A-43DC68CAA0B2}" type="pres">
      <dgm:prSet presAssocID="{2E288172-A75A-4FC1-AF5E-6E61AAA054A2}" presName="horz1" presStyleCnt="0"/>
      <dgm:spPr/>
    </dgm:pt>
    <dgm:pt modelId="{833992A7-1169-4647-8850-819BEF660753}" type="pres">
      <dgm:prSet presAssocID="{2E288172-A75A-4FC1-AF5E-6E61AAA054A2}" presName="tx1" presStyleLbl="revTx" presStyleIdx="5" presStyleCnt="6"/>
      <dgm:spPr/>
    </dgm:pt>
    <dgm:pt modelId="{15C0E987-F7B5-2C4F-8BA5-ED0447264AA8}" type="pres">
      <dgm:prSet presAssocID="{2E288172-A75A-4FC1-AF5E-6E61AAA054A2}" presName="vert1" presStyleCnt="0"/>
      <dgm:spPr/>
    </dgm:pt>
  </dgm:ptLst>
  <dgm:cxnLst>
    <dgm:cxn modelId="{1FA64F24-46C4-C940-BBF0-A54BE34A3E3A}" type="presOf" srcId="{F3746317-909F-4316-ACE7-369C3FF8B20E}" destId="{8659B21D-B515-3E41-95D0-642E02D08FEE}" srcOrd="0" destOrd="0" presId="urn:microsoft.com/office/officeart/2008/layout/LinedList"/>
    <dgm:cxn modelId="{AC718625-603D-D84F-8993-E4E212C37FD4}" type="presOf" srcId="{A9C3DDFD-1B27-45CC-BDD7-01D8B35DC0D2}" destId="{08048CFA-524B-2643-B4EA-582B8B27E2C2}" srcOrd="0" destOrd="0" presId="urn:microsoft.com/office/officeart/2008/layout/LinedList"/>
    <dgm:cxn modelId="{6155788C-4F4F-4D16-BD17-EBE3C6C57154}" srcId="{77D82368-63A8-471B-8DE5-59FB474533D6}" destId="{A9C3DDFD-1B27-45CC-BDD7-01D8B35DC0D2}" srcOrd="0" destOrd="0" parTransId="{D29911FF-3E1E-43CC-BC15-F337557FD05C}" sibTransId="{AD06B965-E4A1-4A17-ACEA-6E9AA54BDE90}"/>
    <dgm:cxn modelId="{E3D25194-F43D-4DF8-8751-2C6452915DB9}" srcId="{77D82368-63A8-471B-8DE5-59FB474533D6}" destId="{276B1E42-2E52-4D55-9AA7-5282A87FC49D}" srcOrd="4" destOrd="0" parTransId="{6CE01550-C101-4735-8A77-50465587B15B}" sibTransId="{E2135DC1-C6CE-4040-B154-DFE5A3CFE27E}"/>
    <dgm:cxn modelId="{B087C697-18D9-4373-9140-4C1467D90692}" srcId="{77D82368-63A8-471B-8DE5-59FB474533D6}" destId="{074B49FB-1ACF-4B10-AF55-D97C4C1258AD}" srcOrd="3" destOrd="0" parTransId="{54B501EA-AB05-4728-8659-59F11FC7DE4B}" sibTransId="{5FD7477B-E6B5-48BA-BA4C-D2B7CBB3DE23}"/>
    <dgm:cxn modelId="{C172C39F-2178-B046-BBFD-1DB1CCFAC296}" type="presOf" srcId="{074B49FB-1ACF-4B10-AF55-D97C4C1258AD}" destId="{F8253B70-9FBA-7949-A86C-ACCE93AAEC77}" srcOrd="0" destOrd="0" presId="urn:microsoft.com/office/officeart/2008/layout/LinedList"/>
    <dgm:cxn modelId="{1B21A7A4-56CE-491B-AE72-0B7A09139B48}" srcId="{77D82368-63A8-471B-8DE5-59FB474533D6}" destId="{2E288172-A75A-4FC1-AF5E-6E61AAA054A2}" srcOrd="5" destOrd="0" parTransId="{7E9A5CAB-1734-4E59-8E7A-30A0E0FBC8E4}" sibTransId="{F34751C4-0220-4F08-8B3E-FA2D23687F42}"/>
    <dgm:cxn modelId="{8B7079AA-76F7-452A-ACB4-C5DC69E59808}" srcId="{77D82368-63A8-471B-8DE5-59FB474533D6}" destId="{F84A433C-14FE-4168-98B3-6A0B9738633E}" srcOrd="2" destOrd="0" parTransId="{54E994A6-15BF-4139-9269-4C84843C94C8}" sibTransId="{D7FE1209-4B8A-4E2C-B4BA-BDE850E2B815}"/>
    <dgm:cxn modelId="{AF319CCE-732C-C445-82B7-2E0139CC37A5}" type="presOf" srcId="{2E288172-A75A-4FC1-AF5E-6E61AAA054A2}" destId="{833992A7-1169-4647-8850-819BEF660753}" srcOrd="0" destOrd="0" presId="urn:microsoft.com/office/officeart/2008/layout/LinedList"/>
    <dgm:cxn modelId="{AD287DE1-82B4-A249-8C87-07BE6F8D8A21}" type="presOf" srcId="{F84A433C-14FE-4168-98B3-6A0B9738633E}" destId="{28319C00-27FF-D648-9F99-FEE5C1FEFC14}" srcOrd="0" destOrd="0" presId="urn:microsoft.com/office/officeart/2008/layout/LinedList"/>
    <dgm:cxn modelId="{20D047EA-811C-4A06-9CC9-91D5FE96F428}" srcId="{77D82368-63A8-471B-8DE5-59FB474533D6}" destId="{F3746317-909F-4316-ACE7-369C3FF8B20E}" srcOrd="1" destOrd="0" parTransId="{9F0F61B8-0084-43AB-8134-32FFF200DD2D}" sibTransId="{45976822-2798-47C5-B8B0-27B30764808D}"/>
    <dgm:cxn modelId="{7CEAAFEE-32AD-D944-8E2C-91815CF9B6DA}" type="presOf" srcId="{77D82368-63A8-471B-8DE5-59FB474533D6}" destId="{2BAC4F8B-720E-6E4B-A434-CAE47408BA7B}" srcOrd="0" destOrd="0" presId="urn:microsoft.com/office/officeart/2008/layout/LinedList"/>
    <dgm:cxn modelId="{3D4903F3-81C9-47F5-9235-F31C080A20A0}" type="presOf" srcId="{276B1E42-2E52-4D55-9AA7-5282A87FC49D}" destId="{3B19BCD8-A484-4DCA-AE5B-E65A0A4E44D7}" srcOrd="0" destOrd="0" presId="urn:microsoft.com/office/officeart/2008/layout/LinedList"/>
    <dgm:cxn modelId="{931F09B7-4708-D345-9F03-91A0DB35E580}" type="presParOf" srcId="{2BAC4F8B-720E-6E4B-A434-CAE47408BA7B}" destId="{DF7AA25F-C003-0040-B76D-91553324185C}" srcOrd="0" destOrd="0" presId="urn:microsoft.com/office/officeart/2008/layout/LinedList"/>
    <dgm:cxn modelId="{98BE6DAA-AC33-A34E-B87A-83540A5330C0}" type="presParOf" srcId="{2BAC4F8B-720E-6E4B-A434-CAE47408BA7B}" destId="{FB221A8A-CD48-6E4E-831B-C59188334F72}" srcOrd="1" destOrd="0" presId="urn:microsoft.com/office/officeart/2008/layout/LinedList"/>
    <dgm:cxn modelId="{3C9F6B46-7A78-2641-8460-DF3559BA9F2A}" type="presParOf" srcId="{FB221A8A-CD48-6E4E-831B-C59188334F72}" destId="{08048CFA-524B-2643-B4EA-582B8B27E2C2}" srcOrd="0" destOrd="0" presId="urn:microsoft.com/office/officeart/2008/layout/LinedList"/>
    <dgm:cxn modelId="{9B722F5D-E61F-EA40-BA9D-35D0BD0AB321}" type="presParOf" srcId="{FB221A8A-CD48-6E4E-831B-C59188334F72}" destId="{E7275B38-DF83-9F47-AE91-039C9F3514C9}" srcOrd="1" destOrd="0" presId="urn:microsoft.com/office/officeart/2008/layout/LinedList"/>
    <dgm:cxn modelId="{A44E51F1-8753-0B41-BEEA-485C52ED4572}" type="presParOf" srcId="{2BAC4F8B-720E-6E4B-A434-CAE47408BA7B}" destId="{8B2E577B-820E-AD4F-B2D3-B55A345328BC}" srcOrd="2" destOrd="0" presId="urn:microsoft.com/office/officeart/2008/layout/LinedList"/>
    <dgm:cxn modelId="{90B14A58-E86B-1A4E-9946-6871D45AB76A}" type="presParOf" srcId="{2BAC4F8B-720E-6E4B-A434-CAE47408BA7B}" destId="{1D2427B5-24CD-D34D-A3BF-4980BD0D98FC}" srcOrd="3" destOrd="0" presId="urn:microsoft.com/office/officeart/2008/layout/LinedList"/>
    <dgm:cxn modelId="{EE4799D8-F724-4C40-BEC1-BD69614E4D7A}" type="presParOf" srcId="{1D2427B5-24CD-D34D-A3BF-4980BD0D98FC}" destId="{8659B21D-B515-3E41-95D0-642E02D08FEE}" srcOrd="0" destOrd="0" presId="urn:microsoft.com/office/officeart/2008/layout/LinedList"/>
    <dgm:cxn modelId="{5C810A05-57F5-1848-BF3C-3149036031BC}" type="presParOf" srcId="{1D2427B5-24CD-D34D-A3BF-4980BD0D98FC}" destId="{3BC23BC1-5DC0-9C43-A68A-64DB7B00252A}" srcOrd="1" destOrd="0" presId="urn:microsoft.com/office/officeart/2008/layout/LinedList"/>
    <dgm:cxn modelId="{E81AE3A4-A029-6C4E-89EC-9A67F8707B16}" type="presParOf" srcId="{2BAC4F8B-720E-6E4B-A434-CAE47408BA7B}" destId="{F056DA74-9B16-2D49-8E5A-F4872731E3CB}" srcOrd="4" destOrd="0" presId="urn:microsoft.com/office/officeart/2008/layout/LinedList"/>
    <dgm:cxn modelId="{6BEE38E3-BDA9-AF42-BA6B-0F90EC64BD2A}" type="presParOf" srcId="{2BAC4F8B-720E-6E4B-A434-CAE47408BA7B}" destId="{F0FA97DF-3E6D-8240-913F-28C18F3E78C9}" srcOrd="5" destOrd="0" presId="urn:microsoft.com/office/officeart/2008/layout/LinedList"/>
    <dgm:cxn modelId="{4D380238-A454-404F-8676-2E5B5745B34D}" type="presParOf" srcId="{F0FA97DF-3E6D-8240-913F-28C18F3E78C9}" destId="{28319C00-27FF-D648-9F99-FEE5C1FEFC14}" srcOrd="0" destOrd="0" presId="urn:microsoft.com/office/officeart/2008/layout/LinedList"/>
    <dgm:cxn modelId="{7AE9AE67-1BB5-494D-AE11-A64C40DA5CDC}" type="presParOf" srcId="{F0FA97DF-3E6D-8240-913F-28C18F3E78C9}" destId="{9D014E45-1422-4A44-BE6F-31CDAF55E435}" srcOrd="1" destOrd="0" presId="urn:microsoft.com/office/officeart/2008/layout/LinedList"/>
    <dgm:cxn modelId="{839002A0-7155-E247-92D7-DB3D2D92C2FD}" type="presParOf" srcId="{2BAC4F8B-720E-6E4B-A434-CAE47408BA7B}" destId="{4BB5FB73-7E51-3F4C-AFA2-A06EF3620034}" srcOrd="6" destOrd="0" presId="urn:microsoft.com/office/officeart/2008/layout/LinedList"/>
    <dgm:cxn modelId="{781FFBCB-FACE-A444-AE7D-5A432DA40AEB}" type="presParOf" srcId="{2BAC4F8B-720E-6E4B-A434-CAE47408BA7B}" destId="{AB29A05E-4FCE-D146-9C9D-C70782E0219E}" srcOrd="7" destOrd="0" presId="urn:microsoft.com/office/officeart/2008/layout/LinedList"/>
    <dgm:cxn modelId="{83235C50-3872-5F48-88BC-1A7C9C6D5CE2}" type="presParOf" srcId="{AB29A05E-4FCE-D146-9C9D-C70782E0219E}" destId="{F8253B70-9FBA-7949-A86C-ACCE93AAEC77}" srcOrd="0" destOrd="0" presId="urn:microsoft.com/office/officeart/2008/layout/LinedList"/>
    <dgm:cxn modelId="{5B8EF2EA-0EFA-8848-9D9F-D675CDAB939E}" type="presParOf" srcId="{AB29A05E-4FCE-D146-9C9D-C70782E0219E}" destId="{F0E3B091-6B54-C84A-9212-FFA43B70CF79}" srcOrd="1" destOrd="0" presId="urn:microsoft.com/office/officeart/2008/layout/LinedList"/>
    <dgm:cxn modelId="{65D7F85B-202C-4F6B-ADB7-A36B89144CFE}" type="presParOf" srcId="{2BAC4F8B-720E-6E4B-A434-CAE47408BA7B}" destId="{6BD6E032-C533-4A54-A4BE-9FFAD8526172}" srcOrd="8" destOrd="0" presId="urn:microsoft.com/office/officeart/2008/layout/LinedList"/>
    <dgm:cxn modelId="{223E1F2B-0A82-4C0D-BD1A-91F2C9FB2152}" type="presParOf" srcId="{2BAC4F8B-720E-6E4B-A434-CAE47408BA7B}" destId="{EEBB5CDF-4545-42A4-AEE4-1FA883DCCE8D}" srcOrd="9" destOrd="0" presId="urn:microsoft.com/office/officeart/2008/layout/LinedList"/>
    <dgm:cxn modelId="{18157C0D-B7AA-41F6-B627-B1CFE58D5836}" type="presParOf" srcId="{EEBB5CDF-4545-42A4-AEE4-1FA883DCCE8D}" destId="{3B19BCD8-A484-4DCA-AE5B-E65A0A4E44D7}" srcOrd="0" destOrd="0" presId="urn:microsoft.com/office/officeart/2008/layout/LinedList"/>
    <dgm:cxn modelId="{4ECF4019-BC12-46EB-8D6F-019BD07D2EF7}" type="presParOf" srcId="{EEBB5CDF-4545-42A4-AEE4-1FA883DCCE8D}" destId="{9BBB4F21-DE0F-4B5C-AB99-0FDC5A797B7E}" srcOrd="1" destOrd="0" presId="urn:microsoft.com/office/officeart/2008/layout/LinedList"/>
    <dgm:cxn modelId="{6C20DB64-2A14-364E-99E7-EB3A283D0C3E}" type="presParOf" srcId="{2BAC4F8B-720E-6E4B-A434-CAE47408BA7B}" destId="{A70A7964-9379-5D4E-A384-94B5BDB63C7D}" srcOrd="10" destOrd="0" presId="urn:microsoft.com/office/officeart/2008/layout/LinedList"/>
    <dgm:cxn modelId="{633BD868-E952-F442-A768-DC2A7FD64228}" type="presParOf" srcId="{2BAC4F8B-720E-6E4B-A434-CAE47408BA7B}" destId="{EA06697C-051E-2148-874A-43DC68CAA0B2}" srcOrd="11" destOrd="0" presId="urn:microsoft.com/office/officeart/2008/layout/LinedList"/>
    <dgm:cxn modelId="{5F383B35-F60E-1440-A01A-C1183ED16F94}" type="presParOf" srcId="{EA06697C-051E-2148-874A-43DC68CAA0B2}" destId="{833992A7-1169-4647-8850-819BEF660753}" srcOrd="0" destOrd="0" presId="urn:microsoft.com/office/officeart/2008/layout/LinedList"/>
    <dgm:cxn modelId="{E9D425A1-1A59-0443-A7A5-D32C30C7028B}" type="presParOf" srcId="{EA06697C-051E-2148-874A-43DC68CAA0B2}" destId="{15C0E987-F7B5-2C4F-8BA5-ED0447264AA8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5A596A-56B1-D045-A124-164398B86CD5}">
      <dsp:nvSpPr>
        <dsp:cNvPr id="0" name=""/>
        <dsp:cNvSpPr/>
      </dsp:nvSpPr>
      <dsp:spPr>
        <a:xfrm>
          <a:off x="0" y="2703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77E3AD-E981-6842-9ED6-162688768D84}">
      <dsp:nvSpPr>
        <dsp:cNvPr id="0" name=""/>
        <dsp:cNvSpPr/>
      </dsp:nvSpPr>
      <dsp:spPr>
        <a:xfrm>
          <a:off x="0" y="2703"/>
          <a:ext cx="6900512" cy="1843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4310" tIns="194310" rIns="194310" bIns="194310" numCol="1" spcCol="1270" anchor="t" anchorCtr="0">
          <a:noAutofit/>
        </a:bodyPr>
        <a:lstStyle/>
        <a:p>
          <a:pPr marL="0" lvl="0" indent="0" algn="l" defTabSz="2266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100" kern="1200" dirty="0"/>
            <a:t>Module introduction</a:t>
          </a:r>
          <a:endParaRPr lang="en-US" sz="5100" kern="1200" dirty="0"/>
        </a:p>
      </dsp:txBody>
      <dsp:txXfrm>
        <a:off x="0" y="2703"/>
        <a:ext cx="6900512" cy="1843578"/>
      </dsp:txXfrm>
    </dsp:sp>
    <dsp:sp modelId="{3934786C-C2B9-0443-9CE0-C4B18126ECEC}">
      <dsp:nvSpPr>
        <dsp:cNvPr id="0" name=""/>
        <dsp:cNvSpPr/>
      </dsp:nvSpPr>
      <dsp:spPr>
        <a:xfrm>
          <a:off x="0" y="1846281"/>
          <a:ext cx="6900512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38707DA-ABD9-194E-BDEA-7DA744D06301}">
      <dsp:nvSpPr>
        <dsp:cNvPr id="0" name=""/>
        <dsp:cNvSpPr/>
      </dsp:nvSpPr>
      <dsp:spPr>
        <a:xfrm>
          <a:off x="0" y="1846281"/>
          <a:ext cx="6900512" cy="1843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4310" tIns="194310" rIns="194310" bIns="194310" numCol="1" spcCol="1270" anchor="t" anchorCtr="0">
          <a:noAutofit/>
        </a:bodyPr>
        <a:lstStyle/>
        <a:p>
          <a:pPr marL="0" lvl="0" indent="0" algn="l" defTabSz="2266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100" kern="1200" dirty="0"/>
            <a:t>Assessment overview</a:t>
          </a:r>
          <a:endParaRPr lang="en-US" sz="5100" kern="1200" dirty="0"/>
        </a:p>
      </dsp:txBody>
      <dsp:txXfrm>
        <a:off x="0" y="1846281"/>
        <a:ext cx="6900512" cy="1843578"/>
      </dsp:txXfrm>
    </dsp:sp>
    <dsp:sp modelId="{FF5DF021-2258-5046-9D07-042642D3B046}">
      <dsp:nvSpPr>
        <dsp:cNvPr id="0" name=""/>
        <dsp:cNvSpPr/>
      </dsp:nvSpPr>
      <dsp:spPr>
        <a:xfrm>
          <a:off x="0" y="3689859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867F1C-9911-C147-B1F0-967999D788BA}">
      <dsp:nvSpPr>
        <dsp:cNvPr id="0" name=""/>
        <dsp:cNvSpPr/>
      </dsp:nvSpPr>
      <dsp:spPr>
        <a:xfrm>
          <a:off x="0" y="3689859"/>
          <a:ext cx="6900512" cy="1843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4310" tIns="194310" rIns="194310" bIns="194310" numCol="1" spcCol="1270" anchor="t" anchorCtr="0">
          <a:noAutofit/>
        </a:bodyPr>
        <a:lstStyle/>
        <a:p>
          <a:pPr marL="0" lvl="0" indent="0" algn="l" defTabSz="2266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100" kern="1200" dirty="0"/>
            <a:t>An introduction to sport development</a:t>
          </a:r>
          <a:endParaRPr lang="en-US" sz="5100" kern="1200" dirty="0"/>
        </a:p>
      </dsp:txBody>
      <dsp:txXfrm>
        <a:off x="0" y="3689859"/>
        <a:ext cx="6900512" cy="184357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C81EE25-6D87-5142-870F-539232B5DA7E}">
      <dsp:nvSpPr>
        <dsp:cNvPr id="0" name=""/>
        <dsp:cNvSpPr/>
      </dsp:nvSpPr>
      <dsp:spPr>
        <a:xfrm>
          <a:off x="0" y="0"/>
          <a:ext cx="6900512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103983F-CC74-064A-B2AB-973597B905EB}">
      <dsp:nvSpPr>
        <dsp:cNvPr id="0" name=""/>
        <dsp:cNvSpPr/>
      </dsp:nvSpPr>
      <dsp:spPr>
        <a:xfrm>
          <a:off x="0" y="0"/>
          <a:ext cx="6900512" cy="27680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9550" tIns="209550" rIns="209550" bIns="209550" numCol="1" spcCol="1270" anchor="t" anchorCtr="0">
          <a:noAutofit/>
        </a:bodyPr>
        <a:lstStyle/>
        <a:p>
          <a:pPr marL="0" lvl="0" indent="0" algn="l" defTabSz="2444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500" b="0" kern="1200" dirty="0"/>
            <a:t>Friday 12-2pm (2-3pm research task)</a:t>
          </a:r>
          <a:endParaRPr lang="en-US" sz="5500" b="0" kern="1200" dirty="0"/>
        </a:p>
      </dsp:txBody>
      <dsp:txXfrm>
        <a:off x="0" y="0"/>
        <a:ext cx="6900512" cy="2768070"/>
      </dsp:txXfrm>
    </dsp:sp>
    <dsp:sp modelId="{990EC655-2211-4E42-B92E-1B1318DD6800}">
      <dsp:nvSpPr>
        <dsp:cNvPr id="0" name=""/>
        <dsp:cNvSpPr/>
      </dsp:nvSpPr>
      <dsp:spPr>
        <a:xfrm>
          <a:off x="0" y="2768070"/>
          <a:ext cx="6900512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3FF687B-6E6E-F841-B79F-9ADF1E85C1C2}">
      <dsp:nvSpPr>
        <dsp:cNvPr id="0" name=""/>
        <dsp:cNvSpPr/>
      </dsp:nvSpPr>
      <dsp:spPr>
        <a:xfrm>
          <a:off x="0" y="2768070"/>
          <a:ext cx="6900512" cy="27680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9550" tIns="209550" rIns="209550" bIns="209550" numCol="1" spcCol="1270" anchor="t" anchorCtr="0">
          <a:noAutofit/>
        </a:bodyPr>
        <a:lstStyle/>
        <a:p>
          <a:pPr marL="0" lvl="0" indent="0" algn="l" defTabSz="2444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500" b="0" kern="1200" dirty="0"/>
            <a:t>Lead lecture with tasks, breaks, activities and research </a:t>
          </a:r>
        </a:p>
      </dsp:txBody>
      <dsp:txXfrm>
        <a:off x="0" y="2768070"/>
        <a:ext cx="6900512" cy="276807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FC06A4E-E865-2248-B778-6BC79E671C3F}">
      <dsp:nvSpPr>
        <dsp:cNvPr id="0" name=""/>
        <dsp:cNvSpPr/>
      </dsp:nvSpPr>
      <dsp:spPr>
        <a:xfrm>
          <a:off x="0" y="4167346"/>
          <a:ext cx="6900512" cy="1367816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Students will have a varying level of knowledge and we will be accommodating this.</a:t>
          </a:r>
          <a:endParaRPr lang="en-US" sz="2400" kern="1200"/>
        </a:p>
      </dsp:txBody>
      <dsp:txXfrm>
        <a:off x="0" y="4167346"/>
        <a:ext cx="6900512" cy="1367816"/>
      </dsp:txXfrm>
    </dsp:sp>
    <dsp:sp modelId="{7D8DE2D3-C7FD-D945-A1BF-37422FE83E60}">
      <dsp:nvSpPr>
        <dsp:cNvPr id="0" name=""/>
        <dsp:cNvSpPr/>
      </dsp:nvSpPr>
      <dsp:spPr>
        <a:xfrm rot="10800000">
          <a:off x="0" y="2084162"/>
          <a:ext cx="6900512" cy="2103701"/>
        </a:xfrm>
        <a:prstGeom prst="upArrowCallout">
          <a:avLst/>
        </a:prstGeom>
        <a:solidFill>
          <a:schemeClr val="accent2">
            <a:hueOff val="-727682"/>
            <a:satOff val="-41964"/>
            <a:lumOff val="431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Mix of themes and case studies contributing to the module, to bring it to life.</a:t>
          </a:r>
          <a:endParaRPr lang="en-US" sz="2400" kern="1200" dirty="0"/>
        </a:p>
      </dsp:txBody>
      <dsp:txXfrm rot="10800000">
        <a:off x="0" y="2084162"/>
        <a:ext cx="6900512" cy="1366922"/>
      </dsp:txXfrm>
    </dsp:sp>
    <dsp:sp modelId="{186FBCD9-128A-7946-90EC-BD3A23B4F45C}">
      <dsp:nvSpPr>
        <dsp:cNvPr id="0" name=""/>
        <dsp:cNvSpPr/>
      </dsp:nvSpPr>
      <dsp:spPr>
        <a:xfrm rot="10800000">
          <a:off x="0" y="978"/>
          <a:ext cx="6900512" cy="2103701"/>
        </a:xfrm>
        <a:prstGeom prst="upArrowCallou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In this module we will look at the 'what', 'why', 'how', 'where', 'who', 'when' of sport development in theory and practice.</a:t>
          </a:r>
          <a:endParaRPr lang="en-US" sz="2400" kern="1200" dirty="0"/>
        </a:p>
      </dsp:txBody>
      <dsp:txXfrm rot="10800000">
        <a:off x="0" y="978"/>
        <a:ext cx="6900512" cy="136692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BBBE6C0-B4D4-DD4D-8CFC-D74A9D18C287}">
      <dsp:nvSpPr>
        <dsp:cNvPr id="0" name=""/>
        <dsp:cNvSpPr/>
      </dsp:nvSpPr>
      <dsp:spPr>
        <a:xfrm>
          <a:off x="0" y="2703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7ED57F6-4B71-1047-A88B-E295D0CB0B75}">
      <dsp:nvSpPr>
        <dsp:cNvPr id="0" name=""/>
        <dsp:cNvSpPr/>
      </dsp:nvSpPr>
      <dsp:spPr>
        <a:xfrm>
          <a:off x="0" y="2703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0020" tIns="160020" rIns="160020" bIns="160020" numCol="1" spcCol="1270" anchor="t" anchorCtr="0">
          <a:noAutofit/>
        </a:bodyPr>
        <a:lstStyle/>
        <a:p>
          <a:pPr marL="0" lvl="0" indent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200" kern="1200"/>
            <a:t>Policy makers</a:t>
          </a:r>
        </a:p>
      </dsp:txBody>
      <dsp:txXfrm>
        <a:off x="0" y="2703"/>
        <a:ext cx="6900512" cy="921789"/>
      </dsp:txXfrm>
    </dsp:sp>
    <dsp:sp modelId="{5EFAF549-9818-ED43-AC62-F51D583D4BDA}">
      <dsp:nvSpPr>
        <dsp:cNvPr id="0" name=""/>
        <dsp:cNvSpPr/>
      </dsp:nvSpPr>
      <dsp:spPr>
        <a:xfrm>
          <a:off x="0" y="924492"/>
          <a:ext cx="6900512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BEEEE8-2E09-D441-8C13-29AB8EB689AD}">
      <dsp:nvSpPr>
        <dsp:cNvPr id="0" name=""/>
        <dsp:cNvSpPr/>
      </dsp:nvSpPr>
      <dsp:spPr>
        <a:xfrm>
          <a:off x="0" y="924492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0020" tIns="160020" rIns="160020" bIns="160020" numCol="1" spcCol="1270" anchor="t" anchorCtr="0">
          <a:noAutofit/>
        </a:bodyPr>
        <a:lstStyle/>
        <a:p>
          <a:pPr marL="0" lvl="0" indent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200" kern="1200"/>
            <a:t>Agencies</a:t>
          </a:r>
        </a:p>
      </dsp:txBody>
      <dsp:txXfrm>
        <a:off x="0" y="924492"/>
        <a:ext cx="6900512" cy="921789"/>
      </dsp:txXfrm>
    </dsp:sp>
    <dsp:sp modelId="{39425ECF-1B15-6948-B767-E0E986D43CF9}">
      <dsp:nvSpPr>
        <dsp:cNvPr id="0" name=""/>
        <dsp:cNvSpPr/>
      </dsp:nvSpPr>
      <dsp:spPr>
        <a:xfrm>
          <a:off x="0" y="1846281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6C9B30-D64E-9C46-8F4B-D02F29AF33B9}">
      <dsp:nvSpPr>
        <dsp:cNvPr id="0" name=""/>
        <dsp:cNvSpPr/>
      </dsp:nvSpPr>
      <dsp:spPr>
        <a:xfrm>
          <a:off x="0" y="1846281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0020" tIns="160020" rIns="160020" bIns="160020" numCol="1" spcCol="1270" anchor="t" anchorCtr="0">
          <a:noAutofit/>
        </a:bodyPr>
        <a:lstStyle/>
        <a:p>
          <a:pPr marL="0" lvl="0" indent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200" kern="1200"/>
            <a:t>Organisations</a:t>
          </a:r>
        </a:p>
      </dsp:txBody>
      <dsp:txXfrm>
        <a:off x="0" y="1846281"/>
        <a:ext cx="6900512" cy="921789"/>
      </dsp:txXfrm>
    </dsp:sp>
    <dsp:sp modelId="{4100C541-F1C6-3248-9A70-785117FB57A5}">
      <dsp:nvSpPr>
        <dsp:cNvPr id="0" name=""/>
        <dsp:cNvSpPr/>
      </dsp:nvSpPr>
      <dsp:spPr>
        <a:xfrm>
          <a:off x="0" y="2768070"/>
          <a:ext cx="6900512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0FE22F7-4105-AC46-8E76-402A2859A67F}">
      <dsp:nvSpPr>
        <dsp:cNvPr id="0" name=""/>
        <dsp:cNvSpPr/>
      </dsp:nvSpPr>
      <dsp:spPr>
        <a:xfrm>
          <a:off x="0" y="2768070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0020" tIns="160020" rIns="160020" bIns="160020" numCol="1" spcCol="1270" anchor="t" anchorCtr="0">
          <a:noAutofit/>
        </a:bodyPr>
        <a:lstStyle/>
        <a:p>
          <a:pPr marL="0" lvl="0" indent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200" kern="1200"/>
            <a:t>Practitioners </a:t>
          </a:r>
        </a:p>
      </dsp:txBody>
      <dsp:txXfrm>
        <a:off x="0" y="2768070"/>
        <a:ext cx="6900512" cy="921789"/>
      </dsp:txXfrm>
    </dsp:sp>
    <dsp:sp modelId="{60CA3EF9-FA5E-314B-B709-3F438929FB0F}">
      <dsp:nvSpPr>
        <dsp:cNvPr id="0" name=""/>
        <dsp:cNvSpPr/>
      </dsp:nvSpPr>
      <dsp:spPr>
        <a:xfrm>
          <a:off x="0" y="3689859"/>
          <a:ext cx="6900512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CA5EAE5-CC80-F745-95A9-67E76CAE1451}">
      <dsp:nvSpPr>
        <dsp:cNvPr id="0" name=""/>
        <dsp:cNvSpPr/>
      </dsp:nvSpPr>
      <dsp:spPr>
        <a:xfrm>
          <a:off x="0" y="3689859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0020" tIns="160020" rIns="160020" bIns="160020" numCol="1" spcCol="1270" anchor="t" anchorCtr="0">
          <a:noAutofit/>
        </a:bodyPr>
        <a:lstStyle/>
        <a:p>
          <a:pPr marL="0" lvl="0" indent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200" kern="1200"/>
            <a:t>Participants</a:t>
          </a:r>
        </a:p>
      </dsp:txBody>
      <dsp:txXfrm>
        <a:off x="0" y="3689859"/>
        <a:ext cx="6900512" cy="921789"/>
      </dsp:txXfrm>
    </dsp:sp>
    <dsp:sp modelId="{371BE53D-E477-064C-AF5C-10A206F7A725}">
      <dsp:nvSpPr>
        <dsp:cNvPr id="0" name=""/>
        <dsp:cNvSpPr/>
      </dsp:nvSpPr>
      <dsp:spPr>
        <a:xfrm>
          <a:off x="0" y="4611648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AE82BDC-2DAE-244C-BACF-CC25B948B06C}">
      <dsp:nvSpPr>
        <dsp:cNvPr id="0" name=""/>
        <dsp:cNvSpPr/>
      </dsp:nvSpPr>
      <dsp:spPr>
        <a:xfrm>
          <a:off x="0" y="4611648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0020" tIns="160020" rIns="160020" bIns="160020" numCol="1" spcCol="1270" anchor="t" anchorCtr="0">
          <a:noAutofit/>
        </a:bodyPr>
        <a:lstStyle/>
        <a:p>
          <a:pPr marL="0" lvl="0" indent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200" kern="1200"/>
            <a:t>(Hylton, 2013:1)</a:t>
          </a:r>
        </a:p>
      </dsp:txBody>
      <dsp:txXfrm>
        <a:off x="0" y="4611648"/>
        <a:ext cx="6900512" cy="921789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F7AA25F-C003-0040-B76D-91553324185C}">
      <dsp:nvSpPr>
        <dsp:cNvPr id="0" name=""/>
        <dsp:cNvSpPr/>
      </dsp:nvSpPr>
      <dsp:spPr>
        <a:xfrm>
          <a:off x="0" y="2703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048CFA-524B-2643-B4EA-582B8B27E2C2}">
      <dsp:nvSpPr>
        <dsp:cNvPr id="0" name=""/>
        <dsp:cNvSpPr/>
      </dsp:nvSpPr>
      <dsp:spPr>
        <a:xfrm>
          <a:off x="0" y="2703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Research the physical activity recommendations for:</a:t>
          </a:r>
        </a:p>
      </dsp:txBody>
      <dsp:txXfrm>
        <a:off x="0" y="2703"/>
        <a:ext cx="6900512" cy="921789"/>
      </dsp:txXfrm>
    </dsp:sp>
    <dsp:sp modelId="{8B2E577B-820E-AD4F-B2D3-B55A345328BC}">
      <dsp:nvSpPr>
        <dsp:cNvPr id="0" name=""/>
        <dsp:cNvSpPr/>
      </dsp:nvSpPr>
      <dsp:spPr>
        <a:xfrm>
          <a:off x="0" y="924492"/>
          <a:ext cx="6900512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59B21D-B515-3E41-95D0-642E02D08FEE}">
      <dsp:nvSpPr>
        <dsp:cNvPr id="0" name=""/>
        <dsp:cNvSpPr/>
      </dsp:nvSpPr>
      <dsp:spPr>
        <a:xfrm>
          <a:off x="0" y="924492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U18’s, </a:t>
          </a:r>
        </a:p>
      </dsp:txBody>
      <dsp:txXfrm>
        <a:off x="0" y="924492"/>
        <a:ext cx="6900512" cy="921789"/>
      </dsp:txXfrm>
    </dsp:sp>
    <dsp:sp modelId="{F056DA74-9B16-2D49-8E5A-F4872731E3CB}">
      <dsp:nvSpPr>
        <dsp:cNvPr id="0" name=""/>
        <dsp:cNvSpPr/>
      </dsp:nvSpPr>
      <dsp:spPr>
        <a:xfrm>
          <a:off x="0" y="1846281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8319C00-27FF-D648-9F99-FEE5C1FEFC14}">
      <dsp:nvSpPr>
        <dsp:cNvPr id="0" name=""/>
        <dsp:cNvSpPr/>
      </dsp:nvSpPr>
      <dsp:spPr>
        <a:xfrm>
          <a:off x="0" y="1846281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19–64-year old's, </a:t>
          </a:r>
        </a:p>
      </dsp:txBody>
      <dsp:txXfrm>
        <a:off x="0" y="1846281"/>
        <a:ext cx="6900512" cy="921789"/>
      </dsp:txXfrm>
    </dsp:sp>
    <dsp:sp modelId="{4BB5FB73-7E51-3F4C-AFA2-A06EF3620034}">
      <dsp:nvSpPr>
        <dsp:cNvPr id="0" name=""/>
        <dsp:cNvSpPr/>
      </dsp:nvSpPr>
      <dsp:spPr>
        <a:xfrm>
          <a:off x="0" y="2768070"/>
          <a:ext cx="6900512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8253B70-9FBA-7949-A86C-ACCE93AAEC77}">
      <dsp:nvSpPr>
        <dsp:cNvPr id="0" name=""/>
        <dsp:cNvSpPr/>
      </dsp:nvSpPr>
      <dsp:spPr>
        <a:xfrm>
          <a:off x="0" y="2768070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Over 65’s.</a:t>
          </a:r>
        </a:p>
      </dsp:txBody>
      <dsp:txXfrm>
        <a:off x="0" y="2768070"/>
        <a:ext cx="6900512" cy="921789"/>
      </dsp:txXfrm>
    </dsp:sp>
    <dsp:sp modelId="{6BD6E032-C533-4A54-A4BE-9FFAD8526172}">
      <dsp:nvSpPr>
        <dsp:cNvPr id="0" name=""/>
        <dsp:cNvSpPr/>
      </dsp:nvSpPr>
      <dsp:spPr>
        <a:xfrm>
          <a:off x="0" y="3689859"/>
          <a:ext cx="6900512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19BCD8-A484-4DCA-AE5B-E65A0A4E44D7}">
      <dsp:nvSpPr>
        <dsp:cNvPr id="0" name=""/>
        <dsp:cNvSpPr/>
      </dsp:nvSpPr>
      <dsp:spPr>
        <a:xfrm>
          <a:off x="0" y="3689859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Current participation data for these groups</a:t>
          </a:r>
        </a:p>
      </dsp:txBody>
      <dsp:txXfrm>
        <a:off x="0" y="3689859"/>
        <a:ext cx="6900512" cy="921789"/>
      </dsp:txXfrm>
    </dsp:sp>
    <dsp:sp modelId="{A70A7964-9379-5D4E-A384-94B5BDB63C7D}">
      <dsp:nvSpPr>
        <dsp:cNvPr id="0" name=""/>
        <dsp:cNvSpPr/>
      </dsp:nvSpPr>
      <dsp:spPr>
        <a:xfrm>
          <a:off x="0" y="4611648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3992A7-1169-4647-8850-819BEF660753}">
      <dsp:nvSpPr>
        <dsp:cNvPr id="0" name=""/>
        <dsp:cNvSpPr/>
      </dsp:nvSpPr>
      <dsp:spPr>
        <a:xfrm>
          <a:off x="0" y="4611648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1" u="sng" kern="1200" dirty="0"/>
            <a:t>Include your references.</a:t>
          </a:r>
        </a:p>
      </dsp:txBody>
      <dsp:txXfrm>
        <a:off x="0" y="4611648"/>
        <a:ext cx="6900512" cy="92178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15FAF26-02F5-C94C-AF2B-CF2EFD2A0DC6}" type="datetimeFigureOut">
              <a:rPr lang="en-US" smtClean="0"/>
              <a:t>10/6/2023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5D9CD18-5854-8F4B-9792-48963165518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18038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EAC3D1-2EAC-48D1-9F40-88D689435AE0}" type="slidenum">
              <a:rPr lang="en-GB" smtClean="0"/>
              <a:pPr/>
              <a:t>1</a:t>
            </a:fld>
            <a:endParaRPr lang="en-GB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EAC3D1-2EAC-48D1-9F40-88D689435AE0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172625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  <a:p>
            <a:r>
              <a:rPr lang="en-GB"/>
              <a:t>Get them started.</a:t>
            </a:r>
            <a:r>
              <a:rPr lang="en-GB" baseline="0"/>
              <a:t>  It used to be called ‘reading for a degree’ after all !!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70CFDDD-CAB3-4827-8D4E-DA9812C1F65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239196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  <a:p>
            <a:r>
              <a:rPr lang="en-GB"/>
              <a:t>Get them started.</a:t>
            </a:r>
            <a:r>
              <a:rPr lang="en-GB" baseline="0"/>
              <a:t>  It used to be called ‘reading for a degree’ after all !!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70CFDDD-CAB3-4827-8D4E-DA9812C1F65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5354107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EEAC3D1-2EAC-48D1-9F40-88D689435AE0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8865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D9CD18-5854-8F4B-9792-489631655186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227180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Reassure there is no prerequisite</a:t>
            </a:r>
            <a:r>
              <a:rPr lang="en-GB" baseline="0" dirty="0"/>
              <a:t> so </a:t>
            </a:r>
            <a:r>
              <a:rPr lang="en-GB" dirty="0"/>
              <a:t>there will be a range of knowledge base</a:t>
            </a:r>
            <a:r>
              <a:rPr lang="en-GB" baseline="0" dirty="0"/>
              <a:t>. </a:t>
            </a:r>
            <a:endParaRPr lang="en-US" dirty="0"/>
          </a:p>
          <a:p>
            <a:r>
              <a:rPr lang="en-GB" baseline="0" dirty="0"/>
              <a:t>Some may have </a:t>
            </a:r>
            <a:r>
              <a:rPr lang="en-GB" dirty="0"/>
              <a:t>learnt bits, lots, nothing before</a:t>
            </a:r>
            <a:r>
              <a:rPr lang="en-GB" baseline="0" dirty="0"/>
              <a:t> but the expectation is greater depth and understanding and more emphasis on the theory to practice side of things.</a:t>
            </a:r>
            <a:endParaRPr lang="en-GB" dirty="0">
              <a:cs typeface="Calibri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EAC3D1-2EAC-48D1-9F40-88D689435AE0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169084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EAC3D1-2EAC-48D1-9F40-88D689435AE0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78447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solidFill>
                  <a:srgbClr val="002060"/>
                </a:solidFill>
              </a:rPr>
              <a:t>Write down words you would associate with sport</a:t>
            </a:r>
          </a:p>
          <a:p>
            <a:r>
              <a:rPr lang="en-US" dirty="0">
                <a:solidFill>
                  <a:srgbClr val="002060"/>
                </a:solidFill>
              </a:rPr>
              <a:t>Write down words you would associate with physical activity</a:t>
            </a:r>
          </a:p>
          <a:p>
            <a:endParaRPr lang="en-US" dirty="0">
              <a:solidFill>
                <a:srgbClr val="002060"/>
              </a:solidFill>
              <a:cs typeface="Calibri" panose="020F0502020204030204"/>
            </a:endParaRPr>
          </a:p>
          <a:p>
            <a:endParaRPr lang="en-US" dirty="0">
              <a:solidFill>
                <a:srgbClr val="002060"/>
              </a:solidFill>
              <a:cs typeface="Calibri" panose="020F0502020204030204"/>
            </a:endParaRPr>
          </a:p>
          <a:p>
            <a:endParaRPr lang="en-US" dirty="0">
              <a:cs typeface="Calibri" panose="020F0502020204030204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D9CD18-5854-8F4B-9792-489631655186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750291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Sport &gt; usually competitive, physically exertive, rule-governed with officials.</a:t>
            </a:r>
          </a:p>
          <a:p>
            <a:endParaRPr lang="en-GB" dirty="0"/>
          </a:p>
          <a:p>
            <a:r>
              <a:rPr lang="en-GB" dirty="0"/>
              <a:t>PA definition: Routledge handbook of PA Policy and Practice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74601346-1BE0-4138-AFD1-0490D498FA41}" type="slidenum">
              <a:rPr lang="en-GB" smtClean="0"/>
              <a:pPr>
                <a:defRPr/>
              </a:pPr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350700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Solheim</a:t>
            </a:r>
            <a:r>
              <a:rPr lang="en-GB"/>
              <a:t> Cup. High Performance/ Elite. Organised sport.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EAC3D1-2EAC-48D1-9F40-88D689435AE0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063702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Rugby World Cup. High performance/ elite organised sport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EAC3D1-2EAC-48D1-9F40-88D689435AE0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454934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Pretty</a:t>
            </a:r>
            <a:r>
              <a:rPr lang="en-GB" baseline="0" dirty="0"/>
              <a:t> </a:t>
            </a:r>
            <a:r>
              <a:rPr lang="en-GB" baseline="0"/>
              <a:t>mudder</a:t>
            </a:r>
            <a:r>
              <a:rPr lang="en-GB"/>
              <a:t>. Community organised physical activity.</a:t>
            </a:r>
            <a:endParaRPr lang="en-GB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EAC3D1-2EAC-48D1-9F40-88D689435AE0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606337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Park Run- Physical Activity. Community. Organised event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EAC3D1-2EAC-48D1-9F40-88D689435AE0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863548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Running. Not organised physical activity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EAC3D1-2EAC-48D1-9F40-88D689435AE0}" type="slidenum">
              <a:rPr lang="en-GB" smtClean="0"/>
              <a:pPr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5814540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defRPr/>
            </a:pPr>
            <a:r>
              <a:rPr lang="en-GB" b="1" i="1" dirty="0"/>
              <a:t>Think /pair/ share.</a:t>
            </a:r>
            <a:endParaRPr lang="en-US" dirty="0"/>
          </a:p>
          <a:p>
            <a:pPr>
              <a:defRPr/>
            </a:pPr>
            <a:endParaRPr lang="en-GB" b="1" i="1" dirty="0"/>
          </a:p>
          <a:p>
            <a:pPr>
              <a:defRPr/>
            </a:pPr>
            <a:r>
              <a:rPr lang="en-GB" b="1" i="1" dirty="0"/>
              <a:t>Sport- </a:t>
            </a:r>
            <a:r>
              <a:rPr lang="en-GB" sz="1200" b="1" i="1" dirty="0"/>
              <a:t>“All forms of physical activity that contribute to physical fitness, mental well-being and social interaction, such as play, recreation, organized or competitive sport, and </a:t>
            </a:r>
            <a:r>
              <a:rPr lang="en-GB" sz="1200" b="1" i="1" u="sng" dirty="0"/>
              <a:t>indigenous sports and games</a:t>
            </a:r>
            <a:r>
              <a:rPr lang="en-GB" sz="1200" b="1" i="1" dirty="0"/>
              <a:t>,”</a:t>
            </a:r>
            <a:r>
              <a:rPr lang="en-GB" b="1" i="1" dirty="0"/>
              <a:t>  </a:t>
            </a:r>
            <a:endParaRPr lang="en-GB"/>
          </a:p>
          <a:p>
            <a:r>
              <a:rPr lang="en-GB" dirty="0"/>
              <a:t>Sport &gt; usually competitive, physically exertive, rule-governed with officials.</a:t>
            </a:r>
          </a:p>
          <a:p>
            <a:endParaRPr lang="en-GB" dirty="0"/>
          </a:p>
          <a:p>
            <a:endParaRPr lang="en-GB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1" i="1" dirty="0">
                <a:ea typeface="ＭＳ Ｐゴシック"/>
              </a:rPr>
              <a:t>Physical Activity- “PA involves any bodily movement that is produced by the contraction of skeletal muscles and that substantially increases energy expenditure above the resting state” </a:t>
            </a:r>
            <a:endParaRPr lang="en-GB" sz="1200" b="1" i="1" dirty="0">
              <a:cs typeface="Calibri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D9CD18-5854-8F4B-9792-489631655186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7116149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We need to </a:t>
            </a:r>
            <a:r>
              <a:rPr lang="en-US" dirty="0" err="1"/>
              <a:t>emphasise</a:t>
            </a:r>
            <a:r>
              <a:rPr lang="en-US" dirty="0"/>
              <a:t> the importance of doing the directed study here to make the seminar activities and discussion more rich and enjoyable!</a:t>
            </a:r>
          </a:p>
          <a:p>
            <a:r>
              <a:rPr lang="en-US" dirty="0"/>
              <a:t>20 mins</a:t>
            </a:r>
            <a:endParaRPr lang="en-US" dirty="0">
              <a:cs typeface="Calibri"/>
            </a:endParaRPr>
          </a:p>
          <a:p>
            <a:r>
              <a:rPr lang="en-US" dirty="0"/>
              <a:t>1. One paraphrased definition (referenced)</a:t>
            </a:r>
          </a:p>
          <a:p>
            <a:r>
              <a:rPr lang="en-US" dirty="0"/>
              <a:t>2. Overall aims &gt; 3 p’s slide 22</a:t>
            </a:r>
          </a:p>
          <a:p>
            <a:r>
              <a:rPr lang="en-US" dirty="0"/>
              <a:t>3. Think about what you would expect to see as a result of achieving the purpose for 2.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D9CD18-5854-8F4B-9792-489631655186}" type="slidenum">
              <a:rPr lang="en-US" smtClean="0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15712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9AF7EC9E-6B96-4123-91AD-9EA7ECE71E6D}" type="slidenum">
              <a:rPr lang="en-GB" smtClean="0"/>
              <a:pPr/>
              <a:t>22</a:t>
            </a:fld>
            <a:endParaRPr lang="en-GB" dirty="0"/>
          </a:p>
        </p:txBody>
      </p:sp>
      <p:sp>
        <p:nvSpPr>
          <p:cNvPr id="2867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867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</p:spPr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GB" altLang="en-US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80514937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What is the purpose of Sport Development? </a:t>
            </a:r>
          </a:p>
          <a:p>
            <a:r>
              <a:rPr lang="en-GB" dirty="0"/>
              <a:t>Group discussion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EAC3D1-2EAC-48D1-9F40-88D689435AE0}" type="slidenum">
              <a:rPr lang="en-GB" smtClean="0"/>
              <a:pPr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0731425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GB" baseline="0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74601346-1BE0-4138-AFD1-0490D498FA41}" type="slidenum">
              <a:rPr lang="en-GB" smtClean="0"/>
              <a:pPr>
                <a:defRPr/>
              </a:pPr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0480438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GB" baseline="0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74601346-1BE0-4138-AFD1-0490D498FA41}" type="slidenum">
              <a:rPr lang="en-GB" smtClean="0"/>
              <a:pPr>
                <a:defRPr/>
              </a:pPr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4963942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As a result of effective sport development i.e. promoting interest, increasing participation, improving performance, what would we expect to see?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D9CD18-5854-8F4B-9792-489631655186}" type="slidenum">
              <a:rPr lang="en-US" smtClean="0"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4500171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An array of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D9CD18-5854-8F4B-9792-489631655186}" type="slidenum">
              <a:rPr lang="en-US" smtClean="0"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3762853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Some more specific populations which might be targeted are:</a:t>
            </a:r>
          </a:p>
          <a:p>
            <a:endParaRPr lang="en-US" dirty="0"/>
          </a:p>
          <a:p>
            <a:r>
              <a:rPr lang="en-US" dirty="0"/>
              <a:t>Children and young people,</a:t>
            </a:r>
          </a:p>
          <a:p>
            <a:r>
              <a:rPr lang="en-US" dirty="0"/>
              <a:t>Women and Girls,</a:t>
            </a:r>
          </a:p>
          <a:p>
            <a:r>
              <a:rPr lang="en-US" dirty="0"/>
              <a:t>Older adults,</a:t>
            </a:r>
          </a:p>
          <a:p>
            <a:r>
              <a:rPr lang="en-US" dirty="0"/>
              <a:t>BAME- Black, Asian and Minority Ethnic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D9CD18-5854-8F4B-9792-489631655186}" type="slidenum">
              <a:rPr lang="en-US" smtClean="0"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5719940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 rtl="0" fontAlgn="base"/>
            <a:r>
              <a:rPr lang="en-GB" sz="18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Application to SPE, SC students&gt; Consider career direction and roles.  </a:t>
            </a:r>
            <a:endParaRPr lang="en-GB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l" rtl="0" fontAlgn="base"/>
            <a:r>
              <a:rPr lang="en-GB" sz="18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 </a:t>
            </a:r>
            <a:endParaRPr lang="en-GB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l" rtl="0" fontAlgn="base"/>
            <a:r>
              <a:rPr lang="en-GB" sz="18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Identify target groups you may work with in future job roles. </a:t>
            </a:r>
            <a:endParaRPr lang="en-GB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D9CD18-5854-8F4B-9792-489631655186}" type="slidenum">
              <a:rPr lang="en-US" smtClean="0"/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772329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AE36D2-31BD-364A-A69F-ABD9BC745B5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66F543A-0E73-A344-B8A0-D6876263F22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7824F4C-6452-8B45-9AF0-3DDD4AFA73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025CA7-ED9C-5149-BBE7-1AED67377E82}" type="datetimeFigureOut">
              <a:rPr lang="en-US" smtClean="0"/>
              <a:t>10/6/2023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3F9864-72D2-BB46-85B3-DF8766E4F5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5D8EC7-B630-5540-AE50-89BD4CEBBC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DD1A4D-30A6-2C4F-A290-BA25E3A1736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36822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6E3AC0-CE22-0F41-A8B4-6441C922E2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D9707D-4E02-8C4C-A255-A2CE0D7F7B6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96801D-1E06-8345-8D0B-0A0A286B6B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025CA7-ED9C-5149-BBE7-1AED67377E82}" type="datetimeFigureOut">
              <a:rPr lang="en-US" smtClean="0"/>
              <a:t>10/6/2023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53E80-36DB-3F46-B524-37A85F9342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889E13-73D3-7A4B-850F-C38B0B40E2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DD1A4D-30A6-2C4F-A290-BA25E3A1736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48106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4F9A74-3589-5A49-AD35-B84923DE0A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2198666-BADB-9141-8F08-7795B95587B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48C7C92-1B23-BD4A-AA23-34BD42CA20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025CA7-ED9C-5149-BBE7-1AED67377E82}" type="datetimeFigureOut">
              <a:rPr lang="en-US" smtClean="0"/>
              <a:t>10/6/2023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587DB3-B2A7-A841-B1B7-889AC1932E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3B42A4-7889-494B-8703-3F1D690523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DD1A4D-30A6-2C4F-A290-BA25E3A1736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17650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0C40D8-0B07-AC4A-A957-65FBF33035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7C739D-D4FD-0742-B2C4-F4DCF5C3AE7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9EEE47A-24E0-574B-AA32-CA7CBDFEAE8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6E36A2C-2F07-7041-A1A1-A9F02FD9D9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025CA7-ED9C-5149-BBE7-1AED67377E82}" type="datetimeFigureOut">
              <a:rPr lang="en-US" smtClean="0"/>
              <a:t>10/6/2023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B7D10C7-D58D-8646-9F5E-7A34DF4AE5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5C91851-723B-4B4D-9418-DCF75C4EE5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DD1A4D-30A6-2C4F-A290-BA25E3A1736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12863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E292F8-AA54-AC43-8911-347F61F62C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6D5924B-E865-9B48-AEB2-C3EBA62481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4757E4B-0989-1A47-B0FF-B45157AB3D8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ED16673-06CD-E24C-99E8-BCE2E57DFDB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011222B-7938-5E41-B70E-8635E07C777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09D2A9A-919F-394E-BB06-072D21714F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025CA7-ED9C-5149-BBE7-1AED67377E82}" type="datetimeFigureOut">
              <a:rPr lang="en-US" smtClean="0"/>
              <a:t>10/6/2023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D98E935-D1D0-804F-93F7-A1383364AD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9059C06-253B-A440-9BAB-DAA982A7DA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DD1A4D-30A6-2C4F-A290-BA25E3A1736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93628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1F1BC0-B069-0A47-9AB7-CDA7753AC1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23E993D-0C36-F048-9582-7A00589FFE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025CA7-ED9C-5149-BBE7-1AED67377E82}" type="datetimeFigureOut">
              <a:rPr lang="en-US" smtClean="0"/>
              <a:t>10/6/2023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4183E7D-A342-594E-8C96-CE8457693A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B6BC408-2E70-9E44-82E2-FC98D09370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DD1A4D-30A6-2C4F-A290-BA25E3A1736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57793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1A63563-D443-CB41-872D-E9AC697B67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025CA7-ED9C-5149-BBE7-1AED67377E82}" type="datetimeFigureOut">
              <a:rPr lang="en-US" smtClean="0"/>
              <a:t>10/6/2023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0522431-1AF8-924D-932C-0A81D91EAD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B7109AB-AF86-6448-AC22-629578DD8B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DD1A4D-30A6-2C4F-A290-BA25E3A1736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56173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985DED-EDB2-5449-A8F4-B012D93944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BBC15E-7100-0C42-93A1-BDB0076545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1854E7E-5441-A74E-9019-72076B67722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736C5B3-50F0-8C4C-8E1A-491BA6EC60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025CA7-ED9C-5149-BBE7-1AED67377E82}" type="datetimeFigureOut">
              <a:rPr lang="en-US" smtClean="0"/>
              <a:t>10/6/2023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D86E0C7-B2A5-A84F-891C-1ECB2C5F8B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A530BA9-3A8D-C74D-9A9D-8CA6B4B7D3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DD1A4D-30A6-2C4F-A290-BA25E3A1736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7739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90BABD-F67A-EB4D-84F1-35F6C7B317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D1B623C-9834-A249-AA4F-90DF8D930E6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A75C931-7987-384C-A5DB-B6AE8883DBE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AB2DF6-17B8-C344-806F-8BDB23C8F1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025CA7-ED9C-5149-BBE7-1AED67377E82}" type="datetimeFigureOut">
              <a:rPr lang="en-US" smtClean="0"/>
              <a:t>10/6/2023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A13EB25-E6B5-5D4A-B636-8A0F804A0E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7EB08D4-AFB9-D447-9D15-06AB1DC54D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DD1A4D-30A6-2C4F-A290-BA25E3A1736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43363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0F2BC8-3BF0-A648-8CAB-0907EEA3F4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593375B-91F9-C643-8E5A-EC260C7064C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6328DA-1D3B-3249-9EDD-850D515B0C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025CA7-ED9C-5149-BBE7-1AED67377E82}" type="datetimeFigureOut">
              <a:rPr lang="en-US" smtClean="0"/>
              <a:t>10/6/2023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46745C-8273-9743-90B7-AB95C126CF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B40428-6A63-1B4E-BAD8-694920A2E8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DD1A4D-30A6-2C4F-A290-BA25E3A1736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98645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3A44650-50F8-3843-824C-858E3D34FC5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3EC2358-B4C3-C741-B4B4-F865BCF75DA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6B7643-D9A3-544D-807D-64CCCA4910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025CA7-ED9C-5149-BBE7-1AED67377E82}" type="datetimeFigureOut">
              <a:rPr lang="en-US" smtClean="0"/>
              <a:t>10/6/2023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CD0DD0-CB12-0842-B247-51B93949B1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3C19B78-A242-9843-A4C3-923CE17F61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DD1A4D-30A6-2C4F-A290-BA25E3A1736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99785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DF6A6ED-DD4F-D94A-9887-31E7370579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7C0B9ED-A067-D74C-9628-8D9291A956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48D9DD-B5B3-D145-B7F1-D7C3E19EDAE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025CA7-ED9C-5149-BBE7-1AED67377E82}" type="datetimeFigureOut">
              <a:rPr lang="en-US" smtClean="0"/>
              <a:t>10/6/2023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8813A1-F2E8-8B4C-A678-05A2433339B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3E0F06-FA4D-9F4B-BFC3-706CA703D83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DD1A4D-30A6-2C4F-A290-BA25E3A1736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9862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1.xml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2.xml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8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maxpixel.net/Question-Mark-Think-Question-Consider-Thinking-2318041" TargetMode="Externa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6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/>
          <p:cNvSpPr>
            <a:spLocks noGrp="1"/>
          </p:cNvSpPr>
          <p:nvPr>
            <p:ph type="ctrTitle"/>
          </p:nvPr>
        </p:nvSpPr>
        <p:spPr>
          <a:xfrm>
            <a:off x="890338" y="640080"/>
            <a:ext cx="3734014" cy="3566160"/>
          </a:xfrm>
        </p:spPr>
        <p:txBody>
          <a:bodyPr anchor="b">
            <a:normAutofit/>
          </a:bodyPr>
          <a:lstStyle/>
          <a:p>
            <a:pPr algn="l"/>
            <a:r>
              <a:rPr lang="en-GB" sz="5000" dirty="0">
                <a:ea typeface="ＭＳ Ｐゴシック"/>
              </a:rPr>
              <a:t>Sport Physical Activity and Society</a:t>
            </a:r>
            <a:endParaRPr lang="en-GB" sz="5000" dirty="0">
              <a:ea typeface="ＭＳ Ｐゴシック"/>
              <a:cs typeface="Calibri"/>
            </a:endParaRPr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>
          <a:xfrm>
            <a:off x="890339" y="4636008"/>
            <a:ext cx="3734014" cy="1572768"/>
          </a:xfrm>
        </p:spPr>
        <p:txBody>
          <a:bodyPr>
            <a:normAutofit/>
          </a:bodyPr>
          <a:lstStyle/>
          <a:p>
            <a:pPr algn="l"/>
            <a:r>
              <a:rPr lang="en-GB" dirty="0"/>
              <a:t>Week 1</a:t>
            </a:r>
          </a:p>
        </p:txBody>
      </p:sp>
      <p:sp>
        <p:nvSpPr>
          <p:cNvPr id="13" name="sketchy line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0338" y="4409267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4"/>
          <a:srcRect l="15469" r="6544" b="-2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44131103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3E443FD7-A66B-4AA0-872D-B088B9BC5F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/>
          <p:cNvSpPr>
            <a:spLocks noGrp="1"/>
          </p:cNvSpPr>
          <p:nvPr>
            <p:ph type="ctrTitle"/>
          </p:nvPr>
        </p:nvSpPr>
        <p:spPr>
          <a:xfrm>
            <a:off x="1094096" y="437584"/>
            <a:ext cx="5238466" cy="2991416"/>
          </a:xfrm>
        </p:spPr>
        <p:txBody>
          <a:bodyPr anchor="b">
            <a:normAutofit/>
          </a:bodyPr>
          <a:lstStyle/>
          <a:p>
            <a:pPr algn="l"/>
            <a:r>
              <a:rPr lang="en-GB" dirty="0">
                <a:ea typeface="ＭＳ Ｐゴシック"/>
              </a:rPr>
              <a:t>Your Presentation Team</a:t>
            </a:r>
            <a:endParaRPr lang="en-GB" dirty="0">
              <a:ea typeface="ＭＳ Ｐゴシック"/>
              <a:cs typeface="Calibri"/>
            </a:endParaRPr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>
          <a:xfrm>
            <a:off x="1094096" y="3842932"/>
            <a:ext cx="4167115" cy="2163551"/>
          </a:xfrm>
        </p:spPr>
        <p:txBody>
          <a:bodyPr anchor="t">
            <a:normAutofit/>
          </a:bodyPr>
          <a:lstStyle/>
          <a:p>
            <a:pPr algn="l"/>
            <a:r>
              <a:rPr lang="en-GB" dirty="0"/>
              <a:t>Mark Napieralla- Module Lead- Friday only at UWTSD</a:t>
            </a:r>
          </a:p>
          <a:p>
            <a:pPr algn="l"/>
            <a:endParaRPr lang="en-GB" dirty="0"/>
          </a:p>
          <a:p>
            <a:pPr algn="l"/>
            <a:r>
              <a:rPr lang="en-GB" dirty="0"/>
              <a:t>Background? Roles?</a:t>
            </a:r>
          </a:p>
        </p:txBody>
      </p:sp>
      <p:sp>
        <p:nvSpPr>
          <p:cNvPr id="1033" name="Freeform: Shape 1032">
            <a:extLst>
              <a:ext uri="{FF2B5EF4-FFF2-40B4-BE49-F238E27FC236}">
                <a16:creationId xmlns:a16="http://schemas.microsoft.com/office/drawing/2014/main" id="{C04BE0EF-3561-49B4-9A29-F283168A9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10370" y="851518"/>
            <a:ext cx="6184806" cy="5154967"/>
          </a:xfrm>
          <a:custGeom>
            <a:avLst/>
            <a:gdLst>
              <a:gd name="connsiteX0" fmla="*/ 363179 w 6184806"/>
              <a:gd name="connsiteY0" fmla="*/ 3125191 h 5154967"/>
              <a:gd name="connsiteX1" fmla="*/ 898270 w 6184806"/>
              <a:gd name="connsiteY1" fmla="*/ 3125191 h 5154967"/>
              <a:gd name="connsiteX2" fmla="*/ 980326 w 6184806"/>
              <a:gd name="connsiteY2" fmla="*/ 3173551 h 5154967"/>
              <a:gd name="connsiteX3" fmla="*/ 1248448 w 6184806"/>
              <a:gd name="connsiteY3" fmla="*/ 3635277 h 5154967"/>
              <a:gd name="connsiteX4" fmla="*/ 1248448 w 6184806"/>
              <a:gd name="connsiteY4" fmla="*/ 3729695 h 5154967"/>
              <a:gd name="connsiteX5" fmla="*/ 980326 w 6184806"/>
              <a:gd name="connsiteY5" fmla="*/ 4191421 h 5154967"/>
              <a:gd name="connsiteX6" fmla="*/ 898270 w 6184806"/>
              <a:gd name="connsiteY6" fmla="*/ 4239781 h 5154967"/>
              <a:gd name="connsiteX7" fmla="*/ 363179 w 6184806"/>
              <a:gd name="connsiteY7" fmla="*/ 4239781 h 5154967"/>
              <a:gd name="connsiteX8" fmla="*/ 279969 w 6184806"/>
              <a:gd name="connsiteY8" fmla="*/ 4191421 h 5154967"/>
              <a:gd name="connsiteX9" fmla="*/ 13002 w 6184806"/>
              <a:gd name="connsiteY9" fmla="*/ 3729695 h 5154967"/>
              <a:gd name="connsiteX10" fmla="*/ 13002 w 6184806"/>
              <a:gd name="connsiteY10" fmla="*/ 3635277 h 5154967"/>
              <a:gd name="connsiteX11" fmla="*/ 279969 w 6184806"/>
              <a:gd name="connsiteY11" fmla="*/ 3173551 h 5154967"/>
              <a:gd name="connsiteX12" fmla="*/ 363179 w 6184806"/>
              <a:gd name="connsiteY12" fmla="*/ 3125191 h 5154967"/>
              <a:gd name="connsiteX13" fmla="*/ 2489721 w 6184806"/>
              <a:gd name="connsiteY13" fmla="*/ 570035 h 5154967"/>
              <a:gd name="connsiteX14" fmla="*/ 2764862 w 6184806"/>
              <a:gd name="connsiteY14" fmla="*/ 570035 h 5154967"/>
              <a:gd name="connsiteX15" fmla="*/ 2796959 w 6184806"/>
              <a:gd name="connsiteY15" fmla="*/ 570035 h 5154967"/>
              <a:gd name="connsiteX16" fmla="*/ 2827587 w 6184806"/>
              <a:gd name="connsiteY16" fmla="*/ 622777 h 5154967"/>
              <a:gd name="connsiteX17" fmla="*/ 2977604 w 6184806"/>
              <a:gd name="connsiteY17" fmla="*/ 881117 h 5154967"/>
              <a:gd name="connsiteX18" fmla="*/ 2977604 w 6184806"/>
              <a:gd name="connsiteY18" fmla="*/ 1025720 h 5154967"/>
              <a:gd name="connsiteX19" fmla="*/ 2566968 w 6184806"/>
              <a:gd name="connsiteY19" fmla="*/ 1732863 h 5154967"/>
              <a:gd name="connsiteX20" fmla="*/ 2441299 w 6184806"/>
              <a:gd name="connsiteY20" fmla="*/ 1806927 h 5154967"/>
              <a:gd name="connsiteX21" fmla="*/ 1621798 w 6184806"/>
              <a:gd name="connsiteY21" fmla="*/ 1806927 h 5154967"/>
              <a:gd name="connsiteX22" fmla="*/ 1583218 w 6184806"/>
              <a:gd name="connsiteY22" fmla="*/ 1801802 h 5154967"/>
              <a:gd name="connsiteX23" fmla="*/ 1556683 w 6184806"/>
              <a:gd name="connsiteY23" fmla="*/ 1790677 h 5154967"/>
              <a:gd name="connsiteX24" fmla="*/ 1572899 w 6184806"/>
              <a:gd name="connsiteY24" fmla="*/ 1762630 h 5154967"/>
              <a:gd name="connsiteX25" fmla="*/ 2147429 w 6184806"/>
              <a:gd name="connsiteY25" fmla="*/ 768968 h 5154967"/>
              <a:gd name="connsiteX26" fmla="*/ 2489721 w 6184806"/>
              <a:gd name="connsiteY26" fmla="*/ 570035 h 5154967"/>
              <a:gd name="connsiteX27" fmla="*/ 1573268 w 6184806"/>
              <a:gd name="connsiteY27" fmla="*/ 0 h 5154967"/>
              <a:gd name="connsiteX28" fmla="*/ 2497662 w 6184806"/>
              <a:gd name="connsiteY28" fmla="*/ 0 h 5154967"/>
              <a:gd name="connsiteX29" fmla="*/ 2639415 w 6184806"/>
              <a:gd name="connsiteY29" fmla="*/ 83546 h 5154967"/>
              <a:gd name="connsiteX30" fmla="*/ 2887862 w 6184806"/>
              <a:gd name="connsiteY30" fmla="*/ 511387 h 5154967"/>
              <a:gd name="connsiteX31" fmla="*/ 2915928 w 6184806"/>
              <a:gd name="connsiteY31" fmla="*/ 559720 h 5154967"/>
              <a:gd name="connsiteX32" fmla="*/ 2893844 w 6184806"/>
              <a:gd name="connsiteY32" fmla="*/ 559720 h 5154967"/>
              <a:gd name="connsiteX33" fmla="*/ 2789466 w 6184806"/>
              <a:gd name="connsiteY33" fmla="*/ 559720 h 5154967"/>
              <a:gd name="connsiteX34" fmla="*/ 2744122 w 6184806"/>
              <a:gd name="connsiteY34" fmla="*/ 481634 h 5154967"/>
              <a:gd name="connsiteX35" fmla="*/ 2570885 w 6184806"/>
              <a:gd name="connsiteY35" fmla="*/ 183309 h 5154967"/>
              <a:gd name="connsiteX36" fmla="*/ 2445216 w 6184806"/>
              <a:gd name="connsiteY36" fmla="*/ 109243 h 5154967"/>
              <a:gd name="connsiteX37" fmla="*/ 1625714 w 6184806"/>
              <a:gd name="connsiteY37" fmla="*/ 109243 h 5154967"/>
              <a:gd name="connsiteX38" fmla="*/ 1498276 w 6184806"/>
              <a:gd name="connsiteY38" fmla="*/ 183309 h 5154967"/>
              <a:gd name="connsiteX39" fmla="*/ 1089410 w 6184806"/>
              <a:gd name="connsiteY39" fmla="*/ 890450 h 5154967"/>
              <a:gd name="connsiteX40" fmla="*/ 1089410 w 6184806"/>
              <a:gd name="connsiteY40" fmla="*/ 1035054 h 5154967"/>
              <a:gd name="connsiteX41" fmla="*/ 1498276 w 6184806"/>
              <a:gd name="connsiteY41" fmla="*/ 1742196 h 5154967"/>
              <a:gd name="connsiteX42" fmla="*/ 1552039 w 6184806"/>
              <a:gd name="connsiteY42" fmla="*/ 1796422 h 5154967"/>
              <a:gd name="connsiteX43" fmla="*/ 1558260 w 6184806"/>
              <a:gd name="connsiteY43" fmla="*/ 1799029 h 5154967"/>
              <a:gd name="connsiteX44" fmla="*/ 1524911 w 6184806"/>
              <a:gd name="connsiteY44" fmla="*/ 1856707 h 5154967"/>
              <a:gd name="connsiteX45" fmla="*/ 1500108 w 6184806"/>
              <a:gd name="connsiteY45" fmla="*/ 1899604 h 5154967"/>
              <a:gd name="connsiteX46" fmla="*/ 1525834 w 6184806"/>
              <a:gd name="connsiteY46" fmla="*/ 1910390 h 5154967"/>
              <a:gd name="connsiteX47" fmla="*/ 1569352 w 6184806"/>
              <a:gd name="connsiteY47" fmla="*/ 1916170 h 5154967"/>
              <a:gd name="connsiteX48" fmla="*/ 2493745 w 6184806"/>
              <a:gd name="connsiteY48" fmla="*/ 1916170 h 5154967"/>
              <a:gd name="connsiteX49" fmla="*/ 2635498 w 6184806"/>
              <a:gd name="connsiteY49" fmla="*/ 1832627 h 5154967"/>
              <a:gd name="connsiteX50" fmla="*/ 3098693 w 6184806"/>
              <a:gd name="connsiteY50" fmla="*/ 1034974 h 5154967"/>
              <a:gd name="connsiteX51" fmla="*/ 3098693 w 6184806"/>
              <a:gd name="connsiteY51" fmla="*/ 871863 h 5154967"/>
              <a:gd name="connsiteX52" fmla="*/ 2945803 w 6184806"/>
              <a:gd name="connsiteY52" fmla="*/ 608576 h 5154967"/>
              <a:gd name="connsiteX53" fmla="*/ 2923422 w 6184806"/>
              <a:gd name="connsiteY53" fmla="*/ 570035 h 5154967"/>
              <a:gd name="connsiteX54" fmla="*/ 3027104 w 6184806"/>
              <a:gd name="connsiteY54" fmla="*/ 570035 h 5154967"/>
              <a:gd name="connsiteX55" fmla="*/ 4690846 w 6184806"/>
              <a:gd name="connsiteY55" fmla="*/ 570035 h 5154967"/>
              <a:gd name="connsiteX56" fmla="*/ 5028384 w 6184806"/>
              <a:gd name="connsiteY56" fmla="*/ 768968 h 5154967"/>
              <a:gd name="connsiteX57" fmla="*/ 6131323 w 6184806"/>
              <a:gd name="connsiteY57" fmla="*/ 2668304 h 5154967"/>
              <a:gd name="connsiteX58" fmla="*/ 6131323 w 6184806"/>
              <a:gd name="connsiteY58" fmla="*/ 3056698 h 5154967"/>
              <a:gd name="connsiteX59" fmla="*/ 5028384 w 6184806"/>
              <a:gd name="connsiteY59" fmla="*/ 4956035 h 5154967"/>
              <a:gd name="connsiteX60" fmla="*/ 4690846 w 6184806"/>
              <a:gd name="connsiteY60" fmla="*/ 5154967 h 5154967"/>
              <a:gd name="connsiteX61" fmla="*/ 2489721 w 6184806"/>
              <a:gd name="connsiteY61" fmla="*/ 5154967 h 5154967"/>
              <a:gd name="connsiteX62" fmla="*/ 2147429 w 6184806"/>
              <a:gd name="connsiteY62" fmla="*/ 4956035 h 5154967"/>
              <a:gd name="connsiteX63" fmla="*/ 1049243 w 6184806"/>
              <a:gd name="connsiteY63" fmla="*/ 3056698 h 5154967"/>
              <a:gd name="connsiteX64" fmla="*/ 1049243 w 6184806"/>
              <a:gd name="connsiteY64" fmla="*/ 2668304 h 5154967"/>
              <a:gd name="connsiteX65" fmla="*/ 1457007 w 6184806"/>
              <a:gd name="connsiteY65" fmla="*/ 1963067 h 5154967"/>
              <a:gd name="connsiteX66" fmla="*/ 1491373 w 6184806"/>
              <a:gd name="connsiteY66" fmla="*/ 1903634 h 5154967"/>
              <a:gd name="connsiteX67" fmla="*/ 1490164 w 6184806"/>
              <a:gd name="connsiteY67" fmla="*/ 1903127 h 5154967"/>
              <a:gd name="connsiteX68" fmla="*/ 1429519 w 6184806"/>
              <a:gd name="connsiteY68" fmla="*/ 1841960 h 5154967"/>
              <a:gd name="connsiteX69" fmla="*/ 968320 w 6184806"/>
              <a:gd name="connsiteY69" fmla="*/ 1044307 h 5154967"/>
              <a:gd name="connsiteX70" fmla="*/ 968320 w 6184806"/>
              <a:gd name="connsiteY70" fmla="*/ 881196 h 5154967"/>
              <a:gd name="connsiteX71" fmla="*/ 1429519 w 6184806"/>
              <a:gd name="connsiteY71" fmla="*/ 83546 h 5154967"/>
              <a:gd name="connsiteX72" fmla="*/ 1573268 w 6184806"/>
              <a:gd name="connsiteY72" fmla="*/ 0 h 51549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</a:cxnLst>
            <a:rect l="l" t="t" r="r" b="b"/>
            <a:pathLst>
              <a:path w="6184806" h="5154967">
                <a:moveTo>
                  <a:pt x="363179" y="3125191"/>
                </a:moveTo>
                <a:cubicBezTo>
                  <a:pt x="363179" y="3125191"/>
                  <a:pt x="363179" y="3125191"/>
                  <a:pt x="898270" y="3125191"/>
                </a:cubicBezTo>
                <a:cubicBezTo>
                  <a:pt x="931786" y="3125191"/>
                  <a:pt x="964145" y="3143614"/>
                  <a:pt x="980326" y="3173551"/>
                </a:cubicBezTo>
                <a:cubicBezTo>
                  <a:pt x="980326" y="3173551"/>
                  <a:pt x="980326" y="3173551"/>
                  <a:pt x="1248448" y="3635277"/>
                </a:cubicBezTo>
                <a:cubicBezTo>
                  <a:pt x="1265784" y="3664063"/>
                  <a:pt x="1265784" y="3700909"/>
                  <a:pt x="1248448" y="3729695"/>
                </a:cubicBezTo>
                <a:cubicBezTo>
                  <a:pt x="1248448" y="3729695"/>
                  <a:pt x="1248448" y="3729695"/>
                  <a:pt x="980326" y="4191421"/>
                </a:cubicBezTo>
                <a:cubicBezTo>
                  <a:pt x="964145" y="4221358"/>
                  <a:pt x="931786" y="4239781"/>
                  <a:pt x="898270" y="4239781"/>
                </a:cubicBezTo>
                <a:cubicBezTo>
                  <a:pt x="898270" y="4239781"/>
                  <a:pt x="898270" y="4239781"/>
                  <a:pt x="363179" y="4239781"/>
                </a:cubicBezTo>
                <a:cubicBezTo>
                  <a:pt x="328508" y="4239781"/>
                  <a:pt x="297305" y="4221358"/>
                  <a:pt x="279969" y="4191421"/>
                </a:cubicBezTo>
                <a:cubicBezTo>
                  <a:pt x="279969" y="4191421"/>
                  <a:pt x="279969" y="4191421"/>
                  <a:pt x="13002" y="3729695"/>
                </a:cubicBezTo>
                <a:cubicBezTo>
                  <a:pt x="-4334" y="3700909"/>
                  <a:pt x="-4334" y="3664063"/>
                  <a:pt x="13002" y="3635277"/>
                </a:cubicBezTo>
                <a:cubicBezTo>
                  <a:pt x="13002" y="3635277"/>
                  <a:pt x="13002" y="3635277"/>
                  <a:pt x="279969" y="3173551"/>
                </a:cubicBezTo>
                <a:cubicBezTo>
                  <a:pt x="297305" y="3143614"/>
                  <a:pt x="328508" y="3125191"/>
                  <a:pt x="363179" y="3125191"/>
                </a:cubicBezTo>
                <a:close/>
                <a:moveTo>
                  <a:pt x="2489721" y="570035"/>
                </a:moveTo>
                <a:cubicBezTo>
                  <a:pt x="2489721" y="570035"/>
                  <a:pt x="2489721" y="570035"/>
                  <a:pt x="2764862" y="570035"/>
                </a:cubicBezTo>
                <a:lnTo>
                  <a:pt x="2796959" y="570035"/>
                </a:lnTo>
                <a:lnTo>
                  <a:pt x="2827587" y="622777"/>
                </a:lnTo>
                <a:cubicBezTo>
                  <a:pt x="2870233" y="696217"/>
                  <a:pt x="2919858" y="781675"/>
                  <a:pt x="2977604" y="881117"/>
                </a:cubicBezTo>
                <a:cubicBezTo>
                  <a:pt x="3004153" y="925204"/>
                  <a:pt x="3004153" y="981634"/>
                  <a:pt x="2977604" y="1025720"/>
                </a:cubicBezTo>
                <a:cubicBezTo>
                  <a:pt x="2977604" y="1025720"/>
                  <a:pt x="2977604" y="1025720"/>
                  <a:pt x="2566968" y="1732863"/>
                </a:cubicBezTo>
                <a:cubicBezTo>
                  <a:pt x="2542188" y="1778712"/>
                  <a:pt x="2492629" y="1806927"/>
                  <a:pt x="2441299" y="1806927"/>
                </a:cubicBezTo>
                <a:cubicBezTo>
                  <a:pt x="2441299" y="1806927"/>
                  <a:pt x="2441299" y="1806927"/>
                  <a:pt x="1621798" y="1806927"/>
                </a:cubicBezTo>
                <a:cubicBezTo>
                  <a:pt x="1608523" y="1806927"/>
                  <a:pt x="1595580" y="1805163"/>
                  <a:pt x="1583218" y="1801802"/>
                </a:cubicBezTo>
                <a:lnTo>
                  <a:pt x="1556683" y="1790677"/>
                </a:lnTo>
                <a:lnTo>
                  <a:pt x="1572899" y="1762630"/>
                </a:lnTo>
                <a:cubicBezTo>
                  <a:pt x="1719523" y="1509042"/>
                  <a:pt x="1907201" y="1184448"/>
                  <a:pt x="2147429" y="768968"/>
                </a:cubicBezTo>
                <a:cubicBezTo>
                  <a:pt x="2218739" y="645819"/>
                  <a:pt x="2347099" y="570035"/>
                  <a:pt x="2489721" y="570035"/>
                </a:cubicBezTo>
                <a:close/>
                <a:moveTo>
                  <a:pt x="1573268" y="0"/>
                </a:moveTo>
                <a:cubicBezTo>
                  <a:pt x="1573268" y="0"/>
                  <a:pt x="1573268" y="0"/>
                  <a:pt x="2497662" y="0"/>
                </a:cubicBezTo>
                <a:cubicBezTo>
                  <a:pt x="2555561" y="0"/>
                  <a:pt x="2611463" y="31828"/>
                  <a:pt x="2639415" y="83546"/>
                </a:cubicBezTo>
                <a:cubicBezTo>
                  <a:pt x="2639415" y="83546"/>
                  <a:pt x="2639415" y="83546"/>
                  <a:pt x="2887862" y="511387"/>
                </a:cubicBezTo>
                <a:lnTo>
                  <a:pt x="2915928" y="559720"/>
                </a:lnTo>
                <a:lnTo>
                  <a:pt x="2893844" y="559720"/>
                </a:lnTo>
                <a:lnTo>
                  <a:pt x="2789466" y="559720"/>
                </a:lnTo>
                <a:lnTo>
                  <a:pt x="2744122" y="481634"/>
                </a:lnTo>
                <a:cubicBezTo>
                  <a:pt x="2570885" y="183309"/>
                  <a:pt x="2570885" y="183309"/>
                  <a:pt x="2570885" y="183309"/>
                </a:cubicBezTo>
                <a:cubicBezTo>
                  <a:pt x="2546104" y="137459"/>
                  <a:pt x="2496545" y="109243"/>
                  <a:pt x="2445216" y="109243"/>
                </a:cubicBezTo>
                <a:cubicBezTo>
                  <a:pt x="1625714" y="109243"/>
                  <a:pt x="1625714" y="109243"/>
                  <a:pt x="1625714" y="109243"/>
                </a:cubicBezTo>
                <a:cubicBezTo>
                  <a:pt x="1572615" y="109243"/>
                  <a:pt x="1524825" y="137459"/>
                  <a:pt x="1498276" y="183309"/>
                </a:cubicBezTo>
                <a:cubicBezTo>
                  <a:pt x="1089410" y="890450"/>
                  <a:pt x="1089410" y="890450"/>
                  <a:pt x="1089410" y="890450"/>
                </a:cubicBezTo>
                <a:cubicBezTo>
                  <a:pt x="1062860" y="934537"/>
                  <a:pt x="1062860" y="990967"/>
                  <a:pt x="1089410" y="1035054"/>
                </a:cubicBezTo>
                <a:cubicBezTo>
                  <a:pt x="1498276" y="1742196"/>
                  <a:pt x="1498276" y="1742196"/>
                  <a:pt x="1498276" y="1742196"/>
                </a:cubicBezTo>
                <a:cubicBezTo>
                  <a:pt x="1511551" y="1765121"/>
                  <a:pt x="1530135" y="1783637"/>
                  <a:pt x="1552039" y="1796422"/>
                </a:cubicBezTo>
                <a:lnTo>
                  <a:pt x="1558260" y="1799029"/>
                </a:lnTo>
                <a:lnTo>
                  <a:pt x="1524911" y="1856707"/>
                </a:lnTo>
                <a:lnTo>
                  <a:pt x="1500108" y="1899604"/>
                </a:lnTo>
                <a:lnTo>
                  <a:pt x="1525834" y="1910390"/>
                </a:lnTo>
                <a:cubicBezTo>
                  <a:pt x="1539779" y="1914181"/>
                  <a:pt x="1554378" y="1916170"/>
                  <a:pt x="1569352" y="1916170"/>
                </a:cubicBezTo>
                <a:cubicBezTo>
                  <a:pt x="2493745" y="1916170"/>
                  <a:pt x="2493745" y="1916170"/>
                  <a:pt x="2493745" y="1916170"/>
                </a:cubicBezTo>
                <a:cubicBezTo>
                  <a:pt x="2551645" y="1916170"/>
                  <a:pt x="2607546" y="1884345"/>
                  <a:pt x="2635498" y="1832627"/>
                </a:cubicBezTo>
                <a:cubicBezTo>
                  <a:pt x="3098693" y="1034974"/>
                  <a:pt x="3098693" y="1034974"/>
                  <a:pt x="3098693" y="1034974"/>
                </a:cubicBezTo>
                <a:cubicBezTo>
                  <a:pt x="3128641" y="985246"/>
                  <a:pt x="3128641" y="921593"/>
                  <a:pt x="3098693" y="871863"/>
                </a:cubicBezTo>
                <a:cubicBezTo>
                  <a:pt x="3040794" y="772157"/>
                  <a:pt x="2990132" y="684914"/>
                  <a:pt x="2945803" y="608576"/>
                </a:cubicBezTo>
                <a:lnTo>
                  <a:pt x="2923422" y="570035"/>
                </a:lnTo>
                <a:lnTo>
                  <a:pt x="3027104" y="570035"/>
                </a:lnTo>
                <a:cubicBezTo>
                  <a:pt x="3349535" y="570035"/>
                  <a:pt x="3865424" y="570035"/>
                  <a:pt x="4690846" y="570035"/>
                </a:cubicBezTo>
                <a:cubicBezTo>
                  <a:pt x="4828714" y="570035"/>
                  <a:pt x="4961827" y="645819"/>
                  <a:pt x="5028384" y="768968"/>
                </a:cubicBezTo>
                <a:cubicBezTo>
                  <a:pt x="5028384" y="768968"/>
                  <a:pt x="5028384" y="768968"/>
                  <a:pt x="6131323" y="2668304"/>
                </a:cubicBezTo>
                <a:cubicBezTo>
                  <a:pt x="6202634" y="2786717"/>
                  <a:pt x="6202634" y="2938285"/>
                  <a:pt x="6131323" y="3056698"/>
                </a:cubicBezTo>
                <a:cubicBezTo>
                  <a:pt x="6131323" y="3056698"/>
                  <a:pt x="6131323" y="3056698"/>
                  <a:pt x="5028384" y="4956035"/>
                </a:cubicBezTo>
                <a:cubicBezTo>
                  <a:pt x="4961827" y="5079184"/>
                  <a:pt x="4828714" y="5154967"/>
                  <a:pt x="4690846" y="5154967"/>
                </a:cubicBezTo>
                <a:cubicBezTo>
                  <a:pt x="4690846" y="5154967"/>
                  <a:pt x="4690846" y="5154967"/>
                  <a:pt x="2489721" y="5154967"/>
                </a:cubicBezTo>
                <a:cubicBezTo>
                  <a:pt x="2347099" y="5154967"/>
                  <a:pt x="2218739" y="5079184"/>
                  <a:pt x="2147429" y="4956035"/>
                </a:cubicBezTo>
                <a:cubicBezTo>
                  <a:pt x="2147429" y="4956035"/>
                  <a:pt x="2147429" y="4956035"/>
                  <a:pt x="1049243" y="3056698"/>
                </a:cubicBezTo>
                <a:cubicBezTo>
                  <a:pt x="977932" y="2938285"/>
                  <a:pt x="977932" y="2786717"/>
                  <a:pt x="1049243" y="2668304"/>
                </a:cubicBezTo>
                <a:cubicBezTo>
                  <a:pt x="1049243" y="2668304"/>
                  <a:pt x="1049243" y="2668304"/>
                  <a:pt x="1457007" y="1963067"/>
                </a:cubicBezTo>
                <a:lnTo>
                  <a:pt x="1491373" y="1903634"/>
                </a:lnTo>
                <a:lnTo>
                  <a:pt x="1490164" y="1903127"/>
                </a:lnTo>
                <a:cubicBezTo>
                  <a:pt x="1465456" y="1888705"/>
                  <a:pt x="1444493" y="1867820"/>
                  <a:pt x="1429519" y="1841960"/>
                </a:cubicBezTo>
                <a:cubicBezTo>
                  <a:pt x="1429519" y="1841960"/>
                  <a:pt x="1429519" y="1841960"/>
                  <a:pt x="968320" y="1044307"/>
                </a:cubicBezTo>
                <a:cubicBezTo>
                  <a:pt x="938371" y="994579"/>
                  <a:pt x="938371" y="930926"/>
                  <a:pt x="968320" y="881196"/>
                </a:cubicBezTo>
                <a:cubicBezTo>
                  <a:pt x="968320" y="881196"/>
                  <a:pt x="968320" y="881196"/>
                  <a:pt x="1429519" y="83546"/>
                </a:cubicBezTo>
                <a:cubicBezTo>
                  <a:pt x="1459466" y="31828"/>
                  <a:pt x="1513373" y="0"/>
                  <a:pt x="1573268" y="0"/>
                </a:cubicBezTo>
                <a:close/>
              </a:path>
            </a:pathLst>
          </a:custGeom>
          <a:solidFill>
            <a:schemeClr val="tx1">
              <a:lumMod val="50000"/>
              <a:lumOff val="50000"/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1026" name="Picture 2" descr="Philosophical Disquisitions: The Art of Lecturing: Four Tips">
            <a:extLst>
              <a:ext uri="{FF2B5EF4-FFF2-40B4-BE49-F238E27FC236}">
                <a16:creationId xmlns:a16="http://schemas.microsoft.com/office/drawing/2014/main" id="{D923A0C4-A47A-7CED-AAB9-2C577C9CA70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531503" y="2681016"/>
            <a:ext cx="3217333" cy="21139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9100792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87055" y="0"/>
            <a:ext cx="10515600" cy="1325563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Together Stronger- Team ?</a:t>
            </a:r>
          </a:p>
        </p:txBody>
      </p:sp>
      <p:pic>
        <p:nvPicPr>
          <p:cNvPr id="6" name="Picture 5" descr="A crowd of people in a stadium&#10;&#10;Description automatically generated with medium confidence">
            <a:extLst>
              <a:ext uri="{FF2B5EF4-FFF2-40B4-BE49-F238E27FC236}">
                <a16:creationId xmlns:a16="http://schemas.microsoft.com/office/drawing/2014/main" id="{BDEBD268-B5F5-A719-1DC3-77D19AD367B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2234" y="1761891"/>
            <a:ext cx="3658320" cy="3658320"/>
          </a:xfrm>
          <a:prstGeom prst="rect">
            <a:avLst/>
          </a:prstGeom>
        </p:spPr>
      </p:pic>
      <p:pic>
        <p:nvPicPr>
          <p:cNvPr id="12" name="Picture 11" descr="A picture containing text, person, outdoor, sport&#10;&#10;Description automatically generated">
            <a:extLst>
              <a:ext uri="{FF2B5EF4-FFF2-40B4-BE49-F238E27FC236}">
                <a16:creationId xmlns:a16="http://schemas.microsoft.com/office/drawing/2014/main" id="{C031920A-B40F-06D1-44A8-633541FA178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17366" y="1404272"/>
            <a:ext cx="7772400" cy="43735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43701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BEE1DD7D-740F-DFFE-B44C-1F06ED27BC12}"/>
              </a:ext>
            </a:extLst>
          </p:cNvPr>
          <p:cNvSpPr txBox="1"/>
          <p:nvPr/>
        </p:nvSpPr>
        <p:spPr>
          <a:xfrm>
            <a:off x="512956" y="1325563"/>
            <a:ext cx="11262732" cy="56630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/>
              <a:t>Task</a:t>
            </a:r>
          </a:p>
          <a:p>
            <a:endParaRPr lang="en-US" dirty="0"/>
          </a:p>
          <a:p>
            <a:r>
              <a:rPr lang="en-US" dirty="0"/>
              <a:t>Get to know a member of the tutorial group- you will need to find out the following starter for 10 as a minimum but use the 10 minutes (per person) to informally discuss more:</a:t>
            </a:r>
          </a:p>
          <a:p>
            <a:endParaRPr lang="en-US" dirty="0"/>
          </a:p>
          <a:p>
            <a:r>
              <a:rPr lang="en-US" dirty="0"/>
              <a:t>1- Name- where this name comes from?</a:t>
            </a:r>
          </a:p>
          <a:p>
            <a:r>
              <a:rPr lang="en-US" dirty="0"/>
              <a:t>2- Favorite Sport / s –do they play for a  team? Club? Individual? Would like to get involved? Fitness? Exercise? Coaching? Analysis? </a:t>
            </a:r>
          </a:p>
          <a:p>
            <a:r>
              <a:rPr lang="en-US" dirty="0"/>
              <a:t>3- Where they live- with who?</a:t>
            </a:r>
          </a:p>
          <a:p>
            <a:r>
              <a:rPr lang="en-US" dirty="0"/>
              <a:t>4- How they get to campus?</a:t>
            </a:r>
          </a:p>
          <a:p>
            <a:r>
              <a:rPr lang="en-US" dirty="0"/>
              <a:t>5- Best thing that’s happened to them over the last year?</a:t>
            </a:r>
          </a:p>
          <a:p>
            <a:r>
              <a:rPr lang="en-US" dirty="0"/>
              <a:t>6- Their worst quality? </a:t>
            </a:r>
          </a:p>
          <a:p>
            <a:r>
              <a:rPr lang="en-US" dirty="0"/>
              <a:t>7- Their best quality? </a:t>
            </a:r>
          </a:p>
          <a:p>
            <a:r>
              <a:rPr lang="en-US" dirty="0"/>
              <a:t>8- Makes them nervous? </a:t>
            </a:r>
          </a:p>
          <a:p>
            <a:r>
              <a:rPr lang="en-US" dirty="0"/>
              <a:t>9- 3 things they would take into I'm a celebrity get me out of here?</a:t>
            </a:r>
          </a:p>
          <a:p>
            <a:r>
              <a:rPr lang="en-US" dirty="0"/>
              <a:t>10- Most favorite place in the world?</a:t>
            </a:r>
          </a:p>
          <a:p>
            <a:r>
              <a:rPr lang="en-US" dirty="0"/>
              <a:t>11- Do they have a job?</a:t>
            </a:r>
          </a:p>
          <a:p>
            <a:endParaRPr lang="en-US" dirty="0"/>
          </a:p>
          <a:p>
            <a:pPr algn="ctr"/>
            <a:r>
              <a:rPr lang="en-US" b="1" dirty="0"/>
              <a:t>YOU WILL NEED TO MAKE NOTES AND FORMALLY INTRODUCE YOUR PARTNER AND EVERYTHING ABOUT THEM IN 2 MINUTES- I WILL USE SOME OF THIS INFORMATION TO BUILD A PROFILE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46F8CF91-2DCB-FDFB-9B4F-EC5F9FE5A3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69182"/>
            <a:ext cx="10515600" cy="1325563"/>
          </a:xfrm>
        </p:spPr>
        <p:txBody>
          <a:bodyPr/>
          <a:lstStyle/>
          <a:p>
            <a:r>
              <a:rPr lang="en-GB" dirty="0"/>
              <a:t>Getting to know the group</a:t>
            </a:r>
          </a:p>
        </p:txBody>
      </p:sp>
    </p:spTree>
    <p:extLst>
      <p:ext uri="{BB962C8B-B14F-4D97-AF65-F5344CB8AC3E}">
        <p14:creationId xmlns:p14="http://schemas.microsoft.com/office/powerpoint/2010/main" val="80010532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5400">
                <a:ea typeface="ＭＳ Ｐゴシック"/>
              </a:rPr>
              <a:t>Week one objectives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C65AC34-1659-4568-B5D3-ECD942FE657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87021418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990433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  <p:bldGraphic spid="5" grpId="1">
        <p:bldAsOne/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 dirty="0">
                <a:ea typeface="ＭＳ Ｐゴシック"/>
              </a:rPr>
              <a:t>Module Aims</a:t>
            </a:r>
            <a:endParaRPr lang="en-GB" sz="5400" dirty="0"/>
          </a:p>
        </p:txBody>
      </p:sp>
      <p:sp>
        <p:nvSpPr>
          <p:cNvPr id="18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61257" y="2872899"/>
            <a:ext cx="4747425" cy="3659732"/>
          </a:xfrm>
        </p:spPr>
        <p:txBody>
          <a:bodyPr>
            <a:normAutofit fontScale="85000" lnSpcReduction="20000"/>
          </a:bodyPr>
          <a:lstStyle/>
          <a:p>
            <a:pPr lvl="0"/>
            <a:r>
              <a:rPr lang="en-GB" dirty="0"/>
              <a:t>To clearly distinguish between sport, physical activity, and exercise, and consider their contribution to societal health and well-being.     </a:t>
            </a:r>
          </a:p>
          <a:p>
            <a:pPr lvl="0"/>
            <a:r>
              <a:rPr lang="en-GB" dirty="0"/>
              <a:t>To consider the role of different sociological theories that have been applied to sport, physical activity, and health and to examine a range of current societal issues in relation to community sport, physical activity, and health.  </a:t>
            </a:r>
          </a:p>
          <a:p>
            <a:pPr marL="514350" indent="-457200">
              <a:buFont typeface="Wingdings" panose="05000000000000000000" pitchFamily="2" charset="2"/>
              <a:buChar char="Ø"/>
            </a:pPr>
            <a:endParaRPr lang="en-GB" sz="2200" dirty="0">
              <a:ea typeface="ＭＳ Ｐゴシック"/>
            </a:endParaRPr>
          </a:p>
          <a:p>
            <a:pPr marL="57150" indent="0">
              <a:buNone/>
            </a:pPr>
            <a:endParaRPr lang="en-GB" sz="2200" dirty="0">
              <a:cs typeface="Calibri"/>
            </a:endParaRPr>
          </a:p>
        </p:txBody>
      </p:sp>
      <p:pic>
        <p:nvPicPr>
          <p:cNvPr id="12" name="Picture 11" descr="Sticky notes with question marks">
            <a:extLst>
              <a:ext uri="{FF2B5EF4-FFF2-40B4-BE49-F238E27FC236}">
                <a16:creationId xmlns:a16="http://schemas.microsoft.com/office/drawing/2014/main" id="{FA0F8623-FC32-A153-8197-03F50F5C6D7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7745" r="15302" b="-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3788616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3" grpId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DDB176-B2F3-9E7C-5FF0-44C309A80B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0804" y="-280325"/>
            <a:ext cx="10515600" cy="1325563"/>
          </a:xfrm>
        </p:spPr>
        <p:txBody>
          <a:bodyPr/>
          <a:lstStyle/>
          <a:p>
            <a:r>
              <a:rPr lang="en-US" dirty="0"/>
              <a:t>Indicative Content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BD7571-E548-0658-F141-A64850BACC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7734" y="780596"/>
            <a:ext cx="10515600" cy="4351338"/>
          </a:xfrm>
        </p:spPr>
        <p:txBody>
          <a:bodyPr>
            <a:noAutofit/>
          </a:bodyPr>
          <a:lstStyle/>
          <a:p>
            <a:pPr marL="342900" lvl="0" indent="-342900">
              <a:lnSpc>
                <a:spcPct val="115000"/>
              </a:lnSpc>
              <a:spcAft>
                <a:spcPts val="1000"/>
              </a:spcAft>
              <a:buFont typeface="Symbol" pitchFamily="2" charset="2"/>
              <a:buChar char=""/>
            </a:pPr>
            <a:r>
              <a:rPr lang="en-US" sz="16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Definitions of sport, physical activity, and exercise. </a:t>
            </a:r>
            <a:endParaRPr lang="en-GB" sz="16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1000"/>
              </a:spcAft>
              <a:buFont typeface="Symbol" pitchFamily="2" charset="2"/>
              <a:buChar char=""/>
            </a:pPr>
            <a:r>
              <a:rPr lang="en-US" sz="16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Sport, physical activity, and health policy agenda. </a:t>
            </a:r>
            <a:endParaRPr lang="en-GB" sz="16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1000"/>
              </a:spcAft>
              <a:buFont typeface="Symbol" pitchFamily="2" charset="2"/>
              <a:buChar char=""/>
            </a:pPr>
            <a:r>
              <a:rPr lang="en-US" sz="16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Health and its determinants.  </a:t>
            </a:r>
            <a:endParaRPr lang="en-GB" sz="16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1000"/>
              </a:spcAft>
              <a:buFont typeface="Symbol" pitchFamily="2" charset="2"/>
              <a:buChar char=""/>
            </a:pPr>
            <a:r>
              <a:rPr lang="en-US" sz="16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Health benefits of sport and physical activity. </a:t>
            </a:r>
            <a:endParaRPr lang="en-GB" sz="16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1000"/>
              </a:spcAft>
              <a:buFont typeface="Symbol" pitchFamily="2" charset="2"/>
              <a:buChar char=""/>
            </a:pPr>
            <a:r>
              <a:rPr lang="en-US" sz="16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Sociological theories of sport (e.g. Marxist, Feminist). </a:t>
            </a:r>
            <a:endParaRPr lang="en-GB" sz="16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15000"/>
              </a:lnSpc>
              <a:spcAft>
                <a:spcPts val="1000"/>
              </a:spcAft>
              <a:buFont typeface="Symbol" pitchFamily="2" charset="2"/>
              <a:buChar char=""/>
            </a:pPr>
            <a:r>
              <a:rPr lang="en-US" sz="16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Sociological imagination (C. Wright Mills).</a:t>
            </a:r>
            <a:endParaRPr lang="en-GB" sz="16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15000"/>
              </a:lnSpc>
              <a:spcAft>
                <a:spcPts val="1000"/>
              </a:spcAft>
              <a:buFont typeface="Symbol" pitchFamily="2" charset="2"/>
              <a:buChar char=""/>
            </a:pPr>
            <a:r>
              <a:rPr lang="en-US" sz="16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Sport and physical activity participation statistics.</a:t>
            </a:r>
            <a:endParaRPr lang="en-GB" sz="16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15000"/>
              </a:lnSpc>
              <a:spcAft>
                <a:spcPts val="1000"/>
              </a:spcAft>
              <a:buFont typeface="Symbol" pitchFamily="2" charset="2"/>
              <a:buChar char=""/>
            </a:pPr>
            <a:r>
              <a:rPr lang="en-US" sz="16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Social inclusion and community cohesion through sport: approaches and best practice examples. </a:t>
            </a:r>
            <a:endParaRPr lang="en-GB" sz="16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15000"/>
              </a:lnSpc>
              <a:spcAft>
                <a:spcPts val="1000"/>
              </a:spcAft>
              <a:buFont typeface="Symbol" pitchFamily="2" charset="2"/>
              <a:buChar char=""/>
            </a:pPr>
            <a:r>
              <a:rPr lang="en-US" sz="16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Understanding disability within society and sport. </a:t>
            </a:r>
            <a:endParaRPr lang="en-GB" sz="16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15000"/>
              </a:lnSpc>
              <a:spcAft>
                <a:spcPts val="1000"/>
              </a:spcAft>
              <a:buFont typeface="Symbol" pitchFamily="2" charset="2"/>
              <a:buChar char=""/>
            </a:pPr>
            <a:r>
              <a:rPr lang="en-US" sz="16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Physical activity interventions and their impact on health and well-being (design, delivery, and evaluation). </a:t>
            </a:r>
            <a:endParaRPr lang="en-GB" sz="16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15000"/>
              </a:lnSpc>
              <a:spcAft>
                <a:spcPts val="1000"/>
              </a:spcAft>
              <a:buFont typeface="Symbol" pitchFamily="2" charset="2"/>
              <a:buChar char=""/>
            </a:pPr>
            <a:r>
              <a:rPr lang="en-US" sz="16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Participation and its influence on sectors of the community</a:t>
            </a:r>
            <a:endParaRPr lang="en-GB" sz="16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2052" name="Picture 4" descr="Why Content Writing is Important in Digital Marketing?">
            <a:extLst>
              <a:ext uri="{FF2B5EF4-FFF2-40B4-BE49-F238E27FC236}">
                <a16:creationId xmlns:a16="http://schemas.microsoft.com/office/drawing/2014/main" id="{55DCAD19-CB70-A323-3036-1E85C66B671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3546" y="292440"/>
            <a:ext cx="5327650" cy="2663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5334413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3444" y="640823"/>
            <a:ext cx="3700215" cy="5583148"/>
          </a:xfrm>
        </p:spPr>
        <p:txBody>
          <a:bodyPr anchor="ctr">
            <a:normAutofit/>
          </a:bodyPr>
          <a:lstStyle/>
          <a:p>
            <a:r>
              <a:rPr lang="en-GB" sz="5400" dirty="0">
                <a:ea typeface="ＭＳ Ｐゴシック"/>
              </a:rPr>
              <a:t>Organisation</a:t>
            </a:r>
            <a:endParaRPr lang="en-GB" sz="5400" dirty="0"/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4D9E743-341F-43F6-8453-FED970323DB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33534368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822640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4200">
                <a:ea typeface="ＭＳ Ｐゴシック"/>
              </a:rPr>
              <a:t>Sport Development, theory into practice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17485E2-91C2-48D8-9F70-B75FB677029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33948750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88365559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GB" sz="5000" dirty="0">
                <a:ea typeface="ＭＳ Ｐゴシック"/>
              </a:rPr>
              <a:t>Engage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onnsiteX0" fmla="*/ 0 w 4480560"/>
              <a:gd name="connsiteY0" fmla="*/ 0 h 18288"/>
              <a:gd name="connsiteX1" fmla="*/ 595274 w 4480560"/>
              <a:gd name="connsiteY1" fmla="*/ 0 h 18288"/>
              <a:gd name="connsiteX2" fmla="*/ 1100938 w 4480560"/>
              <a:gd name="connsiteY2" fmla="*/ 0 h 18288"/>
              <a:gd name="connsiteX3" fmla="*/ 1651406 w 4480560"/>
              <a:gd name="connsiteY3" fmla="*/ 0 h 18288"/>
              <a:gd name="connsiteX4" fmla="*/ 2336292 w 4480560"/>
              <a:gd name="connsiteY4" fmla="*/ 0 h 18288"/>
              <a:gd name="connsiteX5" fmla="*/ 2931566 w 4480560"/>
              <a:gd name="connsiteY5" fmla="*/ 0 h 18288"/>
              <a:gd name="connsiteX6" fmla="*/ 3482035 w 4480560"/>
              <a:gd name="connsiteY6" fmla="*/ 0 h 18288"/>
              <a:gd name="connsiteX7" fmla="*/ 4480560 w 4480560"/>
              <a:gd name="connsiteY7" fmla="*/ 0 h 18288"/>
              <a:gd name="connsiteX8" fmla="*/ 4480560 w 4480560"/>
              <a:gd name="connsiteY8" fmla="*/ 18288 h 18288"/>
              <a:gd name="connsiteX9" fmla="*/ 3840480 w 4480560"/>
              <a:gd name="connsiteY9" fmla="*/ 18288 h 18288"/>
              <a:gd name="connsiteX10" fmla="*/ 3290011 w 4480560"/>
              <a:gd name="connsiteY10" fmla="*/ 18288 h 18288"/>
              <a:gd name="connsiteX11" fmla="*/ 2560320 w 4480560"/>
              <a:gd name="connsiteY11" fmla="*/ 18288 h 18288"/>
              <a:gd name="connsiteX12" fmla="*/ 1965046 w 4480560"/>
              <a:gd name="connsiteY12" fmla="*/ 18288 h 18288"/>
              <a:gd name="connsiteX13" fmla="*/ 1459382 w 4480560"/>
              <a:gd name="connsiteY13" fmla="*/ 18288 h 18288"/>
              <a:gd name="connsiteX14" fmla="*/ 774497 w 4480560"/>
              <a:gd name="connsiteY14" fmla="*/ 18288 h 18288"/>
              <a:gd name="connsiteX15" fmla="*/ 0 w 4480560"/>
              <a:gd name="connsiteY15" fmla="*/ 18288 h 18288"/>
              <a:gd name="connsiteX16" fmla="*/ 0 w 448056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26418" y="1027579"/>
            <a:ext cx="6314468" cy="5431536"/>
          </a:xfrm>
        </p:spPr>
        <p:txBody>
          <a:bodyPr anchor="ctr">
            <a:normAutofit/>
          </a:bodyPr>
          <a:lstStyle/>
          <a:p>
            <a:r>
              <a:rPr lang="en-GB" sz="2200" dirty="0">
                <a:ea typeface="ＭＳ Ｐゴシック"/>
              </a:rPr>
              <a:t>Attend all on campus sessions </a:t>
            </a:r>
            <a:endParaRPr lang="en-GB" sz="2200" dirty="0"/>
          </a:p>
          <a:p>
            <a:pPr lvl="1"/>
            <a:r>
              <a:rPr lang="en-GB" sz="2200" dirty="0">
                <a:ea typeface="ＭＳ Ｐゴシック"/>
                <a:cs typeface="Calibri"/>
              </a:rPr>
              <a:t>Communicate any issues with </a:t>
            </a:r>
            <a:r>
              <a:rPr lang="en-GB" sz="2200" u="sng" dirty="0">
                <a:ea typeface="ＭＳ Ｐゴシック"/>
                <a:cs typeface="Calibri"/>
              </a:rPr>
              <a:t> tutor (if one off)</a:t>
            </a:r>
            <a:r>
              <a:rPr lang="en-GB" sz="2200" dirty="0">
                <a:ea typeface="ＭＳ Ｐゴシック"/>
                <a:cs typeface="Calibri"/>
              </a:rPr>
              <a:t>, and </a:t>
            </a:r>
            <a:r>
              <a:rPr lang="en-GB" sz="2200" u="sng" dirty="0">
                <a:ea typeface="ＭＳ Ｐゴシック"/>
                <a:cs typeface="Calibri"/>
              </a:rPr>
              <a:t>personal tutor</a:t>
            </a:r>
            <a:r>
              <a:rPr lang="en-GB" sz="2200" dirty="0">
                <a:ea typeface="ＭＳ Ｐゴシック"/>
                <a:cs typeface="Calibri"/>
              </a:rPr>
              <a:t> (if ongoing)</a:t>
            </a:r>
            <a:endParaRPr lang="en-GB" sz="2200" dirty="0"/>
          </a:p>
          <a:p>
            <a:r>
              <a:rPr lang="en-GB" sz="2200" dirty="0">
                <a:ea typeface="ＭＳ Ｐゴシック"/>
              </a:rPr>
              <a:t>Engage with the teaching materials, tasks and preparation activities (reading, podcasts, videos) </a:t>
            </a:r>
          </a:p>
          <a:p>
            <a:r>
              <a:rPr lang="en-GB" sz="2200" dirty="0">
                <a:ea typeface="ＭＳ Ｐゴシック"/>
              </a:rPr>
              <a:t>Work as a team / group to research, complete tasks and present / discuss findings</a:t>
            </a:r>
          </a:p>
          <a:p>
            <a:r>
              <a:rPr lang="en-GB" sz="2200" dirty="0">
                <a:ea typeface="ＭＳ Ｐゴシック"/>
              </a:rPr>
              <a:t>Value all opinions, challenge and engage in discussions</a:t>
            </a:r>
          </a:p>
          <a:p>
            <a:r>
              <a:rPr lang="en-GB" sz="2200" dirty="0">
                <a:ea typeface="ＭＳ Ｐゴシック"/>
                <a:cs typeface="Calibri"/>
              </a:rPr>
              <a:t>Undertake your own independent study, guided by the themes of the module and reading list</a:t>
            </a:r>
            <a:endParaRPr lang="en-GB" sz="2200" dirty="0">
              <a:ea typeface="ＭＳ Ｐゴシック"/>
            </a:endParaRPr>
          </a:p>
          <a:p>
            <a:pPr lvl="1"/>
            <a:endParaRPr lang="en-GB" sz="2200" dirty="0">
              <a:cs typeface="Calibri"/>
            </a:endParaRPr>
          </a:p>
          <a:p>
            <a:pPr marL="457200" lvl="1" indent="0">
              <a:buNone/>
            </a:pPr>
            <a:endParaRPr lang="en-GB" sz="2200" dirty="0">
              <a:cs typeface="Calibri"/>
            </a:endParaRPr>
          </a:p>
          <a:p>
            <a:pPr>
              <a:buNone/>
            </a:pPr>
            <a:endParaRPr lang="en-GB" sz="2200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2954883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763539-2B98-264F-86DE-DF3F87335E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0338" y="640080"/>
            <a:ext cx="3734014" cy="356616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000"/>
              <a:t>An introduction to sport development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C18C676-F9FD-E44A-BA24-D4C0BA83E2B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90339" y="4636008"/>
            <a:ext cx="3734014" cy="1572768"/>
          </a:xfrm>
        </p:spPr>
        <p:txBody>
          <a:bodyPr vert="horz" lIns="91440" tIns="45720" rIns="91440" bIns="45720" rtlCol="0">
            <a:normAutofit/>
          </a:bodyPr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0338" y="4409267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Close-up of tennis ball hitting on a net">
            <a:extLst>
              <a:ext uri="{FF2B5EF4-FFF2-40B4-BE49-F238E27FC236}">
                <a16:creationId xmlns:a16="http://schemas.microsoft.com/office/drawing/2014/main" id="{84BE61BB-68DE-42F8-941E-0116E733054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33549" b="-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16011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63BC3C0-1526-4C47-B6E0-74C01FB949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sz="5400" dirty="0"/>
              <a:t>Task- Online  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B6C993-427C-384C-9C4C-031B440C57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200" dirty="0"/>
              <a:t>Online task</a:t>
            </a:r>
          </a:p>
          <a:p>
            <a:pPr marL="0" indent="0">
              <a:buNone/>
            </a:pPr>
            <a:endParaRPr lang="en-US" sz="2200" dirty="0"/>
          </a:p>
          <a:p>
            <a:pPr marL="0" indent="0">
              <a:buNone/>
            </a:pPr>
            <a:r>
              <a:rPr lang="en-US" sz="2200" dirty="0"/>
              <a:t>Use your device to find a definition for:</a:t>
            </a:r>
          </a:p>
          <a:p>
            <a:pPr marL="0" indent="0">
              <a:buNone/>
            </a:pPr>
            <a:endParaRPr lang="en-US" sz="2200" dirty="0"/>
          </a:p>
          <a:p>
            <a:r>
              <a:rPr lang="en-US" sz="2200" dirty="0"/>
              <a:t>What is sport?</a:t>
            </a:r>
          </a:p>
          <a:p>
            <a:r>
              <a:rPr lang="en-US" sz="2200" dirty="0"/>
              <a:t>What is physical activity?</a:t>
            </a:r>
          </a:p>
          <a:p>
            <a:pPr marL="0" indent="0">
              <a:buNone/>
            </a:pPr>
            <a:endParaRPr lang="en-US" sz="2200" dirty="0"/>
          </a:p>
          <a:p>
            <a:pPr marL="0" indent="0">
              <a:buNone/>
            </a:pPr>
            <a:r>
              <a:rPr lang="en-US" sz="2200" dirty="0"/>
              <a:t>Class discussion &gt; So, what is the difference between sport &amp; physical activity?</a:t>
            </a:r>
          </a:p>
          <a:p>
            <a:endParaRPr lang="en-US" sz="2200" dirty="0"/>
          </a:p>
          <a:p>
            <a:pPr marL="0" indent="0">
              <a:buNone/>
            </a:pPr>
            <a:endParaRPr lang="en-US" sz="2200" dirty="0"/>
          </a:p>
        </p:txBody>
      </p:sp>
    </p:spTree>
    <p:extLst>
      <p:ext uri="{BB962C8B-B14F-4D97-AF65-F5344CB8AC3E}">
        <p14:creationId xmlns:p14="http://schemas.microsoft.com/office/powerpoint/2010/main" val="30281510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FB25003-043E-3C41-879C-46136DB6C1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sz="5400" dirty="0"/>
              <a:t>Definitions</a:t>
            </a:r>
          </a:p>
        </p:txBody>
      </p:sp>
      <p:sp>
        <p:nvSpPr>
          <p:cNvPr id="13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200" b="1" i="1" dirty="0"/>
              <a:t>Sport- “All forms of physical activity that contribute to physical fitness, mental well-being and social interaction, such as play, recreation, organized or competitive sport, and </a:t>
            </a:r>
            <a:r>
              <a:rPr lang="en-GB" sz="2200" b="1" i="1" u="sng" dirty="0"/>
              <a:t>indigenous sports and games</a:t>
            </a:r>
            <a:r>
              <a:rPr lang="en-GB" sz="2200" b="1" i="1" dirty="0"/>
              <a:t>,”  </a:t>
            </a:r>
          </a:p>
          <a:p>
            <a:pPr marL="0" indent="0">
              <a:buNone/>
            </a:pPr>
            <a:r>
              <a:rPr lang="en-GB" sz="2200" i="1" dirty="0"/>
              <a:t>United Nations Task Force on Sport for Development and Peace (2003). </a:t>
            </a:r>
          </a:p>
          <a:p>
            <a:pPr marL="0" indent="0">
              <a:buNone/>
            </a:pPr>
            <a:endParaRPr lang="en-GB" sz="2200" i="1" dirty="0"/>
          </a:p>
          <a:p>
            <a:pPr marL="0" indent="0">
              <a:buNone/>
            </a:pPr>
            <a:r>
              <a:rPr lang="en-GB" sz="2200" b="1" i="1" dirty="0">
                <a:ea typeface="ＭＳ Ｐゴシック"/>
              </a:rPr>
              <a:t>Physical Activity- “PA involves any bodily movement that is produced by the contraction of skeletal muscles and that substantially increases energy expenditure above the resting state” </a:t>
            </a:r>
            <a:endParaRPr lang="en-GB" sz="2200" b="1" i="1" dirty="0">
              <a:cs typeface="Calibri"/>
            </a:endParaRPr>
          </a:p>
          <a:p>
            <a:pPr marL="0" indent="0">
              <a:buNone/>
            </a:pPr>
            <a:r>
              <a:rPr lang="en-GB" sz="2200" i="1" dirty="0">
                <a:ea typeface="ＭＳ Ｐゴシック"/>
              </a:rPr>
              <a:t>Casperson, (1989) in Piggin, Mansfield and Weed, (2018:154).</a:t>
            </a:r>
            <a:endParaRPr lang="en-GB" sz="2200" i="1" dirty="0">
              <a:ea typeface="ＭＳ Ｐゴシック"/>
              <a:cs typeface="Calibri"/>
            </a:endParaRPr>
          </a:p>
          <a:p>
            <a:pPr marL="0" indent="0">
              <a:buNone/>
            </a:pPr>
            <a:endParaRPr lang="en-GB" sz="2200" i="1" dirty="0"/>
          </a:p>
        </p:txBody>
      </p:sp>
    </p:spTree>
    <p:extLst>
      <p:ext uri="{BB962C8B-B14F-4D97-AF65-F5344CB8AC3E}">
        <p14:creationId xmlns:p14="http://schemas.microsoft.com/office/powerpoint/2010/main" val="31766576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0010A2C-6C04-4EFA-9A9A-6DF03C1022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sz="5400">
                <a:cs typeface="Calibri"/>
              </a:rPr>
              <a:t>Sport or Physical activity?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09AA49-3A6F-44F7-8360-C710DACCF4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r>
              <a:rPr lang="en-US" sz="2200">
                <a:ea typeface="ＭＳ Ｐゴシック"/>
                <a:cs typeface="Calibri"/>
              </a:rPr>
              <a:t>From the following pictures can you identify which might be classed simply as a sport or physical activity?</a:t>
            </a:r>
            <a:endParaRPr lang="en-US" sz="2200">
              <a:cs typeface="Calibri"/>
            </a:endParaRPr>
          </a:p>
          <a:p>
            <a:r>
              <a:rPr lang="en-US" sz="2200">
                <a:ea typeface="ＭＳ Ｐゴシック"/>
                <a:cs typeface="Calibri"/>
              </a:rPr>
              <a:t>What leads you to these responses?</a:t>
            </a:r>
          </a:p>
          <a:p>
            <a:endParaRPr lang="en-US" sz="220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27662081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919536" y="908720"/>
            <a:ext cx="8419240" cy="56518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270613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749404" y="1124744"/>
            <a:ext cx="8674825" cy="54358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438493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703512" y="1691523"/>
            <a:ext cx="8755032" cy="41893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44032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775520" y="908720"/>
            <a:ext cx="8636712" cy="57627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55822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775521" y="908721"/>
            <a:ext cx="8507333" cy="56471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310181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665DBBEF-238B-476B-96AB-8AAC3224EC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0011319-884E-4E4A-B231-0BA11D635B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2" y="639193"/>
            <a:ext cx="3571810" cy="357351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1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Which sports and/or physical activities do you participate in?</a:t>
            </a:r>
          </a:p>
        </p:txBody>
      </p:sp>
      <p:sp>
        <p:nvSpPr>
          <p:cNvPr id="12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4409267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Icon&#10;&#10;Description automatically generated">
            <a:extLst>
              <a:ext uri="{FF2B5EF4-FFF2-40B4-BE49-F238E27FC236}">
                <a16:creationId xmlns:a16="http://schemas.microsoft.com/office/drawing/2014/main" id="{8B06F3F2-479B-CC42-913F-357D4410EC2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5486400" y="640080"/>
            <a:ext cx="5550408" cy="55504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551850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A1FC87-08B0-874B-85A4-97279993A3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sz="5400" dirty="0"/>
              <a:t>Micro-group task (30 mins)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2701F8-CC80-F747-9B22-B3A5D4B1F3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US" sz="2200" dirty="0"/>
              <a:t>Create your own definition for sport through research and paraphrasing (What does this mean?)</a:t>
            </a:r>
          </a:p>
          <a:p>
            <a:pPr marL="514350" indent="-514350">
              <a:buFont typeface="+mj-lt"/>
              <a:buAutoNum type="arabicPeriod"/>
            </a:pPr>
            <a:endParaRPr lang="en-US" sz="2200" dirty="0"/>
          </a:p>
          <a:p>
            <a:pPr marL="0" indent="0">
              <a:buNone/>
            </a:pPr>
            <a:r>
              <a:rPr lang="en-US" sz="2200" dirty="0"/>
              <a:t>Answer the following: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200" dirty="0"/>
              <a:t>Why do we develop sport?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200" dirty="0"/>
              <a:t>Who is involved in developing sport?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200" dirty="0"/>
              <a:t>What are the outcomes of effective sport development? </a:t>
            </a:r>
          </a:p>
          <a:p>
            <a:pPr marL="514350" indent="-514350">
              <a:buFont typeface="+mj-lt"/>
              <a:buAutoNum type="arabicPeriod"/>
            </a:pPr>
            <a:endParaRPr lang="en-US" sz="2200" dirty="0"/>
          </a:p>
          <a:p>
            <a:pPr marL="0" indent="0">
              <a:buNone/>
            </a:pPr>
            <a:r>
              <a:rPr lang="en-US" sz="2200" dirty="0"/>
              <a:t>Flip chart split into 4 areas- present back as a team</a:t>
            </a:r>
          </a:p>
          <a:p>
            <a:pPr marL="514350" indent="-514350">
              <a:buFont typeface="+mj-lt"/>
              <a:buAutoNum type="arabicPeriod"/>
            </a:pPr>
            <a:endParaRPr lang="en-US" sz="2200" dirty="0"/>
          </a:p>
          <a:p>
            <a:endParaRPr lang="en-US" sz="2200" dirty="0"/>
          </a:p>
        </p:txBody>
      </p:sp>
    </p:spTree>
    <p:extLst>
      <p:ext uri="{BB962C8B-B14F-4D97-AF65-F5344CB8AC3E}">
        <p14:creationId xmlns:p14="http://schemas.microsoft.com/office/powerpoint/2010/main" val="21826283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sz="4200" dirty="0"/>
              <a:t>Sport Development…. defined</a:t>
            </a:r>
          </a:p>
        </p:txBody>
      </p:sp>
      <p:sp>
        <p:nvSpPr>
          <p:cNvPr id="74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onnsiteX0" fmla="*/ 0 w 4480560"/>
              <a:gd name="connsiteY0" fmla="*/ 0 h 18288"/>
              <a:gd name="connsiteX1" fmla="*/ 595274 w 4480560"/>
              <a:gd name="connsiteY1" fmla="*/ 0 h 18288"/>
              <a:gd name="connsiteX2" fmla="*/ 1100938 w 4480560"/>
              <a:gd name="connsiteY2" fmla="*/ 0 h 18288"/>
              <a:gd name="connsiteX3" fmla="*/ 1651406 w 4480560"/>
              <a:gd name="connsiteY3" fmla="*/ 0 h 18288"/>
              <a:gd name="connsiteX4" fmla="*/ 2336292 w 4480560"/>
              <a:gd name="connsiteY4" fmla="*/ 0 h 18288"/>
              <a:gd name="connsiteX5" fmla="*/ 2931566 w 4480560"/>
              <a:gd name="connsiteY5" fmla="*/ 0 h 18288"/>
              <a:gd name="connsiteX6" fmla="*/ 3482035 w 4480560"/>
              <a:gd name="connsiteY6" fmla="*/ 0 h 18288"/>
              <a:gd name="connsiteX7" fmla="*/ 4480560 w 4480560"/>
              <a:gd name="connsiteY7" fmla="*/ 0 h 18288"/>
              <a:gd name="connsiteX8" fmla="*/ 4480560 w 4480560"/>
              <a:gd name="connsiteY8" fmla="*/ 18288 h 18288"/>
              <a:gd name="connsiteX9" fmla="*/ 3840480 w 4480560"/>
              <a:gd name="connsiteY9" fmla="*/ 18288 h 18288"/>
              <a:gd name="connsiteX10" fmla="*/ 3290011 w 4480560"/>
              <a:gd name="connsiteY10" fmla="*/ 18288 h 18288"/>
              <a:gd name="connsiteX11" fmla="*/ 2560320 w 4480560"/>
              <a:gd name="connsiteY11" fmla="*/ 18288 h 18288"/>
              <a:gd name="connsiteX12" fmla="*/ 1965046 w 4480560"/>
              <a:gd name="connsiteY12" fmla="*/ 18288 h 18288"/>
              <a:gd name="connsiteX13" fmla="*/ 1459382 w 4480560"/>
              <a:gd name="connsiteY13" fmla="*/ 18288 h 18288"/>
              <a:gd name="connsiteX14" fmla="*/ 774497 w 4480560"/>
              <a:gd name="connsiteY14" fmla="*/ 18288 h 18288"/>
              <a:gd name="connsiteX15" fmla="*/ 0 w 4480560"/>
              <a:gd name="connsiteY15" fmla="*/ 18288 h 18288"/>
              <a:gd name="connsiteX16" fmla="*/ 0 w 448056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195" name="Rectangle 3"/>
          <p:cNvSpPr>
            <a:spLocks noGrp="1" noChangeArrowheads="1"/>
          </p:cNvSpPr>
          <p:nvPr>
            <p:ph idx="1"/>
          </p:nvPr>
        </p:nvSpPr>
        <p:spPr>
          <a:xfrm>
            <a:off x="5126418" y="552091"/>
            <a:ext cx="6224335" cy="5431536"/>
          </a:xfrm>
        </p:spPr>
        <p:txBody>
          <a:bodyPr anchor="ctr">
            <a:normAutofit/>
          </a:bodyPr>
          <a:lstStyle/>
          <a:p>
            <a:pPr eaLnBrk="1" hangingPunct="1">
              <a:buFont typeface="Wingdings" pitchFamily="2" charset="2"/>
              <a:buNone/>
              <a:defRPr/>
            </a:pPr>
            <a:r>
              <a:rPr lang="en-GB" sz="2200"/>
              <a:t>	“.. </a:t>
            </a:r>
            <a:r>
              <a:rPr lang="en-GB" sz="2200" b="1"/>
              <a:t>A process </a:t>
            </a:r>
            <a:r>
              <a:rPr lang="en-GB" sz="2200"/>
              <a:t>whereby </a:t>
            </a:r>
            <a:r>
              <a:rPr lang="en-GB" sz="2200" b="1"/>
              <a:t>effective opportunities</a:t>
            </a:r>
            <a:r>
              <a:rPr lang="en-GB" sz="2200"/>
              <a:t>, </a:t>
            </a:r>
            <a:r>
              <a:rPr lang="en-GB" sz="2200" b="1"/>
              <a:t>processes, systems and structures </a:t>
            </a:r>
            <a:r>
              <a:rPr lang="en-GB" sz="2200"/>
              <a:t>are set up to enable and encourage people in all or particular groups and areas to take part in </a:t>
            </a:r>
            <a:r>
              <a:rPr lang="en-GB" sz="2200" b="1"/>
              <a:t>sport for recreation </a:t>
            </a:r>
            <a:r>
              <a:rPr lang="en-GB" sz="2200" b="1" u="sng"/>
              <a:t>or</a:t>
            </a:r>
            <a:r>
              <a:rPr lang="en-GB" sz="2200"/>
              <a:t> to </a:t>
            </a:r>
            <a:r>
              <a:rPr lang="en-GB" sz="2200" b="1"/>
              <a:t>improve their performance</a:t>
            </a:r>
            <a:r>
              <a:rPr lang="en-GB" sz="2200"/>
              <a:t>, to whatever level they desire”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en-GB" sz="2200"/>
              <a:t>   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en-GB" sz="2200"/>
              <a:t>	Collins (1995: 21) in Houlihan and Green (2011)</a:t>
            </a:r>
          </a:p>
        </p:txBody>
      </p:sp>
    </p:spTree>
    <p:extLst>
      <p:ext uri="{BB962C8B-B14F-4D97-AF65-F5344CB8AC3E}">
        <p14:creationId xmlns:p14="http://schemas.microsoft.com/office/powerpoint/2010/main" val="475200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5" grpId="0" uiExpand="1" build="p" autoUpdateAnimBg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GB" sz="4200" dirty="0"/>
              <a:t>“An ambiguous and contested term,” Hylton (2013: 4)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onnsiteX0" fmla="*/ 0 w 4480560"/>
              <a:gd name="connsiteY0" fmla="*/ 0 h 18288"/>
              <a:gd name="connsiteX1" fmla="*/ 595274 w 4480560"/>
              <a:gd name="connsiteY1" fmla="*/ 0 h 18288"/>
              <a:gd name="connsiteX2" fmla="*/ 1100938 w 4480560"/>
              <a:gd name="connsiteY2" fmla="*/ 0 h 18288"/>
              <a:gd name="connsiteX3" fmla="*/ 1651406 w 4480560"/>
              <a:gd name="connsiteY3" fmla="*/ 0 h 18288"/>
              <a:gd name="connsiteX4" fmla="*/ 2336292 w 4480560"/>
              <a:gd name="connsiteY4" fmla="*/ 0 h 18288"/>
              <a:gd name="connsiteX5" fmla="*/ 2931566 w 4480560"/>
              <a:gd name="connsiteY5" fmla="*/ 0 h 18288"/>
              <a:gd name="connsiteX6" fmla="*/ 3482035 w 4480560"/>
              <a:gd name="connsiteY6" fmla="*/ 0 h 18288"/>
              <a:gd name="connsiteX7" fmla="*/ 4480560 w 4480560"/>
              <a:gd name="connsiteY7" fmla="*/ 0 h 18288"/>
              <a:gd name="connsiteX8" fmla="*/ 4480560 w 4480560"/>
              <a:gd name="connsiteY8" fmla="*/ 18288 h 18288"/>
              <a:gd name="connsiteX9" fmla="*/ 3840480 w 4480560"/>
              <a:gd name="connsiteY9" fmla="*/ 18288 h 18288"/>
              <a:gd name="connsiteX10" fmla="*/ 3290011 w 4480560"/>
              <a:gd name="connsiteY10" fmla="*/ 18288 h 18288"/>
              <a:gd name="connsiteX11" fmla="*/ 2560320 w 4480560"/>
              <a:gd name="connsiteY11" fmla="*/ 18288 h 18288"/>
              <a:gd name="connsiteX12" fmla="*/ 1965046 w 4480560"/>
              <a:gd name="connsiteY12" fmla="*/ 18288 h 18288"/>
              <a:gd name="connsiteX13" fmla="*/ 1459382 w 4480560"/>
              <a:gd name="connsiteY13" fmla="*/ 18288 h 18288"/>
              <a:gd name="connsiteX14" fmla="*/ 774497 w 4480560"/>
              <a:gd name="connsiteY14" fmla="*/ 18288 h 18288"/>
              <a:gd name="connsiteX15" fmla="*/ 0 w 4480560"/>
              <a:gd name="connsiteY15" fmla="*/ 18288 h 18288"/>
              <a:gd name="connsiteX16" fmla="*/ 0 w 448056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26418" y="552091"/>
            <a:ext cx="6224335" cy="5431536"/>
          </a:xfrm>
        </p:spPr>
        <p:txBody>
          <a:bodyPr anchor="ctr"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US" sz="2200">
                <a:latin typeface="Arial" charset="0"/>
              </a:rPr>
              <a:t>It incorporates a broad and diverse range of sports workers.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sz="2200">
                <a:latin typeface="Arial" charset="0"/>
              </a:rPr>
              <a:t>Long standing &amp; ongoing disputes exist about where the focus should be -  grassroots or elite.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sz="2200">
                <a:latin typeface="Arial" charset="0"/>
              </a:rPr>
              <a:t>Overlaps/blurred edges regarding sport development, sport management and sport for development.  </a:t>
            </a:r>
          </a:p>
          <a:p>
            <a:pPr marL="0" indent="0">
              <a:buNone/>
            </a:pPr>
            <a:r>
              <a:rPr lang="en-US" sz="2200">
                <a:latin typeface="Arial" charset="0"/>
              </a:rPr>
              <a:t>Hylton (2013: 4-5).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sz="2200"/>
          </a:p>
          <a:p>
            <a:pPr>
              <a:buFont typeface="Wingdings" panose="05000000000000000000" pitchFamily="2" charset="2"/>
              <a:buChar char="§"/>
            </a:pPr>
            <a:endParaRPr lang="en-GB" sz="2200"/>
          </a:p>
        </p:txBody>
      </p:sp>
    </p:spTree>
    <p:extLst>
      <p:ext uri="{BB962C8B-B14F-4D97-AF65-F5344CB8AC3E}">
        <p14:creationId xmlns:p14="http://schemas.microsoft.com/office/powerpoint/2010/main" val="40862258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GB" sz="4200" dirty="0">
                <a:ea typeface="ＭＳ Ｐゴシック"/>
              </a:rPr>
              <a:t>Discuss &gt; What is the purpose of Sport Development? 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onnsiteX0" fmla="*/ 0 w 4480560"/>
              <a:gd name="connsiteY0" fmla="*/ 0 h 18288"/>
              <a:gd name="connsiteX1" fmla="*/ 595274 w 4480560"/>
              <a:gd name="connsiteY1" fmla="*/ 0 h 18288"/>
              <a:gd name="connsiteX2" fmla="*/ 1100938 w 4480560"/>
              <a:gd name="connsiteY2" fmla="*/ 0 h 18288"/>
              <a:gd name="connsiteX3" fmla="*/ 1651406 w 4480560"/>
              <a:gd name="connsiteY3" fmla="*/ 0 h 18288"/>
              <a:gd name="connsiteX4" fmla="*/ 2336292 w 4480560"/>
              <a:gd name="connsiteY4" fmla="*/ 0 h 18288"/>
              <a:gd name="connsiteX5" fmla="*/ 2931566 w 4480560"/>
              <a:gd name="connsiteY5" fmla="*/ 0 h 18288"/>
              <a:gd name="connsiteX6" fmla="*/ 3482035 w 4480560"/>
              <a:gd name="connsiteY6" fmla="*/ 0 h 18288"/>
              <a:gd name="connsiteX7" fmla="*/ 4480560 w 4480560"/>
              <a:gd name="connsiteY7" fmla="*/ 0 h 18288"/>
              <a:gd name="connsiteX8" fmla="*/ 4480560 w 4480560"/>
              <a:gd name="connsiteY8" fmla="*/ 18288 h 18288"/>
              <a:gd name="connsiteX9" fmla="*/ 3840480 w 4480560"/>
              <a:gd name="connsiteY9" fmla="*/ 18288 h 18288"/>
              <a:gd name="connsiteX10" fmla="*/ 3290011 w 4480560"/>
              <a:gd name="connsiteY10" fmla="*/ 18288 h 18288"/>
              <a:gd name="connsiteX11" fmla="*/ 2560320 w 4480560"/>
              <a:gd name="connsiteY11" fmla="*/ 18288 h 18288"/>
              <a:gd name="connsiteX12" fmla="*/ 1965046 w 4480560"/>
              <a:gd name="connsiteY12" fmla="*/ 18288 h 18288"/>
              <a:gd name="connsiteX13" fmla="*/ 1459382 w 4480560"/>
              <a:gd name="connsiteY13" fmla="*/ 18288 h 18288"/>
              <a:gd name="connsiteX14" fmla="*/ 774497 w 4480560"/>
              <a:gd name="connsiteY14" fmla="*/ 18288 h 18288"/>
              <a:gd name="connsiteX15" fmla="*/ 0 w 4480560"/>
              <a:gd name="connsiteY15" fmla="*/ 18288 h 18288"/>
              <a:gd name="connsiteX16" fmla="*/ 0 w 448056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26418" y="552091"/>
            <a:ext cx="6224335" cy="5431536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endParaRPr lang="en-GB" sz="2200" dirty="0">
              <a:cs typeface="Calibri"/>
            </a:endParaRPr>
          </a:p>
          <a:p>
            <a:pPr>
              <a:buFont typeface="Wingdings" pitchFamily="2" charset="2"/>
              <a:buChar char="Ø"/>
            </a:pPr>
            <a:r>
              <a:rPr lang="en-GB" sz="2200" dirty="0"/>
              <a:t>Promote interest, </a:t>
            </a:r>
          </a:p>
          <a:p>
            <a:pPr>
              <a:buFont typeface="Wingdings" pitchFamily="2" charset="2"/>
              <a:buChar char="Ø"/>
            </a:pPr>
            <a:r>
              <a:rPr lang="en-GB" sz="2200" dirty="0"/>
              <a:t>Increase participation,</a:t>
            </a:r>
          </a:p>
          <a:p>
            <a:pPr>
              <a:buFont typeface="Wingdings" pitchFamily="2" charset="2"/>
              <a:buChar char="Ø"/>
            </a:pPr>
            <a:r>
              <a:rPr lang="en-GB" sz="2200" dirty="0"/>
              <a:t>Improve performance.</a:t>
            </a:r>
          </a:p>
          <a:p>
            <a:pPr marL="0" indent="0">
              <a:buNone/>
            </a:pPr>
            <a:r>
              <a:rPr lang="en-GB" sz="2200" dirty="0" err="1">
                <a:ea typeface="ＭＳ Ｐゴシック"/>
              </a:rPr>
              <a:t>Hylton</a:t>
            </a:r>
            <a:r>
              <a:rPr lang="en-GB" sz="2200" dirty="0">
                <a:ea typeface="ＭＳ Ｐゴシック"/>
              </a:rPr>
              <a:t> (2013:3)</a:t>
            </a:r>
            <a:endParaRPr lang="en-GB" sz="2200" dirty="0">
              <a:ea typeface="ＭＳ Ｐゴシック"/>
              <a:cs typeface="Calibri"/>
            </a:endParaRPr>
          </a:p>
          <a:p>
            <a:pPr marL="0" indent="0">
              <a:buNone/>
            </a:pPr>
            <a:endParaRPr lang="en-GB" sz="2200" dirty="0"/>
          </a:p>
          <a:p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1383340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4200" dirty="0"/>
              <a:t>Sport Development has 2 strands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  <a:defRPr/>
            </a:pPr>
            <a:r>
              <a:rPr lang="en-GB" sz="2200" b="1" dirty="0"/>
              <a:t>Development </a:t>
            </a:r>
            <a:r>
              <a:rPr lang="en-GB" sz="2200" b="1" u="sng" dirty="0"/>
              <a:t>of</a:t>
            </a:r>
            <a:r>
              <a:rPr lang="en-GB" sz="2200" b="1" dirty="0"/>
              <a:t> Sport</a:t>
            </a:r>
          </a:p>
          <a:p>
            <a:pPr marL="914400" lvl="1" indent="-514350">
              <a:defRPr/>
            </a:pPr>
            <a:r>
              <a:rPr lang="en-GB" sz="2200" dirty="0">
                <a:ea typeface="ＭＳ Ｐゴシック"/>
              </a:rPr>
              <a:t>Development of sport itself i.e. codification of sports, constructions of facilities, creation of regular events and competitions (Houlihan &amp; Green, 2011).</a:t>
            </a:r>
            <a:endParaRPr lang="en-GB" sz="2200" dirty="0">
              <a:cs typeface="Calibri"/>
            </a:endParaRPr>
          </a:p>
          <a:p>
            <a:pPr marL="914400" lvl="1" indent="-514350">
              <a:defRPr/>
            </a:pPr>
            <a:r>
              <a:rPr lang="en-GB" sz="2200" dirty="0"/>
              <a:t>Sport for Sport’s Sake (pure sport)</a:t>
            </a:r>
          </a:p>
          <a:p>
            <a:pPr marL="400050" lvl="1" indent="0">
              <a:buNone/>
              <a:defRPr/>
            </a:pPr>
            <a:endParaRPr lang="en-GB" sz="2200" dirty="0"/>
          </a:p>
          <a:p>
            <a:pPr marL="514350" indent="-514350">
              <a:buFont typeface="+mj-lt"/>
              <a:buAutoNum type="arabicPeriod" startAt="2"/>
              <a:defRPr/>
            </a:pPr>
            <a:r>
              <a:rPr lang="en-GB" sz="2200" b="1" dirty="0"/>
              <a:t>Development </a:t>
            </a:r>
            <a:r>
              <a:rPr lang="en-GB" sz="2200" b="1" u="sng" dirty="0"/>
              <a:t>through</a:t>
            </a:r>
            <a:r>
              <a:rPr lang="en-GB" sz="2200" b="1" dirty="0"/>
              <a:t> Sport</a:t>
            </a:r>
            <a:endParaRPr lang="en-GB" sz="2200" dirty="0"/>
          </a:p>
          <a:p>
            <a:pPr lvl="1">
              <a:defRPr/>
            </a:pPr>
            <a:r>
              <a:rPr lang="en-GB" sz="2200" dirty="0">
                <a:ea typeface="ＭＳ Ｐゴシック"/>
              </a:rPr>
              <a:t>Aim is to develop people, communities</a:t>
            </a:r>
            <a:endParaRPr lang="en-GB" sz="2200" dirty="0">
              <a:cs typeface="Calibri"/>
            </a:endParaRPr>
          </a:p>
          <a:p>
            <a:pPr lvl="1">
              <a:defRPr/>
            </a:pPr>
            <a:r>
              <a:rPr lang="en-GB" sz="2200" dirty="0">
                <a:ea typeface="ＭＳ Ｐゴシック"/>
              </a:rPr>
              <a:t>Sport for Good (Key SD outcomes)</a:t>
            </a:r>
            <a:endParaRPr lang="en-GB" sz="2200" dirty="0">
              <a:ea typeface="ＭＳ Ｐゴシック"/>
              <a:cs typeface="Calibri"/>
            </a:endParaRPr>
          </a:p>
          <a:p>
            <a:pPr marL="914400" lvl="2" indent="0">
              <a:buNone/>
              <a:defRPr/>
            </a:pPr>
            <a:r>
              <a:rPr lang="en-GB" sz="2200" dirty="0"/>
              <a:t>e.g. Health, education, crime, regeneration, peace, social inclusion </a:t>
            </a:r>
          </a:p>
        </p:txBody>
      </p:sp>
    </p:spTree>
    <p:extLst>
      <p:ext uri="{BB962C8B-B14F-4D97-AF65-F5344CB8AC3E}">
        <p14:creationId xmlns:p14="http://schemas.microsoft.com/office/powerpoint/2010/main" val="11772971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4200" dirty="0"/>
              <a:t>Sport Development task- 20 minutes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pPr marL="0" indent="0">
              <a:buNone/>
              <a:defRPr/>
            </a:pPr>
            <a:r>
              <a:rPr lang="en-GB" sz="2200" b="1" dirty="0"/>
              <a:t>Look and follow the demonstration of how to use the online library:</a:t>
            </a:r>
          </a:p>
          <a:p>
            <a:pPr marL="0" indent="0">
              <a:buNone/>
              <a:defRPr/>
            </a:pPr>
            <a:endParaRPr lang="en-GB" sz="2200" b="1" dirty="0"/>
          </a:p>
          <a:p>
            <a:pPr marL="0" indent="0">
              <a:buNone/>
              <a:defRPr/>
            </a:pPr>
            <a:r>
              <a:rPr lang="en-GB" sz="2200" b="1" dirty="0"/>
              <a:t>Use the online library to download a journal (peer reviewed) that discusses sports development:</a:t>
            </a:r>
          </a:p>
          <a:p>
            <a:pPr marL="0" indent="0">
              <a:buNone/>
              <a:defRPr/>
            </a:pPr>
            <a:endParaRPr lang="en-GB" sz="2200" b="1" dirty="0"/>
          </a:p>
          <a:p>
            <a:pPr marL="0" indent="0">
              <a:buNone/>
              <a:defRPr/>
            </a:pPr>
            <a:r>
              <a:rPr lang="en-GB" sz="2200" b="1" dirty="0"/>
              <a:t>Pull out one quote that could be used for a discussion- reference this in the text</a:t>
            </a:r>
          </a:p>
          <a:p>
            <a:pPr marL="0" indent="0">
              <a:buNone/>
              <a:defRPr/>
            </a:pPr>
            <a:endParaRPr lang="en-GB" sz="2200" b="1" dirty="0"/>
          </a:p>
          <a:p>
            <a:pPr marL="0" indent="0">
              <a:buNone/>
              <a:defRPr/>
            </a:pPr>
            <a:r>
              <a:rPr lang="en-GB" sz="2200" b="1" dirty="0"/>
              <a:t>Paraphrase another piece of information to discuss sports development </a:t>
            </a:r>
          </a:p>
          <a:p>
            <a:pPr marL="0" indent="0">
              <a:buNone/>
              <a:defRPr/>
            </a:pPr>
            <a:endParaRPr lang="en-GB" sz="2200" b="1" dirty="0"/>
          </a:p>
          <a:p>
            <a:pPr marL="0" indent="0">
              <a:buNone/>
              <a:defRPr/>
            </a:pPr>
            <a:r>
              <a:rPr lang="en-GB" sz="2200" b="1" dirty="0"/>
              <a:t>You choose the theme- try and link both</a:t>
            </a:r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1064696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3376CB-9B1C-44DA-93C7-41CA739C27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424374"/>
            <a:ext cx="8229600" cy="782676"/>
          </a:xfrm>
        </p:spPr>
        <p:txBody>
          <a:bodyPr>
            <a:normAutofit/>
          </a:bodyPr>
          <a:lstStyle/>
          <a:p>
            <a:r>
              <a:rPr lang="en-US" sz="4200" dirty="0">
                <a:cs typeface="Calibri"/>
              </a:rPr>
              <a:t>Sport Development outcomes</a:t>
            </a:r>
            <a:endParaRPr lang="en-US" sz="4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AA9524-1709-4C60-BC19-0BC5E6A9FF3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01508" y="1654307"/>
            <a:ext cx="4200919" cy="4525963"/>
          </a:xfrm>
        </p:spPr>
        <p:txBody>
          <a:bodyPr/>
          <a:lstStyle/>
          <a:p>
            <a:r>
              <a:rPr lang="en-US" sz="2200" dirty="0">
                <a:solidFill>
                  <a:schemeClr val="accent2">
                    <a:lumMod val="75000"/>
                  </a:schemeClr>
                </a:solidFill>
                <a:ea typeface="+mn-lt"/>
                <a:cs typeface="+mn-lt"/>
              </a:rPr>
              <a:t>Physical Regeneration</a:t>
            </a:r>
          </a:p>
          <a:p>
            <a:pPr lvl="1"/>
            <a:r>
              <a:rPr lang="en-US" sz="2200" dirty="0">
                <a:ea typeface="+mn-lt"/>
                <a:cs typeface="+mn-lt"/>
              </a:rPr>
              <a:t>facilities/transport </a:t>
            </a:r>
          </a:p>
          <a:p>
            <a:r>
              <a:rPr lang="en-US" sz="2200" dirty="0">
                <a:solidFill>
                  <a:schemeClr val="accent2">
                    <a:lumMod val="75000"/>
                  </a:schemeClr>
                </a:solidFill>
                <a:ea typeface="+mn-lt"/>
                <a:cs typeface="+mn-lt"/>
              </a:rPr>
              <a:t>Social Regeneration</a:t>
            </a:r>
          </a:p>
          <a:p>
            <a:pPr lvl="1"/>
            <a:r>
              <a:rPr lang="en-US" sz="2200" dirty="0">
                <a:ea typeface="+mn-lt"/>
                <a:cs typeface="+mn-lt"/>
              </a:rPr>
              <a:t>Crime prevention/reduction</a:t>
            </a:r>
          </a:p>
          <a:p>
            <a:pPr lvl="1"/>
            <a:r>
              <a:rPr lang="en-US" sz="2200" dirty="0">
                <a:ea typeface="+mn-lt"/>
                <a:cs typeface="+mn-lt"/>
              </a:rPr>
              <a:t>community cohesion</a:t>
            </a:r>
          </a:p>
          <a:p>
            <a:r>
              <a:rPr lang="en-US" sz="2200" dirty="0">
                <a:solidFill>
                  <a:schemeClr val="accent2">
                    <a:lumMod val="75000"/>
                  </a:schemeClr>
                </a:solidFill>
                <a:ea typeface="+mn-lt"/>
                <a:cs typeface="+mn-lt"/>
              </a:rPr>
              <a:t>Economic Regeneration</a:t>
            </a:r>
          </a:p>
          <a:p>
            <a:pPr lvl="1"/>
            <a:r>
              <a:rPr lang="en-US" sz="2200" dirty="0">
                <a:ea typeface="+mn-lt"/>
                <a:cs typeface="+mn-lt"/>
              </a:rPr>
              <a:t>Tourism expenditure &amp; income</a:t>
            </a:r>
          </a:p>
          <a:p>
            <a:pPr lvl="1"/>
            <a:r>
              <a:rPr lang="en-US" sz="2200" dirty="0">
                <a:ea typeface="+mn-lt"/>
                <a:cs typeface="+mn-lt"/>
              </a:rPr>
              <a:t>Job creation</a:t>
            </a:r>
            <a:endParaRPr lang="en-US" sz="2200" dirty="0">
              <a:cs typeface="+mn-lt"/>
            </a:endParaRPr>
          </a:p>
          <a:p>
            <a:pPr marL="457200" lvl="1" indent="0" algn="r">
              <a:buNone/>
            </a:pPr>
            <a:endParaRPr lang="en-US" sz="2200" dirty="0">
              <a:solidFill>
                <a:srgbClr val="002060"/>
              </a:solidFill>
              <a:ea typeface="ＭＳ Ｐゴシック"/>
              <a:cs typeface="Calibri"/>
            </a:endParaRPr>
          </a:p>
          <a:p>
            <a:pPr marL="457200" lvl="1" indent="0" algn="r">
              <a:buNone/>
            </a:pPr>
            <a:endParaRPr lang="en-US" sz="2200" dirty="0">
              <a:solidFill>
                <a:srgbClr val="002060"/>
              </a:solidFill>
              <a:ea typeface="ＭＳ Ｐゴシック"/>
              <a:cs typeface="Calibri"/>
            </a:endParaRPr>
          </a:p>
          <a:p>
            <a:pPr marL="457200" lvl="1" indent="0" algn="r">
              <a:buNone/>
            </a:pPr>
            <a:r>
              <a:rPr lang="en-US" sz="2200" dirty="0" err="1">
                <a:ea typeface="ＭＳ Ｐゴシック"/>
                <a:cs typeface="Calibri"/>
              </a:rPr>
              <a:t>Coalter</a:t>
            </a:r>
            <a:r>
              <a:rPr lang="en-US" sz="2200" dirty="0">
                <a:ea typeface="ＭＳ Ｐゴシック"/>
                <a:cs typeface="Calibri"/>
              </a:rPr>
              <a:t> (2002)</a:t>
            </a:r>
            <a:endParaRPr lang="en-US" sz="2200" dirty="0">
              <a:cs typeface="Calibri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6E2DE2D-F308-49B6-BE96-7A613AD7324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789573" y="1654307"/>
            <a:ext cx="4038600" cy="4999394"/>
          </a:xfrm>
        </p:spPr>
        <p:txBody>
          <a:bodyPr/>
          <a:lstStyle/>
          <a:p>
            <a:r>
              <a:rPr lang="en-US" sz="2200" dirty="0">
                <a:solidFill>
                  <a:schemeClr val="accent2">
                    <a:lumMod val="75000"/>
                  </a:schemeClr>
                </a:solidFill>
                <a:ea typeface="+mn-lt"/>
                <a:cs typeface="+mn-lt"/>
              </a:rPr>
              <a:t>Health</a:t>
            </a:r>
          </a:p>
          <a:p>
            <a:pPr lvl="1"/>
            <a:r>
              <a:rPr lang="en-US" sz="2200" dirty="0">
                <a:ea typeface="+mn-lt"/>
                <a:cs typeface="+mn-lt"/>
              </a:rPr>
              <a:t>Social</a:t>
            </a:r>
          </a:p>
          <a:p>
            <a:pPr lvl="1"/>
            <a:r>
              <a:rPr lang="en-US" sz="2200" dirty="0">
                <a:ea typeface="+mn-lt"/>
                <a:cs typeface="+mn-lt"/>
              </a:rPr>
              <a:t>Psychological</a:t>
            </a:r>
          </a:p>
          <a:p>
            <a:pPr lvl="1"/>
            <a:r>
              <a:rPr lang="en-US" sz="2200" dirty="0">
                <a:ea typeface="+mn-lt"/>
                <a:cs typeface="+mn-lt"/>
              </a:rPr>
              <a:t>Physical</a:t>
            </a:r>
            <a:endParaRPr lang="en-US" dirty="0"/>
          </a:p>
          <a:p>
            <a:r>
              <a:rPr lang="en-US" sz="2200" dirty="0">
                <a:solidFill>
                  <a:schemeClr val="accent2">
                    <a:lumMod val="75000"/>
                  </a:schemeClr>
                </a:solidFill>
                <a:ea typeface="+mn-lt"/>
                <a:cs typeface="+mn-lt"/>
              </a:rPr>
              <a:t>Education</a:t>
            </a:r>
          </a:p>
          <a:p>
            <a:pPr lvl="1"/>
            <a:r>
              <a:rPr lang="en-US" sz="2200" dirty="0">
                <a:ea typeface="+mn-lt"/>
                <a:cs typeface="+mn-lt"/>
              </a:rPr>
              <a:t>Skill development</a:t>
            </a:r>
          </a:p>
          <a:p>
            <a:pPr lvl="1"/>
            <a:r>
              <a:rPr lang="en-US" sz="2200" dirty="0">
                <a:ea typeface="+mn-lt"/>
                <a:cs typeface="+mn-lt"/>
              </a:rPr>
              <a:t>Academic achievement</a:t>
            </a:r>
          </a:p>
          <a:p>
            <a:pPr lvl="1"/>
            <a:r>
              <a:rPr lang="en-US" sz="2200" dirty="0">
                <a:ea typeface="+mn-lt"/>
                <a:cs typeface="+mn-lt"/>
              </a:rPr>
              <a:t>Qualifications</a:t>
            </a:r>
            <a:endParaRPr lang="en-US" dirty="0"/>
          </a:p>
          <a:p>
            <a:r>
              <a:rPr lang="en-US" sz="2200" dirty="0">
                <a:solidFill>
                  <a:schemeClr val="accent2">
                    <a:lumMod val="75000"/>
                  </a:schemeClr>
                </a:solidFill>
                <a:ea typeface="+mn-lt"/>
                <a:cs typeface="+mn-lt"/>
              </a:rPr>
              <a:t>Sporting Legacy</a:t>
            </a:r>
          </a:p>
          <a:p>
            <a:pPr lvl="1"/>
            <a:r>
              <a:rPr lang="en-US" sz="2200" dirty="0">
                <a:ea typeface="+mn-lt"/>
                <a:cs typeface="+mn-lt"/>
              </a:rPr>
              <a:t>Increased participation</a:t>
            </a:r>
          </a:p>
          <a:p>
            <a:pPr lvl="1"/>
            <a:r>
              <a:rPr lang="en-US" sz="2200" dirty="0">
                <a:ea typeface="+mn-lt"/>
                <a:cs typeface="+mn-lt"/>
              </a:rPr>
              <a:t>Improved infrastructure</a:t>
            </a:r>
          </a:p>
          <a:p>
            <a:pPr lvl="2"/>
            <a:r>
              <a:rPr lang="en-US" sz="2200" dirty="0">
                <a:ea typeface="+mn-lt"/>
                <a:cs typeface="+mn-lt"/>
              </a:rPr>
              <a:t>pathways</a:t>
            </a:r>
          </a:p>
          <a:p>
            <a:endParaRPr lang="en-US" sz="2200" dirty="0">
              <a:solidFill>
                <a:srgbClr val="002060"/>
              </a:solidFill>
              <a:ea typeface="+mn-lt"/>
              <a:cs typeface="+mn-lt"/>
            </a:endParaRPr>
          </a:p>
          <a:p>
            <a:endParaRPr lang="en-US" sz="2200" dirty="0">
              <a:solidFill>
                <a:srgbClr val="002060"/>
              </a:solidFill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1473839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99DE30B-F4E1-A44E-9FDD-3A05842918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US" sz="4200" dirty="0"/>
              <a:t>Discuss &gt; Who is involved in developing sport?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082AFC4-9614-46D0-B3C9-703BFEE4989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39088047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2248226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943CAA20-3569-4189-9E48-239A229A86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1A52DEFA-2F8F-3741-BA6A-625DF7AAD3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51381"/>
            <a:ext cx="10512552" cy="406654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Who participates in sport &amp; physical activity?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295A5FC-8E27-3E4E-91B9-25F3553E87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4983276"/>
            <a:ext cx="10512552" cy="1126680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2400" b="1" kern="1200" dirty="0">
                <a:solidFill>
                  <a:schemeClr val="tx1"/>
                </a:solidFill>
                <a:ea typeface="+mj-ea"/>
                <a:cs typeface="+mj-cs"/>
              </a:rPr>
              <a:t>Micro-group task &gt; </a:t>
            </a:r>
            <a:r>
              <a:rPr lang="en-US" sz="2400" b="1" kern="1200" dirty="0" err="1">
                <a:solidFill>
                  <a:schemeClr val="tx1"/>
                </a:solidFill>
                <a:ea typeface="+mn-ea"/>
                <a:cs typeface="+mn-cs"/>
              </a:rPr>
              <a:t>Mindmap</a:t>
            </a:r>
            <a:endParaRPr lang="en-US" sz="2400" b="1" kern="1200" dirty="0">
              <a:solidFill>
                <a:schemeClr val="tx1"/>
              </a:solidFill>
              <a:ea typeface="+mn-ea"/>
              <a:cs typeface="+mn-cs"/>
            </a:endParaRPr>
          </a:p>
        </p:txBody>
      </p:sp>
      <p:sp>
        <p:nvSpPr>
          <p:cNvPr id="13" name="sketch line">
            <a:extLst>
              <a:ext uri="{FF2B5EF4-FFF2-40B4-BE49-F238E27FC236}">
                <a16:creationId xmlns:a16="http://schemas.microsoft.com/office/drawing/2014/main" id="{DA542B6D-E775-4832-91DC-2D20F85781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4718595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044032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ECDD224-7450-6848-B707-63B22181E9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0338" y="640080"/>
            <a:ext cx="3734014" cy="356616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200" dirty="0"/>
              <a:t>Who might you work with in the future?</a:t>
            </a:r>
            <a:br>
              <a:rPr lang="en-US" sz="4200" dirty="0"/>
            </a:br>
            <a:endParaRPr lang="en-US" sz="4200" dirty="0"/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0338" y="4409267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Working space background">
            <a:extLst>
              <a:ext uri="{FF2B5EF4-FFF2-40B4-BE49-F238E27FC236}">
                <a16:creationId xmlns:a16="http://schemas.microsoft.com/office/drawing/2014/main" id="{DD621BA8-BD28-49F7-97E4-ACB0558814A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3048" r="-1" b="-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56469082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FEB51C3-AC49-A84B-99F3-4DB9DFDB24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US" sz="4200" dirty="0"/>
              <a:t>Directed study &gt; for next week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9152F9A-1DCE-4E81-A5AD-EEE656EB130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00467757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39586423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635a58e6-9f95-4161-a30d-a0bf2b54da0d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39122CBD3A05148AE1E4B64ED649721" ma:contentTypeVersion="13" ma:contentTypeDescription="Create a new document." ma:contentTypeScope="" ma:versionID="b3106f7c21a5b1351474f8e1fee7b328">
  <xsd:schema xmlns:xsd="http://www.w3.org/2001/XMLSchema" xmlns:xs="http://www.w3.org/2001/XMLSchema" xmlns:p="http://schemas.microsoft.com/office/2006/metadata/properties" xmlns:ns3="635a58e6-9f95-4161-a30d-a0bf2b54da0d" xmlns:ns4="75da08c6-bc3b-4dbf-a82b-e760d15ae57b" targetNamespace="http://schemas.microsoft.com/office/2006/metadata/properties" ma:root="true" ma:fieldsID="d2e4cf7bf549e4d4247eefb17256fe45" ns3:_="" ns4:_="">
    <xsd:import namespace="635a58e6-9f95-4161-a30d-a0bf2b54da0d"/>
    <xsd:import namespace="75da08c6-bc3b-4dbf-a82b-e760d15ae57b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_activity" minOccurs="0"/>
                <xsd:element ref="ns3:MediaServiceDateTaken" minOccurs="0"/>
                <xsd:element ref="ns3:MediaServiceAutoTags" minOccurs="0"/>
                <xsd:element ref="ns3:MediaLengthInSeconds" minOccurs="0"/>
                <xsd:element ref="ns3:MediaServiceObjectDetectorVersions" minOccurs="0"/>
                <xsd:element ref="ns3:MediaServiceGenerationTime" minOccurs="0"/>
                <xsd:element ref="ns3:MediaServiceEventHashCode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35a58e6-9f95-4161-a30d-a0bf2b54da0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_activity" ma:index="13" nillable="true" ma:displayName="_activity" ma:hidden="true" ma:internalName="_activity">
      <xsd:simpleType>
        <xsd:restriction base="dms:Note"/>
      </xsd:simpleType>
    </xsd:element>
    <xsd:element name="MediaServiceDateTaken" ma:index="14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AutoTags" ma:index="15" nillable="true" ma:displayName="Tags" ma:internalName="MediaServiceAutoTags" ma:readOnly="true">
      <xsd:simpleType>
        <xsd:restriction base="dms:Text"/>
      </xsd:simpleType>
    </xsd:element>
    <xsd:element name="MediaLengthInSeconds" ma:index="16" nillable="true" ma:displayName="MediaLengthInSeconds" ma:hidden="true" ma:internalName="MediaLengthInSeconds" ma:readOnly="true">
      <xsd:simpleType>
        <xsd:restriction base="dms:Unknown"/>
      </xsd:simpleType>
    </xsd:element>
    <xsd:element name="MediaServiceObjectDetectorVersions" ma:index="17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8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9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20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5da08c6-bc3b-4dbf-a82b-e760d15ae57b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B0110BB5-3A68-48DD-96FB-3085D81C3E3C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258A973B-6F94-4A0D-9EF2-A4A304EA82BE}">
  <ds:schemaRefs>
    <ds:schemaRef ds:uri="http://www.w3.org/XML/1998/namespace"/>
    <ds:schemaRef ds:uri="635a58e6-9f95-4161-a30d-a0bf2b54da0d"/>
    <ds:schemaRef ds:uri="http://schemas.microsoft.com/office/2006/documentManagement/types"/>
    <ds:schemaRef ds:uri="http://purl.org/dc/elements/1.1/"/>
    <ds:schemaRef ds:uri="http://schemas.openxmlformats.org/package/2006/metadata/core-properties"/>
    <ds:schemaRef ds:uri="http://purl.org/dc/terms/"/>
    <ds:schemaRef ds:uri="http://purl.org/dc/dcmitype/"/>
    <ds:schemaRef ds:uri="http://schemas.microsoft.com/office/2006/metadata/properties"/>
    <ds:schemaRef ds:uri="http://schemas.microsoft.com/office/infopath/2007/PartnerControls"/>
    <ds:schemaRef ds:uri="75da08c6-bc3b-4dbf-a82b-e760d15ae57b"/>
  </ds:schemaRefs>
</ds:datastoreItem>
</file>

<file path=customXml/itemProps3.xml><?xml version="1.0" encoding="utf-8"?>
<ds:datastoreItem xmlns:ds="http://schemas.openxmlformats.org/officeDocument/2006/customXml" ds:itemID="{84A1DD30-331A-4E40-94C0-902144D1E7E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635a58e6-9f95-4161-a30d-a0bf2b54da0d"/>
    <ds:schemaRef ds:uri="75da08c6-bc3b-4dbf-a82b-e760d15ae57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1644</Words>
  <Application>Microsoft Office PowerPoint</Application>
  <PresentationFormat>Widescreen</PresentationFormat>
  <Paragraphs>230</Paragraphs>
  <Slides>31</Slides>
  <Notes>25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8" baseType="lpstr">
      <vt:lpstr>Arial</vt:lpstr>
      <vt:lpstr>Calibri</vt:lpstr>
      <vt:lpstr>Calibri Light</vt:lpstr>
      <vt:lpstr>Segoe UI</vt:lpstr>
      <vt:lpstr>Symbol</vt:lpstr>
      <vt:lpstr>Wingdings</vt:lpstr>
      <vt:lpstr>Office Theme</vt:lpstr>
      <vt:lpstr>Sport Physical Activity and Society</vt:lpstr>
      <vt:lpstr>Your Presentation Team</vt:lpstr>
      <vt:lpstr>Together Stronger- Team ?</vt:lpstr>
      <vt:lpstr>Getting to know the group</vt:lpstr>
      <vt:lpstr>Week one objectives</vt:lpstr>
      <vt:lpstr>Module Aims</vt:lpstr>
      <vt:lpstr>Indicative Content</vt:lpstr>
      <vt:lpstr>Organisation</vt:lpstr>
      <vt:lpstr>Sport Development, theory into practice</vt:lpstr>
      <vt:lpstr>Engage</vt:lpstr>
      <vt:lpstr>An introduction to sport development</vt:lpstr>
      <vt:lpstr>Task- Online  </vt:lpstr>
      <vt:lpstr>Definitions</vt:lpstr>
      <vt:lpstr>Sport or Physical activity?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Which sports and/or physical activities do you participate in?</vt:lpstr>
      <vt:lpstr>Micro-group task (30 mins)</vt:lpstr>
      <vt:lpstr>Sport Development…. defined</vt:lpstr>
      <vt:lpstr>“An ambiguous and contested term,” Hylton (2013: 4)</vt:lpstr>
      <vt:lpstr>Discuss &gt; What is the purpose of Sport Development? </vt:lpstr>
      <vt:lpstr>Sport Development has 2 strands</vt:lpstr>
      <vt:lpstr>Sport Development task- 20 minutes</vt:lpstr>
      <vt:lpstr>Sport Development outcomes</vt:lpstr>
      <vt:lpstr>Discuss &gt; Who is involved in developing sport?</vt:lpstr>
      <vt:lpstr>Who participates in sport &amp; physical activity?</vt:lpstr>
      <vt:lpstr>Who might you work with in the future? </vt:lpstr>
      <vt:lpstr>Directed study &gt; for next week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Drane, Suzy (Staff)</dc:creator>
  <cp:lastModifiedBy>Mark Napieralla</cp:lastModifiedBy>
  <cp:revision>45</cp:revision>
  <dcterms:created xsi:type="dcterms:W3CDTF">2021-09-25T11:48:53Z</dcterms:created>
  <dcterms:modified xsi:type="dcterms:W3CDTF">2023-10-06T11:23:49Z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0x010100839122CBD3A05148AE1E4B64ED649721</vt:lpwstr>
  </property>
</Properties>
</file>