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9" r:id="rId4"/>
    <p:sldId id="258" r:id="rId5"/>
    <p:sldId id="261" r:id="rId6"/>
    <p:sldId id="260" r:id="rId7"/>
    <p:sldId id="265" r:id="rId8"/>
    <p:sldId id="266" r:id="rId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y Kirby" initials="AK" lastIdx="2" clrIdx="0">
    <p:extLst>
      <p:ext uri="{19B8F6BF-5375-455C-9EA6-DF929625EA0E}">
        <p15:presenceInfo xmlns:p15="http://schemas.microsoft.com/office/powerpoint/2012/main" userId="7aad00003e861a1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60" autoAdjust="0"/>
    <p:restoredTop sz="41120" autoAdjust="0"/>
  </p:normalViewPr>
  <p:slideViewPr>
    <p:cSldViewPr snapToGrid="0">
      <p:cViewPr varScale="1">
        <p:scale>
          <a:sx n="27" d="100"/>
          <a:sy n="27" d="100"/>
        </p:scale>
        <p:origin x="230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B063D6-3E4F-431E-8C3E-45B98A6D133F}" type="doc">
      <dgm:prSet loTypeId="urn:microsoft.com/office/officeart/2008/layout/LinedList" loCatId="list" qsTypeId="urn:microsoft.com/office/officeart/2005/8/quickstyle/simple5" qsCatId="simple" csTypeId="urn:microsoft.com/office/officeart/2005/8/colors/accent4_2" csCatId="accent4" phldr="1"/>
      <dgm:spPr/>
      <dgm:t>
        <a:bodyPr/>
        <a:lstStyle/>
        <a:p>
          <a:endParaRPr lang="en-US"/>
        </a:p>
      </dgm:t>
    </dgm:pt>
    <dgm:pt modelId="{B1E64A00-53DE-4817-9E2D-C692E09DB81D}">
      <dgm:prSet custT="1"/>
      <dgm:spPr/>
      <dgm:t>
        <a:bodyPr/>
        <a:lstStyle/>
        <a:p>
          <a:r>
            <a:rPr lang="en-GB" sz="2400" b="1" dirty="0">
              <a:latin typeface="+mj-lt"/>
            </a:rPr>
            <a:t>How heritage can improve mental health and wellbeing</a:t>
          </a:r>
          <a:endParaRPr lang="en-US" sz="2400" b="1" dirty="0">
            <a:latin typeface="+mj-lt"/>
          </a:endParaRPr>
        </a:p>
      </dgm:t>
    </dgm:pt>
    <dgm:pt modelId="{C58B6346-C407-4FE2-9542-0DADD4D75785}" type="parTrans" cxnId="{ED9F061A-E094-496E-9AFC-9F504C0A7A79}">
      <dgm:prSet/>
      <dgm:spPr/>
      <dgm:t>
        <a:bodyPr/>
        <a:lstStyle/>
        <a:p>
          <a:endParaRPr lang="en-US"/>
        </a:p>
      </dgm:t>
    </dgm:pt>
    <dgm:pt modelId="{F44464C4-B8B4-42FB-9233-8F53A18179EF}" type="sibTrans" cxnId="{ED9F061A-E094-496E-9AFC-9F504C0A7A79}">
      <dgm:prSet/>
      <dgm:spPr/>
      <dgm:t>
        <a:bodyPr/>
        <a:lstStyle/>
        <a:p>
          <a:endParaRPr lang="en-US"/>
        </a:p>
      </dgm:t>
    </dgm:pt>
    <dgm:pt modelId="{36B0AB94-2585-4E9F-8EAD-8471BC671433}">
      <dgm:prSet custT="1"/>
      <dgm:spPr/>
      <dgm:t>
        <a:bodyPr/>
        <a:lstStyle/>
        <a:p>
          <a:r>
            <a:rPr lang="en-US" sz="2400" b="1" dirty="0">
              <a:latin typeface="+mj-lt"/>
            </a:rPr>
            <a:t>Problems</a:t>
          </a:r>
          <a:r>
            <a:rPr lang="en-US" sz="2100" b="1" dirty="0">
              <a:latin typeface="+mj-lt"/>
            </a:rPr>
            <a:t>:</a:t>
          </a:r>
        </a:p>
      </dgm:t>
    </dgm:pt>
    <dgm:pt modelId="{5A2F9DE5-A037-4381-839E-FDE87B2AF9D6}" type="parTrans" cxnId="{0342A0CE-6CF8-4E88-B144-23A233CBD60B}">
      <dgm:prSet/>
      <dgm:spPr/>
      <dgm:t>
        <a:bodyPr/>
        <a:lstStyle/>
        <a:p>
          <a:endParaRPr lang="en-US"/>
        </a:p>
      </dgm:t>
    </dgm:pt>
    <dgm:pt modelId="{42A73FEE-AF44-4C0A-A849-AEBAF4D55E12}" type="sibTrans" cxnId="{0342A0CE-6CF8-4E88-B144-23A233CBD60B}">
      <dgm:prSet/>
      <dgm:spPr/>
      <dgm:t>
        <a:bodyPr/>
        <a:lstStyle/>
        <a:p>
          <a:endParaRPr lang="en-US"/>
        </a:p>
      </dgm:t>
    </dgm:pt>
    <dgm:pt modelId="{1EEC363E-E51B-477B-B0A1-31F18B257293}">
      <dgm:prSet custT="1"/>
      <dgm:spPr/>
      <dgm:t>
        <a:bodyPr/>
        <a:lstStyle/>
        <a:p>
          <a:r>
            <a:rPr lang="en-GB" sz="2400" b="1" dirty="0">
              <a:latin typeface="+mj-lt"/>
            </a:rPr>
            <a:t>Funding cuts</a:t>
          </a:r>
          <a:endParaRPr lang="en-US" sz="2400" b="1" dirty="0">
            <a:latin typeface="+mj-lt"/>
          </a:endParaRPr>
        </a:p>
      </dgm:t>
    </dgm:pt>
    <dgm:pt modelId="{97A0987E-DCDA-454D-8AF4-42D044F725BA}" type="parTrans" cxnId="{35B94537-A6A5-4DA9-AD1E-39CAA35D3EC5}">
      <dgm:prSet/>
      <dgm:spPr/>
      <dgm:t>
        <a:bodyPr/>
        <a:lstStyle/>
        <a:p>
          <a:endParaRPr lang="en-US"/>
        </a:p>
      </dgm:t>
    </dgm:pt>
    <dgm:pt modelId="{0F57914E-F1F0-4DAC-BD60-D71182407121}" type="sibTrans" cxnId="{35B94537-A6A5-4DA9-AD1E-39CAA35D3EC5}">
      <dgm:prSet/>
      <dgm:spPr/>
      <dgm:t>
        <a:bodyPr/>
        <a:lstStyle/>
        <a:p>
          <a:endParaRPr lang="en-US"/>
        </a:p>
      </dgm:t>
    </dgm:pt>
    <dgm:pt modelId="{E9E24283-53D5-4CA8-89A0-E12CED509FB8}">
      <dgm:prSet custT="1"/>
      <dgm:spPr/>
      <dgm:t>
        <a:bodyPr/>
        <a:lstStyle/>
        <a:p>
          <a:r>
            <a:rPr lang="en-US" sz="2400" b="1" dirty="0">
              <a:latin typeface="+mj-lt"/>
            </a:rPr>
            <a:t>Stigma</a:t>
          </a:r>
        </a:p>
      </dgm:t>
    </dgm:pt>
    <dgm:pt modelId="{B54FB2C0-C829-4E48-980C-5C6E3C3EE134}" type="parTrans" cxnId="{C414726C-5421-4944-B1E9-0D6E887BB77A}">
      <dgm:prSet/>
      <dgm:spPr/>
      <dgm:t>
        <a:bodyPr/>
        <a:lstStyle/>
        <a:p>
          <a:endParaRPr lang="en-US"/>
        </a:p>
      </dgm:t>
    </dgm:pt>
    <dgm:pt modelId="{98493EEC-EDDE-400F-8E9D-E2FBB22D7551}" type="sibTrans" cxnId="{C414726C-5421-4944-B1E9-0D6E887BB77A}">
      <dgm:prSet/>
      <dgm:spPr/>
      <dgm:t>
        <a:bodyPr/>
        <a:lstStyle/>
        <a:p>
          <a:endParaRPr lang="en-US"/>
        </a:p>
      </dgm:t>
    </dgm:pt>
    <dgm:pt modelId="{1A042632-9FB1-4462-8909-DA8E8DC61739}">
      <dgm:prSet custT="1"/>
      <dgm:spPr/>
      <dgm:t>
        <a:bodyPr/>
        <a:lstStyle/>
        <a:p>
          <a:r>
            <a:rPr lang="en-US" sz="2400" b="1" dirty="0">
              <a:latin typeface="+mj-lt"/>
            </a:rPr>
            <a:t>Different support needed for different ages and people</a:t>
          </a:r>
        </a:p>
      </dgm:t>
    </dgm:pt>
    <dgm:pt modelId="{CD4FCF63-6BDC-4181-8A69-1BC8AD6833A7}" type="sibTrans" cxnId="{596D5EC1-F6DC-4132-960D-E810AB17C274}">
      <dgm:prSet/>
      <dgm:spPr/>
      <dgm:t>
        <a:bodyPr/>
        <a:lstStyle/>
        <a:p>
          <a:endParaRPr lang="en-US"/>
        </a:p>
      </dgm:t>
    </dgm:pt>
    <dgm:pt modelId="{0A3B6E98-EFA1-4085-897E-4B52220D1B2F}" type="parTrans" cxnId="{596D5EC1-F6DC-4132-960D-E810AB17C274}">
      <dgm:prSet/>
      <dgm:spPr/>
      <dgm:t>
        <a:bodyPr/>
        <a:lstStyle/>
        <a:p>
          <a:endParaRPr lang="en-US"/>
        </a:p>
      </dgm:t>
    </dgm:pt>
    <dgm:pt modelId="{ADE32EF2-146D-4AED-A810-C4A9CF80EEED}" type="pres">
      <dgm:prSet presAssocID="{B6B063D6-3E4F-431E-8C3E-45B98A6D133F}" presName="vert0" presStyleCnt="0">
        <dgm:presLayoutVars>
          <dgm:dir/>
          <dgm:animOne val="branch"/>
          <dgm:animLvl val="lvl"/>
        </dgm:presLayoutVars>
      </dgm:prSet>
      <dgm:spPr/>
    </dgm:pt>
    <dgm:pt modelId="{9536C9E8-399A-4D8A-96F2-AC6636F1C4FC}" type="pres">
      <dgm:prSet presAssocID="{B1E64A00-53DE-4817-9E2D-C692E09DB81D}" presName="thickLine" presStyleLbl="alignNode1" presStyleIdx="0" presStyleCnt="5"/>
      <dgm:spPr/>
    </dgm:pt>
    <dgm:pt modelId="{D344214D-6801-44DD-9CF3-44C3FC47D8FF}" type="pres">
      <dgm:prSet presAssocID="{B1E64A00-53DE-4817-9E2D-C692E09DB81D}" presName="horz1" presStyleCnt="0"/>
      <dgm:spPr/>
    </dgm:pt>
    <dgm:pt modelId="{91BD8733-933C-4271-A3AE-05D1EE89A69C}" type="pres">
      <dgm:prSet presAssocID="{B1E64A00-53DE-4817-9E2D-C692E09DB81D}" presName="tx1" presStyleLbl="revTx" presStyleIdx="0" presStyleCnt="5"/>
      <dgm:spPr/>
    </dgm:pt>
    <dgm:pt modelId="{E58C5D18-F41E-4E81-BD14-9C7B4AEF3CF4}" type="pres">
      <dgm:prSet presAssocID="{B1E64A00-53DE-4817-9E2D-C692E09DB81D}" presName="vert1" presStyleCnt="0"/>
      <dgm:spPr/>
    </dgm:pt>
    <dgm:pt modelId="{9DBEB9AE-7F75-4935-9A89-C8F1B9AB2C86}" type="pres">
      <dgm:prSet presAssocID="{1A042632-9FB1-4462-8909-DA8E8DC61739}" presName="thickLine" presStyleLbl="alignNode1" presStyleIdx="1" presStyleCnt="5"/>
      <dgm:spPr/>
    </dgm:pt>
    <dgm:pt modelId="{572CCE0A-1D6F-4456-9C8E-1EC6E0DBF35F}" type="pres">
      <dgm:prSet presAssocID="{1A042632-9FB1-4462-8909-DA8E8DC61739}" presName="horz1" presStyleCnt="0"/>
      <dgm:spPr/>
    </dgm:pt>
    <dgm:pt modelId="{46978B67-5921-4E77-A6A0-9FA8B9978EF8}" type="pres">
      <dgm:prSet presAssocID="{1A042632-9FB1-4462-8909-DA8E8DC61739}" presName="tx1" presStyleLbl="revTx" presStyleIdx="1" presStyleCnt="5"/>
      <dgm:spPr/>
    </dgm:pt>
    <dgm:pt modelId="{0EE4C970-5C54-44E7-9077-73FA8C5617B4}" type="pres">
      <dgm:prSet presAssocID="{1A042632-9FB1-4462-8909-DA8E8DC61739}" presName="vert1" presStyleCnt="0"/>
      <dgm:spPr/>
    </dgm:pt>
    <dgm:pt modelId="{177CDE07-0EF3-45E5-9DDE-1E9EF2608256}" type="pres">
      <dgm:prSet presAssocID="{36B0AB94-2585-4E9F-8EAD-8471BC671433}" presName="thickLine" presStyleLbl="alignNode1" presStyleIdx="2" presStyleCnt="5"/>
      <dgm:spPr/>
    </dgm:pt>
    <dgm:pt modelId="{B82EAE8B-4940-4CA5-AC65-5AC9938369C3}" type="pres">
      <dgm:prSet presAssocID="{36B0AB94-2585-4E9F-8EAD-8471BC671433}" presName="horz1" presStyleCnt="0"/>
      <dgm:spPr/>
    </dgm:pt>
    <dgm:pt modelId="{DA2C203B-A914-4161-9DCB-1C5CBEB3C9C3}" type="pres">
      <dgm:prSet presAssocID="{36B0AB94-2585-4E9F-8EAD-8471BC671433}" presName="tx1" presStyleLbl="revTx" presStyleIdx="2" presStyleCnt="5"/>
      <dgm:spPr/>
    </dgm:pt>
    <dgm:pt modelId="{3F92D2F7-05ED-4853-B905-48A639BEE754}" type="pres">
      <dgm:prSet presAssocID="{36B0AB94-2585-4E9F-8EAD-8471BC671433}" presName="vert1" presStyleCnt="0"/>
      <dgm:spPr/>
    </dgm:pt>
    <dgm:pt modelId="{D62AC194-9FAA-48DF-AFA4-41E7515577BE}" type="pres">
      <dgm:prSet presAssocID="{1EEC363E-E51B-477B-B0A1-31F18B257293}" presName="thickLine" presStyleLbl="alignNode1" presStyleIdx="3" presStyleCnt="5"/>
      <dgm:spPr/>
    </dgm:pt>
    <dgm:pt modelId="{50DE21F4-0889-46A2-9F31-E4581899B9D6}" type="pres">
      <dgm:prSet presAssocID="{1EEC363E-E51B-477B-B0A1-31F18B257293}" presName="horz1" presStyleCnt="0"/>
      <dgm:spPr/>
    </dgm:pt>
    <dgm:pt modelId="{E819DC37-A6EF-4DC7-9614-FD3D0A46B4A3}" type="pres">
      <dgm:prSet presAssocID="{1EEC363E-E51B-477B-B0A1-31F18B257293}" presName="tx1" presStyleLbl="revTx" presStyleIdx="3" presStyleCnt="5"/>
      <dgm:spPr/>
    </dgm:pt>
    <dgm:pt modelId="{47B1B39F-AC76-448D-8485-D7C98D21F344}" type="pres">
      <dgm:prSet presAssocID="{1EEC363E-E51B-477B-B0A1-31F18B257293}" presName="vert1" presStyleCnt="0"/>
      <dgm:spPr/>
    </dgm:pt>
    <dgm:pt modelId="{DB65B189-3D7D-40CE-9B9B-D58D8197B2A0}" type="pres">
      <dgm:prSet presAssocID="{E9E24283-53D5-4CA8-89A0-E12CED509FB8}" presName="thickLine" presStyleLbl="alignNode1" presStyleIdx="4" presStyleCnt="5"/>
      <dgm:spPr/>
    </dgm:pt>
    <dgm:pt modelId="{27C61437-C234-4D84-811A-815143287417}" type="pres">
      <dgm:prSet presAssocID="{E9E24283-53D5-4CA8-89A0-E12CED509FB8}" presName="horz1" presStyleCnt="0"/>
      <dgm:spPr/>
    </dgm:pt>
    <dgm:pt modelId="{89260302-FC15-4722-A155-C964BCB9C22C}" type="pres">
      <dgm:prSet presAssocID="{E9E24283-53D5-4CA8-89A0-E12CED509FB8}" presName="tx1" presStyleLbl="revTx" presStyleIdx="4" presStyleCnt="5"/>
      <dgm:spPr/>
    </dgm:pt>
    <dgm:pt modelId="{AF05311E-30DA-4ED1-BFC9-93EE7F2D5FA4}" type="pres">
      <dgm:prSet presAssocID="{E9E24283-53D5-4CA8-89A0-E12CED509FB8}" presName="vert1" presStyleCnt="0"/>
      <dgm:spPr/>
    </dgm:pt>
  </dgm:ptLst>
  <dgm:cxnLst>
    <dgm:cxn modelId="{ED9F061A-E094-496E-9AFC-9F504C0A7A79}" srcId="{B6B063D6-3E4F-431E-8C3E-45B98A6D133F}" destId="{B1E64A00-53DE-4817-9E2D-C692E09DB81D}" srcOrd="0" destOrd="0" parTransId="{C58B6346-C407-4FE2-9542-0DADD4D75785}" sibTransId="{F44464C4-B8B4-42FB-9233-8F53A18179EF}"/>
    <dgm:cxn modelId="{F1F15924-A335-4592-B8E4-BEEB1803BE08}" type="presOf" srcId="{36B0AB94-2585-4E9F-8EAD-8471BC671433}" destId="{DA2C203B-A914-4161-9DCB-1C5CBEB3C9C3}" srcOrd="0" destOrd="0" presId="urn:microsoft.com/office/officeart/2008/layout/LinedList"/>
    <dgm:cxn modelId="{35B94537-A6A5-4DA9-AD1E-39CAA35D3EC5}" srcId="{B6B063D6-3E4F-431E-8C3E-45B98A6D133F}" destId="{1EEC363E-E51B-477B-B0A1-31F18B257293}" srcOrd="3" destOrd="0" parTransId="{97A0987E-DCDA-454D-8AF4-42D044F725BA}" sibTransId="{0F57914E-F1F0-4DAC-BD60-D71182407121}"/>
    <dgm:cxn modelId="{AC9A833F-62A4-467F-8E4A-11A4B850F2CF}" type="presOf" srcId="{1A042632-9FB1-4462-8909-DA8E8DC61739}" destId="{46978B67-5921-4E77-A6A0-9FA8B9978EF8}" srcOrd="0" destOrd="0" presId="urn:microsoft.com/office/officeart/2008/layout/LinedList"/>
    <dgm:cxn modelId="{C414726C-5421-4944-B1E9-0D6E887BB77A}" srcId="{B6B063D6-3E4F-431E-8C3E-45B98A6D133F}" destId="{E9E24283-53D5-4CA8-89A0-E12CED509FB8}" srcOrd="4" destOrd="0" parTransId="{B54FB2C0-C829-4E48-980C-5C6E3C3EE134}" sibTransId="{98493EEC-EDDE-400F-8E9D-E2FBB22D7551}"/>
    <dgm:cxn modelId="{96CBB16C-6CA8-4049-A237-EC55B6C4F06F}" type="presOf" srcId="{E9E24283-53D5-4CA8-89A0-E12CED509FB8}" destId="{89260302-FC15-4722-A155-C964BCB9C22C}" srcOrd="0" destOrd="0" presId="urn:microsoft.com/office/officeart/2008/layout/LinedList"/>
    <dgm:cxn modelId="{1E31704D-E2C0-4049-95C8-669AF16C24A1}" type="presOf" srcId="{1EEC363E-E51B-477B-B0A1-31F18B257293}" destId="{E819DC37-A6EF-4DC7-9614-FD3D0A46B4A3}" srcOrd="0" destOrd="0" presId="urn:microsoft.com/office/officeart/2008/layout/LinedList"/>
    <dgm:cxn modelId="{97814EB1-02C4-447C-B55E-E82C66CBEC9C}" type="presOf" srcId="{B1E64A00-53DE-4817-9E2D-C692E09DB81D}" destId="{91BD8733-933C-4271-A3AE-05D1EE89A69C}" srcOrd="0" destOrd="0" presId="urn:microsoft.com/office/officeart/2008/layout/LinedList"/>
    <dgm:cxn modelId="{E86E86B1-0607-4380-9177-CB4D202C96C8}" type="presOf" srcId="{B6B063D6-3E4F-431E-8C3E-45B98A6D133F}" destId="{ADE32EF2-146D-4AED-A810-C4A9CF80EEED}" srcOrd="0" destOrd="0" presId="urn:microsoft.com/office/officeart/2008/layout/LinedList"/>
    <dgm:cxn modelId="{596D5EC1-F6DC-4132-960D-E810AB17C274}" srcId="{B6B063D6-3E4F-431E-8C3E-45B98A6D133F}" destId="{1A042632-9FB1-4462-8909-DA8E8DC61739}" srcOrd="1" destOrd="0" parTransId="{0A3B6E98-EFA1-4085-897E-4B52220D1B2F}" sibTransId="{CD4FCF63-6BDC-4181-8A69-1BC8AD6833A7}"/>
    <dgm:cxn modelId="{0342A0CE-6CF8-4E88-B144-23A233CBD60B}" srcId="{B6B063D6-3E4F-431E-8C3E-45B98A6D133F}" destId="{36B0AB94-2585-4E9F-8EAD-8471BC671433}" srcOrd="2" destOrd="0" parTransId="{5A2F9DE5-A037-4381-839E-FDE87B2AF9D6}" sibTransId="{42A73FEE-AF44-4C0A-A849-AEBAF4D55E12}"/>
    <dgm:cxn modelId="{4494E1DD-9DD6-4291-98C5-168D4DF1171A}" type="presParOf" srcId="{ADE32EF2-146D-4AED-A810-C4A9CF80EEED}" destId="{9536C9E8-399A-4D8A-96F2-AC6636F1C4FC}" srcOrd="0" destOrd="0" presId="urn:microsoft.com/office/officeart/2008/layout/LinedList"/>
    <dgm:cxn modelId="{34192537-FC43-4008-9BD7-6361A04F6938}" type="presParOf" srcId="{ADE32EF2-146D-4AED-A810-C4A9CF80EEED}" destId="{D344214D-6801-44DD-9CF3-44C3FC47D8FF}" srcOrd="1" destOrd="0" presId="urn:microsoft.com/office/officeart/2008/layout/LinedList"/>
    <dgm:cxn modelId="{80172A11-EACA-41B2-98B3-75CB6226DD04}" type="presParOf" srcId="{D344214D-6801-44DD-9CF3-44C3FC47D8FF}" destId="{91BD8733-933C-4271-A3AE-05D1EE89A69C}" srcOrd="0" destOrd="0" presId="urn:microsoft.com/office/officeart/2008/layout/LinedList"/>
    <dgm:cxn modelId="{803D1984-76B7-47FF-8B93-AEC801CB1760}" type="presParOf" srcId="{D344214D-6801-44DD-9CF3-44C3FC47D8FF}" destId="{E58C5D18-F41E-4E81-BD14-9C7B4AEF3CF4}" srcOrd="1" destOrd="0" presId="urn:microsoft.com/office/officeart/2008/layout/LinedList"/>
    <dgm:cxn modelId="{E0804CD2-F2D9-433B-A075-1F4CB6CE47D5}" type="presParOf" srcId="{ADE32EF2-146D-4AED-A810-C4A9CF80EEED}" destId="{9DBEB9AE-7F75-4935-9A89-C8F1B9AB2C86}" srcOrd="2" destOrd="0" presId="urn:microsoft.com/office/officeart/2008/layout/LinedList"/>
    <dgm:cxn modelId="{018CC58D-6EBD-42FC-A9C4-8FF480B4F3D7}" type="presParOf" srcId="{ADE32EF2-146D-4AED-A810-C4A9CF80EEED}" destId="{572CCE0A-1D6F-4456-9C8E-1EC6E0DBF35F}" srcOrd="3" destOrd="0" presId="urn:microsoft.com/office/officeart/2008/layout/LinedList"/>
    <dgm:cxn modelId="{68750137-76FD-4F5F-9F62-32A0B171FB69}" type="presParOf" srcId="{572CCE0A-1D6F-4456-9C8E-1EC6E0DBF35F}" destId="{46978B67-5921-4E77-A6A0-9FA8B9978EF8}" srcOrd="0" destOrd="0" presId="urn:microsoft.com/office/officeart/2008/layout/LinedList"/>
    <dgm:cxn modelId="{63A5A9F6-19A0-470A-AB8D-E8AA597A5A4B}" type="presParOf" srcId="{572CCE0A-1D6F-4456-9C8E-1EC6E0DBF35F}" destId="{0EE4C970-5C54-44E7-9077-73FA8C5617B4}" srcOrd="1" destOrd="0" presId="urn:microsoft.com/office/officeart/2008/layout/LinedList"/>
    <dgm:cxn modelId="{9B0FAAC4-DA7D-4B7D-9E3B-513C49D5F915}" type="presParOf" srcId="{ADE32EF2-146D-4AED-A810-C4A9CF80EEED}" destId="{177CDE07-0EF3-45E5-9DDE-1E9EF2608256}" srcOrd="4" destOrd="0" presId="urn:microsoft.com/office/officeart/2008/layout/LinedList"/>
    <dgm:cxn modelId="{728F2E15-2E36-4D53-B1BE-42BF81E7FD94}" type="presParOf" srcId="{ADE32EF2-146D-4AED-A810-C4A9CF80EEED}" destId="{B82EAE8B-4940-4CA5-AC65-5AC9938369C3}" srcOrd="5" destOrd="0" presId="urn:microsoft.com/office/officeart/2008/layout/LinedList"/>
    <dgm:cxn modelId="{EBF25BA3-1467-4156-B759-5973D5E55564}" type="presParOf" srcId="{B82EAE8B-4940-4CA5-AC65-5AC9938369C3}" destId="{DA2C203B-A914-4161-9DCB-1C5CBEB3C9C3}" srcOrd="0" destOrd="0" presId="urn:microsoft.com/office/officeart/2008/layout/LinedList"/>
    <dgm:cxn modelId="{37A5AC21-36DA-46D6-8159-72634739726A}" type="presParOf" srcId="{B82EAE8B-4940-4CA5-AC65-5AC9938369C3}" destId="{3F92D2F7-05ED-4853-B905-48A639BEE754}" srcOrd="1" destOrd="0" presId="urn:microsoft.com/office/officeart/2008/layout/LinedList"/>
    <dgm:cxn modelId="{12CBF55B-4893-4984-A829-C1248D8EF08A}" type="presParOf" srcId="{ADE32EF2-146D-4AED-A810-C4A9CF80EEED}" destId="{D62AC194-9FAA-48DF-AFA4-41E7515577BE}" srcOrd="6" destOrd="0" presId="urn:microsoft.com/office/officeart/2008/layout/LinedList"/>
    <dgm:cxn modelId="{E565F613-EB5F-4023-AE2F-03C0293A55C3}" type="presParOf" srcId="{ADE32EF2-146D-4AED-A810-C4A9CF80EEED}" destId="{50DE21F4-0889-46A2-9F31-E4581899B9D6}" srcOrd="7" destOrd="0" presId="urn:microsoft.com/office/officeart/2008/layout/LinedList"/>
    <dgm:cxn modelId="{5634CCCA-A540-4581-A943-911633309D3F}" type="presParOf" srcId="{50DE21F4-0889-46A2-9F31-E4581899B9D6}" destId="{E819DC37-A6EF-4DC7-9614-FD3D0A46B4A3}" srcOrd="0" destOrd="0" presId="urn:microsoft.com/office/officeart/2008/layout/LinedList"/>
    <dgm:cxn modelId="{AA65762C-E6DE-417B-B3CB-190E4B2023E9}" type="presParOf" srcId="{50DE21F4-0889-46A2-9F31-E4581899B9D6}" destId="{47B1B39F-AC76-448D-8485-D7C98D21F344}" srcOrd="1" destOrd="0" presId="urn:microsoft.com/office/officeart/2008/layout/LinedList"/>
    <dgm:cxn modelId="{D7983A2E-3C0B-4421-BD07-9E8C436EEBEE}" type="presParOf" srcId="{ADE32EF2-146D-4AED-A810-C4A9CF80EEED}" destId="{DB65B189-3D7D-40CE-9B9B-D58D8197B2A0}" srcOrd="8" destOrd="0" presId="urn:microsoft.com/office/officeart/2008/layout/LinedList"/>
    <dgm:cxn modelId="{7310A906-C513-49EA-8FF8-F5B16AD35013}" type="presParOf" srcId="{ADE32EF2-146D-4AED-A810-C4A9CF80EEED}" destId="{27C61437-C234-4D84-811A-815143287417}" srcOrd="9" destOrd="0" presId="urn:microsoft.com/office/officeart/2008/layout/LinedList"/>
    <dgm:cxn modelId="{5FFA5391-AF56-40EC-A736-FA6FDCA4CF11}" type="presParOf" srcId="{27C61437-C234-4D84-811A-815143287417}" destId="{89260302-FC15-4722-A155-C964BCB9C22C}" srcOrd="0" destOrd="0" presId="urn:microsoft.com/office/officeart/2008/layout/LinedList"/>
    <dgm:cxn modelId="{FE8C175F-4C35-4B58-A609-D44758B0CD09}" type="presParOf" srcId="{27C61437-C234-4D84-811A-815143287417}" destId="{AF05311E-30DA-4ED1-BFC9-93EE7F2D5FA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FEEC71-2C09-4FA4-85A1-BFCE95179365}"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GB"/>
        </a:p>
      </dgm:t>
    </dgm:pt>
    <dgm:pt modelId="{02898376-003E-4F1B-8B8C-8E19C18A2142}">
      <dgm:prSet phldrT="[Text]" custT="1"/>
      <dgm:spPr/>
      <dgm:t>
        <a:bodyPr/>
        <a:lstStyle/>
        <a:p>
          <a:r>
            <a:rPr lang="en-GB" sz="2400" b="1" u="sng" dirty="0">
              <a:latin typeface="+mj-lt"/>
            </a:rPr>
            <a:t>Adults</a:t>
          </a:r>
          <a:r>
            <a:rPr lang="en-GB" sz="2400" b="1" dirty="0">
              <a:latin typeface="+mj-lt"/>
            </a:rPr>
            <a:t>  - Stress =  Calming   Hospital = Expression</a:t>
          </a:r>
        </a:p>
      </dgm:t>
    </dgm:pt>
    <dgm:pt modelId="{104E12F7-0D32-455E-AF26-26057D751A1C}" type="parTrans" cxnId="{59733F49-F3D3-43A8-B9F0-8D8AEB3B9C11}">
      <dgm:prSet/>
      <dgm:spPr/>
      <dgm:t>
        <a:bodyPr/>
        <a:lstStyle/>
        <a:p>
          <a:endParaRPr lang="en-GB"/>
        </a:p>
      </dgm:t>
    </dgm:pt>
    <dgm:pt modelId="{50D44248-D459-4223-8B16-060F9B03F467}" type="sibTrans" cxnId="{59733F49-F3D3-43A8-B9F0-8D8AEB3B9C11}">
      <dgm:prSet/>
      <dgm:spPr/>
      <dgm:t>
        <a:bodyPr/>
        <a:lstStyle/>
        <a:p>
          <a:endParaRPr lang="en-GB"/>
        </a:p>
      </dgm:t>
    </dgm:pt>
    <dgm:pt modelId="{97253EBF-9FD9-48A4-BEEB-52EECDD026EF}">
      <dgm:prSet phldrT="[Text]" custT="1"/>
      <dgm:spPr/>
      <dgm:t>
        <a:bodyPr/>
        <a:lstStyle/>
        <a:p>
          <a:r>
            <a:rPr lang="en-GB" sz="2400" b="1" u="sng" dirty="0">
              <a:latin typeface="+mj-lt"/>
            </a:rPr>
            <a:t>Children</a:t>
          </a:r>
          <a:r>
            <a:rPr lang="en-GB" sz="2400" b="1" u="none" dirty="0">
              <a:latin typeface="+mj-lt"/>
            </a:rPr>
            <a:t> -</a:t>
          </a:r>
          <a:r>
            <a:rPr lang="en-GB" sz="2400" b="1" dirty="0">
              <a:latin typeface="+mj-lt"/>
            </a:rPr>
            <a:t> Development = Identity   Background = Self=Esteem</a:t>
          </a:r>
        </a:p>
      </dgm:t>
    </dgm:pt>
    <dgm:pt modelId="{D5C99EBA-5C6D-473F-9AB2-2296181D16A5}" type="parTrans" cxnId="{9E6C376C-E565-461B-9333-9752206F9F1E}">
      <dgm:prSet/>
      <dgm:spPr/>
      <dgm:t>
        <a:bodyPr/>
        <a:lstStyle/>
        <a:p>
          <a:endParaRPr lang="en-GB"/>
        </a:p>
      </dgm:t>
    </dgm:pt>
    <dgm:pt modelId="{9E1622D5-2006-407E-99B6-4481E5A47678}" type="sibTrans" cxnId="{9E6C376C-E565-461B-9333-9752206F9F1E}">
      <dgm:prSet/>
      <dgm:spPr/>
      <dgm:t>
        <a:bodyPr/>
        <a:lstStyle/>
        <a:p>
          <a:endParaRPr lang="en-GB"/>
        </a:p>
      </dgm:t>
    </dgm:pt>
    <dgm:pt modelId="{A89F11DA-5E38-49EC-8DC9-519CA4888D51}">
      <dgm:prSet phldrT="[Text]" custT="1"/>
      <dgm:spPr/>
      <dgm:t>
        <a:bodyPr/>
        <a:lstStyle/>
        <a:p>
          <a:r>
            <a:rPr lang="en-GB" sz="2400" b="1" u="sng" dirty="0">
              <a:latin typeface="+mj-lt"/>
            </a:rPr>
            <a:t>Elderly </a:t>
          </a:r>
          <a:r>
            <a:rPr lang="en-GB" sz="2400" b="1" dirty="0">
              <a:latin typeface="+mj-lt"/>
            </a:rPr>
            <a:t>- Disease = Stimulation   Loneliness = Socialising</a:t>
          </a:r>
        </a:p>
      </dgm:t>
    </dgm:pt>
    <dgm:pt modelId="{7505B186-1B0B-4F68-93A5-51F8D03B6D45}" type="parTrans" cxnId="{F4A3D6B7-C7E4-48E6-A85F-EF5ADB96F7E6}">
      <dgm:prSet/>
      <dgm:spPr/>
      <dgm:t>
        <a:bodyPr/>
        <a:lstStyle/>
        <a:p>
          <a:endParaRPr lang="en-GB"/>
        </a:p>
      </dgm:t>
    </dgm:pt>
    <dgm:pt modelId="{E1DDA12D-8FAF-45B1-AF98-668DD58CD498}" type="sibTrans" cxnId="{F4A3D6B7-C7E4-48E6-A85F-EF5ADB96F7E6}">
      <dgm:prSet/>
      <dgm:spPr/>
      <dgm:t>
        <a:bodyPr/>
        <a:lstStyle/>
        <a:p>
          <a:endParaRPr lang="en-GB"/>
        </a:p>
      </dgm:t>
    </dgm:pt>
    <dgm:pt modelId="{AE85DDCD-85A2-4200-8BB9-8CA7A3E47591}" type="pres">
      <dgm:prSet presAssocID="{73FEEC71-2C09-4FA4-85A1-BFCE95179365}" presName="linear" presStyleCnt="0">
        <dgm:presLayoutVars>
          <dgm:dir/>
          <dgm:resizeHandles val="exact"/>
        </dgm:presLayoutVars>
      </dgm:prSet>
      <dgm:spPr/>
    </dgm:pt>
    <dgm:pt modelId="{A8E0F137-0A0E-48C4-8497-D6E56B777B09}" type="pres">
      <dgm:prSet presAssocID="{02898376-003E-4F1B-8B8C-8E19C18A2142}" presName="comp" presStyleCnt="0"/>
      <dgm:spPr/>
    </dgm:pt>
    <dgm:pt modelId="{5CB7CEAA-1DB7-4B06-8B87-34C0D252D522}" type="pres">
      <dgm:prSet presAssocID="{02898376-003E-4F1B-8B8C-8E19C18A2142}" presName="box" presStyleLbl="node1" presStyleIdx="0" presStyleCnt="3" custLinFactNeighborX="107" custLinFactNeighborY="-4067"/>
      <dgm:spPr/>
    </dgm:pt>
    <dgm:pt modelId="{F099ADD6-16B5-48DB-A821-1B3C8B963A98}" type="pres">
      <dgm:prSet presAssocID="{02898376-003E-4F1B-8B8C-8E19C18A2142}" presName="img" presStyleLbl="fgImgPlace1" presStyleIdx="0" presStyleCnt="3"/>
      <dgm:spPr>
        <a:blipFill rotWithShape="1">
          <a:blip xmlns:r="http://schemas.openxmlformats.org/officeDocument/2006/relationships" r:embed="rId1"/>
          <a:srcRect/>
          <a:stretch>
            <a:fillRect t="-9000" b="-9000"/>
          </a:stretch>
        </a:blipFill>
      </dgm:spPr>
    </dgm:pt>
    <dgm:pt modelId="{873E3FC2-E609-47B0-8F20-4F85465B2F48}" type="pres">
      <dgm:prSet presAssocID="{02898376-003E-4F1B-8B8C-8E19C18A2142}" presName="text" presStyleLbl="node1" presStyleIdx="0" presStyleCnt="3">
        <dgm:presLayoutVars>
          <dgm:bulletEnabled val="1"/>
        </dgm:presLayoutVars>
      </dgm:prSet>
      <dgm:spPr/>
    </dgm:pt>
    <dgm:pt modelId="{079FFBEB-FFD7-4319-AF9F-C05570650A0C}" type="pres">
      <dgm:prSet presAssocID="{50D44248-D459-4223-8B16-060F9B03F467}" presName="spacer" presStyleCnt="0"/>
      <dgm:spPr/>
    </dgm:pt>
    <dgm:pt modelId="{306D538E-9514-4ACB-8B3B-849D624EDC95}" type="pres">
      <dgm:prSet presAssocID="{97253EBF-9FD9-48A4-BEEB-52EECDD026EF}" presName="comp" presStyleCnt="0"/>
      <dgm:spPr/>
    </dgm:pt>
    <dgm:pt modelId="{CA9C2D62-CADC-4E0C-A4D0-61E15C9FCA9D}" type="pres">
      <dgm:prSet presAssocID="{97253EBF-9FD9-48A4-BEEB-52EECDD026EF}" presName="box" presStyleLbl="node1" presStyleIdx="1" presStyleCnt="3" custLinFactNeighborY="-1068"/>
      <dgm:spPr/>
    </dgm:pt>
    <dgm:pt modelId="{6F9B908F-7670-4A28-BB11-6D79435F0139}" type="pres">
      <dgm:prSet presAssocID="{97253EBF-9FD9-48A4-BEEB-52EECDD026EF}" presName="img" presStyleLbl="fgImgPlace1" presStyleIdx="1" presStyleCnt="3"/>
      <dgm:spPr>
        <a:blipFill rotWithShape="1">
          <a:blip xmlns:r="http://schemas.openxmlformats.org/officeDocument/2006/relationships" r:embed="rId2"/>
          <a:srcRect/>
          <a:stretch>
            <a:fillRect t="-9000" b="-9000"/>
          </a:stretch>
        </a:blipFill>
      </dgm:spPr>
    </dgm:pt>
    <dgm:pt modelId="{739E43E4-5F3C-40D9-81AE-75A534DDB7FA}" type="pres">
      <dgm:prSet presAssocID="{97253EBF-9FD9-48A4-BEEB-52EECDD026EF}" presName="text" presStyleLbl="node1" presStyleIdx="1" presStyleCnt="3">
        <dgm:presLayoutVars>
          <dgm:bulletEnabled val="1"/>
        </dgm:presLayoutVars>
      </dgm:prSet>
      <dgm:spPr/>
    </dgm:pt>
    <dgm:pt modelId="{48014F64-5536-4A1E-9882-5A7081B76B86}" type="pres">
      <dgm:prSet presAssocID="{9E1622D5-2006-407E-99B6-4481E5A47678}" presName="spacer" presStyleCnt="0"/>
      <dgm:spPr/>
    </dgm:pt>
    <dgm:pt modelId="{BC84F15C-D3B4-42FC-B7D4-44BAF0D27CE1}" type="pres">
      <dgm:prSet presAssocID="{A89F11DA-5E38-49EC-8DC9-519CA4888D51}" presName="comp" presStyleCnt="0"/>
      <dgm:spPr/>
    </dgm:pt>
    <dgm:pt modelId="{B562C890-CFF1-414F-92B5-F89F40AA002C}" type="pres">
      <dgm:prSet presAssocID="{A89F11DA-5E38-49EC-8DC9-519CA4888D51}" presName="box" presStyleLbl="node1" presStyleIdx="2" presStyleCnt="3" custLinFactNeighborY="21435"/>
      <dgm:spPr/>
    </dgm:pt>
    <dgm:pt modelId="{A9B76792-596A-4815-B6CC-5E717BC804FC}" type="pres">
      <dgm:prSet presAssocID="{A89F11DA-5E38-49EC-8DC9-519CA4888D51}" presName="img" presStyleLbl="fgImgPlace1" presStyleIdx="2" presStyleCnt="3"/>
      <dgm:spPr>
        <a:blipFill rotWithShape="1">
          <a:blip xmlns:r="http://schemas.openxmlformats.org/officeDocument/2006/relationships" r:embed="rId3"/>
          <a:srcRect/>
          <a:stretch>
            <a:fillRect t="-9000" b="-9000"/>
          </a:stretch>
        </a:blipFill>
      </dgm:spPr>
    </dgm:pt>
    <dgm:pt modelId="{75306AA0-9B85-4488-9D1F-05A684667305}" type="pres">
      <dgm:prSet presAssocID="{A89F11DA-5E38-49EC-8DC9-519CA4888D51}" presName="text" presStyleLbl="node1" presStyleIdx="2" presStyleCnt="3">
        <dgm:presLayoutVars>
          <dgm:bulletEnabled val="1"/>
        </dgm:presLayoutVars>
      </dgm:prSet>
      <dgm:spPr/>
    </dgm:pt>
  </dgm:ptLst>
  <dgm:cxnLst>
    <dgm:cxn modelId="{FBDB2017-631D-4EAF-96AA-BB424368AD3D}" type="presOf" srcId="{02898376-003E-4F1B-8B8C-8E19C18A2142}" destId="{5CB7CEAA-1DB7-4B06-8B87-34C0D252D522}" srcOrd="0" destOrd="0" presId="urn:microsoft.com/office/officeart/2005/8/layout/vList4"/>
    <dgm:cxn modelId="{AF48BB61-808A-4908-8F1A-61973921D0DF}" type="presOf" srcId="{97253EBF-9FD9-48A4-BEEB-52EECDD026EF}" destId="{CA9C2D62-CADC-4E0C-A4D0-61E15C9FCA9D}" srcOrd="0" destOrd="0" presId="urn:microsoft.com/office/officeart/2005/8/layout/vList4"/>
    <dgm:cxn modelId="{1DE7F346-43D2-40D8-9B12-1C820C6E46F0}" type="presOf" srcId="{97253EBF-9FD9-48A4-BEEB-52EECDD026EF}" destId="{739E43E4-5F3C-40D9-81AE-75A534DDB7FA}" srcOrd="1" destOrd="0" presId="urn:microsoft.com/office/officeart/2005/8/layout/vList4"/>
    <dgm:cxn modelId="{59733F49-F3D3-43A8-B9F0-8D8AEB3B9C11}" srcId="{73FEEC71-2C09-4FA4-85A1-BFCE95179365}" destId="{02898376-003E-4F1B-8B8C-8E19C18A2142}" srcOrd="0" destOrd="0" parTransId="{104E12F7-0D32-455E-AF26-26057D751A1C}" sibTransId="{50D44248-D459-4223-8B16-060F9B03F467}"/>
    <dgm:cxn modelId="{9E6C376C-E565-461B-9333-9752206F9F1E}" srcId="{73FEEC71-2C09-4FA4-85A1-BFCE95179365}" destId="{97253EBF-9FD9-48A4-BEEB-52EECDD026EF}" srcOrd="1" destOrd="0" parTransId="{D5C99EBA-5C6D-473F-9AB2-2296181D16A5}" sibTransId="{9E1622D5-2006-407E-99B6-4481E5A47678}"/>
    <dgm:cxn modelId="{F4A3D6B7-C7E4-48E6-A85F-EF5ADB96F7E6}" srcId="{73FEEC71-2C09-4FA4-85A1-BFCE95179365}" destId="{A89F11DA-5E38-49EC-8DC9-519CA4888D51}" srcOrd="2" destOrd="0" parTransId="{7505B186-1B0B-4F68-93A5-51F8D03B6D45}" sibTransId="{E1DDA12D-8FAF-45B1-AF98-668DD58CD498}"/>
    <dgm:cxn modelId="{CBEED5C1-AF8C-49A9-B1A9-0CAB858B5F64}" type="presOf" srcId="{A89F11DA-5E38-49EC-8DC9-519CA4888D51}" destId="{B562C890-CFF1-414F-92B5-F89F40AA002C}" srcOrd="0" destOrd="0" presId="urn:microsoft.com/office/officeart/2005/8/layout/vList4"/>
    <dgm:cxn modelId="{6ACDC0C2-D0D6-4B91-9B51-A10D789A338C}" type="presOf" srcId="{02898376-003E-4F1B-8B8C-8E19C18A2142}" destId="{873E3FC2-E609-47B0-8F20-4F85465B2F48}" srcOrd="1" destOrd="0" presId="urn:microsoft.com/office/officeart/2005/8/layout/vList4"/>
    <dgm:cxn modelId="{9CB918CA-C386-44B5-9752-1C4149089CEF}" type="presOf" srcId="{73FEEC71-2C09-4FA4-85A1-BFCE95179365}" destId="{AE85DDCD-85A2-4200-8BB9-8CA7A3E47591}" srcOrd="0" destOrd="0" presId="urn:microsoft.com/office/officeart/2005/8/layout/vList4"/>
    <dgm:cxn modelId="{3F5CA0DB-1760-45FB-B95C-D79F167EC9B2}" type="presOf" srcId="{A89F11DA-5E38-49EC-8DC9-519CA4888D51}" destId="{75306AA0-9B85-4488-9D1F-05A684667305}" srcOrd="1" destOrd="0" presId="urn:microsoft.com/office/officeart/2005/8/layout/vList4"/>
    <dgm:cxn modelId="{F1556F70-47A1-44E2-8422-8F7EFCF42AEC}" type="presParOf" srcId="{AE85DDCD-85A2-4200-8BB9-8CA7A3E47591}" destId="{A8E0F137-0A0E-48C4-8497-D6E56B777B09}" srcOrd="0" destOrd="0" presId="urn:microsoft.com/office/officeart/2005/8/layout/vList4"/>
    <dgm:cxn modelId="{E093F14D-C83A-40C5-83C0-98831EDAF190}" type="presParOf" srcId="{A8E0F137-0A0E-48C4-8497-D6E56B777B09}" destId="{5CB7CEAA-1DB7-4B06-8B87-34C0D252D522}" srcOrd="0" destOrd="0" presId="urn:microsoft.com/office/officeart/2005/8/layout/vList4"/>
    <dgm:cxn modelId="{BB8BF4CC-0164-491A-8355-8867C2232FD6}" type="presParOf" srcId="{A8E0F137-0A0E-48C4-8497-D6E56B777B09}" destId="{F099ADD6-16B5-48DB-A821-1B3C8B963A98}" srcOrd="1" destOrd="0" presId="urn:microsoft.com/office/officeart/2005/8/layout/vList4"/>
    <dgm:cxn modelId="{E7A1C907-1577-46A1-B8D5-EDED4D3AC882}" type="presParOf" srcId="{A8E0F137-0A0E-48C4-8497-D6E56B777B09}" destId="{873E3FC2-E609-47B0-8F20-4F85465B2F48}" srcOrd="2" destOrd="0" presId="urn:microsoft.com/office/officeart/2005/8/layout/vList4"/>
    <dgm:cxn modelId="{1C873372-0DFD-480F-8044-D9444C9AB627}" type="presParOf" srcId="{AE85DDCD-85A2-4200-8BB9-8CA7A3E47591}" destId="{079FFBEB-FFD7-4319-AF9F-C05570650A0C}" srcOrd="1" destOrd="0" presId="urn:microsoft.com/office/officeart/2005/8/layout/vList4"/>
    <dgm:cxn modelId="{737426CF-8B34-4ACC-924E-6DBE0D9D83E5}" type="presParOf" srcId="{AE85DDCD-85A2-4200-8BB9-8CA7A3E47591}" destId="{306D538E-9514-4ACB-8B3B-849D624EDC95}" srcOrd="2" destOrd="0" presId="urn:microsoft.com/office/officeart/2005/8/layout/vList4"/>
    <dgm:cxn modelId="{8AD4FC45-30BC-47C2-AB18-1209CFF7524D}" type="presParOf" srcId="{306D538E-9514-4ACB-8B3B-849D624EDC95}" destId="{CA9C2D62-CADC-4E0C-A4D0-61E15C9FCA9D}" srcOrd="0" destOrd="0" presId="urn:microsoft.com/office/officeart/2005/8/layout/vList4"/>
    <dgm:cxn modelId="{0E0A3808-FD61-4405-9FB7-79F5EB2CC46C}" type="presParOf" srcId="{306D538E-9514-4ACB-8B3B-849D624EDC95}" destId="{6F9B908F-7670-4A28-BB11-6D79435F0139}" srcOrd="1" destOrd="0" presId="urn:microsoft.com/office/officeart/2005/8/layout/vList4"/>
    <dgm:cxn modelId="{496D0BAE-EFF1-4563-871D-AC9A555B2493}" type="presParOf" srcId="{306D538E-9514-4ACB-8B3B-849D624EDC95}" destId="{739E43E4-5F3C-40D9-81AE-75A534DDB7FA}" srcOrd="2" destOrd="0" presId="urn:microsoft.com/office/officeart/2005/8/layout/vList4"/>
    <dgm:cxn modelId="{8EE12713-3900-4A49-98B8-9556D96EA85A}" type="presParOf" srcId="{AE85DDCD-85A2-4200-8BB9-8CA7A3E47591}" destId="{48014F64-5536-4A1E-9882-5A7081B76B86}" srcOrd="3" destOrd="0" presId="urn:microsoft.com/office/officeart/2005/8/layout/vList4"/>
    <dgm:cxn modelId="{9EB5E32A-6087-4DB5-A5E9-4D56FFCBEBC3}" type="presParOf" srcId="{AE85DDCD-85A2-4200-8BB9-8CA7A3E47591}" destId="{BC84F15C-D3B4-42FC-B7D4-44BAF0D27CE1}" srcOrd="4" destOrd="0" presId="urn:microsoft.com/office/officeart/2005/8/layout/vList4"/>
    <dgm:cxn modelId="{BF7DEABB-1FEF-43D1-99E9-729CF6ECF89A}" type="presParOf" srcId="{BC84F15C-D3B4-42FC-B7D4-44BAF0D27CE1}" destId="{B562C890-CFF1-414F-92B5-F89F40AA002C}" srcOrd="0" destOrd="0" presId="urn:microsoft.com/office/officeart/2005/8/layout/vList4"/>
    <dgm:cxn modelId="{820EB5BA-FD8D-4409-A101-7B5B8D775CF7}" type="presParOf" srcId="{BC84F15C-D3B4-42FC-B7D4-44BAF0D27CE1}" destId="{A9B76792-596A-4815-B6CC-5E717BC804FC}" srcOrd="1" destOrd="0" presId="urn:microsoft.com/office/officeart/2005/8/layout/vList4"/>
    <dgm:cxn modelId="{D7095FD3-B121-4004-85D6-BA53AD28AFA4}" type="presParOf" srcId="{BC84F15C-D3B4-42FC-B7D4-44BAF0D27CE1}" destId="{75306AA0-9B85-4488-9D1F-05A684667305}"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402A93-053A-479D-A5D3-38F7365CEC7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CA3BFB5-8A7D-436B-8FF1-87BA475E7763}">
      <dgm:prSet custT="1"/>
      <dgm:spPr/>
      <dgm:t>
        <a:bodyPr/>
        <a:lstStyle/>
        <a:p>
          <a:r>
            <a:rPr lang="en-GB" sz="2400" b="0" dirty="0">
              <a:latin typeface="+mj-lt"/>
            </a:rPr>
            <a:t>Art Therapy and Object handling</a:t>
          </a:r>
          <a:r>
            <a:rPr lang="en-GB" sz="1200" b="0" dirty="0">
              <a:latin typeface="+mj-lt"/>
            </a:rPr>
            <a:t>.</a:t>
          </a:r>
          <a:endParaRPr lang="en-US" sz="1200" b="0" dirty="0">
            <a:latin typeface="+mj-lt"/>
          </a:endParaRPr>
        </a:p>
      </dgm:t>
    </dgm:pt>
    <dgm:pt modelId="{1A2A506A-47B8-4003-B558-3C31C218B531}" type="parTrans" cxnId="{1E65CBB5-F932-4B27-AD04-2333633AE4DC}">
      <dgm:prSet/>
      <dgm:spPr/>
      <dgm:t>
        <a:bodyPr/>
        <a:lstStyle/>
        <a:p>
          <a:endParaRPr lang="en-US"/>
        </a:p>
      </dgm:t>
    </dgm:pt>
    <dgm:pt modelId="{C694723E-C6B6-4AF5-A788-E7163AAB1E54}" type="sibTrans" cxnId="{1E65CBB5-F932-4B27-AD04-2333633AE4DC}">
      <dgm:prSet/>
      <dgm:spPr/>
      <dgm:t>
        <a:bodyPr/>
        <a:lstStyle/>
        <a:p>
          <a:endParaRPr lang="en-US"/>
        </a:p>
      </dgm:t>
    </dgm:pt>
    <dgm:pt modelId="{6B6BDECF-1C4C-4DD3-A8AD-3731B8ACF785}">
      <dgm:prSet custT="1"/>
      <dgm:spPr/>
      <dgm:t>
        <a:bodyPr/>
        <a:lstStyle/>
        <a:p>
          <a:r>
            <a:rPr lang="en-GB" sz="2400" b="0" dirty="0">
              <a:latin typeface="+mj-lt"/>
            </a:rPr>
            <a:t>Small qualitative research, 20 years</a:t>
          </a:r>
          <a:endParaRPr lang="en-US" sz="2400" b="0" dirty="0">
            <a:latin typeface="+mj-lt"/>
          </a:endParaRPr>
        </a:p>
      </dgm:t>
    </dgm:pt>
    <dgm:pt modelId="{CB11B86C-8254-499A-888C-EC6258E8CE1E}" type="parTrans" cxnId="{3D9D52D6-ED7F-4D4D-8AD3-82E8262E5AEB}">
      <dgm:prSet/>
      <dgm:spPr/>
      <dgm:t>
        <a:bodyPr/>
        <a:lstStyle/>
        <a:p>
          <a:endParaRPr lang="en-US"/>
        </a:p>
      </dgm:t>
    </dgm:pt>
    <dgm:pt modelId="{80E9EB06-C30B-45AA-830C-5D87808ABD6E}" type="sibTrans" cxnId="{3D9D52D6-ED7F-4D4D-8AD3-82E8262E5AEB}">
      <dgm:prSet/>
      <dgm:spPr/>
      <dgm:t>
        <a:bodyPr/>
        <a:lstStyle/>
        <a:p>
          <a:endParaRPr lang="en-US"/>
        </a:p>
      </dgm:t>
    </dgm:pt>
    <dgm:pt modelId="{941B4A50-8BA9-4B1F-90FC-872C6D355AF2}">
      <dgm:prSet custT="1"/>
      <dgm:spPr/>
      <dgm:t>
        <a:bodyPr/>
        <a:lstStyle/>
        <a:p>
          <a:r>
            <a:rPr lang="en-GB" sz="2400" b="0" dirty="0">
              <a:latin typeface="+mj-lt"/>
            </a:rPr>
            <a:t>Heritage in hospitals </a:t>
          </a:r>
          <a:endParaRPr lang="en-US" sz="2400" b="0" dirty="0">
            <a:latin typeface="+mj-lt"/>
          </a:endParaRPr>
        </a:p>
      </dgm:t>
    </dgm:pt>
    <dgm:pt modelId="{E68548B1-86D0-45E4-BCFC-3709CF005BD5}" type="parTrans" cxnId="{9C4BB912-89C6-4CAE-908B-5C7F0A887A71}">
      <dgm:prSet/>
      <dgm:spPr/>
      <dgm:t>
        <a:bodyPr/>
        <a:lstStyle/>
        <a:p>
          <a:endParaRPr lang="en-US"/>
        </a:p>
      </dgm:t>
    </dgm:pt>
    <dgm:pt modelId="{AF3AF72B-7676-4FC6-B40D-19E244B0D77D}" type="sibTrans" cxnId="{9C4BB912-89C6-4CAE-908B-5C7F0A887A71}">
      <dgm:prSet/>
      <dgm:spPr/>
      <dgm:t>
        <a:bodyPr/>
        <a:lstStyle/>
        <a:p>
          <a:endParaRPr lang="en-US"/>
        </a:p>
      </dgm:t>
    </dgm:pt>
    <dgm:pt modelId="{A992B4C9-B4F4-4C29-B8D1-CDD4867F015B}">
      <dgm:prSet custT="1"/>
      <dgm:spPr/>
      <dgm:t>
        <a:bodyPr/>
        <a:lstStyle/>
        <a:p>
          <a:r>
            <a:rPr lang="en-GB" sz="2400" b="0" i="0" dirty="0">
              <a:latin typeface="+mj-lt"/>
            </a:rPr>
            <a:t>Neutral zone</a:t>
          </a:r>
          <a:endParaRPr lang="en-US" sz="2400" b="0" i="0" dirty="0">
            <a:latin typeface="+mj-lt"/>
          </a:endParaRPr>
        </a:p>
      </dgm:t>
    </dgm:pt>
    <dgm:pt modelId="{864E2F18-7485-4AB4-8909-CFCCF13A5091}" type="parTrans" cxnId="{1AC5F451-C621-4867-AB3E-55267E60FB84}">
      <dgm:prSet/>
      <dgm:spPr/>
      <dgm:t>
        <a:bodyPr/>
        <a:lstStyle/>
        <a:p>
          <a:endParaRPr lang="en-US"/>
        </a:p>
      </dgm:t>
    </dgm:pt>
    <dgm:pt modelId="{2CBB71FC-356B-4210-A61F-BD391163014D}" type="sibTrans" cxnId="{1AC5F451-C621-4867-AB3E-55267E60FB84}">
      <dgm:prSet/>
      <dgm:spPr/>
      <dgm:t>
        <a:bodyPr/>
        <a:lstStyle/>
        <a:p>
          <a:endParaRPr lang="en-US"/>
        </a:p>
      </dgm:t>
    </dgm:pt>
    <dgm:pt modelId="{DD75EC8F-8A72-4FC3-AEEC-2219B3C06C33}">
      <dgm:prSet custT="1"/>
      <dgm:spPr/>
      <dgm:t>
        <a:bodyPr/>
        <a:lstStyle/>
        <a:p>
          <a:r>
            <a:rPr lang="en-GB" sz="2400" b="0" dirty="0">
              <a:latin typeface="+mj-lt"/>
            </a:rPr>
            <a:t>More research needed</a:t>
          </a:r>
          <a:endParaRPr lang="en-US" sz="2400" b="0" dirty="0">
            <a:latin typeface="+mj-lt"/>
          </a:endParaRPr>
        </a:p>
      </dgm:t>
    </dgm:pt>
    <dgm:pt modelId="{289576AA-06C1-4648-8464-0CE5DF0E3E4D}" type="parTrans" cxnId="{5F7CEEF0-4459-4297-A8FD-ED76AB6A1490}">
      <dgm:prSet/>
      <dgm:spPr/>
      <dgm:t>
        <a:bodyPr/>
        <a:lstStyle/>
        <a:p>
          <a:endParaRPr lang="en-US"/>
        </a:p>
      </dgm:t>
    </dgm:pt>
    <dgm:pt modelId="{7416538D-B019-44D9-B573-05AC04AAB6DF}" type="sibTrans" cxnId="{5F7CEEF0-4459-4297-A8FD-ED76AB6A1490}">
      <dgm:prSet/>
      <dgm:spPr/>
      <dgm:t>
        <a:bodyPr/>
        <a:lstStyle/>
        <a:p>
          <a:endParaRPr lang="en-US"/>
        </a:p>
      </dgm:t>
    </dgm:pt>
    <dgm:pt modelId="{EC89339F-35BD-4837-82BA-3D99E86A8EA9}" type="pres">
      <dgm:prSet presAssocID="{46402A93-053A-479D-A5D3-38F7365CEC73}" presName="outerComposite" presStyleCnt="0">
        <dgm:presLayoutVars>
          <dgm:chMax val="5"/>
          <dgm:dir/>
          <dgm:resizeHandles val="exact"/>
        </dgm:presLayoutVars>
      </dgm:prSet>
      <dgm:spPr/>
    </dgm:pt>
    <dgm:pt modelId="{954E59FA-133F-4941-9ECF-FCCB1DD9A181}" type="pres">
      <dgm:prSet presAssocID="{46402A93-053A-479D-A5D3-38F7365CEC73}" presName="dummyMaxCanvas" presStyleCnt="0">
        <dgm:presLayoutVars/>
      </dgm:prSet>
      <dgm:spPr/>
    </dgm:pt>
    <dgm:pt modelId="{F75D7169-315E-4001-849C-01C9CB66501A}" type="pres">
      <dgm:prSet presAssocID="{46402A93-053A-479D-A5D3-38F7365CEC73}" presName="FiveNodes_1" presStyleLbl="node1" presStyleIdx="0" presStyleCnt="5">
        <dgm:presLayoutVars>
          <dgm:bulletEnabled val="1"/>
        </dgm:presLayoutVars>
      </dgm:prSet>
      <dgm:spPr/>
    </dgm:pt>
    <dgm:pt modelId="{1D0E4AFA-43C4-41BC-914F-DC95544D0674}" type="pres">
      <dgm:prSet presAssocID="{46402A93-053A-479D-A5D3-38F7365CEC73}" presName="FiveNodes_2" presStyleLbl="node1" presStyleIdx="1" presStyleCnt="5" custScaleX="115677" custScaleY="123341">
        <dgm:presLayoutVars>
          <dgm:bulletEnabled val="1"/>
        </dgm:presLayoutVars>
      </dgm:prSet>
      <dgm:spPr/>
    </dgm:pt>
    <dgm:pt modelId="{D1B643D8-2EFC-4877-845C-DE0EB896A20A}" type="pres">
      <dgm:prSet presAssocID="{46402A93-053A-479D-A5D3-38F7365CEC73}" presName="FiveNodes_3" presStyleLbl="node1" presStyleIdx="2" presStyleCnt="5" custLinFactNeighborX="-14662">
        <dgm:presLayoutVars>
          <dgm:bulletEnabled val="1"/>
        </dgm:presLayoutVars>
      </dgm:prSet>
      <dgm:spPr/>
    </dgm:pt>
    <dgm:pt modelId="{F7A25ED9-02B1-4432-B001-783D701DE053}" type="pres">
      <dgm:prSet presAssocID="{46402A93-053A-479D-A5D3-38F7365CEC73}" presName="FiveNodes_4" presStyleLbl="node1" presStyleIdx="3" presStyleCnt="5" custLinFactNeighborX="-22302" custLinFactNeighborY="4939">
        <dgm:presLayoutVars>
          <dgm:bulletEnabled val="1"/>
        </dgm:presLayoutVars>
      </dgm:prSet>
      <dgm:spPr/>
    </dgm:pt>
    <dgm:pt modelId="{0CF1107A-4D74-4943-92DB-6B840D88130C}" type="pres">
      <dgm:prSet presAssocID="{46402A93-053A-479D-A5D3-38F7365CEC73}" presName="FiveNodes_5" presStyleLbl="node1" presStyleIdx="4" presStyleCnt="5" custLinFactNeighborX="-29597" custLinFactNeighborY="0">
        <dgm:presLayoutVars>
          <dgm:bulletEnabled val="1"/>
        </dgm:presLayoutVars>
      </dgm:prSet>
      <dgm:spPr/>
    </dgm:pt>
    <dgm:pt modelId="{24C997E3-307F-4FEC-85D2-50F890FD3EE0}" type="pres">
      <dgm:prSet presAssocID="{46402A93-053A-479D-A5D3-38F7365CEC73}" presName="FiveConn_1-2" presStyleLbl="fgAccFollowNode1" presStyleIdx="0" presStyleCnt="4" custLinFactNeighborX="18743" custLinFactNeighborY="-17835">
        <dgm:presLayoutVars>
          <dgm:bulletEnabled val="1"/>
        </dgm:presLayoutVars>
      </dgm:prSet>
      <dgm:spPr/>
    </dgm:pt>
    <dgm:pt modelId="{E2F0EB2A-8AE2-46E8-AB23-1C40B7CCA86E}" type="pres">
      <dgm:prSet presAssocID="{46402A93-053A-479D-A5D3-38F7365CEC73}" presName="FiveConn_2-3" presStyleLbl="fgAccFollowNode1" presStyleIdx="1" presStyleCnt="4" custLinFactX="-69759" custLinFactNeighborX="-100000" custLinFactNeighborY="-29798">
        <dgm:presLayoutVars>
          <dgm:bulletEnabled val="1"/>
        </dgm:presLayoutVars>
      </dgm:prSet>
      <dgm:spPr/>
    </dgm:pt>
    <dgm:pt modelId="{32344902-819E-44D0-ACD8-2D0C39355953}" type="pres">
      <dgm:prSet presAssocID="{46402A93-053A-479D-A5D3-38F7365CEC73}" presName="FiveConn_3-4" presStyleLbl="fgAccFollowNode1" presStyleIdx="2" presStyleCnt="4" custLinFactX="-143629" custLinFactNeighborX="-200000" custLinFactNeighborY="-32905">
        <dgm:presLayoutVars>
          <dgm:bulletEnabled val="1"/>
        </dgm:presLayoutVars>
      </dgm:prSet>
      <dgm:spPr/>
    </dgm:pt>
    <dgm:pt modelId="{129AF6A1-7C41-434E-A602-A358CEA48BEF}" type="pres">
      <dgm:prSet presAssocID="{46402A93-053A-479D-A5D3-38F7365CEC73}" presName="FiveConn_4-5" presStyleLbl="fgAccFollowNode1" presStyleIdx="3" presStyleCnt="4" custLinFactX="-231065" custLinFactNeighborX="-300000" custLinFactNeighborY="-27018">
        <dgm:presLayoutVars>
          <dgm:bulletEnabled val="1"/>
        </dgm:presLayoutVars>
      </dgm:prSet>
      <dgm:spPr/>
    </dgm:pt>
    <dgm:pt modelId="{D67B5A2B-0594-4E0C-8111-3D75CD39C2D2}" type="pres">
      <dgm:prSet presAssocID="{46402A93-053A-479D-A5D3-38F7365CEC73}" presName="FiveNodes_1_text" presStyleLbl="node1" presStyleIdx="4" presStyleCnt="5">
        <dgm:presLayoutVars>
          <dgm:bulletEnabled val="1"/>
        </dgm:presLayoutVars>
      </dgm:prSet>
      <dgm:spPr/>
    </dgm:pt>
    <dgm:pt modelId="{6D971C2E-9159-4985-9E51-B80EF6FCB92C}" type="pres">
      <dgm:prSet presAssocID="{46402A93-053A-479D-A5D3-38F7365CEC73}" presName="FiveNodes_2_text" presStyleLbl="node1" presStyleIdx="4" presStyleCnt="5">
        <dgm:presLayoutVars>
          <dgm:bulletEnabled val="1"/>
        </dgm:presLayoutVars>
      </dgm:prSet>
      <dgm:spPr/>
    </dgm:pt>
    <dgm:pt modelId="{037E8309-02BD-4824-9D2F-F2810E0D163A}" type="pres">
      <dgm:prSet presAssocID="{46402A93-053A-479D-A5D3-38F7365CEC73}" presName="FiveNodes_3_text" presStyleLbl="node1" presStyleIdx="4" presStyleCnt="5">
        <dgm:presLayoutVars>
          <dgm:bulletEnabled val="1"/>
        </dgm:presLayoutVars>
      </dgm:prSet>
      <dgm:spPr/>
    </dgm:pt>
    <dgm:pt modelId="{B9AB4DA2-28B8-4B2B-ABCF-FFA6DE646F4A}" type="pres">
      <dgm:prSet presAssocID="{46402A93-053A-479D-A5D3-38F7365CEC73}" presName="FiveNodes_4_text" presStyleLbl="node1" presStyleIdx="4" presStyleCnt="5">
        <dgm:presLayoutVars>
          <dgm:bulletEnabled val="1"/>
        </dgm:presLayoutVars>
      </dgm:prSet>
      <dgm:spPr/>
    </dgm:pt>
    <dgm:pt modelId="{55B685EC-305B-4362-AAE2-28ABA368A046}" type="pres">
      <dgm:prSet presAssocID="{46402A93-053A-479D-A5D3-38F7365CEC73}" presName="FiveNodes_5_text" presStyleLbl="node1" presStyleIdx="4" presStyleCnt="5">
        <dgm:presLayoutVars>
          <dgm:bulletEnabled val="1"/>
        </dgm:presLayoutVars>
      </dgm:prSet>
      <dgm:spPr/>
    </dgm:pt>
  </dgm:ptLst>
  <dgm:cxnLst>
    <dgm:cxn modelId="{9C4BB912-89C6-4CAE-908B-5C7F0A887A71}" srcId="{46402A93-053A-479D-A5D3-38F7365CEC73}" destId="{941B4A50-8BA9-4B1F-90FC-872C6D355AF2}" srcOrd="2" destOrd="0" parTransId="{E68548B1-86D0-45E4-BCFC-3709CF005BD5}" sibTransId="{AF3AF72B-7676-4FC6-B40D-19E244B0D77D}"/>
    <dgm:cxn modelId="{74A6ED12-14C7-413F-9522-0DEAFCA4B4E5}" type="presOf" srcId="{6CA3BFB5-8A7D-436B-8FF1-87BA475E7763}" destId="{F75D7169-315E-4001-849C-01C9CB66501A}" srcOrd="0" destOrd="0" presId="urn:microsoft.com/office/officeart/2005/8/layout/vProcess5"/>
    <dgm:cxn modelId="{350CF41A-2F40-4104-B65E-64C28AB89E35}" type="presOf" srcId="{941B4A50-8BA9-4B1F-90FC-872C6D355AF2}" destId="{D1B643D8-2EFC-4877-845C-DE0EB896A20A}" srcOrd="0" destOrd="0" presId="urn:microsoft.com/office/officeart/2005/8/layout/vProcess5"/>
    <dgm:cxn modelId="{27BB9026-3A05-4FD7-900A-D817144C5EA3}" type="presOf" srcId="{A992B4C9-B4F4-4C29-B8D1-CDD4867F015B}" destId="{F7A25ED9-02B1-4432-B001-783D701DE053}" srcOrd="0" destOrd="0" presId="urn:microsoft.com/office/officeart/2005/8/layout/vProcess5"/>
    <dgm:cxn modelId="{B3A1FE2F-E143-4A23-9151-5FB81143F08E}" type="presOf" srcId="{AF3AF72B-7676-4FC6-B40D-19E244B0D77D}" destId="{32344902-819E-44D0-ACD8-2D0C39355953}" srcOrd="0" destOrd="0" presId="urn:microsoft.com/office/officeart/2005/8/layout/vProcess5"/>
    <dgm:cxn modelId="{E900C23E-77E7-41F9-BB66-A3F3084AC3DF}" type="presOf" srcId="{DD75EC8F-8A72-4FC3-AEEC-2219B3C06C33}" destId="{55B685EC-305B-4362-AAE2-28ABA368A046}" srcOrd="1" destOrd="0" presId="urn:microsoft.com/office/officeart/2005/8/layout/vProcess5"/>
    <dgm:cxn modelId="{CE5EF15E-A1AD-415A-AD35-044B07BCB0A8}" type="presOf" srcId="{941B4A50-8BA9-4B1F-90FC-872C6D355AF2}" destId="{037E8309-02BD-4824-9D2F-F2810E0D163A}" srcOrd="1" destOrd="0" presId="urn:microsoft.com/office/officeart/2005/8/layout/vProcess5"/>
    <dgm:cxn modelId="{FBFF0343-CC09-46F0-90A6-84E9FEA51FF0}" type="presOf" srcId="{2CBB71FC-356B-4210-A61F-BD391163014D}" destId="{129AF6A1-7C41-434E-A602-A358CEA48BEF}" srcOrd="0" destOrd="0" presId="urn:microsoft.com/office/officeart/2005/8/layout/vProcess5"/>
    <dgm:cxn modelId="{F5691D4B-AEC6-4036-96A3-43FD89218E68}" type="presOf" srcId="{C694723E-C6B6-4AF5-A788-E7163AAB1E54}" destId="{24C997E3-307F-4FEC-85D2-50F890FD3EE0}" srcOrd="0" destOrd="0" presId="urn:microsoft.com/office/officeart/2005/8/layout/vProcess5"/>
    <dgm:cxn modelId="{450B164D-A48F-42DC-A584-41A22FA9D323}" type="presOf" srcId="{6B6BDECF-1C4C-4DD3-A8AD-3731B8ACF785}" destId="{1D0E4AFA-43C4-41BC-914F-DC95544D0674}" srcOrd="0" destOrd="0" presId="urn:microsoft.com/office/officeart/2005/8/layout/vProcess5"/>
    <dgm:cxn modelId="{1AC5F451-C621-4867-AB3E-55267E60FB84}" srcId="{46402A93-053A-479D-A5D3-38F7365CEC73}" destId="{A992B4C9-B4F4-4C29-B8D1-CDD4867F015B}" srcOrd="3" destOrd="0" parTransId="{864E2F18-7485-4AB4-8909-CFCCF13A5091}" sibTransId="{2CBB71FC-356B-4210-A61F-BD391163014D}"/>
    <dgm:cxn modelId="{BD06C259-F1D6-4738-B528-2539413E7998}" type="presOf" srcId="{6CA3BFB5-8A7D-436B-8FF1-87BA475E7763}" destId="{D67B5A2B-0594-4E0C-8111-3D75CD39C2D2}" srcOrd="1" destOrd="0" presId="urn:microsoft.com/office/officeart/2005/8/layout/vProcess5"/>
    <dgm:cxn modelId="{C1748D95-1D96-4657-B4E6-0ED65F5C3BBC}" type="presOf" srcId="{A992B4C9-B4F4-4C29-B8D1-CDD4867F015B}" destId="{B9AB4DA2-28B8-4B2B-ABCF-FFA6DE646F4A}" srcOrd="1" destOrd="0" presId="urn:microsoft.com/office/officeart/2005/8/layout/vProcess5"/>
    <dgm:cxn modelId="{E283CDA4-17B9-4B05-B8E3-279C708FEB46}" type="presOf" srcId="{80E9EB06-C30B-45AA-830C-5D87808ABD6E}" destId="{E2F0EB2A-8AE2-46E8-AB23-1C40B7CCA86E}" srcOrd="0" destOrd="0" presId="urn:microsoft.com/office/officeart/2005/8/layout/vProcess5"/>
    <dgm:cxn modelId="{E333DDB0-D0CC-412D-9751-C4514AEA45D4}" type="presOf" srcId="{6B6BDECF-1C4C-4DD3-A8AD-3731B8ACF785}" destId="{6D971C2E-9159-4985-9E51-B80EF6FCB92C}" srcOrd="1" destOrd="0" presId="urn:microsoft.com/office/officeart/2005/8/layout/vProcess5"/>
    <dgm:cxn modelId="{339B9EB1-7809-422F-850F-6924BB9A12A4}" type="presOf" srcId="{46402A93-053A-479D-A5D3-38F7365CEC73}" destId="{EC89339F-35BD-4837-82BA-3D99E86A8EA9}" srcOrd="0" destOrd="0" presId="urn:microsoft.com/office/officeart/2005/8/layout/vProcess5"/>
    <dgm:cxn modelId="{1E65CBB5-F932-4B27-AD04-2333633AE4DC}" srcId="{46402A93-053A-479D-A5D3-38F7365CEC73}" destId="{6CA3BFB5-8A7D-436B-8FF1-87BA475E7763}" srcOrd="0" destOrd="0" parTransId="{1A2A506A-47B8-4003-B558-3C31C218B531}" sibTransId="{C694723E-C6B6-4AF5-A788-E7163AAB1E54}"/>
    <dgm:cxn modelId="{3D9D52D6-ED7F-4D4D-8AD3-82E8262E5AEB}" srcId="{46402A93-053A-479D-A5D3-38F7365CEC73}" destId="{6B6BDECF-1C4C-4DD3-A8AD-3731B8ACF785}" srcOrd="1" destOrd="0" parTransId="{CB11B86C-8254-499A-888C-EC6258E8CE1E}" sibTransId="{80E9EB06-C30B-45AA-830C-5D87808ABD6E}"/>
    <dgm:cxn modelId="{FBE60BDD-0118-403D-9699-52CB1772586D}" type="presOf" srcId="{DD75EC8F-8A72-4FC3-AEEC-2219B3C06C33}" destId="{0CF1107A-4D74-4943-92DB-6B840D88130C}" srcOrd="0" destOrd="0" presId="urn:microsoft.com/office/officeart/2005/8/layout/vProcess5"/>
    <dgm:cxn modelId="{5F7CEEF0-4459-4297-A8FD-ED76AB6A1490}" srcId="{46402A93-053A-479D-A5D3-38F7365CEC73}" destId="{DD75EC8F-8A72-4FC3-AEEC-2219B3C06C33}" srcOrd="4" destOrd="0" parTransId="{289576AA-06C1-4648-8464-0CE5DF0E3E4D}" sibTransId="{7416538D-B019-44D9-B573-05AC04AAB6DF}"/>
    <dgm:cxn modelId="{50834184-4F76-4E77-88EB-98FCA9A9ADAF}" type="presParOf" srcId="{EC89339F-35BD-4837-82BA-3D99E86A8EA9}" destId="{954E59FA-133F-4941-9ECF-FCCB1DD9A181}" srcOrd="0" destOrd="0" presId="urn:microsoft.com/office/officeart/2005/8/layout/vProcess5"/>
    <dgm:cxn modelId="{1467549A-BE70-4E97-BAAA-3F7D47CFF9AA}" type="presParOf" srcId="{EC89339F-35BD-4837-82BA-3D99E86A8EA9}" destId="{F75D7169-315E-4001-849C-01C9CB66501A}" srcOrd="1" destOrd="0" presId="urn:microsoft.com/office/officeart/2005/8/layout/vProcess5"/>
    <dgm:cxn modelId="{F250330C-06DD-4630-8CFD-CCBBD391ABFF}" type="presParOf" srcId="{EC89339F-35BD-4837-82BA-3D99E86A8EA9}" destId="{1D0E4AFA-43C4-41BC-914F-DC95544D0674}" srcOrd="2" destOrd="0" presId="urn:microsoft.com/office/officeart/2005/8/layout/vProcess5"/>
    <dgm:cxn modelId="{1DD947C0-088C-4315-928A-59196F91F1AB}" type="presParOf" srcId="{EC89339F-35BD-4837-82BA-3D99E86A8EA9}" destId="{D1B643D8-2EFC-4877-845C-DE0EB896A20A}" srcOrd="3" destOrd="0" presId="urn:microsoft.com/office/officeart/2005/8/layout/vProcess5"/>
    <dgm:cxn modelId="{B4A98FE6-94AA-4E0E-AAD5-E4F6888EDEB8}" type="presParOf" srcId="{EC89339F-35BD-4837-82BA-3D99E86A8EA9}" destId="{F7A25ED9-02B1-4432-B001-783D701DE053}" srcOrd="4" destOrd="0" presId="urn:microsoft.com/office/officeart/2005/8/layout/vProcess5"/>
    <dgm:cxn modelId="{306C9106-E3DA-4356-94FC-A399792C8F7C}" type="presParOf" srcId="{EC89339F-35BD-4837-82BA-3D99E86A8EA9}" destId="{0CF1107A-4D74-4943-92DB-6B840D88130C}" srcOrd="5" destOrd="0" presId="urn:microsoft.com/office/officeart/2005/8/layout/vProcess5"/>
    <dgm:cxn modelId="{80630216-DBCF-417C-8089-C1D79E32443E}" type="presParOf" srcId="{EC89339F-35BD-4837-82BA-3D99E86A8EA9}" destId="{24C997E3-307F-4FEC-85D2-50F890FD3EE0}" srcOrd="6" destOrd="0" presId="urn:microsoft.com/office/officeart/2005/8/layout/vProcess5"/>
    <dgm:cxn modelId="{849AEE8C-154F-434A-8A08-7F78E4D689E3}" type="presParOf" srcId="{EC89339F-35BD-4837-82BA-3D99E86A8EA9}" destId="{E2F0EB2A-8AE2-46E8-AB23-1C40B7CCA86E}" srcOrd="7" destOrd="0" presId="urn:microsoft.com/office/officeart/2005/8/layout/vProcess5"/>
    <dgm:cxn modelId="{A51655B7-6352-4917-830E-81BCDCC6CC03}" type="presParOf" srcId="{EC89339F-35BD-4837-82BA-3D99E86A8EA9}" destId="{32344902-819E-44D0-ACD8-2D0C39355953}" srcOrd="8" destOrd="0" presId="urn:microsoft.com/office/officeart/2005/8/layout/vProcess5"/>
    <dgm:cxn modelId="{843E3FDB-5E7A-4C2B-9296-BE2503C60520}" type="presParOf" srcId="{EC89339F-35BD-4837-82BA-3D99E86A8EA9}" destId="{129AF6A1-7C41-434E-A602-A358CEA48BEF}" srcOrd="9" destOrd="0" presId="urn:microsoft.com/office/officeart/2005/8/layout/vProcess5"/>
    <dgm:cxn modelId="{179CC402-7AAF-45A6-B55E-0B755D7573EF}" type="presParOf" srcId="{EC89339F-35BD-4837-82BA-3D99E86A8EA9}" destId="{D67B5A2B-0594-4E0C-8111-3D75CD39C2D2}" srcOrd="10" destOrd="0" presId="urn:microsoft.com/office/officeart/2005/8/layout/vProcess5"/>
    <dgm:cxn modelId="{3754C726-66DB-4BC8-987E-212AFCB61B11}" type="presParOf" srcId="{EC89339F-35BD-4837-82BA-3D99E86A8EA9}" destId="{6D971C2E-9159-4985-9E51-B80EF6FCB92C}" srcOrd="11" destOrd="0" presId="urn:microsoft.com/office/officeart/2005/8/layout/vProcess5"/>
    <dgm:cxn modelId="{82D74036-3D91-4CE4-9BA4-FB8066F8B949}" type="presParOf" srcId="{EC89339F-35BD-4837-82BA-3D99E86A8EA9}" destId="{037E8309-02BD-4824-9D2F-F2810E0D163A}" srcOrd="12" destOrd="0" presId="urn:microsoft.com/office/officeart/2005/8/layout/vProcess5"/>
    <dgm:cxn modelId="{BB6C6227-E0E8-4404-8C08-13D19298F58B}" type="presParOf" srcId="{EC89339F-35BD-4837-82BA-3D99E86A8EA9}" destId="{B9AB4DA2-28B8-4B2B-ABCF-FFA6DE646F4A}" srcOrd="13" destOrd="0" presId="urn:microsoft.com/office/officeart/2005/8/layout/vProcess5"/>
    <dgm:cxn modelId="{36BC3988-3C95-48D5-93C6-20B71299848D}" type="presParOf" srcId="{EC89339F-35BD-4837-82BA-3D99E86A8EA9}" destId="{55B685EC-305B-4362-AAE2-28ABA368A046}"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B39DAF-5996-4088-8D07-79F55C2CA1EC}"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F180834-2C1B-4271-B137-C1A06118C4EC}">
      <dgm:prSet custT="1"/>
      <dgm:spPr/>
      <dgm:t>
        <a:bodyPr/>
        <a:lstStyle/>
        <a:p>
          <a:pPr>
            <a:lnSpc>
              <a:spcPct val="100000"/>
            </a:lnSpc>
          </a:pPr>
          <a:r>
            <a:rPr lang="en-US" sz="2400" b="1" dirty="0">
              <a:latin typeface="+mj-lt"/>
            </a:rPr>
            <a:t>Investigating and reaching out to museums</a:t>
          </a:r>
          <a:endParaRPr lang="en-US" sz="2400" dirty="0">
            <a:latin typeface="+mj-lt"/>
          </a:endParaRPr>
        </a:p>
      </dgm:t>
    </dgm:pt>
    <dgm:pt modelId="{77DB6125-A3C5-4C19-A075-7C60D1E2B790}" type="parTrans" cxnId="{E392CA8B-643F-4F63-9525-EEC5C343002F}">
      <dgm:prSet/>
      <dgm:spPr/>
      <dgm:t>
        <a:bodyPr/>
        <a:lstStyle/>
        <a:p>
          <a:endParaRPr lang="en-US"/>
        </a:p>
      </dgm:t>
    </dgm:pt>
    <dgm:pt modelId="{E6E7AABB-370D-4FAB-BEB1-823EF1DC6803}" type="sibTrans" cxnId="{E392CA8B-643F-4F63-9525-EEC5C343002F}">
      <dgm:prSet/>
      <dgm:spPr/>
      <dgm:t>
        <a:bodyPr/>
        <a:lstStyle/>
        <a:p>
          <a:pPr>
            <a:lnSpc>
              <a:spcPct val="100000"/>
            </a:lnSpc>
          </a:pPr>
          <a:endParaRPr lang="en-US"/>
        </a:p>
      </dgm:t>
    </dgm:pt>
    <dgm:pt modelId="{CFD82B11-8C9F-412D-983F-07C994ECAAE6}">
      <dgm:prSet custT="1"/>
      <dgm:spPr/>
      <dgm:t>
        <a:bodyPr/>
        <a:lstStyle/>
        <a:p>
          <a:pPr>
            <a:lnSpc>
              <a:spcPct val="100000"/>
            </a:lnSpc>
          </a:pPr>
          <a:r>
            <a:rPr lang="en-US" sz="2400" b="1" dirty="0">
              <a:latin typeface="+mj-lt"/>
            </a:rPr>
            <a:t>Researching</a:t>
          </a:r>
          <a:endParaRPr lang="en-US" sz="2400" dirty="0">
            <a:latin typeface="+mj-lt"/>
          </a:endParaRPr>
        </a:p>
      </dgm:t>
    </dgm:pt>
    <dgm:pt modelId="{849B22FD-8694-4EF5-B23D-1B873769B582}" type="parTrans" cxnId="{322AD2E6-AD11-4A3F-BD1F-3C330584D4BD}">
      <dgm:prSet/>
      <dgm:spPr/>
      <dgm:t>
        <a:bodyPr/>
        <a:lstStyle/>
        <a:p>
          <a:endParaRPr lang="en-US"/>
        </a:p>
      </dgm:t>
    </dgm:pt>
    <dgm:pt modelId="{92BA13E0-464E-4B44-8220-53D1613A56F5}" type="sibTrans" cxnId="{322AD2E6-AD11-4A3F-BD1F-3C330584D4BD}">
      <dgm:prSet/>
      <dgm:spPr/>
      <dgm:t>
        <a:bodyPr/>
        <a:lstStyle/>
        <a:p>
          <a:endParaRPr lang="en-US"/>
        </a:p>
      </dgm:t>
    </dgm:pt>
    <dgm:pt modelId="{93A9198C-CE23-40CA-B40B-FE874C1B1687}" type="pres">
      <dgm:prSet presAssocID="{4EB39DAF-5996-4088-8D07-79F55C2CA1EC}" presName="root" presStyleCnt="0">
        <dgm:presLayoutVars>
          <dgm:dir/>
          <dgm:resizeHandles val="exact"/>
        </dgm:presLayoutVars>
      </dgm:prSet>
      <dgm:spPr/>
    </dgm:pt>
    <dgm:pt modelId="{8D4DCB40-0014-4ACE-AA28-DF00D011FA78}" type="pres">
      <dgm:prSet presAssocID="{DF180834-2C1B-4271-B137-C1A06118C4EC}" presName="compNode" presStyleCnt="0"/>
      <dgm:spPr/>
    </dgm:pt>
    <dgm:pt modelId="{DA6BA0CA-5748-4A90-A05F-29CF724D0765}" type="pres">
      <dgm:prSet presAssocID="{DF180834-2C1B-4271-B137-C1A06118C4E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1899AC62-783D-45E5-B43D-261DA0CF066B}" type="pres">
      <dgm:prSet presAssocID="{DF180834-2C1B-4271-B137-C1A06118C4EC}" presName="spaceRect" presStyleCnt="0"/>
      <dgm:spPr/>
    </dgm:pt>
    <dgm:pt modelId="{4E7E8188-5D82-417D-BB7F-E49D1D3CDF06}" type="pres">
      <dgm:prSet presAssocID="{DF180834-2C1B-4271-B137-C1A06118C4EC}" presName="textRect" presStyleLbl="revTx" presStyleIdx="0" presStyleCnt="2">
        <dgm:presLayoutVars>
          <dgm:chMax val="1"/>
          <dgm:chPref val="1"/>
        </dgm:presLayoutVars>
      </dgm:prSet>
      <dgm:spPr/>
    </dgm:pt>
    <dgm:pt modelId="{1BD62010-AFC1-4914-82BB-FEDD04CE98AE}" type="pres">
      <dgm:prSet presAssocID="{E6E7AABB-370D-4FAB-BEB1-823EF1DC6803}" presName="sibTrans" presStyleCnt="0"/>
      <dgm:spPr/>
    </dgm:pt>
    <dgm:pt modelId="{47EDB5EC-F673-4F0C-B11A-90A8212A0813}" type="pres">
      <dgm:prSet presAssocID="{CFD82B11-8C9F-412D-983F-07C994ECAAE6}" presName="compNode" presStyleCnt="0"/>
      <dgm:spPr/>
    </dgm:pt>
    <dgm:pt modelId="{FD461F16-8A13-4ACF-85BF-7AE7B36920DA}" type="pres">
      <dgm:prSet presAssocID="{CFD82B11-8C9F-412D-983F-07C994ECAA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8591EA27-59D9-4CCB-9E42-FA114D06FF7F}" type="pres">
      <dgm:prSet presAssocID="{CFD82B11-8C9F-412D-983F-07C994ECAAE6}" presName="spaceRect" presStyleCnt="0"/>
      <dgm:spPr/>
    </dgm:pt>
    <dgm:pt modelId="{40AD0FE0-AB5A-45FD-879C-D49A667C641A}" type="pres">
      <dgm:prSet presAssocID="{CFD82B11-8C9F-412D-983F-07C994ECAAE6}" presName="textRect" presStyleLbl="revTx" presStyleIdx="1" presStyleCnt="2">
        <dgm:presLayoutVars>
          <dgm:chMax val="1"/>
          <dgm:chPref val="1"/>
        </dgm:presLayoutVars>
      </dgm:prSet>
      <dgm:spPr/>
    </dgm:pt>
  </dgm:ptLst>
  <dgm:cxnLst>
    <dgm:cxn modelId="{2610D15F-0D1C-4631-9845-46C18CC483CB}" type="presOf" srcId="{DF180834-2C1B-4271-B137-C1A06118C4EC}" destId="{4E7E8188-5D82-417D-BB7F-E49D1D3CDF06}" srcOrd="0" destOrd="0" presId="urn:microsoft.com/office/officeart/2018/2/layout/IconLabelList"/>
    <dgm:cxn modelId="{167ED16D-915E-46D2-B2D9-C6D7C503EEE7}" type="presOf" srcId="{CFD82B11-8C9F-412D-983F-07C994ECAAE6}" destId="{40AD0FE0-AB5A-45FD-879C-D49A667C641A}" srcOrd="0" destOrd="0" presId="urn:microsoft.com/office/officeart/2018/2/layout/IconLabelList"/>
    <dgm:cxn modelId="{E392CA8B-643F-4F63-9525-EEC5C343002F}" srcId="{4EB39DAF-5996-4088-8D07-79F55C2CA1EC}" destId="{DF180834-2C1B-4271-B137-C1A06118C4EC}" srcOrd="0" destOrd="0" parTransId="{77DB6125-A3C5-4C19-A075-7C60D1E2B790}" sibTransId="{E6E7AABB-370D-4FAB-BEB1-823EF1DC6803}"/>
    <dgm:cxn modelId="{66FD5E8D-D69E-4115-A17A-AD02692D8D18}" type="presOf" srcId="{4EB39DAF-5996-4088-8D07-79F55C2CA1EC}" destId="{93A9198C-CE23-40CA-B40B-FE874C1B1687}" srcOrd="0" destOrd="0" presId="urn:microsoft.com/office/officeart/2018/2/layout/IconLabelList"/>
    <dgm:cxn modelId="{322AD2E6-AD11-4A3F-BD1F-3C330584D4BD}" srcId="{4EB39DAF-5996-4088-8D07-79F55C2CA1EC}" destId="{CFD82B11-8C9F-412D-983F-07C994ECAAE6}" srcOrd="1" destOrd="0" parTransId="{849B22FD-8694-4EF5-B23D-1B873769B582}" sibTransId="{92BA13E0-464E-4B44-8220-53D1613A56F5}"/>
    <dgm:cxn modelId="{334E3CE2-7EFD-438E-ABE2-D3322E0554A4}" type="presParOf" srcId="{93A9198C-CE23-40CA-B40B-FE874C1B1687}" destId="{8D4DCB40-0014-4ACE-AA28-DF00D011FA78}" srcOrd="0" destOrd="0" presId="urn:microsoft.com/office/officeart/2018/2/layout/IconLabelList"/>
    <dgm:cxn modelId="{700341F1-6FFD-459A-8870-0A2170370C95}" type="presParOf" srcId="{8D4DCB40-0014-4ACE-AA28-DF00D011FA78}" destId="{DA6BA0CA-5748-4A90-A05F-29CF724D0765}" srcOrd="0" destOrd="0" presId="urn:microsoft.com/office/officeart/2018/2/layout/IconLabelList"/>
    <dgm:cxn modelId="{4D4B8B89-05EB-4057-AC9E-2E21D72B2FA1}" type="presParOf" srcId="{8D4DCB40-0014-4ACE-AA28-DF00D011FA78}" destId="{1899AC62-783D-45E5-B43D-261DA0CF066B}" srcOrd="1" destOrd="0" presId="urn:microsoft.com/office/officeart/2018/2/layout/IconLabelList"/>
    <dgm:cxn modelId="{BD686BCC-2911-43EA-ACE4-55B90FD31AF8}" type="presParOf" srcId="{8D4DCB40-0014-4ACE-AA28-DF00D011FA78}" destId="{4E7E8188-5D82-417D-BB7F-E49D1D3CDF06}" srcOrd="2" destOrd="0" presId="urn:microsoft.com/office/officeart/2018/2/layout/IconLabelList"/>
    <dgm:cxn modelId="{2FB72F39-84EB-48E6-8301-B07245808BDD}" type="presParOf" srcId="{93A9198C-CE23-40CA-B40B-FE874C1B1687}" destId="{1BD62010-AFC1-4914-82BB-FEDD04CE98AE}" srcOrd="1" destOrd="0" presId="urn:microsoft.com/office/officeart/2018/2/layout/IconLabelList"/>
    <dgm:cxn modelId="{E9A7F2D5-E302-426F-A8EA-42BB5FD31D4F}" type="presParOf" srcId="{93A9198C-CE23-40CA-B40B-FE874C1B1687}" destId="{47EDB5EC-F673-4F0C-B11A-90A8212A0813}" srcOrd="2" destOrd="0" presId="urn:microsoft.com/office/officeart/2018/2/layout/IconLabelList"/>
    <dgm:cxn modelId="{C350F239-7F40-42F4-AE3B-82727ED38179}" type="presParOf" srcId="{47EDB5EC-F673-4F0C-B11A-90A8212A0813}" destId="{FD461F16-8A13-4ACF-85BF-7AE7B36920DA}" srcOrd="0" destOrd="0" presId="urn:microsoft.com/office/officeart/2018/2/layout/IconLabelList"/>
    <dgm:cxn modelId="{314A859C-9358-44BD-8DA3-5F008B17D3C3}" type="presParOf" srcId="{47EDB5EC-F673-4F0C-B11A-90A8212A0813}" destId="{8591EA27-59D9-4CCB-9E42-FA114D06FF7F}" srcOrd="1" destOrd="0" presId="urn:microsoft.com/office/officeart/2018/2/layout/IconLabelList"/>
    <dgm:cxn modelId="{69EB9406-4764-410F-9C99-96C04C1C8485}" type="presParOf" srcId="{47EDB5EC-F673-4F0C-B11A-90A8212A0813}" destId="{40AD0FE0-AB5A-45FD-879C-D49A667C641A}"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6C9E8-399A-4D8A-96F2-AC6636F1C4FC}">
      <dsp:nvSpPr>
        <dsp:cNvPr id="0" name=""/>
        <dsp:cNvSpPr/>
      </dsp:nvSpPr>
      <dsp:spPr>
        <a:xfrm>
          <a:off x="0" y="460"/>
          <a:ext cx="523549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1BD8733-933C-4271-A3AE-05D1EE89A69C}">
      <dsp:nvSpPr>
        <dsp:cNvPr id="0" name=""/>
        <dsp:cNvSpPr/>
      </dsp:nvSpPr>
      <dsp:spPr>
        <a:xfrm>
          <a:off x="0" y="460"/>
          <a:ext cx="5235490" cy="754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mj-lt"/>
            </a:rPr>
            <a:t>How heritage can improve mental health and wellbeing</a:t>
          </a:r>
          <a:endParaRPr lang="en-US" sz="2400" b="1" kern="1200" dirty="0">
            <a:latin typeface="+mj-lt"/>
          </a:endParaRPr>
        </a:p>
      </dsp:txBody>
      <dsp:txXfrm>
        <a:off x="0" y="460"/>
        <a:ext cx="5235490" cy="754417"/>
      </dsp:txXfrm>
    </dsp:sp>
    <dsp:sp modelId="{9DBEB9AE-7F75-4935-9A89-C8F1B9AB2C86}">
      <dsp:nvSpPr>
        <dsp:cNvPr id="0" name=""/>
        <dsp:cNvSpPr/>
      </dsp:nvSpPr>
      <dsp:spPr>
        <a:xfrm>
          <a:off x="0" y="754878"/>
          <a:ext cx="523549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6978B67-5921-4E77-A6A0-9FA8B9978EF8}">
      <dsp:nvSpPr>
        <dsp:cNvPr id="0" name=""/>
        <dsp:cNvSpPr/>
      </dsp:nvSpPr>
      <dsp:spPr>
        <a:xfrm>
          <a:off x="0" y="754878"/>
          <a:ext cx="5235490" cy="754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mj-lt"/>
            </a:rPr>
            <a:t>Different support needed for different ages and people</a:t>
          </a:r>
        </a:p>
      </dsp:txBody>
      <dsp:txXfrm>
        <a:off x="0" y="754878"/>
        <a:ext cx="5235490" cy="754417"/>
      </dsp:txXfrm>
    </dsp:sp>
    <dsp:sp modelId="{177CDE07-0EF3-45E5-9DDE-1E9EF2608256}">
      <dsp:nvSpPr>
        <dsp:cNvPr id="0" name=""/>
        <dsp:cNvSpPr/>
      </dsp:nvSpPr>
      <dsp:spPr>
        <a:xfrm>
          <a:off x="0" y="1509296"/>
          <a:ext cx="523549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A2C203B-A914-4161-9DCB-1C5CBEB3C9C3}">
      <dsp:nvSpPr>
        <dsp:cNvPr id="0" name=""/>
        <dsp:cNvSpPr/>
      </dsp:nvSpPr>
      <dsp:spPr>
        <a:xfrm>
          <a:off x="0" y="1509296"/>
          <a:ext cx="5235490" cy="754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mj-lt"/>
            </a:rPr>
            <a:t>Problems</a:t>
          </a:r>
          <a:r>
            <a:rPr lang="en-US" sz="2100" b="1" kern="1200" dirty="0">
              <a:latin typeface="+mj-lt"/>
            </a:rPr>
            <a:t>:</a:t>
          </a:r>
        </a:p>
      </dsp:txBody>
      <dsp:txXfrm>
        <a:off x="0" y="1509296"/>
        <a:ext cx="5235490" cy="754417"/>
      </dsp:txXfrm>
    </dsp:sp>
    <dsp:sp modelId="{D62AC194-9FAA-48DF-AFA4-41E7515577BE}">
      <dsp:nvSpPr>
        <dsp:cNvPr id="0" name=""/>
        <dsp:cNvSpPr/>
      </dsp:nvSpPr>
      <dsp:spPr>
        <a:xfrm>
          <a:off x="0" y="2263713"/>
          <a:ext cx="523549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819DC37-A6EF-4DC7-9614-FD3D0A46B4A3}">
      <dsp:nvSpPr>
        <dsp:cNvPr id="0" name=""/>
        <dsp:cNvSpPr/>
      </dsp:nvSpPr>
      <dsp:spPr>
        <a:xfrm>
          <a:off x="0" y="2263713"/>
          <a:ext cx="5235490" cy="754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mj-lt"/>
            </a:rPr>
            <a:t>Funding cuts</a:t>
          </a:r>
          <a:endParaRPr lang="en-US" sz="2400" b="1" kern="1200" dirty="0">
            <a:latin typeface="+mj-lt"/>
          </a:endParaRPr>
        </a:p>
      </dsp:txBody>
      <dsp:txXfrm>
        <a:off x="0" y="2263713"/>
        <a:ext cx="5235490" cy="754417"/>
      </dsp:txXfrm>
    </dsp:sp>
    <dsp:sp modelId="{DB65B189-3D7D-40CE-9B9B-D58D8197B2A0}">
      <dsp:nvSpPr>
        <dsp:cNvPr id="0" name=""/>
        <dsp:cNvSpPr/>
      </dsp:nvSpPr>
      <dsp:spPr>
        <a:xfrm>
          <a:off x="0" y="3018131"/>
          <a:ext cx="523549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9260302-FC15-4722-A155-C964BCB9C22C}">
      <dsp:nvSpPr>
        <dsp:cNvPr id="0" name=""/>
        <dsp:cNvSpPr/>
      </dsp:nvSpPr>
      <dsp:spPr>
        <a:xfrm>
          <a:off x="0" y="3018131"/>
          <a:ext cx="5235490" cy="754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mj-lt"/>
            </a:rPr>
            <a:t>Stigma</a:t>
          </a:r>
        </a:p>
      </dsp:txBody>
      <dsp:txXfrm>
        <a:off x="0" y="3018131"/>
        <a:ext cx="5235490" cy="7544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7CEAA-1DB7-4B06-8B87-34C0D252D522}">
      <dsp:nvSpPr>
        <dsp:cNvPr id="0" name=""/>
        <dsp:cNvSpPr/>
      </dsp:nvSpPr>
      <dsp:spPr>
        <a:xfrm>
          <a:off x="0" y="0"/>
          <a:ext cx="10199915" cy="1066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u="sng" kern="1200" dirty="0">
              <a:latin typeface="+mj-lt"/>
            </a:rPr>
            <a:t>Adults</a:t>
          </a:r>
          <a:r>
            <a:rPr lang="en-GB" sz="2400" b="1" kern="1200" dirty="0">
              <a:latin typeface="+mj-lt"/>
            </a:rPr>
            <a:t>  - Stress =  Calming   Hospital = Expression</a:t>
          </a:r>
        </a:p>
      </dsp:txBody>
      <dsp:txXfrm>
        <a:off x="2146628" y="0"/>
        <a:ext cx="8053286" cy="1066459"/>
      </dsp:txXfrm>
    </dsp:sp>
    <dsp:sp modelId="{F099ADD6-16B5-48DB-A821-1B3C8B963A98}">
      <dsp:nvSpPr>
        <dsp:cNvPr id="0" name=""/>
        <dsp:cNvSpPr/>
      </dsp:nvSpPr>
      <dsp:spPr>
        <a:xfrm>
          <a:off x="106645" y="106645"/>
          <a:ext cx="2039983" cy="853167"/>
        </a:xfrm>
        <a:prstGeom prst="roundRect">
          <a:avLst>
            <a:gd name="adj" fmla="val 10000"/>
          </a:avLst>
        </a:prstGeom>
        <a:blipFill rotWithShape="1">
          <a:blip xmlns:r="http://schemas.openxmlformats.org/officeDocument/2006/relationships" r:embed="rId1"/>
          <a:srcRect/>
          <a:stretch>
            <a:fillRect t="-9000" b="-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9C2D62-CADC-4E0C-A4D0-61E15C9FCA9D}">
      <dsp:nvSpPr>
        <dsp:cNvPr id="0" name=""/>
        <dsp:cNvSpPr/>
      </dsp:nvSpPr>
      <dsp:spPr>
        <a:xfrm>
          <a:off x="0" y="1161715"/>
          <a:ext cx="10199915" cy="1066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u="sng" kern="1200" dirty="0">
              <a:latin typeface="+mj-lt"/>
            </a:rPr>
            <a:t>Children</a:t>
          </a:r>
          <a:r>
            <a:rPr lang="en-GB" sz="2400" b="1" u="none" kern="1200" dirty="0">
              <a:latin typeface="+mj-lt"/>
            </a:rPr>
            <a:t> -</a:t>
          </a:r>
          <a:r>
            <a:rPr lang="en-GB" sz="2400" b="1" kern="1200" dirty="0">
              <a:latin typeface="+mj-lt"/>
            </a:rPr>
            <a:t> Development = Identity   Background = Self=Esteem</a:t>
          </a:r>
        </a:p>
      </dsp:txBody>
      <dsp:txXfrm>
        <a:off x="2146628" y="1161715"/>
        <a:ext cx="8053286" cy="1066459"/>
      </dsp:txXfrm>
    </dsp:sp>
    <dsp:sp modelId="{6F9B908F-7670-4A28-BB11-6D79435F0139}">
      <dsp:nvSpPr>
        <dsp:cNvPr id="0" name=""/>
        <dsp:cNvSpPr/>
      </dsp:nvSpPr>
      <dsp:spPr>
        <a:xfrm>
          <a:off x="106645" y="1279751"/>
          <a:ext cx="2039983" cy="853167"/>
        </a:xfrm>
        <a:prstGeom prst="roundRect">
          <a:avLst>
            <a:gd name="adj" fmla="val 10000"/>
          </a:avLst>
        </a:prstGeom>
        <a:blipFill rotWithShape="1">
          <a:blip xmlns:r="http://schemas.openxmlformats.org/officeDocument/2006/relationships" r:embed="rId2"/>
          <a:srcRect/>
          <a:stretch>
            <a:fillRect t="-9000" b="-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62C890-CFF1-414F-92B5-F89F40AA002C}">
      <dsp:nvSpPr>
        <dsp:cNvPr id="0" name=""/>
        <dsp:cNvSpPr/>
      </dsp:nvSpPr>
      <dsp:spPr>
        <a:xfrm>
          <a:off x="0" y="2346210"/>
          <a:ext cx="10199915" cy="1066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u="sng" kern="1200" dirty="0">
              <a:latin typeface="+mj-lt"/>
            </a:rPr>
            <a:t>Elderly </a:t>
          </a:r>
          <a:r>
            <a:rPr lang="en-GB" sz="2400" b="1" kern="1200" dirty="0">
              <a:latin typeface="+mj-lt"/>
            </a:rPr>
            <a:t>- Disease = Stimulation   Loneliness = Socialising</a:t>
          </a:r>
        </a:p>
      </dsp:txBody>
      <dsp:txXfrm>
        <a:off x="2146628" y="2346210"/>
        <a:ext cx="8053286" cy="1066459"/>
      </dsp:txXfrm>
    </dsp:sp>
    <dsp:sp modelId="{A9B76792-596A-4815-B6CC-5E717BC804FC}">
      <dsp:nvSpPr>
        <dsp:cNvPr id="0" name=""/>
        <dsp:cNvSpPr/>
      </dsp:nvSpPr>
      <dsp:spPr>
        <a:xfrm>
          <a:off x="106645" y="2452856"/>
          <a:ext cx="2039983" cy="853167"/>
        </a:xfrm>
        <a:prstGeom prst="roundRect">
          <a:avLst>
            <a:gd name="adj" fmla="val 10000"/>
          </a:avLst>
        </a:prstGeom>
        <a:blipFill rotWithShape="1">
          <a:blip xmlns:r="http://schemas.openxmlformats.org/officeDocument/2006/relationships" r:embed="rId3"/>
          <a:srcRect/>
          <a:stretch>
            <a:fillRect t="-9000" b="-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D7169-315E-4001-849C-01C9CB66501A}">
      <dsp:nvSpPr>
        <dsp:cNvPr id="0" name=""/>
        <dsp:cNvSpPr/>
      </dsp:nvSpPr>
      <dsp:spPr>
        <a:xfrm>
          <a:off x="8721" y="0"/>
          <a:ext cx="4702191" cy="2962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mj-lt"/>
            </a:rPr>
            <a:t>Art Therapy and Object handling</a:t>
          </a:r>
          <a:r>
            <a:rPr lang="en-GB" sz="1200" b="0" kern="1200" dirty="0">
              <a:latin typeface="+mj-lt"/>
            </a:rPr>
            <a:t>.</a:t>
          </a:r>
          <a:endParaRPr lang="en-US" sz="1200" b="0" kern="1200" dirty="0">
            <a:latin typeface="+mj-lt"/>
          </a:endParaRPr>
        </a:p>
      </dsp:txBody>
      <dsp:txXfrm>
        <a:off x="17398" y="8677"/>
        <a:ext cx="4347835" cy="278911"/>
      </dsp:txXfrm>
    </dsp:sp>
    <dsp:sp modelId="{1D0E4AFA-43C4-41BC-914F-DC95544D0674}">
      <dsp:nvSpPr>
        <dsp:cNvPr id="0" name=""/>
        <dsp:cNvSpPr/>
      </dsp:nvSpPr>
      <dsp:spPr>
        <a:xfrm>
          <a:off x="-8721" y="302837"/>
          <a:ext cx="5439353" cy="365416"/>
        </a:xfrm>
        <a:prstGeom prst="roundRect">
          <a:avLst>
            <a:gd name="adj" fmla="val 10000"/>
          </a:avLst>
        </a:prstGeom>
        <a:solidFill>
          <a:schemeClr val="accent2">
            <a:hueOff val="-1434668"/>
            <a:satOff val="1269"/>
            <a:lumOff val="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mj-lt"/>
            </a:rPr>
            <a:t>Small qualitative research, 20 years</a:t>
          </a:r>
          <a:endParaRPr lang="en-US" sz="2400" b="0" kern="1200" dirty="0">
            <a:latin typeface="+mj-lt"/>
          </a:endParaRPr>
        </a:p>
      </dsp:txBody>
      <dsp:txXfrm>
        <a:off x="1982" y="313540"/>
        <a:ext cx="4789000" cy="344010"/>
      </dsp:txXfrm>
    </dsp:sp>
    <dsp:sp modelId="{D1B643D8-2EFC-4877-845C-DE0EB896A20A}">
      <dsp:nvSpPr>
        <dsp:cNvPr id="0" name=""/>
        <dsp:cNvSpPr/>
      </dsp:nvSpPr>
      <dsp:spPr>
        <a:xfrm>
          <a:off x="21561" y="674827"/>
          <a:ext cx="4702191" cy="296265"/>
        </a:xfrm>
        <a:prstGeom prst="roundRect">
          <a:avLst>
            <a:gd name="adj" fmla="val 10000"/>
          </a:avLst>
        </a:prstGeom>
        <a:solidFill>
          <a:schemeClr val="accent2">
            <a:hueOff val="-2869335"/>
            <a:satOff val="2538"/>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mj-lt"/>
            </a:rPr>
            <a:t>Heritage in hospitals </a:t>
          </a:r>
          <a:endParaRPr lang="en-US" sz="2400" b="0" kern="1200" dirty="0">
            <a:latin typeface="+mj-lt"/>
          </a:endParaRPr>
        </a:p>
      </dsp:txBody>
      <dsp:txXfrm>
        <a:off x="30238" y="683504"/>
        <a:ext cx="4141127" cy="278911"/>
      </dsp:txXfrm>
    </dsp:sp>
    <dsp:sp modelId="{F7A25ED9-02B1-4432-B001-783D701DE053}">
      <dsp:nvSpPr>
        <dsp:cNvPr id="0" name=""/>
        <dsp:cNvSpPr/>
      </dsp:nvSpPr>
      <dsp:spPr>
        <a:xfrm>
          <a:off x="13452" y="1026873"/>
          <a:ext cx="4702191" cy="296265"/>
        </a:xfrm>
        <a:prstGeom prst="roundRect">
          <a:avLst>
            <a:gd name="adj" fmla="val 10000"/>
          </a:avLst>
        </a:prstGeom>
        <a:solidFill>
          <a:schemeClr val="accent2">
            <a:hueOff val="-4304003"/>
            <a:satOff val="3808"/>
            <a:lumOff val="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mj-lt"/>
            </a:rPr>
            <a:t>Neutral zone</a:t>
          </a:r>
          <a:endParaRPr lang="en-US" sz="2400" b="0" i="0" kern="1200" dirty="0">
            <a:latin typeface="+mj-lt"/>
          </a:endParaRPr>
        </a:p>
      </dsp:txBody>
      <dsp:txXfrm>
        <a:off x="22129" y="1035550"/>
        <a:ext cx="4141127" cy="278911"/>
      </dsp:txXfrm>
    </dsp:sp>
    <dsp:sp modelId="{0CF1107A-4D74-4943-92DB-6B840D88130C}">
      <dsp:nvSpPr>
        <dsp:cNvPr id="0" name=""/>
        <dsp:cNvSpPr/>
      </dsp:nvSpPr>
      <dsp:spPr>
        <a:xfrm>
          <a:off x="21564" y="1349654"/>
          <a:ext cx="4702191" cy="296265"/>
        </a:xfrm>
        <a:prstGeom prst="roundRect">
          <a:avLst>
            <a:gd name="adj" fmla="val 10000"/>
          </a:avLst>
        </a:prstGeom>
        <a:solidFill>
          <a:schemeClr val="accent2">
            <a:hueOff val="-5738671"/>
            <a:satOff val="5077"/>
            <a:lumOff val="9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mj-lt"/>
            </a:rPr>
            <a:t>More research needed</a:t>
          </a:r>
          <a:endParaRPr lang="en-US" sz="2400" b="0" kern="1200" dirty="0">
            <a:latin typeface="+mj-lt"/>
          </a:endParaRPr>
        </a:p>
      </dsp:txBody>
      <dsp:txXfrm>
        <a:off x="30241" y="1358331"/>
        <a:ext cx="4141127" cy="278911"/>
      </dsp:txXfrm>
    </dsp:sp>
    <dsp:sp modelId="{24C997E3-307F-4FEC-85D2-50F890FD3EE0}">
      <dsp:nvSpPr>
        <dsp:cNvPr id="0" name=""/>
        <dsp:cNvSpPr/>
      </dsp:nvSpPr>
      <dsp:spPr>
        <a:xfrm>
          <a:off x="4554434" y="182093"/>
          <a:ext cx="192572" cy="19257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597763" y="182093"/>
        <a:ext cx="105914" cy="144910"/>
      </dsp:txXfrm>
    </dsp:sp>
    <dsp:sp modelId="{E2F0EB2A-8AE2-46E8-AB23-1C40B7CCA86E}">
      <dsp:nvSpPr>
        <dsp:cNvPr id="0" name=""/>
        <dsp:cNvSpPr/>
      </dsp:nvSpPr>
      <dsp:spPr>
        <a:xfrm>
          <a:off x="4542568" y="496469"/>
          <a:ext cx="192572" cy="192572"/>
        </a:xfrm>
        <a:prstGeom prst="downArrow">
          <a:avLst>
            <a:gd name="adj1" fmla="val 55000"/>
            <a:gd name="adj2" fmla="val 45000"/>
          </a:avLst>
        </a:prstGeom>
        <a:solidFill>
          <a:schemeClr val="accent2">
            <a:tint val="40000"/>
            <a:alpha val="90000"/>
            <a:hueOff val="-1751948"/>
            <a:satOff val="3565"/>
            <a:lumOff val="538"/>
            <a:alphaOff val="0"/>
          </a:schemeClr>
        </a:solidFill>
        <a:ln w="12700" cap="flat" cmpd="sng" algn="ctr">
          <a:solidFill>
            <a:schemeClr val="accent2">
              <a:tint val="40000"/>
              <a:alpha val="90000"/>
              <a:hueOff val="-1751948"/>
              <a:satOff val="3565"/>
              <a:lumOff val="5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585897" y="496469"/>
        <a:ext cx="105914" cy="144910"/>
      </dsp:txXfrm>
    </dsp:sp>
    <dsp:sp modelId="{32344902-819E-44D0-ACD8-2D0C39355953}">
      <dsp:nvSpPr>
        <dsp:cNvPr id="0" name=""/>
        <dsp:cNvSpPr/>
      </dsp:nvSpPr>
      <dsp:spPr>
        <a:xfrm>
          <a:off x="4558880" y="822961"/>
          <a:ext cx="192572" cy="192572"/>
        </a:xfrm>
        <a:prstGeom prst="downArrow">
          <a:avLst>
            <a:gd name="adj1" fmla="val 55000"/>
            <a:gd name="adj2" fmla="val 45000"/>
          </a:avLst>
        </a:prstGeom>
        <a:solidFill>
          <a:schemeClr val="accent2">
            <a:tint val="40000"/>
            <a:alpha val="90000"/>
            <a:hueOff val="-3503897"/>
            <a:satOff val="7131"/>
            <a:lumOff val="1075"/>
            <a:alphaOff val="0"/>
          </a:schemeClr>
        </a:solidFill>
        <a:ln w="12700" cap="flat" cmpd="sng" algn="ctr">
          <a:solidFill>
            <a:schemeClr val="accent2">
              <a:tint val="40000"/>
              <a:alpha val="90000"/>
              <a:hueOff val="-3503897"/>
              <a:satOff val="7131"/>
              <a:lumOff val="10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602209" y="822961"/>
        <a:ext cx="105914" cy="144910"/>
      </dsp:txXfrm>
    </dsp:sp>
    <dsp:sp modelId="{129AF6A1-7C41-434E-A602-A358CEA48BEF}">
      <dsp:nvSpPr>
        <dsp:cNvPr id="0" name=""/>
        <dsp:cNvSpPr/>
      </dsp:nvSpPr>
      <dsp:spPr>
        <a:xfrm>
          <a:off x="4549067" y="1175004"/>
          <a:ext cx="192572" cy="192572"/>
        </a:xfrm>
        <a:prstGeom prst="downArrow">
          <a:avLst>
            <a:gd name="adj1" fmla="val 55000"/>
            <a:gd name="adj2" fmla="val 45000"/>
          </a:avLst>
        </a:prstGeom>
        <a:solidFill>
          <a:schemeClr val="accent2">
            <a:tint val="40000"/>
            <a:alpha val="90000"/>
            <a:hueOff val="-5255845"/>
            <a:satOff val="10696"/>
            <a:lumOff val="1613"/>
            <a:alphaOff val="0"/>
          </a:schemeClr>
        </a:solidFill>
        <a:ln w="12700" cap="flat" cmpd="sng" algn="ctr">
          <a:solidFill>
            <a:schemeClr val="accent2">
              <a:tint val="40000"/>
              <a:alpha val="90000"/>
              <a:hueOff val="-5255845"/>
              <a:satOff val="10696"/>
              <a:lumOff val="16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592396" y="1175004"/>
        <a:ext cx="105914" cy="1449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BA0CA-5748-4A90-A05F-29CF724D0765}">
      <dsp:nvSpPr>
        <dsp:cNvPr id="0" name=""/>
        <dsp:cNvSpPr/>
      </dsp:nvSpPr>
      <dsp:spPr>
        <a:xfrm>
          <a:off x="487063" y="441649"/>
          <a:ext cx="795761" cy="7957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7E8188-5D82-417D-BB7F-E49D1D3CDF06}">
      <dsp:nvSpPr>
        <dsp:cNvPr id="0" name=""/>
        <dsp:cNvSpPr/>
      </dsp:nvSpPr>
      <dsp:spPr>
        <a:xfrm>
          <a:off x="764" y="1638982"/>
          <a:ext cx="1768359" cy="1479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dirty="0">
              <a:latin typeface="+mj-lt"/>
            </a:rPr>
            <a:t>Investigating and reaching out to museums</a:t>
          </a:r>
          <a:endParaRPr lang="en-US" sz="2400" kern="1200" dirty="0">
            <a:latin typeface="+mj-lt"/>
          </a:endParaRPr>
        </a:p>
      </dsp:txBody>
      <dsp:txXfrm>
        <a:off x="764" y="1638982"/>
        <a:ext cx="1768359" cy="1479619"/>
      </dsp:txXfrm>
    </dsp:sp>
    <dsp:sp modelId="{FD461F16-8A13-4ACF-85BF-7AE7B36920DA}">
      <dsp:nvSpPr>
        <dsp:cNvPr id="0" name=""/>
        <dsp:cNvSpPr/>
      </dsp:nvSpPr>
      <dsp:spPr>
        <a:xfrm>
          <a:off x="2564885" y="441649"/>
          <a:ext cx="795761" cy="7957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AD0FE0-AB5A-45FD-879C-D49A667C641A}">
      <dsp:nvSpPr>
        <dsp:cNvPr id="0" name=""/>
        <dsp:cNvSpPr/>
      </dsp:nvSpPr>
      <dsp:spPr>
        <a:xfrm>
          <a:off x="2078586" y="1638982"/>
          <a:ext cx="1768359" cy="1479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dirty="0">
              <a:latin typeface="+mj-lt"/>
            </a:rPr>
            <a:t>Researching</a:t>
          </a:r>
          <a:endParaRPr lang="en-US" sz="2400" kern="1200" dirty="0">
            <a:latin typeface="+mj-lt"/>
          </a:endParaRPr>
        </a:p>
      </dsp:txBody>
      <dsp:txXfrm>
        <a:off x="2078586" y="1638982"/>
        <a:ext cx="1768359" cy="14796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449ED439-E013-4303-80EC-9ED97210C6B6}" type="datetimeFigureOut">
              <a:rPr lang="en-GB" smtClean="0"/>
              <a:t>11/12/2019</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6D84A2E9-69AE-4EB7-BB21-380840950CC2}" type="slidenum">
              <a:rPr lang="en-GB" smtClean="0"/>
              <a:t>‹#›</a:t>
            </a:fld>
            <a:endParaRPr lang="en-GB"/>
          </a:p>
        </p:txBody>
      </p:sp>
    </p:spTree>
    <p:extLst>
      <p:ext uri="{BB962C8B-B14F-4D97-AF65-F5344CB8AC3E}">
        <p14:creationId xmlns:p14="http://schemas.microsoft.com/office/powerpoint/2010/main" val="1272680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my presentation. </a:t>
            </a:r>
          </a:p>
          <a:p>
            <a:r>
              <a:rPr lang="en-US" dirty="0"/>
              <a:t>My dissertation thesis is how the UK heritage sector can improve visitors mental health and wellbeing.</a:t>
            </a:r>
          </a:p>
          <a:p>
            <a:endParaRPr lang="en-GB" dirty="0"/>
          </a:p>
        </p:txBody>
      </p:sp>
      <p:sp>
        <p:nvSpPr>
          <p:cNvPr id="4" name="Slide Number Placeholder 3"/>
          <p:cNvSpPr>
            <a:spLocks noGrp="1"/>
          </p:cNvSpPr>
          <p:nvPr>
            <p:ph type="sldNum" sz="quarter" idx="5"/>
          </p:nvPr>
        </p:nvSpPr>
        <p:spPr/>
        <p:txBody>
          <a:bodyPr/>
          <a:lstStyle/>
          <a:p>
            <a:fld id="{6D84A2E9-69AE-4EB7-BB21-380840950CC2}" type="slidenum">
              <a:rPr lang="en-GB" smtClean="0"/>
              <a:t>1</a:t>
            </a:fld>
            <a:endParaRPr lang="en-GB"/>
          </a:p>
        </p:txBody>
      </p:sp>
    </p:spTree>
    <p:extLst>
      <p:ext uri="{BB962C8B-B14F-4D97-AF65-F5344CB8AC3E}">
        <p14:creationId xmlns:p14="http://schemas.microsoft.com/office/powerpoint/2010/main" val="2364327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This paper has been structured to reflect three age categories; child, adult and elderly as these are the broadest age groups recognized. Each stage is typified by different social experiences and cultural expectations. And traditionally museum exhibitions divided by age.</a:t>
            </a:r>
          </a:p>
          <a:p>
            <a:pPr marL="171450" indent="-171450">
              <a:buFont typeface="Arial" panose="020B0604020202020204" pitchFamily="34" charset="0"/>
              <a:buChar char="•"/>
            </a:pPr>
            <a:r>
              <a:rPr lang="en-US" dirty="0"/>
              <a:t> Children will develop at school and need help with self esteem with 75% of mental health diseases developing before 18.</a:t>
            </a:r>
          </a:p>
          <a:p>
            <a:pPr marL="171450" indent="-171450">
              <a:buFont typeface="Arial" panose="020B0604020202020204" pitchFamily="34" charset="0"/>
              <a:buChar char="•"/>
            </a:pPr>
            <a:r>
              <a:rPr lang="en-US" dirty="0"/>
              <a:t> Adults will suffer stress, depression and anxiety with 526,000 cases resulting from employment in 2016.</a:t>
            </a:r>
          </a:p>
          <a:p>
            <a:pPr marL="171450" indent="-171450">
              <a:buFont typeface="Arial" panose="020B0604020202020204" pitchFamily="34" charset="0"/>
              <a:buChar char="•"/>
            </a:pPr>
            <a:r>
              <a:rPr lang="en-US" dirty="0"/>
              <a:t>And elderly will experience lack of stimulation and social contact resulting in depression and a decline in physical health.</a:t>
            </a:r>
          </a:p>
          <a:p>
            <a:pPr marL="171450" indent="-171450">
              <a:buFont typeface="Arial" panose="020B0604020202020204" pitchFamily="34" charset="0"/>
              <a:buChar char="•"/>
            </a:pPr>
            <a:r>
              <a:rPr lang="en-US" dirty="0"/>
              <a:t> Current data suggests that 1 in 4 will develop a mental health problem during their life, and 676 million worldwide,  so a well </a:t>
            </a:r>
            <a:r>
              <a:rPr lang="en-US" dirty="0" err="1"/>
              <a:t>organised</a:t>
            </a:r>
            <a:r>
              <a:rPr lang="en-US" dirty="0"/>
              <a:t> national treatment system is imperative.</a:t>
            </a:r>
          </a:p>
          <a:p>
            <a:endParaRPr lang="en-US" dirty="0"/>
          </a:p>
          <a:p>
            <a:pPr marL="171450" indent="-171450">
              <a:buFont typeface="Arial" panose="020B0604020202020204" pitchFamily="34" charset="0"/>
              <a:buChar char="•"/>
            </a:pPr>
            <a:r>
              <a:rPr lang="en-US" dirty="0"/>
              <a:t> Due to government cuts,  care institutions such as the NHS and social services are overwhelmed, understaffed and underfunded thus struggling to support patients with mental health problems as promptly or as efficiently as needed. </a:t>
            </a:r>
          </a:p>
          <a:p>
            <a:pPr marL="171450" indent="-171450">
              <a:buFont typeface="Arial" panose="020B0604020202020204" pitchFamily="34" charset="0"/>
              <a:buChar char="•"/>
            </a:pPr>
            <a:r>
              <a:rPr lang="en-US" dirty="0"/>
              <a:t>The care quality commission found that in 2017 under 18’s were waiting for up to 18 months to receive treatment. Speaking from personal experience with my mother, who waited over 3 months while in a manic schizophrenia episode. And two years on is still receiving incomplete care despite multiple hospitalizations. These are the signs of an unhealthy system.</a:t>
            </a:r>
          </a:p>
          <a:p>
            <a:pPr marL="171450" indent="-171450">
              <a:buFont typeface="Arial" panose="020B0604020202020204" pitchFamily="34" charset="0"/>
              <a:buChar char="•"/>
            </a:pPr>
            <a:r>
              <a:rPr lang="en-US" dirty="0"/>
              <a:t>Likewise, stigma surrounding mental health is preventing people reaching out to get help. With a reported 1 in 3 thinking that mental illness automatically makes the recipient more violent.</a:t>
            </a:r>
          </a:p>
          <a:p>
            <a:pPr marL="171450" indent="-171450">
              <a:buFont typeface="Arial" panose="020B0604020202020204" pitchFamily="34" charset="0"/>
              <a:buChar char="•"/>
            </a:pPr>
            <a:r>
              <a:rPr lang="en-US" dirty="0"/>
              <a:t>Heritage institutions have been broadening their remit for some time to include education on mental health through exhibition or providing space for talks, however, it is still very much ingrained in society.</a:t>
            </a:r>
          </a:p>
          <a:p>
            <a:pPr marL="171450" indent="-171450">
              <a:buFont typeface="Arial" panose="020B0604020202020204" pitchFamily="34" charset="0"/>
              <a:buChar char="•"/>
            </a:pPr>
            <a:r>
              <a:rPr lang="en-US" dirty="0"/>
              <a:t> Similarly, art therapy has been used for considerable amount of time, but only in the last 15 years have museums and art galleries institutionally organized programs.  Art shed at Bristol museum, which has been active since 2016, is run to help people with mild disorders of anxiety and depression. Since 2011 the ministry of defense has funded operation nightingale using archaeological digs and excavations to help combat </a:t>
            </a:r>
            <a:r>
              <a:rPr lang="en-US" dirty="0" err="1"/>
              <a:t>ptsd</a:t>
            </a:r>
            <a:r>
              <a:rPr lang="en-US" dirty="0"/>
              <a:t> in military veterans. Owning 770 scheduled monuments the ministry of defense have plenty of sites to work from. This is a photo from operation nightingale.</a:t>
            </a:r>
          </a:p>
          <a:p>
            <a:pPr marL="171450" indent="-171450">
              <a:buFont typeface="Arial" panose="020B0604020202020204" pitchFamily="34" charset="0"/>
              <a:buChar char="•"/>
            </a:pPr>
            <a:r>
              <a:rPr lang="en-US" dirty="0"/>
              <a:t> I’d like to express that these programs are companion treatments to run alongside medical management and are not to be seen or used as a cure.</a:t>
            </a:r>
            <a:endParaRPr lang="en-GB" dirty="0"/>
          </a:p>
        </p:txBody>
      </p:sp>
      <p:sp>
        <p:nvSpPr>
          <p:cNvPr id="4" name="Slide Number Placeholder 3"/>
          <p:cNvSpPr>
            <a:spLocks noGrp="1"/>
          </p:cNvSpPr>
          <p:nvPr>
            <p:ph type="sldNum" sz="quarter" idx="5"/>
          </p:nvPr>
        </p:nvSpPr>
        <p:spPr/>
        <p:txBody>
          <a:bodyPr/>
          <a:lstStyle/>
          <a:p>
            <a:fld id="{6D84A2E9-69AE-4EB7-BB21-380840950CC2}" type="slidenum">
              <a:rPr lang="en-GB" smtClean="0"/>
              <a:t>2</a:t>
            </a:fld>
            <a:endParaRPr lang="en-GB"/>
          </a:p>
        </p:txBody>
      </p:sp>
    </p:spTree>
    <p:extLst>
      <p:ext uri="{BB962C8B-B14F-4D97-AF65-F5344CB8AC3E}">
        <p14:creationId xmlns:p14="http://schemas.microsoft.com/office/powerpoint/2010/main" val="4277342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My hopes and dreams.</a:t>
            </a:r>
          </a:p>
          <a:p>
            <a:pPr marL="171450" indent="-171450">
              <a:buFont typeface="Arial" panose="020B0604020202020204" pitchFamily="34" charset="0"/>
              <a:buChar char="•"/>
            </a:pPr>
            <a:r>
              <a:rPr lang="en-US" dirty="0"/>
              <a:t>This paper aims to spark interest in mental health programs and to facilitate the development of a comprehensive guide for heritage professionals. This diagram highlights the issues reflected in my dissertation. What the problems are and what program is most suited to help. Not all illnesses can be treated the same and generally each age will need to have personalized “prescription".</a:t>
            </a:r>
          </a:p>
          <a:p>
            <a:pPr marL="171450" indent="-171450">
              <a:buFont typeface="Arial" panose="020B0604020202020204" pitchFamily="34" charset="0"/>
              <a:buChar char="•"/>
            </a:pPr>
            <a:r>
              <a:rPr lang="en-US" dirty="0"/>
              <a:t> Further divided by inhouse and outhouse, each age provides supporting evidence on the benefits of either object therapy or art therapy. Object therapy has been shown to help combat mental decline and alleviate mental disease such as dementia.</a:t>
            </a:r>
          </a:p>
          <a:p>
            <a:pPr marL="171450" indent="-171450">
              <a:buFont typeface="Arial" panose="020B0604020202020204" pitchFamily="34" charset="0"/>
              <a:buChar char="•"/>
            </a:pPr>
            <a:r>
              <a:rPr lang="en-US" dirty="0"/>
              <a:t> While art therapy can help with isolated related diseases by providing group sessions that promote memory and interpretation discussion.</a:t>
            </a:r>
          </a:p>
          <a:p>
            <a:pPr marL="171450" indent="-171450">
              <a:buFont typeface="Arial" panose="020B0604020202020204" pitchFamily="34" charset="0"/>
              <a:buChar char="•"/>
            </a:pPr>
            <a:r>
              <a:rPr lang="en-US" dirty="0"/>
              <a:t> Adults exposed to object therapy in hospitals are helped to overcome grief and emotional distress, and art therapy to help alleviate stress related problems. There's a reason why adult coloring books are so popular! Object therapy aids children from problematic homes, to express emotion where they might not have before and can help boost self esteem.</a:t>
            </a:r>
          </a:p>
          <a:p>
            <a:pPr marL="171450" indent="-171450">
              <a:buFont typeface="Arial" panose="020B0604020202020204" pitchFamily="34" charset="0"/>
              <a:buChar char="•"/>
            </a:pPr>
            <a:r>
              <a:rPr lang="en-US" dirty="0"/>
              <a:t> Art therapy can help children with developmental problems, sparking imagination and boosting social skills. Interestingly many of these conditions can have beneficial effects with either therapy.</a:t>
            </a:r>
          </a:p>
          <a:p>
            <a:pPr marL="171450" indent="-171450">
              <a:buFont typeface="Arial" panose="020B0604020202020204" pitchFamily="34" charset="0"/>
              <a:buChar char="•"/>
            </a:pPr>
            <a:r>
              <a:rPr lang="en-US" dirty="0"/>
              <a:t>Applied in terms of in practice, division in age groups allows for more dedicated treatment, making them more beneficial and cost effective. </a:t>
            </a:r>
            <a:endParaRPr lang="en-GB" dirty="0"/>
          </a:p>
        </p:txBody>
      </p:sp>
      <p:sp>
        <p:nvSpPr>
          <p:cNvPr id="4" name="Slide Number Placeholder 3"/>
          <p:cNvSpPr>
            <a:spLocks noGrp="1"/>
          </p:cNvSpPr>
          <p:nvPr>
            <p:ph type="sldNum" sz="quarter" idx="5"/>
          </p:nvPr>
        </p:nvSpPr>
        <p:spPr/>
        <p:txBody>
          <a:bodyPr/>
          <a:lstStyle/>
          <a:p>
            <a:fld id="{6D84A2E9-69AE-4EB7-BB21-380840950CC2}" type="slidenum">
              <a:rPr lang="en-GB" smtClean="0"/>
              <a:t>3</a:t>
            </a:fld>
            <a:endParaRPr lang="en-GB"/>
          </a:p>
        </p:txBody>
      </p:sp>
    </p:spTree>
    <p:extLst>
      <p:ext uri="{BB962C8B-B14F-4D97-AF65-F5344CB8AC3E}">
        <p14:creationId xmlns:p14="http://schemas.microsoft.com/office/powerpoint/2010/main" val="652935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What Materials were used</a:t>
            </a:r>
          </a:p>
          <a:p>
            <a:pPr marL="171450" indent="-171450">
              <a:buFont typeface="Arial" panose="020B0604020202020204" pitchFamily="34" charset="0"/>
              <a:buChar char="•"/>
            </a:pPr>
            <a:r>
              <a:rPr lang="en-US" dirty="0"/>
              <a:t>During my many days and nights of hunting the library and google search, a key thing popped up on my radar when reading countless research papers.</a:t>
            </a:r>
          </a:p>
          <a:p>
            <a:pPr marL="171450" indent="-171450">
              <a:buFont typeface="Arial" panose="020B0604020202020204" pitchFamily="34" charset="0"/>
              <a:buChar char="•"/>
            </a:pPr>
            <a:r>
              <a:rPr lang="en-US" dirty="0"/>
              <a:t> Where the programs takes place was key, is it inhouse, in a dedicated room hidden in the back, or in a closed of gallery. Or is it outhouse in cold hospital wards with uncomfortable beds. Care home art rooms or in the paint splattered classrooms that will never recover. </a:t>
            </a:r>
          </a:p>
          <a:p>
            <a:pPr marL="171450" indent="-171450">
              <a:buFont typeface="Arial" panose="020B0604020202020204" pitchFamily="34" charset="0"/>
              <a:buChar char="•"/>
            </a:pPr>
            <a:r>
              <a:rPr lang="en-US" dirty="0"/>
              <a:t>Research into this field has only been undertaken in the last 20 or so years, theoretical and practical. </a:t>
            </a:r>
          </a:p>
          <a:p>
            <a:pPr marL="171450" indent="-171450">
              <a:buFont typeface="Arial" panose="020B0604020202020204" pitchFamily="34" charset="0"/>
              <a:buChar char="•"/>
            </a:pPr>
            <a:r>
              <a:rPr lang="en-US" dirty="0"/>
              <a:t>With numerous papers coming out this year and next. However, the studies are few and qualitative in nature. Which need further revision to increase size, socioeconomic backgrounds and the amount of evidence recorded. </a:t>
            </a:r>
          </a:p>
          <a:p>
            <a:pPr marL="171450" indent="-171450">
              <a:buFont typeface="Arial" panose="020B0604020202020204" pitchFamily="34" charset="0"/>
              <a:buChar char="•"/>
            </a:pPr>
            <a:r>
              <a:rPr lang="en-US" dirty="0"/>
              <a:t>However, studies published suggest that object handling and art therapy both improve mental function, emotional stability and social ability. In a large-scale program called heritage in hospitals; which continuously </a:t>
            </a:r>
            <a:r>
              <a:rPr lang="en-US" dirty="0">
                <a:highlight>
                  <a:srgbClr val="FFFF00"/>
                </a:highlight>
              </a:rPr>
              <a:t>appears in research papers as one of the main case studies</a:t>
            </a:r>
            <a:r>
              <a:rPr lang="en-US" dirty="0"/>
              <a:t>. This study was practiced in care homes, hospitals and psychiatric hospitals. This is a photo of heritage in hospital in practice.</a:t>
            </a:r>
          </a:p>
          <a:p>
            <a:endParaRPr lang="en-US" dirty="0"/>
          </a:p>
          <a:p>
            <a:pPr marL="171450" indent="-171450">
              <a:buFont typeface="Arial" panose="020B0604020202020204" pitchFamily="34" charset="0"/>
              <a:buChar char="•"/>
            </a:pPr>
            <a:r>
              <a:rPr lang="en-US" dirty="0"/>
              <a:t>A particularly relevant paper, was on object therapy sessions at 5 different </a:t>
            </a:r>
            <a:r>
              <a:rPr lang="en-US" dirty="0" err="1"/>
              <a:t>gynealogical</a:t>
            </a:r>
            <a:r>
              <a:rPr lang="en-US" dirty="0"/>
              <a:t> hospitals. </a:t>
            </a:r>
          </a:p>
          <a:p>
            <a:pPr marL="171450" indent="-171450">
              <a:buFont typeface="Arial" panose="020B0604020202020204" pitchFamily="34" charset="0"/>
              <a:buChar char="•"/>
            </a:pPr>
            <a:r>
              <a:rPr lang="en-US" dirty="0"/>
              <a:t>Accompanied by trained museum staff and therapist, each patient was able to select an item from a loan box. This therapy follows Melanie Klein’s, psycho-analytic play technique with children where objects were used to express and interpret emotion. </a:t>
            </a:r>
          </a:p>
          <a:p>
            <a:pPr marL="171450" indent="-171450">
              <a:buFont typeface="Arial" panose="020B0604020202020204" pitchFamily="34" charset="0"/>
              <a:buChar char="•"/>
            </a:pPr>
            <a:r>
              <a:rPr lang="en-US" dirty="0"/>
              <a:t>The  results showed that patents would improve by being able to voice emotions and connect to the history of the object or the object themselves. </a:t>
            </a:r>
          </a:p>
          <a:p>
            <a:pPr marL="171450" indent="-171450">
              <a:buFont typeface="Arial" panose="020B0604020202020204" pitchFamily="34" charset="0"/>
              <a:buChar char="•"/>
            </a:pPr>
            <a:r>
              <a:rPr lang="en-US" dirty="0"/>
              <a:t>Such as finding the grief of being diagnosed with cervical cancer but was repressed. Therefore, the ladies  were able to act on their grief and influence a more positive thinking method. </a:t>
            </a:r>
          </a:p>
          <a:p>
            <a:pPr marL="171450" indent="-171450">
              <a:buFont typeface="Arial" panose="020B0604020202020204" pitchFamily="34" charset="0"/>
              <a:buChar char="•"/>
            </a:pPr>
            <a:r>
              <a:rPr lang="en-US" dirty="0"/>
              <a:t>The older and man-made objects seemed to provide a larger impact as it gave a feeling of survival for patients to strive for. A small Egyptian female figurine, similar to the one above. Was chosen by a patient who expressed that they saw themselves in this tiny figurine, seeing themselves as small, fragile and unable to change anything, but also gained a sense of feeling that they can survive like the object had for thousands of years. </a:t>
            </a:r>
          </a:p>
          <a:p>
            <a:pPr marL="171450" indent="-171450">
              <a:buFont typeface="Arial" panose="020B0604020202020204" pitchFamily="34" charset="0"/>
              <a:buChar char="•"/>
            </a:pPr>
            <a:r>
              <a:rPr lang="en-US" dirty="0"/>
              <a:t>Similarly, the patient expressed interest in the creator and if they felt the same way she does, though while also expressing that that was most unlikely, she still felt a connection, resulting in her isolation starting to break and the start of being able to connect with people around her again. </a:t>
            </a:r>
          </a:p>
          <a:p>
            <a:pPr marL="171450" indent="-171450">
              <a:buFont typeface="Arial" panose="020B0604020202020204" pitchFamily="34" charset="0"/>
              <a:buChar char="•"/>
            </a:pPr>
            <a:r>
              <a:rPr lang="en-US" dirty="0"/>
              <a:t>This one patient was positively impacted by heritage in hospitals and it shows that many can be helped by these projects.</a:t>
            </a:r>
          </a:p>
          <a:p>
            <a:endParaRPr lang="en-US" dirty="0"/>
          </a:p>
          <a:p>
            <a:pPr marL="171450" indent="-171450">
              <a:buFont typeface="Arial" panose="020B0604020202020204" pitchFamily="34" charset="0"/>
              <a:buChar char="•"/>
            </a:pPr>
            <a:r>
              <a:rPr lang="en-US" dirty="0"/>
              <a:t> Inhouse research papers are small in number but what was shown was that people were more willing to travel to a museum for mental health support then a hospital. Heritage organizations being neutral and none stigmatizing.</a:t>
            </a:r>
          </a:p>
          <a:p>
            <a:pPr marL="171450" indent="-171450">
              <a:buFont typeface="Arial" panose="020B0604020202020204" pitchFamily="34" charset="0"/>
              <a:buChar char="•"/>
            </a:pPr>
            <a:r>
              <a:rPr lang="en-US" dirty="0"/>
              <a:t>Throughout my research its clear that more research is needed for large scale data to be accumulated on the benefits of these programs. Providing more authority and evidence on the impact of museums.  What was universally acknowledged was that each therapy at any age was beneficial in bringing back or developing the identity of the participant . </a:t>
            </a:r>
          </a:p>
        </p:txBody>
      </p:sp>
      <p:sp>
        <p:nvSpPr>
          <p:cNvPr id="4" name="Slide Number Placeholder 3"/>
          <p:cNvSpPr>
            <a:spLocks noGrp="1"/>
          </p:cNvSpPr>
          <p:nvPr>
            <p:ph type="sldNum" sz="quarter" idx="5"/>
          </p:nvPr>
        </p:nvSpPr>
        <p:spPr/>
        <p:txBody>
          <a:bodyPr/>
          <a:lstStyle/>
          <a:p>
            <a:fld id="{6D84A2E9-69AE-4EB7-BB21-380840950CC2}" type="slidenum">
              <a:rPr lang="en-GB" smtClean="0"/>
              <a:t>4</a:t>
            </a:fld>
            <a:endParaRPr lang="en-GB"/>
          </a:p>
        </p:txBody>
      </p:sp>
    </p:spTree>
    <p:extLst>
      <p:ext uri="{BB962C8B-B14F-4D97-AF65-F5344CB8AC3E}">
        <p14:creationId xmlns:p14="http://schemas.microsoft.com/office/powerpoint/2010/main" val="2542327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in my plan am </a:t>
            </a:r>
            <a:r>
              <a:rPr lang="en-US" dirty="0" err="1"/>
              <a:t>i</a:t>
            </a:r>
            <a:r>
              <a:rPr lang="en-US" dirty="0"/>
              <a:t>?</a:t>
            </a:r>
          </a:p>
          <a:p>
            <a:r>
              <a:rPr lang="en-US" dirty="0"/>
              <a:t>I am making final decisions on what museums and art galleries to contact. Dedicating one interview per evidence chapter. The ethics form is awaiting approval before interview invitations can be sent to the centers. </a:t>
            </a:r>
          </a:p>
          <a:p>
            <a:r>
              <a:rPr lang="en-US" dirty="0"/>
              <a:t>Consent forms are in the process of being written up to be given to any museum that would be involved.</a:t>
            </a:r>
          </a:p>
          <a:p>
            <a:r>
              <a:rPr lang="en-US" dirty="0"/>
              <a:t>Papers have been accumulated, about 30 read so far with another 20 waiting and  growing. These are added to a bibliographic document with brief details and any problems faced, this is used as a memory jogging, a reference list and a way to find page numbers.</a:t>
            </a:r>
            <a:endParaRPr lang="en-GB" dirty="0"/>
          </a:p>
        </p:txBody>
      </p:sp>
      <p:sp>
        <p:nvSpPr>
          <p:cNvPr id="4" name="Slide Number Placeholder 3"/>
          <p:cNvSpPr>
            <a:spLocks noGrp="1"/>
          </p:cNvSpPr>
          <p:nvPr>
            <p:ph type="sldNum" sz="quarter" idx="5"/>
          </p:nvPr>
        </p:nvSpPr>
        <p:spPr/>
        <p:txBody>
          <a:bodyPr/>
          <a:lstStyle/>
          <a:p>
            <a:fld id="{6D84A2E9-69AE-4EB7-BB21-380840950CC2}" type="slidenum">
              <a:rPr lang="en-GB" smtClean="0"/>
              <a:t>5</a:t>
            </a:fld>
            <a:endParaRPr lang="en-GB"/>
          </a:p>
        </p:txBody>
      </p:sp>
    </p:spTree>
    <p:extLst>
      <p:ext uri="{BB962C8B-B14F-4D97-AF65-F5344CB8AC3E}">
        <p14:creationId xmlns:p14="http://schemas.microsoft.com/office/powerpoint/2010/main" val="1311662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 have still to do.</a:t>
            </a:r>
          </a:p>
          <a:p>
            <a:r>
              <a:rPr lang="en-US" dirty="0"/>
              <a:t>I will be arranging and conducting interviews . Regarding the practical side of implementation, as well as observations on the worth of these programs. Transcripts of each interview will be provided to each participant. Furthermore, representative images that will be implemented will be taken or selected, as further reading and writing is completed.</a:t>
            </a:r>
            <a:endParaRPr lang="en-GB" dirty="0"/>
          </a:p>
        </p:txBody>
      </p:sp>
      <p:sp>
        <p:nvSpPr>
          <p:cNvPr id="4" name="Slide Number Placeholder 3"/>
          <p:cNvSpPr>
            <a:spLocks noGrp="1"/>
          </p:cNvSpPr>
          <p:nvPr>
            <p:ph type="sldNum" sz="quarter" idx="5"/>
          </p:nvPr>
        </p:nvSpPr>
        <p:spPr/>
        <p:txBody>
          <a:bodyPr/>
          <a:lstStyle/>
          <a:p>
            <a:fld id="{6D84A2E9-69AE-4EB7-BB21-380840950CC2}" type="slidenum">
              <a:rPr lang="en-GB" smtClean="0"/>
              <a:t>6</a:t>
            </a:fld>
            <a:endParaRPr lang="en-GB"/>
          </a:p>
        </p:txBody>
      </p:sp>
    </p:spTree>
    <p:extLst>
      <p:ext uri="{BB962C8B-B14F-4D97-AF65-F5344CB8AC3E}">
        <p14:creationId xmlns:p14="http://schemas.microsoft.com/office/powerpoint/2010/main" val="1945855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presentation. Please ask me questions.</a:t>
            </a:r>
          </a:p>
        </p:txBody>
      </p:sp>
      <p:sp>
        <p:nvSpPr>
          <p:cNvPr id="4" name="Slide Number Placeholder 3"/>
          <p:cNvSpPr>
            <a:spLocks noGrp="1"/>
          </p:cNvSpPr>
          <p:nvPr>
            <p:ph type="sldNum" sz="quarter" idx="5"/>
          </p:nvPr>
        </p:nvSpPr>
        <p:spPr/>
        <p:txBody>
          <a:bodyPr/>
          <a:lstStyle/>
          <a:p>
            <a:fld id="{6D84A2E9-69AE-4EB7-BB21-380840950CC2}" type="slidenum">
              <a:rPr lang="en-GB" smtClean="0"/>
              <a:t>7</a:t>
            </a:fld>
            <a:endParaRPr lang="en-GB"/>
          </a:p>
        </p:txBody>
      </p:sp>
    </p:spTree>
    <p:extLst>
      <p:ext uri="{BB962C8B-B14F-4D97-AF65-F5344CB8AC3E}">
        <p14:creationId xmlns:p14="http://schemas.microsoft.com/office/powerpoint/2010/main" val="2503082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84A2E9-69AE-4EB7-BB21-380840950CC2}" type="slidenum">
              <a:rPr lang="en-GB" smtClean="0"/>
              <a:t>8</a:t>
            </a:fld>
            <a:endParaRPr lang="en-GB"/>
          </a:p>
        </p:txBody>
      </p:sp>
    </p:spTree>
    <p:extLst>
      <p:ext uri="{BB962C8B-B14F-4D97-AF65-F5344CB8AC3E}">
        <p14:creationId xmlns:p14="http://schemas.microsoft.com/office/powerpoint/2010/main" val="1043843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9C0A-531C-4815-94CD-C3A9A335EC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AC379D-60E6-4626-AA6F-9CC1AF3696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FA4631-0407-4B46-9CBB-3140130C70C8}"/>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5" name="Footer Placeholder 4">
            <a:extLst>
              <a:ext uri="{FF2B5EF4-FFF2-40B4-BE49-F238E27FC236}">
                <a16:creationId xmlns:a16="http://schemas.microsoft.com/office/drawing/2014/main" id="{5E59915B-6B37-4BBD-A676-13A809F40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5F84C4-CA92-4D60-8078-FF88048B0130}"/>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2401798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E064-58CD-4127-998F-96787C9012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A23C23-62D1-4F62-B127-E201E5D71D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0C7B5D-2F7F-44D3-AF07-1D58EDABD536}"/>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5" name="Footer Placeholder 4">
            <a:extLst>
              <a:ext uri="{FF2B5EF4-FFF2-40B4-BE49-F238E27FC236}">
                <a16:creationId xmlns:a16="http://schemas.microsoft.com/office/drawing/2014/main" id="{CE6B6CE0-A20B-4B93-B480-7A682AB05F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DBCF3-A26A-4569-B7F6-FE48C21436C3}"/>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1579937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18794-D737-4C6F-8C13-DF047D6174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905FD8-FC03-4E46-97FA-94D2A61916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A8037D-42A8-4F35-975C-5097D001A498}"/>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5" name="Footer Placeholder 4">
            <a:extLst>
              <a:ext uri="{FF2B5EF4-FFF2-40B4-BE49-F238E27FC236}">
                <a16:creationId xmlns:a16="http://schemas.microsoft.com/office/drawing/2014/main" id="{D3473ABB-D73E-4918-936F-73C87CF8DB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8081EF-4BA8-46D6-9EBD-1447EABD2B7A}"/>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2006092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7913D-FB18-4B21-A6A0-6D5C68A5E6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5F548B-0B28-4364-A6FD-43389D695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68EEB0-F75E-41D1-A3ED-5556310FBD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0B51B4-91F0-4C8E-A0D8-70A3588457E5}"/>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6" name="Footer Placeholder 5">
            <a:extLst>
              <a:ext uri="{FF2B5EF4-FFF2-40B4-BE49-F238E27FC236}">
                <a16:creationId xmlns:a16="http://schemas.microsoft.com/office/drawing/2014/main" id="{4E7A6165-8C92-44B3-B4C8-D10055CB60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62D4A2-F49C-4350-9B4D-658E9233E9C8}"/>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438272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08164-DAE1-4F15-B33B-3C44D7A3A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B385B2-E3F8-4E46-B685-C7E82C7BC4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0D3697-2940-470D-AB87-8310911941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4993F6-2951-48A0-904D-F5626535AD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46E28D-B461-44D5-B484-FA1AF719C0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95FFBF-EF99-4DE1-8E26-0813B19E721C}"/>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8" name="Footer Placeholder 7">
            <a:extLst>
              <a:ext uri="{FF2B5EF4-FFF2-40B4-BE49-F238E27FC236}">
                <a16:creationId xmlns:a16="http://schemas.microsoft.com/office/drawing/2014/main" id="{86A4543C-ECC4-4306-9399-ACB2E8BC01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9AD751-855D-4109-A5A8-D02E9BFF2ADA}"/>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689193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3347C-5989-4CCA-A174-BC667BBC79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95C785-4BB8-4645-95C9-2D6E6122CE6B}"/>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4" name="Footer Placeholder 3">
            <a:extLst>
              <a:ext uri="{FF2B5EF4-FFF2-40B4-BE49-F238E27FC236}">
                <a16:creationId xmlns:a16="http://schemas.microsoft.com/office/drawing/2014/main" id="{ACFD32FB-C25D-43C3-A73A-F21859EBDA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51992A-83CE-488B-A24A-9A14399DEB88}"/>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2653826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632B94-1371-4E98-A26C-C3FD4333A744}"/>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3" name="Footer Placeholder 2">
            <a:extLst>
              <a:ext uri="{FF2B5EF4-FFF2-40B4-BE49-F238E27FC236}">
                <a16:creationId xmlns:a16="http://schemas.microsoft.com/office/drawing/2014/main" id="{F30D7CFA-D945-4148-835A-6E8973461A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7C5637-375B-430E-8131-65E91BA96A47}"/>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4276868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F4C65-3467-4156-AD82-7A3BDBBEF5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148CBD-1E00-493E-81B1-2756AE9D8A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C8FABA-19B3-4656-96A2-57B8A1FC0E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2A18B4-E5FE-465F-9F30-672776ACE087}"/>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6" name="Footer Placeholder 5">
            <a:extLst>
              <a:ext uri="{FF2B5EF4-FFF2-40B4-BE49-F238E27FC236}">
                <a16:creationId xmlns:a16="http://schemas.microsoft.com/office/drawing/2014/main" id="{47A76E29-9E76-42FC-B715-DCCBA62DF9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1FE228-069F-42BC-A831-36B81CCBB4A0}"/>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120507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D3AD1-1A85-4A04-9047-13171331D4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D2552F-A906-4F4E-804F-20FC15F87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7395A3-62DE-4E35-9E19-D5FDAD05A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A06692-37BA-4277-BD88-626D37AD53F2}"/>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6" name="Footer Placeholder 5">
            <a:extLst>
              <a:ext uri="{FF2B5EF4-FFF2-40B4-BE49-F238E27FC236}">
                <a16:creationId xmlns:a16="http://schemas.microsoft.com/office/drawing/2014/main" id="{7B9B868E-8DE6-4E39-9CD0-E3B95C56F3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5E5173-0250-43A1-9EC1-EB1E61B931A2}"/>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3432368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66D3-35A5-4E3C-86BB-1240EF8D45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049C64-8F47-4F68-BF6F-C18AA4D1D3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2B28D6-03BB-4CCD-AA47-03626FD2FAB1}"/>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5" name="Footer Placeholder 4">
            <a:extLst>
              <a:ext uri="{FF2B5EF4-FFF2-40B4-BE49-F238E27FC236}">
                <a16:creationId xmlns:a16="http://schemas.microsoft.com/office/drawing/2014/main" id="{44128896-5B6C-43B7-8615-DFE52C148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230C0-310B-48CC-A6EC-908F6F7DA159}"/>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1675337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3487E7-55A2-4C96-9E42-E42D269C65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DF0CB8-95B1-441A-9943-8F29B431BA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1255D2-CBD0-4F61-A957-921F5F7CD4E5}"/>
              </a:ext>
            </a:extLst>
          </p:cNvPr>
          <p:cNvSpPr>
            <a:spLocks noGrp="1"/>
          </p:cNvSpPr>
          <p:nvPr>
            <p:ph type="dt" sz="half" idx="10"/>
          </p:nvPr>
        </p:nvSpPr>
        <p:spPr/>
        <p:txBody>
          <a:bodyPr/>
          <a:lstStyle/>
          <a:p>
            <a:fld id="{C38D2A12-A30E-48C8-A314-44F682626EF1}" type="datetimeFigureOut">
              <a:rPr lang="en-GB" smtClean="0"/>
              <a:t>11/12/2019</a:t>
            </a:fld>
            <a:endParaRPr lang="en-GB"/>
          </a:p>
        </p:txBody>
      </p:sp>
      <p:sp>
        <p:nvSpPr>
          <p:cNvPr id="5" name="Footer Placeholder 4">
            <a:extLst>
              <a:ext uri="{FF2B5EF4-FFF2-40B4-BE49-F238E27FC236}">
                <a16:creationId xmlns:a16="http://schemas.microsoft.com/office/drawing/2014/main" id="{09E8D901-E37E-4916-A7FC-41B4A6EB5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7F535F-3484-4E31-AEE8-0AF234B38907}"/>
              </a:ext>
            </a:extLst>
          </p:cNvPr>
          <p:cNvSpPr>
            <a:spLocks noGrp="1"/>
          </p:cNvSpPr>
          <p:nvPr>
            <p:ph type="sldNum" sz="quarter" idx="12"/>
          </p:nvPr>
        </p:nvSpPr>
        <p:spPr/>
        <p:txBody>
          <a:bodyPr/>
          <a:lstStyle/>
          <a:p>
            <a:fld id="{EAC00509-AD20-447E-BAF2-EE2E0C78D417}" type="slidenum">
              <a:rPr lang="en-GB" smtClean="0"/>
              <a:t>‹#›</a:t>
            </a:fld>
            <a:endParaRPr lang="en-GB"/>
          </a:p>
        </p:txBody>
      </p:sp>
    </p:spTree>
    <p:extLst>
      <p:ext uri="{BB962C8B-B14F-4D97-AF65-F5344CB8AC3E}">
        <p14:creationId xmlns:p14="http://schemas.microsoft.com/office/powerpoint/2010/main" val="2042454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25E75C-4586-4BB4-8B31-7134BED3AE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E4629B-824B-4E5D-9818-463A3617A5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B5155-BFD0-470B-A56F-5C6C0A9288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8D2A12-A30E-48C8-A314-44F682626EF1}" type="datetimeFigureOut">
              <a:rPr lang="en-GB" smtClean="0"/>
              <a:t>11/12/2019</a:t>
            </a:fld>
            <a:endParaRPr lang="en-GB"/>
          </a:p>
        </p:txBody>
      </p:sp>
      <p:sp>
        <p:nvSpPr>
          <p:cNvPr id="5" name="Footer Placeholder 4">
            <a:extLst>
              <a:ext uri="{FF2B5EF4-FFF2-40B4-BE49-F238E27FC236}">
                <a16:creationId xmlns:a16="http://schemas.microsoft.com/office/drawing/2014/main" id="{C72C03EB-226C-48D4-A40F-E4D1E5A354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391AAA-9D50-4CF0-809D-9CEAEFCFAE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C00509-AD20-447E-BAF2-EE2E0C78D417}" type="slidenum">
              <a:rPr lang="en-GB" smtClean="0"/>
              <a:t>‹#›</a:t>
            </a:fld>
            <a:endParaRPr lang="en-GB"/>
          </a:p>
        </p:txBody>
      </p:sp>
    </p:spTree>
    <p:extLst>
      <p:ext uri="{BB962C8B-B14F-4D97-AF65-F5344CB8AC3E}">
        <p14:creationId xmlns:p14="http://schemas.microsoft.com/office/powerpoint/2010/main" val="4065761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7.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8.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C8B9A-8D22-42D6-8080-18F13F1ABF86}"/>
              </a:ext>
            </a:extLst>
          </p:cNvPr>
          <p:cNvSpPr>
            <a:spLocks noGrp="1"/>
          </p:cNvSpPr>
          <p:nvPr>
            <p:ph type="ctrTitle"/>
          </p:nvPr>
        </p:nvSpPr>
        <p:spPr>
          <a:xfrm>
            <a:off x="6746628" y="1783959"/>
            <a:ext cx="4645250" cy="2889114"/>
          </a:xfrm>
        </p:spPr>
        <p:txBody>
          <a:bodyPr anchor="b">
            <a:normAutofit/>
          </a:bodyPr>
          <a:lstStyle/>
          <a:p>
            <a:pPr algn="l"/>
            <a:r>
              <a:rPr lang="en-GB"/>
              <a:t>Mental health and Heritage</a:t>
            </a:r>
          </a:p>
        </p:txBody>
      </p:sp>
      <p:sp>
        <p:nvSpPr>
          <p:cNvPr id="3" name="Subtitle 2">
            <a:extLst>
              <a:ext uri="{FF2B5EF4-FFF2-40B4-BE49-F238E27FC236}">
                <a16:creationId xmlns:a16="http://schemas.microsoft.com/office/drawing/2014/main" id="{092CAC5A-939D-40A9-8F9F-B5FFDF395D57}"/>
              </a:ext>
            </a:extLst>
          </p:cNvPr>
          <p:cNvSpPr>
            <a:spLocks noGrp="1"/>
          </p:cNvSpPr>
          <p:nvPr>
            <p:ph type="subTitle" idx="1"/>
          </p:nvPr>
        </p:nvSpPr>
        <p:spPr>
          <a:xfrm>
            <a:off x="6746627" y="4750893"/>
            <a:ext cx="4645250" cy="1147863"/>
          </a:xfrm>
        </p:spPr>
        <p:txBody>
          <a:bodyPr anchor="t">
            <a:normAutofit/>
          </a:bodyPr>
          <a:lstStyle/>
          <a:p>
            <a:pPr algn="l"/>
            <a:r>
              <a:rPr lang="en-GB" sz="2000" dirty="0"/>
              <a:t>The beneficial effects of heritage run mental health programmes on visitor mental health and wellbeing. </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97832B8-BDC7-4FB7-92CB-260817B38F8E}"/>
              </a:ext>
            </a:extLst>
          </p:cNvPr>
          <p:cNvPicPr>
            <a:picLocks noChangeAspect="1"/>
          </p:cNvPicPr>
          <p:nvPr/>
        </p:nvPicPr>
        <p:blipFill rotWithShape="1">
          <a:blip r:embed="rId3"/>
          <a:srcRect l="17065" r="26717"/>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TextBox 4">
            <a:extLst>
              <a:ext uri="{FF2B5EF4-FFF2-40B4-BE49-F238E27FC236}">
                <a16:creationId xmlns:a16="http://schemas.microsoft.com/office/drawing/2014/main" id="{9B842A7F-FF9B-4395-85B7-AA06CBABB45D}"/>
              </a:ext>
            </a:extLst>
          </p:cNvPr>
          <p:cNvSpPr txBox="1"/>
          <p:nvPr/>
        </p:nvSpPr>
        <p:spPr>
          <a:xfrm>
            <a:off x="6746627" y="5657671"/>
            <a:ext cx="3487479" cy="1200329"/>
          </a:xfrm>
          <a:prstGeom prst="rect">
            <a:avLst/>
          </a:prstGeom>
          <a:noFill/>
        </p:spPr>
        <p:txBody>
          <a:bodyPr wrap="square" rtlCol="0">
            <a:spAutoFit/>
          </a:bodyPr>
          <a:lstStyle/>
          <a:p>
            <a:r>
              <a:rPr lang="en-US" dirty="0"/>
              <a:t>AMY KIRBY</a:t>
            </a:r>
          </a:p>
          <a:p>
            <a:r>
              <a:rPr lang="en-US" dirty="0"/>
              <a:t>1600156</a:t>
            </a:r>
          </a:p>
          <a:p>
            <a:r>
              <a:rPr lang="en-US" dirty="0"/>
              <a:t>DISSERTATION PRESENTATION</a:t>
            </a:r>
          </a:p>
          <a:p>
            <a:endParaRPr lang="en-GB" dirty="0"/>
          </a:p>
        </p:txBody>
      </p:sp>
    </p:spTree>
    <p:extLst>
      <p:ext uri="{BB962C8B-B14F-4D97-AF65-F5344CB8AC3E}">
        <p14:creationId xmlns:p14="http://schemas.microsoft.com/office/powerpoint/2010/main" val="230067303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EA0693-CE07-4069-84FD-F7F64AFB25F6}"/>
              </a:ext>
            </a:extLst>
          </p:cNvPr>
          <p:cNvPicPr>
            <a:picLocks noChangeAspect="1"/>
          </p:cNvPicPr>
          <p:nvPr/>
        </p:nvPicPr>
        <p:blipFill rotWithShape="1">
          <a:blip r:embed="rId3"/>
          <a:srcRect t="8923" r="19192" b="168"/>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724CD679-7405-4CD3-A92A-9469F279A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F6E64-71D3-4C0C-956D-2584D45EA1C2}"/>
              </a:ext>
            </a:extLst>
          </p:cNvPr>
          <p:cNvSpPr>
            <a:spLocks noGrp="1"/>
          </p:cNvSpPr>
          <p:nvPr>
            <p:ph type="title"/>
          </p:nvPr>
        </p:nvSpPr>
        <p:spPr>
          <a:xfrm>
            <a:off x="594805" y="640263"/>
            <a:ext cx="5221266" cy="1344975"/>
          </a:xfrm>
        </p:spPr>
        <p:txBody>
          <a:bodyPr>
            <a:normAutofit/>
          </a:bodyPr>
          <a:lstStyle/>
          <a:p>
            <a:r>
              <a:rPr lang="en-GB" sz="4000" b="1" dirty="0"/>
              <a:t>INTRODUCTION</a:t>
            </a:r>
          </a:p>
        </p:txBody>
      </p:sp>
      <p:graphicFrame>
        <p:nvGraphicFramePr>
          <p:cNvPr id="14" name="Content Placeholder 2">
            <a:extLst>
              <a:ext uri="{FF2B5EF4-FFF2-40B4-BE49-F238E27FC236}">
                <a16:creationId xmlns:a16="http://schemas.microsoft.com/office/drawing/2014/main" id="{19D23010-176E-459D-97A1-D8F60A9B259B}"/>
              </a:ext>
            </a:extLst>
          </p:cNvPr>
          <p:cNvGraphicFramePr>
            <a:graphicFrameLocks noGrp="1"/>
          </p:cNvGraphicFramePr>
          <p:nvPr>
            <p:ph idx="1"/>
            <p:extLst>
              <p:ext uri="{D42A27DB-BD31-4B8C-83A1-F6EECF244321}">
                <p14:modId xmlns:p14="http://schemas.microsoft.com/office/powerpoint/2010/main" val="3858336177"/>
              </p:ext>
            </p:extLst>
          </p:nvPr>
        </p:nvGraphicFramePr>
        <p:xfrm>
          <a:off x="594110" y="2121763"/>
          <a:ext cx="5235490" cy="37730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2A891BBE-389F-4C7C-9917-77D1693AE391}"/>
              </a:ext>
            </a:extLst>
          </p:cNvPr>
          <p:cNvSpPr txBox="1"/>
          <p:nvPr/>
        </p:nvSpPr>
        <p:spPr>
          <a:xfrm>
            <a:off x="8755118" y="6488668"/>
            <a:ext cx="3815255" cy="369332"/>
          </a:xfrm>
          <a:prstGeom prst="rect">
            <a:avLst/>
          </a:prstGeom>
          <a:noFill/>
        </p:spPr>
        <p:txBody>
          <a:bodyPr wrap="square" rtlCol="0">
            <a:spAutoFit/>
          </a:bodyPr>
          <a:lstStyle/>
          <a:p>
            <a:r>
              <a:rPr lang="en-US" dirty="0">
                <a:solidFill>
                  <a:schemeClr val="bg1"/>
                </a:solidFill>
              </a:rPr>
              <a:t>Image from operation nightingale</a:t>
            </a:r>
            <a:endParaRPr lang="en-GB" dirty="0">
              <a:solidFill>
                <a:schemeClr val="bg1"/>
              </a:solidFill>
            </a:endParaRPr>
          </a:p>
        </p:txBody>
      </p:sp>
    </p:spTree>
    <p:extLst>
      <p:ext uri="{BB962C8B-B14F-4D97-AF65-F5344CB8AC3E}">
        <p14:creationId xmlns:p14="http://schemas.microsoft.com/office/powerpoint/2010/main" val="3902204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55BBF-6255-4B07-96AA-9AECBD9837C3}"/>
              </a:ext>
            </a:extLst>
          </p:cNvPr>
          <p:cNvSpPr>
            <a:spLocks noGrp="1"/>
          </p:cNvSpPr>
          <p:nvPr>
            <p:ph type="title"/>
          </p:nvPr>
        </p:nvSpPr>
        <p:spPr>
          <a:xfrm>
            <a:off x="669471" y="375556"/>
            <a:ext cx="10515600" cy="1325563"/>
          </a:xfrm>
        </p:spPr>
        <p:txBody>
          <a:bodyPr/>
          <a:lstStyle/>
          <a:p>
            <a:r>
              <a:rPr lang="en-GB" b="1" dirty="0"/>
              <a:t>Hopes and Dreams </a:t>
            </a:r>
          </a:p>
        </p:txBody>
      </p:sp>
      <p:sp>
        <p:nvSpPr>
          <p:cNvPr id="3" name="Content Placeholder 2">
            <a:extLst>
              <a:ext uri="{FF2B5EF4-FFF2-40B4-BE49-F238E27FC236}">
                <a16:creationId xmlns:a16="http://schemas.microsoft.com/office/drawing/2014/main" id="{AAF49818-7732-463F-924D-03DC0D8D9057}"/>
              </a:ext>
            </a:extLst>
          </p:cNvPr>
          <p:cNvSpPr>
            <a:spLocks noGrp="1"/>
          </p:cNvSpPr>
          <p:nvPr>
            <p:ph idx="1"/>
          </p:nvPr>
        </p:nvSpPr>
        <p:spPr>
          <a:xfrm>
            <a:off x="669471" y="1690687"/>
            <a:ext cx="10684329" cy="4486275"/>
          </a:xfrm>
        </p:spPr>
        <p:txBody>
          <a:bodyPr/>
          <a:lstStyle/>
          <a:p>
            <a:r>
              <a:rPr lang="en-GB" dirty="0"/>
              <a:t>Interest</a:t>
            </a:r>
          </a:p>
          <a:p>
            <a:r>
              <a:rPr lang="en-GB" dirty="0"/>
              <a:t>Facilitate the development of a comprehensive guide </a:t>
            </a:r>
          </a:p>
        </p:txBody>
      </p:sp>
      <p:graphicFrame>
        <p:nvGraphicFramePr>
          <p:cNvPr id="7" name="Diagram 6">
            <a:extLst>
              <a:ext uri="{FF2B5EF4-FFF2-40B4-BE49-F238E27FC236}">
                <a16:creationId xmlns:a16="http://schemas.microsoft.com/office/drawing/2014/main" id="{CDD029A0-7C89-4F1E-A0AA-A908B5096373}"/>
              </a:ext>
            </a:extLst>
          </p:cNvPr>
          <p:cNvGraphicFramePr/>
          <p:nvPr>
            <p:extLst>
              <p:ext uri="{D42A27DB-BD31-4B8C-83A1-F6EECF244321}">
                <p14:modId xmlns:p14="http://schemas.microsoft.com/office/powerpoint/2010/main" val="2696296886"/>
              </p:ext>
            </p:extLst>
          </p:nvPr>
        </p:nvGraphicFramePr>
        <p:xfrm>
          <a:off x="838200" y="2939144"/>
          <a:ext cx="10199915" cy="3412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2" name="Straight Connector 11">
            <a:extLst>
              <a:ext uri="{FF2B5EF4-FFF2-40B4-BE49-F238E27FC236}">
                <a16:creationId xmlns:a16="http://schemas.microsoft.com/office/drawing/2014/main" id="{43505AAB-0A2A-4569-BF7C-5604171AC6AA}"/>
              </a:ext>
            </a:extLst>
          </p:cNvPr>
          <p:cNvCxnSpPr/>
          <p:nvPr/>
        </p:nvCxnSpPr>
        <p:spPr>
          <a:xfrm>
            <a:off x="548640" y="1588770"/>
            <a:ext cx="10805160" cy="0"/>
          </a:xfrm>
          <a:prstGeom prst="line">
            <a:avLst/>
          </a:prstGeom>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C826DC2-2822-4667-85B7-292851C20DDF}"/>
              </a:ext>
            </a:extLst>
          </p:cNvPr>
          <p:cNvPicPr>
            <a:picLocks noChangeAspect="1"/>
          </p:cNvPicPr>
          <p:nvPr/>
        </p:nvPicPr>
        <p:blipFill>
          <a:blip r:embed="rId8"/>
          <a:stretch>
            <a:fillRect/>
          </a:stretch>
        </p:blipFill>
        <p:spPr>
          <a:xfrm>
            <a:off x="710404" y="2850119"/>
            <a:ext cx="10602462" cy="3632325"/>
          </a:xfrm>
          <a:prstGeom prst="rect">
            <a:avLst/>
          </a:prstGeom>
        </p:spPr>
      </p:pic>
    </p:spTree>
    <p:extLst>
      <p:ext uri="{BB962C8B-B14F-4D97-AF65-F5344CB8AC3E}">
        <p14:creationId xmlns:p14="http://schemas.microsoft.com/office/powerpoint/2010/main" val="1155861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66">
            <a:extLst>
              <a:ext uri="{FF2B5EF4-FFF2-40B4-BE49-F238E27FC236}">
                <a16:creationId xmlns:a16="http://schemas.microsoft.com/office/drawing/2014/main" id="{6D24BC9E-AC6A-42EE-AFD8-B290720B8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68">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107624"/>
            <a:ext cx="11167447" cy="2089317"/>
          </a:xfrm>
          <a:prstGeom prst="rect">
            <a:avLst/>
          </a:prstGeom>
          <a:ln w="12700">
            <a:solidFill>
              <a:srgbClr val="EFEFEF"/>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D0A852-1E0E-4B5C-9F24-570F79EA8AD2}"/>
              </a:ext>
            </a:extLst>
          </p:cNvPr>
          <p:cNvSpPr>
            <a:spLocks noGrp="1"/>
          </p:cNvSpPr>
          <p:nvPr>
            <p:ph type="title"/>
          </p:nvPr>
        </p:nvSpPr>
        <p:spPr>
          <a:xfrm>
            <a:off x="1051560" y="4329321"/>
            <a:ext cx="3657600" cy="1645920"/>
          </a:xfrm>
          <a:prstGeom prst="ellipse">
            <a:avLst/>
          </a:prstGeom>
        </p:spPr>
        <p:txBody>
          <a:bodyPr>
            <a:normAutofit/>
          </a:bodyPr>
          <a:lstStyle/>
          <a:p>
            <a:r>
              <a:rPr lang="en-GB" sz="3200" b="1" dirty="0"/>
              <a:t>MATERIAL</a:t>
            </a:r>
          </a:p>
        </p:txBody>
      </p:sp>
      <p:pic>
        <p:nvPicPr>
          <p:cNvPr id="3" name="Picture 2">
            <a:extLst>
              <a:ext uri="{FF2B5EF4-FFF2-40B4-BE49-F238E27FC236}">
                <a16:creationId xmlns:a16="http://schemas.microsoft.com/office/drawing/2014/main" id="{4CAB6BE5-5362-44A0-8770-B46678C69C43}"/>
              </a:ext>
            </a:extLst>
          </p:cNvPr>
          <p:cNvPicPr>
            <a:picLocks noChangeAspect="1"/>
          </p:cNvPicPr>
          <p:nvPr/>
        </p:nvPicPr>
        <p:blipFill rotWithShape="1">
          <a:blip r:embed="rId3"/>
          <a:srcRect r="3" b="940"/>
          <a:stretch/>
        </p:blipFill>
        <p:spPr>
          <a:xfrm>
            <a:off x="2123546" y="337847"/>
            <a:ext cx="2354873" cy="3483864"/>
          </a:xfrm>
          <a:prstGeom prst="rect">
            <a:avLst/>
          </a:prstGeom>
        </p:spPr>
      </p:pic>
      <p:pic>
        <p:nvPicPr>
          <p:cNvPr id="4" name="Picture 3">
            <a:extLst>
              <a:ext uri="{FF2B5EF4-FFF2-40B4-BE49-F238E27FC236}">
                <a16:creationId xmlns:a16="http://schemas.microsoft.com/office/drawing/2014/main" id="{84DFA411-9253-4997-972D-8D2CAB515456}"/>
              </a:ext>
            </a:extLst>
          </p:cNvPr>
          <p:cNvPicPr>
            <a:picLocks noChangeAspect="1"/>
          </p:cNvPicPr>
          <p:nvPr/>
        </p:nvPicPr>
        <p:blipFill>
          <a:blip r:embed="rId4"/>
          <a:stretch>
            <a:fillRect/>
          </a:stretch>
        </p:blipFill>
        <p:spPr>
          <a:xfrm>
            <a:off x="6280480" y="357251"/>
            <a:ext cx="5359790" cy="3483864"/>
          </a:xfrm>
          <a:prstGeom prst="rect">
            <a:avLst/>
          </a:prstGeom>
        </p:spPr>
      </p:pic>
      <p:sp>
        <p:nvSpPr>
          <p:cNvPr id="71" name="Rectangle 70">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80023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73" name="Rectangle 72">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147709"/>
            <a:ext cx="1463040"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275849D-BE08-473D-A258-1C2B8D635135}"/>
              </a:ext>
            </a:extLst>
          </p:cNvPr>
          <p:cNvSpPr txBox="1"/>
          <p:nvPr/>
        </p:nvSpPr>
        <p:spPr>
          <a:xfrm>
            <a:off x="1191147" y="1874132"/>
            <a:ext cx="1458829" cy="1200329"/>
          </a:xfrm>
          <a:prstGeom prst="rect">
            <a:avLst/>
          </a:prstGeom>
          <a:noFill/>
        </p:spPr>
        <p:txBody>
          <a:bodyPr wrap="square" rtlCol="0">
            <a:spAutoFit/>
          </a:bodyPr>
          <a:lstStyle/>
          <a:p>
            <a:pPr>
              <a:spcAft>
                <a:spcPts val="600"/>
              </a:spcAft>
            </a:pPr>
            <a:r>
              <a:rPr lang="en-US">
                <a:solidFill>
                  <a:schemeClr val="bg1"/>
                </a:solidFill>
                <a:latin typeface="+mj-lt"/>
              </a:rPr>
              <a:t>Hathor, British museum,  EA51263</a:t>
            </a:r>
            <a:endParaRPr lang="en-GB">
              <a:solidFill>
                <a:schemeClr val="bg1"/>
              </a:solidFill>
              <a:latin typeface="+mj-lt"/>
            </a:endParaRPr>
          </a:p>
        </p:txBody>
      </p:sp>
      <p:graphicFrame>
        <p:nvGraphicFramePr>
          <p:cNvPr id="13" name="Content Placeholder 2">
            <a:extLst>
              <a:ext uri="{FF2B5EF4-FFF2-40B4-BE49-F238E27FC236}">
                <a16:creationId xmlns:a16="http://schemas.microsoft.com/office/drawing/2014/main" id="{770E4B4E-AB29-47C5-A4EA-FF9AD60842DB}"/>
              </a:ext>
            </a:extLst>
          </p:cNvPr>
          <p:cNvGraphicFramePr>
            <a:graphicFrameLocks noGrp="1"/>
          </p:cNvGraphicFramePr>
          <p:nvPr>
            <p:ph idx="1"/>
            <p:extLst>
              <p:ext uri="{D42A27DB-BD31-4B8C-83A1-F6EECF244321}">
                <p14:modId xmlns:p14="http://schemas.microsoft.com/office/powerpoint/2010/main" val="1342161816"/>
              </p:ext>
            </p:extLst>
          </p:nvPr>
        </p:nvGraphicFramePr>
        <p:xfrm>
          <a:off x="5250106" y="4329321"/>
          <a:ext cx="6106742" cy="164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98352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2">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34">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B4209C-F2A1-4F6A-B70B-BE159D9BE0B1}"/>
              </a:ext>
            </a:extLst>
          </p:cNvPr>
          <p:cNvSpPr>
            <a:spLocks noGrp="1"/>
          </p:cNvSpPr>
          <p:nvPr>
            <p:ph type="title"/>
          </p:nvPr>
        </p:nvSpPr>
        <p:spPr>
          <a:xfrm>
            <a:off x="841246" y="978619"/>
            <a:ext cx="3719694" cy="1106424"/>
          </a:xfrm>
        </p:spPr>
        <p:txBody>
          <a:bodyPr vert="horz" lIns="91440" tIns="45720" rIns="91440" bIns="45720" rtlCol="0">
            <a:normAutofit/>
          </a:bodyPr>
          <a:lstStyle/>
          <a:p>
            <a:r>
              <a:rPr lang="en-US" sz="3600" b="1" kern="1200" dirty="0">
                <a:latin typeface="+mj-lt"/>
                <a:ea typeface="+mj-ea"/>
                <a:cs typeface="+mj-cs"/>
              </a:rPr>
              <a:t>WHERE IN PLAN</a:t>
            </a:r>
          </a:p>
        </p:txBody>
      </p:sp>
      <p:sp>
        <p:nvSpPr>
          <p:cNvPr id="43" name="Rectangle 3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3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descr="Image provided by google image">
            <a:extLst>
              <a:ext uri="{FF2B5EF4-FFF2-40B4-BE49-F238E27FC236}">
                <a16:creationId xmlns:a16="http://schemas.microsoft.com/office/drawing/2014/main" id="{6590C1BB-FF7F-4504-AA05-398E0FA856DA}"/>
              </a:ext>
            </a:extLst>
          </p:cNvPr>
          <p:cNvPicPr>
            <a:picLocks noChangeAspect="1"/>
          </p:cNvPicPr>
          <p:nvPr/>
        </p:nvPicPr>
        <p:blipFill>
          <a:blip r:embed="rId3"/>
          <a:stretch>
            <a:fillRect/>
          </a:stretch>
        </p:blipFill>
        <p:spPr>
          <a:xfrm>
            <a:off x="5600700" y="1165311"/>
            <a:ext cx="6176772" cy="4426793"/>
          </a:xfrm>
          <a:prstGeom prst="rect">
            <a:avLst/>
          </a:prstGeom>
        </p:spPr>
      </p:pic>
      <p:graphicFrame>
        <p:nvGraphicFramePr>
          <p:cNvPr id="17" name="Content Placeholder 2">
            <a:extLst>
              <a:ext uri="{FF2B5EF4-FFF2-40B4-BE49-F238E27FC236}">
                <a16:creationId xmlns:a16="http://schemas.microsoft.com/office/drawing/2014/main" id="{43490555-6E7A-4260-9412-DE6A4E66FAD7}"/>
              </a:ext>
            </a:extLst>
          </p:cNvPr>
          <p:cNvGraphicFramePr>
            <a:graphicFrameLocks noGrp="1"/>
          </p:cNvGraphicFramePr>
          <p:nvPr>
            <p:ph idx="1"/>
            <p:extLst>
              <p:ext uri="{D42A27DB-BD31-4B8C-83A1-F6EECF244321}">
                <p14:modId xmlns:p14="http://schemas.microsoft.com/office/powerpoint/2010/main" val="742230809"/>
              </p:ext>
            </p:extLst>
          </p:nvPr>
        </p:nvGraphicFramePr>
        <p:xfrm>
          <a:off x="617812" y="2318129"/>
          <a:ext cx="3847710" cy="35602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9256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776433-4231-4C13-BACC-04285B5D0D87}"/>
              </a:ext>
            </a:extLst>
          </p:cNvPr>
          <p:cNvSpPr>
            <a:spLocks noGrp="1"/>
          </p:cNvSpPr>
          <p:nvPr>
            <p:ph type="title"/>
          </p:nvPr>
        </p:nvSpPr>
        <p:spPr>
          <a:xfrm>
            <a:off x="643468" y="599328"/>
            <a:ext cx="3363974" cy="1607060"/>
          </a:xfrm>
          <a:noFill/>
          <a:ln w="19050">
            <a:solidFill>
              <a:schemeClr val="accent2"/>
            </a:solidFill>
          </a:ln>
        </p:spPr>
        <p:txBody>
          <a:bodyPr wrap="square" anchor="ctr">
            <a:normAutofit/>
          </a:bodyPr>
          <a:lstStyle/>
          <a:p>
            <a:pPr algn="ctr"/>
            <a:r>
              <a:rPr lang="en-GB" b="1" dirty="0"/>
              <a:t>STILL</a:t>
            </a:r>
          </a:p>
        </p:txBody>
      </p:sp>
      <p:sp>
        <p:nvSpPr>
          <p:cNvPr id="3" name="Content Placeholder 2">
            <a:extLst>
              <a:ext uri="{FF2B5EF4-FFF2-40B4-BE49-F238E27FC236}">
                <a16:creationId xmlns:a16="http://schemas.microsoft.com/office/drawing/2014/main" id="{A537DB54-5958-49CD-8BD3-F233F642A365}"/>
              </a:ext>
            </a:extLst>
          </p:cNvPr>
          <p:cNvSpPr>
            <a:spLocks noGrp="1"/>
          </p:cNvSpPr>
          <p:nvPr>
            <p:ph idx="1"/>
          </p:nvPr>
        </p:nvSpPr>
        <p:spPr>
          <a:xfrm>
            <a:off x="643468" y="2638043"/>
            <a:ext cx="3363974" cy="3415623"/>
          </a:xfrm>
        </p:spPr>
        <p:txBody>
          <a:bodyPr>
            <a:normAutofit/>
          </a:bodyPr>
          <a:lstStyle/>
          <a:p>
            <a:pPr marL="0" indent="0">
              <a:buNone/>
            </a:pPr>
            <a:r>
              <a:rPr lang="en-GB" sz="2400" b="1" dirty="0">
                <a:latin typeface="+mj-lt"/>
              </a:rPr>
              <a:t>What I need to do:</a:t>
            </a:r>
          </a:p>
          <a:p>
            <a:r>
              <a:rPr lang="en-GB" sz="2400" b="1" dirty="0">
                <a:latin typeface="+mj-lt"/>
              </a:rPr>
              <a:t>Undertake interviews</a:t>
            </a:r>
          </a:p>
          <a:p>
            <a:r>
              <a:rPr lang="en-GB" sz="2400" b="1" dirty="0">
                <a:latin typeface="+mj-lt"/>
              </a:rPr>
              <a:t>Write up dissertation</a:t>
            </a:r>
          </a:p>
          <a:p>
            <a:r>
              <a:rPr lang="en-GB" sz="2400" b="1" dirty="0">
                <a:latin typeface="+mj-lt"/>
              </a:rPr>
              <a:t>Gathering and reading data and research. </a:t>
            </a:r>
          </a:p>
        </p:txBody>
      </p:sp>
      <p:pic>
        <p:nvPicPr>
          <p:cNvPr id="5" name="Picture 4">
            <a:extLst>
              <a:ext uri="{FF2B5EF4-FFF2-40B4-BE49-F238E27FC236}">
                <a16:creationId xmlns:a16="http://schemas.microsoft.com/office/drawing/2014/main" id="{AFF6B4A6-DF7F-41C1-909B-D38C01F65AEB}"/>
              </a:ext>
            </a:extLst>
          </p:cNvPr>
          <p:cNvPicPr>
            <a:picLocks noChangeAspect="1"/>
          </p:cNvPicPr>
          <p:nvPr/>
        </p:nvPicPr>
        <p:blipFill>
          <a:blip r:embed="rId3"/>
          <a:stretch>
            <a:fillRect/>
          </a:stretch>
        </p:blipFill>
        <p:spPr>
          <a:xfrm>
            <a:off x="5297763" y="1559284"/>
            <a:ext cx="6250769" cy="3578564"/>
          </a:xfrm>
          <a:prstGeom prst="rect">
            <a:avLst/>
          </a:prstGeom>
        </p:spPr>
      </p:pic>
      <p:sp>
        <p:nvSpPr>
          <p:cNvPr id="6" name="TextBox 5">
            <a:extLst>
              <a:ext uri="{FF2B5EF4-FFF2-40B4-BE49-F238E27FC236}">
                <a16:creationId xmlns:a16="http://schemas.microsoft.com/office/drawing/2014/main" id="{0C0D300D-C3D8-4F30-B65E-B91DF0BB09C6}"/>
              </a:ext>
            </a:extLst>
          </p:cNvPr>
          <p:cNvSpPr txBox="1"/>
          <p:nvPr/>
        </p:nvSpPr>
        <p:spPr>
          <a:xfrm>
            <a:off x="5519057" y="5012872"/>
            <a:ext cx="5763986" cy="369332"/>
          </a:xfrm>
          <a:prstGeom prst="rect">
            <a:avLst/>
          </a:prstGeom>
          <a:noFill/>
        </p:spPr>
        <p:txBody>
          <a:bodyPr wrap="square" rtlCol="0">
            <a:spAutoFit/>
          </a:bodyPr>
          <a:lstStyle/>
          <a:p>
            <a:r>
              <a:rPr lang="en-GB" dirty="0">
                <a:solidFill>
                  <a:schemeClr val="bg1"/>
                </a:solidFill>
              </a:rPr>
              <a:t>Comic strip designed and published by poorly drawn lines. </a:t>
            </a:r>
          </a:p>
        </p:txBody>
      </p:sp>
    </p:spTree>
    <p:extLst>
      <p:ext uri="{BB962C8B-B14F-4D97-AF65-F5344CB8AC3E}">
        <p14:creationId xmlns:p14="http://schemas.microsoft.com/office/powerpoint/2010/main" val="146304596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54F66B-3BF3-4495-BAEE-BEB2B018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71001-2F37-49CD-8144-7CFD4D7E8432}"/>
              </a:ext>
            </a:extLst>
          </p:cNvPr>
          <p:cNvSpPr>
            <a:spLocks noGrp="1"/>
          </p:cNvSpPr>
          <p:nvPr>
            <p:ph type="title"/>
          </p:nvPr>
        </p:nvSpPr>
        <p:spPr>
          <a:xfrm>
            <a:off x="5296874" y="1076324"/>
            <a:ext cx="6272784" cy="1535051"/>
          </a:xfrm>
        </p:spPr>
        <p:txBody>
          <a:bodyPr anchor="b">
            <a:normAutofit/>
          </a:bodyPr>
          <a:lstStyle/>
          <a:p>
            <a:r>
              <a:rPr lang="en-GB" sz="5200" b="1" dirty="0"/>
              <a:t>THANK YOU FOR LISTENING</a:t>
            </a:r>
          </a:p>
        </p:txBody>
      </p:sp>
      <p:pic>
        <p:nvPicPr>
          <p:cNvPr id="7" name="Graphic 6" descr="Smiling Face with No Fill">
            <a:extLst>
              <a:ext uri="{FF2B5EF4-FFF2-40B4-BE49-F238E27FC236}">
                <a16:creationId xmlns:a16="http://schemas.microsoft.com/office/drawing/2014/main" id="{EE4DB740-D473-400E-BF2A-FF2F434DA0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0" y="1283758"/>
            <a:ext cx="4217332" cy="4217332"/>
          </a:xfrm>
          <a:prstGeom prst="rect">
            <a:avLst/>
          </a:prstGeom>
        </p:spPr>
      </p:pic>
      <p:sp>
        <p:nvSpPr>
          <p:cNvPr id="12" name="Rectangle 11">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34618"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924"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797B5AE-2B47-4CAC-A99D-2B605CB9B1B9}"/>
              </a:ext>
            </a:extLst>
          </p:cNvPr>
          <p:cNvSpPr>
            <a:spLocks noGrp="1"/>
          </p:cNvSpPr>
          <p:nvPr>
            <p:ph idx="1"/>
          </p:nvPr>
        </p:nvSpPr>
        <p:spPr>
          <a:xfrm>
            <a:off x="5296874" y="3351276"/>
            <a:ext cx="6272784" cy="2825686"/>
          </a:xfrm>
        </p:spPr>
        <p:txBody>
          <a:bodyPr>
            <a:normAutofit/>
          </a:bodyPr>
          <a:lstStyle/>
          <a:p>
            <a:pPr marL="0" indent="0">
              <a:buNone/>
            </a:pPr>
            <a:endParaRPr lang="en-GB" sz="2200" dirty="0"/>
          </a:p>
        </p:txBody>
      </p:sp>
    </p:spTree>
    <p:extLst>
      <p:ext uri="{BB962C8B-B14F-4D97-AF65-F5344CB8AC3E}">
        <p14:creationId xmlns:p14="http://schemas.microsoft.com/office/powerpoint/2010/main" val="329858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BDDC-AA68-49C3-A2B6-7CE50580E01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69D31E4-2C20-4CDF-89AC-D0EE2716032E}"/>
              </a:ext>
            </a:extLst>
          </p:cNvPr>
          <p:cNvSpPr>
            <a:spLocks noGrp="1"/>
          </p:cNvSpPr>
          <p:nvPr>
            <p:ph idx="1"/>
          </p:nvPr>
        </p:nvSpPr>
        <p:spPr>
          <a:xfrm>
            <a:off x="760396" y="1588168"/>
            <a:ext cx="10593404" cy="4588795"/>
          </a:xfrm>
        </p:spPr>
        <p:txBody>
          <a:bodyPr>
            <a:normAutofit fontScale="32500" lnSpcReduction="20000"/>
          </a:bodyPr>
          <a:lstStyle/>
          <a:p>
            <a:r>
              <a:rPr lang="en-US" dirty="0" err="1"/>
              <a:t>Camic</a:t>
            </a:r>
            <a:r>
              <a:rPr lang="en-US" dirty="0"/>
              <a:t>, P., Baker, E. and Tischler, V. (2015). Theorizing How Art Gallery Interventions Impact People With Dementia and Their Caregivers. The Gerontologist, 56(6), pp.1033-1041.</a:t>
            </a:r>
          </a:p>
          <a:p>
            <a:r>
              <a:rPr lang="en-US" dirty="0"/>
              <a:t>Chatterjee, H., Nobel, G. and Vreeland, S. (2009). </a:t>
            </a:r>
            <a:r>
              <a:rPr lang="en-US" dirty="0" err="1"/>
              <a:t>Museopathy</a:t>
            </a:r>
            <a:r>
              <a:rPr lang="en-US" dirty="0"/>
              <a:t>: Exploring the healing potential of handling museum objects. Museum and Society, 7, pp.164-77.</a:t>
            </a:r>
          </a:p>
          <a:p>
            <a:r>
              <a:rPr lang="en-US" dirty="0"/>
              <a:t>Erica Ander , Linda Thomson , Guy Noble , Anne </a:t>
            </a:r>
            <a:r>
              <a:rPr lang="en-US" dirty="0" err="1"/>
              <a:t>Lanceley</a:t>
            </a:r>
            <a:r>
              <a:rPr lang="en-US" dirty="0"/>
              <a:t> , Usha Menon &amp; Helen Chatterjee (2013) Heritage, health and well-being: assessing the impact of a heritage focused intervention on health and well-being, International Journal of Heritage Studies, 19:3, 229-242,</a:t>
            </a:r>
          </a:p>
          <a:p>
            <a:r>
              <a:rPr lang="en-US" dirty="0"/>
              <a:t>GOV.UK. (2019). Operation Nightingale. [online] Available at: https://www.gov.uk/guidance/operation-nightingale [Accessed 10 Dec. 2019].</a:t>
            </a:r>
          </a:p>
          <a:p>
            <a:r>
              <a:rPr lang="en-US" dirty="0"/>
              <a:t>Jensen, A. (2018), "Mental health recovery and arts engagement", The Journal of Mental Health Training, Education and Practice, Vol. 13 No. 3, pp. 157-166.</a:t>
            </a:r>
          </a:p>
          <a:p>
            <a:r>
              <a:rPr lang="en-US" dirty="0"/>
              <a:t>Kaufman, R., </a:t>
            </a:r>
            <a:r>
              <a:rPr lang="en-US" dirty="0" err="1"/>
              <a:t>Rinehardt</a:t>
            </a:r>
            <a:r>
              <a:rPr lang="en-US" dirty="0"/>
              <a:t>, E., Hine, H., Wilkinson, B., </a:t>
            </a:r>
            <a:r>
              <a:rPr lang="en-US" dirty="0" err="1"/>
              <a:t>Tush</a:t>
            </a:r>
            <a:r>
              <a:rPr lang="en-US" dirty="0"/>
              <a:t>, P., Mead, B. and Fernandez, F. (2014). The Effects of a Museum Art Program on the Self-Concept of Children. Art Therapy, 31(3), pp.118-125.</a:t>
            </a:r>
          </a:p>
          <a:p>
            <a:r>
              <a:rPr lang="en-US" dirty="0" err="1"/>
              <a:t>Lanceley</a:t>
            </a:r>
            <a:r>
              <a:rPr lang="en-US" dirty="0"/>
              <a:t>, A., Noble, G., Johnson, M., Balogun, N., Chatterjee, H. and Menon, U. (2011). Investigating the therapeutic potential of a heritage-object focused intervention: a qualitative study. Journal of Health Psychology, 17(6), pp.809-820.</a:t>
            </a:r>
          </a:p>
          <a:p>
            <a:r>
              <a:rPr lang="en-US" dirty="0"/>
              <a:t>nhs.uk. (2019). Loneliness in older people. [online] Available at: https://www.nhs.uk/conditions/stress-anxiety-depression/loneliness-in-older-people/ [Accessed 10 Dec. 2019].</a:t>
            </a:r>
          </a:p>
          <a:p>
            <a:r>
              <a:rPr lang="en-US" dirty="0" err="1"/>
              <a:t>Salom</a:t>
            </a:r>
            <a:r>
              <a:rPr lang="en-US" dirty="0"/>
              <a:t>, A. (2008). The Therapeutic Potentials of a Museum Visit. International Journal of Transpersonal Studies, 27(1), pp.98-103.</a:t>
            </a:r>
          </a:p>
          <a:p>
            <a:r>
              <a:rPr lang="en-US" dirty="0"/>
              <a:t>MHFA Portal. (2019). Mental health statistics. [online] Available at: https://mhfaengland.org/mhfa-centre/research-and-evaluation/mental-health-statistics/ [Accessed 10 Dec. 2019].</a:t>
            </a:r>
          </a:p>
          <a:p>
            <a:r>
              <a:rPr lang="en-US" dirty="0"/>
              <a:t>Peacock, K. (2012). Museum Education and Art Therapy: Exploring an Innovative Partnership. Art Therapy, 29(3), pp.133-137.</a:t>
            </a:r>
          </a:p>
          <a:p>
            <a:r>
              <a:rPr lang="en-US" dirty="0"/>
              <a:t>Potter, S. and Peaty, S. (2017). Inclusion without labels: </a:t>
            </a:r>
            <a:r>
              <a:rPr lang="en-US" dirty="0" err="1"/>
              <a:t>Pallant</a:t>
            </a:r>
            <a:r>
              <a:rPr lang="en-US" dirty="0"/>
              <a:t> House Gallery’s Community </a:t>
            </a:r>
            <a:r>
              <a:rPr lang="en-US" dirty="0" err="1"/>
              <a:t>Programme</a:t>
            </a:r>
            <a:r>
              <a:rPr lang="en-US" dirty="0"/>
              <a:t>. Perspectives in Public Health, 138(1), pp.20-21.</a:t>
            </a:r>
          </a:p>
          <a:p>
            <a:r>
              <a:rPr lang="en-US" dirty="0"/>
              <a:t>Rochford, J. (2017). Art Therapy and Art Museum Education: A Visitor-Focused Collaboration. Art Therapy, 34(4), pp.209-214.</a:t>
            </a:r>
          </a:p>
          <a:p>
            <a:r>
              <a:rPr lang="en-US" dirty="0" err="1"/>
              <a:t>Salom</a:t>
            </a:r>
            <a:r>
              <a:rPr lang="en-US" dirty="0"/>
              <a:t>, A. (2011). Reinventing the setting: Art therapy in museums. The Arts in Psychotherapy, 38(2), pp.81-85.</a:t>
            </a:r>
          </a:p>
          <a:p>
            <a:r>
              <a:rPr lang="en-US" dirty="0"/>
              <a:t>Thaler, L., Drapeau, C., Leclerc, J., </a:t>
            </a:r>
            <a:r>
              <a:rPr lang="en-US" dirty="0" err="1"/>
              <a:t>Lajeunesse</a:t>
            </a:r>
            <a:r>
              <a:rPr lang="en-US" dirty="0"/>
              <a:t>, M., Cottier, D., Kahan, E., </a:t>
            </a:r>
            <a:r>
              <a:rPr lang="en-US" dirty="0" err="1"/>
              <a:t>Ferenczy</a:t>
            </a:r>
            <a:r>
              <a:rPr lang="en-US" dirty="0"/>
              <a:t>, N. and </a:t>
            </a:r>
            <a:r>
              <a:rPr lang="en-US" dirty="0" err="1"/>
              <a:t>Steiger</a:t>
            </a:r>
            <a:r>
              <a:rPr lang="en-US" dirty="0"/>
              <a:t>, H. (2017). An adjunctive, museum-based art therapy experience in the treatment of women with severe eating disorders. The Arts in Psychotherapy, 56, pp.1-6.</a:t>
            </a:r>
          </a:p>
          <a:p>
            <a:endParaRPr lang="en-GB" dirty="0"/>
          </a:p>
          <a:p>
            <a:r>
              <a:rPr lang="en-GB" sz="4300" dirty="0"/>
              <a:t>All images provided from google image search, British museum and poorly drawn lines comic strip.</a:t>
            </a:r>
          </a:p>
        </p:txBody>
      </p:sp>
    </p:spTree>
    <p:extLst>
      <p:ext uri="{BB962C8B-B14F-4D97-AF65-F5344CB8AC3E}">
        <p14:creationId xmlns:p14="http://schemas.microsoft.com/office/powerpoint/2010/main" val="3198125879"/>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TotalTime>
  <Words>2266</Words>
  <Application>Microsoft Office PowerPoint</Application>
  <PresentationFormat>Widescreen</PresentationFormat>
  <Paragraphs>106</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Mental health and Heritage</vt:lpstr>
      <vt:lpstr>INTRODUCTION</vt:lpstr>
      <vt:lpstr>Hopes and Dreams </vt:lpstr>
      <vt:lpstr>MATERIAL</vt:lpstr>
      <vt:lpstr>WHERE IN PLAN</vt:lpstr>
      <vt:lpstr>STILL</vt:lpstr>
      <vt:lpstr>THANK YOU FOR LISTENING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and Heritage</dc:title>
  <dc:creator>Amy Kirby</dc:creator>
  <cp:lastModifiedBy>Amy Kirby</cp:lastModifiedBy>
  <cp:revision>39</cp:revision>
  <cp:lastPrinted>2019-12-11T11:30:42Z</cp:lastPrinted>
  <dcterms:created xsi:type="dcterms:W3CDTF">2019-12-10T16:16:01Z</dcterms:created>
  <dcterms:modified xsi:type="dcterms:W3CDTF">2019-12-11T15:07:50Z</dcterms:modified>
</cp:coreProperties>
</file>