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33"/>
  </p:notesMasterIdLst>
  <p:handoutMasterIdLst>
    <p:handoutMasterId r:id="rId34"/>
  </p:handoutMasterIdLst>
  <p:sldIdLst>
    <p:sldId id="257" r:id="rId2"/>
    <p:sldId id="403" r:id="rId3"/>
    <p:sldId id="417" r:id="rId4"/>
    <p:sldId id="263" r:id="rId5"/>
    <p:sldId id="265" r:id="rId6"/>
    <p:sldId id="266" r:id="rId7"/>
    <p:sldId id="406" r:id="rId8"/>
    <p:sldId id="264" r:id="rId9"/>
    <p:sldId id="270" r:id="rId10"/>
    <p:sldId id="412" r:id="rId11"/>
    <p:sldId id="413" r:id="rId12"/>
    <p:sldId id="414" r:id="rId13"/>
    <p:sldId id="422" r:id="rId14"/>
    <p:sldId id="423" r:id="rId15"/>
    <p:sldId id="424" r:id="rId16"/>
    <p:sldId id="425" r:id="rId17"/>
    <p:sldId id="426" r:id="rId18"/>
    <p:sldId id="367" r:id="rId19"/>
    <p:sldId id="271" r:id="rId20"/>
    <p:sldId id="418" r:id="rId21"/>
    <p:sldId id="326" r:id="rId22"/>
    <p:sldId id="427" r:id="rId23"/>
    <p:sldId id="411" r:id="rId24"/>
    <p:sldId id="421" r:id="rId25"/>
    <p:sldId id="419" r:id="rId26"/>
    <p:sldId id="420" r:id="rId27"/>
    <p:sldId id="404" r:id="rId28"/>
    <p:sldId id="416" r:id="rId29"/>
    <p:sldId id="360" r:id="rId30"/>
    <p:sldId id="361" r:id="rId31"/>
    <p:sldId id="279" r:id="rId3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58"/>
    <p:restoredTop sz="94260" autoAdjust="0"/>
  </p:normalViewPr>
  <p:slideViewPr>
    <p:cSldViewPr>
      <p:cViewPr varScale="1">
        <p:scale>
          <a:sx n="108" d="100"/>
          <a:sy n="108" d="100"/>
        </p:scale>
        <p:origin x="1168"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to share with a partner what it is they have discovered from personal research.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his garden included open spaces for outdoor play – being in nature and working with nature very important aspect to this teaching</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Margaret Mc Millan – supports </a:t>
            </a:r>
            <a:r>
              <a:rPr lang="en-US" dirty="0" err="1"/>
              <a:t>Forebel</a:t>
            </a:r>
            <a:r>
              <a:rPr lang="en-US" dirty="0"/>
              <a:t> &amp; that play outside improves children’s health and would support the inclusion of animals to the outdoor learning area e.g. birds &amp; grown </a:t>
            </a:r>
            <a:r>
              <a:rPr lang="en-US" dirty="0" err="1"/>
              <a:t>cynnyrch</a:t>
            </a:r>
            <a:r>
              <a:rPr lang="en-US" dirty="0"/>
              <a:t> / products for the community </a:t>
            </a:r>
          </a:p>
          <a:p>
            <a:pPr marL="0" marR="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Predominately - </a:t>
            </a:r>
            <a:r>
              <a:rPr lang="en-US" dirty="0" err="1"/>
              <a:t>behaviourist</a:t>
            </a:r>
            <a:r>
              <a:rPr lang="en-US" dirty="0"/>
              <a:t> model </a:t>
            </a:r>
          </a:p>
          <a:p>
            <a:r>
              <a:rPr lang="en-US" dirty="0"/>
              <a:t>You do well I’ll reward you – you do badly I’ll </a:t>
            </a:r>
            <a:r>
              <a:rPr lang="en-US" dirty="0" err="1"/>
              <a:t>egnore</a:t>
            </a:r>
            <a:r>
              <a:rPr lang="en-US" dirty="0"/>
              <a:t> you or take something away from you </a:t>
            </a:r>
          </a:p>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endParaRPr lang="en-GB" dirty="0"/>
          </a:p>
          <a:p>
            <a:r>
              <a:rPr lang="en-GB" dirty="0"/>
              <a:t>Both positive reinforcement and negative reinforcement increase the probability that the antecedent behaviour will happen again.</a:t>
            </a:r>
          </a:p>
          <a:p>
            <a:endParaRPr lang="en-GB" dirty="0"/>
          </a:p>
          <a:p>
            <a:r>
              <a:rPr lang="en-GB" dirty="0"/>
              <a:t>In contrast, punishment (both positive and negative) decreases the likelihood that the antecedent behaviour will happen again.</a:t>
            </a:r>
          </a:p>
          <a:p>
            <a:r>
              <a:rPr lang="en-GB" dirty="0"/>
              <a:t>Positive indicates the application of a stimulus; negative indicates the withholding of a stimulus. Learning is therefore defined as a change in behaviour in the learner.</a:t>
            </a:r>
          </a:p>
          <a:p>
            <a:endParaRPr lang="en-GB" dirty="0"/>
          </a:p>
          <a:p>
            <a:r>
              <a:rPr lang="en-GB" dirty="0"/>
              <a:t>Lots of (early) behaviourist work was done with animals (e.g. Pavlov’s dogs) and generalized to humans </a:t>
            </a:r>
            <a:r>
              <a:rPr lang="en-GB" dirty="0" err="1"/>
              <a:t>Pavolv</a:t>
            </a:r>
            <a:r>
              <a:rPr lang="en-GB" dirty="0"/>
              <a:t> (2003).</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2913129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supporter of Froebel</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err="1"/>
              <a:t>Cefnogi</a:t>
            </a:r>
            <a:r>
              <a:rPr lang="en-US" sz="1200" dirty="0"/>
              <a:t> </a:t>
            </a:r>
            <a:r>
              <a:rPr lang="en-US" sz="1200" dirty="0" err="1"/>
              <a:t>damcaniaeth</a:t>
            </a:r>
            <a:r>
              <a:rPr lang="en-US" sz="1200" dirty="0"/>
              <a:t> Froebel</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3678290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Constructivist model </a:t>
            </a:r>
          </a:p>
          <a:p>
            <a:endParaRPr lang="en-US" dirty="0"/>
          </a:p>
          <a:p>
            <a:r>
              <a:rPr lang="en-US" dirty="0"/>
              <a:t>Constructivism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560455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work along side with someone else to help construct the solution </a:t>
            </a:r>
          </a:p>
          <a:p>
            <a:r>
              <a:rPr lang="en-GB" dirty="0"/>
              <a:t>All cognitive functions originate in </a:t>
            </a:r>
            <a:r>
              <a:rPr lang="en-GB" b="1" dirty="0"/>
              <a:t>social interaction </a:t>
            </a:r>
            <a:r>
              <a:rPr lang="en-GB" dirty="0"/>
              <a:t>and are then internalised on an individual level. </a:t>
            </a:r>
          </a:p>
          <a:p>
            <a:r>
              <a:rPr lang="en-GB" dirty="0"/>
              <a:t>Learners actively ‘make meaning’, and their social world is fundamental to this process. </a:t>
            </a:r>
          </a:p>
          <a:p>
            <a:r>
              <a:rPr lang="en-GB" dirty="0"/>
              <a:t>Language and play are central components. Learning becomes internalised.  Speech development are important factors in the learning process.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2157024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S PGothic" pitchFamily="34" charset="-128"/>
                <a:cs typeface="MS PGothic" charset="0"/>
              </a:rPr>
              <a:t>Vygotsky 1896 0 1934 – social constructivism – philosophy was that all cognitive functions originate in social interaction and are then internalised on an individual level. </a:t>
            </a:r>
          </a:p>
          <a:p>
            <a:endParaRPr lang="en-GB" sz="1200" kern="1200" dirty="0">
              <a:solidFill>
                <a:schemeClr val="tx1"/>
              </a:solidFill>
              <a:effectLst/>
              <a:latin typeface="Arial" charset="0"/>
              <a:ea typeface="MS PGothic" pitchFamily="34" charset="-128"/>
              <a:cs typeface="MS PGothic" charset="0"/>
            </a:endParaRPr>
          </a:p>
          <a:p>
            <a:r>
              <a:rPr lang="en-GB" sz="1200" kern="1200" dirty="0">
                <a:solidFill>
                  <a:schemeClr val="tx1"/>
                </a:solidFill>
                <a:effectLst/>
                <a:latin typeface="Arial" charset="0"/>
                <a:ea typeface="MS PGothic" pitchFamily="34" charset="-128"/>
                <a:cs typeface="MS PGothic" charset="0"/>
              </a:rPr>
              <a:t>The child will not be able to take the next step in their development unless they are supported in the ZPD </a:t>
            </a:r>
          </a:p>
          <a:p>
            <a:endParaRPr lang="en-GB" dirty="0">
              <a:effectLst/>
            </a:endParaRPr>
          </a:p>
          <a:p>
            <a:r>
              <a:rPr lang="en-GB" sz="1200" kern="1200" dirty="0">
                <a:solidFill>
                  <a:schemeClr val="tx1"/>
                </a:solidFill>
                <a:effectLst/>
                <a:latin typeface="Arial" charset="0"/>
                <a:ea typeface="MS PGothic" pitchFamily="34" charset="-128"/>
                <a:cs typeface="MS PGothic" charset="0"/>
              </a:rPr>
              <a:t>This support is sometimes known as </a:t>
            </a:r>
            <a:r>
              <a:rPr lang="en-GB" sz="1200" b="1" kern="1200" dirty="0">
                <a:solidFill>
                  <a:schemeClr val="tx1"/>
                </a:solidFill>
                <a:effectLst/>
                <a:latin typeface="Arial" charset="0"/>
                <a:ea typeface="MS PGothic" pitchFamily="34" charset="-128"/>
                <a:cs typeface="MS PGothic" charset="0"/>
              </a:rPr>
              <a:t>scaffolding </a:t>
            </a:r>
            <a:r>
              <a:rPr lang="en-GB" sz="1200" kern="1200" dirty="0">
                <a:solidFill>
                  <a:schemeClr val="tx1"/>
                </a:solidFill>
                <a:effectLst/>
                <a:latin typeface="Arial" charset="0"/>
                <a:ea typeface="MS PGothic" pitchFamily="34" charset="-128"/>
                <a:cs typeface="MS PGothic" charset="0"/>
              </a:rPr>
              <a:t>(see also Bruner) and is seen as the main role of adults/teachers. </a:t>
            </a:r>
          </a:p>
          <a:p>
            <a:endParaRPr lang="en-GB" dirty="0">
              <a:effectLst/>
            </a:endParaRPr>
          </a:p>
          <a:p>
            <a:r>
              <a:rPr lang="en-GB" sz="1200" kern="1200" dirty="0">
                <a:solidFill>
                  <a:schemeClr val="tx1"/>
                </a:solidFill>
                <a:effectLst/>
                <a:latin typeface="Arial" charset="0"/>
                <a:ea typeface="MS PGothic" pitchFamily="34" charset="-128"/>
                <a:cs typeface="MS PGothic" charset="0"/>
              </a:rPr>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The gap between what a child can do on their own and what a child can do with support</a:t>
            </a:r>
          </a:p>
          <a:p>
            <a:pPr eaLnBrk="1" hangingPunct="1">
              <a:defRPr/>
            </a:pPr>
            <a:endParaRPr lang="en-GB" sz="1200" dirty="0"/>
          </a:p>
          <a:p>
            <a:pPr eaLnBrk="1" hangingPunct="1">
              <a:defRPr/>
            </a:pPr>
            <a:r>
              <a:rPr lang="en-GB" sz="1200" dirty="0"/>
              <a:t>The child will not be able to take the next step in their development unless they are supported in the ZPD</a:t>
            </a:r>
          </a:p>
          <a:p>
            <a:pPr eaLnBrk="1" hangingPunct="1">
              <a:defRPr/>
            </a:pPr>
            <a:endParaRPr lang="en-GB" sz="1200" dirty="0"/>
          </a:p>
          <a:p>
            <a:pPr eaLnBrk="1" hangingPunct="1">
              <a:defRPr/>
            </a:pPr>
            <a:r>
              <a:rPr lang="en-GB" sz="1200" dirty="0"/>
              <a:t>This support is sometimes known as </a:t>
            </a:r>
            <a:r>
              <a:rPr lang="en-GB" sz="1200" b="1" dirty="0"/>
              <a:t>scaffolding</a:t>
            </a:r>
            <a:r>
              <a:rPr lang="en-GB" sz="1200"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S PGothic" pitchFamily="34" charset="-128"/>
                <a:cs typeface="MS PGothic" charset="0"/>
              </a:rPr>
              <a:t>Howard Gardner's multiple intelligences theory can show them that they are all intelligent in different ways.</a:t>
            </a:r>
          </a:p>
          <a:p>
            <a:r>
              <a:rPr lang="en-GB" sz="1200" b="0" i="0" kern="1200" dirty="0">
                <a:solidFill>
                  <a:schemeClr val="tx1"/>
                </a:solidFill>
                <a:effectLst/>
                <a:latin typeface="Arial" charset="0"/>
                <a:ea typeface="MS PGothic" pitchFamily="34" charset="-128"/>
                <a:cs typeface="MS PGothic" charset="0"/>
              </a:rPr>
              <a:t>For Gardner, </a:t>
            </a:r>
            <a:r>
              <a:rPr lang="en-GB" sz="1200" b="1" i="0" kern="1200" dirty="0">
                <a:solidFill>
                  <a:schemeClr val="tx1"/>
                </a:solidFill>
                <a:effectLst/>
                <a:latin typeface="Arial" charset="0"/>
                <a:ea typeface="MS PGothic" pitchFamily="34" charset="-128"/>
                <a:cs typeface="MS PGothic" charset="0"/>
              </a:rPr>
              <a:t>humans don't have just one intellectual capacity but a range of talents and abilities such as interpersonal, musical, spatial-visual, and linguistic intelligences</a:t>
            </a:r>
            <a:r>
              <a:rPr lang="en-GB" sz="1200" b="0" i="0" kern="1200" dirty="0">
                <a:solidFill>
                  <a:schemeClr val="tx1"/>
                </a:solidFill>
                <a:effectLst/>
                <a:latin typeface="Arial" charset="0"/>
                <a:ea typeface="MS PGothic" pitchFamily="34" charset="-128"/>
                <a:cs typeface="MS PGothic" charset="0"/>
              </a:rPr>
              <a:t>. A person might have a dominant intelligence – such as musical intelligence – but was also likely to have a blend of additional abilities too.</a:t>
            </a:r>
          </a:p>
          <a:p>
            <a:r>
              <a:rPr lang="en-GB" sz="1200" b="1" i="0" kern="1200" dirty="0">
                <a:solidFill>
                  <a:schemeClr val="tx1"/>
                </a:solidFill>
                <a:effectLst/>
                <a:latin typeface="Arial" charset="0"/>
                <a:ea typeface="MS PGothic" pitchFamily="34" charset="-128"/>
                <a:cs typeface="MS PGothic" charset="0"/>
              </a:rPr>
              <a:t>What is Multiple Intelligences Theory?</a:t>
            </a:r>
            <a:endParaRPr lang="en-GB" sz="1200" b="0" i="0" kern="1200" dirty="0">
              <a:solidFill>
                <a:schemeClr val="tx1"/>
              </a:solidFill>
              <a:effectLst/>
              <a:latin typeface="Arial" charset="0"/>
              <a:ea typeface="MS PGothic" pitchFamily="34" charset="-128"/>
              <a:cs typeface="MS PGothic" charset="0"/>
            </a:endParaRPr>
          </a:p>
          <a:p>
            <a:r>
              <a:rPr lang="en-GB" sz="1200" b="0" i="0" kern="1200" dirty="0">
                <a:solidFill>
                  <a:schemeClr val="tx1"/>
                </a:solidFill>
                <a:effectLst/>
                <a:latin typeface="Arial" charset="0"/>
                <a:ea typeface="MS PGothic" pitchFamily="34" charset="-128"/>
                <a:cs typeface="MS PGothic" charset="0"/>
              </a:rPr>
              <a:t>Howard Gardner's theory of multiple intelligences proposes that people are not born with all of the intelligence they will ever have.</a:t>
            </a:r>
          </a:p>
          <a:p>
            <a:r>
              <a:rPr lang="en-GB" sz="1200" b="0" i="0" kern="1200" dirty="0">
                <a:solidFill>
                  <a:schemeClr val="tx1"/>
                </a:solidFill>
                <a:effectLst/>
                <a:latin typeface="Arial" charset="0"/>
                <a:ea typeface="MS PGothic" pitchFamily="34" charset="-128"/>
                <a:cs typeface="MS PGothic" charset="0"/>
              </a:rPr>
              <a:t>This theory challenged the traditional notion that there is one single type of intelligence, sometimes known as “g” for general intelligence, that only focuses on cognitive abilities.</a:t>
            </a:r>
          </a:p>
          <a:p>
            <a:r>
              <a:rPr lang="en-GB" sz="1200" b="0" i="0" kern="1200" dirty="0">
                <a:solidFill>
                  <a:schemeClr val="tx1"/>
                </a:solidFill>
                <a:effectLst/>
                <a:latin typeface="Arial" charset="0"/>
                <a:ea typeface="MS PGothic" pitchFamily="34" charset="-128"/>
                <a:cs typeface="MS PGothic" charset="0"/>
              </a:rPr>
              <a:t>To broaden this notion of intelligence, Gardner introduced eight different types of intelligences consisting of: Linguistic, Logical/Mathematical, Spatial, Bodily-</a:t>
            </a:r>
            <a:r>
              <a:rPr lang="en-GB" sz="1200" b="0" i="0" kern="1200" dirty="0" err="1">
                <a:solidFill>
                  <a:schemeClr val="tx1"/>
                </a:solidFill>
                <a:effectLst/>
                <a:latin typeface="Arial" charset="0"/>
                <a:ea typeface="MS PGothic" pitchFamily="34" charset="-128"/>
                <a:cs typeface="MS PGothic" charset="0"/>
              </a:rPr>
              <a:t>Kinesthetic</a:t>
            </a:r>
            <a:r>
              <a:rPr lang="en-GB" sz="1200" b="0" i="0" kern="1200" dirty="0">
                <a:solidFill>
                  <a:schemeClr val="tx1"/>
                </a:solidFill>
                <a:effectLst/>
                <a:latin typeface="Arial" charset="0"/>
                <a:ea typeface="MS PGothic" pitchFamily="34" charset="-128"/>
                <a:cs typeface="MS PGothic" charset="0"/>
              </a:rPr>
              <a:t>, Musical, Interpersonal, Intrapersonal, and Naturalist.</a:t>
            </a:r>
          </a:p>
          <a:p>
            <a:r>
              <a:rPr lang="en-GB" sz="1200" b="0" i="0" kern="1200" dirty="0">
                <a:solidFill>
                  <a:schemeClr val="tx1"/>
                </a:solidFill>
                <a:effectLst/>
                <a:latin typeface="Arial" charset="0"/>
                <a:ea typeface="MS PGothic" pitchFamily="34" charset="-128"/>
                <a:cs typeface="MS PGothic" charset="0"/>
              </a:rPr>
              <a:t>Gardner notes that the linguistic and logical-mathematical modalities are most typed valued in school and society.</a:t>
            </a:r>
          </a:p>
          <a:p>
            <a:r>
              <a:rPr lang="en-GB" sz="1200" b="0" i="0" kern="1200" dirty="0">
                <a:solidFill>
                  <a:schemeClr val="tx1"/>
                </a:solidFill>
                <a:effectLst/>
                <a:latin typeface="Arial" charset="0"/>
                <a:ea typeface="MS PGothic" pitchFamily="34" charset="-128"/>
                <a:cs typeface="MS PGothic" charset="0"/>
              </a:rPr>
              <a:t>Gardner also suggests that there may other “candidate” intelligences—such as spiritual intelligence, existential intelligence, and moral intelligence—but does not believe these meet his original inclusion criteria. (Gardner, 2011).</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2846173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constructivist</a:t>
            </a:r>
          </a:p>
          <a:p>
            <a:endParaRPr lang="en-US" dirty="0"/>
          </a:p>
          <a:p>
            <a:r>
              <a:rPr lang="en-US" dirty="0"/>
              <a:t>Play – imaginative … fun …no clear / obvious boundaries … explore … ends with discovery – reasoning – verbal judgment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 conclude this section – there are many educational theorists e.g. Howard Gardener – who devised the theory of Multiple Intelligences – suggests that learning potential encompasses eight different intelligences. </a:t>
            </a:r>
          </a:p>
          <a:p>
            <a:endParaRPr lang="en-US" dirty="0"/>
          </a:p>
          <a:p>
            <a:r>
              <a:rPr lang="en-GB" sz="1200" b="0" i="0" kern="1200" dirty="0">
                <a:solidFill>
                  <a:schemeClr val="tx1"/>
                </a:solidFill>
                <a:effectLst/>
                <a:latin typeface="Arial" charset="0"/>
                <a:ea typeface="MS PGothic" pitchFamily="34" charset="-128"/>
                <a:cs typeface="MS PGothic" charset="0"/>
              </a:rPr>
              <a:t>Susan Isaacs </a:t>
            </a:r>
            <a:r>
              <a:rPr lang="en-GB" sz="1200" b="1" i="0" kern="1200" dirty="0">
                <a:solidFill>
                  <a:schemeClr val="tx1"/>
                </a:solidFill>
                <a:effectLst/>
                <a:latin typeface="Arial" charset="0"/>
                <a:ea typeface="MS PGothic" pitchFamily="34" charset="-128"/>
                <a:cs typeface="MS PGothic" charset="0"/>
              </a:rPr>
              <a:t>placed great value on nursery schools and believed they should be a natural part of every child's early life</a:t>
            </a:r>
            <a:r>
              <a:rPr lang="en-GB" sz="1200" b="0" i="0" kern="1200" dirty="0">
                <a:solidFill>
                  <a:schemeClr val="tx1"/>
                </a:solidFill>
                <a:effectLst/>
                <a:latin typeface="Arial" charset="0"/>
                <a:ea typeface="MS PGothic" pitchFamily="34" charset="-128"/>
                <a:cs typeface="MS PGothic" charset="0"/>
              </a:rPr>
              <a:t>. Isaacs did not view the nursery school as a substitute for child development in the home, but rather as an extension of it.</a:t>
            </a:r>
          </a:p>
          <a:p>
            <a:r>
              <a:rPr lang="en-GB" sz="1200" b="0" i="0" kern="1200" dirty="0">
                <a:solidFill>
                  <a:schemeClr val="tx1"/>
                </a:solidFill>
                <a:effectLst/>
                <a:latin typeface="Arial" charset="0"/>
                <a:ea typeface="MS PGothic" pitchFamily="34" charset="-128"/>
                <a:cs typeface="MS PGothic" charset="0"/>
              </a:rPr>
              <a:t>What is Susan Isaacs play theory?</a:t>
            </a:r>
          </a:p>
          <a:p>
            <a:r>
              <a:rPr lang="en-GB" sz="1200" b="0" i="0" kern="1200" dirty="0">
                <a:solidFill>
                  <a:schemeClr val="tx1"/>
                </a:solidFill>
                <a:effectLst/>
                <a:latin typeface="Arial" charset="0"/>
                <a:ea typeface="MS PGothic" pitchFamily="34" charset="-128"/>
                <a:cs typeface="MS PGothic" charset="0"/>
              </a:rPr>
              <a:t>Isaacs used her psychoanalytical knowledge to underpin her understanding of the role of play in a child's development. She explained that </a:t>
            </a:r>
            <a:r>
              <a:rPr lang="en-GB" sz="1200" b="1" i="0" kern="1200" dirty="0">
                <a:solidFill>
                  <a:schemeClr val="tx1"/>
                </a:solidFill>
                <a:effectLst/>
                <a:latin typeface="Arial" charset="0"/>
                <a:ea typeface="MS PGothic" pitchFamily="34" charset="-128"/>
                <a:cs typeface="MS PGothic" charset="0"/>
              </a:rPr>
              <a:t>children's play was a form of self-expression that enabled them both to release their real feelings safely and to rehearse ways of dealing with a range of emotions</a:t>
            </a:r>
            <a:r>
              <a:rPr lang="en-GB" sz="1200" b="0" i="0" kern="1200" dirty="0">
                <a:solidFill>
                  <a:schemeClr val="tx1"/>
                </a:solidFill>
                <a:effectLst/>
                <a:latin typeface="Arial" charset="0"/>
                <a:ea typeface="MS PGothic" pitchFamily="34" charset="-128"/>
                <a:cs typeface="MS PGothic" charset="0"/>
              </a:rPr>
              <a:t>.</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1201750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706137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reading and preparing these notes for today you may now have gathered that the educationalists that have influenced the foundation learning curriculum include / refer to play as effective tool to teach children of this age range. </a:t>
            </a:r>
          </a:p>
          <a:p>
            <a:endParaRPr lang="en-US" dirty="0"/>
          </a:p>
          <a:p>
            <a:r>
              <a:rPr lang="en-US" dirty="0"/>
              <a:t>Play is seen as an effective and an important aspect to the learning</a:t>
            </a:r>
          </a:p>
          <a:p>
            <a:endParaRPr lang="en-US" dirty="0"/>
          </a:p>
          <a:p>
            <a:r>
              <a:rPr lang="en-US" dirty="0"/>
              <a:t>What have some of these ed theorists in common? What are their approaches? </a:t>
            </a:r>
          </a:p>
          <a:p>
            <a:r>
              <a:rPr lang="en-US" dirty="0"/>
              <a:t>These influences on teaching and learning in schools?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33522637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Curriculum for Wales</a:t>
            </a:r>
          </a:p>
          <a:p>
            <a:r>
              <a:rPr lang="en-US" sz="1200" b="1" dirty="0"/>
              <a:t>Play based curriculum</a:t>
            </a:r>
          </a:p>
          <a:p>
            <a:r>
              <a:rPr lang="en-US" sz="1200" dirty="0"/>
              <a:t>‘Areas of Learning  &amp; experiences ’ and with no subjects in the traditional sense. </a:t>
            </a:r>
          </a:p>
          <a:p>
            <a:r>
              <a:rPr lang="en-US" sz="1200" dirty="0"/>
              <a:t>Child-centered learning</a:t>
            </a:r>
          </a:p>
          <a:p>
            <a:r>
              <a:rPr lang="en-US" sz="1200" b="1" dirty="0"/>
              <a:t>The outdoors in central to the learning in this phase</a:t>
            </a:r>
          </a:p>
          <a:p>
            <a:endParaRPr lang="en-US" sz="1200" dirty="0"/>
          </a:p>
          <a:p>
            <a:r>
              <a:rPr lang="en-US" sz="1200" dirty="0" err="1"/>
              <a:t>Cwricwlwm</a:t>
            </a:r>
            <a:r>
              <a:rPr lang="en-US" sz="1200" dirty="0"/>
              <a:t> </a:t>
            </a:r>
            <a:r>
              <a:rPr lang="en-US" sz="1200" dirty="0" err="1"/>
              <a:t>i</a:t>
            </a:r>
            <a:r>
              <a:rPr lang="en-US" sz="1200" dirty="0"/>
              <a:t> </a:t>
            </a:r>
            <a:r>
              <a:rPr lang="en-US" sz="1200" dirty="0" err="1"/>
              <a:t>Gymru</a:t>
            </a:r>
            <a:endParaRPr lang="en-US" sz="1200" dirty="0"/>
          </a:p>
          <a:p>
            <a:r>
              <a:rPr lang="en-US" sz="1200" dirty="0" err="1"/>
              <a:t>Cwricwlwm</a:t>
            </a:r>
            <a:r>
              <a:rPr lang="en-US" sz="1200" dirty="0"/>
              <a:t> </a:t>
            </a:r>
            <a:r>
              <a:rPr lang="en-US" sz="1200" dirty="0" err="1"/>
              <a:t>seiliedig</a:t>
            </a:r>
            <a:r>
              <a:rPr lang="en-US" sz="1200" dirty="0"/>
              <a:t> </a:t>
            </a:r>
            <a:r>
              <a:rPr lang="en-US" sz="1200" dirty="0" err="1"/>
              <a:t>ar</a:t>
            </a:r>
            <a:r>
              <a:rPr lang="en-US" sz="1200" dirty="0"/>
              <a:t> </a:t>
            </a:r>
            <a:r>
              <a:rPr lang="en-US" sz="1200" dirty="0" err="1"/>
              <a:t>chwarae</a:t>
            </a:r>
            <a:endParaRPr lang="en-US" sz="1200" dirty="0"/>
          </a:p>
          <a:p>
            <a:r>
              <a:rPr lang="en-US" sz="1200" dirty="0"/>
              <a:t>‘</a:t>
            </a:r>
            <a:r>
              <a:rPr lang="en-US" sz="1200" dirty="0" err="1"/>
              <a:t>Mesydd</a:t>
            </a:r>
            <a:r>
              <a:rPr lang="en-US" sz="1200" dirty="0"/>
              <a:t> </a:t>
            </a:r>
            <a:r>
              <a:rPr lang="en-US" sz="1200" dirty="0" err="1"/>
              <a:t>Dysgu</a:t>
            </a:r>
            <a:r>
              <a:rPr lang="en-US" sz="1200" dirty="0"/>
              <a:t> a </a:t>
            </a:r>
            <a:r>
              <a:rPr lang="en-US" sz="1200" dirty="0" err="1"/>
              <a:t>Phrofiadau</a:t>
            </a:r>
            <a:r>
              <a:rPr lang="en-US" sz="1200" dirty="0"/>
              <a:t>’ dim </a:t>
            </a:r>
            <a:r>
              <a:rPr lang="en-US" sz="1200" dirty="0" err="1"/>
              <a:t>pynciau</a:t>
            </a:r>
            <a:r>
              <a:rPr lang="en-US" sz="1200" dirty="0"/>
              <a:t> </a:t>
            </a:r>
            <a:r>
              <a:rPr lang="en-US" sz="1200" dirty="0" err="1"/>
              <a:t>traddodiadol</a:t>
            </a:r>
            <a:endParaRPr lang="en-US" sz="1200" dirty="0"/>
          </a:p>
          <a:p>
            <a:r>
              <a:rPr lang="en-US" sz="1200" dirty="0" err="1"/>
              <a:t>Plentyn</a:t>
            </a:r>
            <a:r>
              <a:rPr lang="en-US" sz="1200" dirty="0"/>
              <a:t> </a:t>
            </a:r>
            <a:r>
              <a:rPr lang="en-US" sz="1200" dirty="0" err="1"/>
              <a:t>yn</a:t>
            </a:r>
            <a:r>
              <a:rPr lang="en-US" sz="1200" dirty="0"/>
              <a:t> </a:t>
            </a:r>
            <a:r>
              <a:rPr lang="en-US" sz="1200" dirty="0" err="1"/>
              <a:t>ganolog</a:t>
            </a:r>
            <a:r>
              <a:rPr lang="en-US" sz="1200" dirty="0"/>
              <a:t> </a:t>
            </a:r>
            <a:r>
              <a:rPr lang="en-US" sz="1200" dirty="0" err="1"/>
              <a:t>i’r</a:t>
            </a:r>
            <a:r>
              <a:rPr lang="en-US" sz="1200" dirty="0"/>
              <a:t> </a:t>
            </a:r>
            <a:r>
              <a:rPr lang="en-US" sz="1200" dirty="0" err="1"/>
              <a:t>dysgu</a:t>
            </a:r>
            <a:endParaRPr lang="en-US" sz="1200" dirty="0"/>
          </a:p>
          <a:p>
            <a:r>
              <a:rPr lang="en-US" sz="1200" dirty="0" err="1"/>
              <a:t>Ardal</a:t>
            </a:r>
            <a:r>
              <a:rPr lang="en-US" sz="1200" dirty="0"/>
              <a:t> </a:t>
            </a:r>
            <a:r>
              <a:rPr lang="en-US" sz="1200" dirty="0" err="1"/>
              <a:t>tu</a:t>
            </a:r>
            <a:r>
              <a:rPr lang="en-US" sz="1200" dirty="0"/>
              <a:t> </a:t>
            </a:r>
            <a:r>
              <a:rPr lang="en-US" sz="1200" dirty="0" err="1"/>
              <a:t>allan</a:t>
            </a:r>
            <a:r>
              <a:rPr lang="en-US" sz="1200" dirty="0"/>
              <a:t> </a:t>
            </a:r>
            <a:r>
              <a:rPr lang="en-US" sz="1200" dirty="0" err="1"/>
              <a:t>yn</a:t>
            </a:r>
            <a:r>
              <a:rPr lang="en-US" sz="1200" dirty="0"/>
              <a:t> </a:t>
            </a:r>
            <a:r>
              <a:rPr lang="en-US" sz="1200" dirty="0" err="1"/>
              <a:t>allweddol</a:t>
            </a:r>
            <a:r>
              <a:rPr lang="en-US" sz="1200" dirty="0"/>
              <a:t> </a:t>
            </a:r>
            <a:r>
              <a:rPr lang="en-US" sz="1200" dirty="0" err="1"/>
              <a:t>i</a:t>
            </a:r>
            <a:r>
              <a:rPr lang="en-US" sz="1200" dirty="0"/>
              <a:t> </a:t>
            </a:r>
            <a:r>
              <a:rPr lang="en-US" sz="1200" dirty="0" err="1"/>
              <a:t>ddysgu</a:t>
            </a:r>
            <a:r>
              <a:rPr lang="en-US" sz="1200" dirty="0"/>
              <a:t> </a:t>
            </a:r>
            <a:r>
              <a:rPr lang="en-US" sz="1200" dirty="0" err="1"/>
              <a:t>effeithiol</a:t>
            </a:r>
            <a:r>
              <a:rPr lang="en-US" sz="1200" dirty="0"/>
              <a:t> </a:t>
            </a:r>
            <a:r>
              <a:rPr lang="en-US" sz="1200" dirty="0" err="1"/>
              <a:t>yn</a:t>
            </a:r>
            <a:r>
              <a:rPr lang="en-US" sz="1200" dirty="0"/>
              <a:t> y </a:t>
            </a:r>
            <a:r>
              <a:rPr lang="en-US" sz="1200" dirty="0" err="1"/>
              <a:t>cyfnod</a:t>
            </a:r>
            <a:r>
              <a:rPr lang="en-US" sz="1200" dirty="0"/>
              <a:t> </a:t>
            </a:r>
            <a:r>
              <a:rPr lang="en-US" sz="1200" dirty="0" err="1"/>
              <a:t>yma</a:t>
            </a:r>
            <a:r>
              <a:rPr lang="en-US" sz="1200" dirty="0"/>
              <a:t>. </a:t>
            </a:r>
          </a:p>
          <a:p>
            <a:endParaRPr lang="en-US" sz="1200"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468870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The Foundation phase advocates a holistic child-centered approach. Well-being underpins the Foundation Phase, the learning being through ‘first hand experiential activities with the serious business of </a:t>
            </a:r>
            <a:r>
              <a:rPr lang="en-US" b="1" dirty="0"/>
              <a:t>play providing the vehicle</a:t>
            </a:r>
            <a:r>
              <a:rPr lang="en-US" dirty="0"/>
              <a:t>’ (DCELLS, 2008a:4). </a:t>
            </a:r>
          </a:p>
          <a:p>
            <a:endParaRPr lang="en-US" b="1" dirty="0"/>
          </a:p>
          <a:p>
            <a:r>
              <a:rPr lang="en-US" b="1" dirty="0"/>
              <a:t>Why play based curriculum next week</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1440840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Broadhead (2006:2) suggests that the more cooperative children’s play is, the more they are likely to connect with other children and understand their knowledge along with a ‘deeply fulfilling emotional engagement with the world around them.’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2904018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682842" y="775776"/>
            <a:ext cx="8281645"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err="1">
                <a:solidFill>
                  <a:schemeClr val="bg1">
                    <a:lumMod val="95000"/>
                  </a:schemeClr>
                </a:solidFill>
              </a:rPr>
              <a:t>Damcanieithwyr</a:t>
            </a:r>
            <a:r>
              <a:rPr lang="en-GB" altLang="en-US" sz="4000" b="1" dirty="0">
                <a:solidFill>
                  <a:schemeClr val="bg1">
                    <a:lumMod val="95000"/>
                  </a:schemeClr>
                </a:solidFill>
              </a:rPr>
              <a:t> </a:t>
            </a:r>
            <a:r>
              <a:rPr lang="en-GB" altLang="en-US" sz="4000" b="1" dirty="0" err="1">
                <a:solidFill>
                  <a:schemeClr val="bg1">
                    <a:lumMod val="95000"/>
                  </a:schemeClr>
                </a:solidFill>
              </a:rPr>
              <a:t>ym</a:t>
            </a:r>
            <a:r>
              <a:rPr lang="en-GB" altLang="en-US" sz="4000" b="1" dirty="0">
                <a:solidFill>
                  <a:schemeClr val="bg1">
                    <a:lumMod val="95000"/>
                  </a:schemeClr>
                </a:solidFill>
              </a:rPr>
              <a:t> </a:t>
            </a:r>
            <a:r>
              <a:rPr lang="en-GB" altLang="en-US" sz="4000" b="1" dirty="0" err="1">
                <a:solidFill>
                  <a:schemeClr val="bg1">
                    <a:lumMod val="95000"/>
                  </a:schemeClr>
                </a:solidFill>
              </a:rPr>
              <a:t>myd</a:t>
            </a:r>
            <a:r>
              <a:rPr lang="en-GB" altLang="en-US" sz="4000" b="1" dirty="0">
                <a:solidFill>
                  <a:schemeClr val="bg1">
                    <a:lumMod val="95000"/>
                  </a:schemeClr>
                </a:solidFill>
              </a:rPr>
              <a:t> </a:t>
            </a:r>
            <a:r>
              <a:rPr lang="en-GB" altLang="en-US" sz="4000" b="1" dirty="0" err="1">
                <a:solidFill>
                  <a:schemeClr val="bg1">
                    <a:lumMod val="95000"/>
                  </a:schemeClr>
                </a:solidFill>
              </a:rPr>
              <a:t>Addysg</a:t>
            </a:r>
            <a:br>
              <a:rPr lang="en-GB" altLang="en-US" sz="4000" b="1" dirty="0">
                <a:solidFill>
                  <a:schemeClr val="bg1">
                    <a:lumMod val="95000"/>
                  </a:schemeClr>
                </a:solidFill>
              </a:rPr>
            </a:br>
            <a:r>
              <a:rPr lang="en-GB" altLang="en-US" sz="4000" b="1" dirty="0">
                <a:solidFill>
                  <a:schemeClr val="bg1">
                    <a:lumMod val="95000"/>
                  </a:schemeClr>
                </a:solidFill>
              </a:rPr>
              <a:t>Theorists in the world of Education</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347653"/>
            <a:ext cx="4258716" cy="1746870"/>
          </a:xfrm>
        </p:spPr>
        <p:txBody>
          <a:bodyPr/>
          <a:lstStyle/>
          <a:p>
            <a:pPr>
              <a:buFont typeface="Wingdings" panose="05000000000000000000" pitchFamily="2" charset="2"/>
              <a:buNone/>
              <a:defRPr/>
            </a:pPr>
            <a:r>
              <a:rPr lang="en-GB" altLang="en-US" b="1" dirty="0">
                <a:solidFill>
                  <a:schemeClr val="bg1"/>
                </a:solidFill>
              </a:rPr>
              <a:t>Week 2</a:t>
            </a:r>
          </a:p>
          <a:p>
            <a:pPr>
              <a:buFont typeface="Wingdings" panose="05000000000000000000" pitchFamily="2" charset="2"/>
              <a:buNone/>
              <a:defRPr/>
            </a:pPr>
            <a:r>
              <a:rPr lang="en-GB" altLang="en-US" b="1" dirty="0">
                <a:solidFill>
                  <a:schemeClr val="bg1"/>
                </a:solidFill>
              </a:rPr>
              <a:t>9/10/2023</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840760" cy="1200329"/>
          </a:xfrm>
          <a:prstGeom prst="rect">
            <a:avLst/>
          </a:prstGeom>
          <a:noFill/>
        </p:spPr>
        <p:txBody>
          <a:bodyPr wrap="squar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8013"/>
            <a:ext cx="8042276" cy="1336956"/>
          </a:xfrm>
          <a:ln>
            <a:solidFill>
              <a:schemeClr val="tx1"/>
            </a:solidFill>
          </a:ln>
        </p:spPr>
        <p:txBody>
          <a:bodyPr/>
          <a:lstStyle/>
          <a:p>
            <a:r>
              <a:rPr lang="en-US" sz="3200" dirty="0" err="1"/>
              <a:t>Dylanwad</a:t>
            </a:r>
            <a:r>
              <a:rPr lang="en-US" sz="3200" dirty="0"/>
              <a:t> </a:t>
            </a:r>
            <a:r>
              <a:rPr lang="en-US" sz="3200" dirty="0" err="1"/>
              <a:t>Damcanieithwyr</a:t>
            </a:r>
            <a:r>
              <a:rPr lang="en-US" sz="3200" dirty="0"/>
              <a:t> ac </a:t>
            </a:r>
            <a:r>
              <a:rPr lang="en-US" sz="3200" dirty="0" err="1"/>
              <a:t>Ymchwilwyr</a:t>
            </a:r>
            <a:br>
              <a:rPr lang="en-US" sz="3200" dirty="0"/>
            </a:br>
            <a:r>
              <a:rPr lang="en-US" sz="3200" dirty="0"/>
              <a:t>Influences from Theorists &amp; Researchers</a:t>
            </a:r>
          </a:p>
        </p:txBody>
      </p:sp>
      <p:sp>
        <p:nvSpPr>
          <p:cNvPr id="5" name="Content Placeholder 2"/>
          <p:cNvSpPr txBox="1">
            <a:spLocks/>
          </p:cNvSpPr>
          <p:nvPr/>
        </p:nvSpPr>
        <p:spPr>
          <a:xfrm>
            <a:off x="290335" y="1705776"/>
            <a:ext cx="5149632" cy="3900402"/>
          </a:xfrm>
          <a:prstGeom prst="rect">
            <a:avLst/>
          </a:prstGeom>
        </p:spPr>
        <p:txBody>
          <a:bodyPr vert="horz" lIns="91440" tIns="45720" rIns="91440" bIns="45720" rtlCol="0">
            <a:normAutofit fontScale="85000" lnSpcReduction="20000"/>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uLnTx/>
                <a:uFillTx/>
                <a:latin typeface="Cambria" panose="02040503050406030204" pitchFamily="18" charset="0"/>
                <a:ea typeface="+mn-ea"/>
                <a:cs typeface="Al Nile" pitchFamily="2" charset="-78"/>
              </a:rPr>
              <a:t>Frederick Froebel 	1782-1852</a:t>
            </a:r>
            <a:r>
              <a:rPr kumimoji="0" lang="en-GB" sz="2200" b="0" i="0" u="none" strike="noStrike" kern="1200" cap="none" spc="0" normalizeH="0" baseline="0" noProof="0" dirty="0">
                <a:ln>
                  <a:noFill/>
                </a:ln>
                <a:effectLst/>
                <a:uLnTx/>
                <a:uFillTx/>
                <a:latin typeface="Cambria" panose="02040503050406030204" pitchFamily="18" charset="0"/>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latin typeface="Cambria" panose="02040503050406030204" pitchFamily="18" charset="0"/>
                <a:cs typeface="Al Nile" pitchFamily="2" charset="-78"/>
              </a:rPr>
              <a:t>Rudolf Steiner</a:t>
            </a:r>
            <a:r>
              <a:rPr lang="en-GB" sz="2200" dirty="0">
                <a:latin typeface="Cambria" panose="02040503050406030204" pitchFamily="18" charset="0"/>
                <a:cs typeface="Al Nile" pitchFamily="2" charset="-78"/>
              </a:rPr>
              <a:t> 	1861-1925</a:t>
            </a:r>
          </a:p>
          <a:p>
            <a:pPr marL="349250" lvl="0" indent="-349250">
              <a:spcBef>
                <a:spcPts val="1600"/>
              </a:spcBef>
              <a:buClr>
                <a:schemeClr val="accent1">
                  <a:lumMod val="60000"/>
                  <a:lumOff val="40000"/>
                </a:schemeClr>
              </a:buClr>
              <a:buSzPct val="110000"/>
              <a:buFont typeface="Wingdings 2" pitchFamily="18" charset="2"/>
              <a:buChar char=""/>
              <a:defRPr/>
            </a:pPr>
            <a:r>
              <a:rPr kumimoji="0" lang="en-GB"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Margaret Mc</a:t>
            </a:r>
            <a:r>
              <a:rPr lang="en-GB" sz="2200" dirty="0">
                <a:highlight>
                  <a:srgbClr val="00FF00"/>
                </a:highlight>
                <a:latin typeface="Cambria" panose="02040503050406030204" pitchFamily="18" charset="0"/>
                <a:ea typeface="+mn-ea"/>
                <a:cs typeface="Al Nile" pitchFamily="2" charset="-78"/>
              </a:rPr>
              <a:t>Millan    	1860 - 1931</a:t>
            </a:r>
            <a:endParaRPr kumimoji="0" lang="en-US"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Maria Montessori	1870-1952</a:t>
            </a:r>
            <a:r>
              <a:rPr kumimoji="0" lang="en-GB"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 </a:t>
            </a:r>
            <a:endParaRPr lang="en-GB" sz="2200" baseline="0" dirty="0">
              <a:highlight>
                <a:srgbClr val="00FF00"/>
              </a:highlight>
              <a:latin typeface="Cambria" panose="02040503050406030204" pitchFamily="18" charset="0"/>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highlight>
                  <a:srgbClr val="C0C0C0"/>
                </a:highlight>
                <a:uLnTx/>
                <a:uFillTx/>
                <a:latin typeface="Cambria" panose="02040503050406030204" pitchFamily="18" charset="0"/>
                <a:ea typeface="+mn-ea"/>
                <a:cs typeface="Al Nile" pitchFamily="2" charset="-78"/>
              </a:rPr>
              <a:t>Bruner.                 	1915 – 2016</a:t>
            </a:r>
          </a:p>
          <a:p>
            <a:pPr marL="349250" indent="-349250" eaLnBrk="1" fontAlgn="auto" hangingPunct="1">
              <a:spcBef>
                <a:spcPts val="1600"/>
              </a:spcBef>
              <a:spcAft>
                <a:spcPts val="0"/>
              </a:spcAft>
              <a:buClr>
                <a:schemeClr val="accent1">
                  <a:lumMod val="60000"/>
                  <a:lumOff val="40000"/>
                </a:schemeClr>
              </a:buClr>
              <a:buSzPct val="110000"/>
              <a:buFont typeface="Wingdings 2" pitchFamily="18" charset="2"/>
              <a:buChar char=""/>
              <a:defRPr/>
            </a:pPr>
            <a:r>
              <a:rPr lang="en-US" sz="2200" dirty="0">
                <a:latin typeface="Cambria" panose="02040503050406030204" pitchFamily="18" charset="0"/>
                <a:cs typeface="Al Nile" pitchFamily="2" charset="-78"/>
              </a:rPr>
              <a:t>Jean Piaget 		1896 - 1980</a:t>
            </a:r>
            <a:r>
              <a:rPr kumimoji="0" lang="en-GB" sz="2200" b="0" i="0" u="none" strike="noStrike" kern="1200" cap="none" spc="0" normalizeH="0" baseline="0" noProof="0" dirty="0">
                <a:ln>
                  <a:noFill/>
                </a:ln>
                <a:effectLst/>
                <a:uLnTx/>
                <a:uFillTx/>
                <a:latin typeface="Cambria" panose="02040503050406030204" pitchFamily="18" charset="0"/>
                <a:ea typeface="+mn-ea"/>
                <a:cs typeface="Al Nile" pitchFamily="2" charset="-78"/>
              </a:rPr>
              <a:t> </a:t>
            </a:r>
            <a:endPar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highlight>
                  <a:srgbClr val="C0C0C0"/>
                </a:highlight>
                <a:uLnTx/>
                <a:uFillTx/>
                <a:latin typeface="Cambria" panose="02040503050406030204" pitchFamily="18" charset="0"/>
                <a:ea typeface="+mn-ea"/>
                <a:cs typeface="Al Nile" pitchFamily="2" charset="-78"/>
              </a:rPr>
              <a:t>Howard Gardner.       	1943</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highlight>
                  <a:srgbClr val="00FF00"/>
                </a:highlight>
                <a:uLnTx/>
                <a:uFillTx/>
                <a:latin typeface="Cambria" panose="02040503050406030204" pitchFamily="18" charset="0"/>
                <a:ea typeface="+mn-ea"/>
                <a:cs typeface="Al Nile" pitchFamily="2" charset="-78"/>
              </a:rPr>
              <a:t>Susan Isaacs            	1948</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dirty="0">
                <a:highlight>
                  <a:srgbClr val="C0C0C0"/>
                </a:highlight>
                <a:latin typeface="Cambria" panose="02040503050406030204" pitchFamily="18" charset="0"/>
                <a:ea typeface="+mn-ea"/>
                <a:cs typeface="Al Nile" pitchFamily="2" charset="-78"/>
              </a:rPr>
              <a:t>Jane Waters-Davies</a:t>
            </a:r>
            <a:endParaRPr kumimoji="0" lang="en-GB" sz="2200" b="0" i="0" u="none" strike="noStrike" kern="1200" cap="none" spc="0" normalizeH="0" noProof="0" dirty="0">
              <a:ln>
                <a:noFill/>
              </a:ln>
              <a:effectLst/>
              <a:highlight>
                <a:srgbClr val="C0C0C0"/>
              </a:highligh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692695"/>
            <a:ext cx="3534824" cy="1200329"/>
          </a:xfrm>
          <a:prstGeom prst="rect">
            <a:avLst/>
          </a:prstGeom>
          <a:noFill/>
        </p:spPr>
        <p:txBody>
          <a:bodyPr wrap="square" rtlCol="0">
            <a:spAutoFit/>
          </a:bodyPr>
          <a:lstStyle/>
          <a:p>
            <a:r>
              <a:rPr lang="en-US" b="1" dirty="0" err="1"/>
              <a:t>Dewiswch</a:t>
            </a:r>
            <a:r>
              <a:rPr lang="en-US" b="1" dirty="0"/>
              <a:t> </a:t>
            </a:r>
            <a:r>
              <a:rPr lang="en-US" b="1" dirty="0" err="1"/>
              <a:t>dau</a:t>
            </a:r>
            <a:r>
              <a:rPr lang="en-US" b="1" dirty="0"/>
              <a:t> </a:t>
            </a:r>
            <a:r>
              <a:rPr lang="en-US" b="1" dirty="0" err="1"/>
              <a:t>berson</a:t>
            </a:r>
            <a:r>
              <a:rPr lang="en-US" b="1" dirty="0"/>
              <a:t> </a:t>
            </a:r>
            <a:r>
              <a:rPr lang="en-US" b="1" dirty="0" err="1"/>
              <a:t>o’r</a:t>
            </a:r>
            <a:r>
              <a:rPr lang="en-US" b="1" dirty="0"/>
              <a:t> </a:t>
            </a:r>
            <a:r>
              <a:rPr lang="en-US" b="1" dirty="0" err="1"/>
              <a:t>rhestr</a:t>
            </a:r>
            <a:r>
              <a:rPr lang="en-US" b="1" dirty="0"/>
              <a:t> </a:t>
            </a:r>
            <a:r>
              <a:rPr lang="en-US" b="1" dirty="0" err="1"/>
              <a:t>yma</a:t>
            </a:r>
            <a:r>
              <a:rPr lang="en-US" b="1" dirty="0"/>
              <a:t> a </a:t>
            </a:r>
            <a:r>
              <a:rPr lang="en-US" b="1" dirty="0" err="1"/>
              <a:t>nodwch</a:t>
            </a:r>
            <a:r>
              <a:rPr lang="en-US" b="1" dirty="0"/>
              <a:t> 3 – 5 </a:t>
            </a:r>
            <a:r>
              <a:rPr lang="en-US" b="1" dirty="0" err="1"/>
              <a:t>prif</a:t>
            </a:r>
            <a:r>
              <a:rPr lang="en-US" b="1" dirty="0"/>
              <a:t> </a:t>
            </a:r>
            <a:r>
              <a:rPr lang="en-US" b="1" dirty="0" err="1"/>
              <a:t>pwynt</a:t>
            </a:r>
            <a:r>
              <a:rPr lang="en-US" b="1" dirty="0"/>
              <a:t> </a:t>
            </a:r>
            <a:r>
              <a:rPr lang="en-US" b="1" dirty="0" err="1"/>
              <a:t>amdano</a:t>
            </a:r>
            <a:r>
              <a:rPr lang="en-US" b="1" dirty="0"/>
              <a:t> / </a:t>
            </a:r>
            <a:r>
              <a:rPr lang="en-US" b="1" dirty="0" err="1"/>
              <a:t>amdani</a:t>
            </a:r>
            <a:r>
              <a:rPr lang="en-US" b="1" dirty="0"/>
              <a:t>. </a:t>
            </a:r>
          </a:p>
        </p:txBody>
      </p:sp>
      <p:sp>
        <p:nvSpPr>
          <p:cNvPr id="7" name="TextBox 6"/>
          <p:cNvSpPr txBox="1"/>
          <p:nvPr/>
        </p:nvSpPr>
        <p:spPr>
          <a:xfrm>
            <a:off x="5292080" y="3861048"/>
            <a:ext cx="3299471" cy="1477328"/>
          </a:xfrm>
          <a:prstGeom prst="rect">
            <a:avLst/>
          </a:prstGeom>
          <a:noFill/>
          <a:ln w="38100">
            <a:solidFill>
              <a:schemeClr val="tx1"/>
            </a:solidFill>
          </a:ln>
        </p:spPr>
        <p:txBody>
          <a:bodyPr wrap="square" rtlCol="0">
            <a:spAutoFit/>
          </a:bodyPr>
          <a:lstStyle/>
          <a:p>
            <a:r>
              <a:rPr lang="en-US" b="1" dirty="0"/>
              <a:t>Choose two people from this list and note 3 to 5 points about his / her philosophy / research. </a:t>
            </a:r>
          </a:p>
        </p:txBody>
      </p:sp>
    </p:spTree>
    <p:extLst>
      <p:ext uri="{BB962C8B-B14F-4D97-AF65-F5344CB8AC3E}">
        <p14:creationId xmlns:p14="http://schemas.microsoft.com/office/powerpoint/2010/main" val="462261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1434-9AB7-BC42-8EF8-DBB796581A94}"/>
              </a:ext>
            </a:extLst>
          </p:cNvPr>
          <p:cNvSpPr>
            <a:spLocks noGrp="1"/>
          </p:cNvSpPr>
          <p:nvPr>
            <p:ph type="title"/>
          </p:nvPr>
        </p:nvSpPr>
        <p:spPr>
          <a:xfrm>
            <a:off x="107504" y="0"/>
            <a:ext cx="8928992" cy="1143000"/>
          </a:xfrm>
        </p:spPr>
        <p:txBody>
          <a:bodyPr/>
          <a:lstStyle/>
          <a:p>
            <a:r>
              <a:rPr lang="en-US" sz="3000" dirty="0"/>
              <a:t>Key Approaches – according to learning theories</a:t>
            </a:r>
          </a:p>
        </p:txBody>
      </p:sp>
      <p:graphicFrame>
        <p:nvGraphicFramePr>
          <p:cNvPr id="5" name="Table 5">
            <a:extLst>
              <a:ext uri="{FF2B5EF4-FFF2-40B4-BE49-F238E27FC236}">
                <a16:creationId xmlns:a16="http://schemas.microsoft.com/office/drawing/2014/main" id="{C283A105-42FB-0A42-890B-908C09DAC522}"/>
              </a:ext>
            </a:extLst>
          </p:cNvPr>
          <p:cNvGraphicFramePr>
            <a:graphicFrameLocks noGrp="1"/>
          </p:cNvGraphicFramePr>
          <p:nvPr>
            <p:ph sz="half" idx="1"/>
            <p:extLst>
              <p:ext uri="{D42A27DB-BD31-4B8C-83A1-F6EECF244321}">
                <p14:modId xmlns:p14="http://schemas.microsoft.com/office/powerpoint/2010/main" val="985248414"/>
              </p:ext>
            </p:extLst>
          </p:nvPr>
        </p:nvGraphicFramePr>
        <p:xfrm>
          <a:off x="107504" y="1340768"/>
          <a:ext cx="8856984" cy="5690368"/>
        </p:xfrm>
        <a:graphic>
          <a:graphicData uri="http://schemas.openxmlformats.org/drawingml/2006/table">
            <a:tbl>
              <a:tblPr firstRow="1" bandRow="1">
                <a:tableStyleId>{5C22544A-7EE6-4342-B048-85BDC9FD1C3A}</a:tableStyleId>
              </a:tblPr>
              <a:tblGrid>
                <a:gridCol w="2214246">
                  <a:extLst>
                    <a:ext uri="{9D8B030D-6E8A-4147-A177-3AD203B41FA5}">
                      <a16:colId xmlns:a16="http://schemas.microsoft.com/office/drawing/2014/main" val="2902555203"/>
                    </a:ext>
                  </a:extLst>
                </a:gridCol>
                <a:gridCol w="2214246">
                  <a:extLst>
                    <a:ext uri="{9D8B030D-6E8A-4147-A177-3AD203B41FA5}">
                      <a16:colId xmlns:a16="http://schemas.microsoft.com/office/drawing/2014/main" val="3114244651"/>
                    </a:ext>
                  </a:extLst>
                </a:gridCol>
                <a:gridCol w="2214246">
                  <a:extLst>
                    <a:ext uri="{9D8B030D-6E8A-4147-A177-3AD203B41FA5}">
                      <a16:colId xmlns:a16="http://schemas.microsoft.com/office/drawing/2014/main" val="110370341"/>
                    </a:ext>
                  </a:extLst>
                </a:gridCol>
                <a:gridCol w="2214246">
                  <a:extLst>
                    <a:ext uri="{9D8B030D-6E8A-4147-A177-3AD203B41FA5}">
                      <a16:colId xmlns:a16="http://schemas.microsoft.com/office/drawing/2014/main" val="2283688976"/>
                    </a:ext>
                  </a:extLst>
                </a:gridCol>
              </a:tblGrid>
              <a:tr h="763888">
                <a:tc>
                  <a:txBody>
                    <a:bodyPr/>
                    <a:lstStyle/>
                    <a:p>
                      <a:endParaRPr lang="en-US" dirty="0"/>
                    </a:p>
                  </a:txBody>
                  <a:tcPr/>
                </a:tc>
                <a:tc>
                  <a:txBody>
                    <a:bodyPr/>
                    <a:lstStyle/>
                    <a:p>
                      <a:r>
                        <a:rPr lang="en-US" dirty="0" err="1"/>
                        <a:t>Behaviourism</a:t>
                      </a:r>
                      <a:endParaRPr lang="en-US" dirty="0"/>
                    </a:p>
                  </a:txBody>
                  <a:tcPr/>
                </a:tc>
                <a:tc>
                  <a:txBody>
                    <a:bodyPr/>
                    <a:lstStyle/>
                    <a:p>
                      <a:r>
                        <a:rPr lang="en-US" dirty="0"/>
                        <a:t>Constructivism</a:t>
                      </a:r>
                    </a:p>
                  </a:txBody>
                  <a:tcPr/>
                </a:tc>
                <a:tc>
                  <a:txBody>
                    <a:bodyPr/>
                    <a:lstStyle/>
                    <a:p>
                      <a:r>
                        <a:rPr lang="en-US" dirty="0"/>
                        <a:t>Social Constructivism</a:t>
                      </a:r>
                    </a:p>
                  </a:txBody>
                  <a:tcPr/>
                </a:tc>
                <a:extLst>
                  <a:ext uri="{0D108BD9-81ED-4DB2-BD59-A6C34878D82A}">
                    <a16:rowId xmlns:a16="http://schemas.microsoft.com/office/drawing/2014/main" val="3927471974"/>
                  </a:ext>
                </a:extLst>
              </a:tr>
              <a:tr h="1180328">
                <a:tc>
                  <a:txBody>
                    <a:bodyPr/>
                    <a:lstStyle/>
                    <a:p>
                      <a:r>
                        <a:rPr lang="en-US" dirty="0"/>
                        <a:t>Knowledge</a:t>
                      </a:r>
                    </a:p>
                  </a:txBody>
                  <a:tcPr/>
                </a:tc>
                <a:tc>
                  <a:txBody>
                    <a:bodyPr/>
                    <a:lstStyle/>
                    <a:p>
                      <a:r>
                        <a:rPr lang="en-US" dirty="0"/>
                        <a:t>Response &amp; external stimuli</a:t>
                      </a:r>
                    </a:p>
                  </a:txBody>
                  <a:tcPr/>
                </a:tc>
                <a:tc>
                  <a:txBody>
                    <a:bodyPr/>
                    <a:lstStyle/>
                    <a:p>
                      <a:r>
                        <a:rPr lang="en-US" dirty="0"/>
                        <a:t>Active construction</a:t>
                      </a:r>
                    </a:p>
                  </a:txBody>
                  <a:tcPr/>
                </a:tc>
                <a:tc>
                  <a:txBody>
                    <a:bodyPr/>
                    <a:lstStyle/>
                    <a:p>
                      <a:r>
                        <a:rPr lang="en-US" dirty="0"/>
                        <a:t>Social construction</a:t>
                      </a:r>
                    </a:p>
                  </a:txBody>
                  <a:tcPr/>
                </a:tc>
                <a:extLst>
                  <a:ext uri="{0D108BD9-81ED-4DB2-BD59-A6C34878D82A}">
                    <a16:rowId xmlns:a16="http://schemas.microsoft.com/office/drawing/2014/main" val="246752245"/>
                  </a:ext>
                </a:extLst>
              </a:tr>
              <a:tr h="1352544">
                <a:tc>
                  <a:txBody>
                    <a:bodyPr/>
                    <a:lstStyle/>
                    <a:p>
                      <a:r>
                        <a:rPr lang="en-US" dirty="0"/>
                        <a:t>Learning</a:t>
                      </a:r>
                    </a:p>
                  </a:txBody>
                  <a:tcPr/>
                </a:tc>
                <a:tc>
                  <a:txBody>
                    <a:bodyPr/>
                    <a:lstStyle/>
                    <a:p>
                      <a:r>
                        <a:rPr lang="en-US" dirty="0"/>
                        <a:t>Passive absorption by repetition</a:t>
                      </a:r>
                    </a:p>
                  </a:txBody>
                  <a:tcPr/>
                </a:tc>
                <a:tc>
                  <a:txBody>
                    <a:bodyPr/>
                    <a:lstStyle/>
                    <a:p>
                      <a:r>
                        <a:rPr lang="en-US" dirty="0"/>
                        <a:t>Discovery, assimilation and accommodation</a:t>
                      </a:r>
                    </a:p>
                  </a:txBody>
                  <a:tcPr/>
                </a:tc>
                <a:tc>
                  <a:txBody>
                    <a:bodyPr/>
                    <a:lstStyle/>
                    <a:p>
                      <a:r>
                        <a:rPr lang="en-US" dirty="0"/>
                        <a:t>Collaborative  assimilation and accommodation </a:t>
                      </a:r>
                    </a:p>
                  </a:txBody>
                  <a:tcPr/>
                </a:tc>
                <a:extLst>
                  <a:ext uri="{0D108BD9-81ED-4DB2-BD59-A6C34878D82A}">
                    <a16:rowId xmlns:a16="http://schemas.microsoft.com/office/drawing/2014/main" val="1782461775"/>
                  </a:ext>
                </a:extLst>
              </a:tr>
              <a:tr h="1002684">
                <a:tc>
                  <a:txBody>
                    <a:bodyPr/>
                    <a:lstStyle/>
                    <a:p>
                      <a:r>
                        <a:rPr lang="en-US" dirty="0"/>
                        <a:t>Motivation</a:t>
                      </a:r>
                    </a:p>
                  </a:txBody>
                  <a:tcPr/>
                </a:tc>
                <a:tc>
                  <a:txBody>
                    <a:bodyPr/>
                    <a:lstStyle/>
                    <a:p>
                      <a:r>
                        <a:rPr lang="en-US" dirty="0"/>
                        <a:t>Extrinsic, reward and punishment</a:t>
                      </a:r>
                    </a:p>
                  </a:txBody>
                  <a:tcPr/>
                </a:tc>
                <a:tc>
                  <a:txBody>
                    <a:bodyPr/>
                    <a:lstStyle/>
                    <a:p>
                      <a:r>
                        <a:rPr lang="en-US" dirty="0"/>
                        <a:t>Intrinsic</a:t>
                      </a:r>
                    </a:p>
                  </a:txBody>
                  <a:tcPr/>
                </a:tc>
                <a:tc>
                  <a:txBody>
                    <a:bodyPr/>
                    <a:lstStyle/>
                    <a:p>
                      <a:r>
                        <a:rPr lang="en-US" dirty="0"/>
                        <a:t>Intrinsic and extrinsic</a:t>
                      </a:r>
                    </a:p>
                  </a:txBody>
                  <a:tcPr/>
                </a:tc>
                <a:extLst>
                  <a:ext uri="{0D108BD9-81ED-4DB2-BD59-A6C34878D82A}">
                    <a16:rowId xmlns:a16="http://schemas.microsoft.com/office/drawing/2014/main" val="874036903"/>
                  </a:ext>
                </a:extLst>
              </a:tr>
              <a:tr h="1390924">
                <a:tc>
                  <a:txBody>
                    <a:bodyPr/>
                    <a:lstStyle/>
                    <a:p>
                      <a:r>
                        <a:rPr lang="en-US" dirty="0"/>
                        <a:t>Teaching</a:t>
                      </a:r>
                    </a:p>
                  </a:txBody>
                  <a:tcPr/>
                </a:tc>
                <a:tc>
                  <a:txBody>
                    <a:bodyPr/>
                    <a:lstStyle/>
                    <a:p>
                      <a:r>
                        <a:rPr lang="en-US" dirty="0"/>
                        <a:t>Transmission and reinforcement by teacher</a:t>
                      </a:r>
                    </a:p>
                  </a:txBody>
                  <a:tcPr/>
                </a:tc>
                <a:tc>
                  <a:txBody>
                    <a:bodyPr/>
                    <a:lstStyle/>
                    <a:p>
                      <a:r>
                        <a:rPr lang="en-US" dirty="0"/>
                        <a:t>Teacher facilitates</a:t>
                      </a:r>
                    </a:p>
                  </a:txBody>
                  <a:tcPr/>
                </a:tc>
                <a:tc>
                  <a:txBody>
                    <a:bodyPr/>
                    <a:lstStyle/>
                    <a:p>
                      <a:r>
                        <a:rPr lang="en-US" dirty="0"/>
                        <a:t>Collaboration is facilitated and guided by teacher</a:t>
                      </a:r>
                    </a:p>
                  </a:txBody>
                  <a:tcPr/>
                </a:tc>
                <a:extLst>
                  <a:ext uri="{0D108BD9-81ED-4DB2-BD59-A6C34878D82A}">
                    <a16:rowId xmlns:a16="http://schemas.microsoft.com/office/drawing/2014/main" val="3781333796"/>
                  </a:ext>
                </a:extLst>
              </a:tr>
            </a:tbl>
          </a:graphicData>
        </a:graphic>
      </p:graphicFrame>
    </p:spTree>
    <p:extLst>
      <p:ext uri="{BB962C8B-B14F-4D97-AF65-F5344CB8AC3E}">
        <p14:creationId xmlns:p14="http://schemas.microsoft.com/office/powerpoint/2010/main" val="3115981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241"/>
            <a:ext cx="8229600" cy="1143000"/>
          </a:xfrm>
        </p:spPr>
        <p:txBody>
          <a:bodyPr/>
          <a:lstStyle/>
          <a:p>
            <a:r>
              <a:rPr lang="en-US" dirty="0"/>
              <a:t>Frederick Froebel 1782-1852</a:t>
            </a:r>
            <a:r>
              <a:rPr lang="en-GB" dirty="0"/>
              <a:t> </a:t>
            </a:r>
            <a:endParaRPr lang="en-US" dirty="0"/>
          </a:p>
        </p:txBody>
      </p:sp>
      <p:sp>
        <p:nvSpPr>
          <p:cNvPr id="3" name="Content Placeholder 2"/>
          <p:cNvSpPr>
            <a:spLocks noGrp="1"/>
          </p:cNvSpPr>
          <p:nvPr>
            <p:ph sz="half" idx="1"/>
          </p:nvPr>
        </p:nvSpPr>
        <p:spPr>
          <a:xfrm>
            <a:off x="179512" y="1224241"/>
            <a:ext cx="4087378" cy="4808076"/>
          </a:xfrm>
        </p:spPr>
        <p:txBody>
          <a:bodyPr>
            <a:normAutofit fontScale="92500" lnSpcReduction="10000"/>
          </a:bodyPr>
          <a:lstStyle/>
          <a:p>
            <a:r>
              <a:rPr lang="en-US" dirty="0"/>
              <a:t>teachers role is like a gardener; nurturing children’s growth</a:t>
            </a:r>
            <a:endParaRPr lang="en-GB" dirty="0"/>
          </a:p>
          <a:p>
            <a:r>
              <a:rPr lang="en-US" dirty="0"/>
              <a:t>holistic approach- believed in strong connection between man, nature, and all living things</a:t>
            </a:r>
            <a:endParaRPr lang="en-GB" dirty="0"/>
          </a:p>
          <a:p>
            <a:r>
              <a:rPr lang="en-US" dirty="0"/>
              <a:t>children could learn about nature through outdoor play, gardening activities</a:t>
            </a:r>
            <a:endParaRPr lang="en-GB" dirty="0"/>
          </a:p>
        </p:txBody>
      </p:sp>
      <p:sp>
        <p:nvSpPr>
          <p:cNvPr id="6" name="Content Placeholder 2">
            <a:extLst>
              <a:ext uri="{FF2B5EF4-FFF2-40B4-BE49-F238E27FC236}">
                <a16:creationId xmlns:a16="http://schemas.microsoft.com/office/drawing/2014/main" id="{E70299BC-C5B2-3342-9810-C7E6F4F80ED0}"/>
              </a:ext>
            </a:extLst>
          </p:cNvPr>
          <p:cNvSpPr txBox="1">
            <a:spLocks/>
          </p:cNvSpPr>
          <p:nvPr/>
        </p:nvSpPr>
        <p:spPr bwMode="auto">
          <a:xfrm>
            <a:off x="5044968" y="1363320"/>
            <a:ext cx="4087378" cy="400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the garden was a spiritual place where children could grow with nature</a:t>
            </a:r>
            <a:endParaRPr lang="en-GB" dirty="0"/>
          </a:p>
          <a:p>
            <a:pPr eaLnBrk="1" hangingPunct="1"/>
            <a:r>
              <a:rPr lang="en-US" dirty="0"/>
              <a:t>valued play and work with adults</a:t>
            </a:r>
            <a:endParaRPr lang="en-GB" dirty="0"/>
          </a:p>
          <a:p>
            <a:pPr eaLnBrk="1" hangingPunct="1"/>
            <a:r>
              <a:rPr lang="en-US" dirty="0"/>
              <a:t>each child had an individual plot to cultivate in the garden</a:t>
            </a:r>
            <a:endParaRPr lang="en-GB" dirty="0"/>
          </a:p>
          <a:p>
            <a:pPr eaLnBrk="1" hangingPunct="1"/>
            <a:r>
              <a:rPr lang="en-US" dirty="0"/>
              <a:t>emphasized nature</a:t>
            </a:r>
            <a:r>
              <a:rPr lang="en-GB" dirty="0"/>
              <a:t> </a:t>
            </a:r>
            <a:endParaRPr lang="en-US" dirty="0"/>
          </a:p>
        </p:txBody>
      </p:sp>
    </p:spTree>
    <p:extLst>
      <p:ext uri="{BB962C8B-B14F-4D97-AF65-F5344CB8AC3E}">
        <p14:creationId xmlns:p14="http://schemas.microsoft.com/office/powerpoint/2010/main" val="3093320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38"/>
            <a:ext cx="8229600" cy="1143000"/>
          </a:xfrm>
        </p:spPr>
        <p:txBody>
          <a:bodyPr/>
          <a:lstStyle/>
          <a:p>
            <a:r>
              <a:rPr lang="en-US" dirty="0"/>
              <a:t>Rudolf Steiner</a:t>
            </a:r>
            <a:r>
              <a:rPr lang="en-GB" dirty="0"/>
              <a:t> 1861-1925</a:t>
            </a:r>
            <a:endParaRPr lang="en-US" dirty="0"/>
          </a:p>
        </p:txBody>
      </p:sp>
      <p:sp>
        <p:nvSpPr>
          <p:cNvPr id="3" name="Content Placeholder 2"/>
          <p:cNvSpPr>
            <a:spLocks noGrp="1"/>
          </p:cNvSpPr>
          <p:nvPr>
            <p:ph sz="half" idx="1"/>
          </p:nvPr>
        </p:nvSpPr>
        <p:spPr>
          <a:xfrm>
            <a:off x="226915" y="1484784"/>
            <a:ext cx="8690169" cy="4574018"/>
          </a:xfrm>
        </p:spPr>
        <p:txBody>
          <a:bodyPr>
            <a:normAutofit fontScale="92500" lnSpcReduction="20000"/>
          </a:bodyPr>
          <a:lstStyle/>
          <a:p>
            <a:r>
              <a:rPr lang="en-US" dirty="0"/>
              <a:t>established a distinctive form of education that stressed the child’s individuality, feelings and personal and social learning.</a:t>
            </a:r>
          </a:p>
          <a:p>
            <a:endParaRPr lang="en-GB" dirty="0"/>
          </a:p>
          <a:p>
            <a:r>
              <a:rPr lang="en-US" dirty="0"/>
              <a:t>learning activities that are rooted in day-to-day life (for example, food preparation, cooking and sewing) with the teacher setting the example</a:t>
            </a:r>
          </a:p>
          <a:p>
            <a:endParaRPr lang="en-GB" dirty="0"/>
          </a:p>
          <a:p>
            <a:r>
              <a:rPr lang="en-US" dirty="0"/>
              <a:t>the daily routine includes stories, poems, singing, movement, outdoor games, and creative and imaginative play with natural materials and </a:t>
            </a:r>
            <a:r>
              <a:rPr lang="en-US" dirty="0" err="1"/>
              <a:t>coloured</a:t>
            </a:r>
            <a:r>
              <a:rPr lang="en-US" dirty="0"/>
              <a:t> fabrics.</a:t>
            </a:r>
            <a:r>
              <a:rPr lang="en-GB" dirty="0"/>
              <a:t> </a:t>
            </a:r>
            <a:endParaRPr lang="en-US" dirty="0"/>
          </a:p>
        </p:txBody>
      </p:sp>
    </p:spTree>
    <p:extLst>
      <p:ext uri="{BB962C8B-B14F-4D97-AF65-F5344CB8AC3E}">
        <p14:creationId xmlns:p14="http://schemas.microsoft.com/office/powerpoint/2010/main" val="215900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013"/>
            <a:ext cx="8229600" cy="1143000"/>
          </a:xfrm>
        </p:spPr>
        <p:txBody>
          <a:bodyPr/>
          <a:lstStyle/>
          <a:p>
            <a:r>
              <a:rPr lang="en-US" dirty="0"/>
              <a:t>Margaret McMillan 1860 - 1931</a:t>
            </a:r>
            <a:r>
              <a:rPr lang="en-GB" dirty="0"/>
              <a:t> </a:t>
            </a:r>
            <a:endParaRPr lang="en-US" dirty="0"/>
          </a:p>
        </p:txBody>
      </p:sp>
      <p:sp>
        <p:nvSpPr>
          <p:cNvPr id="3" name="Content Placeholder 2"/>
          <p:cNvSpPr>
            <a:spLocks noGrp="1"/>
          </p:cNvSpPr>
          <p:nvPr>
            <p:ph sz="half" idx="1"/>
          </p:nvPr>
        </p:nvSpPr>
        <p:spPr>
          <a:xfrm>
            <a:off x="250125" y="1106729"/>
            <a:ext cx="4592533" cy="4338495"/>
          </a:xfrm>
        </p:spPr>
        <p:txBody>
          <a:bodyPr>
            <a:normAutofit fontScale="92500"/>
          </a:bodyPr>
          <a:lstStyle/>
          <a:p>
            <a:r>
              <a:rPr lang="en-US" dirty="0"/>
              <a:t>believed outdoor play would improve child’s health</a:t>
            </a:r>
            <a:endParaRPr lang="en-GB" dirty="0"/>
          </a:p>
          <a:p>
            <a:r>
              <a:rPr lang="en-US" dirty="0"/>
              <a:t>built a terraced/walled garden with apparatus for climbing and swinging</a:t>
            </a:r>
            <a:endParaRPr lang="en-GB" dirty="0"/>
          </a:p>
          <a:p>
            <a:r>
              <a:rPr lang="en-US" dirty="0"/>
              <a:t>included animals and birds in her garden</a:t>
            </a:r>
            <a:endParaRPr lang="en-GB" dirty="0"/>
          </a:p>
          <a:p>
            <a:r>
              <a:rPr lang="en-US" dirty="0"/>
              <a:t>children helped to grow produce for the community</a:t>
            </a:r>
            <a:r>
              <a:rPr lang="en-GB" dirty="0"/>
              <a:t> </a:t>
            </a:r>
            <a:endParaRPr lang="en-US" dirty="0"/>
          </a:p>
        </p:txBody>
      </p:sp>
      <p:sp>
        <p:nvSpPr>
          <p:cNvPr id="4" name="Content Placeholder 3"/>
          <p:cNvSpPr>
            <a:spLocks noGrp="1"/>
          </p:cNvSpPr>
          <p:nvPr>
            <p:ph sz="half" idx="2"/>
          </p:nvPr>
        </p:nvSpPr>
        <p:spPr>
          <a:xfrm>
            <a:off x="5226224" y="1268760"/>
            <a:ext cx="3667651" cy="5122860"/>
          </a:xfrm>
        </p:spPr>
        <p:txBody>
          <a:bodyPr>
            <a:normAutofit fontScale="92500"/>
          </a:bodyPr>
          <a:lstStyle/>
          <a:p>
            <a:r>
              <a:rPr lang="en-US" sz="2200" dirty="0" err="1"/>
              <a:t>crêd</a:t>
            </a:r>
            <a:r>
              <a:rPr lang="en-US" sz="2200" dirty="0"/>
              <a:t> </a:t>
            </a:r>
            <a:r>
              <a:rPr lang="en-US" sz="2200" dirty="0" err="1"/>
              <a:t>byddai</a:t>
            </a:r>
            <a:r>
              <a:rPr lang="en-US" sz="2200" dirty="0"/>
              <a:t> </a:t>
            </a:r>
            <a:r>
              <a:rPr lang="en-US" sz="2200" dirty="0" err="1"/>
              <a:t>chwarae</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gwella</a:t>
            </a:r>
            <a:r>
              <a:rPr lang="en-US" sz="2200" dirty="0"/>
              <a:t> iechyd </a:t>
            </a:r>
            <a:r>
              <a:rPr lang="en-US" sz="2200" dirty="0" err="1"/>
              <a:t>plentyn</a:t>
            </a:r>
            <a:endParaRPr lang="en-US" sz="2200" dirty="0"/>
          </a:p>
          <a:p>
            <a:r>
              <a:rPr lang="en-US" sz="2200" dirty="0" err="1"/>
              <a:t>adeiladodd</a:t>
            </a:r>
            <a:r>
              <a:rPr lang="en-US" sz="2200" dirty="0"/>
              <a:t> </a:t>
            </a:r>
            <a:r>
              <a:rPr lang="en-US" sz="2200" dirty="0" err="1"/>
              <a:t>gerddi</a:t>
            </a:r>
            <a:r>
              <a:rPr lang="en-US" sz="2200" dirty="0"/>
              <a:t> </a:t>
            </a:r>
            <a:r>
              <a:rPr lang="en-US" sz="2200" dirty="0" err="1"/>
              <a:t>gyda</a:t>
            </a:r>
            <a:r>
              <a:rPr lang="en-US" sz="2200" dirty="0"/>
              <a:t> </a:t>
            </a:r>
            <a:r>
              <a:rPr lang="en-US" sz="2200" dirty="0" err="1"/>
              <a:t>ffrâm</a:t>
            </a:r>
            <a:r>
              <a:rPr lang="en-US" sz="2200" dirty="0"/>
              <a:t> </a:t>
            </a:r>
            <a:r>
              <a:rPr lang="en-US" sz="2200" dirty="0" err="1"/>
              <a:t>ddringo</a:t>
            </a:r>
            <a:r>
              <a:rPr lang="en-US" sz="2200" dirty="0"/>
              <a:t> </a:t>
            </a:r>
            <a:r>
              <a:rPr lang="en-US" sz="2200" dirty="0" err="1"/>
              <a:t>ar</a:t>
            </a:r>
            <a:r>
              <a:rPr lang="en-US" sz="2200" dirty="0"/>
              <a:t> </a:t>
            </a:r>
            <a:r>
              <a:rPr lang="en-US" sz="2200" dirty="0" err="1"/>
              <a:t>gyfer</a:t>
            </a:r>
            <a:r>
              <a:rPr lang="en-US" sz="2200" dirty="0"/>
              <a:t> </a:t>
            </a:r>
            <a:r>
              <a:rPr lang="en-US" sz="2200" dirty="0" err="1"/>
              <a:t>dringo</a:t>
            </a:r>
            <a:r>
              <a:rPr lang="en-US" sz="2200" dirty="0"/>
              <a:t> a </a:t>
            </a:r>
            <a:r>
              <a:rPr lang="en-US" sz="2200" dirty="0" err="1"/>
              <a:t>siglo</a:t>
            </a:r>
            <a:endParaRPr lang="en-US" sz="2200" dirty="0"/>
          </a:p>
          <a:p>
            <a:r>
              <a:rPr lang="en-US" sz="2200" dirty="0" err="1"/>
              <a:t>Ychwanegu</a:t>
            </a:r>
            <a:r>
              <a:rPr lang="en-US" sz="2200" dirty="0"/>
              <a:t> </a:t>
            </a:r>
            <a:r>
              <a:rPr lang="en-US" sz="2200" dirty="0" err="1"/>
              <a:t>anifeiliaid</a:t>
            </a:r>
            <a:r>
              <a:rPr lang="en-US" sz="2200" dirty="0"/>
              <a:t> ac </a:t>
            </a:r>
            <a:r>
              <a:rPr lang="en-US" sz="2200" dirty="0" err="1"/>
              <a:t>adar</a:t>
            </a:r>
            <a:r>
              <a:rPr lang="en-US" sz="2200" dirty="0"/>
              <a:t> </a:t>
            </a:r>
            <a:r>
              <a:rPr lang="en-US" sz="2200" dirty="0" err="1"/>
              <a:t>i’r</a:t>
            </a:r>
            <a:r>
              <a:rPr lang="en-US" sz="2200" dirty="0"/>
              <a:t> </a:t>
            </a:r>
            <a:r>
              <a:rPr lang="en-US" sz="2200" dirty="0" err="1"/>
              <a:t>ardd</a:t>
            </a:r>
            <a:endParaRPr lang="en-US" sz="2200" dirty="0"/>
          </a:p>
          <a:p>
            <a:r>
              <a:rPr lang="en-US" sz="2200" dirty="0" err="1"/>
              <a:t>Gwaneth</a:t>
            </a:r>
            <a:r>
              <a:rPr lang="en-US" sz="2200" dirty="0"/>
              <a:t> </a:t>
            </a:r>
            <a:r>
              <a:rPr lang="en-US" sz="2200" dirty="0" err="1"/>
              <a:t>y</a:t>
            </a:r>
            <a:r>
              <a:rPr lang="en-US" sz="2200" dirty="0"/>
              <a:t> plant </a:t>
            </a:r>
            <a:r>
              <a:rPr lang="en-US" sz="2200" dirty="0" err="1"/>
              <a:t>helpu</a:t>
            </a:r>
            <a:r>
              <a:rPr lang="en-US" sz="2200" dirty="0"/>
              <a:t> </a:t>
            </a:r>
            <a:r>
              <a:rPr lang="en-US" sz="2200" dirty="0" err="1"/>
              <a:t>i</a:t>
            </a:r>
            <a:r>
              <a:rPr lang="en-US" sz="2200" dirty="0"/>
              <a:t> </a:t>
            </a:r>
            <a:r>
              <a:rPr lang="en-US" sz="2200" dirty="0" err="1"/>
              <a:t>dyfu</a:t>
            </a:r>
            <a:r>
              <a:rPr lang="en-US" sz="2200" dirty="0"/>
              <a:t> </a:t>
            </a:r>
            <a:r>
              <a:rPr lang="en-US" sz="2200" dirty="0" err="1"/>
              <a:t>cynnyrch</a:t>
            </a:r>
            <a:r>
              <a:rPr lang="en-US" sz="2200" dirty="0"/>
              <a:t> </a:t>
            </a:r>
            <a:r>
              <a:rPr lang="en-US" sz="2200" dirty="0" err="1"/>
              <a:t>ar</a:t>
            </a:r>
            <a:r>
              <a:rPr lang="en-US" sz="2200" dirty="0"/>
              <a:t> </a:t>
            </a:r>
            <a:r>
              <a:rPr lang="en-US" sz="2200" dirty="0" err="1"/>
              <a:t>gyfer</a:t>
            </a:r>
            <a:r>
              <a:rPr lang="en-US" sz="2200" dirty="0"/>
              <a:t> </a:t>
            </a:r>
            <a:r>
              <a:rPr lang="en-US" sz="2200" dirty="0" err="1"/>
              <a:t>y</a:t>
            </a:r>
            <a:r>
              <a:rPr lang="en-US" sz="2200" dirty="0"/>
              <a:t> </a:t>
            </a:r>
            <a:r>
              <a:rPr lang="en-US" sz="2200" dirty="0" err="1"/>
              <a:t>gymuned</a:t>
            </a:r>
            <a:r>
              <a:rPr lang="en-US" sz="2200" dirty="0"/>
              <a:t>. </a:t>
            </a:r>
          </a:p>
        </p:txBody>
      </p:sp>
    </p:spTree>
    <p:extLst>
      <p:ext uri="{BB962C8B-B14F-4D97-AF65-F5344CB8AC3E}">
        <p14:creationId xmlns:p14="http://schemas.microsoft.com/office/powerpoint/2010/main" val="3133926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EBC804-8BA5-AD4B-92C6-24B2C65FC048}"/>
              </a:ext>
            </a:extLst>
          </p:cNvPr>
          <p:cNvSpPr txBox="1">
            <a:spLocks/>
          </p:cNvSpPr>
          <p:nvPr/>
        </p:nvSpPr>
        <p:spPr bwMode="auto">
          <a:xfrm>
            <a:off x="457200" y="1371600"/>
            <a:ext cx="8229600" cy="4145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Resources featured child sized materials; each in their proper place</a:t>
            </a:r>
            <a:endParaRPr lang="en-GB" dirty="0"/>
          </a:p>
          <a:p>
            <a:pPr eaLnBrk="1" hangingPunct="1"/>
            <a:r>
              <a:rPr lang="en-US" dirty="0"/>
              <a:t>her outdoor garden consisted of an area for ball games and trees for shade</a:t>
            </a:r>
            <a:endParaRPr lang="en-GB" dirty="0"/>
          </a:p>
          <a:p>
            <a:pPr eaLnBrk="1" hangingPunct="1"/>
            <a:r>
              <a:rPr lang="en-US" dirty="0"/>
              <a:t>she thought children should have open access from indoor to outdoor areas</a:t>
            </a:r>
            <a:endParaRPr lang="en-GB" dirty="0"/>
          </a:p>
          <a:p>
            <a:pPr eaLnBrk="1" hangingPunct="1"/>
            <a:r>
              <a:rPr lang="en-US" dirty="0"/>
              <a:t>she believed in structured materials rather than a purely  “natural” environment</a:t>
            </a:r>
            <a:endParaRPr lang="en-GB" dirty="0"/>
          </a:p>
          <a:p>
            <a:pPr eaLnBrk="1" hangingPunct="1"/>
            <a:r>
              <a:rPr lang="en-US" dirty="0"/>
              <a:t>valued independent and concentrated work</a:t>
            </a:r>
            <a:endParaRPr lang="en-GB" dirty="0"/>
          </a:p>
          <a:p>
            <a:pPr eaLnBrk="1" hangingPunct="1"/>
            <a:r>
              <a:rPr lang="en-US" dirty="0"/>
              <a:t>emphasized science</a:t>
            </a:r>
            <a:r>
              <a:rPr lang="en-GB" dirty="0"/>
              <a:t> </a:t>
            </a:r>
            <a:endParaRPr lang="en-US" dirty="0"/>
          </a:p>
        </p:txBody>
      </p:sp>
      <p:sp>
        <p:nvSpPr>
          <p:cNvPr id="6" name="Title 1">
            <a:extLst>
              <a:ext uri="{FF2B5EF4-FFF2-40B4-BE49-F238E27FC236}">
                <a16:creationId xmlns:a16="http://schemas.microsoft.com/office/drawing/2014/main" id="{C6996F28-7D85-CC4C-8351-EDF1E6BA2270}"/>
              </a:ext>
            </a:extLst>
          </p:cNvPr>
          <p:cNvSpPr>
            <a:spLocks noGrp="1"/>
          </p:cNvSpPr>
          <p:nvPr>
            <p:ph type="title"/>
          </p:nvPr>
        </p:nvSpPr>
        <p:spPr/>
        <p:txBody>
          <a:bodyPr/>
          <a:lstStyle/>
          <a:p>
            <a:r>
              <a:rPr lang="en-US" dirty="0"/>
              <a:t>Maria Montessori 1870-1952</a:t>
            </a:r>
            <a:r>
              <a:rPr lang="en-GB" dirty="0"/>
              <a:t> </a:t>
            </a:r>
            <a:endParaRPr lang="en-US" dirty="0"/>
          </a:p>
        </p:txBody>
      </p:sp>
    </p:spTree>
    <p:extLst>
      <p:ext uri="{BB962C8B-B14F-4D97-AF65-F5344CB8AC3E}">
        <p14:creationId xmlns:p14="http://schemas.microsoft.com/office/powerpoint/2010/main" val="2831789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9057"/>
            <a:ext cx="7313613" cy="868362"/>
          </a:xfrm>
        </p:spPr>
        <p:txBody>
          <a:bodyPr/>
          <a:lstStyle/>
          <a:p>
            <a:r>
              <a:rPr lang="en-US" dirty="0"/>
              <a:t>Maria Montessori 1870-1952</a:t>
            </a:r>
            <a:r>
              <a:rPr lang="en-GB" dirty="0"/>
              <a:t> </a:t>
            </a:r>
            <a:endParaRPr lang="en-US" dirty="0"/>
          </a:p>
        </p:txBody>
      </p:sp>
      <p:sp>
        <p:nvSpPr>
          <p:cNvPr id="4" name="Content Placeholder 3"/>
          <p:cNvSpPr>
            <a:spLocks noGrp="1"/>
          </p:cNvSpPr>
          <p:nvPr>
            <p:ph sz="half" idx="2"/>
          </p:nvPr>
        </p:nvSpPr>
        <p:spPr>
          <a:xfrm>
            <a:off x="539552" y="1371600"/>
            <a:ext cx="8368753" cy="3641576"/>
          </a:xfrm>
        </p:spPr>
        <p:txBody>
          <a:bodyPr>
            <a:noAutofit/>
          </a:bodyPr>
          <a:lstStyle/>
          <a:p>
            <a:r>
              <a:rPr lang="en-US" sz="2400" dirty="0" err="1"/>
              <a:t>Deunydd</a:t>
            </a:r>
            <a:r>
              <a:rPr lang="en-US" sz="2400" dirty="0"/>
              <a:t> </a:t>
            </a:r>
            <a:r>
              <a:rPr lang="en-US" sz="2400" dirty="0" err="1"/>
              <a:t>maint</a:t>
            </a:r>
            <a:r>
              <a:rPr lang="en-US" sz="2400" dirty="0"/>
              <a:t> </a:t>
            </a:r>
            <a:r>
              <a:rPr lang="en-US" sz="2400" dirty="0" err="1"/>
              <a:t>addas</a:t>
            </a:r>
            <a:r>
              <a:rPr lang="en-US" sz="2400" dirty="0"/>
              <a:t> </a:t>
            </a:r>
            <a:r>
              <a:rPr lang="en-US" sz="2400" dirty="0" err="1"/>
              <a:t>i</a:t>
            </a:r>
            <a:r>
              <a:rPr lang="en-US" sz="2400" dirty="0"/>
              <a:t> </a:t>
            </a:r>
            <a:r>
              <a:rPr lang="en-US" sz="2400" dirty="0" err="1"/>
              <a:t>blant</a:t>
            </a:r>
            <a:r>
              <a:rPr lang="en-US" sz="2400" dirty="0"/>
              <a:t> – </a:t>
            </a:r>
            <a:r>
              <a:rPr lang="en-US" sz="2400" dirty="0" err="1"/>
              <a:t>popeth</a:t>
            </a:r>
            <a:r>
              <a:rPr lang="en-US" sz="2400" dirty="0"/>
              <a:t> </a:t>
            </a:r>
            <a:r>
              <a:rPr lang="en-US" sz="2400" dirty="0" err="1"/>
              <a:t>yn</a:t>
            </a:r>
            <a:r>
              <a:rPr lang="en-US" sz="2400" dirty="0"/>
              <a:t> </a:t>
            </a:r>
            <a:r>
              <a:rPr lang="en-US" sz="2400" dirty="0" err="1"/>
              <a:t>ei</a:t>
            </a:r>
            <a:r>
              <a:rPr lang="en-US" sz="2400" dirty="0"/>
              <a:t> le a le </a:t>
            </a:r>
            <a:r>
              <a:rPr lang="en-US" sz="2400" dirty="0" err="1"/>
              <a:t>i</a:t>
            </a:r>
            <a:r>
              <a:rPr lang="en-US" sz="2400" dirty="0"/>
              <a:t> </a:t>
            </a:r>
            <a:r>
              <a:rPr lang="en-US" sz="2400" dirty="0" err="1"/>
              <a:t>bopeth</a:t>
            </a:r>
            <a:r>
              <a:rPr lang="en-US" sz="2400" dirty="0"/>
              <a:t>.</a:t>
            </a:r>
          </a:p>
          <a:p>
            <a:r>
              <a:rPr lang="en-US" sz="2400" dirty="0" err="1"/>
              <a:t>Ardal</a:t>
            </a:r>
            <a:r>
              <a:rPr lang="en-US" sz="2400" dirty="0"/>
              <a:t> </a:t>
            </a:r>
            <a:r>
              <a:rPr lang="en-US" sz="2400" dirty="0" err="1"/>
              <a:t>tu</a:t>
            </a:r>
            <a:r>
              <a:rPr lang="en-US" sz="2400" dirty="0"/>
              <a:t> </a:t>
            </a:r>
            <a:r>
              <a:rPr lang="en-US" sz="2400" dirty="0" err="1"/>
              <a:t>allan</a:t>
            </a:r>
            <a:r>
              <a:rPr lang="en-US" sz="2400" dirty="0"/>
              <a:t> </a:t>
            </a:r>
            <a:r>
              <a:rPr lang="en-US" sz="2400" dirty="0" err="1"/>
              <a:t>yn</a:t>
            </a:r>
            <a:r>
              <a:rPr lang="en-US" sz="2400" dirty="0"/>
              <a:t> </a:t>
            </a:r>
            <a:r>
              <a:rPr lang="en-US" sz="2400" dirty="0" err="1"/>
              <a:t>gynnwys</a:t>
            </a:r>
            <a:r>
              <a:rPr lang="en-US" sz="2400" dirty="0"/>
              <a:t> man </a:t>
            </a:r>
            <a:r>
              <a:rPr lang="en-US" sz="2400" dirty="0" err="1"/>
              <a:t>chware</a:t>
            </a:r>
            <a:r>
              <a:rPr lang="en-US" sz="2400" dirty="0"/>
              <a:t> </a:t>
            </a:r>
            <a:r>
              <a:rPr lang="en-US" sz="2400" dirty="0" err="1"/>
              <a:t>pêl</a:t>
            </a:r>
            <a:r>
              <a:rPr lang="en-US" sz="2400" dirty="0"/>
              <a:t> a </a:t>
            </a:r>
            <a:r>
              <a:rPr lang="en-US" sz="2400" dirty="0" err="1"/>
              <a:t>choed</a:t>
            </a:r>
            <a:r>
              <a:rPr lang="en-US" sz="2400" dirty="0"/>
              <a:t> </a:t>
            </a:r>
            <a:r>
              <a:rPr lang="en-US" sz="2400" dirty="0" err="1"/>
              <a:t>ar</a:t>
            </a:r>
            <a:r>
              <a:rPr lang="en-US" sz="2400" dirty="0"/>
              <a:t> </a:t>
            </a:r>
            <a:r>
              <a:rPr lang="en-US" sz="2400" dirty="0" err="1"/>
              <a:t>gyfer</a:t>
            </a:r>
            <a:r>
              <a:rPr lang="en-US" sz="2400" dirty="0"/>
              <a:t> </a:t>
            </a:r>
            <a:r>
              <a:rPr lang="en-US" sz="2400" dirty="0" err="1"/>
              <a:t>cysgod</a:t>
            </a:r>
            <a:endParaRPr lang="en-US" sz="2400" dirty="0"/>
          </a:p>
          <a:p>
            <a:r>
              <a:rPr lang="en-US" sz="2400" dirty="0" err="1"/>
              <a:t>Credai</a:t>
            </a:r>
            <a:r>
              <a:rPr lang="en-US" sz="2400" dirty="0"/>
              <a:t> </a:t>
            </a:r>
            <a:r>
              <a:rPr lang="en-US" sz="2400" dirty="0" err="1"/>
              <a:t>dylai</a:t>
            </a:r>
            <a:r>
              <a:rPr lang="en-US" sz="2400" dirty="0"/>
              <a:t> plant </a:t>
            </a:r>
            <a:r>
              <a:rPr lang="en-US" sz="2400" dirty="0" err="1"/>
              <a:t>cael</a:t>
            </a:r>
            <a:r>
              <a:rPr lang="en-US" sz="2400" dirty="0"/>
              <a:t> </a:t>
            </a:r>
            <a:r>
              <a:rPr lang="en-US" sz="2400" dirty="0" err="1"/>
              <a:t>mynediad</a:t>
            </a:r>
            <a:r>
              <a:rPr lang="en-US" sz="2400" dirty="0"/>
              <a:t> </a:t>
            </a:r>
            <a:r>
              <a:rPr lang="en-US" sz="2400" dirty="0" err="1"/>
              <a:t>o’r</a:t>
            </a:r>
            <a:r>
              <a:rPr lang="en-US" sz="2400" dirty="0"/>
              <a:t> </a:t>
            </a:r>
            <a:r>
              <a:rPr lang="en-US" sz="2400" dirty="0" err="1"/>
              <a:t>tu</a:t>
            </a:r>
            <a:r>
              <a:rPr lang="en-US" sz="2400" dirty="0"/>
              <a:t> </a:t>
            </a:r>
            <a:r>
              <a:rPr lang="en-US" sz="2400" dirty="0" err="1"/>
              <a:t>fewn</a:t>
            </a:r>
            <a:r>
              <a:rPr lang="en-US" sz="2400" dirty="0"/>
              <a:t> </a:t>
            </a:r>
            <a:r>
              <a:rPr lang="en-US" sz="2400" dirty="0" err="1"/>
              <a:t>i’r</a:t>
            </a:r>
            <a:r>
              <a:rPr lang="en-US" sz="2400" dirty="0"/>
              <a:t> </a:t>
            </a:r>
            <a:r>
              <a:rPr lang="en-US" sz="2400" dirty="0" err="1"/>
              <a:t>tu</a:t>
            </a:r>
            <a:r>
              <a:rPr lang="en-US" sz="2400" dirty="0"/>
              <a:t> </a:t>
            </a:r>
            <a:r>
              <a:rPr lang="en-US" sz="2400" dirty="0" err="1"/>
              <a:t>allan</a:t>
            </a:r>
            <a:endParaRPr lang="en-US" sz="2400" dirty="0"/>
          </a:p>
          <a:p>
            <a:r>
              <a:rPr lang="en-US" sz="2400" dirty="0" err="1"/>
              <a:t>Credai</a:t>
            </a:r>
            <a:r>
              <a:rPr lang="en-US" sz="2400" dirty="0"/>
              <a:t> </a:t>
            </a:r>
            <a:r>
              <a:rPr lang="en-US" sz="2400" dirty="0" err="1"/>
              <a:t>mewn</a:t>
            </a:r>
            <a:r>
              <a:rPr lang="en-US" sz="2400" dirty="0"/>
              <a:t> </a:t>
            </a:r>
            <a:r>
              <a:rPr lang="en-US" sz="2400" dirty="0" err="1"/>
              <a:t>creu</a:t>
            </a:r>
            <a:r>
              <a:rPr lang="en-US" sz="2400" dirty="0"/>
              <a:t> </a:t>
            </a:r>
            <a:r>
              <a:rPr lang="en-US" sz="2400" dirty="0" err="1"/>
              <a:t>sefyllfaoedd</a:t>
            </a:r>
            <a:r>
              <a:rPr lang="en-US" sz="2400" dirty="0"/>
              <a:t> </a:t>
            </a:r>
            <a:r>
              <a:rPr lang="en-US" sz="2400" dirty="0" err="1"/>
              <a:t>yn</a:t>
            </a:r>
            <a:r>
              <a:rPr lang="en-US" sz="2400" dirty="0"/>
              <a:t> </a:t>
            </a:r>
            <a:r>
              <a:rPr lang="en-US" sz="2400" dirty="0" err="1"/>
              <a:t>hytrach</a:t>
            </a:r>
            <a:r>
              <a:rPr lang="en-US" sz="2400" dirty="0"/>
              <a:t> </a:t>
            </a:r>
            <a:r>
              <a:rPr lang="en-US" sz="2400" dirty="0" err="1"/>
              <a:t>na</a:t>
            </a:r>
            <a:r>
              <a:rPr lang="en-US" sz="2400" dirty="0"/>
              <a:t> </a:t>
            </a:r>
            <a:r>
              <a:rPr lang="en-US" sz="2400" dirty="0" err="1"/>
              <a:t>rhai</a:t>
            </a:r>
            <a:r>
              <a:rPr lang="en-US" sz="2400" dirty="0"/>
              <a:t> </a:t>
            </a:r>
            <a:r>
              <a:rPr lang="en-US" sz="2400" dirty="0" err="1"/>
              <a:t>naturiol</a:t>
            </a:r>
            <a:r>
              <a:rPr lang="en-US" sz="2400" dirty="0"/>
              <a:t>. </a:t>
            </a:r>
          </a:p>
          <a:p>
            <a:r>
              <a:rPr lang="en-US" sz="2400" dirty="0" err="1"/>
              <a:t>Gwerthfawrogwyd</a:t>
            </a:r>
            <a:r>
              <a:rPr lang="en-US" sz="2400" dirty="0"/>
              <a:t> </a:t>
            </a:r>
            <a:r>
              <a:rPr lang="en-US" sz="2400" dirty="0" err="1"/>
              <a:t>gwaith</a:t>
            </a:r>
            <a:r>
              <a:rPr lang="en-US" sz="2400" dirty="0"/>
              <a:t> </a:t>
            </a:r>
            <a:r>
              <a:rPr lang="en-US" sz="2400" dirty="0" err="1"/>
              <a:t>unigol</a:t>
            </a:r>
            <a:r>
              <a:rPr lang="en-US" sz="2400" dirty="0"/>
              <a:t> a </a:t>
            </a:r>
            <a:r>
              <a:rPr lang="en-US" sz="2400" dirty="0" err="1"/>
              <a:t>oedd</a:t>
            </a:r>
            <a:r>
              <a:rPr lang="en-US" sz="2400" dirty="0"/>
              <a:t> </a:t>
            </a:r>
            <a:r>
              <a:rPr lang="en-US" sz="2400" dirty="0" err="1"/>
              <a:t>angen</a:t>
            </a:r>
            <a:r>
              <a:rPr lang="en-US" sz="2400" dirty="0"/>
              <a:t> </a:t>
            </a:r>
            <a:r>
              <a:rPr lang="en-US" sz="2400" dirty="0" err="1"/>
              <a:t>sylw</a:t>
            </a:r>
            <a:r>
              <a:rPr lang="en-US" sz="2400" dirty="0"/>
              <a:t> </a:t>
            </a:r>
            <a:r>
              <a:rPr lang="en-US" sz="2400" dirty="0" err="1"/>
              <a:t>penodol</a:t>
            </a:r>
            <a:r>
              <a:rPr lang="en-US" sz="2400" dirty="0"/>
              <a:t>. </a:t>
            </a:r>
          </a:p>
          <a:p>
            <a:r>
              <a:rPr lang="en-US" sz="2400" dirty="0" err="1"/>
              <a:t>Pwysleisiwyd</a:t>
            </a:r>
            <a:r>
              <a:rPr lang="en-US" sz="2400" dirty="0"/>
              <a:t> </a:t>
            </a:r>
            <a:r>
              <a:rPr lang="en-US" sz="2400" dirty="0" err="1"/>
              <a:t>gwyddoniaeth</a:t>
            </a:r>
            <a:endParaRPr lang="en-US" sz="2400" dirty="0"/>
          </a:p>
        </p:txBody>
      </p:sp>
    </p:spTree>
    <p:extLst>
      <p:ext uri="{BB962C8B-B14F-4D97-AF65-F5344CB8AC3E}">
        <p14:creationId xmlns:p14="http://schemas.microsoft.com/office/powerpoint/2010/main" val="2640370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Jerome Bruner 1915 - 2016</a:t>
            </a:r>
            <a:r>
              <a:rPr lang="en-GB" dirty="0"/>
              <a:t> </a:t>
            </a:r>
            <a:endParaRPr lang="en-US" dirty="0"/>
          </a:p>
        </p:txBody>
      </p:sp>
      <p:sp>
        <p:nvSpPr>
          <p:cNvPr id="3" name="Content Placeholder 2"/>
          <p:cNvSpPr>
            <a:spLocks noGrp="1"/>
          </p:cNvSpPr>
          <p:nvPr>
            <p:ph sz="half" idx="1"/>
          </p:nvPr>
        </p:nvSpPr>
        <p:spPr>
          <a:xfrm>
            <a:off x="461771" y="1735139"/>
            <a:ext cx="7766242" cy="4692282"/>
          </a:xfrm>
        </p:spPr>
        <p:txBody>
          <a:bodyPr>
            <a:noAutofit/>
          </a:bodyPr>
          <a:lstStyle/>
          <a:p>
            <a:r>
              <a:rPr lang="en-US" sz="2400" dirty="0"/>
              <a:t>identified three broad modes of learning: enactive (actions), iconic (pictures) and symbolic (words and numbers).</a:t>
            </a:r>
            <a:endParaRPr lang="en-GB" sz="2400" dirty="0"/>
          </a:p>
          <a:p>
            <a:r>
              <a:rPr lang="en-US" sz="2400" dirty="0"/>
              <a:t>stressed the importance of adult intervention to support or </a:t>
            </a:r>
            <a:r>
              <a:rPr lang="en-US" sz="2400" b="1" dirty="0"/>
              <a:t>‘scaffold’ </a:t>
            </a:r>
            <a:r>
              <a:rPr lang="en-US" sz="2400" dirty="0"/>
              <a:t>learning and enable a child to make progress</a:t>
            </a:r>
            <a:endParaRPr lang="en-GB" sz="2400" dirty="0"/>
          </a:p>
          <a:p>
            <a:r>
              <a:rPr lang="en-US" sz="2400" dirty="0"/>
              <a:t>introduced the idea of a </a:t>
            </a:r>
            <a:r>
              <a:rPr lang="en-US" sz="2400" b="1" dirty="0"/>
              <a:t>‘spiral curriculum</a:t>
            </a:r>
            <a:r>
              <a:rPr lang="en-US" sz="2400" dirty="0"/>
              <a:t>’, wherein a topic can be re-introduced at a more complex level as thinking skills develop</a:t>
            </a:r>
            <a:r>
              <a:rPr lang="en-GB" sz="2400" dirty="0"/>
              <a:t> </a:t>
            </a:r>
            <a:endParaRPr lang="en-US" sz="2400" dirty="0"/>
          </a:p>
        </p:txBody>
      </p:sp>
    </p:spTree>
    <p:extLst>
      <p:ext uri="{BB962C8B-B14F-4D97-AF65-F5344CB8AC3E}">
        <p14:creationId xmlns:p14="http://schemas.microsoft.com/office/powerpoint/2010/main" val="106536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457200" y="1124744"/>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628814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a:t>Lev Vygostsky 1896 – 1934</a:t>
            </a:r>
            <a:br>
              <a:rPr lang="en-US" sz="3700"/>
            </a:br>
            <a:r>
              <a:rPr lang="en-US" sz="370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600201"/>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648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1800"/>
              <a:t>Through communication and social interaction with adults or more knowledgeable peers children can achieve higher levels of understanding than they would independently </a:t>
            </a:r>
          </a:p>
          <a:p>
            <a:pPr eaLnBrk="1" hangingPunct="1">
              <a:lnSpc>
                <a:spcPct val="90000"/>
              </a:lnSpc>
            </a:pPr>
            <a:r>
              <a:rPr lang="en-GB" sz="1800"/>
              <a:t>gap between what children can achieve unaided and what they can achieve with support and guidance he called the </a:t>
            </a:r>
            <a:r>
              <a:rPr lang="en-GB" sz="1800" b="1"/>
              <a:t>‘Zone of Proximal Development</a:t>
            </a:r>
            <a:r>
              <a:rPr lang="en-GB" sz="1800"/>
              <a:t>’ </a:t>
            </a:r>
          </a:p>
          <a:p>
            <a:pPr eaLnBrk="1" hangingPunct="1">
              <a:lnSpc>
                <a:spcPct val="90000"/>
              </a:lnSpc>
            </a:pPr>
            <a:r>
              <a:rPr lang="en-GB" sz="1800"/>
              <a:t>emphasised the role of the practitioner in matching learning activities to the child’s level of development </a:t>
            </a:r>
          </a:p>
          <a:p>
            <a:pPr eaLnBrk="1" hangingPunct="1">
              <a:lnSpc>
                <a:spcPct val="90000"/>
              </a:lnSpc>
            </a:pPr>
            <a:endParaRPr lang="en-US" sz="1800"/>
          </a:p>
        </p:txBody>
      </p:sp>
    </p:spTree>
    <p:extLst>
      <p:ext uri="{BB962C8B-B14F-4D97-AF65-F5344CB8AC3E}">
        <p14:creationId xmlns:p14="http://schemas.microsoft.com/office/powerpoint/2010/main" val="2407611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4138190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AE6DA-48C6-4442-A401-7950E384D98B}"/>
              </a:ext>
            </a:extLst>
          </p:cNvPr>
          <p:cNvSpPr>
            <a:spLocks noGrp="1"/>
          </p:cNvSpPr>
          <p:nvPr>
            <p:ph type="title"/>
          </p:nvPr>
        </p:nvSpPr>
        <p:spPr>
          <a:xfrm>
            <a:off x="174339" y="2132856"/>
            <a:ext cx="2314600" cy="1143000"/>
          </a:xfrm>
        </p:spPr>
        <p:txBody>
          <a:bodyPr/>
          <a:lstStyle/>
          <a:p>
            <a:r>
              <a:rPr lang="en-US" dirty="0"/>
              <a:t>Phase 1 </a:t>
            </a:r>
            <a:br>
              <a:rPr lang="en-US" dirty="0"/>
            </a:br>
            <a:br>
              <a:rPr lang="en-US" dirty="0"/>
            </a:br>
            <a:r>
              <a:rPr lang="en-US" dirty="0"/>
              <a:t>The Problem</a:t>
            </a:r>
          </a:p>
        </p:txBody>
      </p:sp>
      <p:pic>
        <p:nvPicPr>
          <p:cNvPr id="5" name="Content Placeholder 4" descr="A group of people in a park&#10;&#10;Description automatically generated">
            <a:extLst>
              <a:ext uri="{FF2B5EF4-FFF2-40B4-BE49-F238E27FC236}">
                <a16:creationId xmlns:a16="http://schemas.microsoft.com/office/drawing/2014/main" id="{8219B34E-11F0-7C4F-AF3E-B8B0DA38E8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015716" y="883379"/>
            <a:ext cx="6624736" cy="4968552"/>
          </a:xfrm>
        </p:spPr>
      </p:pic>
    </p:spTree>
    <p:extLst>
      <p:ext uri="{BB962C8B-B14F-4D97-AF65-F5344CB8AC3E}">
        <p14:creationId xmlns:p14="http://schemas.microsoft.com/office/powerpoint/2010/main" val="725616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A61B-18A3-324D-B5D9-C08D99CA7EB8}"/>
              </a:ext>
            </a:extLst>
          </p:cNvPr>
          <p:cNvSpPr>
            <a:spLocks noGrp="1"/>
          </p:cNvSpPr>
          <p:nvPr>
            <p:ph type="title"/>
          </p:nvPr>
        </p:nvSpPr>
        <p:spPr>
          <a:xfrm>
            <a:off x="323528" y="2286000"/>
            <a:ext cx="2645370" cy="1143000"/>
          </a:xfrm>
        </p:spPr>
        <p:txBody>
          <a:bodyPr/>
          <a:lstStyle/>
          <a:p>
            <a:r>
              <a:rPr lang="en-US" dirty="0"/>
              <a:t>Phase 2 </a:t>
            </a:r>
            <a:br>
              <a:rPr lang="en-US" dirty="0"/>
            </a:br>
            <a:br>
              <a:rPr lang="en-US" dirty="0"/>
            </a:br>
            <a:r>
              <a:rPr lang="en-US" dirty="0"/>
              <a:t>Trying to figure it out by yourself</a:t>
            </a:r>
          </a:p>
        </p:txBody>
      </p:sp>
      <p:pic>
        <p:nvPicPr>
          <p:cNvPr id="5" name="Content Placeholder 4" descr="A child holding a rope&#10;&#10;Description automatically generated">
            <a:extLst>
              <a:ext uri="{FF2B5EF4-FFF2-40B4-BE49-F238E27FC236}">
                <a16:creationId xmlns:a16="http://schemas.microsoft.com/office/drawing/2014/main" id="{3B33DFA1-A9F7-4A46-A0B3-28C367F159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729064" y="944724"/>
            <a:ext cx="6624736" cy="4968552"/>
          </a:xfrm>
        </p:spPr>
      </p:pic>
    </p:spTree>
    <p:extLst>
      <p:ext uri="{BB962C8B-B14F-4D97-AF65-F5344CB8AC3E}">
        <p14:creationId xmlns:p14="http://schemas.microsoft.com/office/powerpoint/2010/main" val="566340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27B2A-5A49-3E4D-A9D9-2CE685C885F7}"/>
              </a:ext>
            </a:extLst>
          </p:cNvPr>
          <p:cNvSpPr>
            <a:spLocks noGrp="1"/>
          </p:cNvSpPr>
          <p:nvPr>
            <p:ph type="title"/>
          </p:nvPr>
        </p:nvSpPr>
        <p:spPr>
          <a:xfrm>
            <a:off x="539552" y="1916832"/>
            <a:ext cx="2304256" cy="1143000"/>
          </a:xfrm>
        </p:spPr>
        <p:txBody>
          <a:bodyPr/>
          <a:lstStyle/>
          <a:p>
            <a:r>
              <a:rPr lang="en-US" sz="3600" dirty="0"/>
              <a:t>Phase 3 </a:t>
            </a:r>
            <a:br>
              <a:rPr lang="en-US" sz="3600" dirty="0"/>
            </a:br>
            <a:br>
              <a:rPr lang="en-US" sz="3600" dirty="0"/>
            </a:br>
            <a:r>
              <a:rPr lang="en-US" sz="3600" dirty="0"/>
              <a:t>Getting some guidance</a:t>
            </a:r>
          </a:p>
        </p:txBody>
      </p:sp>
      <p:pic>
        <p:nvPicPr>
          <p:cNvPr id="5" name="Content Placeholder 4" descr="A group of people standing in a grass field&#10;&#10;Description automatically generated">
            <a:extLst>
              <a:ext uri="{FF2B5EF4-FFF2-40B4-BE49-F238E27FC236}">
                <a16:creationId xmlns:a16="http://schemas.microsoft.com/office/drawing/2014/main" id="{E055F5EA-A038-734C-B4C9-C84175165C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605505" y="985900"/>
            <a:ext cx="6514934" cy="4886200"/>
          </a:xfrm>
        </p:spPr>
      </p:pic>
    </p:spTree>
    <p:extLst>
      <p:ext uri="{BB962C8B-B14F-4D97-AF65-F5344CB8AC3E}">
        <p14:creationId xmlns:p14="http://schemas.microsoft.com/office/powerpoint/2010/main" val="1056600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C1E7-6F18-B14A-B505-3FEEDA7AF040}"/>
              </a:ext>
            </a:extLst>
          </p:cNvPr>
          <p:cNvSpPr>
            <a:spLocks noGrp="1"/>
          </p:cNvSpPr>
          <p:nvPr>
            <p:ph type="title"/>
          </p:nvPr>
        </p:nvSpPr>
        <p:spPr>
          <a:xfrm>
            <a:off x="467544" y="2416175"/>
            <a:ext cx="1882552" cy="1143000"/>
          </a:xfrm>
        </p:spPr>
        <p:txBody>
          <a:bodyPr/>
          <a:lstStyle/>
          <a:p>
            <a:r>
              <a:rPr lang="en-US" sz="3600" dirty="0"/>
              <a:t>Phase 4 </a:t>
            </a:r>
            <a:br>
              <a:rPr lang="en-US" sz="3600" dirty="0"/>
            </a:br>
            <a:br>
              <a:rPr lang="en-US" sz="3600" dirty="0"/>
            </a:br>
            <a:r>
              <a:rPr lang="en-US" sz="3600" dirty="0"/>
              <a:t>Playing with tying knots worked!</a:t>
            </a:r>
          </a:p>
        </p:txBody>
      </p:sp>
      <p:pic>
        <p:nvPicPr>
          <p:cNvPr id="5" name="Content Placeholder 4" descr="A person pulling a log with a rope&#10;&#10;Description automatically generated">
            <a:extLst>
              <a:ext uri="{FF2B5EF4-FFF2-40B4-BE49-F238E27FC236}">
                <a16:creationId xmlns:a16="http://schemas.microsoft.com/office/drawing/2014/main" id="{73146365-EFB8-1E47-9487-B4A9769EF3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91779" y="944724"/>
            <a:ext cx="6624737" cy="4968552"/>
          </a:xfrm>
        </p:spPr>
      </p:pic>
    </p:spTree>
    <p:extLst>
      <p:ext uri="{BB962C8B-B14F-4D97-AF65-F5344CB8AC3E}">
        <p14:creationId xmlns:p14="http://schemas.microsoft.com/office/powerpoint/2010/main" val="3055921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B82AD-8856-1F42-A7F1-C4D6BB799B78}"/>
              </a:ext>
            </a:extLst>
          </p:cNvPr>
          <p:cNvSpPr>
            <a:spLocks noGrp="1"/>
          </p:cNvSpPr>
          <p:nvPr>
            <p:ph type="title"/>
          </p:nvPr>
        </p:nvSpPr>
        <p:spPr>
          <a:xfrm>
            <a:off x="107504" y="2313729"/>
            <a:ext cx="2592288" cy="1143000"/>
          </a:xfrm>
        </p:spPr>
        <p:txBody>
          <a:bodyPr/>
          <a:lstStyle/>
          <a:p>
            <a:r>
              <a:rPr lang="en-US" dirty="0"/>
              <a:t>Phase 5</a:t>
            </a:r>
            <a:br>
              <a:rPr lang="en-US" dirty="0"/>
            </a:br>
            <a:br>
              <a:rPr lang="en-US" dirty="0"/>
            </a:br>
            <a:r>
              <a:rPr lang="en-US" dirty="0"/>
              <a:t>The end!</a:t>
            </a:r>
          </a:p>
        </p:txBody>
      </p:sp>
      <p:pic>
        <p:nvPicPr>
          <p:cNvPr id="5" name="Content Placeholder 4" descr="A person pulling a rope around a tent&#10;&#10;Description automatically generated">
            <a:extLst>
              <a:ext uri="{FF2B5EF4-FFF2-40B4-BE49-F238E27FC236}">
                <a16:creationId xmlns:a16="http://schemas.microsoft.com/office/drawing/2014/main" id="{9B1EBE0A-DBE9-8A4E-8162-EC1A943EE8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87033" y="930486"/>
            <a:ext cx="6662705" cy="4997028"/>
          </a:xfrm>
        </p:spPr>
      </p:pic>
    </p:spTree>
    <p:extLst>
      <p:ext uri="{BB962C8B-B14F-4D97-AF65-F5344CB8AC3E}">
        <p14:creationId xmlns:p14="http://schemas.microsoft.com/office/powerpoint/2010/main" val="53973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Theorists and play</a:t>
            </a:r>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2095150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Howard Gardener (dob 1943)</a:t>
            </a:r>
            <a:r>
              <a:rPr lang="en-GB" dirty="0"/>
              <a:t> </a:t>
            </a:r>
            <a:endParaRPr lang="en-US" dirty="0"/>
          </a:p>
        </p:txBody>
      </p:sp>
      <p:sp>
        <p:nvSpPr>
          <p:cNvPr id="3" name="Content Placeholder 2"/>
          <p:cNvSpPr>
            <a:spLocks noGrp="1"/>
          </p:cNvSpPr>
          <p:nvPr>
            <p:ph sz="half" idx="1"/>
          </p:nvPr>
        </p:nvSpPr>
        <p:spPr>
          <a:xfrm>
            <a:off x="365568" y="1735139"/>
            <a:ext cx="8311852" cy="4499844"/>
          </a:xfrm>
        </p:spPr>
        <p:txBody>
          <a:bodyPr>
            <a:normAutofit/>
          </a:bodyPr>
          <a:lstStyle/>
          <a:p>
            <a:r>
              <a:rPr lang="en-US" sz="3000" dirty="0"/>
              <a:t>Theory of Multiple Intelligences.</a:t>
            </a:r>
            <a:endParaRPr lang="en-GB" sz="3000" dirty="0"/>
          </a:p>
          <a:p>
            <a:r>
              <a:rPr lang="en-US" sz="3000" dirty="0"/>
              <a:t>believes that intelligence is often narrowly viewed in terms of linguistic and mathematical skills at the expense of developing all-round potential</a:t>
            </a:r>
            <a:endParaRPr lang="en-GB" sz="3000" dirty="0"/>
          </a:p>
          <a:p>
            <a:r>
              <a:rPr lang="en-US" sz="3000" dirty="0"/>
              <a:t>suggests that learning potential encompasses eight different intelligences:</a:t>
            </a:r>
            <a:endParaRPr lang="en-GB" sz="3000" dirty="0"/>
          </a:p>
          <a:p>
            <a:endParaRPr lang="en-US" dirty="0"/>
          </a:p>
        </p:txBody>
      </p:sp>
    </p:spTree>
    <p:extLst>
      <p:ext uri="{BB962C8B-B14F-4D97-AF65-F5344CB8AC3E}">
        <p14:creationId xmlns:p14="http://schemas.microsoft.com/office/powerpoint/2010/main" val="3943599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Content Placeholder 5" descr="Chart&#10;&#10;Description automatically generated">
            <a:extLst>
              <a:ext uri="{FF2B5EF4-FFF2-40B4-BE49-F238E27FC236}">
                <a16:creationId xmlns:a16="http://schemas.microsoft.com/office/drawing/2014/main" id="{5F34AAD3-E95A-5848-96D9-B3C702C3EEF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32" b="-2"/>
          <a:stretch/>
        </p:blipFill>
        <p:spPr>
          <a:xfrm>
            <a:off x="20" y="10"/>
            <a:ext cx="9143980" cy="6857990"/>
          </a:xfrm>
          <a:noFill/>
        </p:spPr>
      </p:pic>
    </p:spTree>
    <p:extLst>
      <p:ext uri="{BB962C8B-B14F-4D97-AF65-F5344CB8AC3E}">
        <p14:creationId xmlns:p14="http://schemas.microsoft.com/office/powerpoint/2010/main" val="1609580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B613-3513-D44D-B9F4-1BD4A2924758}"/>
              </a:ext>
            </a:extLst>
          </p:cNvPr>
          <p:cNvSpPr>
            <a:spLocks noGrp="1"/>
          </p:cNvSpPr>
          <p:nvPr>
            <p:ph type="title"/>
          </p:nvPr>
        </p:nvSpPr>
        <p:spPr>
          <a:xfrm>
            <a:off x="1485900" y="311531"/>
            <a:ext cx="6172200" cy="857250"/>
          </a:xfrm>
        </p:spPr>
        <p:txBody>
          <a:bodyPr>
            <a:normAutofit fontScale="90000"/>
          </a:bodyPr>
          <a:lstStyle/>
          <a:p>
            <a:r>
              <a:rPr lang="en-US" dirty="0"/>
              <a:t>Susan Isaacs 1885 – 1948</a:t>
            </a:r>
            <a:br>
              <a:rPr lang="en-US" dirty="0"/>
            </a:br>
            <a:r>
              <a:rPr lang="en-US" sz="2400" dirty="0"/>
              <a:t>Social Constructivism</a:t>
            </a:r>
          </a:p>
        </p:txBody>
      </p:sp>
      <p:sp>
        <p:nvSpPr>
          <p:cNvPr id="3" name="Content Placeholder 2">
            <a:extLst>
              <a:ext uri="{FF2B5EF4-FFF2-40B4-BE49-F238E27FC236}">
                <a16:creationId xmlns:a16="http://schemas.microsoft.com/office/drawing/2014/main" id="{29D3DD34-B814-F342-9163-A06762DC7779}"/>
              </a:ext>
            </a:extLst>
          </p:cNvPr>
          <p:cNvSpPr>
            <a:spLocks noGrp="1"/>
          </p:cNvSpPr>
          <p:nvPr>
            <p:ph sz="half" idx="1"/>
          </p:nvPr>
        </p:nvSpPr>
        <p:spPr>
          <a:xfrm>
            <a:off x="251520" y="1338377"/>
            <a:ext cx="4320480" cy="4181246"/>
          </a:xfrm>
        </p:spPr>
        <p:txBody>
          <a:bodyPr>
            <a:noAutofit/>
          </a:bodyPr>
          <a:lstStyle/>
          <a:p>
            <a:r>
              <a:rPr lang="en-US" sz="2200" dirty="0"/>
              <a:t>Taw </a:t>
            </a:r>
            <a:r>
              <a:rPr lang="en-US" sz="2200" dirty="0" err="1"/>
              <a:t>trwy</a:t>
            </a:r>
            <a:r>
              <a:rPr lang="en-US" sz="2200" dirty="0"/>
              <a:t> </a:t>
            </a:r>
            <a:r>
              <a:rPr lang="en-US" sz="2200" dirty="0" err="1"/>
              <a:t>chwarae</a:t>
            </a:r>
            <a:r>
              <a:rPr lang="en-US" sz="2200" dirty="0"/>
              <a:t> </a:t>
            </a:r>
            <a:r>
              <a:rPr lang="en-US" sz="2200" dirty="0" err="1"/>
              <a:t>ydy’r</a:t>
            </a:r>
            <a:r>
              <a:rPr lang="en-US" sz="2200" dirty="0"/>
              <a:t> dull </a:t>
            </a:r>
            <a:r>
              <a:rPr lang="en-US" sz="2200" dirty="0" err="1"/>
              <a:t>orau</a:t>
            </a:r>
            <a:r>
              <a:rPr lang="en-US" sz="2200" dirty="0"/>
              <a:t> </a:t>
            </a:r>
            <a:r>
              <a:rPr lang="en-US" sz="2200" dirty="0" err="1"/>
              <a:t>i</a:t>
            </a:r>
            <a:r>
              <a:rPr lang="en-US" sz="2200" dirty="0"/>
              <a:t> </a:t>
            </a:r>
            <a:r>
              <a:rPr lang="en-US" sz="2200" dirty="0" err="1"/>
              <a:t>fagu</a:t>
            </a:r>
            <a:r>
              <a:rPr lang="en-US" sz="2200" dirty="0"/>
              <a:t> </a:t>
            </a:r>
            <a:r>
              <a:rPr lang="en-US" sz="2200" dirty="0" err="1"/>
              <a:t>annibyniaeth</a:t>
            </a:r>
            <a:r>
              <a:rPr lang="en-US" sz="2200" dirty="0"/>
              <a:t> </a:t>
            </a:r>
          </a:p>
          <a:p>
            <a:r>
              <a:rPr lang="en-US" sz="2200" dirty="0" err="1"/>
              <a:t>Rôl</a:t>
            </a:r>
            <a:r>
              <a:rPr lang="en-US" sz="2200" dirty="0"/>
              <a:t> </a:t>
            </a:r>
            <a:r>
              <a:rPr lang="en-US" sz="2200" dirty="0" err="1"/>
              <a:t>addysgwyr</a:t>
            </a:r>
            <a:r>
              <a:rPr lang="en-US" sz="2200" dirty="0"/>
              <a:t> </a:t>
            </a:r>
            <a:r>
              <a:rPr lang="en-US" sz="2200" dirty="0" err="1"/>
              <a:t>ydy</a:t>
            </a:r>
            <a:r>
              <a:rPr lang="en-US" sz="2200" dirty="0"/>
              <a:t> </a:t>
            </a:r>
            <a:r>
              <a:rPr lang="en-US" sz="2200" dirty="0" err="1"/>
              <a:t>arwain</a:t>
            </a:r>
            <a:r>
              <a:rPr lang="en-US" sz="2200" dirty="0"/>
              <a:t> y </a:t>
            </a:r>
            <a:r>
              <a:rPr lang="en-US" sz="2200" dirty="0" err="1"/>
              <a:t>chwarae</a:t>
            </a:r>
            <a:r>
              <a:rPr lang="en-US" sz="2200" dirty="0"/>
              <a:t>. </a:t>
            </a:r>
          </a:p>
          <a:p>
            <a:r>
              <a:rPr lang="en-US" sz="2200" dirty="0" err="1"/>
              <a:t>Chwarae</a:t>
            </a:r>
            <a:r>
              <a:rPr lang="en-US" sz="2200" dirty="0"/>
              <a:t> = </a:t>
            </a:r>
            <a:r>
              <a:rPr lang="en-US" sz="2200" dirty="0" err="1"/>
              <a:t>rhyngweithio</a:t>
            </a:r>
            <a:r>
              <a:rPr lang="en-US" sz="2200" dirty="0"/>
              <a:t> </a:t>
            </a:r>
            <a:r>
              <a:rPr lang="en-US" sz="2200" dirty="0" err="1"/>
              <a:t>cymdeithasol</a:t>
            </a:r>
            <a:endParaRPr lang="en-US" sz="2200" dirty="0"/>
          </a:p>
          <a:p>
            <a:r>
              <a:rPr lang="en-US" sz="2200" dirty="0" err="1"/>
              <a:t>Trwy</a:t>
            </a:r>
            <a:r>
              <a:rPr lang="en-US" sz="2200" dirty="0"/>
              <a:t> </a:t>
            </a:r>
            <a:r>
              <a:rPr lang="en-US" sz="2200" dirty="0" err="1"/>
              <a:t>chwarae</a:t>
            </a:r>
            <a:r>
              <a:rPr lang="en-US" sz="2200" dirty="0"/>
              <a:t> </a:t>
            </a:r>
            <a:r>
              <a:rPr lang="en-US" sz="2200" dirty="0" err="1"/>
              <a:t>mae</a:t>
            </a:r>
            <a:r>
              <a:rPr lang="en-US" sz="2200" dirty="0"/>
              <a:t> </a:t>
            </a:r>
            <a:r>
              <a:rPr lang="en-US" sz="2200" dirty="0" err="1"/>
              <a:t>llinellau</a:t>
            </a:r>
            <a:r>
              <a:rPr lang="en-US" sz="2200" dirty="0"/>
              <a:t> </a:t>
            </a:r>
            <a:r>
              <a:rPr lang="en-US" sz="2200" dirty="0" err="1"/>
              <a:t>ymholi</a:t>
            </a:r>
            <a:r>
              <a:rPr lang="en-US" sz="2200" dirty="0"/>
              <a:t> </a:t>
            </a:r>
            <a:r>
              <a:rPr lang="en-US" sz="2200" dirty="0" err="1"/>
              <a:t>newydd</a:t>
            </a:r>
            <a:r>
              <a:rPr lang="en-US" sz="2200" dirty="0"/>
              <a:t> </a:t>
            </a:r>
            <a:r>
              <a:rPr lang="en-US" sz="2200" dirty="0" err="1"/>
              <a:t>yn</a:t>
            </a:r>
            <a:r>
              <a:rPr lang="en-US" sz="2200" dirty="0"/>
              <a:t> </a:t>
            </a:r>
            <a:r>
              <a:rPr lang="en-US" sz="2200" dirty="0" err="1"/>
              <a:t>cael</a:t>
            </a:r>
            <a:r>
              <a:rPr lang="en-US" sz="2200" dirty="0"/>
              <a:t> </a:t>
            </a:r>
            <a:r>
              <a:rPr lang="en-US" sz="2200" dirty="0" err="1"/>
              <a:t>eu</a:t>
            </a:r>
            <a:r>
              <a:rPr lang="en-US" sz="2200" dirty="0"/>
              <a:t> </a:t>
            </a:r>
            <a:r>
              <a:rPr lang="en-US" sz="2200" dirty="0" err="1"/>
              <a:t>greu</a:t>
            </a:r>
            <a:r>
              <a:rPr lang="en-US" sz="2200" dirty="0"/>
              <a:t> ac/neu </a:t>
            </a:r>
            <a:r>
              <a:rPr lang="en-US" sz="2200" dirty="0" err="1"/>
              <a:t>mae</a:t>
            </a:r>
            <a:r>
              <a:rPr lang="en-US" sz="2200" dirty="0"/>
              <a:t> </a:t>
            </a:r>
            <a:r>
              <a:rPr lang="en-US" sz="2200" dirty="0" err="1"/>
              <a:t>problemau</a:t>
            </a:r>
            <a:r>
              <a:rPr lang="en-US" sz="2200" dirty="0"/>
              <a:t> </a:t>
            </a:r>
            <a:r>
              <a:rPr lang="en-US" sz="2200" dirty="0" err="1"/>
              <a:t>newydd</a:t>
            </a:r>
            <a:r>
              <a:rPr lang="en-US" sz="2200" dirty="0"/>
              <a:t> </a:t>
            </a:r>
            <a:r>
              <a:rPr lang="en-US" sz="2200" dirty="0" err="1"/>
              <a:t>yn</a:t>
            </a:r>
            <a:r>
              <a:rPr lang="en-US" sz="2200" dirty="0"/>
              <a:t> </a:t>
            </a:r>
            <a:r>
              <a:rPr lang="en-US" sz="2200" dirty="0" err="1"/>
              <a:t>dod</a:t>
            </a:r>
            <a:r>
              <a:rPr lang="en-US" sz="2200" dirty="0"/>
              <a:t> </a:t>
            </a:r>
            <a:r>
              <a:rPr lang="en-US" sz="2200" dirty="0" err="1"/>
              <a:t>ar</a:t>
            </a:r>
            <a:r>
              <a:rPr lang="en-US" sz="2200" dirty="0"/>
              <a:t> </a:t>
            </a:r>
            <a:r>
              <a:rPr lang="en-US" sz="2200" dirty="0" err="1"/>
              <a:t>ein</a:t>
            </a:r>
            <a:r>
              <a:rPr lang="en-US" sz="2200" dirty="0"/>
              <a:t> </a:t>
            </a:r>
            <a:r>
              <a:rPr lang="en-US" sz="2200" dirty="0" err="1"/>
              <a:t>traws</a:t>
            </a:r>
            <a:r>
              <a:rPr lang="en-US" sz="2200" dirty="0"/>
              <a:t> ac o </a:t>
            </a:r>
            <a:r>
              <a:rPr lang="en-US" sz="2200" dirty="0" err="1"/>
              <a:t>ganlyniad</a:t>
            </a:r>
            <a:r>
              <a:rPr lang="en-US" sz="2200" dirty="0"/>
              <a:t> </a:t>
            </a:r>
            <a:r>
              <a:rPr lang="en-US" sz="2200" dirty="0" err="1"/>
              <a:t>ceir</a:t>
            </a:r>
            <a:r>
              <a:rPr lang="en-US" sz="2200" dirty="0"/>
              <a:t> cam </a:t>
            </a:r>
            <a:r>
              <a:rPr lang="en-US" sz="2200" dirty="0" err="1"/>
              <a:t>newydd</a:t>
            </a:r>
            <a:r>
              <a:rPr lang="en-US" sz="2200" dirty="0"/>
              <a:t> </a:t>
            </a:r>
            <a:r>
              <a:rPr lang="en-US" sz="2200" dirty="0" err="1"/>
              <a:t>tuag</a:t>
            </a:r>
            <a:r>
              <a:rPr lang="en-US" sz="2200" dirty="0"/>
              <a:t> at </a:t>
            </a:r>
            <a:r>
              <a:rPr lang="en-US" sz="2200" dirty="0" err="1"/>
              <a:t>ddealltwriaeth</a:t>
            </a:r>
            <a:r>
              <a:rPr lang="en-US" sz="2200" dirty="0"/>
              <a:t>. </a:t>
            </a:r>
          </a:p>
        </p:txBody>
      </p:sp>
      <p:sp>
        <p:nvSpPr>
          <p:cNvPr id="4" name="Content Placeholder 3">
            <a:extLst>
              <a:ext uri="{FF2B5EF4-FFF2-40B4-BE49-F238E27FC236}">
                <a16:creationId xmlns:a16="http://schemas.microsoft.com/office/drawing/2014/main" id="{21AF2998-790A-D443-9672-476CFC236BFD}"/>
              </a:ext>
            </a:extLst>
          </p:cNvPr>
          <p:cNvSpPr>
            <a:spLocks noGrp="1"/>
          </p:cNvSpPr>
          <p:nvPr>
            <p:ph sz="half" idx="2"/>
          </p:nvPr>
        </p:nvSpPr>
        <p:spPr>
          <a:xfrm>
            <a:off x="5076056" y="1338377"/>
            <a:ext cx="3826581" cy="4399915"/>
          </a:xfrm>
        </p:spPr>
        <p:txBody>
          <a:bodyPr>
            <a:normAutofit/>
          </a:bodyPr>
          <a:lstStyle/>
          <a:p>
            <a:r>
              <a:rPr lang="en-US" sz="2200" dirty="0"/>
              <a:t>Develop independence through play </a:t>
            </a:r>
          </a:p>
          <a:p>
            <a:r>
              <a:rPr lang="en-US" sz="2200" dirty="0"/>
              <a:t>The role of early years educators is to guide children’s play. </a:t>
            </a:r>
          </a:p>
          <a:p>
            <a:r>
              <a:rPr lang="en-US" sz="2200" dirty="0"/>
              <a:t>Play = social interaction</a:t>
            </a:r>
          </a:p>
          <a:p>
            <a:r>
              <a:rPr lang="en-US" sz="2200" dirty="0"/>
              <a:t>Through play a new line of inquiry or problem may appear &amp; then as a result of this a new step in understanding is taken. </a:t>
            </a:r>
          </a:p>
          <a:p>
            <a:endParaRPr lang="en-US" dirty="0"/>
          </a:p>
        </p:txBody>
      </p:sp>
    </p:spTree>
    <p:extLst>
      <p:ext uri="{BB962C8B-B14F-4D97-AF65-F5344CB8AC3E}">
        <p14:creationId xmlns:p14="http://schemas.microsoft.com/office/powerpoint/2010/main" val="3881991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people standing in a forest&#10;&#10;Description automatically generated">
            <a:extLst>
              <a:ext uri="{FF2B5EF4-FFF2-40B4-BE49-F238E27FC236}">
                <a16:creationId xmlns:a16="http://schemas.microsoft.com/office/drawing/2014/main" id="{CD7AE294-7B80-874E-B8B3-3727DC6006D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rot="5400000">
            <a:off x="-452756" y="1165304"/>
            <a:ext cx="5058139" cy="3793604"/>
          </a:xfrm>
        </p:spPr>
      </p:pic>
      <p:pic>
        <p:nvPicPr>
          <p:cNvPr id="8" name="Content Placeholder 7" descr="A child holding a small bug in a cup&#10;&#10;Description automatically generated">
            <a:extLst>
              <a:ext uri="{FF2B5EF4-FFF2-40B4-BE49-F238E27FC236}">
                <a16:creationId xmlns:a16="http://schemas.microsoft.com/office/drawing/2014/main" id="{06E3D61F-18E8-D740-AF64-6DE69ED801E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5400000">
            <a:off x="4538616" y="1165304"/>
            <a:ext cx="5058139" cy="3793604"/>
          </a:xfrm>
        </p:spPr>
      </p:pic>
    </p:spTree>
    <p:extLst>
      <p:ext uri="{BB962C8B-B14F-4D97-AF65-F5344CB8AC3E}">
        <p14:creationId xmlns:p14="http://schemas.microsoft.com/office/powerpoint/2010/main" val="2341600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10;&#10;Description automatically generated with medium confidence">
            <a:extLst>
              <a:ext uri="{FF2B5EF4-FFF2-40B4-BE49-F238E27FC236}">
                <a16:creationId xmlns:a16="http://schemas.microsoft.com/office/drawing/2014/main" id="{9A2CC8A8-B019-D448-9792-59C094311F7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22607" y="93795"/>
            <a:ext cx="6498786" cy="6670409"/>
          </a:xfrm>
        </p:spPr>
      </p:pic>
    </p:spTree>
    <p:extLst>
      <p:ext uri="{BB962C8B-B14F-4D97-AF65-F5344CB8AC3E}">
        <p14:creationId xmlns:p14="http://schemas.microsoft.com/office/powerpoint/2010/main" val="493356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6A87E-D9B8-9749-8979-99D25C60D597}"/>
              </a:ext>
            </a:extLst>
          </p:cNvPr>
          <p:cNvSpPr>
            <a:spLocks noGrp="1"/>
          </p:cNvSpPr>
          <p:nvPr>
            <p:ph type="title"/>
          </p:nvPr>
        </p:nvSpPr>
        <p:spPr>
          <a:xfrm>
            <a:off x="251520" y="1556792"/>
            <a:ext cx="8229600" cy="1143000"/>
          </a:xfrm>
        </p:spPr>
        <p:txBody>
          <a:bodyPr/>
          <a:lstStyle/>
          <a:p>
            <a:r>
              <a:rPr lang="en-US" sz="11500" dirty="0"/>
              <a:t>Characters</a:t>
            </a:r>
          </a:p>
        </p:txBody>
      </p:sp>
      <p:sp>
        <p:nvSpPr>
          <p:cNvPr id="4" name="Content Placeholder 3">
            <a:extLst>
              <a:ext uri="{FF2B5EF4-FFF2-40B4-BE49-F238E27FC236}">
                <a16:creationId xmlns:a16="http://schemas.microsoft.com/office/drawing/2014/main" id="{C6709793-86CD-9B4A-B789-0176AB1F7482}"/>
              </a:ext>
            </a:extLst>
          </p:cNvPr>
          <p:cNvSpPr>
            <a:spLocks noGrp="1"/>
          </p:cNvSpPr>
          <p:nvPr>
            <p:ph sz="half" idx="2"/>
          </p:nvPr>
        </p:nvSpPr>
        <p:spPr>
          <a:xfrm>
            <a:off x="457200" y="4293096"/>
            <a:ext cx="8229600" cy="1296144"/>
          </a:xfrm>
        </p:spPr>
        <p:txBody>
          <a:bodyPr/>
          <a:lstStyle/>
          <a:p>
            <a:pPr marL="0" indent="0">
              <a:buNone/>
            </a:pPr>
            <a:r>
              <a:rPr lang="en-US" dirty="0"/>
              <a:t>https://</a:t>
            </a:r>
            <a:r>
              <a:rPr lang="en-US" dirty="0" err="1"/>
              <a:t>www.online-stopwatch.com</a:t>
            </a:r>
            <a:r>
              <a:rPr lang="en-US" dirty="0"/>
              <a:t>/countdown-clock/full-screen/</a:t>
            </a:r>
          </a:p>
        </p:txBody>
      </p:sp>
    </p:spTree>
    <p:extLst>
      <p:ext uri="{BB962C8B-B14F-4D97-AF65-F5344CB8AC3E}">
        <p14:creationId xmlns:p14="http://schemas.microsoft.com/office/powerpoint/2010/main" val="77418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4B81-749B-4F4B-80FF-A56C1628FBFD}"/>
              </a:ext>
            </a:extLst>
          </p:cNvPr>
          <p:cNvSpPr>
            <a:spLocks noGrp="1"/>
          </p:cNvSpPr>
          <p:nvPr>
            <p:ph type="title"/>
          </p:nvPr>
        </p:nvSpPr>
        <p:spPr>
          <a:xfrm>
            <a:off x="433006" y="432307"/>
            <a:ext cx="8229600" cy="1143000"/>
          </a:xfrm>
        </p:spPr>
        <p:txBody>
          <a:bodyPr/>
          <a:lstStyle/>
          <a:p>
            <a:r>
              <a:rPr lang="en-US" sz="4800" dirty="0"/>
              <a:t>Adjectives that describe play</a:t>
            </a:r>
          </a:p>
        </p:txBody>
      </p:sp>
      <p:sp>
        <p:nvSpPr>
          <p:cNvPr id="3" name="Content Placeholder 2">
            <a:extLst>
              <a:ext uri="{FF2B5EF4-FFF2-40B4-BE49-F238E27FC236}">
                <a16:creationId xmlns:a16="http://schemas.microsoft.com/office/drawing/2014/main" id="{840F374E-B92C-9F49-9963-9BE9E873A177}"/>
              </a:ext>
            </a:extLst>
          </p:cNvPr>
          <p:cNvSpPr>
            <a:spLocks noGrp="1"/>
          </p:cNvSpPr>
          <p:nvPr>
            <p:ph sz="half" idx="1"/>
          </p:nvPr>
        </p:nvSpPr>
        <p:spPr/>
        <p:txBody>
          <a:bodyPr/>
          <a:lstStyle/>
          <a:p>
            <a:endParaRPr lang="en-US" dirty="0"/>
          </a:p>
        </p:txBody>
      </p:sp>
      <p:sp>
        <p:nvSpPr>
          <p:cNvPr id="4" name="Content Placeholder 3">
            <a:extLst>
              <a:ext uri="{FF2B5EF4-FFF2-40B4-BE49-F238E27FC236}">
                <a16:creationId xmlns:a16="http://schemas.microsoft.com/office/drawing/2014/main" id="{8BAA937A-D1BF-E046-AECF-28549B88EACA}"/>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4136185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024F1B-234F-7A4B-9B36-780861497026}"/>
              </a:ext>
            </a:extLst>
          </p:cNvPr>
          <p:cNvSpPr>
            <a:spLocks noGrp="1"/>
          </p:cNvSpPr>
          <p:nvPr>
            <p:ph sz="half" idx="1"/>
          </p:nvPr>
        </p:nvSpPr>
        <p:spPr>
          <a:xfrm>
            <a:off x="323528" y="1988840"/>
            <a:ext cx="4038600" cy="2448272"/>
          </a:xfrm>
        </p:spPr>
        <p:txBody>
          <a:bodyPr/>
          <a:lstStyle/>
          <a:p>
            <a:pPr marL="0" indent="0">
              <a:buNone/>
            </a:pPr>
            <a:r>
              <a:rPr lang="en-US" dirty="0"/>
              <a:t>Think of a game you once played either at Schools, Scouts / Guides or the </a:t>
            </a:r>
            <a:r>
              <a:rPr lang="en-US" dirty="0" err="1"/>
              <a:t>Urdd</a:t>
            </a:r>
            <a:r>
              <a:rPr lang="en-US" dirty="0"/>
              <a:t>, Cadets or at Youth Club </a:t>
            </a:r>
            <a:r>
              <a:rPr lang="en-US" dirty="0" err="1"/>
              <a:t>etc</a:t>
            </a:r>
            <a:r>
              <a:rPr lang="en-US" dirty="0"/>
              <a:t> </a:t>
            </a:r>
            <a:r>
              <a:rPr lang="en-US" dirty="0" err="1"/>
              <a:t>etc</a:t>
            </a:r>
            <a:endParaRPr lang="en-US" dirty="0"/>
          </a:p>
          <a:p>
            <a:endParaRPr lang="en-US" dirty="0"/>
          </a:p>
        </p:txBody>
      </p:sp>
      <p:sp>
        <p:nvSpPr>
          <p:cNvPr id="4" name="Content Placeholder 3">
            <a:extLst>
              <a:ext uri="{FF2B5EF4-FFF2-40B4-BE49-F238E27FC236}">
                <a16:creationId xmlns:a16="http://schemas.microsoft.com/office/drawing/2014/main" id="{595513E8-ADEA-2240-A320-564F6E2B8E77}"/>
              </a:ext>
            </a:extLst>
          </p:cNvPr>
          <p:cNvSpPr>
            <a:spLocks noGrp="1"/>
          </p:cNvSpPr>
          <p:nvPr>
            <p:ph sz="half" idx="2"/>
          </p:nvPr>
        </p:nvSpPr>
        <p:spPr/>
        <p:txBody>
          <a:bodyPr/>
          <a:lstStyle/>
          <a:p>
            <a:r>
              <a:rPr lang="en-US" dirty="0"/>
              <a:t>What were the social benefits of the game? </a:t>
            </a:r>
          </a:p>
          <a:p>
            <a:r>
              <a:rPr lang="en-US" dirty="0"/>
              <a:t>What were the physical benefits of the game? </a:t>
            </a:r>
          </a:p>
          <a:p>
            <a:r>
              <a:rPr lang="en-US" dirty="0"/>
              <a:t>You will be teaching the game to our group!</a:t>
            </a:r>
          </a:p>
        </p:txBody>
      </p:sp>
      <p:sp>
        <p:nvSpPr>
          <p:cNvPr id="5" name="Title 1">
            <a:extLst>
              <a:ext uri="{FF2B5EF4-FFF2-40B4-BE49-F238E27FC236}">
                <a16:creationId xmlns:a16="http://schemas.microsoft.com/office/drawing/2014/main" id="{0252A58B-E20E-CA4C-BCBB-263D93147503}"/>
              </a:ext>
            </a:extLst>
          </p:cNvPr>
          <p:cNvSpPr>
            <a:spLocks noGrp="1"/>
          </p:cNvSpPr>
          <p:nvPr>
            <p:ph type="title"/>
          </p:nvPr>
        </p:nvSpPr>
        <p:spPr/>
        <p:txBody>
          <a:bodyPr/>
          <a:lstStyle/>
          <a:p>
            <a:r>
              <a:rPr lang="en-US" dirty="0"/>
              <a:t>Prep for Friday</a:t>
            </a:r>
          </a:p>
        </p:txBody>
      </p:sp>
    </p:spTree>
    <p:extLst>
      <p:ext uri="{BB962C8B-B14F-4D97-AF65-F5344CB8AC3E}">
        <p14:creationId xmlns:p14="http://schemas.microsoft.com/office/powerpoint/2010/main" val="111548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054D-A34C-5547-92E8-88DBDEF8FB49}"/>
              </a:ext>
            </a:extLst>
          </p:cNvPr>
          <p:cNvSpPr>
            <a:spLocks noGrp="1"/>
          </p:cNvSpPr>
          <p:nvPr>
            <p:ph type="title"/>
          </p:nvPr>
        </p:nvSpPr>
        <p:spPr>
          <a:xfrm>
            <a:off x="457200" y="0"/>
            <a:ext cx="8507288" cy="1143000"/>
          </a:xfrm>
        </p:spPr>
        <p:txBody>
          <a:bodyPr/>
          <a:lstStyle/>
          <a:p>
            <a:r>
              <a:rPr lang="en-US" dirty="0"/>
              <a:t>Prep for Friday &amp; Individual Work</a:t>
            </a:r>
          </a:p>
        </p:txBody>
      </p:sp>
      <p:sp>
        <p:nvSpPr>
          <p:cNvPr id="3" name="Content Placeholder 2">
            <a:extLst>
              <a:ext uri="{FF2B5EF4-FFF2-40B4-BE49-F238E27FC236}">
                <a16:creationId xmlns:a16="http://schemas.microsoft.com/office/drawing/2014/main" id="{0CFF36B6-36B7-2840-B2A7-498263F4C9A8}"/>
              </a:ext>
            </a:extLst>
          </p:cNvPr>
          <p:cNvSpPr>
            <a:spLocks noGrp="1"/>
          </p:cNvSpPr>
          <p:nvPr>
            <p:ph sz="half" idx="1"/>
          </p:nvPr>
        </p:nvSpPr>
        <p:spPr>
          <a:xfrm>
            <a:off x="457200" y="1157850"/>
            <a:ext cx="8507288" cy="3989040"/>
          </a:xfrm>
        </p:spPr>
        <p:txBody>
          <a:bodyPr/>
          <a:lstStyle/>
          <a:p>
            <a:r>
              <a:rPr lang="en-US" dirty="0"/>
              <a:t>Minimum - Write summary of an educationalist theory &amp; be prepared to share with others</a:t>
            </a:r>
          </a:p>
          <a:p>
            <a:pPr marL="0" indent="0">
              <a:buNone/>
            </a:pPr>
            <a:endParaRPr lang="en-US" sz="1600" b="1" dirty="0"/>
          </a:p>
          <a:p>
            <a:pPr marL="0" indent="0">
              <a:buNone/>
            </a:pPr>
            <a:r>
              <a:rPr lang="en-US" sz="1600" b="1" dirty="0"/>
              <a:t>Individual Work – writing for essay</a:t>
            </a:r>
          </a:p>
          <a:p>
            <a:r>
              <a:rPr lang="en-US" dirty="0"/>
              <a:t>Next level - Choose one other that shared similar approaches. </a:t>
            </a:r>
          </a:p>
          <a:p>
            <a:pPr marL="0" indent="0">
              <a:buNone/>
            </a:pPr>
            <a:endParaRPr lang="en-US" sz="1200" dirty="0"/>
          </a:p>
          <a:p>
            <a:r>
              <a:rPr lang="en-US" dirty="0"/>
              <a:t>How did they promote learning in the early years?</a:t>
            </a:r>
          </a:p>
          <a:p>
            <a:endParaRPr lang="en-US" sz="1400" dirty="0"/>
          </a:p>
          <a:p>
            <a:r>
              <a:rPr lang="en-US" dirty="0"/>
              <a:t>How is this theory being included in Curriculum for Wales? </a:t>
            </a:r>
          </a:p>
          <a:p>
            <a:endParaRPr lang="en-US" dirty="0"/>
          </a:p>
        </p:txBody>
      </p:sp>
    </p:spTree>
    <p:extLst>
      <p:ext uri="{BB962C8B-B14F-4D97-AF65-F5344CB8AC3E}">
        <p14:creationId xmlns:p14="http://schemas.microsoft.com/office/powerpoint/2010/main" val="6392751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6329-E142-D947-95E3-9B414720F103}"/>
              </a:ext>
            </a:extLst>
          </p:cNvPr>
          <p:cNvSpPr>
            <a:spLocks noGrp="1"/>
          </p:cNvSpPr>
          <p:nvPr>
            <p:ph type="title"/>
          </p:nvPr>
        </p:nvSpPr>
        <p:spPr/>
        <p:txBody>
          <a:bodyPr/>
          <a:lstStyle/>
          <a:p>
            <a:r>
              <a:rPr lang="en-US" dirty="0"/>
              <a:t>Guest Lecturer - Nanna Ryder</a:t>
            </a:r>
          </a:p>
        </p:txBody>
      </p:sp>
      <p:sp>
        <p:nvSpPr>
          <p:cNvPr id="4" name="Content Placeholder 3">
            <a:extLst>
              <a:ext uri="{FF2B5EF4-FFF2-40B4-BE49-F238E27FC236}">
                <a16:creationId xmlns:a16="http://schemas.microsoft.com/office/drawing/2014/main" id="{AE0B903C-7D10-CB49-8AA4-660C975102A6}"/>
              </a:ext>
            </a:extLst>
          </p:cNvPr>
          <p:cNvSpPr>
            <a:spLocks noGrp="1"/>
          </p:cNvSpPr>
          <p:nvPr>
            <p:ph sz="half" idx="2"/>
          </p:nvPr>
        </p:nvSpPr>
        <p:spPr>
          <a:xfrm>
            <a:off x="1691680" y="1988840"/>
            <a:ext cx="5832648" cy="3456385"/>
          </a:xfrm>
        </p:spPr>
        <p:txBody>
          <a:bodyPr/>
          <a:lstStyle/>
          <a:p>
            <a:pPr algn="ctr"/>
            <a:r>
              <a:rPr lang="en-US" b="1" dirty="0"/>
              <a:t>Curriculum for Wales</a:t>
            </a:r>
          </a:p>
          <a:p>
            <a:pPr algn="ctr"/>
            <a:r>
              <a:rPr lang="en-US" b="1" dirty="0" err="1"/>
              <a:t>Cwricwlwm</a:t>
            </a:r>
            <a:r>
              <a:rPr lang="en-US" b="1" dirty="0"/>
              <a:t> </a:t>
            </a:r>
            <a:r>
              <a:rPr lang="en-US" b="1" dirty="0" err="1"/>
              <a:t>i</a:t>
            </a:r>
            <a:r>
              <a:rPr lang="en-US" b="1" dirty="0"/>
              <a:t> </a:t>
            </a:r>
            <a:r>
              <a:rPr lang="en-US" b="1" dirty="0" err="1"/>
              <a:t>Gymru</a:t>
            </a:r>
            <a:endParaRPr lang="en-US" b="1" dirty="0"/>
          </a:p>
          <a:p>
            <a:pPr marL="0" indent="0" algn="ctr">
              <a:buNone/>
            </a:pPr>
            <a:endParaRPr lang="en-US" b="1" dirty="0"/>
          </a:p>
          <a:p>
            <a:pPr algn="ctr"/>
            <a:endParaRPr lang="en-US" b="1" dirty="0"/>
          </a:p>
          <a:p>
            <a:pPr algn="ctr"/>
            <a:r>
              <a:rPr lang="en-US" b="1" dirty="0"/>
              <a:t>Foundation Learning</a:t>
            </a:r>
          </a:p>
          <a:p>
            <a:pPr algn="ctr"/>
            <a:r>
              <a:rPr lang="en-US" b="1" dirty="0" err="1"/>
              <a:t>Dysgu</a:t>
            </a:r>
            <a:r>
              <a:rPr lang="en-US" b="1" dirty="0"/>
              <a:t> Sylfaen</a:t>
            </a:r>
          </a:p>
        </p:txBody>
      </p:sp>
    </p:spTree>
    <p:extLst>
      <p:ext uri="{BB962C8B-B14F-4D97-AF65-F5344CB8AC3E}">
        <p14:creationId xmlns:p14="http://schemas.microsoft.com/office/powerpoint/2010/main" val="1758179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2410-A0A0-9A43-8863-354EE80612BF}"/>
              </a:ext>
            </a:extLst>
          </p:cNvPr>
          <p:cNvSpPr>
            <a:spLocks noGrp="1"/>
          </p:cNvSpPr>
          <p:nvPr>
            <p:ph type="title"/>
          </p:nvPr>
        </p:nvSpPr>
        <p:spPr/>
        <p:txBody>
          <a:bodyPr/>
          <a:lstStyle/>
          <a:p>
            <a:r>
              <a:rPr lang="en-US" dirty="0"/>
              <a:t>Friday 10</a:t>
            </a:r>
            <a:r>
              <a:rPr lang="en-US" baseline="30000" dirty="0"/>
              <a:t>th</a:t>
            </a:r>
            <a:r>
              <a:rPr lang="en-US" dirty="0"/>
              <a:t> November 13</a:t>
            </a:r>
            <a:r>
              <a:rPr lang="en-US" baseline="30000" dirty="0"/>
              <a:t>th</a:t>
            </a:r>
            <a:r>
              <a:rPr lang="en-US" dirty="0"/>
              <a:t> : Play</a:t>
            </a:r>
          </a:p>
        </p:txBody>
      </p:sp>
      <p:sp>
        <p:nvSpPr>
          <p:cNvPr id="3" name="Content Placeholder 2">
            <a:extLst>
              <a:ext uri="{FF2B5EF4-FFF2-40B4-BE49-F238E27FC236}">
                <a16:creationId xmlns:a16="http://schemas.microsoft.com/office/drawing/2014/main" id="{B65453A3-538B-3045-89E7-C2B6DF68E8C1}"/>
              </a:ext>
            </a:extLst>
          </p:cNvPr>
          <p:cNvSpPr>
            <a:spLocks noGrp="1"/>
          </p:cNvSpPr>
          <p:nvPr>
            <p:ph idx="1"/>
          </p:nvPr>
        </p:nvSpPr>
        <p:spPr>
          <a:xfrm>
            <a:off x="5148064" y="1600201"/>
            <a:ext cx="3826768" cy="3917032"/>
          </a:xfrm>
        </p:spPr>
        <p:txBody>
          <a:bodyPr/>
          <a:lstStyle/>
          <a:p>
            <a:r>
              <a:rPr lang="en-US" sz="2000" dirty="0"/>
              <a:t>To understand the role of play in the early years and in Foundation Learning</a:t>
            </a:r>
          </a:p>
          <a:p>
            <a:r>
              <a:rPr lang="en-US" sz="2000" dirty="0"/>
              <a:t>To understand playful pedagogy</a:t>
            </a:r>
          </a:p>
          <a:p>
            <a:pPr marL="0" indent="0">
              <a:buNone/>
            </a:pPr>
            <a:r>
              <a:rPr lang="en-US" sz="2000" dirty="0"/>
              <a:t> </a:t>
            </a:r>
            <a:r>
              <a:rPr lang="en-US" sz="2000" u="sng" dirty="0"/>
              <a:t>Guest Lecturer : </a:t>
            </a:r>
          </a:p>
          <a:p>
            <a:r>
              <a:rPr lang="en-US" sz="2000" dirty="0"/>
              <a:t>To understand the importance of play and movement in child development</a:t>
            </a:r>
          </a:p>
          <a:p>
            <a:r>
              <a:rPr lang="en-US" sz="2000" dirty="0"/>
              <a:t>&amp; much more!</a:t>
            </a:r>
          </a:p>
        </p:txBody>
      </p:sp>
      <p:sp>
        <p:nvSpPr>
          <p:cNvPr id="4" name="Content Placeholder 2">
            <a:extLst>
              <a:ext uri="{FF2B5EF4-FFF2-40B4-BE49-F238E27FC236}">
                <a16:creationId xmlns:a16="http://schemas.microsoft.com/office/drawing/2014/main" id="{7C138578-CBE3-6642-9BA1-CE8B2E88DFA0}"/>
              </a:ext>
            </a:extLst>
          </p:cNvPr>
          <p:cNvSpPr txBox="1">
            <a:spLocks/>
          </p:cNvSpPr>
          <p:nvPr/>
        </p:nvSpPr>
        <p:spPr bwMode="auto">
          <a:xfrm>
            <a:off x="454193" y="1600201"/>
            <a:ext cx="3826768"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a:t>I </a:t>
            </a:r>
            <a:r>
              <a:rPr lang="en-US" sz="2000" dirty="0" err="1"/>
              <a:t>ddeall</a:t>
            </a:r>
            <a:r>
              <a:rPr lang="en-US" sz="2000" dirty="0"/>
              <a:t> </a:t>
            </a:r>
            <a:r>
              <a:rPr lang="en-US" sz="2000" dirty="0" err="1"/>
              <a:t>rôl</a:t>
            </a:r>
            <a:r>
              <a:rPr lang="en-US" sz="2000" dirty="0"/>
              <a:t> </a:t>
            </a:r>
            <a:r>
              <a:rPr lang="en-US" sz="2000" dirty="0" err="1"/>
              <a:t>chwarae</a:t>
            </a:r>
            <a:r>
              <a:rPr lang="en-US" sz="2000" dirty="0"/>
              <a:t> </a:t>
            </a:r>
            <a:r>
              <a:rPr lang="en-US" sz="2000" dirty="0" err="1"/>
              <a:t>yn</a:t>
            </a:r>
            <a:r>
              <a:rPr lang="en-US" sz="2000" dirty="0"/>
              <a:t> y </a:t>
            </a:r>
            <a:r>
              <a:rPr lang="en-US" sz="2000" dirty="0" err="1"/>
              <a:t>blynyddoedd</a:t>
            </a:r>
            <a:r>
              <a:rPr lang="en-US" sz="2000" dirty="0"/>
              <a:t> </a:t>
            </a:r>
            <a:r>
              <a:rPr lang="en-US" sz="2000" dirty="0" err="1"/>
              <a:t>cynnar</a:t>
            </a:r>
            <a:r>
              <a:rPr lang="en-US" sz="2000" dirty="0"/>
              <a:t> ac </a:t>
            </a:r>
            <a:r>
              <a:rPr lang="en-US" sz="2000" dirty="0" err="1"/>
              <a:t>yn</a:t>
            </a:r>
            <a:r>
              <a:rPr lang="en-US" sz="2000" dirty="0"/>
              <a:t> </a:t>
            </a:r>
            <a:r>
              <a:rPr lang="en-US" sz="2000" dirty="0" err="1"/>
              <a:t>rhan</a:t>
            </a:r>
            <a:r>
              <a:rPr lang="en-US" sz="2000" dirty="0"/>
              <a:t> o </a:t>
            </a:r>
            <a:r>
              <a:rPr lang="en-US" sz="2000" dirty="0" err="1"/>
              <a:t>Ddysgu</a:t>
            </a:r>
            <a:r>
              <a:rPr lang="en-US" sz="2000" dirty="0"/>
              <a:t> Sylfaen. </a:t>
            </a:r>
          </a:p>
          <a:p>
            <a:pPr eaLnBrk="1" hangingPunct="1"/>
            <a:r>
              <a:rPr lang="en-US" sz="2000" dirty="0"/>
              <a:t>I </a:t>
            </a:r>
            <a:r>
              <a:rPr lang="en-US" sz="2000" dirty="0" err="1"/>
              <a:t>ddeall</a:t>
            </a:r>
            <a:r>
              <a:rPr lang="en-US" sz="2000" dirty="0"/>
              <a:t> </a:t>
            </a:r>
            <a:r>
              <a:rPr lang="en-US" sz="2000" dirty="0" err="1"/>
              <a:t>pedagogeg</a:t>
            </a:r>
            <a:r>
              <a:rPr lang="en-US" sz="2000" dirty="0"/>
              <a:t> </a:t>
            </a:r>
            <a:r>
              <a:rPr lang="en-US" sz="2000" dirty="0" err="1"/>
              <a:t>sy</a:t>
            </a:r>
            <a:r>
              <a:rPr lang="en-US" sz="2000" dirty="0"/>
              <a:t>’ </a:t>
            </a:r>
            <a:r>
              <a:rPr lang="en-US" sz="2000" dirty="0" err="1"/>
              <a:t>ynghlwm</a:t>
            </a:r>
            <a:r>
              <a:rPr lang="en-US" sz="2000" dirty="0"/>
              <a:t> </a:t>
            </a:r>
            <a:r>
              <a:rPr lang="en-US" sz="2000" dirty="0" err="1"/>
              <a:t>gyda</a:t>
            </a:r>
            <a:r>
              <a:rPr lang="en-US" sz="2000" dirty="0"/>
              <a:t> </a:t>
            </a:r>
            <a:r>
              <a:rPr lang="en-US" sz="2000" dirty="0" err="1"/>
              <a:t>chwarae</a:t>
            </a:r>
            <a:endParaRPr lang="en-US" sz="2000" dirty="0"/>
          </a:p>
          <a:p>
            <a:pPr marL="0" indent="0" eaLnBrk="1" hangingPunct="1">
              <a:buNone/>
            </a:pPr>
            <a:r>
              <a:rPr lang="en-US" sz="2000" u="sng" dirty="0" err="1"/>
              <a:t>Darlithydd</a:t>
            </a:r>
            <a:r>
              <a:rPr lang="en-US" sz="2000" u="sng" dirty="0"/>
              <a:t> </a:t>
            </a:r>
            <a:r>
              <a:rPr lang="en-US" sz="2000" u="sng" dirty="0" err="1"/>
              <a:t>gwâdd</a:t>
            </a:r>
            <a:r>
              <a:rPr lang="en-US" sz="2000" u="sng" dirty="0"/>
              <a:t>:</a:t>
            </a:r>
          </a:p>
          <a:p>
            <a:pPr eaLnBrk="1" hangingPunct="1"/>
            <a:r>
              <a:rPr lang="en-US" sz="2000" dirty="0"/>
              <a:t>I </a:t>
            </a:r>
            <a:r>
              <a:rPr lang="en-US" sz="2000" dirty="0" err="1"/>
              <a:t>ddeall</a:t>
            </a:r>
            <a:r>
              <a:rPr lang="en-US" sz="2000" dirty="0"/>
              <a:t> </a:t>
            </a:r>
            <a:r>
              <a:rPr lang="en-US" sz="2000" dirty="0" err="1"/>
              <a:t>pwysigrwydd</a:t>
            </a:r>
            <a:r>
              <a:rPr lang="en-US" sz="2000" dirty="0"/>
              <a:t> </a:t>
            </a:r>
            <a:r>
              <a:rPr lang="en-US" sz="2000" dirty="0" err="1"/>
              <a:t>chwarae</a:t>
            </a:r>
            <a:r>
              <a:rPr lang="en-US" sz="2000" dirty="0"/>
              <a:t> </a:t>
            </a:r>
            <a:r>
              <a:rPr lang="en-US" sz="2000" dirty="0" err="1"/>
              <a:t>yn</a:t>
            </a:r>
            <a:r>
              <a:rPr lang="en-US" sz="2000" dirty="0"/>
              <a:t> </a:t>
            </a:r>
            <a:r>
              <a:rPr lang="en-US" sz="2000" dirty="0" err="1"/>
              <a:t>nhermau</a:t>
            </a:r>
            <a:r>
              <a:rPr lang="en-US" sz="2000" dirty="0"/>
              <a:t> </a:t>
            </a:r>
            <a:r>
              <a:rPr lang="en-US" sz="2000" dirty="0" err="1"/>
              <a:t>datblygiad</a:t>
            </a:r>
            <a:r>
              <a:rPr lang="en-US" sz="2000" dirty="0"/>
              <a:t> </a:t>
            </a:r>
            <a:r>
              <a:rPr lang="en-US" sz="2000" dirty="0" err="1"/>
              <a:t>corfforol</a:t>
            </a:r>
            <a:r>
              <a:rPr lang="en-US" sz="2000" dirty="0"/>
              <a:t> plant. </a:t>
            </a:r>
          </a:p>
          <a:p>
            <a:pPr eaLnBrk="1" hangingPunct="1"/>
            <a:r>
              <a:rPr lang="en-US" sz="2000" dirty="0"/>
              <a:t>&amp; </a:t>
            </a:r>
            <a:r>
              <a:rPr lang="en-US" sz="2000" dirty="0" err="1"/>
              <a:t>gymaint</a:t>
            </a:r>
            <a:r>
              <a:rPr lang="en-US" sz="2000" dirty="0"/>
              <a:t> </a:t>
            </a:r>
            <a:r>
              <a:rPr lang="en-US" sz="2000" dirty="0" err="1"/>
              <a:t>mwy</a:t>
            </a:r>
            <a:r>
              <a:rPr lang="en-US" sz="2000" dirty="0"/>
              <a:t>!</a:t>
            </a:r>
            <a:endParaRPr lang="en-GB" sz="2000" dirty="0"/>
          </a:p>
          <a:p>
            <a:pPr eaLnBrk="1" hangingPunct="1"/>
            <a:endParaRPr lang="en-US" dirty="0"/>
          </a:p>
        </p:txBody>
      </p:sp>
    </p:spTree>
    <p:extLst>
      <p:ext uri="{BB962C8B-B14F-4D97-AF65-F5344CB8AC3E}">
        <p14:creationId xmlns:p14="http://schemas.microsoft.com/office/powerpoint/2010/main" val="35663614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722636" y="260648"/>
            <a:ext cx="7776864" cy="1143000"/>
          </a:xfrm>
        </p:spPr>
        <p:txBody>
          <a:bodyPr/>
          <a:lstStyle/>
          <a:p>
            <a:r>
              <a:rPr lang="en-US" b="1" i="1" dirty="0">
                <a:solidFill>
                  <a:srgbClr val="00B050"/>
                </a:solidFill>
              </a:rPr>
              <a:t>What do think play provides a young learner?</a:t>
            </a:r>
          </a:p>
        </p:txBody>
      </p:sp>
      <p:sp>
        <p:nvSpPr>
          <p:cNvPr id="3" name="Content Placeholder 2">
            <a:extLst>
              <a:ext uri="{FF2B5EF4-FFF2-40B4-BE49-F238E27FC236}">
                <a16:creationId xmlns:a16="http://schemas.microsoft.com/office/drawing/2014/main" id="{B52AF816-6B82-384A-B5CB-954551A2CD7D}"/>
              </a:ext>
            </a:extLst>
          </p:cNvPr>
          <p:cNvSpPr>
            <a:spLocks noGrp="1"/>
          </p:cNvSpPr>
          <p:nvPr>
            <p:ph sz="half" idx="1"/>
          </p:nvPr>
        </p:nvSpPr>
        <p:spPr>
          <a:xfrm>
            <a:off x="179512" y="1625550"/>
            <a:ext cx="4032448" cy="3989040"/>
          </a:xfrm>
        </p:spPr>
        <p:txBody>
          <a:bodyPr/>
          <a:lstStyle/>
          <a:p>
            <a:r>
              <a:rPr lang="en-US" dirty="0" err="1"/>
              <a:t>Penderfynwch</a:t>
            </a:r>
            <a:r>
              <a:rPr lang="en-US" dirty="0"/>
              <a:t> </a:t>
            </a:r>
            <a:r>
              <a:rPr lang="en-US" dirty="0" err="1"/>
              <a:t>beth</a:t>
            </a:r>
            <a:r>
              <a:rPr lang="en-US" dirty="0"/>
              <a:t> </a:t>
            </a:r>
            <a:r>
              <a:rPr lang="en-US" dirty="0" err="1"/>
              <a:t>i</a:t>
            </a:r>
            <a:r>
              <a:rPr lang="en-US" dirty="0"/>
              <a:t> </a:t>
            </a:r>
            <a:r>
              <a:rPr lang="en-US" dirty="0" err="1"/>
              <a:t>chi’n</a:t>
            </a:r>
            <a:r>
              <a:rPr lang="en-US" dirty="0"/>
              <a:t> </a:t>
            </a:r>
            <a:r>
              <a:rPr lang="en-US" dirty="0" err="1"/>
              <a:t>credu</a:t>
            </a:r>
            <a:r>
              <a:rPr lang="en-US" dirty="0"/>
              <a:t> </a:t>
            </a:r>
            <a:r>
              <a:rPr lang="en-US" dirty="0" err="1"/>
              <a:t>ydy</a:t>
            </a:r>
            <a:r>
              <a:rPr lang="en-US" dirty="0"/>
              <a:t> </a:t>
            </a:r>
            <a:r>
              <a:rPr lang="en-US" dirty="0" err="1"/>
              <a:t>prif</a:t>
            </a:r>
            <a:r>
              <a:rPr lang="en-US" dirty="0"/>
              <a:t> </a:t>
            </a:r>
            <a:r>
              <a:rPr lang="en-US" dirty="0" err="1"/>
              <a:t>nodweddion</a:t>
            </a:r>
            <a:r>
              <a:rPr lang="en-US" dirty="0"/>
              <a:t> o </a:t>
            </a:r>
            <a:r>
              <a:rPr lang="en-US" dirty="0" err="1"/>
              <a:t>chwarae</a:t>
            </a:r>
            <a:r>
              <a:rPr lang="en-US" dirty="0"/>
              <a:t>?  </a:t>
            </a:r>
          </a:p>
          <a:p>
            <a:pPr marL="0" indent="0">
              <a:buNone/>
            </a:pPr>
            <a:r>
              <a:rPr lang="en-US" sz="1200" dirty="0"/>
              <a:t>   </a:t>
            </a:r>
          </a:p>
          <a:p>
            <a:pPr marL="0" indent="0">
              <a:buNone/>
            </a:pPr>
            <a:r>
              <a:rPr lang="en-US" dirty="0" err="1"/>
              <a:t>Yna</a:t>
            </a:r>
            <a:r>
              <a:rPr lang="en-US" dirty="0"/>
              <a:t> …</a:t>
            </a:r>
          </a:p>
          <a:p>
            <a:pPr marL="0" indent="0">
              <a:buNone/>
            </a:pPr>
            <a:r>
              <a:rPr lang="en-US" sz="1200" dirty="0"/>
              <a:t>  </a:t>
            </a:r>
          </a:p>
          <a:p>
            <a:r>
              <a:rPr lang="en-US" dirty="0"/>
              <a:t>Beth </a:t>
            </a:r>
            <a:r>
              <a:rPr lang="en-US" dirty="0" err="1"/>
              <a:t>ydy</a:t>
            </a:r>
            <a:r>
              <a:rPr lang="en-US" dirty="0"/>
              <a:t> </a:t>
            </a:r>
            <a:r>
              <a:rPr lang="en-US" dirty="0" err="1"/>
              <a:t>chwarae</a:t>
            </a:r>
            <a:r>
              <a:rPr lang="en-US" dirty="0"/>
              <a:t>? </a:t>
            </a:r>
            <a:r>
              <a:rPr lang="en-US" dirty="0" err="1"/>
              <a:t>Ysgrifennwch</a:t>
            </a:r>
            <a:r>
              <a:rPr lang="en-US" dirty="0"/>
              <a:t> </a:t>
            </a:r>
            <a:r>
              <a:rPr lang="en-US" dirty="0" err="1"/>
              <a:t>diffiniad</a:t>
            </a:r>
            <a:endParaRPr lang="en-US" dirty="0"/>
          </a:p>
          <a:p>
            <a:endParaRPr lang="en-US" dirty="0"/>
          </a:p>
        </p:txBody>
      </p:sp>
      <p:sp>
        <p:nvSpPr>
          <p:cNvPr id="4" name="Content Placeholder 3">
            <a:extLst>
              <a:ext uri="{FF2B5EF4-FFF2-40B4-BE49-F238E27FC236}">
                <a16:creationId xmlns:a16="http://schemas.microsoft.com/office/drawing/2014/main" id="{4B03EC57-AEEC-234D-9391-B069D853962E}"/>
              </a:ext>
            </a:extLst>
          </p:cNvPr>
          <p:cNvSpPr>
            <a:spLocks noGrp="1"/>
          </p:cNvSpPr>
          <p:nvPr>
            <p:ph sz="half" idx="2"/>
          </p:nvPr>
        </p:nvSpPr>
        <p:spPr>
          <a:xfrm>
            <a:off x="4932042" y="1625550"/>
            <a:ext cx="3851298" cy="3989040"/>
          </a:xfrm>
        </p:spPr>
        <p:txBody>
          <a:bodyPr/>
          <a:lstStyle/>
          <a:p>
            <a:r>
              <a:rPr lang="en-US" i="1" dirty="0"/>
              <a:t>Decide what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of play …</a:t>
            </a:r>
          </a:p>
          <a:p>
            <a:endParaRPr lang="en-US" i="1" dirty="0"/>
          </a:p>
        </p:txBody>
      </p:sp>
    </p:spTree>
    <p:extLst>
      <p:ext uri="{BB962C8B-B14F-4D97-AF65-F5344CB8AC3E}">
        <p14:creationId xmlns:p14="http://schemas.microsoft.com/office/powerpoint/2010/main" val="42532329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683568" y="476672"/>
            <a:ext cx="8064896" cy="45365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Gwener</a:t>
            </a:r>
            <a:r>
              <a:rPr lang="en-US" altLang="en-US" sz="2400" b="1" dirty="0">
                <a:solidFill>
                  <a:schemeClr val="bg1"/>
                </a:solidFill>
              </a:rPr>
              <a:t> / Friday </a:t>
            </a:r>
          </a:p>
          <a:p>
            <a:pPr eaLnBrk="1" hangingPunct="1"/>
            <a:r>
              <a:rPr lang="en-US" altLang="en-US" sz="2400" b="1" dirty="0">
                <a:solidFill>
                  <a:schemeClr val="bg1"/>
                </a:solidFill>
              </a:rPr>
              <a:t>CYNEFIN</a:t>
            </a:r>
          </a:p>
          <a:p>
            <a:pPr eaLnBrk="1" hangingPunct="1"/>
            <a:r>
              <a:rPr lang="en-US" altLang="en-US" sz="2400" b="1" dirty="0">
                <a:solidFill>
                  <a:schemeClr val="bg1"/>
                </a:solidFill>
              </a:rPr>
              <a:t>13 / 10 / 2023</a:t>
            </a:r>
          </a:p>
          <a:p>
            <a:pPr eaLnBrk="1" hangingPunct="1"/>
            <a:endParaRPr lang="en-US" altLang="en-US" sz="2400" b="1" dirty="0">
              <a:solidFill>
                <a:schemeClr val="bg1"/>
              </a:solidFill>
            </a:endParaRPr>
          </a:p>
          <a:p>
            <a:pPr eaLnBrk="1" hangingPunct="1"/>
            <a:endParaRPr lang="en-US" altLang="en-US" sz="2400" b="1" dirty="0">
              <a:solidFill>
                <a:schemeClr val="bg1"/>
              </a:solidFill>
            </a:endParaRPr>
          </a:p>
          <a:p>
            <a:pPr eaLnBrk="1" hangingPunct="1">
              <a:lnSpc>
                <a:spcPct val="150000"/>
              </a:lnSpc>
            </a:pPr>
            <a:r>
              <a:rPr lang="en-US" altLang="en-US" sz="2400" b="1" dirty="0">
                <a:solidFill>
                  <a:schemeClr val="bg1"/>
                </a:solidFill>
              </a:rPr>
              <a:t>The importance of Play in the outdoors in the early years &amp; … how can this support young children’s physical literacy journey in a positive way?  </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809</TotalTime>
  <Words>2436</Words>
  <Application>Microsoft Macintosh PowerPoint</Application>
  <PresentationFormat>On-screen Show (4:3)</PresentationFormat>
  <Paragraphs>256</Paragraphs>
  <Slides>31</Slides>
  <Notes>18</Notes>
  <HiddenSlides>10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Al Nile</vt:lpstr>
      <vt:lpstr>Arial</vt:lpstr>
      <vt:lpstr>Cambria</vt:lpstr>
      <vt:lpstr>Myriad Pro</vt:lpstr>
      <vt:lpstr>Verdana</vt:lpstr>
      <vt:lpstr>Wingdings</vt:lpstr>
      <vt:lpstr>Wingdings 2</vt:lpstr>
      <vt:lpstr>Theme2</vt:lpstr>
      <vt:lpstr>BMPE 5005  Damcanieithwyr ym myd Addysg Theorists in the world of Education  </vt:lpstr>
      <vt:lpstr>Dylanwad Damcanieithwyr ac Ymchwilwyr Influences from Theorists &amp; Researchers</vt:lpstr>
      <vt:lpstr>Key Approaches – according to learning theories</vt:lpstr>
      <vt:lpstr>Frederick Froebel 1782-1852 </vt:lpstr>
      <vt:lpstr>Rudolf Steiner 1861-1925</vt:lpstr>
      <vt:lpstr>Margaret McMillan 1860 - 1931 </vt:lpstr>
      <vt:lpstr>Maria Montessori 1870-1952 </vt:lpstr>
      <vt:lpstr>Maria Montessori 1870-1952 </vt:lpstr>
      <vt:lpstr>Jerome Bruner 1915 - 2016 </vt:lpstr>
      <vt:lpstr>Bruner’s theory of Cognitive Development  </vt:lpstr>
      <vt:lpstr>Lev Vygostsky 1896 – 1934 Social Constructivism</vt:lpstr>
      <vt:lpstr>PowerPoint Presentation</vt:lpstr>
      <vt:lpstr>Phase 1   The Problem</vt:lpstr>
      <vt:lpstr>Phase 2   Trying to figure it out by yourself</vt:lpstr>
      <vt:lpstr>Phase 3   Getting some guidance</vt:lpstr>
      <vt:lpstr>Phase 4   Playing with tying knots worked!</vt:lpstr>
      <vt:lpstr>Phase 5  The end!</vt:lpstr>
      <vt:lpstr>Theorists and play</vt:lpstr>
      <vt:lpstr>Howard Gardener (dob 1943) </vt:lpstr>
      <vt:lpstr>PowerPoint Presentation</vt:lpstr>
      <vt:lpstr>Susan Isaacs 1885 – 1948 Social Constructivism</vt:lpstr>
      <vt:lpstr>PowerPoint Presentation</vt:lpstr>
      <vt:lpstr>PowerPoint Presentation</vt:lpstr>
      <vt:lpstr>Characters</vt:lpstr>
      <vt:lpstr>Adjectives that describe play</vt:lpstr>
      <vt:lpstr>Prep for Friday</vt:lpstr>
      <vt:lpstr>Prep for Friday &amp; Individual Work</vt:lpstr>
      <vt:lpstr>Guest Lecturer - Nanna Ryder</vt:lpstr>
      <vt:lpstr>Friday 10th November 13th : Play</vt:lpstr>
      <vt:lpstr>What do think play provides a young learner?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lastModifiedBy>Heddwen Davies</cp:lastModifiedBy>
  <cp:revision>57</cp:revision>
  <cp:lastPrinted>2023-10-08T22:25:23Z</cp:lastPrinted>
  <dcterms:created xsi:type="dcterms:W3CDTF">2020-10-05T18:51:09Z</dcterms:created>
  <dcterms:modified xsi:type="dcterms:W3CDTF">2023-10-08T22:26:05Z</dcterms:modified>
</cp:coreProperties>
</file>