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256" r:id="rId2"/>
    <p:sldId id="288" r:id="rId3"/>
    <p:sldId id="257" r:id="rId4"/>
    <p:sldId id="259" r:id="rId5"/>
    <p:sldId id="343" r:id="rId6"/>
    <p:sldId id="324" r:id="rId7"/>
    <p:sldId id="264" r:id="rId8"/>
    <p:sldId id="304" r:id="rId9"/>
    <p:sldId id="316" r:id="rId10"/>
    <p:sldId id="333" r:id="rId11"/>
    <p:sldId id="334" r:id="rId12"/>
    <p:sldId id="335" r:id="rId13"/>
    <p:sldId id="336" r:id="rId14"/>
    <p:sldId id="341" r:id="rId15"/>
    <p:sldId id="342" r:id="rId16"/>
    <p:sldId id="344" r:id="rId17"/>
    <p:sldId id="337" r:id="rId18"/>
    <p:sldId id="338" r:id="rId19"/>
    <p:sldId id="339" r:id="rId20"/>
    <p:sldId id="340" r:id="rId21"/>
    <p:sldId id="307" r:id="rId22"/>
    <p:sldId id="300" r:id="rId23"/>
    <p:sldId id="282" r:id="rId24"/>
    <p:sldId id="293" r:id="rId25"/>
    <p:sldId id="310" r:id="rId26"/>
    <p:sldId id="274" r:id="rId27"/>
    <p:sldId id="291" r:id="rId28"/>
    <p:sldId id="315" r:id="rId29"/>
    <p:sldId id="328" r:id="rId30"/>
    <p:sldId id="329" r:id="rId31"/>
    <p:sldId id="330" r:id="rId32"/>
    <p:sldId id="331" r:id="rId33"/>
    <p:sldId id="332" r:id="rId34"/>
    <p:sldId id="325" r:id="rId35"/>
    <p:sldId id="276" r:id="rId36"/>
    <p:sldId id="306" r:id="rId37"/>
  </p:sldIdLst>
  <p:sldSz cx="9144000" cy="6858000" type="screen4x3"/>
  <p:notesSz cx="7099300" cy="102346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Nick" initials="N" lastIdx="1" clrIdx="0"/>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99EA4A-D594-437D-9566-A581CF070F2A}" v="10" dt="2021-12-07T18:41:36.26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0763" autoAdjust="0"/>
    <p:restoredTop sz="94660"/>
  </p:normalViewPr>
  <p:slideViewPr>
    <p:cSldViewPr>
      <p:cViewPr varScale="1">
        <p:scale>
          <a:sx n="106" d="100"/>
          <a:sy n="106" d="100"/>
        </p:scale>
        <p:origin x="2046"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commentAuthors" Target="commentAuthor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 Id="rId20" Type="http://schemas.openxmlformats.org/officeDocument/2006/relationships/slide" Target="slides/slide19.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holas Campion" userId="7dc06b9cbaf1b233" providerId="LiveId" clId="{4C579476-A09F-4B1E-BEAB-50EF10AFEEB3}"/>
    <pc:docChg chg="addSld delSld modSld sldOrd">
      <pc:chgData name="Nicholas Campion" userId="7dc06b9cbaf1b233" providerId="LiveId" clId="{4C579476-A09F-4B1E-BEAB-50EF10AFEEB3}" dt="2019-12-09T15:08:15.228" v="27" actId="20577"/>
      <pc:docMkLst>
        <pc:docMk/>
      </pc:docMkLst>
      <pc:sldChg chg="modSp mod">
        <pc:chgData name="Nicholas Campion" userId="7dc06b9cbaf1b233" providerId="LiveId" clId="{4C579476-A09F-4B1E-BEAB-50EF10AFEEB3}" dt="2019-12-09T14:25:15.070" v="1" actId="114"/>
        <pc:sldMkLst>
          <pc:docMk/>
          <pc:sldMk cId="0" sldId="299"/>
        </pc:sldMkLst>
        <pc:spChg chg="mod">
          <ac:chgData name="Nicholas Campion" userId="7dc06b9cbaf1b233" providerId="LiveId" clId="{4C579476-A09F-4B1E-BEAB-50EF10AFEEB3}" dt="2019-12-09T14:25:15.070" v="1" actId="114"/>
          <ac:spMkLst>
            <pc:docMk/>
            <pc:sldMk cId="0" sldId="299"/>
            <ac:spMk id="2" creationId="{00000000-0000-0000-0000-000000000000}"/>
          </ac:spMkLst>
        </pc:spChg>
      </pc:sldChg>
      <pc:sldChg chg="modSp mod">
        <pc:chgData name="Nicholas Campion" userId="7dc06b9cbaf1b233" providerId="LiveId" clId="{4C579476-A09F-4B1E-BEAB-50EF10AFEEB3}" dt="2019-12-09T14:25:08.198" v="0" actId="114"/>
        <pc:sldMkLst>
          <pc:docMk/>
          <pc:sldMk cId="0" sldId="317"/>
        </pc:sldMkLst>
        <pc:spChg chg="mod">
          <ac:chgData name="Nicholas Campion" userId="7dc06b9cbaf1b233" providerId="LiveId" clId="{4C579476-A09F-4B1E-BEAB-50EF10AFEEB3}" dt="2019-12-09T14:25:08.198" v="0" actId="114"/>
          <ac:spMkLst>
            <pc:docMk/>
            <pc:sldMk cId="0" sldId="317"/>
            <ac:spMk id="2" creationId="{00000000-0000-0000-0000-000000000000}"/>
          </ac:spMkLst>
        </pc:spChg>
      </pc:sldChg>
      <pc:sldChg chg="del ord">
        <pc:chgData name="Nicholas Campion" userId="7dc06b9cbaf1b233" providerId="LiveId" clId="{4C579476-A09F-4B1E-BEAB-50EF10AFEEB3}" dt="2019-12-09T14:27:21.566" v="5" actId="2696"/>
        <pc:sldMkLst>
          <pc:docMk/>
          <pc:sldMk cId="0" sldId="319"/>
        </pc:sldMkLst>
      </pc:sldChg>
      <pc:sldChg chg="del">
        <pc:chgData name="Nicholas Campion" userId="7dc06b9cbaf1b233" providerId="LiveId" clId="{4C579476-A09F-4B1E-BEAB-50EF10AFEEB3}" dt="2019-12-09T14:27:28.282" v="7" actId="2696"/>
        <pc:sldMkLst>
          <pc:docMk/>
          <pc:sldMk cId="0" sldId="320"/>
        </pc:sldMkLst>
      </pc:sldChg>
      <pc:sldChg chg="del">
        <pc:chgData name="Nicholas Campion" userId="7dc06b9cbaf1b233" providerId="LiveId" clId="{4C579476-A09F-4B1E-BEAB-50EF10AFEEB3}" dt="2019-12-09T14:27:31.771" v="8" actId="2696"/>
        <pc:sldMkLst>
          <pc:docMk/>
          <pc:sldMk cId="0" sldId="321"/>
        </pc:sldMkLst>
      </pc:sldChg>
      <pc:sldChg chg="del">
        <pc:chgData name="Nicholas Campion" userId="7dc06b9cbaf1b233" providerId="LiveId" clId="{4C579476-A09F-4B1E-BEAB-50EF10AFEEB3}" dt="2019-12-09T14:27:24.824" v="6" actId="2696"/>
        <pc:sldMkLst>
          <pc:docMk/>
          <pc:sldMk cId="0" sldId="323"/>
        </pc:sldMkLst>
      </pc:sldChg>
      <pc:sldChg chg="modSp mod">
        <pc:chgData name="Nicholas Campion" userId="7dc06b9cbaf1b233" providerId="LiveId" clId="{4C579476-A09F-4B1E-BEAB-50EF10AFEEB3}" dt="2019-12-09T15:08:15.228" v="27" actId="20577"/>
        <pc:sldMkLst>
          <pc:docMk/>
          <pc:sldMk cId="0" sldId="325"/>
        </pc:sldMkLst>
        <pc:spChg chg="mod">
          <ac:chgData name="Nicholas Campion" userId="7dc06b9cbaf1b233" providerId="LiveId" clId="{4C579476-A09F-4B1E-BEAB-50EF10AFEEB3}" dt="2019-12-09T15:08:15.228" v="27" actId="20577"/>
          <ac:spMkLst>
            <pc:docMk/>
            <pc:sldMk cId="0" sldId="325"/>
            <ac:spMk id="3" creationId="{00000000-0000-0000-0000-000000000000}"/>
          </ac:spMkLst>
        </pc:spChg>
        <pc:picChg chg="mod">
          <ac:chgData name="Nicholas Campion" userId="7dc06b9cbaf1b233" providerId="LiveId" clId="{4C579476-A09F-4B1E-BEAB-50EF10AFEEB3}" dt="2019-12-09T14:51:36.185" v="17" actId="14100"/>
          <ac:picMkLst>
            <pc:docMk/>
            <pc:sldMk cId="0" sldId="325"/>
            <ac:picMk id="4" creationId="{00000000-0000-0000-0000-000000000000}"/>
          </ac:picMkLst>
        </pc:picChg>
      </pc:sldChg>
      <pc:sldChg chg="del">
        <pc:chgData name="Nicholas Campion" userId="7dc06b9cbaf1b233" providerId="LiveId" clId="{4C579476-A09F-4B1E-BEAB-50EF10AFEEB3}" dt="2019-12-09T14:27:38.794" v="9" actId="2696"/>
        <pc:sldMkLst>
          <pc:docMk/>
          <pc:sldMk cId="0" sldId="327"/>
        </pc:sldMkLst>
      </pc:sldChg>
      <pc:sldChg chg="add">
        <pc:chgData name="Nicholas Campion" userId="7dc06b9cbaf1b233" providerId="LiveId" clId="{4C579476-A09F-4B1E-BEAB-50EF10AFEEB3}" dt="2019-12-09T14:26:25.827" v="2"/>
        <pc:sldMkLst>
          <pc:docMk/>
          <pc:sldMk cId="2113938609" sldId="328"/>
        </pc:sldMkLst>
      </pc:sldChg>
      <pc:sldChg chg="add">
        <pc:chgData name="Nicholas Campion" userId="7dc06b9cbaf1b233" providerId="LiveId" clId="{4C579476-A09F-4B1E-BEAB-50EF10AFEEB3}" dt="2019-12-09T14:26:25.827" v="2"/>
        <pc:sldMkLst>
          <pc:docMk/>
          <pc:sldMk cId="1570492535" sldId="329"/>
        </pc:sldMkLst>
      </pc:sldChg>
      <pc:sldChg chg="add">
        <pc:chgData name="Nicholas Campion" userId="7dc06b9cbaf1b233" providerId="LiveId" clId="{4C579476-A09F-4B1E-BEAB-50EF10AFEEB3}" dt="2019-12-09T14:26:25.827" v="2"/>
        <pc:sldMkLst>
          <pc:docMk/>
          <pc:sldMk cId="532045826" sldId="330"/>
        </pc:sldMkLst>
      </pc:sldChg>
      <pc:sldChg chg="add">
        <pc:chgData name="Nicholas Campion" userId="7dc06b9cbaf1b233" providerId="LiveId" clId="{4C579476-A09F-4B1E-BEAB-50EF10AFEEB3}" dt="2019-12-09T14:26:25.827" v="2"/>
        <pc:sldMkLst>
          <pc:docMk/>
          <pc:sldMk cId="3435103427" sldId="331"/>
        </pc:sldMkLst>
      </pc:sldChg>
      <pc:sldChg chg="modSp add mod">
        <pc:chgData name="Nicholas Campion" userId="7dc06b9cbaf1b233" providerId="LiveId" clId="{4C579476-A09F-4B1E-BEAB-50EF10AFEEB3}" dt="2019-12-09T14:50:01.502" v="15" actId="113"/>
        <pc:sldMkLst>
          <pc:docMk/>
          <pc:sldMk cId="3818898488" sldId="332"/>
        </pc:sldMkLst>
        <pc:spChg chg="mod">
          <ac:chgData name="Nicholas Campion" userId="7dc06b9cbaf1b233" providerId="LiveId" clId="{4C579476-A09F-4B1E-BEAB-50EF10AFEEB3}" dt="2019-12-09T14:50:01.502" v="15" actId="113"/>
          <ac:spMkLst>
            <pc:docMk/>
            <pc:sldMk cId="3818898488" sldId="332"/>
            <ac:spMk id="3" creationId="{00000000-0000-0000-0000-000000000000}"/>
          </ac:spMkLst>
        </pc:spChg>
      </pc:sldChg>
    </pc:docChg>
  </pc:docChgLst>
  <pc:docChgLst>
    <pc:chgData name="Nicholas Campion" userId="7dc06b9cbaf1b233" providerId="LiveId" clId="{BF99EA4A-D594-437D-9566-A581CF070F2A}"/>
    <pc:docChg chg="custSel addSld delSld modSld">
      <pc:chgData name="Nicholas Campion" userId="7dc06b9cbaf1b233" providerId="LiveId" clId="{BF99EA4A-D594-437D-9566-A581CF070F2A}" dt="2021-12-08T13:09:21.512" v="1438" actId="6549"/>
      <pc:docMkLst>
        <pc:docMk/>
      </pc:docMkLst>
      <pc:sldChg chg="modSp mod">
        <pc:chgData name="Nicholas Campion" userId="7dc06b9cbaf1b233" providerId="LiveId" clId="{BF99EA4A-D594-437D-9566-A581CF070F2A}" dt="2021-12-08T13:09:21.512" v="1438" actId="6549"/>
        <pc:sldMkLst>
          <pc:docMk/>
          <pc:sldMk cId="0" sldId="256"/>
        </pc:sldMkLst>
        <pc:spChg chg="mod">
          <ac:chgData name="Nicholas Campion" userId="7dc06b9cbaf1b233" providerId="LiveId" clId="{BF99EA4A-D594-437D-9566-A581CF070F2A}" dt="2021-12-08T13:09:21.512" v="1438" actId="6549"/>
          <ac:spMkLst>
            <pc:docMk/>
            <pc:sldMk cId="0" sldId="256"/>
            <ac:spMk id="2" creationId="{00000000-0000-0000-0000-000000000000}"/>
          </ac:spMkLst>
        </pc:spChg>
      </pc:sldChg>
      <pc:sldChg chg="modSp mod">
        <pc:chgData name="Nicholas Campion" userId="7dc06b9cbaf1b233" providerId="LiveId" clId="{BF99EA4A-D594-437D-9566-A581CF070F2A}" dt="2021-12-07T16:00:10.601" v="584" actId="20577"/>
        <pc:sldMkLst>
          <pc:docMk/>
          <pc:sldMk cId="0" sldId="257"/>
        </pc:sldMkLst>
        <pc:spChg chg="mod">
          <ac:chgData name="Nicholas Campion" userId="7dc06b9cbaf1b233" providerId="LiveId" clId="{BF99EA4A-D594-437D-9566-A581CF070F2A}" dt="2021-12-07T16:00:10.601" v="584" actId="20577"/>
          <ac:spMkLst>
            <pc:docMk/>
            <pc:sldMk cId="0" sldId="257"/>
            <ac:spMk id="2" creationId="{00000000-0000-0000-0000-000000000000}"/>
          </ac:spMkLst>
        </pc:spChg>
        <pc:spChg chg="mod">
          <ac:chgData name="Nicholas Campion" userId="7dc06b9cbaf1b233" providerId="LiveId" clId="{BF99EA4A-D594-437D-9566-A581CF070F2A}" dt="2021-12-07T15:59:14.020" v="544" actId="27636"/>
          <ac:spMkLst>
            <pc:docMk/>
            <pc:sldMk cId="0" sldId="257"/>
            <ac:spMk id="3" creationId="{00000000-0000-0000-0000-000000000000}"/>
          </ac:spMkLst>
        </pc:spChg>
        <pc:spChg chg="mod">
          <ac:chgData name="Nicholas Campion" userId="7dc06b9cbaf1b233" providerId="LiveId" clId="{BF99EA4A-D594-437D-9566-A581CF070F2A}" dt="2021-12-07T15:59:52.786" v="567" actId="20577"/>
          <ac:spMkLst>
            <pc:docMk/>
            <pc:sldMk cId="0" sldId="257"/>
            <ac:spMk id="5" creationId="{00000000-0000-0000-0000-000000000000}"/>
          </ac:spMkLst>
        </pc:spChg>
      </pc:sldChg>
      <pc:sldChg chg="del">
        <pc:chgData name="Nicholas Campion" userId="7dc06b9cbaf1b233" providerId="LiveId" clId="{BF99EA4A-D594-437D-9566-A581CF070F2A}" dt="2021-12-06T14:20:36.467" v="1" actId="2696"/>
        <pc:sldMkLst>
          <pc:docMk/>
          <pc:sldMk cId="0" sldId="261"/>
        </pc:sldMkLst>
      </pc:sldChg>
      <pc:sldChg chg="addSp delSp modSp mod modClrScheme chgLayout">
        <pc:chgData name="Nicholas Campion" userId="7dc06b9cbaf1b233" providerId="LiveId" clId="{BF99EA4A-D594-437D-9566-A581CF070F2A}" dt="2021-12-07T19:14:39.904" v="1437" actId="255"/>
        <pc:sldMkLst>
          <pc:docMk/>
          <pc:sldMk cId="0" sldId="264"/>
        </pc:sldMkLst>
        <pc:spChg chg="mod ord">
          <ac:chgData name="Nicholas Campion" userId="7dc06b9cbaf1b233" providerId="LiveId" clId="{BF99EA4A-D594-437D-9566-A581CF070F2A}" dt="2021-12-07T18:38:09.518" v="1269" actId="700"/>
          <ac:spMkLst>
            <pc:docMk/>
            <pc:sldMk cId="0" sldId="264"/>
            <ac:spMk id="2" creationId="{00000000-0000-0000-0000-000000000000}"/>
          </ac:spMkLst>
        </pc:spChg>
        <pc:spChg chg="add del mod ord">
          <ac:chgData name="Nicholas Campion" userId="7dc06b9cbaf1b233" providerId="LiveId" clId="{BF99EA4A-D594-437D-9566-A581CF070F2A}" dt="2021-12-07T18:38:53.112" v="1272" actId="931"/>
          <ac:spMkLst>
            <pc:docMk/>
            <pc:sldMk cId="0" sldId="264"/>
            <ac:spMk id="3" creationId="{2317629A-B1F4-458F-B4C0-C012BC6C006F}"/>
          </ac:spMkLst>
        </pc:spChg>
        <pc:spChg chg="mod ord">
          <ac:chgData name="Nicholas Campion" userId="7dc06b9cbaf1b233" providerId="LiveId" clId="{BF99EA4A-D594-437D-9566-A581CF070F2A}" dt="2021-12-07T19:14:39.904" v="1437" actId="255"/>
          <ac:spMkLst>
            <pc:docMk/>
            <pc:sldMk cId="0" sldId="264"/>
            <ac:spMk id="4" creationId="{00000000-0000-0000-0000-000000000000}"/>
          </ac:spMkLst>
        </pc:spChg>
        <pc:picChg chg="add mod">
          <ac:chgData name="Nicholas Campion" userId="7dc06b9cbaf1b233" providerId="LiveId" clId="{BF99EA4A-D594-437D-9566-A581CF070F2A}" dt="2021-12-07T18:38:58.570" v="1277" actId="1076"/>
          <ac:picMkLst>
            <pc:docMk/>
            <pc:sldMk cId="0" sldId="264"/>
            <ac:picMk id="7" creationId="{75260C6F-34B6-459B-A1B0-27FEF7BAAC23}"/>
          </ac:picMkLst>
        </pc:picChg>
        <pc:picChg chg="add mod">
          <ac:chgData name="Nicholas Campion" userId="7dc06b9cbaf1b233" providerId="LiveId" clId="{BF99EA4A-D594-437D-9566-A581CF070F2A}" dt="2021-12-07T18:41:41.825" v="1285" actId="1076"/>
          <ac:picMkLst>
            <pc:docMk/>
            <pc:sldMk cId="0" sldId="264"/>
            <ac:picMk id="9" creationId="{CDA0171A-5421-4F88-A41D-AEE9E7741B20}"/>
          </ac:picMkLst>
        </pc:picChg>
      </pc:sldChg>
      <pc:sldChg chg="addSp modSp mod">
        <pc:chgData name="Nicholas Campion" userId="7dc06b9cbaf1b233" providerId="LiveId" clId="{BF99EA4A-D594-437D-9566-A581CF070F2A}" dt="2021-12-06T14:52:00.384" v="119" actId="1076"/>
        <pc:sldMkLst>
          <pc:docMk/>
          <pc:sldMk cId="0" sldId="304"/>
        </pc:sldMkLst>
        <pc:spChg chg="mod">
          <ac:chgData name="Nicholas Campion" userId="7dc06b9cbaf1b233" providerId="LiveId" clId="{BF99EA4A-D594-437D-9566-A581CF070F2A}" dt="2021-12-06T14:45:42.876" v="103" actId="27636"/>
          <ac:spMkLst>
            <pc:docMk/>
            <pc:sldMk cId="0" sldId="304"/>
            <ac:spMk id="3" creationId="{00000000-0000-0000-0000-000000000000}"/>
          </ac:spMkLst>
        </pc:spChg>
        <pc:picChg chg="mod">
          <ac:chgData name="Nicholas Campion" userId="7dc06b9cbaf1b233" providerId="LiveId" clId="{BF99EA4A-D594-437D-9566-A581CF070F2A}" dt="2021-12-06T14:50:29.254" v="104" actId="1076"/>
          <ac:picMkLst>
            <pc:docMk/>
            <pc:sldMk cId="0" sldId="304"/>
            <ac:picMk id="5" creationId="{00000000-0000-0000-0000-000000000000}"/>
          </ac:picMkLst>
        </pc:picChg>
        <pc:picChg chg="add mod">
          <ac:chgData name="Nicholas Campion" userId="7dc06b9cbaf1b233" providerId="LiveId" clId="{BF99EA4A-D594-437D-9566-A581CF070F2A}" dt="2021-12-06T14:51:11.088" v="109" actId="1076"/>
          <ac:picMkLst>
            <pc:docMk/>
            <pc:sldMk cId="0" sldId="304"/>
            <ac:picMk id="7" creationId="{D81C33B3-4FC5-4EA7-9F62-E9EC59EF5742}"/>
          </ac:picMkLst>
        </pc:picChg>
        <pc:picChg chg="add mod">
          <ac:chgData name="Nicholas Campion" userId="7dc06b9cbaf1b233" providerId="LiveId" clId="{BF99EA4A-D594-437D-9566-A581CF070F2A}" dt="2021-12-06T14:51:41.519" v="116" actId="1076"/>
          <ac:picMkLst>
            <pc:docMk/>
            <pc:sldMk cId="0" sldId="304"/>
            <ac:picMk id="9" creationId="{E9C84273-3E85-4098-8059-5ED24E5E96C4}"/>
          </ac:picMkLst>
        </pc:picChg>
        <pc:picChg chg="add mod">
          <ac:chgData name="Nicholas Campion" userId="7dc06b9cbaf1b233" providerId="LiveId" clId="{BF99EA4A-D594-437D-9566-A581CF070F2A}" dt="2021-12-06T14:52:00.384" v="119" actId="1076"/>
          <ac:picMkLst>
            <pc:docMk/>
            <pc:sldMk cId="0" sldId="304"/>
            <ac:picMk id="11" creationId="{81EFD2A2-E408-41FF-9E88-9FD239B036D6}"/>
          </ac:picMkLst>
        </pc:picChg>
      </pc:sldChg>
      <pc:sldChg chg="modSp mod">
        <pc:chgData name="Nicholas Campion" userId="7dc06b9cbaf1b233" providerId="LiveId" clId="{BF99EA4A-D594-437D-9566-A581CF070F2A}" dt="2021-12-06T15:18:44.706" v="311" actId="2711"/>
        <pc:sldMkLst>
          <pc:docMk/>
          <pc:sldMk cId="0" sldId="306"/>
        </pc:sldMkLst>
        <pc:spChg chg="mod">
          <ac:chgData name="Nicholas Campion" userId="7dc06b9cbaf1b233" providerId="LiveId" clId="{BF99EA4A-D594-437D-9566-A581CF070F2A}" dt="2021-12-06T15:18:44.706" v="311" actId="2711"/>
          <ac:spMkLst>
            <pc:docMk/>
            <pc:sldMk cId="0" sldId="306"/>
            <ac:spMk id="2" creationId="{00000000-0000-0000-0000-000000000000}"/>
          </ac:spMkLst>
        </pc:spChg>
        <pc:spChg chg="mod">
          <ac:chgData name="Nicholas Campion" userId="7dc06b9cbaf1b233" providerId="LiveId" clId="{BF99EA4A-D594-437D-9566-A581CF070F2A}" dt="2021-12-06T15:18:37.226" v="310" actId="2711"/>
          <ac:spMkLst>
            <pc:docMk/>
            <pc:sldMk cId="0" sldId="306"/>
            <ac:spMk id="3" creationId="{00000000-0000-0000-0000-000000000000}"/>
          </ac:spMkLst>
        </pc:spChg>
      </pc:sldChg>
      <pc:sldChg chg="modSp mod">
        <pc:chgData name="Nicholas Campion" userId="7dc06b9cbaf1b233" providerId="LiveId" clId="{BF99EA4A-D594-437D-9566-A581CF070F2A}" dt="2021-12-07T17:48:49.807" v="609" actId="115"/>
        <pc:sldMkLst>
          <pc:docMk/>
          <pc:sldMk cId="0" sldId="324"/>
        </pc:sldMkLst>
        <pc:spChg chg="mod">
          <ac:chgData name="Nicholas Campion" userId="7dc06b9cbaf1b233" providerId="LiveId" clId="{BF99EA4A-D594-437D-9566-A581CF070F2A}" dt="2021-12-07T17:48:49.807" v="609" actId="115"/>
          <ac:spMkLst>
            <pc:docMk/>
            <pc:sldMk cId="0" sldId="324"/>
            <ac:spMk id="3" creationId="{00000000-0000-0000-0000-000000000000}"/>
          </ac:spMkLst>
        </pc:spChg>
      </pc:sldChg>
      <pc:sldChg chg="modSp mod">
        <pc:chgData name="Nicholas Campion" userId="7dc06b9cbaf1b233" providerId="LiveId" clId="{BF99EA4A-D594-437D-9566-A581CF070F2A}" dt="2021-12-07T16:02:29.253" v="602" actId="6549"/>
        <pc:sldMkLst>
          <pc:docMk/>
          <pc:sldMk cId="1570492535" sldId="329"/>
        </pc:sldMkLst>
        <pc:spChg chg="mod">
          <ac:chgData name="Nicholas Campion" userId="7dc06b9cbaf1b233" providerId="LiveId" clId="{BF99EA4A-D594-437D-9566-A581CF070F2A}" dt="2021-12-07T16:02:29.253" v="602" actId="6549"/>
          <ac:spMkLst>
            <pc:docMk/>
            <pc:sldMk cId="1570492535" sldId="329"/>
            <ac:spMk id="2" creationId="{00000000-0000-0000-0000-000000000000}"/>
          </ac:spMkLst>
        </pc:spChg>
      </pc:sldChg>
      <pc:sldChg chg="modSp mod">
        <pc:chgData name="Nicholas Campion" userId="7dc06b9cbaf1b233" providerId="LiveId" clId="{BF99EA4A-D594-437D-9566-A581CF070F2A}" dt="2021-12-07T16:02:59.017" v="605" actId="14100"/>
        <pc:sldMkLst>
          <pc:docMk/>
          <pc:sldMk cId="3818898488" sldId="332"/>
        </pc:sldMkLst>
        <pc:spChg chg="mod">
          <ac:chgData name="Nicholas Campion" userId="7dc06b9cbaf1b233" providerId="LiveId" clId="{BF99EA4A-D594-437D-9566-A581CF070F2A}" dt="2021-12-07T16:02:56.323" v="604" actId="1076"/>
          <ac:spMkLst>
            <pc:docMk/>
            <pc:sldMk cId="3818898488" sldId="332"/>
            <ac:spMk id="3" creationId="{00000000-0000-0000-0000-000000000000}"/>
          </ac:spMkLst>
        </pc:spChg>
        <pc:picChg chg="mod">
          <ac:chgData name="Nicholas Campion" userId="7dc06b9cbaf1b233" providerId="LiveId" clId="{BF99EA4A-D594-437D-9566-A581CF070F2A}" dt="2021-12-07T16:02:59.017" v="605" actId="14100"/>
          <ac:picMkLst>
            <pc:docMk/>
            <pc:sldMk cId="3818898488" sldId="332"/>
            <ac:picMk id="4" creationId="{00000000-0000-0000-0000-000000000000}"/>
          </ac:picMkLst>
        </pc:picChg>
      </pc:sldChg>
      <pc:sldChg chg="modSp mod">
        <pc:chgData name="Nicholas Campion" userId="7dc06b9cbaf1b233" providerId="LiveId" clId="{BF99EA4A-D594-437D-9566-A581CF070F2A}" dt="2021-12-07T16:01:03.115" v="586" actId="113"/>
        <pc:sldMkLst>
          <pc:docMk/>
          <pc:sldMk cId="0" sldId="333"/>
        </pc:sldMkLst>
        <pc:spChg chg="mod">
          <ac:chgData name="Nicholas Campion" userId="7dc06b9cbaf1b233" providerId="LiveId" clId="{BF99EA4A-D594-437D-9566-A581CF070F2A}" dt="2021-12-07T16:01:03.115" v="586" actId="113"/>
          <ac:spMkLst>
            <pc:docMk/>
            <pc:sldMk cId="0" sldId="333"/>
            <ac:spMk id="3" creationId="{00000000-0000-0000-0000-000000000000}"/>
          </ac:spMkLst>
        </pc:spChg>
      </pc:sldChg>
      <pc:sldChg chg="modSp mod">
        <pc:chgData name="Nicholas Campion" userId="7dc06b9cbaf1b233" providerId="LiveId" clId="{BF99EA4A-D594-437D-9566-A581CF070F2A}" dt="2021-12-06T14:53:06.303" v="141" actId="6549"/>
        <pc:sldMkLst>
          <pc:docMk/>
          <pc:sldMk cId="0" sldId="334"/>
        </pc:sldMkLst>
        <pc:spChg chg="mod">
          <ac:chgData name="Nicholas Campion" userId="7dc06b9cbaf1b233" providerId="LiveId" clId="{BF99EA4A-D594-437D-9566-A581CF070F2A}" dt="2021-12-06T14:53:06.303" v="141" actId="6549"/>
          <ac:spMkLst>
            <pc:docMk/>
            <pc:sldMk cId="0" sldId="334"/>
            <ac:spMk id="3" creationId="{00000000-0000-0000-0000-000000000000}"/>
          </ac:spMkLst>
        </pc:spChg>
      </pc:sldChg>
      <pc:sldChg chg="addSp delSp modSp mod">
        <pc:chgData name="Nicholas Campion" userId="7dc06b9cbaf1b233" providerId="LiveId" clId="{BF99EA4A-D594-437D-9566-A581CF070F2A}" dt="2021-12-06T15:20:59.641" v="395" actId="114"/>
        <pc:sldMkLst>
          <pc:docMk/>
          <pc:sldMk cId="1571341139" sldId="341"/>
        </pc:sldMkLst>
        <pc:spChg chg="mod">
          <ac:chgData name="Nicholas Campion" userId="7dc06b9cbaf1b233" providerId="LiveId" clId="{BF99EA4A-D594-437D-9566-A581CF070F2A}" dt="2021-12-06T14:56:19.526" v="158" actId="2711"/>
          <ac:spMkLst>
            <pc:docMk/>
            <pc:sldMk cId="1571341139" sldId="341"/>
            <ac:spMk id="2" creationId="{970D8637-D4E9-4AFF-812C-E4517FF07B00}"/>
          </ac:spMkLst>
        </pc:spChg>
        <pc:spChg chg="mod">
          <ac:chgData name="Nicholas Campion" userId="7dc06b9cbaf1b233" providerId="LiveId" clId="{BF99EA4A-D594-437D-9566-A581CF070F2A}" dt="2021-12-06T15:20:59.641" v="395" actId="114"/>
          <ac:spMkLst>
            <pc:docMk/>
            <pc:sldMk cId="1571341139" sldId="341"/>
            <ac:spMk id="4" creationId="{D9133127-1A06-48A2-BC57-E6A74AA44129}"/>
          </ac:spMkLst>
        </pc:spChg>
        <pc:spChg chg="del">
          <ac:chgData name="Nicholas Campion" userId="7dc06b9cbaf1b233" providerId="LiveId" clId="{BF99EA4A-D594-437D-9566-A581CF070F2A}" dt="2021-12-06T15:14:17.383" v="160" actId="931"/>
          <ac:spMkLst>
            <pc:docMk/>
            <pc:sldMk cId="1571341139" sldId="341"/>
            <ac:spMk id="5" creationId="{71C93BDC-1632-4C71-9B4B-785884F899CB}"/>
          </ac:spMkLst>
        </pc:spChg>
        <pc:picChg chg="add mod">
          <ac:chgData name="Nicholas Campion" userId="7dc06b9cbaf1b233" providerId="LiveId" clId="{BF99EA4A-D594-437D-9566-A581CF070F2A}" dt="2021-12-06T15:14:21.633" v="163" actId="1076"/>
          <ac:picMkLst>
            <pc:docMk/>
            <pc:sldMk cId="1571341139" sldId="341"/>
            <ac:picMk id="6" creationId="{CADEBF8C-B57C-4CB8-999A-4BD3065963FA}"/>
          </ac:picMkLst>
        </pc:picChg>
      </pc:sldChg>
      <pc:sldChg chg="addSp delSp modSp mod">
        <pc:chgData name="Nicholas Campion" userId="7dc06b9cbaf1b233" providerId="LiveId" clId="{BF99EA4A-D594-437D-9566-A581CF070F2A}" dt="2021-12-07T17:49:33.514" v="644" actId="20577"/>
        <pc:sldMkLst>
          <pc:docMk/>
          <pc:sldMk cId="1761958287" sldId="342"/>
        </pc:sldMkLst>
        <pc:spChg chg="mod">
          <ac:chgData name="Nicholas Campion" userId="7dc06b9cbaf1b233" providerId="LiveId" clId="{BF99EA4A-D594-437D-9566-A581CF070F2A}" dt="2021-12-07T16:01:39.665" v="587" actId="2711"/>
          <ac:spMkLst>
            <pc:docMk/>
            <pc:sldMk cId="1761958287" sldId="342"/>
            <ac:spMk id="2" creationId="{85C10B88-FBBF-4557-8A11-9F9276679BD8}"/>
          </ac:spMkLst>
        </pc:spChg>
        <pc:spChg chg="mod">
          <ac:chgData name="Nicholas Campion" userId="7dc06b9cbaf1b233" providerId="LiveId" clId="{BF99EA4A-D594-437D-9566-A581CF070F2A}" dt="2021-12-07T17:49:33.514" v="644" actId="20577"/>
          <ac:spMkLst>
            <pc:docMk/>
            <pc:sldMk cId="1761958287" sldId="342"/>
            <ac:spMk id="3" creationId="{BD7D00F6-B919-428D-9C37-4977E572100B}"/>
          </ac:spMkLst>
        </pc:spChg>
        <pc:spChg chg="del mod">
          <ac:chgData name="Nicholas Campion" userId="7dc06b9cbaf1b233" providerId="LiveId" clId="{BF99EA4A-D594-437D-9566-A581CF070F2A}" dt="2021-12-06T15:17:29.152" v="307" actId="931"/>
          <ac:spMkLst>
            <pc:docMk/>
            <pc:sldMk cId="1761958287" sldId="342"/>
            <ac:spMk id="4" creationId="{8F477FED-4CF0-45C1-BA2D-719875A9EB12}"/>
          </ac:spMkLst>
        </pc:spChg>
        <pc:picChg chg="add mod">
          <ac:chgData name="Nicholas Campion" userId="7dc06b9cbaf1b233" providerId="LiveId" clId="{BF99EA4A-D594-437D-9566-A581CF070F2A}" dt="2021-12-06T15:17:30.151" v="309" actId="962"/>
          <ac:picMkLst>
            <pc:docMk/>
            <pc:sldMk cId="1761958287" sldId="342"/>
            <ac:picMk id="6" creationId="{8AD05E59-A8CD-43E9-A549-0319763317AB}"/>
          </ac:picMkLst>
        </pc:picChg>
      </pc:sldChg>
      <pc:sldChg chg="modSp mod">
        <pc:chgData name="Nicholas Campion" userId="7dc06b9cbaf1b233" providerId="LiveId" clId="{BF99EA4A-D594-437D-9566-A581CF070F2A}" dt="2021-12-06T14:45:17.781" v="101" actId="20577"/>
        <pc:sldMkLst>
          <pc:docMk/>
          <pc:sldMk cId="696877621" sldId="343"/>
        </pc:sldMkLst>
        <pc:spChg chg="mod">
          <ac:chgData name="Nicholas Campion" userId="7dc06b9cbaf1b233" providerId="LiveId" clId="{BF99EA4A-D594-437D-9566-A581CF070F2A}" dt="2021-12-06T14:45:17.781" v="101" actId="20577"/>
          <ac:spMkLst>
            <pc:docMk/>
            <pc:sldMk cId="696877621" sldId="343"/>
            <ac:spMk id="3" creationId="{00000000-0000-0000-0000-000000000000}"/>
          </ac:spMkLst>
        </pc:spChg>
      </pc:sldChg>
      <pc:sldChg chg="addSp delSp modSp new mod">
        <pc:chgData name="Nicholas Campion" userId="7dc06b9cbaf1b233" providerId="LiveId" clId="{BF99EA4A-D594-437D-9566-A581CF070F2A}" dt="2021-12-07T18:36:49.822" v="1268" actId="5793"/>
        <pc:sldMkLst>
          <pc:docMk/>
          <pc:sldMk cId="1910227897" sldId="344"/>
        </pc:sldMkLst>
        <pc:spChg chg="mod">
          <ac:chgData name="Nicholas Campion" userId="7dc06b9cbaf1b233" providerId="LiveId" clId="{BF99EA4A-D594-437D-9566-A581CF070F2A}" dt="2021-12-07T18:36:11.164" v="1262" actId="2711"/>
          <ac:spMkLst>
            <pc:docMk/>
            <pc:sldMk cId="1910227897" sldId="344"/>
            <ac:spMk id="2" creationId="{271C7A07-E2A5-4CCE-A0C0-F3AEA5E514A4}"/>
          </ac:spMkLst>
        </pc:spChg>
        <pc:spChg chg="del">
          <ac:chgData name="Nicholas Campion" userId="7dc06b9cbaf1b233" providerId="LiveId" clId="{BF99EA4A-D594-437D-9566-A581CF070F2A}" dt="2021-12-07T18:17:35.666" v="664" actId="931"/>
          <ac:spMkLst>
            <pc:docMk/>
            <pc:sldMk cId="1910227897" sldId="344"/>
            <ac:spMk id="3" creationId="{8FC6FCC6-0151-4130-BC74-BC293C6A4D90}"/>
          </ac:spMkLst>
        </pc:spChg>
        <pc:spChg chg="mod">
          <ac:chgData name="Nicholas Campion" userId="7dc06b9cbaf1b233" providerId="LiveId" clId="{BF99EA4A-D594-437D-9566-A581CF070F2A}" dt="2021-12-07T18:36:49.822" v="1268" actId="5793"/>
          <ac:spMkLst>
            <pc:docMk/>
            <pc:sldMk cId="1910227897" sldId="344"/>
            <ac:spMk id="4" creationId="{915869A7-74AE-4DB1-87E4-194140617004}"/>
          </ac:spMkLst>
        </pc:spChg>
        <pc:picChg chg="add mod">
          <ac:chgData name="Nicholas Campion" userId="7dc06b9cbaf1b233" providerId="LiveId" clId="{BF99EA4A-D594-437D-9566-A581CF070F2A}" dt="2021-12-07T18:17:37.523" v="665" actId="27614"/>
          <ac:picMkLst>
            <pc:docMk/>
            <pc:sldMk cId="1910227897" sldId="344"/>
            <ac:picMk id="6" creationId="{74643001-F1F5-4BD1-87C5-AEA48128E07D}"/>
          </ac:picMkLst>
        </pc:picChg>
        <pc:picChg chg="add mod">
          <ac:chgData name="Nicholas Campion" userId="7dc06b9cbaf1b233" providerId="LiveId" clId="{BF99EA4A-D594-437D-9566-A581CF070F2A}" dt="2021-12-07T18:36:44.666" v="1267" actId="1076"/>
          <ac:picMkLst>
            <pc:docMk/>
            <pc:sldMk cId="1910227897" sldId="344"/>
            <ac:picMk id="8" creationId="{9FFA087B-C4C8-40F4-B7C9-91EFD19F2B83}"/>
          </ac:picMkLst>
        </pc:picChg>
      </pc:sldChg>
    </pc:docChg>
  </pc:docChgLst>
  <pc:docChgLst>
    <pc:chgData name="Nicholas Campion" userId="7dc06b9cbaf1b233" providerId="LiveId" clId="{824EBEB3-A73D-425C-935B-504F0F481F4E}"/>
    <pc:docChg chg="custSel addSld modSld">
      <pc:chgData name="Nicholas Campion" userId="7dc06b9cbaf1b233" providerId="LiveId" clId="{824EBEB3-A73D-425C-935B-504F0F481F4E}" dt="2021-10-12T08:37:01.848" v="45" actId="113"/>
      <pc:docMkLst>
        <pc:docMk/>
      </pc:docMkLst>
      <pc:sldChg chg="modSp mod">
        <pc:chgData name="Nicholas Campion" userId="7dc06b9cbaf1b233" providerId="LiveId" clId="{824EBEB3-A73D-425C-935B-504F0F481F4E}" dt="2021-10-12T04:16:41.773" v="0" actId="20577"/>
        <pc:sldMkLst>
          <pc:docMk/>
          <pc:sldMk cId="0" sldId="276"/>
        </pc:sldMkLst>
        <pc:spChg chg="mod">
          <ac:chgData name="Nicholas Campion" userId="7dc06b9cbaf1b233" providerId="LiveId" clId="{824EBEB3-A73D-425C-935B-504F0F481F4E}" dt="2021-10-12T04:16:41.773" v="0" actId="20577"/>
          <ac:spMkLst>
            <pc:docMk/>
            <pc:sldMk cId="0" sldId="276"/>
            <ac:spMk id="5" creationId="{00000000-0000-0000-0000-000000000000}"/>
          </ac:spMkLst>
        </pc:spChg>
      </pc:sldChg>
      <pc:sldChg chg="addSp delSp modSp new mod modClrScheme chgLayout">
        <pc:chgData name="Nicholas Campion" userId="7dc06b9cbaf1b233" providerId="LiveId" clId="{824EBEB3-A73D-425C-935B-504F0F481F4E}" dt="2021-10-12T08:37:01.848" v="45" actId="113"/>
        <pc:sldMkLst>
          <pc:docMk/>
          <pc:sldMk cId="1571341139" sldId="341"/>
        </pc:sldMkLst>
        <pc:spChg chg="mod ord">
          <ac:chgData name="Nicholas Campion" userId="7dc06b9cbaf1b233" providerId="LiveId" clId="{824EBEB3-A73D-425C-935B-504F0F481F4E}" dt="2021-10-12T08:33:12.985" v="14" actId="700"/>
          <ac:spMkLst>
            <pc:docMk/>
            <pc:sldMk cId="1571341139" sldId="341"/>
            <ac:spMk id="2" creationId="{970D8637-D4E9-4AFF-812C-E4517FF07B00}"/>
          </ac:spMkLst>
        </pc:spChg>
        <pc:spChg chg="del mod ord">
          <ac:chgData name="Nicholas Campion" userId="7dc06b9cbaf1b233" providerId="LiveId" clId="{824EBEB3-A73D-425C-935B-504F0F481F4E}" dt="2021-10-12T08:33:12.985" v="14" actId="700"/>
          <ac:spMkLst>
            <pc:docMk/>
            <pc:sldMk cId="1571341139" sldId="341"/>
            <ac:spMk id="3" creationId="{5F27598B-1574-4564-B81C-4BC1A258929D}"/>
          </ac:spMkLst>
        </pc:spChg>
        <pc:spChg chg="add mod ord">
          <ac:chgData name="Nicholas Campion" userId="7dc06b9cbaf1b233" providerId="LiveId" clId="{824EBEB3-A73D-425C-935B-504F0F481F4E}" dt="2021-10-12T08:37:01.848" v="45" actId="113"/>
          <ac:spMkLst>
            <pc:docMk/>
            <pc:sldMk cId="1571341139" sldId="341"/>
            <ac:spMk id="4" creationId="{D9133127-1A06-48A2-BC57-E6A74AA44129}"/>
          </ac:spMkLst>
        </pc:spChg>
        <pc:spChg chg="add mod ord">
          <ac:chgData name="Nicholas Campion" userId="7dc06b9cbaf1b233" providerId="LiveId" clId="{824EBEB3-A73D-425C-935B-504F0F481F4E}" dt="2021-10-12T08:33:58.745" v="24" actId="27636"/>
          <ac:spMkLst>
            <pc:docMk/>
            <pc:sldMk cId="1571341139" sldId="341"/>
            <ac:spMk id="5" creationId="{71C93BDC-1632-4C71-9B4B-785884F899CB}"/>
          </ac:spMkLst>
        </pc:spChg>
      </pc:sldChg>
      <pc:sldChg chg="modSp new mod">
        <pc:chgData name="Nicholas Campion" userId="7dc06b9cbaf1b233" providerId="LiveId" clId="{824EBEB3-A73D-425C-935B-504F0F481F4E}" dt="2021-10-12T08:36:33.381" v="43" actId="114"/>
        <pc:sldMkLst>
          <pc:docMk/>
          <pc:sldMk cId="1761958287" sldId="342"/>
        </pc:sldMkLst>
        <pc:spChg chg="mod">
          <ac:chgData name="Nicholas Campion" userId="7dc06b9cbaf1b233" providerId="LiveId" clId="{824EBEB3-A73D-425C-935B-504F0F481F4E}" dt="2021-10-12T08:36:33.381" v="43" actId="114"/>
          <ac:spMkLst>
            <pc:docMk/>
            <pc:sldMk cId="1761958287" sldId="342"/>
            <ac:spMk id="3" creationId="{BD7D00F6-B919-428D-9C37-4977E572100B}"/>
          </ac:spMkLst>
        </pc:spChg>
        <pc:spChg chg="mod">
          <ac:chgData name="Nicholas Campion" userId="7dc06b9cbaf1b233" providerId="LiveId" clId="{824EBEB3-A73D-425C-935B-504F0F481F4E}" dt="2021-10-12T08:36:03.470" v="37" actId="27636"/>
          <ac:spMkLst>
            <pc:docMk/>
            <pc:sldMk cId="1761958287" sldId="342"/>
            <ac:spMk id="4" creationId="{8F477FED-4CF0-45C1-BA2D-719875A9EB1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6575" cy="51117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4021138" y="0"/>
            <a:ext cx="3076575" cy="511175"/>
          </a:xfrm>
          <a:prstGeom prst="rect">
            <a:avLst/>
          </a:prstGeom>
        </p:spPr>
        <p:txBody>
          <a:bodyPr vert="horz" lIns="91440" tIns="45720" rIns="91440" bIns="45720" rtlCol="0"/>
          <a:lstStyle>
            <a:lvl1pPr algn="r">
              <a:defRPr sz="1200"/>
            </a:lvl1pPr>
          </a:lstStyle>
          <a:p>
            <a:fld id="{47BD55DB-D5B5-47F9-A2B8-6CFAA291BA76}" type="datetimeFigureOut">
              <a:rPr lang="en-GB" smtClean="0"/>
              <a:pPr/>
              <a:t>08/12/2021</a:t>
            </a:fld>
            <a:endParaRPr lang="en-GB"/>
          </a:p>
        </p:txBody>
      </p:sp>
      <p:sp>
        <p:nvSpPr>
          <p:cNvPr id="4" name="Slide Image Placeholder 3"/>
          <p:cNvSpPr>
            <a:spLocks noGrp="1" noRot="1" noChangeAspect="1"/>
          </p:cNvSpPr>
          <p:nvPr>
            <p:ph type="sldImg" idx="2"/>
          </p:nvPr>
        </p:nvSpPr>
        <p:spPr>
          <a:xfrm>
            <a:off x="992188" y="768350"/>
            <a:ext cx="5114925" cy="383698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709613" y="4860925"/>
            <a:ext cx="5680075" cy="4605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721850"/>
            <a:ext cx="3076575" cy="51117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4021138" y="9721850"/>
            <a:ext cx="3076575" cy="511175"/>
          </a:xfrm>
          <a:prstGeom prst="rect">
            <a:avLst/>
          </a:prstGeom>
        </p:spPr>
        <p:txBody>
          <a:bodyPr vert="horz" lIns="91440" tIns="45720" rIns="91440" bIns="45720" rtlCol="0" anchor="b"/>
          <a:lstStyle>
            <a:lvl1pPr algn="r">
              <a:defRPr sz="1200"/>
            </a:lvl1pPr>
          </a:lstStyle>
          <a:p>
            <a:fld id="{A54DA24A-1E72-4D08-8C64-DA716868369C}" type="slidenum">
              <a:rPr lang="en-GB" smtClean="0"/>
              <a:pPr/>
              <a:t>‹#›</a:t>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FD48B0E-700D-416F-874A-C8292694FA85}" type="datetimeFigureOut">
              <a:rPr lang="en-US" smtClean="0"/>
              <a:pPr/>
              <a:t>12/8/2021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A3BB47-55C1-492B-9431-B9E2B116DD0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FD48B0E-700D-416F-874A-C8292694FA85}" type="datetimeFigureOut">
              <a:rPr lang="en-US" smtClean="0"/>
              <a:pPr/>
              <a:t>12/8/2021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A3BB47-55C1-492B-9431-B9E2B116DD0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FD48B0E-700D-416F-874A-C8292694FA85}" type="datetimeFigureOut">
              <a:rPr lang="en-US" smtClean="0"/>
              <a:pPr/>
              <a:t>12/8/2021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A3BB47-55C1-492B-9431-B9E2B116DD0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FD48B0E-700D-416F-874A-C8292694FA85}" type="datetimeFigureOut">
              <a:rPr lang="en-US" smtClean="0"/>
              <a:pPr/>
              <a:t>12/8/2021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A3BB47-55C1-492B-9431-B9E2B116DD0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FD48B0E-700D-416F-874A-C8292694FA85}" type="datetimeFigureOut">
              <a:rPr lang="en-US" smtClean="0"/>
              <a:pPr/>
              <a:t>12/8/2021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6A3BB47-55C1-492B-9431-B9E2B116DD0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FD48B0E-700D-416F-874A-C8292694FA85}" type="datetimeFigureOut">
              <a:rPr lang="en-US" smtClean="0"/>
              <a:pPr/>
              <a:t>12/8/2021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6A3BB47-55C1-492B-9431-B9E2B116DD0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FD48B0E-700D-416F-874A-C8292694FA85}" type="datetimeFigureOut">
              <a:rPr lang="en-US" smtClean="0"/>
              <a:pPr/>
              <a:t>12/8/2021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6A3BB47-55C1-492B-9431-B9E2B116DD0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FD48B0E-700D-416F-874A-C8292694FA85}" type="datetimeFigureOut">
              <a:rPr lang="en-US" smtClean="0"/>
              <a:pPr/>
              <a:t>12/8/2021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A3BB47-55C1-492B-9431-B9E2B116DD0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FD48B0E-700D-416F-874A-C8292694FA85}" type="datetimeFigureOut">
              <a:rPr lang="en-US" smtClean="0"/>
              <a:pPr/>
              <a:t>12/8/2021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6A3BB47-55C1-492B-9431-B9E2B116DD0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FD48B0E-700D-416F-874A-C8292694FA85}" type="datetimeFigureOut">
              <a:rPr lang="en-US" smtClean="0"/>
              <a:pPr/>
              <a:t>12/8/2021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A3BB47-55C1-492B-9431-B9E2B116DD0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FD48B0E-700D-416F-874A-C8292694FA85}" type="datetimeFigureOut">
              <a:rPr lang="en-US" smtClean="0"/>
              <a:pPr/>
              <a:t>12/8/2021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6A3BB47-55C1-492B-9431-B9E2B116DD0B}"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7A22B4A7-2071-4D65-9425-974F1C4F05CB}" type="slidenum">
              <a:rPr lang="en-US"/>
              <a:pPr>
                <a:defRPr/>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FD48B0E-700D-416F-874A-C8292694FA85}" type="datetimeFigureOut">
              <a:rPr lang="en-US" smtClean="0"/>
              <a:pPr/>
              <a:t>12/8/2021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6A3BB47-55C1-492B-9431-B9E2B116DD0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5.jpg"/><Relationship Id="rId1" Type="http://schemas.openxmlformats.org/officeDocument/2006/relationships/slideLayout" Target="../slideLayouts/slideLayout4.xml"/><Relationship Id="rId4" Type="http://schemas.openxmlformats.org/officeDocument/2006/relationships/image" Target="../media/image6.jpg"/></Relationships>
</file>

<file path=ppt/slides/_rels/slide8.xml.rels><?xml version="1.0" encoding="UTF-8" standalone="yes"?>
<Relationships xmlns="http://schemas.openxmlformats.org/package/2006/relationships"><Relationship Id="rId3" Type="http://schemas.openxmlformats.org/officeDocument/2006/relationships/image" Target="../media/image5.jpg"/><Relationship Id="rId7" Type="http://schemas.openxmlformats.org/officeDocument/2006/relationships/image" Target="../media/image9.jpg"/><Relationship Id="rId2" Type="http://schemas.openxmlformats.org/officeDocument/2006/relationships/hyperlink" Target="http://ir.nmu.org.ua/bitstream/handle/123456789/129962/38a650c9e24a7e5c433e230884c926bb.pdf?sequence=1" TargetMode="External"/><Relationship Id="rId1" Type="http://schemas.openxmlformats.org/officeDocument/2006/relationships/slideLayout" Target="../slideLayouts/slideLayout2.xml"/><Relationship Id="rId6" Type="http://schemas.openxmlformats.org/officeDocument/2006/relationships/image" Target="../media/image8.jpg"/><Relationship Id="rId5" Type="http://schemas.openxmlformats.org/officeDocument/2006/relationships/image" Target="../media/image7.jpg"/><Relationship Id="rId4" Type="http://schemas.openxmlformats.org/officeDocument/2006/relationships/image" Target="../media/image2.jpeg"/></Relationships>
</file>

<file path=ppt/slides/_rels/slide9.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hyperlink" Target="http://media.johnwiley.com.au/product_data/excerpt/72/04707486/0470748672-233.pdf"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16.jp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image" Target="../media/image17.jp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jpeg"/><Relationship Id="rId1" Type="http://schemas.openxmlformats.org/officeDocument/2006/relationships/slideLayout" Target="../slideLayouts/slideLayout4.xml"/><Relationship Id="rId4" Type="http://schemas.openxmlformats.org/officeDocument/2006/relationships/image" Target="../media/image25.jpeg"/></Relationships>
</file>

<file path=ppt/slides/_rels/slide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eg"/><Relationship Id="rId1" Type="http://schemas.openxmlformats.org/officeDocument/2006/relationships/slideLayout" Target="../slideLayouts/slideLayout2.xml"/><Relationship Id="rId4" Type="http://schemas.openxmlformats.org/officeDocument/2006/relationships/image" Target="../media/image28.jpeg"/></Relationships>
</file>

<file path=ppt/slides/_rels/slide2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29.jpe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hyperlink" Target="http://www.dezeen.com/postmodernism" TargetMode="Externa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3.jpeg"/><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2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hyperlink" Target="http://www.rudolfhsmit.nl/h-chai2.htm" TargetMode="External"/><Relationship Id="rId1" Type="http://schemas.openxmlformats.org/officeDocument/2006/relationships/slideLayout" Target="../slideLayouts/slideLayout12.xml"/><Relationship Id="rId4" Type="http://schemas.openxmlformats.org/officeDocument/2006/relationships/image" Target="../media/image36.jpeg"/></Relationships>
</file>

<file path=ppt/slides/_rels/slide30.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jpeg"/><Relationship Id="rId1" Type="http://schemas.openxmlformats.org/officeDocument/2006/relationships/slideLayout" Target="../slideLayouts/slideLayout2.xml"/><Relationship Id="rId4" Type="http://schemas.openxmlformats.org/officeDocument/2006/relationships/image" Target="../media/image41.jpeg"/></Relationships>
</file>

<file path=ppt/slides/_rels/slide32.xml.rels><?xml version="1.0" encoding="UTF-8" standalone="yes"?>
<Relationships xmlns="http://schemas.openxmlformats.org/package/2006/relationships"><Relationship Id="rId2" Type="http://schemas.openxmlformats.org/officeDocument/2006/relationships/image" Target="../media/image39.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latin typeface="Cambria" pitchFamily="18" charset="0"/>
              </a:rPr>
              <a:t>Modernism and Postmodernism</a:t>
            </a:r>
            <a:br>
              <a:rPr lang="en-GB" dirty="0">
                <a:latin typeface="Cambria" pitchFamily="18" charset="0"/>
              </a:rPr>
            </a:br>
            <a:br>
              <a:rPr lang="en-US" b="1" u="sng" dirty="0"/>
            </a:br>
            <a:endParaRPr lang="en-US" dirty="0">
              <a:latin typeface="Cambria" pitchFamily="18" charset="0"/>
            </a:endParaRPr>
          </a:p>
        </p:txBody>
      </p:sp>
      <p:sp>
        <p:nvSpPr>
          <p:cNvPr id="3" name="Subtitle 2"/>
          <p:cNvSpPr>
            <a:spLocks noGrp="1"/>
          </p:cNvSpPr>
          <p:nvPr>
            <p:ph type="subTitle" idx="1"/>
          </p:nvPr>
        </p:nvSpPr>
        <p:spPr/>
        <p:txBody>
          <a:bodyPr/>
          <a:lstStyle/>
          <a:p>
            <a:r>
              <a:rPr lang="en-GB"/>
              <a:t>Nick Campion</a:t>
            </a:r>
            <a:endParaRPr lang="en-GB" dirty="0"/>
          </a:p>
        </p:txBody>
      </p:sp>
      <p:pic>
        <p:nvPicPr>
          <p:cNvPr id="6" name="Picture 5" descr="TheSophiaCentre.jpg"/>
          <p:cNvPicPr>
            <a:picLocks noChangeAspect="1"/>
          </p:cNvPicPr>
          <p:nvPr/>
        </p:nvPicPr>
        <p:blipFill>
          <a:blip r:embed="rId2" cstate="print"/>
          <a:stretch>
            <a:fillRect/>
          </a:stretch>
        </p:blipFill>
        <p:spPr>
          <a:xfrm>
            <a:off x="1979712" y="548680"/>
            <a:ext cx="5880768" cy="1141855"/>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rPr>
              <a:t>Resources</a:t>
            </a:r>
            <a:endParaRPr lang="en-US" dirty="0">
              <a:latin typeface="Cambria" pitchFamily="18" charset="0"/>
            </a:endParaRPr>
          </a:p>
        </p:txBody>
      </p:sp>
      <p:sp>
        <p:nvSpPr>
          <p:cNvPr id="3" name="Content Placeholder 2"/>
          <p:cNvSpPr>
            <a:spLocks noGrp="1"/>
          </p:cNvSpPr>
          <p:nvPr>
            <p:ph sz="half" idx="1"/>
          </p:nvPr>
        </p:nvSpPr>
        <p:spPr/>
        <p:txBody>
          <a:bodyPr>
            <a:normAutofit fontScale="92500" lnSpcReduction="20000"/>
          </a:bodyPr>
          <a:lstStyle/>
          <a:p>
            <a:pPr>
              <a:buNone/>
            </a:pPr>
            <a:r>
              <a:rPr lang="en-GB" dirty="0">
                <a:latin typeface="Cambria" pitchFamily="18" charset="0"/>
              </a:rPr>
              <a:t>Nick’s notes</a:t>
            </a:r>
          </a:p>
          <a:p>
            <a:pPr>
              <a:buNone/>
            </a:pPr>
            <a:r>
              <a:rPr lang="en-GB" dirty="0">
                <a:latin typeface="Cambria" pitchFamily="18" charset="0"/>
              </a:rPr>
              <a:t>Nick’s paper from </a:t>
            </a:r>
            <a:r>
              <a:rPr lang="en-GB" i="1" dirty="0">
                <a:latin typeface="Cambria" pitchFamily="18" charset="0"/>
              </a:rPr>
              <a:t>Astrologies</a:t>
            </a:r>
          </a:p>
          <a:p>
            <a:r>
              <a:rPr lang="en-GB" sz="1600" dirty="0">
                <a:latin typeface="Cambria" pitchFamily="18" charset="0"/>
              </a:rPr>
              <a:t>Campion, Nicholas, ‘Astrology’s Place in Historical </a:t>
            </a:r>
            <a:r>
              <a:rPr lang="en-GB" sz="1600" dirty="0" err="1">
                <a:latin typeface="Cambria" pitchFamily="18" charset="0"/>
              </a:rPr>
              <a:t>Periodisation</a:t>
            </a:r>
            <a:r>
              <a:rPr lang="en-GB" sz="1600" dirty="0">
                <a:latin typeface="Cambria" pitchFamily="18" charset="0"/>
              </a:rPr>
              <a:t>: Modern, </a:t>
            </a:r>
            <a:r>
              <a:rPr lang="en-GB" sz="1600" dirty="0" err="1">
                <a:latin typeface="Cambria" pitchFamily="18" charset="0"/>
              </a:rPr>
              <a:t>Premodern</a:t>
            </a:r>
            <a:r>
              <a:rPr lang="en-GB" sz="1600" dirty="0">
                <a:latin typeface="Cambria" pitchFamily="18" charset="0"/>
              </a:rPr>
              <a:t> or Postmodern?’, in Nicholas Campion and Liz Greene</a:t>
            </a:r>
            <a:r>
              <a:rPr lang="en-GB" sz="1600" i="1" dirty="0">
                <a:latin typeface="Cambria" pitchFamily="18" charset="0"/>
              </a:rPr>
              <a:t> </a:t>
            </a:r>
            <a:r>
              <a:rPr lang="en-GB" sz="1600" dirty="0">
                <a:latin typeface="Cambria" pitchFamily="18" charset="0"/>
              </a:rPr>
              <a:t>(</a:t>
            </a:r>
            <a:r>
              <a:rPr lang="en-GB" sz="1600" dirty="0" err="1">
                <a:latin typeface="Cambria" pitchFamily="18" charset="0"/>
              </a:rPr>
              <a:t>eds</a:t>
            </a:r>
            <a:r>
              <a:rPr lang="en-GB" sz="1600" dirty="0">
                <a:latin typeface="Cambria" pitchFamily="18" charset="0"/>
              </a:rPr>
              <a:t>), </a:t>
            </a:r>
            <a:r>
              <a:rPr lang="en-GB" sz="1600" i="1" dirty="0" err="1">
                <a:latin typeface="Cambria" pitchFamily="18" charset="0"/>
              </a:rPr>
              <a:t>Astrologies</a:t>
            </a:r>
            <a:r>
              <a:rPr lang="en-GB" sz="1600" i="1" dirty="0">
                <a:latin typeface="Cambria" pitchFamily="18" charset="0"/>
              </a:rPr>
              <a:t>: Plurality and Diversity</a:t>
            </a:r>
            <a:r>
              <a:rPr lang="en-GB" sz="1600" dirty="0">
                <a:latin typeface="Cambria" pitchFamily="18" charset="0"/>
              </a:rPr>
              <a:t>, </a:t>
            </a:r>
            <a:r>
              <a:rPr lang="en-GB" sz="1600" dirty="0" err="1">
                <a:latin typeface="Cambria" pitchFamily="18" charset="0"/>
              </a:rPr>
              <a:t>Lampeter</a:t>
            </a:r>
            <a:r>
              <a:rPr lang="en-GB" sz="1600" dirty="0">
                <a:latin typeface="Cambria" pitchFamily="18" charset="0"/>
              </a:rPr>
              <a:t>: Sophia Centre Press, 2010. pp. 217-254.</a:t>
            </a:r>
          </a:p>
          <a:p>
            <a:pPr>
              <a:buNone/>
            </a:pPr>
            <a:r>
              <a:rPr lang="en-GB" dirty="0">
                <a:latin typeface="Cambria" pitchFamily="18" charset="0"/>
              </a:rPr>
              <a:t>On-line resources on the Learning Zone</a:t>
            </a:r>
          </a:p>
          <a:p>
            <a:pPr>
              <a:buNone/>
            </a:pPr>
            <a:r>
              <a:rPr lang="en-GB" dirty="0">
                <a:latin typeface="Cambria" pitchFamily="18" charset="0"/>
              </a:rPr>
              <a:t>Plus....</a:t>
            </a:r>
          </a:p>
          <a:p>
            <a:pPr>
              <a:buNone/>
            </a:pPr>
            <a:r>
              <a:rPr lang="en-GB" dirty="0">
                <a:latin typeface="Cambria" pitchFamily="18" charset="0"/>
              </a:rPr>
              <a:t>JSTOR</a:t>
            </a:r>
          </a:p>
          <a:p>
            <a:pPr>
              <a:buNone/>
            </a:pPr>
            <a:r>
              <a:rPr lang="en-GB" dirty="0">
                <a:latin typeface="Cambria" pitchFamily="18" charset="0"/>
              </a:rPr>
              <a:t>Other academic resources</a:t>
            </a:r>
            <a:endParaRPr lang="en-US" dirty="0">
              <a:latin typeface="Cambria" pitchFamily="18" charset="0"/>
            </a:endParaRPr>
          </a:p>
        </p:txBody>
      </p:sp>
      <p:sp>
        <p:nvSpPr>
          <p:cNvPr id="5" name="Content Placeholder 4"/>
          <p:cNvSpPr>
            <a:spLocks noGrp="1"/>
          </p:cNvSpPr>
          <p:nvPr>
            <p:ph sz="half" idx="2"/>
          </p:nvPr>
        </p:nvSpPr>
        <p:spPr/>
        <p:txBody>
          <a:bodyPr>
            <a:normAutofit fontScale="92500" lnSpcReduction="20000"/>
          </a:bodyPr>
          <a:lstStyle/>
          <a:p>
            <a:pPr algn="ctr">
              <a:buNone/>
            </a:pPr>
            <a:r>
              <a:rPr lang="en-GB" dirty="0">
                <a:latin typeface="Cambria" pitchFamily="18" charset="0"/>
              </a:rPr>
              <a:t>What other modules does this relate to?</a:t>
            </a:r>
            <a:r>
              <a:rPr lang="en-GB" sz="5400" b="1" i="1" u="sng" dirty="0"/>
              <a:t> </a:t>
            </a:r>
          </a:p>
          <a:p>
            <a:pPr algn="ctr">
              <a:buNone/>
            </a:pPr>
            <a:r>
              <a:rPr lang="en-GB" sz="5400" b="1" i="1" u="sng" dirty="0"/>
              <a:t>All of them.</a:t>
            </a:r>
          </a:p>
          <a:p>
            <a:pPr>
              <a:buNone/>
            </a:pPr>
            <a:r>
              <a:rPr lang="en-GB" dirty="0"/>
              <a:t>If you work on any topic which concerns modern astrology or New Age ideas the modern-postmodern framework will, in most circumstances, be important.</a:t>
            </a:r>
          </a:p>
          <a:p>
            <a:endParaRPr lang="en-GB" dirty="0"/>
          </a:p>
        </p:txBody>
      </p:sp>
      <p:pic>
        <p:nvPicPr>
          <p:cNvPr id="4" name="Picture 3" descr="C:\Users\Liz\Dropbox\SEAC 2016\Artwork\UWTSD Logo_200dpi.jpg"/>
          <p:cNvPicPr>
            <a:picLocks noChangeAspect="1" noChangeArrowheads="1"/>
          </p:cNvPicPr>
          <p:nvPr/>
        </p:nvPicPr>
        <p:blipFill>
          <a:blip r:embed="rId2" cstate="print"/>
          <a:srcRect/>
          <a:stretch>
            <a:fillRect/>
          </a:stretch>
        </p:blipFill>
        <p:spPr bwMode="auto">
          <a:xfrm>
            <a:off x="7164288" y="6021288"/>
            <a:ext cx="1660659" cy="637828"/>
          </a:xfrm>
          <a:prstGeom prst="rect">
            <a:avLst/>
          </a:prstGeom>
          <a:noFill/>
          <a:ln w="9525">
            <a:noFill/>
            <a:miter lim="800000"/>
            <a:headEnd/>
            <a:tailEnd/>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rPr>
              <a:t>Why is this topic important?</a:t>
            </a:r>
            <a:endParaRPr lang="en-US" dirty="0">
              <a:latin typeface="Cambria" pitchFamily="18" charset="0"/>
            </a:endParaRPr>
          </a:p>
        </p:txBody>
      </p:sp>
      <p:sp>
        <p:nvSpPr>
          <p:cNvPr id="3" name="Content Placeholder 2"/>
          <p:cNvSpPr>
            <a:spLocks noGrp="1"/>
          </p:cNvSpPr>
          <p:nvPr>
            <p:ph sz="half" idx="1"/>
          </p:nvPr>
        </p:nvSpPr>
        <p:spPr/>
        <p:txBody>
          <a:bodyPr>
            <a:normAutofit fontScale="70000" lnSpcReduction="20000"/>
          </a:bodyPr>
          <a:lstStyle/>
          <a:p>
            <a:pPr>
              <a:buNone/>
            </a:pPr>
            <a:r>
              <a:rPr lang="en-GB" dirty="0">
                <a:latin typeface="Cambria" pitchFamily="18" charset="0"/>
              </a:rPr>
              <a:t>1. One of the dominant theoretical frameworks used by modern scholars to understand history and culture is the supposed transition of the western world into the ‘modern’ from the ‘modern’ in the 17</a:t>
            </a:r>
            <a:r>
              <a:rPr lang="en-GB" baseline="30000" dirty="0">
                <a:latin typeface="Cambria" pitchFamily="18" charset="0"/>
              </a:rPr>
              <a:t>th</a:t>
            </a:r>
            <a:r>
              <a:rPr lang="en-GB" dirty="0">
                <a:latin typeface="Cambria" pitchFamily="18" charset="0"/>
              </a:rPr>
              <a:t>-19th centuries (and then the whole world as western culture spreads) to the ‘post-modern’, which is said to have taken place in the 20th century.</a:t>
            </a:r>
          </a:p>
          <a:p>
            <a:pPr>
              <a:buNone/>
            </a:pPr>
            <a:r>
              <a:rPr lang="en-GB" dirty="0">
                <a:latin typeface="Cambria" pitchFamily="18" charset="0"/>
              </a:rPr>
              <a:t>2.  It is necessary to place the discussion of the role of astrology, astronomy and cosmology in culture within wider theoretical frameworks.</a:t>
            </a:r>
          </a:p>
        </p:txBody>
      </p:sp>
      <p:sp>
        <p:nvSpPr>
          <p:cNvPr id="5" name="Content Placeholder 4"/>
          <p:cNvSpPr>
            <a:spLocks noGrp="1"/>
          </p:cNvSpPr>
          <p:nvPr>
            <p:ph sz="half" idx="2"/>
          </p:nvPr>
        </p:nvSpPr>
        <p:spPr/>
        <p:txBody>
          <a:bodyPr>
            <a:normAutofit fontScale="70000" lnSpcReduction="20000"/>
          </a:bodyPr>
          <a:lstStyle/>
          <a:p>
            <a:pPr>
              <a:buNone/>
            </a:pPr>
            <a:r>
              <a:rPr lang="en-GB" dirty="0">
                <a:latin typeface="Cambria" pitchFamily="18" charset="0"/>
              </a:rPr>
              <a:t>3.The supposed rise of, or emergence of, postmodernism is cited by many scholars as an explanation for the supposed rise in popularity of astrology in the modern west, together with practices or beliefs which many people believe are part of a cultural matrix which encourages astrology, including New Age beliefs, occult practices, </a:t>
            </a:r>
            <a:r>
              <a:rPr lang="en-GB" dirty="0" err="1">
                <a:latin typeface="Cambria" pitchFamily="18" charset="0"/>
              </a:rPr>
              <a:t>supestition</a:t>
            </a:r>
            <a:r>
              <a:rPr lang="en-GB" dirty="0">
                <a:latin typeface="Cambria" pitchFamily="18" charset="0"/>
              </a:rPr>
              <a:t> and alternative spiritualities.</a:t>
            </a:r>
            <a:endParaRPr lang="en-US" dirty="0">
              <a:latin typeface="Cambria" pitchFamily="18" charset="0"/>
            </a:endParaRPr>
          </a:p>
          <a:p>
            <a:endParaRPr lang="en-GB" dirty="0"/>
          </a:p>
        </p:txBody>
      </p:sp>
      <p:pic>
        <p:nvPicPr>
          <p:cNvPr id="6" name="Picture 5" descr="C:\Users\Liz\Dropbox\SEAC 2016\Artwork\UWTSD Logo_200dpi.jpg"/>
          <p:cNvPicPr>
            <a:picLocks noChangeAspect="1" noChangeArrowheads="1"/>
          </p:cNvPicPr>
          <p:nvPr/>
        </p:nvPicPr>
        <p:blipFill>
          <a:blip r:embed="rId2" cstate="print"/>
          <a:srcRect/>
          <a:stretch>
            <a:fillRect/>
          </a:stretch>
        </p:blipFill>
        <p:spPr bwMode="auto">
          <a:xfrm>
            <a:off x="7164288" y="6021288"/>
            <a:ext cx="1660659" cy="637828"/>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a:latin typeface="Cambria" pitchFamily="18" charset="0"/>
              </a:rPr>
              <a:t>However</a:t>
            </a:r>
            <a:endParaRPr lang="en-US" i="1" dirty="0">
              <a:latin typeface="Cambria" pitchFamily="18" charset="0"/>
            </a:endParaRPr>
          </a:p>
        </p:txBody>
      </p:sp>
      <p:sp>
        <p:nvSpPr>
          <p:cNvPr id="3" name="Content Placeholder 2"/>
          <p:cNvSpPr>
            <a:spLocks noGrp="1"/>
          </p:cNvSpPr>
          <p:nvPr>
            <p:ph idx="1"/>
          </p:nvPr>
        </p:nvSpPr>
        <p:spPr/>
        <p:txBody>
          <a:bodyPr>
            <a:normAutofit/>
          </a:bodyPr>
          <a:lstStyle/>
          <a:p>
            <a:pPr>
              <a:buNone/>
            </a:pPr>
            <a:r>
              <a:rPr lang="en-GB" sz="2000" dirty="0">
                <a:latin typeface="Cambria" pitchFamily="18" charset="0"/>
              </a:rPr>
              <a:t>1.It is a requirement of academic education that all such assumptions are questioned.</a:t>
            </a:r>
          </a:p>
          <a:p>
            <a:pPr>
              <a:buNone/>
            </a:pPr>
            <a:r>
              <a:rPr lang="en-GB" sz="2000" dirty="0">
                <a:latin typeface="Cambria" pitchFamily="18" charset="0"/>
              </a:rPr>
              <a:t>2.Therefore, while many academics may assume that postmodernism is a real phenomenon, it is necessary to question it.</a:t>
            </a:r>
          </a:p>
          <a:p>
            <a:pPr>
              <a:buNone/>
            </a:pPr>
            <a:r>
              <a:rPr lang="en-GB" sz="2000" dirty="0">
                <a:latin typeface="Cambria" pitchFamily="18" charset="0"/>
              </a:rPr>
              <a:t>3.As MA students you may decide to either (1) agree or (2) disagree that postmodernism is (a) real or (b) relevant, on the  basis of the evidence.</a:t>
            </a:r>
          </a:p>
          <a:p>
            <a:pPr>
              <a:buNone/>
            </a:pPr>
            <a:r>
              <a:rPr lang="en-GB" sz="2000" dirty="0">
                <a:latin typeface="Cambria" pitchFamily="18" charset="0"/>
              </a:rPr>
              <a:t>4.As applied to cultural debates (including debates on astrology) the terms modern and postmodern are often reduced to simple formulae (especially in the media).</a:t>
            </a:r>
          </a:p>
          <a:p>
            <a:pPr>
              <a:buNone/>
            </a:pPr>
            <a:r>
              <a:rPr lang="en-GB" sz="2000" dirty="0">
                <a:latin typeface="Cambria" pitchFamily="18" charset="0"/>
              </a:rPr>
              <a:t>5. However, the issues are complex and nuanced. </a:t>
            </a:r>
          </a:p>
          <a:p>
            <a:pPr>
              <a:buNone/>
            </a:pPr>
            <a:endParaRPr lang="en-US" sz="2000" dirty="0">
              <a:latin typeface="Cambria" pitchFamily="18" charset="0"/>
            </a:endParaRPr>
          </a:p>
        </p:txBody>
      </p:sp>
      <p:pic>
        <p:nvPicPr>
          <p:cNvPr id="4" name="Picture 3" descr="C:\Users\Liz\Dropbox\SEAC 2016\Artwork\UWTSD Logo_200dpi.jpg"/>
          <p:cNvPicPr>
            <a:picLocks noChangeAspect="1" noChangeArrowheads="1"/>
          </p:cNvPicPr>
          <p:nvPr/>
        </p:nvPicPr>
        <p:blipFill>
          <a:blip r:embed="rId2" cstate="print"/>
          <a:srcRect/>
          <a:stretch>
            <a:fillRect/>
          </a:stretch>
        </p:blipFill>
        <p:spPr bwMode="auto">
          <a:xfrm>
            <a:off x="5849014" y="5516116"/>
            <a:ext cx="2975933" cy="1143000"/>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rPr>
              <a:t>Definitions</a:t>
            </a:r>
            <a:endParaRPr lang="en-US" dirty="0">
              <a:latin typeface="Cambria" pitchFamily="18" charset="0"/>
            </a:endParaRPr>
          </a:p>
        </p:txBody>
      </p:sp>
      <p:sp>
        <p:nvSpPr>
          <p:cNvPr id="3" name="Content Placeholder 2"/>
          <p:cNvSpPr>
            <a:spLocks noGrp="1"/>
          </p:cNvSpPr>
          <p:nvPr>
            <p:ph idx="1"/>
          </p:nvPr>
        </p:nvSpPr>
        <p:spPr/>
        <p:txBody>
          <a:bodyPr>
            <a:normAutofit fontScale="92500" lnSpcReduction="20000"/>
          </a:bodyPr>
          <a:lstStyle/>
          <a:p>
            <a:pPr>
              <a:buNone/>
            </a:pPr>
            <a:r>
              <a:rPr lang="en-GB" sz="1900" dirty="0">
                <a:latin typeface="Cambria" pitchFamily="18" charset="0"/>
              </a:rPr>
              <a:t>There is a slight confusion of terms. Many academics do not make these clear. </a:t>
            </a:r>
          </a:p>
          <a:p>
            <a:r>
              <a:rPr lang="en-GB" sz="1900" b="1" dirty="0">
                <a:latin typeface="Cambria" pitchFamily="18" charset="0"/>
              </a:rPr>
              <a:t>Modern</a:t>
            </a:r>
            <a:r>
              <a:rPr lang="en-GB" sz="1900" dirty="0">
                <a:latin typeface="Cambria" pitchFamily="18" charset="0"/>
              </a:rPr>
              <a:t>: in English, anything that is ‘now’</a:t>
            </a:r>
          </a:p>
          <a:p>
            <a:r>
              <a:rPr lang="en-GB" sz="1900" dirty="0">
                <a:latin typeface="Cambria" pitchFamily="18" charset="0"/>
              </a:rPr>
              <a:t>The </a:t>
            </a:r>
            <a:r>
              <a:rPr lang="en-GB" sz="1900" b="1" dirty="0">
                <a:latin typeface="Cambria" pitchFamily="18" charset="0"/>
              </a:rPr>
              <a:t>Modern period </a:t>
            </a:r>
            <a:r>
              <a:rPr lang="en-GB" sz="1900" dirty="0">
                <a:latin typeface="Cambria" pitchFamily="18" charset="0"/>
              </a:rPr>
              <a:t>in history – generally since the 17</a:t>
            </a:r>
            <a:r>
              <a:rPr lang="en-GB" sz="1900" baseline="30000" dirty="0">
                <a:latin typeface="Cambria" pitchFamily="18" charset="0"/>
              </a:rPr>
              <a:t>th</a:t>
            </a:r>
            <a:r>
              <a:rPr lang="en-GB" sz="1900" dirty="0">
                <a:latin typeface="Cambria" pitchFamily="18" charset="0"/>
              </a:rPr>
              <a:t> century in the West – the origins of modern science. (Before this is </a:t>
            </a:r>
            <a:r>
              <a:rPr lang="en-GB" sz="1900" dirty="0" err="1">
                <a:latin typeface="Cambria" pitchFamily="18" charset="0"/>
              </a:rPr>
              <a:t>Premodern</a:t>
            </a:r>
            <a:r>
              <a:rPr lang="en-GB" sz="1900" dirty="0">
                <a:latin typeface="Cambria" pitchFamily="18" charset="0"/>
              </a:rPr>
              <a:t>; sometimes the 17</a:t>
            </a:r>
            <a:r>
              <a:rPr lang="en-GB" sz="1900" baseline="30000" dirty="0">
                <a:latin typeface="Cambria" pitchFamily="18" charset="0"/>
              </a:rPr>
              <a:t>th</a:t>
            </a:r>
            <a:r>
              <a:rPr lang="en-GB" sz="1900" dirty="0">
                <a:latin typeface="Cambria" pitchFamily="18" charset="0"/>
              </a:rPr>
              <a:t>/18</a:t>
            </a:r>
            <a:r>
              <a:rPr lang="en-GB" sz="1900" baseline="30000" dirty="0">
                <a:latin typeface="Cambria" pitchFamily="18" charset="0"/>
              </a:rPr>
              <a:t>th</a:t>
            </a:r>
            <a:r>
              <a:rPr lang="en-GB" sz="1900" dirty="0">
                <a:latin typeface="Cambria" pitchFamily="18" charset="0"/>
              </a:rPr>
              <a:t> centuries are known as Early Modern)</a:t>
            </a:r>
          </a:p>
          <a:p>
            <a:r>
              <a:rPr lang="en-GB" sz="1900" dirty="0">
                <a:latin typeface="Cambria" pitchFamily="18" charset="0"/>
              </a:rPr>
              <a:t>The </a:t>
            </a:r>
            <a:r>
              <a:rPr lang="en-GB" sz="1900" b="1" dirty="0">
                <a:latin typeface="Cambria" pitchFamily="18" charset="0"/>
              </a:rPr>
              <a:t>Early Modern </a:t>
            </a:r>
            <a:r>
              <a:rPr lang="en-GB" sz="1900" dirty="0">
                <a:latin typeface="Cambria" pitchFamily="18" charset="0"/>
              </a:rPr>
              <a:t>period in European history begins around the early 17</a:t>
            </a:r>
            <a:r>
              <a:rPr lang="en-GB" sz="1900" baseline="30000" dirty="0">
                <a:latin typeface="Cambria" pitchFamily="18" charset="0"/>
              </a:rPr>
              <a:t>th</a:t>
            </a:r>
            <a:r>
              <a:rPr lang="en-GB" sz="1900" dirty="0">
                <a:latin typeface="Cambria" pitchFamily="18" charset="0"/>
              </a:rPr>
              <a:t> century and the beginning of the ‘scientific revolution’, up to the late 18</a:t>
            </a:r>
            <a:r>
              <a:rPr lang="en-GB" sz="1900" baseline="30000" dirty="0">
                <a:latin typeface="Cambria" pitchFamily="18" charset="0"/>
              </a:rPr>
              <a:t>th</a:t>
            </a:r>
            <a:r>
              <a:rPr lang="en-GB" sz="1900" dirty="0">
                <a:latin typeface="Cambria" pitchFamily="18" charset="0"/>
              </a:rPr>
              <a:t> century.  There are no precise beginning and end points.</a:t>
            </a:r>
          </a:p>
          <a:p>
            <a:r>
              <a:rPr lang="en-GB" sz="1900" b="1" dirty="0">
                <a:latin typeface="Cambria" pitchFamily="18" charset="0"/>
              </a:rPr>
              <a:t>‘Late modernity’, </a:t>
            </a:r>
            <a:r>
              <a:rPr lang="en-GB" sz="1900" dirty="0">
                <a:latin typeface="Cambria" pitchFamily="18" charset="0"/>
              </a:rPr>
              <a:t>in the common usage of the term is the current period, seen as a ‘crisis’ of faith in modernity and the transition to the post-modern.</a:t>
            </a:r>
          </a:p>
          <a:p>
            <a:r>
              <a:rPr lang="en-GB" sz="1900" b="1" dirty="0">
                <a:latin typeface="Cambria" pitchFamily="18" charset="0"/>
              </a:rPr>
              <a:t>Modernism</a:t>
            </a:r>
            <a:r>
              <a:rPr lang="en-GB" sz="1900" dirty="0">
                <a:latin typeface="Cambria" pitchFamily="18" charset="0"/>
              </a:rPr>
              <a:t>: artistic movements – such as ‘modern art’; also </a:t>
            </a:r>
            <a:r>
              <a:rPr lang="en-GB" sz="1900" b="1" dirty="0">
                <a:latin typeface="Cambria" pitchFamily="18" charset="0"/>
              </a:rPr>
              <a:t>Cultural Modernism</a:t>
            </a:r>
          </a:p>
          <a:p>
            <a:r>
              <a:rPr lang="en-GB" sz="1900" b="1" dirty="0">
                <a:latin typeface="Cambria" pitchFamily="18" charset="0"/>
              </a:rPr>
              <a:t>Modernity</a:t>
            </a:r>
            <a:r>
              <a:rPr lang="en-GB" sz="1900" dirty="0">
                <a:latin typeface="Cambria" pitchFamily="18" charset="0"/>
              </a:rPr>
              <a:t>: the condition of being modern; the characteristics of the modern historical phase.</a:t>
            </a:r>
            <a:r>
              <a:rPr lang="en-GB" sz="2000" dirty="0">
                <a:latin typeface="Cambria" pitchFamily="18" charset="0"/>
              </a:rPr>
              <a:t> </a:t>
            </a:r>
          </a:p>
          <a:p>
            <a:pPr>
              <a:buNone/>
            </a:pPr>
            <a:r>
              <a:rPr lang="en-GB" sz="2000" i="1" dirty="0">
                <a:latin typeface="Cambria" pitchFamily="18" charset="0"/>
              </a:rPr>
              <a:t>The terms modernism and modernity are sometimes used as if they are the same, sometimes as if they are different. </a:t>
            </a:r>
          </a:p>
          <a:p>
            <a:pPr>
              <a:buNone/>
            </a:pPr>
            <a:r>
              <a:rPr lang="en-GB" sz="2000" i="1" dirty="0">
                <a:latin typeface="Cambria" pitchFamily="18" charset="0"/>
              </a:rPr>
              <a:t>If they are used in a different sense, then modernism usually applies to the arts</a:t>
            </a:r>
          </a:p>
          <a:p>
            <a:endParaRPr lang="en-GB" sz="1900" dirty="0"/>
          </a:p>
          <a:p>
            <a:endParaRPr lang="en-GB" sz="1900" dirty="0"/>
          </a:p>
          <a:p>
            <a:endParaRPr lang="en-US" dirty="0"/>
          </a:p>
        </p:txBody>
      </p:sp>
      <p:pic>
        <p:nvPicPr>
          <p:cNvPr id="4" name="Picture 3" descr="C:\Users\Liz\Dropbox\SEAC 2016\Artwork\UWTSD Logo_200dpi.jpg"/>
          <p:cNvPicPr>
            <a:picLocks noChangeAspect="1" noChangeArrowheads="1"/>
          </p:cNvPicPr>
          <p:nvPr/>
        </p:nvPicPr>
        <p:blipFill>
          <a:blip r:embed="rId2" cstate="print"/>
          <a:srcRect/>
          <a:stretch>
            <a:fillRect/>
          </a:stretch>
        </p:blipFill>
        <p:spPr bwMode="auto">
          <a:xfrm>
            <a:off x="7164288" y="6021288"/>
            <a:ext cx="1660659" cy="637828"/>
          </a:xfrm>
          <a:prstGeom prst="rect">
            <a:avLst/>
          </a:prstGeom>
          <a:noFill/>
          <a:ln w="9525">
            <a:noFill/>
            <a:miter lim="800000"/>
            <a:headEnd/>
            <a:tailEnd/>
          </a:ln>
        </p:spPr>
      </p:pic>
    </p:spTree>
    <p:extLst>
      <p:ext uri="{BB962C8B-B14F-4D97-AF65-F5344CB8AC3E}">
        <p14:creationId xmlns:p14="http://schemas.microsoft.com/office/powerpoint/2010/main" val="696877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l"/>
            <a:r>
              <a:rPr lang="en-GB" dirty="0">
                <a:latin typeface="Cambria" pitchFamily="18" charset="0"/>
              </a:rPr>
              <a:t>The sociology </a:t>
            </a:r>
            <a:br>
              <a:rPr lang="en-GB" dirty="0">
                <a:latin typeface="Cambria" pitchFamily="18" charset="0"/>
              </a:rPr>
            </a:br>
            <a:r>
              <a:rPr lang="en-GB" dirty="0">
                <a:latin typeface="Cambria" pitchFamily="18" charset="0"/>
              </a:rPr>
              <a:t>of modern astrology</a:t>
            </a:r>
          </a:p>
        </p:txBody>
      </p:sp>
      <p:sp>
        <p:nvSpPr>
          <p:cNvPr id="3" name="Content Placeholder 2"/>
          <p:cNvSpPr>
            <a:spLocks noGrp="1"/>
          </p:cNvSpPr>
          <p:nvPr>
            <p:ph idx="1"/>
          </p:nvPr>
        </p:nvSpPr>
        <p:spPr/>
        <p:txBody>
          <a:bodyPr>
            <a:normAutofit fontScale="70000" lnSpcReduction="20000"/>
          </a:bodyPr>
          <a:lstStyle/>
          <a:p>
            <a:endParaRPr lang="en-GB" b="1" dirty="0">
              <a:latin typeface="Cambria" pitchFamily="18" charset="0"/>
            </a:endParaRPr>
          </a:p>
          <a:p>
            <a:pPr marL="0" indent="0">
              <a:buNone/>
            </a:pPr>
            <a:r>
              <a:rPr lang="en-GB" b="1" dirty="0">
                <a:latin typeface="Cambria" pitchFamily="18" charset="0"/>
              </a:rPr>
              <a:t>Astrology is </a:t>
            </a:r>
          </a:p>
          <a:p>
            <a:pPr marL="0" indent="0">
              <a:buNone/>
            </a:pPr>
            <a:r>
              <a:rPr lang="en-GB" dirty="0">
                <a:latin typeface="Cambria" pitchFamily="18" charset="0"/>
              </a:rPr>
              <a:t> </a:t>
            </a:r>
          </a:p>
          <a:p>
            <a:pPr marL="0" indent="0">
              <a:buNone/>
            </a:pPr>
            <a:r>
              <a:rPr lang="en-GB" b="1" i="1" dirty="0">
                <a:latin typeface="Cambria" pitchFamily="18" charset="0"/>
              </a:rPr>
              <a:t>one among a number of potential </a:t>
            </a:r>
            <a:r>
              <a:rPr lang="en-GB" b="1" i="1" u="sng" dirty="0">
                <a:latin typeface="Cambria" pitchFamily="18" charset="0"/>
              </a:rPr>
              <a:t>compensatory activities </a:t>
            </a:r>
            <a:r>
              <a:rPr lang="en-GB" b="1" i="1" dirty="0">
                <a:latin typeface="Cambria" pitchFamily="18" charset="0"/>
              </a:rPr>
              <a:t>that may be attractive to individuals who are </a:t>
            </a:r>
            <a:r>
              <a:rPr lang="en-GB" b="1" i="1" u="sng" dirty="0">
                <a:latin typeface="Cambria" pitchFamily="18" charset="0"/>
              </a:rPr>
              <a:t>struggling to come to terms with the uncertainties of life </a:t>
            </a:r>
            <a:r>
              <a:rPr lang="en-GB" b="1" i="1" dirty="0">
                <a:latin typeface="Cambria" pitchFamily="18" charset="0"/>
              </a:rPr>
              <a:t>in </a:t>
            </a:r>
            <a:r>
              <a:rPr lang="en-GB" b="1" i="1" u="sng" dirty="0">
                <a:latin typeface="Cambria" pitchFamily="18" charset="0"/>
              </a:rPr>
              <a:t>late modernity</a:t>
            </a:r>
            <a:r>
              <a:rPr lang="en-GB" i="1" dirty="0">
                <a:latin typeface="Cambria" pitchFamily="18" charset="0"/>
              </a:rPr>
              <a:t>… belief in astrology is prevalent among particular social groups; groups which, as we have indicated, may be experiencing difficulty in accommodating their religious feelings to life in an uncertain post-industrial culture. Paradoxical as it may seem, therefore, we conclude that </a:t>
            </a:r>
            <a:r>
              <a:rPr lang="en-GB" b="1" i="1" dirty="0">
                <a:latin typeface="Cambria" pitchFamily="18" charset="0"/>
              </a:rPr>
              <a:t>popular belief in astrology may be part and parcel of </a:t>
            </a:r>
            <a:r>
              <a:rPr lang="en-GB" b="1" i="1" u="sng" dirty="0">
                <a:latin typeface="Cambria" pitchFamily="18" charset="0"/>
              </a:rPr>
              <a:t>late modernity</a:t>
            </a:r>
            <a:r>
              <a:rPr lang="en-GB" b="1" i="1" dirty="0">
                <a:latin typeface="Cambria" pitchFamily="18" charset="0"/>
              </a:rPr>
              <a:t> itself.</a:t>
            </a:r>
            <a:r>
              <a:rPr lang="en-US" b="1" i="1" dirty="0">
                <a:latin typeface="Cambria" pitchFamily="18" charset="0"/>
              </a:rPr>
              <a:t> </a:t>
            </a:r>
            <a:endParaRPr lang="en-GB" b="1" i="1" dirty="0">
              <a:latin typeface="Cambria" pitchFamily="18" charset="0"/>
            </a:endParaRPr>
          </a:p>
          <a:p>
            <a:pPr marL="0" indent="0">
              <a:buNone/>
            </a:pPr>
            <a:endParaRPr lang="en-US" dirty="0">
              <a:latin typeface="Cambria" pitchFamily="18" charset="0"/>
            </a:endParaRPr>
          </a:p>
          <a:p>
            <a:r>
              <a:rPr lang="en-US" sz="2300" dirty="0">
                <a:latin typeface="Cambria" pitchFamily="18" charset="0"/>
              </a:rPr>
              <a:t>John Bauer and Martin Durant, ‘British Public Perceptions of Astrology: An Approach from the Sociology of Knowledge’, </a:t>
            </a:r>
            <a:r>
              <a:rPr lang="en-US" sz="2300" i="1" dirty="0">
                <a:latin typeface="Cambria" pitchFamily="18" charset="0"/>
              </a:rPr>
              <a:t>Culture and Cosmos</a:t>
            </a:r>
            <a:r>
              <a:rPr lang="en-US" sz="2300" dirty="0">
                <a:latin typeface="Cambria" pitchFamily="18" charset="0"/>
              </a:rPr>
              <a:t> 1, no. 1 (1997): p. 69.</a:t>
            </a:r>
            <a:endParaRPr lang="en-GB" sz="2300" dirty="0">
              <a:latin typeface="Cambria" pitchFamily="18" charset="0"/>
            </a:endParaRPr>
          </a:p>
          <a:p>
            <a:endParaRPr lang="en-GB" dirty="0"/>
          </a:p>
        </p:txBody>
      </p:sp>
      <p:pic>
        <p:nvPicPr>
          <p:cNvPr id="4" name="Picture 3"/>
          <p:cNvPicPr/>
          <p:nvPr/>
        </p:nvPicPr>
        <p:blipFill>
          <a:blip r:embed="rId2" cstate="print"/>
          <a:srcRect l="7408" t="27762" r="81651" b="54618"/>
          <a:stretch>
            <a:fillRect/>
          </a:stretch>
        </p:blipFill>
        <p:spPr bwMode="auto">
          <a:xfrm>
            <a:off x="5148064" y="1"/>
            <a:ext cx="3995936" cy="2060848"/>
          </a:xfrm>
          <a:prstGeom prst="rect">
            <a:avLst/>
          </a:prstGeom>
          <a:noFill/>
          <a:ln w="9525">
            <a:noFill/>
            <a:miter lim="800000"/>
            <a:headEnd/>
            <a:tailEnd/>
          </a:ln>
        </p:spPr>
      </p:pic>
      <p:pic>
        <p:nvPicPr>
          <p:cNvPr id="5" name="Picture 4" descr="9af85b45-73d3-4114-b689-ef34bc31dd8c.jpg"/>
          <p:cNvPicPr>
            <a:picLocks noChangeAspect="1"/>
          </p:cNvPicPr>
          <p:nvPr/>
        </p:nvPicPr>
        <p:blipFill>
          <a:blip r:embed="rId3" cstate="print"/>
          <a:stretch>
            <a:fillRect/>
          </a:stretch>
        </p:blipFill>
        <p:spPr>
          <a:xfrm>
            <a:off x="3275856" y="5955621"/>
            <a:ext cx="2592288" cy="902379"/>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mbria" pitchFamily="18" charset="0"/>
              </a:rPr>
              <a:t>Key Characteristics of the Modern are </a:t>
            </a:r>
            <a:r>
              <a:rPr lang="en-GB" i="1" dirty="0">
                <a:latin typeface="Cambria" pitchFamily="18" charset="0"/>
              </a:rPr>
              <a:t>supposed</a:t>
            </a:r>
            <a:r>
              <a:rPr lang="en-GB" dirty="0">
                <a:latin typeface="Cambria" pitchFamily="18" charset="0"/>
              </a:rPr>
              <a:t> to be</a:t>
            </a:r>
            <a:endParaRPr lang="en-US" dirty="0">
              <a:latin typeface="Cambria" pitchFamily="18" charset="0"/>
            </a:endParaRPr>
          </a:p>
        </p:txBody>
      </p:sp>
      <p:sp>
        <p:nvSpPr>
          <p:cNvPr id="4" name="Content Placeholder 3"/>
          <p:cNvSpPr>
            <a:spLocks noGrp="1"/>
          </p:cNvSpPr>
          <p:nvPr>
            <p:ph sz="half" idx="1"/>
          </p:nvPr>
        </p:nvSpPr>
        <p:spPr/>
        <p:txBody>
          <a:bodyPr>
            <a:normAutofit fontScale="40000" lnSpcReduction="20000"/>
          </a:bodyPr>
          <a:lstStyle/>
          <a:p>
            <a:pPr>
              <a:buNone/>
            </a:pPr>
            <a:r>
              <a:rPr lang="en-GB" sz="3000" dirty="0">
                <a:latin typeface="Cambria" pitchFamily="18" charset="0"/>
              </a:rPr>
              <a:t>All or some of the following:</a:t>
            </a:r>
          </a:p>
          <a:p>
            <a:endParaRPr lang="en-GB" sz="3000" dirty="0">
              <a:latin typeface="Cambria" pitchFamily="18" charset="0"/>
            </a:endParaRPr>
          </a:p>
          <a:p>
            <a:pPr>
              <a:buNone/>
            </a:pPr>
            <a:r>
              <a:rPr lang="en-GB" sz="3000" dirty="0">
                <a:latin typeface="Cambria" pitchFamily="18" charset="0"/>
              </a:rPr>
              <a:t>Historically, emerged from the 18</a:t>
            </a:r>
            <a:r>
              <a:rPr lang="en-GB" sz="3000" baseline="30000" dirty="0">
                <a:latin typeface="Cambria" pitchFamily="18" charset="0"/>
              </a:rPr>
              <a:t>th</a:t>
            </a:r>
            <a:r>
              <a:rPr lang="en-GB" sz="3000" dirty="0">
                <a:latin typeface="Cambria" pitchFamily="18" charset="0"/>
              </a:rPr>
              <a:t> c Enlightenment</a:t>
            </a:r>
            <a:endParaRPr lang="en-US" sz="3000" dirty="0">
              <a:latin typeface="Cambria" pitchFamily="18" charset="0"/>
            </a:endParaRPr>
          </a:p>
          <a:p>
            <a:pPr>
              <a:buNone/>
            </a:pPr>
            <a:r>
              <a:rPr lang="en-GB" sz="3000" dirty="0">
                <a:latin typeface="Cambria" pitchFamily="18" charset="0"/>
              </a:rPr>
              <a:t>The belief in the creation of a new, better world. </a:t>
            </a:r>
            <a:endParaRPr lang="en-US" sz="3000" dirty="0">
              <a:latin typeface="Cambria" pitchFamily="18" charset="0"/>
            </a:endParaRPr>
          </a:p>
          <a:p>
            <a:pPr>
              <a:buNone/>
            </a:pPr>
            <a:r>
              <a:rPr lang="en-GB" sz="3000" dirty="0">
                <a:latin typeface="Cambria" pitchFamily="18" charset="0"/>
              </a:rPr>
              <a:t>Rejects tradition.</a:t>
            </a:r>
            <a:endParaRPr lang="en-US" sz="3000" dirty="0">
              <a:latin typeface="Cambria" pitchFamily="18" charset="0"/>
            </a:endParaRPr>
          </a:p>
          <a:p>
            <a:pPr>
              <a:buNone/>
            </a:pPr>
            <a:r>
              <a:rPr lang="en-GB" sz="3000" dirty="0">
                <a:latin typeface="Cambria" pitchFamily="18" charset="0"/>
              </a:rPr>
              <a:t>Assumes single truth (monist) and a ‘grand’, or ‘</a:t>
            </a:r>
            <a:r>
              <a:rPr lang="en-GB" sz="3000" u="sng" dirty="0" err="1">
                <a:latin typeface="Cambria" pitchFamily="18" charset="0"/>
              </a:rPr>
              <a:t>metanarrative</a:t>
            </a:r>
            <a:r>
              <a:rPr lang="en-GB" sz="3000" dirty="0">
                <a:latin typeface="Cambria" pitchFamily="18" charset="0"/>
              </a:rPr>
              <a:t>’ in history (e.g., </a:t>
            </a:r>
            <a:r>
              <a:rPr lang="en-GB" sz="3000" u="sng" dirty="0">
                <a:latin typeface="Cambria" pitchFamily="18" charset="0"/>
              </a:rPr>
              <a:t>progress; evolution</a:t>
            </a:r>
            <a:r>
              <a:rPr lang="en-GB" sz="3000" dirty="0">
                <a:latin typeface="Cambria" pitchFamily="18" charset="0"/>
              </a:rPr>
              <a:t>).</a:t>
            </a:r>
            <a:endParaRPr lang="en-US" sz="3000" dirty="0">
              <a:latin typeface="Cambria" pitchFamily="18" charset="0"/>
            </a:endParaRPr>
          </a:p>
          <a:p>
            <a:pPr>
              <a:buNone/>
            </a:pPr>
            <a:r>
              <a:rPr lang="en-GB" sz="3000" dirty="0">
                <a:latin typeface="Cambria" pitchFamily="18" charset="0"/>
              </a:rPr>
              <a:t>The search for the ‘real’. The belief that the real can be objectively described (= science; positivism)</a:t>
            </a:r>
          </a:p>
          <a:p>
            <a:pPr>
              <a:buNone/>
            </a:pPr>
            <a:r>
              <a:rPr lang="en-GB" sz="3000" dirty="0">
                <a:latin typeface="Cambria" pitchFamily="18" charset="0"/>
              </a:rPr>
              <a:t>Often assumed to be secular, materialistic, </a:t>
            </a:r>
            <a:r>
              <a:rPr lang="en-GB" sz="3000" dirty="0" err="1">
                <a:latin typeface="Cambria" pitchFamily="18" charset="0"/>
              </a:rPr>
              <a:t>scientistic</a:t>
            </a:r>
            <a:r>
              <a:rPr lang="en-GB" sz="3000" dirty="0">
                <a:latin typeface="Cambria" pitchFamily="18" charset="0"/>
              </a:rPr>
              <a:t>**, positivist.</a:t>
            </a:r>
          </a:p>
          <a:p>
            <a:pPr>
              <a:buNone/>
            </a:pPr>
            <a:r>
              <a:rPr lang="en-US" sz="3000" dirty="0">
                <a:latin typeface="Cambria" pitchFamily="18" charset="0"/>
              </a:rPr>
              <a:t>Promises individuals “freedom, equality, justice, the good life, prosperity,” and emancipation from ignorance.</a:t>
            </a:r>
          </a:p>
          <a:p>
            <a:pPr>
              <a:buNone/>
            </a:pPr>
            <a:r>
              <a:rPr lang="en-GB" sz="3000" dirty="0">
                <a:latin typeface="Cambria" pitchFamily="18" charset="0"/>
              </a:rPr>
              <a:t>Industrialisation, mass-production, urbanisation</a:t>
            </a:r>
          </a:p>
          <a:p>
            <a:pPr>
              <a:buNone/>
            </a:pPr>
            <a:r>
              <a:rPr lang="en-GB" sz="3000" dirty="0">
                <a:latin typeface="Cambria" pitchFamily="18" charset="0"/>
              </a:rPr>
              <a:t>Technology</a:t>
            </a:r>
          </a:p>
          <a:p>
            <a:pPr>
              <a:buNone/>
            </a:pPr>
            <a:r>
              <a:rPr lang="en-GB" sz="3000" dirty="0">
                <a:latin typeface="Cambria" pitchFamily="18" charset="0"/>
              </a:rPr>
              <a:t>Materialism</a:t>
            </a:r>
          </a:p>
          <a:p>
            <a:pPr>
              <a:buNone/>
            </a:pPr>
            <a:r>
              <a:rPr lang="en-US" sz="3000" dirty="0">
                <a:latin typeface="Cambria" pitchFamily="18" charset="0"/>
              </a:rPr>
              <a:t>(hence supposedly hostile to religion, spirituality and esotericism)</a:t>
            </a:r>
          </a:p>
          <a:p>
            <a:pPr>
              <a:buNone/>
            </a:pPr>
            <a:r>
              <a:rPr lang="en-US" sz="3000" dirty="0">
                <a:latin typeface="Cambria" pitchFamily="18" charset="0"/>
              </a:rPr>
              <a:t>**scientism = the ideological belief that modern science can answer all questions and solve all problems.</a:t>
            </a:r>
          </a:p>
          <a:p>
            <a:pPr marL="0" indent="0">
              <a:buNone/>
            </a:pPr>
            <a:r>
              <a:rPr lang="en-US" sz="3000" dirty="0">
                <a:effectLst/>
                <a:latin typeface="Times New Roman" panose="02020603050405020304" pitchFamily="18" charset="0"/>
                <a:ea typeface="Times New Roman" panose="02020603050405020304" pitchFamily="18" charset="0"/>
              </a:rPr>
              <a:t>Childs, Peter, </a:t>
            </a:r>
            <a:r>
              <a:rPr lang="en-US" sz="3000" i="1" dirty="0">
                <a:effectLst/>
                <a:latin typeface="Times New Roman" panose="02020603050405020304" pitchFamily="18" charset="0"/>
                <a:ea typeface="Times New Roman" panose="02020603050405020304" pitchFamily="18" charset="0"/>
              </a:rPr>
              <a:t>Modernism</a:t>
            </a:r>
            <a:r>
              <a:rPr lang="en-US" sz="3000" dirty="0">
                <a:effectLst/>
                <a:latin typeface="Times New Roman" panose="02020603050405020304" pitchFamily="18" charset="0"/>
                <a:ea typeface="Times New Roman" panose="02020603050405020304" pitchFamily="18" charset="0"/>
              </a:rPr>
              <a:t> (London: Routledge, 2005), p.p. 17-18.</a:t>
            </a:r>
            <a:endParaRPr lang="en-GB" sz="3000" dirty="0">
              <a:effectLst/>
              <a:latin typeface="Times New Roman" panose="02020603050405020304" pitchFamily="18" charset="0"/>
              <a:ea typeface="Times New Roman" panose="02020603050405020304" pitchFamily="18" charset="0"/>
            </a:endParaRPr>
          </a:p>
          <a:p>
            <a:endParaRPr lang="en-US" dirty="0"/>
          </a:p>
        </p:txBody>
      </p:sp>
      <p:pic>
        <p:nvPicPr>
          <p:cNvPr id="7" name="Content Placeholder 6" descr="Graphical user interface&#10;&#10;Description automatically generated">
            <a:extLst>
              <a:ext uri="{FF2B5EF4-FFF2-40B4-BE49-F238E27FC236}">
                <a16:creationId xmlns:a16="http://schemas.microsoft.com/office/drawing/2014/main" id="{75260C6F-34B6-459B-A1B0-27FEF7BAAC23}"/>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364088" y="1777212"/>
            <a:ext cx="2150889" cy="3303575"/>
          </a:xfrm>
        </p:spPr>
      </p:pic>
      <p:pic>
        <p:nvPicPr>
          <p:cNvPr id="5" name="Picture 4" descr="C:\Users\Liz\Dropbox\SEAC 2016\Artwork\UWTSD Logo_200dpi.jpg"/>
          <p:cNvPicPr>
            <a:picLocks noChangeAspect="1" noChangeArrowheads="1"/>
          </p:cNvPicPr>
          <p:nvPr/>
        </p:nvPicPr>
        <p:blipFill>
          <a:blip r:embed="rId3" cstate="print"/>
          <a:srcRect/>
          <a:stretch>
            <a:fillRect/>
          </a:stretch>
        </p:blipFill>
        <p:spPr bwMode="auto">
          <a:xfrm>
            <a:off x="7164288" y="6021288"/>
            <a:ext cx="1660659" cy="637828"/>
          </a:xfrm>
          <a:prstGeom prst="rect">
            <a:avLst/>
          </a:prstGeom>
          <a:noFill/>
          <a:ln w="9525">
            <a:noFill/>
            <a:miter lim="800000"/>
            <a:headEnd/>
            <a:tailEnd/>
          </a:ln>
        </p:spPr>
      </p:pic>
      <p:pic>
        <p:nvPicPr>
          <p:cNvPr id="9" name="Picture 8" descr="A picture containing person, person, indoor, posing&#10;&#10;Description automatically generated">
            <a:extLst>
              <a:ext uri="{FF2B5EF4-FFF2-40B4-BE49-F238E27FC236}">
                <a16:creationId xmlns:a16="http://schemas.microsoft.com/office/drawing/2014/main" id="{CDA0171A-5421-4F88-A41D-AEE9E7741B2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174840" y="4257746"/>
            <a:ext cx="1237655" cy="1646082"/>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rPr>
              <a:t>Modernism and Art</a:t>
            </a:r>
          </a:p>
        </p:txBody>
      </p:sp>
      <p:sp>
        <p:nvSpPr>
          <p:cNvPr id="3" name="Content Placeholder 2"/>
          <p:cNvSpPr>
            <a:spLocks noGrp="1"/>
          </p:cNvSpPr>
          <p:nvPr>
            <p:ph idx="1"/>
          </p:nvPr>
        </p:nvSpPr>
        <p:spPr/>
        <p:txBody>
          <a:bodyPr>
            <a:normAutofit fontScale="70000" lnSpcReduction="20000"/>
          </a:bodyPr>
          <a:lstStyle/>
          <a:p>
            <a:pPr>
              <a:buNone/>
            </a:pPr>
            <a:r>
              <a:rPr lang="en-GB" dirty="0">
                <a:latin typeface="Cambria" pitchFamily="18" charset="0"/>
              </a:rPr>
              <a:t>Peter Childs: modernism concerned with being </a:t>
            </a:r>
            <a:r>
              <a:rPr lang="en-GB" b="1" dirty="0">
                <a:latin typeface="Cambria" pitchFamily="18" charset="0"/>
              </a:rPr>
              <a:t>self-referent</a:t>
            </a:r>
            <a:r>
              <a:rPr lang="en-GB" dirty="0">
                <a:latin typeface="Cambria" pitchFamily="18" charset="0"/>
              </a:rPr>
              <a:t>. In the arts this means  producing art that is about itself and texts that are self-contained rather than representational. </a:t>
            </a:r>
          </a:p>
          <a:p>
            <a:r>
              <a:rPr lang="en-GB" sz="2300" dirty="0">
                <a:latin typeface="Cambria" pitchFamily="18" charset="0"/>
              </a:rPr>
              <a:t>Peter Childs, </a:t>
            </a:r>
            <a:r>
              <a:rPr lang="en-GB" sz="2300" i="1" dirty="0">
                <a:latin typeface="Cambria" pitchFamily="18" charset="0"/>
              </a:rPr>
              <a:t>Modernism</a:t>
            </a:r>
            <a:r>
              <a:rPr lang="en-GB" sz="2300" dirty="0">
                <a:latin typeface="Cambria" pitchFamily="18" charset="0"/>
              </a:rPr>
              <a:t>, (London and New York: </a:t>
            </a:r>
            <a:r>
              <a:rPr lang="en-GB" sz="2300" dirty="0" err="1">
                <a:latin typeface="Cambria" pitchFamily="18" charset="0"/>
              </a:rPr>
              <a:t>Routledge</a:t>
            </a:r>
            <a:r>
              <a:rPr lang="en-GB" sz="2300" dirty="0">
                <a:latin typeface="Cambria" pitchFamily="18" charset="0"/>
              </a:rPr>
              <a:t>, 2007 [2000]), </a:t>
            </a:r>
            <a:r>
              <a:rPr lang="en-GB" sz="2300" dirty="0">
                <a:latin typeface="Cambria" pitchFamily="18" charset="0"/>
                <a:hlinkClick r:id="rId2"/>
              </a:rPr>
              <a:t>http://ir.nmu.org.ua/bitstream/handle/123456789/129962/38a650c9e24a7e5c433e230884c926bb.pdf?sequence=1</a:t>
            </a:r>
            <a:r>
              <a:rPr lang="en-GB" sz="2300" dirty="0">
                <a:latin typeface="Cambria" pitchFamily="18" charset="0"/>
              </a:rPr>
              <a:t> (accessed:  16 March 2016), p. 19.</a:t>
            </a:r>
          </a:p>
          <a:p>
            <a:pPr>
              <a:buNone/>
            </a:pPr>
            <a:endParaRPr lang="en-GB" dirty="0">
              <a:latin typeface="Cambria" pitchFamily="18" charset="0"/>
            </a:endParaRPr>
          </a:p>
          <a:p>
            <a:pPr>
              <a:buNone/>
            </a:pPr>
            <a:r>
              <a:rPr lang="en-GB" dirty="0">
                <a:latin typeface="Cambria" pitchFamily="18" charset="0"/>
              </a:rPr>
              <a:t>BUT</a:t>
            </a:r>
          </a:p>
          <a:p>
            <a:pPr>
              <a:buNone/>
            </a:pPr>
            <a:r>
              <a:rPr lang="en-GB" dirty="0">
                <a:latin typeface="Cambria" pitchFamily="18" charset="0"/>
              </a:rPr>
              <a:t>For modernists objects exist in terms of their </a:t>
            </a:r>
            <a:r>
              <a:rPr lang="en-GB" b="1" dirty="0">
                <a:latin typeface="Cambria" pitchFamily="18" charset="0"/>
              </a:rPr>
              <a:t>function</a:t>
            </a:r>
            <a:r>
              <a:rPr lang="en-GB" dirty="0">
                <a:latin typeface="Cambria" pitchFamily="18" charset="0"/>
              </a:rPr>
              <a:t>. For example, Le Corbusier (1887-1965), said buildings were ‘machines for living in’ and that new materials rendered traditional building materials obsolete.</a:t>
            </a:r>
          </a:p>
          <a:p>
            <a:r>
              <a:rPr lang="en-GB" sz="1900" dirty="0">
                <a:latin typeface="Cambria" pitchFamily="18" charset="0"/>
              </a:rPr>
              <a:t>Childs, </a:t>
            </a:r>
            <a:r>
              <a:rPr lang="en-GB" sz="1900" i="1" dirty="0">
                <a:latin typeface="Cambria" pitchFamily="18" charset="0"/>
              </a:rPr>
              <a:t>Modernism, </a:t>
            </a:r>
            <a:r>
              <a:rPr lang="en-GB" sz="1900" dirty="0">
                <a:latin typeface="Cambria" pitchFamily="18" charset="0"/>
              </a:rPr>
              <a:t>p. 20.</a:t>
            </a:r>
          </a:p>
          <a:p>
            <a:pPr>
              <a:buNone/>
            </a:pPr>
            <a:endParaRPr lang="en-GB" sz="1900" dirty="0">
              <a:latin typeface="Cambria" pitchFamily="18" charset="0"/>
            </a:endParaRPr>
          </a:p>
          <a:p>
            <a:pPr>
              <a:buNone/>
            </a:pPr>
            <a:r>
              <a:rPr lang="en-GB" sz="3100" dirty="0">
                <a:latin typeface="Cambria" pitchFamily="18" charset="0"/>
              </a:rPr>
              <a:t>Best understood in terms of design: the vacuum cleaner, the office chair, the washing machine etc </a:t>
            </a:r>
          </a:p>
        </p:txBody>
      </p:sp>
      <p:pic>
        <p:nvPicPr>
          <p:cNvPr id="4" name="Picture 3" descr="Childs Modernism.jpg"/>
          <p:cNvPicPr>
            <a:picLocks noChangeAspect="1"/>
          </p:cNvPicPr>
          <p:nvPr/>
        </p:nvPicPr>
        <p:blipFill>
          <a:blip r:embed="rId3" cstate="print"/>
          <a:stretch>
            <a:fillRect/>
          </a:stretch>
        </p:blipFill>
        <p:spPr>
          <a:xfrm>
            <a:off x="7740352" y="0"/>
            <a:ext cx="1043608" cy="1602890"/>
          </a:xfrm>
          <a:prstGeom prst="rect">
            <a:avLst/>
          </a:prstGeom>
        </p:spPr>
      </p:pic>
      <p:pic>
        <p:nvPicPr>
          <p:cNvPr id="5" name="Picture 4" descr="C:\Users\Liz\Dropbox\SEAC 2016\Artwork\UWTSD Logo_200dpi.jpg"/>
          <p:cNvPicPr>
            <a:picLocks noChangeAspect="1" noChangeArrowheads="1"/>
          </p:cNvPicPr>
          <p:nvPr/>
        </p:nvPicPr>
        <p:blipFill>
          <a:blip r:embed="rId4" cstate="print"/>
          <a:srcRect/>
          <a:stretch>
            <a:fillRect/>
          </a:stretch>
        </p:blipFill>
        <p:spPr bwMode="auto">
          <a:xfrm>
            <a:off x="251520" y="6151539"/>
            <a:ext cx="1660659" cy="637828"/>
          </a:xfrm>
          <a:prstGeom prst="rect">
            <a:avLst/>
          </a:prstGeom>
          <a:noFill/>
          <a:ln w="9525">
            <a:noFill/>
            <a:miter lim="800000"/>
            <a:headEnd/>
            <a:tailEnd/>
          </a:ln>
        </p:spPr>
      </p:pic>
      <p:pic>
        <p:nvPicPr>
          <p:cNvPr id="7" name="Picture 6" descr="A group of women in dresses&#10;&#10;Description automatically generated with low confidence">
            <a:extLst>
              <a:ext uri="{FF2B5EF4-FFF2-40B4-BE49-F238E27FC236}">
                <a16:creationId xmlns:a16="http://schemas.microsoft.com/office/drawing/2014/main" id="{D81C33B3-4FC5-4EA7-9F62-E9EC59EF574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148064" y="5798884"/>
            <a:ext cx="1029990" cy="1059116"/>
          </a:xfrm>
          <a:prstGeom prst="rect">
            <a:avLst/>
          </a:prstGeom>
        </p:spPr>
      </p:pic>
      <p:pic>
        <p:nvPicPr>
          <p:cNvPr id="9" name="Picture 8" descr="A picture containing appliance, vacuum&#10;&#10;Description automatically generated">
            <a:extLst>
              <a:ext uri="{FF2B5EF4-FFF2-40B4-BE49-F238E27FC236}">
                <a16:creationId xmlns:a16="http://schemas.microsoft.com/office/drawing/2014/main" id="{E9C84273-3E85-4098-8059-5ED24E5E96C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633083" y="5703800"/>
            <a:ext cx="1209849" cy="1209849"/>
          </a:xfrm>
          <a:prstGeom prst="rect">
            <a:avLst/>
          </a:prstGeom>
        </p:spPr>
      </p:pic>
      <p:pic>
        <p:nvPicPr>
          <p:cNvPr id="11" name="Picture 10">
            <a:extLst>
              <a:ext uri="{FF2B5EF4-FFF2-40B4-BE49-F238E27FC236}">
                <a16:creationId xmlns:a16="http://schemas.microsoft.com/office/drawing/2014/main" id="{81EFD2A2-E408-41FF-9E88-9FD239B036D6}"/>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778080" y="5833558"/>
            <a:ext cx="908720" cy="90872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mbria" pitchFamily="18" charset="0"/>
              </a:rPr>
              <a:t>Modern Architecture:  The Guggenheim Museum</a:t>
            </a:r>
            <a:endParaRPr lang="en-US" dirty="0">
              <a:latin typeface="Cambria" pitchFamily="18" charset="0"/>
            </a:endParaRPr>
          </a:p>
        </p:txBody>
      </p:sp>
      <p:sp>
        <p:nvSpPr>
          <p:cNvPr id="3" name="Content Placeholder 2"/>
          <p:cNvSpPr>
            <a:spLocks noGrp="1"/>
          </p:cNvSpPr>
          <p:nvPr>
            <p:ph sz="half" idx="1"/>
          </p:nvPr>
        </p:nvSpPr>
        <p:spPr/>
        <p:txBody>
          <a:bodyPr>
            <a:normAutofit fontScale="92500" lnSpcReduction="10000"/>
          </a:bodyPr>
          <a:lstStyle/>
          <a:p>
            <a:pPr>
              <a:buNone/>
            </a:pPr>
            <a:r>
              <a:rPr lang="en-GB" dirty="0">
                <a:latin typeface="Cambria" pitchFamily="18" charset="0"/>
              </a:rPr>
              <a:t>‘The Architecture of the Solomon R. </a:t>
            </a:r>
            <a:r>
              <a:rPr lang="en-GB" i="1" dirty="0">
                <a:latin typeface="Cambria" pitchFamily="18" charset="0"/>
              </a:rPr>
              <a:t>Guggenheim Museum</a:t>
            </a:r>
            <a:r>
              <a:rPr lang="en-GB" dirty="0">
                <a:latin typeface="Cambria" pitchFamily="18" charset="0"/>
              </a:rPr>
              <a:t> related terms and </a:t>
            </a:r>
            <a:r>
              <a:rPr lang="en-GB" b="1" dirty="0">
                <a:latin typeface="Cambria" pitchFamily="18" charset="0"/>
              </a:rPr>
              <a:t>....</a:t>
            </a:r>
            <a:r>
              <a:rPr lang="en-GB" dirty="0">
                <a:latin typeface="Cambria" pitchFamily="18" charset="0"/>
              </a:rPr>
              <a:t> of the principles that are today the fundamental concepts of </a:t>
            </a:r>
            <a:r>
              <a:rPr lang="en-GB" i="1" dirty="0">
                <a:latin typeface="Cambria" pitchFamily="18" charset="0"/>
              </a:rPr>
              <a:t>modern architecture’</a:t>
            </a:r>
            <a:r>
              <a:rPr lang="en-GB" dirty="0">
                <a:latin typeface="Cambria" pitchFamily="18" charset="0"/>
              </a:rPr>
              <a:t>.</a:t>
            </a:r>
          </a:p>
          <a:p>
            <a:pPr>
              <a:buNone/>
            </a:pPr>
            <a:br>
              <a:rPr lang="en-GB" dirty="0">
                <a:latin typeface="Cambria" pitchFamily="18" charset="0"/>
              </a:rPr>
            </a:br>
            <a:r>
              <a:rPr lang="en-GB" sz="1900" dirty="0">
                <a:latin typeface="Cambria" pitchFamily="18" charset="0"/>
              </a:rPr>
              <a:t>http://www.guggenheim.org/new-york/education/school-educator-programs/teacher-resources/arts-curriculum-online?view=category&amp;id=730</a:t>
            </a:r>
          </a:p>
          <a:p>
            <a:endParaRPr lang="en-US" dirty="0"/>
          </a:p>
        </p:txBody>
      </p:sp>
      <p:sp>
        <p:nvSpPr>
          <p:cNvPr id="7" name="Content Placeholder 6"/>
          <p:cNvSpPr>
            <a:spLocks noGrp="1"/>
          </p:cNvSpPr>
          <p:nvPr>
            <p:ph sz="half" idx="2"/>
          </p:nvPr>
        </p:nvSpPr>
        <p:spPr/>
        <p:txBody>
          <a:bodyPr/>
          <a:lstStyle/>
          <a:p>
            <a:pPr>
              <a:buNone/>
            </a:pPr>
            <a:r>
              <a:rPr lang="en-GB" dirty="0">
                <a:latin typeface="Cambria" pitchFamily="18" charset="0"/>
              </a:rPr>
              <a:t>Key qualities:</a:t>
            </a:r>
          </a:p>
          <a:p>
            <a:pPr>
              <a:buNone/>
            </a:pPr>
            <a:r>
              <a:rPr lang="en-GB" dirty="0">
                <a:latin typeface="Cambria" pitchFamily="18" charset="0"/>
              </a:rPr>
              <a:t>Functional</a:t>
            </a:r>
          </a:p>
          <a:p>
            <a:pPr>
              <a:buNone/>
            </a:pPr>
            <a:r>
              <a:rPr lang="en-GB" dirty="0">
                <a:latin typeface="Cambria" pitchFamily="18" charset="0"/>
              </a:rPr>
              <a:t>No extraneous decoration</a:t>
            </a:r>
          </a:p>
        </p:txBody>
      </p:sp>
      <p:pic>
        <p:nvPicPr>
          <p:cNvPr id="8" name="Content Placeholder 4" descr="Guggenheim Museum, New York Frank Lloyd Wright.jpg"/>
          <p:cNvPicPr>
            <a:picLocks noChangeAspect="1"/>
          </p:cNvPicPr>
          <p:nvPr/>
        </p:nvPicPr>
        <p:blipFill>
          <a:blip r:embed="rId2" cstate="print"/>
          <a:stretch>
            <a:fillRect/>
          </a:stretch>
        </p:blipFill>
        <p:spPr>
          <a:xfrm>
            <a:off x="4644008" y="3861048"/>
            <a:ext cx="4038600" cy="2563275"/>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mbria" pitchFamily="18" charset="0"/>
              </a:rPr>
              <a:t>Two (or more) kinds of modernity</a:t>
            </a:r>
          </a:p>
        </p:txBody>
      </p:sp>
      <p:sp>
        <p:nvSpPr>
          <p:cNvPr id="3" name="Content Placeholder 2"/>
          <p:cNvSpPr>
            <a:spLocks noGrp="1"/>
          </p:cNvSpPr>
          <p:nvPr>
            <p:ph idx="1"/>
          </p:nvPr>
        </p:nvSpPr>
        <p:spPr/>
        <p:txBody>
          <a:bodyPr>
            <a:normAutofit fontScale="85000" lnSpcReduction="20000"/>
          </a:bodyPr>
          <a:lstStyle/>
          <a:p>
            <a:pPr>
              <a:buNone/>
            </a:pPr>
            <a:r>
              <a:rPr lang="en-GB" dirty="0">
                <a:latin typeface="Cambria" pitchFamily="18" charset="0"/>
              </a:rPr>
              <a:t>Patrick Curry distinguishes two kinds of </a:t>
            </a:r>
            <a:r>
              <a:rPr lang="en-GB" b="1" dirty="0">
                <a:latin typeface="Cambria" pitchFamily="18" charset="0"/>
              </a:rPr>
              <a:t>modernism </a:t>
            </a:r>
            <a:r>
              <a:rPr lang="en-GB" dirty="0">
                <a:latin typeface="Cambria" pitchFamily="18" charset="0"/>
              </a:rPr>
              <a:t>defined as </a:t>
            </a:r>
          </a:p>
          <a:p>
            <a:pPr>
              <a:buNone/>
            </a:pPr>
            <a:r>
              <a:rPr lang="en-GB" dirty="0">
                <a:latin typeface="Cambria" pitchFamily="18" charset="0"/>
              </a:rPr>
              <a:t>1. ‘the nexus of ideas and values – centred on the interlocking institutions of capital, </a:t>
            </a:r>
            <a:r>
              <a:rPr lang="en-GB" dirty="0" err="1">
                <a:latin typeface="Cambria" pitchFamily="18" charset="0"/>
              </a:rPr>
              <a:t>technoscience</a:t>
            </a:r>
            <a:r>
              <a:rPr lang="en-GB" dirty="0">
                <a:latin typeface="Cambria" pitchFamily="18" charset="0"/>
              </a:rPr>
              <a:t> and the nation state – that drive </a:t>
            </a:r>
            <a:r>
              <a:rPr lang="en-GB" b="1" dirty="0">
                <a:latin typeface="Cambria" pitchFamily="18" charset="0"/>
              </a:rPr>
              <a:t>the project of modernity’</a:t>
            </a:r>
            <a:r>
              <a:rPr lang="en-GB" dirty="0">
                <a:latin typeface="Cambria" pitchFamily="18" charset="0"/>
              </a:rPr>
              <a:t>, from </a:t>
            </a:r>
          </a:p>
          <a:p>
            <a:pPr>
              <a:buNone/>
            </a:pPr>
            <a:r>
              <a:rPr lang="en-GB" dirty="0">
                <a:latin typeface="Cambria" pitchFamily="18" charset="0"/>
              </a:rPr>
              <a:t>2. the ‘school of artistic, architectural or other such thought’, which is also called </a:t>
            </a:r>
            <a:r>
              <a:rPr lang="en-GB" b="1" dirty="0">
                <a:latin typeface="Cambria" pitchFamily="18" charset="0"/>
              </a:rPr>
              <a:t>modern</a:t>
            </a:r>
          </a:p>
          <a:p>
            <a:pPr>
              <a:buNone/>
            </a:pPr>
            <a:endParaRPr lang="en-GB" dirty="0">
              <a:latin typeface="Cambria" pitchFamily="18" charset="0"/>
            </a:endParaRPr>
          </a:p>
          <a:p>
            <a:pPr>
              <a:buNone/>
            </a:pPr>
            <a:r>
              <a:rPr lang="en-GB" dirty="0">
                <a:latin typeface="Cambria" pitchFamily="18" charset="0"/>
              </a:rPr>
              <a:t>Curry, Patrick, </a:t>
            </a:r>
            <a:r>
              <a:rPr lang="en-GB" i="1" dirty="0">
                <a:latin typeface="Cambria" pitchFamily="18" charset="0"/>
              </a:rPr>
              <a:t>Ecological Ethics: An Introduction</a:t>
            </a:r>
            <a:r>
              <a:rPr lang="en-GB" dirty="0">
                <a:latin typeface="Cambria" pitchFamily="18" charset="0"/>
              </a:rPr>
              <a:t>, revised edition, Cambridge Polity Press, 2011, p. 38.</a:t>
            </a:r>
          </a:p>
          <a:p>
            <a:r>
              <a:rPr lang="en-GB" dirty="0"/>
              <a:t> </a:t>
            </a:r>
          </a:p>
        </p:txBody>
      </p:sp>
      <p:pic>
        <p:nvPicPr>
          <p:cNvPr id="4" name="Picture 3" descr="patrick.jpeg"/>
          <p:cNvPicPr>
            <a:picLocks noChangeAspect="1"/>
          </p:cNvPicPr>
          <p:nvPr/>
        </p:nvPicPr>
        <p:blipFill>
          <a:blip r:embed="rId2" cstate="print"/>
          <a:stretch>
            <a:fillRect/>
          </a:stretch>
        </p:blipFill>
        <p:spPr>
          <a:xfrm>
            <a:off x="8072091" y="5572140"/>
            <a:ext cx="1071909" cy="1169221"/>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mbria" pitchFamily="18" charset="0"/>
              </a:rPr>
              <a:t>Charles Jencks’– three kinds of modern</a:t>
            </a:r>
          </a:p>
        </p:txBody>
      </p:sp>
      <p:sp>
        <p:nvSpPr>
          <p:cNvPr id="3" name="Content Placeholder 2"/>
          <p:cNvSpPr>
            <a:spLocks noGrp="1"/>
          </p:cNvSpPr>
          <p:nvPr>
            <p:ph idx="1"/>
          </p:nvPr>
        </p:nvSpPr>
        <p:spPr/>
        <p:txBody>
          <a:bodyPr>
            <a:normAutofit fontScale="85000" lnSpcReduction="20000"/>
          </a:bodyPr>
          <a:lstStyle/>
          <a:p>
            <a:pPr marL="514350" indent="-514350">
              <a:buFont typeface="+mj-lt"/>
              <a:buAutoNum type="arabicPeriod"/>
            </a:pPr>
            <a:r>
              <a:rPr lang="en-GB" dirty="0">
                <a:latin typeface="Cambria" pitchFamily="18" charset="0"/>
              </a:rPr>
              <a:t>modernisation </a:t>
            </a:r>
          </a:p>
          <a:p>
            <a:pPr marL="514350" indent="-514350">
              <a:buFont typeface="+mj-lt"/>
              <a:buAutoNum type="arabicPeriod"/>
            </a:pPr>
            <a:r>
              <a:rPr lang="en-GB" dirty="0">
                <a:latin typeface="Cambria" pitchFamily="18" charset="0"/>
              </a:rPr>
              <a:t>the condition of modernity</a:t>
            </a:r>
          </a:p>
          <a:p>
            <a:pPr marL="514350" indent="-514350">
              <a:buFont typeface="+mj-lt"/>
              <a:buAutoNum type="arabicPeriod"/>
            </a:pPr>
            <a:r>
              <a:rPr lang="en-GB" dirty="0">
                <a:latin typeface="Cambria" pitchFamily="18" charset="0"/>
              </a:rPr>
              <a:t>cultural modernism.</a:t>
            </a:r>
          </a:p>
          <a:p>
            <a:r>
              <a:rPr lang="en-GB" dirty="0">
                <a:latin typeface="Cambria" pitchFamily="18" charset="0"/>
              </a:rPr>
              <a:t>The three can be incompatible. For example, modern culture can be ‘critical of modernisation.’ Modern art (cultural modernism) can therefore be critical of modern urbanism and industrialisation (the condition of modernity), although both are modernising!</a:t>
            </a:r>
          </a:p>
          <a:p>
            <a:endParaRPr lang="en-GB" dirty="0">
              <a:latin typeface="Cambria" pitchFamily="18" charset="0"/>
            </a:endParaRPr>
          </a:p>
          <a:p>
            <a:r>
              <a:rPr lang="en-GB" sz="1700" dirty="0">
                <a:latin typeface="Cambria" pitchFamily="18" charset="0"/>
              </a:rPr>
              <a:t>Charles Jencks, 'What Then Is Post-Modernism?',  </a:t>
            </a:r>
            <a:r>
              <a:rPr lang="en-GB" sz="1700" i="1" dirty="0">
                <a:latin typeface="Cambria" pitchFamily="18" charset="0"/>
              </a:rPr>
              <a:t>Post Modern Reader </a:t>
            </a:r>
            <a:r>
              <a:rPr lang="en-GB" sz="1700" dirty="0">
                <a:latin typeface="Cambria" pitchFamily="18" charset="0"/>
              </a:rPr>
              <a:t>(2009). &lt;http://media.johnwiley.com.au/product_data/excerpt/72/04707486/0470748672-233.pdf &gt; </a:t>
            </a:r>
          </a:p>
          <a:p>
            <a:endParaRPr lang="en-GB" dirty="0"/>
          </a:p>
        </p:txBody>
      </p:sp>
      <p:pic>
        <p:nvPicPr>
          <p:cNvPr id="4" name="Picture 3" descr="Charles_jencks.jpg"/>
          <p:cNvPicPr>
            <a:picLocks noChangeAspect="1"/>
          </p:cNvPicPr>
          <p:nvPr/>
        </p:nvPicPr>
        <p:blipFill>
          <a:blip r:embed="rId2" cstate="print"/>
          <a:stretch>
            <a:fillRect/>
          </a:stretch>
        </p:blipFill>
        <p:spPr>
          <a:xfrm>
            <a:off x="7236296" y="908720"/>
            <a:ext cx="1493441" cy="1800200"/>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rPr>
              <a:t>Modern</a:t>
            </a:r>
            <a:r>
              <a:rPr lang="en-GB" i="1" dirty="0">
                <a:latin typeface="Cambria" pitchFamily="18" charset="0"/>
              </a:rPr>
              <a:t>ity</a:t>
            </a:r>
          </a:p>
        </p:txBody>
      </p:sp>
      <p:sp>
        <p:nvSpPr>
          <p:cNvPr id="3" name="Content Placeholder 2"/>
          <p:cNvSpPr>
            <a:spLocks noGrp="1"/>
          </p:cNvSpPr>
          <p:nvPr>
            <p:ph idx="1"/>
          </p:nvPr>
        </p:nvSpPr>
        <p:spPr/>
        <p:txBody>
          <a:bodyPr>
            <a:normAutofit/>
          </a:bodyPr>
          <a:lstStyle/>
          <a:p>
            <a:pPr>
              <a:buNone/>
            </a:pPr>
            <a:r>
              <a:rPr lang="en-GB" dirty="0">
                <a:latin typeface="Cambria" pitchFamily="18" charset="0"/>
              </a:rPr>
              <a:t>Modernity is then characterised by living in an ‘urban, fast-changing, </a:t>
            </a:r>
            <a:r>
              <a:rPr lang="en-GB" dirty="0" err="1">
                <a:latin typeface="Cambria" pitchFamily="18" charset="0"/>
              </a:rPr>
              <a:t>progressivist</a:t>
            </a:r>
            <a:r>
              <a:rPr lang="en-GB" dirty="0">
                <a:latin typeface="Cambria" pitchFamily="18" charset="0"/>
              </a:rPr>
              <a:t> world governed by instrumental reason’ and sees straightforwardness, transparency and honest simplicity’ as some of its virtues.’ </a:t>
            </a:r>
          </a:p>
          <a:p>
            <a:pPr>
              <a:buNone/>
            </a:pPr>
            <a:endParaRPr lang="en-GB" sz="1500" dirty="0">
              <a:latin typeface="Cambria" pitchFamily="18" charset="0"/>
            </a:endParaRPr>
          </a:p>
          <a:p>
            <a:pPr>
              <a:buNone/>
            </a:pPr>
            <a:r>
              <a:rPr lang="en-GB" sz="1500" dirty="0">
                <a:latin typeface="Cambria" pitchFamily="18" charset="0"/>
              </a:rPr>
              <a:t>Jencks, 'What Then Is Post-Modernism?', p. 11; p. 15.</a:t>
            </a:r>
          </a:p>
          <a:p>
            <a:pPr>
              <a:buNone/>
            </a:pPr>
            <a:r>
              <a:rPr lang="en-GB" sz="1500" dirty="0">
                <a:latin typeface="Cambria" pitchFamily="18" charset="0"/>
              </a:rPr>
              <a:t>(On line Charles Jencks, 'What Then Is Post-Modernism?',  </a:t>
            </a:r>
            <a:r>
              <a:rPr lang="en-GB" sz="1500" i="1" dirty="0">
                <a:latin typeface="Cambria" pitchFamily="18" charset="0"/>
              </a:rPr>
              <a:t>Post Modern Reader </a:t>
            </a:r>
            <a:r>
              <a:rPr lang="en-GB" sz="1500" dirty="0">
                <a:latin typeface="Cambria" pitchFamily="18" charset="0"/>
              </a:rPr>
              <a:t>(2009). </a:t>
            </a:r>
            <a:r>
              <a:rPr lang="en-GB" sz="1400" dirty="0">
                <a:latin typeface="Cambria" pitchFamily="18" charset="0"/>
                <a:hlinkClick r:id="rId2"/>
              </a:rPr>
              <a:t>http://media.johnwiley.com.au/product_data/excerpt/72/04707486/0470748672-233.pdf </a:t>
            </a:r>
            <a:r>
              <a:rPr lang="en-GB" sz="1400" dirty="0"/>
              <a:t>)</a:t>
            </a:r>
          </a:p>
        </p:txBody>
      </p:sp>
      <p:pic>
        <p:nvPicPr>
          <p:cNvPr id="5" name="Picture 4" descr="Charles_Jencks 2.jpg"/>
          <p:cNvPicPr>
            <a:picLocks noChangeAspect="1"/>
          </p:cNvPicPr>
          <p:nvPr/>
        </p:nvPicPr>
        <p:blipFill>
          <a:blip r:embed="rId3" cstate="print"/>
          <a:stretch>
            <a:fillRect/>
          </a:stretch>
        </p:blipFill>
        <p:spPr>
          <a:xfrm>
            <a:off x="7048500" y="5562600"/>
            <a:ext cx="2095500" cy="1295400"/>
          </a:xfrm>
          <a:prstGeom prst="rect">
            <a:avLst/>
          </a:prstGeom>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rPr>
              <a:t>But Modern</a:t>
            </a:r>
            <a:r>
              <a:rPr lang="en-GB" i="1" dirty="0">
                <a:latin typeface="Cambria" pitchFamily="18" charset="0"/>
              </a:rPr>
              <a:t>ism</a:t>
            </a:r>
          </a:p>
        </p:txBody>
      </p:sp>
      <p:sp>
        <p:nvSpPr>
          <p:cNvPr id="3" name="Content Placeholder 2"/>
          <p:cNvSpPr>
            <a:spLocks noGrp="1"/>
          </p:cNvSpPr>
          <p:nvPr>
            <p:ph idx="1"/>
          </p:nvPr>
        </p:nvSpPr>
        <p:spPr/>
        <p:txBody>
          <a:bodyPr>
            <a:noAutofit/>
          </a:bodyPr>
          <a:lstStyle/>
          <a:p>
            <a:pPr>
              <a:buNone/>
            </a:pPr>
            <a:r>
              <a:rPr lang="en-GB" sz="1800" dirty="0">
                <a:latin typeface="Cambria" pitchFamily="18" charset="0"/>
              </a:rPr>
              <a:t>The Tate  Gallery : ‘Modernism refers to the broad movement in Western arts and literature that gathered pace from around 1850, and is characterised by a deliberate rejection of the styles of the past; emphasising instead innovation and experimentation in forms, materials and techniques in order to create artworks that better reflected modern society’. It is ‘associated with ideal visions of human life and society and a belief in progress,’ it is often influenced by social and political agendas and the desire to create a better life which involves constant innovation and experimentation. </a:t>
            </a:r>
          </a:p>
          <a:p>
            <a:pPr>
              <a:buNone/>
            </a:pPr>
            <a:endParaRPr lang="en-GB" sz="1800" dirty="0">
              <a:latin typeface="Cambria" pitchFamily="18" charset="0"/>
            </a:endParaRPr>
          </a:p>
          <a:p>
            <a:pPr>
              <a:buNone/>
            </a:pPr>
            <a:r>
              <a:rPr lang="en-GB" sz="1800" dirty="0" err="1">
                <a:latin typeface="Cambria" pitchFamily="18" charset="0"/>
              </a:rPr>
              <a:t>Tate,'Modernism</a:t>
            </a:r>
            <a:r>
              <a:rPr lang="en-GB" sz="1800" dirty="0">
                <a:latin typeface="Cambria" pitchFamily="18" charset="0"/>
              </a:rPr>
              <a:t> ' http://www.tate.org.uk/learn/online-resources/glossary/m/modernism [accessed 18 March 2016]</a:t>
            </a:r>
          </a:p>
          <a:p>
            <a:pPr>
              <a:buNone/>
            </a:pPr>
            <a:endParaRPr lang="en-GB" sz="1800" dirty="0">
              <a:latin typeface="Cambria" pitchFamily="18" charset="0"/>
            </a:endParaRPr>
          </a:p>
          <a:p>
            <a:pPr>
              <a:buNone/>
            </a:pPr>
            <a:r>
              <a:rPr lang="en-GB" sz="1800" dirty="0">
                <a:latin typeface="Cambria" pitchFamily="18" charset="0"/>
              </a:rPr>
              <a:t>Tate Modern and Tate Britain are two of the major art galleries in London. The Tate therefore can claim to make authoritative definitions of any art movement.</a:t>
            </a:r>
          </a:p>
        </p:txBody>
      </p:sp>
      <p:pic>
        <p:nvPicPr>
          <p:cNvPr id="4" name="Picture 3" descr="250px-Tate_modern_london_2001_03.jpg"/>
          <p:cNvPicPr>
            <a:picLocks noChangeAspect="1"/>
          </p:cNvPicPr>
          <p:nvPr/>
        </p:nvPicPr>
        <p:blipFill>
          <a:blip r:embed="rId2" cstate="print"/>
          <a:stretch>
            <a:fillRect/>
          </a:stretch>
        </p:blipFill>
        <p:spPr>
          <a:xfrm>
            <a:off x="6588224" y="188640"/>
            <a:ext cx="2379588" cy="1332569"/>
          </a:xfrm>
          <a:prstGeom prst="rect">
            <a:avLst/>
          </a:prstGeom>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D8637-D4E9-4AFF-812C-E4517FF07B00}"/>
              </a:ext>
            </a:extLst>
          </p:cNvPr>
          <p:cNvSpPr>
            <a:spLocks noGrp="1"/>
          </p:cNvSpPr>
          <p:nvPr>
            <p:ph type="title"/>
          </p:nvPr>
        </p:nvSpPr>
        <p:spPr/>
        <p:txBody>
          <a:bodyPr/>
          <a:lstStyle/>
          <a:p>
            <a:r>
              <a:rPr lang="en-GB" dirty="0" err="1">
                <a:latin typeface="Cambria" panose="02040503050406030204" pitchFamily="18" charset="0"/>
                <a:ea typeface="Cambria" panose="02040503050406030204" pitchFamily="18" charset="0"/>
              </a:rPr>
              <a:t>Modernismo</a:t>
            </a:r>
            <a:r>
              <a:rPr lang="en-GB" dirty="0">
                <a:latin typeface="Cambria" panose="02040503050406030204" pitchFamily="18" charset="0"/>
                <a:ea typeface="Cambria" panose="02040503050406030204" pitchFamily="18" charset="0"/>
              </a:rPr>
              <a:t> - </a:t>
            </a:r>
            <a:r>
              <a:rPr lang="en-GB" dirty="0" err="1">
                <a:latin typeface="Cambria" panose="02040503050406030204" pitchFamily="18" charset="0"/>
                <a:ea typeface="Cambria" panose="02040503050406030204" pitchFamily="18" charset="0"/>
              </a:rPr>
              <a:t>Modernisme</a:t>
            </a:r>
            <a:endParaRPr lang="en-GB" dirty="0">
              <a:latin typeface="Cambria" panose="02040503050406030204" pitchFamily="18" charset="0"/>
              <a:ea typeface="Cambria" panose="02040503050406030204" pitchFamily="18" charset="0"/>
            </a:endParaRPr>
          </a:p>
        </p:txBody>
      </p:sp>
      <p:sp>
        <p:nvSpPr>
          <p:cNvPr id="4" name="Content Placeholder 3">
            <a:extLst>
              <a:ext uri="{FF2B5EF4-FFF2-40B4-BE49-F238E27FC236}">
                <a16:creationId xmlns:a16="http://schemas.microsoft.com/office/drawing/2014/main" id="{D9133127-1A06-48A2-BC57-E6A74AA44129}"/>
              </a:ext>
            </a:extLst>
          </p:cNvPr>
          <p:cNvSpPr>
            <a:spLocks noGrp="1"/>
          </p:cNvSpPr>
          <p:nvPr>
            <p:ph sz="half" idx="1"/>
          </p:nvPr>
        </p:nvSpPr>
        <p:spPr/>
        <p:txBody>
          <a:bodyPr>
            <a:normAutofit fontScale="47500" lnSpcReduction="20000"/>
          </a:bodyPr>
          <a:lstStyle/>
          <a:p>
            <a:pPr marL="0" indent="0">
              <a:buNone/>
            </a:pPr>
            <a:r>
              <a:rPr lang="es-ES" dirty="0"/>
              <a:t>Orígenes del Modernismo</a:t>
            </a:r>
          </a:p>
          <a:p>
            <a:pPr marL="0" indent="0">
              <a:buNone/>
            </a:pPr>
            <a:r>
              <a:rPr lang="es-ES" dirty="0"/>
              <a:t>Este movimiento ecléctico surge a finales del siglo XIX y atraviesa toda Europa. De hecho, recibe diferentes nombres: Art Nouveau (en Francia, Bélgica, España e Hispanoamérica), Liberty o </a:t>
            </a:r>
            <a:r>
              <a:rPr lang="es-ES" dirty="0" err="1"/>
              <a:t>Floreale</a:t>
            </a:r>
            <a:r>
              <a:rPr lang="es-ES" dirty="0"/>
              <a:t> (en Italia), </a:t>
            </a:r>
            <a:r>
              <a:rPr lang="es-ES" dirty="0" err="1"/>
              <a:t>Jugendstil</a:t>
            </a:r>
            <a:r>
              <a:rPr lang="es-ES" dirty="0"/>
              <a:t> (en Alemania y países nórdicos), </a:t>
            </a:r>
            <a:r>
              <a:rPr lang="es-ES" dirty="0" err="1"/>
              <a:t>Modernisme</a:t>
            </a:r>
            <a:r>
              <a:rPr lang="es-ES" dirty="0"/>
              <a:t> (en Cataluña)…</a:t>
            </a:r>
          </a:p>
          <a:p>
            <a:pPr marL="0" indent="0">
              <a:buNone/>
            </a:pPr>
            <a:r>
              <a:rPr lang="es-ES" dirty="0"/>
              <a:t>https://www.casabatllo.es/antoni-gaudi/barcelona/modernismo/</a:t>
            </a:r>
          </a:p>
          <a:p>
            <a:pPr marL="0" indent="0">
              <a:buNone/>
            </a:pPr>
            <a:endParaRPr lang="es-ES" dirty="0"/>
          </a:p>
          <a:p>
            <a:pPr marL="0" indent="0">
              <a:buNone/>
            </a:pPr>
            <a:r>
              <a:rPr lang="es-ES" i="1" dirty="0"/>
              <a:t>(</a:t>
            </a:r>
            <a:r>
              <a:rPr lang="en-GB" i="1" dirty="0"/>
              <a:t>Origins of Modernism</a:t>
            </a:r>
          </a:p>
          <a:p>
            <a:pPr marL="0" indent="0">
              <a:buNone/>
            </a:pPr>
            <a:r>
              <a:rPr lang="en-GB" b="1" i="1" dirty="0"/>
              <a:t>This eclectic movement emerged at the end of the 19th century and spans all of Europe. In fact, it receives different names</a:t>
            </a:r>
            <a:r>
              <a:rPr lang="en-GB" i="1" dirty="0"/>
              <a:t>: Art Nouveau (in France, Belgium, Spain and Latin America), Liberty or </a:t>
            </a:r>
            <a:r>
              <a:rPr lang="en-GB" i="1" dirty="0" err="1"/>
              <a:t>Floreale</a:t>
            </a:r>
            <a:r>
              <a:rPr lang="en-GB" i="1" dirty="0"/>
              <a:t> (in Italy), Jugendstil (in Germany and the Nordic countries), </a:t>
            </a:r>
            <a:r>
              <a:rPr lang="en-GB" i="1" dirty="0" err="1"/>
              <a:t>Modernisme</a:t>
            </a:r>
            <a:r>
              <a:rPr lang="en-GB" i="1" dirty="0"/>
              <a:t> (in Catalonia) ...)</a:t>
            </a:r>
          </a:p>
          <a:p>
            <a:pPr marL="0" indent="0">
              <a:buNone/>
            </a:pPr>
            <a:endParaRPr lang="en-GB" dirty="0"/>
          </a:p>
          <a:p>
            <a:pPr marL="0" indent="0">
              <a:buNone/>
            </a:pPr>
            <a:r>
              <a:rPr lang="en-GB" dirty="0"/>
              <a:t>Antonin Gaudi, Sagrada Familia, Barcelona</a:t>
            </a:r>
          </a:p>
          <a:p>
            <a:pPr marL="0" indent="0">
              <a:buNone/>
            </a:pPr>
            <a:endParaRPr lang="en-GB" dirty="0"/>
          </a:p>
          <a:p>
            <a:pPr marL="0" indent="0">
              <a:buNone/>
            </a:pPr>
            <a:r>
              <a:rPr lang="en-GB" dirty="0"/>
              <a:t>Adolphus Ward, </a:t>
            </a:r>
            <a:r>
              <a:rPr lang="en-GB" i="1" dirty="0"/>
              <a:t>The Philosophy of Modernism, in its Connection with Music</a:t>
            </a:r>
            <a:r>
              <a:rPr lang="en-GB" dirty="0"/>
              <a:t>, 1917</a:t>
            </a:r>
          </a:p>
        </p:txBody>
      </p:sp>
      <p:pic>
        <p:nvPicPr>
          <p:cNvPr id="6" name="Content Placeholder 5" descr="A picture containing tree, outdoor, plant&#10;&#10;Description automatically generated">
            <a:extLst>
              <a:ext uri="{FF2B5EF4-FFF2-40B4-BE49-F238E27FC236}">
                <a16:creationId xmlns:a16="http://schemas.microsoft.com/office/drawing/2014/main" id="{CADEBF8C-B57C-4CB8-999A-4BD3065963FA}"/>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860032" y="2419350"/>
            <a:ext cx="4038600" cy="2019300"/>
          </a:xfrm>
        </p:spPr>
      </p:pic>
    </p:spTree>
    <p:extLst>
      <p:ext uri="{BB962C8B-B14F-4D97-AF65-F5344CB8AC3E}">
        <p14:creationId xmlns:p14="http://schemas.microsoft.com/office/powerpoint/2010/main" val="15713411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0B88-FBBF-4557-8A11-9F9276679BD8}"/>
              </a:ext>
            </a:extLst>
          </p:cNvPr>
          <p:cNvSpPr>
            <a:spLocks noGrp="1"/>
          </p:cNvSpPr>
          <p:nvPr>
            <p:ph type="title"/>
          </p:nvPr>
        </p:nvSpPr>
        <p:spPr/>
        <p:txBody>
          <a:bodyPr/>
          <a:lstStyle/>
          <a:p>
            <a:r>
              <a:rPr lang="en-GB" dirty="0" err="1">
                <a:latin typeface="Cambria" panose="02040503050406030204" pitchFamily="18" charset="0"/>
                <a:ea typeface="Cambria" panose="02040503050406030204" pitchFamily="18" charset="0"/>
              </a:rPr>
              <a:t>Modernismo</a:t>
            </a:r>
            <a:r>
              <a:rPr lang="en-GB" dirty="0">
                <a:latin typeface="Cambria" panose="02040503050406030204" pitchFamily="18" charset="0"/>
                <a:ea typeface="Cambria" panose="02040503050406030204" pitchFamily="18" charset="0"/>
              </a:rPr>
              <a:t> - </a:t>
            </a:r>
            <a:r>
              <a:rPr lang="en-GB" dirty="0" err="1">
                <a:latin typeface="Cambria" panose="02040503050406030204" pitchFamily="18" charset="0"/>
                <a:ea typeface="Cambria" panose="02040503050406030204" pitchFamily="18" charset="0"/>
              </a:rPr>
              <a:t>Modernisme</a:t>
            </a:r>
            <a:endParaRPr lang="en-GB" dirty="0">
              <a:latin typeface="Cambria" panose="02040503050406030204" pitchFamily="18" charset="0"/>
              <a:ea typeface="Cambria" panose="02040503050406030204" pitchFamily="18" charset="0"/>
            </a:endParaRPr>
          </a:p>
        </p:txBody>
      </p:sp>
      <p:sp>
        <p:nvSpPr>
          <p:cNvPr id="3" name="Content Placeholder 2">
            <a:extLst>
              <a:ext uri="{FF2B5EF4-FFF2-40B4-BE49-F238E27FC236}">
                <a16:creationId xmlns:a16="http://schemas.microsoft.com/office/drawing/2014/main" id="{BD7D00F6-B919-428D-9C37-4977E572100B}"/>
              </a:ext>
            </a:extLst>
          </p:cNvPr>
          <p:cNvSpPr>
            <a:spLocks noGrp="1"/>
          </p:cNvSpPr>
          <p:nvPr>
            <p:ph sz="half" idx="1"/>
          </p:nvPr>
        </p:nvSpPr>
        <p:spPr/>
        <p:txBody>
          <a:bodyPr>
            <a:normAutofit fontScale="55000" lnSpcReduction="20000"/>
          </a:bodyPr>
          <a:lstStyle/>
          <a:p>
            <a:pPr marL="0" indent="0">
              <a:buNone/>
            </a:pPr>
            <a:r>
              <a:rPr lang="es-ES" dirty="0">
                <a:latin typeface="Cambria" panose="02040503050406030204" pitchFamily="18" charset="0"/>
                <a:ea typeface="Cambria" panose="02040503050406030204" pitchFamily="18" charset="0"/>
              </a:rPr>
              <a:t>Como casi siempre que se origina una corriente nueva, el modernismo nace con la intención de crear un arte nuevo, libre y moderno suponiendo una ruptura con todo lo anterior. Quiere alejarse tanto de las tradiciones academicista (como el historicismo) como de los rupturistas (realismo o impresionismo)</a:t>
            </a:r>
          </a:p>
          <a:p>
            <a:pPr marL="0" indent="0">
              <a:buNone/>
            </a:pPr>
            <a:r>
              <a:rPr lang="es-ES" dirty="0">
                <a:latin typeface="Cambria" panose="02040503050406030204" pitchFamily="18" charset="0"/>
                <a:ea typeface="Cambria" panose="02040503050406030204" pitchFamily="18" charset="0"/>
              </a:rPr>
              <a:t>https://www.casabatllo.es/antoni-gaudi/barcelona/modernismo/</a:t>
            </a:r>
          </a:p>
          <a:p>
            <a:pPr marL="0" indent="0">
              <a:buNone/>
            </a:pPr>
            <a:endParaRPr lang="en-GB" dirty="0">
              <a:latin typeface="Cambria" panose="02040503050406030204" pitchFamily="18" charset="0"/>
              <a:ea typeface="Cambria" panose="02040503050406030204" pitchFamily="18" charset="0"/>
            </a:endParaRPr>
          </a:p>
          <a:p>
            <a:pPr marL="0" indent="0">
              <a:buNone/>
            </a:pPr>
            <a:r>
              <a:rPr lang="en-GB" i="1" dirty="0">
                <a:latin typeface="Cambria" panose="02040503050406030204" pitchFamily="18" charset="0"/>
                <a:ea typeface="Cambria" panose="02040503050406030204" pitchFamily="18" charset="0"/>
              </a:rPr>
              <a:t>(As almost always when a new trend originates, </a:t>
            </a:r>
            <a:r>
              <a:rPr lang="en-GB" b="1" i="1" dirty="0">
                <a:latin typeface="Cambria" panose="02040503050406030204" pitchFamily="18" charset="0"/>
                <a:ea typeface="Cambria" panose="02040503050406030204" pitchFamily="18" charset="0"/>
              </a:rPr>
              <a:t>modernism was born with the intention of creating a new, free and modern art, supposing a break with everything before it. </a:t>
            </a:r>
            <a:r>
              <a:rPr lang="en-GB" i="1" dirty="0">
                <a:latin typeface="Cambria" panose="02040503050406030204" pitchFamily="18" charset="0"/>
                <a:ea typeface="Cambria" panose="02040503050406030204" pitchFamily="18" charset="0"/>
              </a:rPr>
              <a:t>He wants to move away from both academic traditions (such as historicism) and </a:t>
            </a:r>
            <a:r>
              <a:rPr lang="en-GB" i="1" dirty="0" err="1">
                <a:latin typeface="Cambria" panose="02040503050406030204" pitchFamily="18" charset="0"/>
                <a:ea typeface="Cambria" panose="02040503050406030204" pitchFamily="18" charset="0"/>
              </a:rPr>
              <a:t>rupturists</a:t>
            </a:r>
            <a:r>
              <a:rPr lang="en-GB" i="1" dirty="0">
                <a:latin typeface="Cambria" panose="02040503050406030204" pitchFamily="18" charset="0"/>
                <a:ea typeface="Cambria" panose="02040503050406030204" pitchFamily="18" charset="0"/>
              </a:rPr>
              <a:t> (realism or impressionism))</a:t>
            </a:r>
          </a:p>
          <a:p>
            <a:pPr marL="0" indent="0">
              <a:buNone/>
            </a:pPr>
            <a:endParaRPr lang="en-GB" i="1" dirty="0">
              <a:latin typeface="Cambria" panose="02040503050406030204" pitchFamily="18" charset="0"/>
              <a:ea typeface="Cambria" panose="02040503050406030204" pitchFamily="18" charset="0"/>
            </a:endParaRPr>
          </a:p>
          <a:p>
            <a:pPr marL="0" indent="0">
              <a:buNone/>
            </a:pPr>
            <a:r>
              <a:rPr lang="en-GB" dirty="0">
                <a:latin typeface="Cambria" panose="02040503050406030204" pitchFamily="18" charset="0"/>
                <a:ea typeface="Cambria" panose="02040503050406030204" pitchFamily="18" charset="0"/>
              </a:rPr>
              <a:t>Art Nouveau: poster by Alphonse </a:t>
            </a:r>
            <a:r>
              <a:rPr lang="en-GB" dirty="0" err="1">
                <a:latin typeface="Cambria" panose="02040503050406030204" pitchFamily="18" charset="0"/>
                <a:ea typeface="Cambria" panose="02040503050406030204" pitchFamily="18" charset="0"/>
              </a:rPr>
              <a:t>Mucha</a:t>
            </a:r>
            <a:endParaRPr lang="en-GB" dirty="0">
              <a:latin typeface="Cambria" panose="02040503050406030204" pitchFamily="18" charset="0"/>
              <a:ea typeface="Cambria" panose="02040503050406030204" pitchFamily="18" charset="0"/>
            </a:endParaRPr>
          </a:p>
          <a:p>
            <a:pPr marL="0" indent="0">
              <a:buNone/>
            </a:pPr>
            <a:endParaRPr lang="en-GB" dirty="0">
              <a:latin typeface="Cambria" panose="02040503050406030204" pitchFamily="18" charset="0"/>
              <a:ea typeface="Cambria" panose="02040503050406030204" pitchFamily="18" charset="0"/>
            </a:endParaRPr>
          </a:p>
          <a:p>
            <a:pPr marL="0" indent="0">
              <a:buNone/>
            </a:pPr>
            <a:r>
              <a:rPr lang="en-GB" dirty="0">
                <a:latin typeface="Cambria" panose="02040503050406030204" pitchFamily="18" charset="0"/>
                <a:ea typeface="Cambria" panose="02040503050406030204" pitchFamily="18" charset="0"/>
              </a:rPr>
              <a:t>Note: lots of decoration!! </a:t>
            </a:r>
            <a:endParaRPr lang="es-ES" dirty="0">
              <a:latin typeface="Cambria" panose="02040503050406030204" pitchFamily="18" charset="0"/>
              <a:ea typeface="Cambria" panose="02040503050406030204" pitchFamily="18" charset="0"/>
            </a:endParaRPr>
          </a:p>
          <a:p>
            <a:endParaRPr lang="en-GB" dirty="0"/>
          </a:p>
        </p:txBody>
      </p:sp>
      <p:pic>
        <p:nvPicPr>
          <p:cNvPr id="6" name="Content Placeholder 5" descr="A picture containing text, fabric&#10;&#10;Description automatically generated">
            <a:extLst>
              <a:ext uri="{FF2B5EF4-FFF2-40B4-BE49-F238E27FC236}">
                <a16:creationId xmlns:a16="http://schemas.microsoft.com/office/drawing/2014/main" id="{8AD05E59-A8CD-43E9-A549-0319763317AB}"/>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4968207" y="1600200"/>
            <a:ext cx="3398586" cy="4525963"/>
          </a:xfrm>
        </p:spPr>
      </p:pic>
    </p:spTree>
    <p:extLst>
      <p:ext uri="{BB962C8B-B14F-4D97-AF65-F5344CB8AC3E}">
        <p14:creationId xmlns:p14="http://schemas.microsoft.com/office/powerpoint/2010/main" val="176195828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C7A07-E2A5-4CCE-A0C0-F3AEA5E514A4}"/>
              </a:ext>
            </a:extLst>
          </p:cNvPr>
          <p:cNvSpPr>
            <a:spLocks noGrp="1"/>
          </p:cNvSpPr>
          <p:nvPr>
            <p:ph type="title"/>
          </p:nvPr>
        </p:nvSpPr>
        <p:spPr/>
        <p:txBody>
          <a:bodyPr/>
          <a:lstStyle/>
          <a:p>
            <a:r>
              <a:rPr lang="en-GB" dirty="0">
                <a:latin typeface="Cambria" panose="02040503050406030204" pitchFamily="18" charset="0"/>
                <a:ea typeface="Cambria" panose="02040503050406030204" pitchFamily="18" charset="0"/>
              </a:rPr>
              <a:t>Cultural Modernism</a:t>
            </a:r>
          </a:p>
        </p:txBody>
      </p:sp>
      <p:pic>
        <p:nvPicPr>
          <p:cNvPr id="6" name="Content Placeholder 5" descr="Text&#10;&#10;Description automatically generated">
            <a:extLst>
              <a:ext uri="{FF2B5EF4-FFF2-40B4-BE49-F238E27FC236}">
                <a16:creationId xmlns:a16="http://schemas.microsoft.com/office/drawing/2014/main" id="{74643001-F1F5-4BD1-87C5-AEA48128E07D}"/>
              </a:ext>
            </a:extLst>
          </p:cNvPr>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966334" y="1600200"/>
            <a:ext cx="3020332" cy="4525963"/>
          </a:xfrm>
        </p:spPr>
      </p:pic>
      <p:sp>
        <p:nvSpPr>
          <p:cNvPr id="4" name="Content Placeholder 3">
            <a:extLst>
              <a:ext uri="{FF2B5EF4-FFF2-40B4-BE49-F238E27FC236}">
                <a16:creationId xmlns:a16="http://schemas.microsoft.com/office/drawing/2014/main" id="{915869A7-74AE-4DB1-87E4-194140617004}"/>
              </a:ext>
            </a:extLst>
          </p:cNvPr>
          <p:cNvSpPr>
            <a:spLocks noGrp="1"/>
          </p:cNvSpPr>
          <p:nvPr>
            <p:ph sz="half" idx="2"/>
          </p:nvPr>
        </p:nvSpPr>
        <p:spPr/>
        <p:txBody>
          <a:bodyPr>
            <a:normAutofit fontScale="92500" lnSpcReduction="20000"/>
          </a:bodyPr>
          <a:lstStyle/>
          <a:p>
            <a:pPr marL="0" indent="0">
              <a:buNone/>
            </a:pPr>
            <a:r>
              <a:rPr lang="en-GB" sz="1800" dirty="0">
                <a:solidFill>
                  <a:srgbClr val="000000"/>
                </a:solidFill>
                <a:effectLst/>
                <a:latin typeface="Times New Roman" panose="02020603050405020304" pitchFamily="18" charset="0"/>
                <a:ea typeface="Times New Roman" panose="02020603050405020304" pitchFamily="18" charset="0"/>
              </a:rPr>
              <a:t>Scott, Cyril, </a:t>
            </a:r>
            <a:r>
              <a:rPr lang="en-GB" sz="1800" i="1" dirty="0">
                <a:solidFill>
                  <a:srgbClr val="000000"/>
                </a:solidFill>
                <a:effectLst/>
                <a:latin typeface="Times New Roman" panose="02020603050405020304" pitchFamily="18" charset="0"/>
                <a:ea typeface="Times New Roman" panose="02020603050405020304" pitchFamily="18" charset="0"/>
              </a:rPr>
              <a:t>The Philosophy of Modernism in its Connection with Music</a:t>
            </a:r>
            <a:r>
              <a:rPr lang="en-GB" sz="1800" dirty="0">
                <a:solidFill>
                  <a:srgbClr val="000000"/>
                </a:solidFill>
                <a:effectLst/>
                <a:latin typeface="Times New Roman" panose="02020603050405020304" pitchFamily="18" charset="0"/>
                <a:ea typeface="Times New Roman" panose="02020603050405020304" pitchFamily="18" charset="0"/>
              </a:rPr>
              <a:t> (London: Kegan Paul, French, </a:t>
            </a:r>
            <a:r>
              <a:rPr lang="en-GB" sz="1800" dirty="0" err="1">
                <a:solidFill>
                  <a:srgbClr val="000000"/>
                </a:solidFill>
                <a:effectLst/>
                <a:latin typeface="Times New Roman" panose="02020603050405020304" pitchFamily="18" charset="0"/>
                <a:ea typeface="Times New Roman" panose="02020603050405020304" pitchFamily="18" charset="0"/>
              </a:rPr>
              <a:t>Trubner</a:t>
            </a:r>
            <a:r>
              <a:rPr lang="en-GB" sz="1800" dirty="0">
                <a:solidFill>
                  <a:srgbClr val="000000"/>
                </a:solidFill>
                <a:effectLst/>
                <a:latin typeface="Times New Roman" panose="02020603050405020304" pitchFamily="18" charset="0"/>
                <a:ea typeface="Times New Roman" panose="02020603050405020304" pitchFamily="18" charset="0"/>
              </a:rPr>
              <a:t> &amp; Co. Ltd. 1917).</a:t>
            </a:r>
          </a:p>
          <a:p>
            <a:pPr marL="0" indent="0">
              <a:buNone/>
            </a:pPr>
            <a:r>
              <a:rPr lang="en-GB" sz="1800" dirty="0">
                <a:solidFill>
                  <a:srgbClr val="000000"/>
                </a:solidFill>
                <a:latin typeface="Times New Roman" panose="02020603050405020304" pitchFamily="18" charset="0"/>
                <a:ea typeface="Times New Roman" panose="02020603050405020304" pitchFamily="18" charset="0"/>
              </a:rPr>
              <a:t>A very early use of the term</a:t>
            </a:r>
          </a:p>
          <a:p>
            <a:pPr marL="0" indent="0">
              <a:buNone/>
            </a:pPr>
            <a:r>
              <a:rPr lang="en-GB" sz="1800" dirty="0">
                <a:solidFill>
                  <a:srgbClr val="000000"/>
                </a:solidFill>
                <a:effectLst/>
                <a:latin typeface="Times New Roman" panose="02020603050405020304" pitchFamily="18" charset="0"/>
                <a:ea typeface="Times New Roman" panose="02020603050405020304" pitchFamily="18" charset="0"/>
              </a:rPr>
              <a:t>Identified three currents in art all connected with newness:</a:t>
            </a:r>
          </a:p>
          <a:p>
            <a:pPr marL="0" indent="0">
              <a:buNone/>
            </a:pPr>
            <a:r>
              <a:rPr lang="en-GB" sz="1800" dirty="0">
                <a:solidFill>
                  <a:srgbClr val="000000"/>
                </a:solidFill>
                <a:latin typeface="Times New Roman" panose="02020603050405020304" pitchFamily="18" charset="0"/>
                <a:ea typeface="Times New Roman" panose="02020603050405020304" pitchFamily="18" charset="0"/>
              </a:rPr>
              <a:t>Classicism: as in ‘classical’ music (Wagner, Beethoven): involves innovation but in a comfortable context (p. 1).</a:t>
            </a:r>
          </a:p>
          <a:p>
            <a:pPr marL="0" indent="0">
              <a:buNone/>
            </a:pPr>
            <a:r>
              <a:rPr lang="en-GB" sz="1800" dirty="0">
                <a:solidFill>
                  <a:srgbClr val="000000"/>
                </a:solidFill>
                <a:latin typeface="Times New Roman" panose="02020603050405020304" pitchFamily="18" charset="0"/>
                <a:ea typeface="Times New Roman" panose="02020603050405020304" pitchFamily="18" charset="0"/>
              </a:rPr>
              <a:t>2.Romanticism: strives for newness but within limits (p.5)</a:t>
            </a:r>
          </a:p>
          <a:p>
            <a:pPr marL="0" indent="0">
              <a:buNone/>
            </a:pPr>
            <a:r>
              <a:rPr lang="en-GB" sz="1800" dirty="0">
                <a:solidFill>
                  <a:srgbClr val="000000"/>
                </a:solidFill>
                <a:latin typeface="Times New Roman" panose="02020603050405020304" pitchFamily="18" charset="0"/>
                <a:ea typeface="Times New Roman" panose="02020603050405020304" pitchFamily="18" charset="0"/>
              </a:rPr>
              <a:t>3.Futurism: strives for newness without limits (p. 5) and so is often incomprehensible.</a:t>
            </a:r>
          </a:p>
          <a:p>
            <a:pPr marL="0" indent="0">
              <a:buNone/>
            </a:pPr>
            <a:r>
              <a:rPr lang="en-GB" sz="1800" dirty="0">
                <a:solidFill>
                  <a:srgbClr val="000000"/>
                </a:solidFill>
                <a:effectLst/>
                <a:latin typeface="Times New Roman" panose="02020603050405020304" pitchFamily="18" charset="0"/>
                <a:ea typeface="Times New Roman" panose="02020603050405020304" pitchFamily="18" charset="0"/>
              </a:rPr>
              <a:t>Scott (1879-1970) was a well-known and respected composer, theosophist and occultist. </a:t>
            </a:r>
          </a:p>
          <a:p>
            <a:endParaRPr lang="en-GB" sz="1800" dirty="0">
              <a:effectLst/>
              <a:latin typeface="Times New Roman" panose="02020603050405020304" pitchFamily="18" charset="0"/>
              <a:ea typeface="Times New Roman" panose="02020603050405020304" pitchFamily="18" charset="0"/>
            </a:endParaRPr>
          </a:p>
          <a:p>
            <a:endParaRPr lang="en-GB" dirty="0"/>
          </a:p>
        </p:txBody>
      </p:sp>
      <p:pic>
        <p:nvPicPr>
          <p:cNvPr id="8" name="Picture 7" descr="A person with his hand on his head&#10;&#10;Description automatically generated with medium confidence">
            <a:extLst>
              <a:ext uri="{FF2B5EF4-FFF2-40B4-BE49-F238E27FC236}">
                <a16:creationId xmlns:a16="http://schemas.microsoft.com/office/drawing/2014/main" id="{9FFA087B-C4C8-40F4-B7C9-91EFD19F2B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11510" y="5125352"/>
            <a:ext cx="1182612" cy="1697529"/>
          </a:xfrm>
          <a:prstGeom prst="rect">
            <a:avLst/>
          </a:prstGeom>
        </p:spPr>
      </p:pic>
    </p:spTree>
    <p:extLst>
      <p:ext uri="{BB962C8B-B14F-4D97-AF65-F5344CB8AC3E}">
        <p14:creationId xmlns:p14="http://schemas.microsoft.com/office/powerpoint/2010/main" val="19102278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rPr>
              <a:t>Questions about Modernism</a:t>
            </a:r>
            <a:endParaRPr lang="en-US" dirty="0">
              <a:latin typeface="Cambria" pitchFamily="18" charset="0"/>
            </a:endParaRPr>
          </a:p>
        </p:txBody>
      </p:sp>
      <p:sp>
        <p:nvSpPr>
          <p:cNvPr id="3" name="Content Placeholder 2"/>
          <p:cNvSpPr>
            <a:spLocks noGrp="1"/>
          </p:cNvSpPr>
          <p:nvPr>
            <p:ph sz="half" idx="1"/>
          </p:nvPr>
        </p:nvSpPr>
        <p:spPr/>
        <p:txBody>
          <a:bodyPr>
            <a:normAutofit fontScale="92500"/>
          </a:bodyPr>
          <a:lstStyle/>
          <a:p>
            <a:pPr>
              <a:buNone/>
            </a:pPr>
            <a:r>
              <a:rPr lang="en-GB" sz="1400" dirty="0">
                <a:latin typeface="Cambria" pitchFamily="18" charset="0"/>
              </a:rPr>
              <a:t>Is modernism really about single truths? </a:t>
            </a:r>
          </a:p>
          <a:p>
            <a:pPr>
              <a:buNone/>
            </a:pPr>
            <a:r>
              <a:rPr lang="en-GB" sz="1400" dirty="0">
                <a:latin typeface="Cambria" pitchFamily="18" charset="0"/>
              </a:rPr>
              <a:t>Political modernism is embodied in parliamentary democracy – which recognises the validity of many truths.</a:t>
            </a:r>
          </a:p>
          <a:p>
            <a:pPr>
              <a:buNone/>
            </a:pPr>
            <a:r>
              <a:rPr lang="en-US" sz="1400" dirty="0">
                <a:latin typeface="Cambria" pitchFamily="18" charset="0"/>
              </a:rPr>
              <a:t>Is it really scientific, materialistic etc? </a:t>
            </a:r>
          </a:p>
          <a:p>
            <a:pPr>
              <a:buNone/>
            </a:pPr>
            <a:r>
              <a:rPr lang="en-US" sz="1400" dirty="0">
                <a:latin typeface="Cambria" pitchFamily="18" charset="0"/>
              </a:rPr>
              <a:t>Or is this what happened:</a:t>
            </a:r>
          </a:p>
          <a:p>
            <a:pPr>
              <a:buNone/>
            </a:pPr>
            <a:r>
              <a:rPr lang="en-US" sz="1400" dirty="0">
                <a:latin typeface="Cambria" pitchFamily="18" charset="0"/>
              </a:rPr>
              <a:t>1. The modern was defined as scientific, materialistic etc.</a:t>
            </a:r>
          </a:p>
          <a:p>
            <a:pPr>
              <a:buNone/>
            </a:pPr>
            <a:r>
              <a:rPr lang="en-US" sz="1400" dirty="0">
                <a:latin typeface="Cambria" pitchFamily="18" charset="0"/>
              </a:rPr>
              <a:t>2. Anything which was not scientific and materialistic was automatically deemed non-modern, anti-modern or post-modern.</a:t>
            </a:r>
          </a:p>
          <a:p>
            <a:pPr>
              <a:buNone/>
            </a:pPr>
            <a:r>
              <a:rPr lang="en-US" sz="1400" dirty="0">
                <a:latin typeface="Cambria" pitchFamily="18" charset="0"/>
              </a:rPr>
              <a:t>3.Advocates of modernism consider that modernism is a result of ‘progress’, the belief that history must lead to greater improvement.</a:t>
            </a:r>
          </a:p>
          <a:p>
            <a:pPr>
              <a:buNone/>
            </a:pPr>
            <a:r>
              <a:rPr lang="en-US" sz="1400" dirty="0">
                <a:latin typeface="Cambria" pitchFamily="18" charset="0"/>
              </a:rPr>
              <a:t>4. Therefore anything which was not scientific and materialistic  must automatically be (A) against the flow of history and (B) bad for society.</a:t>
            </a:r>
          </a:p>
          <a:p>
            <a:pPr>
              <a:buNone/>
            </a:pPr>
            <a:endParaRPr lang="en-US" sz="1400" dirty="0">
              <a:latin typeface="Cambria" pitchFamily="18" charset="0"/>
            </a:endParaRPr>
          </a:p>
          <a:p>
            <a:pPr>
              <a:buNone/>
            </a:pPr>
            <a:r>
              <a:rPr lang="en-US" sz="1400" dirty="0">
                <a:latin typeface="Cambria" pitchFamily="18" charset="0"/>
              </a:rPr>
              <a:t>Hence the modernist argument is a circular one which justifies itself.</a:t>
            </a:r>
          </a:p>
          <a:p>
            <a:endParaRPr lang="en-US" sz="2000" dirty="0"/>
          </a:p>
        </p:txBody>
      </p:sp>
      <p:sp>
        <p:nvSpPr>
          <p:cNvPr id="5" name="Content Placeholder 4"/>
          <p:cNvSpPr>
            <a:spLocks noGrp="1"/>
          </p:cNvSpPr>
          <p:nvPr>
            <p:ph sz="half" idx="2"/>
          </p:nvPr>
        </p:nvSpPr>
        <p:spPr/>
        <p:txBody>
          <a:bodyPr>
            <a:normAutofit fontScale="92500"/>
          </a:bodyPr>
          <a:lstStyle/>
          <a:p>
            <a:pPr>
              <a:buNone/>
            </a:pPr>
            <a:r>
              <a:rPr lang="en-GB" sz="1400" dirty="0">
                <a:latin typeface="Cambria" pitchFamily="18" charset="0"/>
              </a:rPr>
              <a:t>The academic challenge to stereotypical ideas of modernity is led by scholars of modern art and occultism</a:t>
            </a:r>
            <a:br>
              <a:rPr lang="en-GB" sz="1400" dirty="0">
                <a:latin typeface="Cambria" pitchFamily="18" charset="0"/>
              </a:rPr>
            </a:br>
            <a:r>
              <a:rPr lang="en-GB" sz="1400" dirty="0">
                <a:latin typeface="Cambria" pitchFamily="18" charset="0"/>
              </a:rPr>
              <a:t>http://www.york.ac.uk/history-of-art/amsterdam-theosophy-conference/</a:t>
            </a:r>
          </a:p>
        </p:txBody>
      </p:sp>
      <p:pic>
        <p:nvPicPr>
          <p:cNvPr id="6" name="Picture 2"/>
          <p:cNvPicPr>
            <a:picLocks noChangeAspect="1" noChangeArrowheads="1"/>
          </p:cNvPicPr>
          <p:nvPr/>
        </p:nvPicPr>
        <p:blipFill>
          <a:blip r:embed="rId2" cstate="print"/>
          <a:srcRect l="17361" t="8102" r="60417" b="9700"/>
          <a:stretch>
            <a:fillRect/>
          </a:stretch>
        </p:blipFill>
        <p:spPr bwMode="auto">
          <a:xfrm>
            <a:off x="5572132" y="3214686"/>
            <a:ext cx="2337520" cy="2779175"/>
          </a:xfrm>
          <a:prstGeom prst="rect">
            <a:avLst/>
          </a:prstGeom>
          <a:noFill/>
          <a:ln w="9525">
            <a:noFill/>
            <a:miter lim="800000"/>
            <a:headEnd/>
            <a:tailEnd/>
          </a:ln>
          <a:effectLst/>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mbria" pitchFamily="18" charset="0"/>
              </a:rPr>
              <a:t>Questions: what about modern art?</a:t>
            </a:r>
            <a:endParaRPr lang="en-US" dirty="0">
              <a:latin typeface="Cambria" pitchFamily="18" charset="0"/>
            </a:endParaRPr>
          </a:p>
        </p:txBody>
      </p:sp>
      <p:pic>
        <p:nvPicPr>
          <p:cNvPr id="6" name="Content Placeholder 5" descr="Miro 1940 Personages in the Night Guided by the Phosphorescent Tracks of Snails.jpg"/>
          <p:cNvPicPr>
            <a:picLocks noGrp="1" noChangeAspect="1"/>
          </p:cNvPicPr>
          <p:nvPr>
            <p:ph sz="half" idx="1"/>
          </p:nvPr>
        </p:nvPicPr>
        <p:blipFill>
          <a:blip r:embed="rId2" cstate="print"/>
          <a:stretch>
            <a:fillRect/>
          </a:stretch>
        </p:blipFill>
        <p:spPr>
          <a:xfrm>
            <a:off x="457200" y="2188538"/>
            <a:ext cx="4038600" cy="3349286"/>
          </a:xfrm>
        </p:spPr>
      </p:pic>
      <p:sp>
        <p:nvSpPr>
          <p:cNvPr id="5" name="Content Placeholder 4"/>
          <p:cNvSpPr>
            <a:spLocks noGrp="1"/>
          </p:cNvSpPr>
          <p:nvPr>
            <p:ph sz="half" idx="2"/>
          </p:nvPr>
        </p:nvSpPr>
        <p:spPr/>
        <p:txBody>
          <a:bodyPr>
            <a:normAutofit fontScale="92500" lnSpcReduction="20000"/>
          </a:bodyPr>
          <a:lstStyle/>
          <a:p>
            <a:pPr>
              <a:buNone/>
            </a:pPr>
            <a:r>
              <a:rPr lang="en-GB" dirty="0" err="1">
                <a:latin typeface="Cambria" pitchFamily="18" charset="0"/>
              </a:rPr>
              <a:t>Vassily</a:t>
            </a:r>
            <a:r>
              <a:rPr lang="en-GB" dirty="0">
                <a:latin typeface="Cambria" pitchFamily="18" charset="0"/>
              </a:rPr>
              <a:t> Kandinsky:</a:t>
            </a:r>
          </a:p>
          <a:p>
            <a:pPr>
              <a:buNone/>
            </a:pPr>
            <a:r>
              <a:rPr lang="en-GB" dirty="0">
                <a:latin typeface="Cambria" pitchFamily="18" charset="0"/>
              </a:rPr>
              <a:t>‘Founder of abstract art’</a:t>
            </a:r>
          </a:p>
          <a:p>
            <a:pPr>
              <a:buNone/>
            </a:pPr>
            <a:r>
              <a:rPr lang="en-GB" dirty="0">
                <a:latin typeface="Cambria" pitchFamily="18" charset="0"/>
              </a:rPr>
              <a:t>Devoted Theosophist</a:t>
            </a:r>
          </a:p>
          <a:p>
            <a:pPr>
              <a:buNone/>
            </a:pPr>
            <a:r>
              <a:rPr lang="en-GB" dirty="0">
                <a:latin typeface="Cambria" pitchFamily="18" charset="0"/>
              </a:rPr>
              <a:t>Advocate of spirituality and opponent of materialism</a:t>
            </a:r>
          </a:p>
          <a:p>
            <a:endParaRPr lang="en-GB" dirty="0"/>
          </a:p>
          <a:p>
            <a:endParaRPr lang="en-GB" dirty="0"/>
          </a:p>
          <a:p>
            <a:pPr>
              <a:buNone/>
            </a:pPr>
            <a:r>
              <a:rPr lang="en-GB" dirty="0">
                <a:latin typeface="Cambria" pitchFamily="18" charset="0"/>
              </a:rPr>
              <a:t>Left: Joan </a:t>
            </a:r>
            <a:r>
              <a:rPr lang="en-GB" dirty="0" err="1"/>
              <a:t>Miró</a:t>
            </a:r>
            <a:r>
              <a:rPr lang="en-GB"/>
              <a:t>.</a:t>
            </a:r>
            <a:r>
              <a:rPr lang="en-GB">
                <a:latin typeface="Cambria" pitchFamily="18" charset="0"/>
              </a:rPr>
              <a:t> </a:t>
            </a:r>
            <a:r>
              <a:rPr lang="en-GB" dirty="0">
                <a:latin typeface="Cambria" pitchFamily="18" charset="0"/>
              </a:rPr>
              <a:t>Personages in the Night Sky guided by the Phosphorescent Tracks of Snails</a:t>
            </a:r>
            <a:endParaRPr lang="en-US" dirty="0">
              <a:latin typeface="Cambria" pitchFamily="18" charset="0"/>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mbria" pitchFamily="18" charset="0"/>
              </a:rPr>
              <a:t>Modern Art: Andre Breton: writer and founder of surrealism</a:t>
            </a:r>
            <a:endParaRPr lang="en-US" dirty="0">
              <a:latin typeface="Cambria" pitchFamily="18" charset="0"/>
            </a:endParaRPr>
          </a:p>
        </p:txBody>
      </p:sp>
      <p:sp>
        <p:nvSpPr>
          <p:cNvPr id="3" name="Content Placeholder 2"/>
          <p:cNvSpPr>
            <a:spLocks noGrp="1"/>
          </p:cNvSpPr>
          <p:nvPr>
            <p:ph sz="half" idx="1"/>
          </p:nvPr>
        </p:nvSpPr>
        <p:spPr/>
        <p:txBody>
          <a:bodyPr/>
          <a:lstStyle/>
          <a:p>
            <a:pPr>
              <a:buNone/>
            </a:pPr>
            <a:r>
              <a:rPr lang="en-GB" dirty="0">
                <a:latin typeface="Cambria" pitchFamily="18" charset="0"/>
              </a:rPr>
              <a:t>Right: horoscope cast by Breton for the </a:t>
            </a:r>
            <a:r>
              <a:rPr lang="en-US" dirty="0">
                <a:latin typeface="Cambria" pitchFamily="18" charset="0"/>
              </a:rPr>
              <a:t>surrealist poet Paul </a:t>
            </a:r>
            <a:r>
              <a:rPr lang="en-US" dirty="0" err="1">
                <a:latin typeface="Cambria" pitchFamily="18" charset="0"/>
              </a:rPr>
              <a:t>Eluard</a:t>
            </a:r>
            <a:r>
              <a:rPr lang="en-US" dirty="0">
                <a:latin typeface="Cambria" pitchFamily="18" charset="0"/>
              </a:rPr>
              <a:t> </a:t>
            </a:r>
          </a:p>
        </p:txBody>
      </p:sp>
      <p:pic>
        <p:nvPicPr>
          <p:cNvPr id="5" name="Content Placeholder 4" descr="Andre Breton Horoscope.jpg"/>
          <p:cNvPicPr>
            <a:picLocks noGrp="1" noChangeAspect="1"/>
          </p:cNvPicPr>
          <p:nvPr>
            <p:ph sz="half" idx="2"/>
          </p:nvPr>
        </p:nvPicPr>
        <p:blipFill>
          <a:blip r:embed="rId2" cstate="print"/>
          <a:stretch>
            <a:fillRect/>
          </a:stretch>
        </p:blipFill>
        <p:spPr>
          <a:xfrm>
            <a:off x="4839886" y="1600200"/>
            <a:ext cx="3655227" cy="4525963"/>
          </a:xfrm>
        </p:spPr>
      </p:pic>
      <p:pic>
        <p:nvPicPr>
          <p:cNvPr id="6" name="Picture 5" descr="Andre Breton.jpg"/>
          <p:cNvPicPr>
            <a:picLocks noChangeAspect="1"/>
          </p:cNvPicPr>
          <p:nvPr/>
        </p:nvPicPr>
        <p:blipFill>
          <a:blip r:embed="rId3" cstate="print"/>
          <a:stretch>
            <a:fillRect/>
          </a:stretch>
        </p:blipFill>
        <p:spPr>
          <a:xfrm>
            <a:off x="714348" y="4071942"/>
            <a:ext cx="1608964" cy="2039936"/>
          </a:xfrm>
          <a:prstGeom prst="rect">
            <a:avLst/>
          </a:prstGeom>
        </p:spPr>
      </p:pic>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1800" dirty="0">
                <a:latin typeface="Cambria" pitchFamily="18" charset="0"/>
              </a:rPr>
              <a:t>Modern Art: Gustav </a:t>
            </a:r>
            <a:r>
              <a:rPr lang="en-GB" sz="1800" dirty="0" err="1">
                <a:latin typeface="Cambria" pitchFamily="18" charset="0"/>
              </a:rPr>
              <a:t>Holst</a:t>
            </a:r>
            <a:br>
              <a:rPr lang="en-GB" sz="1800" dirty="0">
                <a:latin typeface="Cambria" pitchFamily="18" charset="0"/>
              </a:rPr>
            </a:br>
            <a:r>
              <a:rPr lang="en-GB" sz="1800" dirty="0">
                <a:latin typeface="Cambria" pitchFamily="18" charset="0"/>
              </a:rPr>
              <a:t>His major work, the ‘Planets Suite’ was inspired by reading the English theosophical Astrologer, Alan Leo</a:t>
            </a:r>
            <a:endParaRPr lang="en-US" sz="1800" dirty="0">
              <a:latin typeface="Cambria" pitchFamily="18" charset="0"/>
            </a:endParaRPr>
          </a:p>
        </p:txBody>
      </p:sp>
      <p:pic>
        <p:nvPicPr>
          <p:cNvPr id="5" name="Content Placeholder 4" descr="Gustav Holst.jpg"/>
          <p:cNvPicPr>
            <a:picLocks noGrp="1" noChangeAspect="1"/>
          </p:cNvPicPr>
          <p:nvPr>
            <p:ph sz="half" idx="1"/>
          </p:nvPr>
        </p:nvPicPr>
        <p:blipFill>
          <a:blip r:embed="rId2" cstate="print"/>
          <a:stretch>
            <a:fillRect/>
          </a:stretch>
        </p:blipFill>
        <p:spPr>
          <a:xfrm>
            <a:off x="1857355" y="3643314"/>
            <a:ext cx="2443547" cy="3024192"/>
          </a:xfrm>
        </p:spPr>
      </p:pic>
      <p:pic>
        <p:nvPicPr>
          <p:cNvPr id="6" name="Content Placeholder 5" descr="The Planets.bmp"/>
          <p:cNvPicPr>
            <a:picLocks noGrp="1" noChangeAspect="1"/>
          </p:cNvPicPr>
          <p:nvPr>
            <p:ph sz="half" idx="2"/>
          </p:nvPr>
        </p:nvPicPr>
        <p:blipFill>
          <a:blip r:embed="rId3" cstate="print"/>
          <a:stretch>
            <a:fillRect/>
          </a:stretch>
        </p:blipFill>
        <p:spPr>
          <a:xfrm>
            <a:off x="4857752" y="1428736"/>
            <a:ext cx="3204382" cy="4525963"/>
          </a:xfrm>
        </p:spPr>
      </p:pic>
      <p:pic>
        <p:nvPicPr>
          <p:cNvPr id="7" name="Picture 6" descr="The Planets.jpg"/>
          <p:cNvPicPr>
            <a:picLocks noChangeAspect="1"/>
          </p:cNvPicPr>
          <p:nvPr/>
        </p:nvPicPr>
        <p:blipFill>
          <a:blip r:embed="rId4" cstate="print"/>
          <a:stretch>
            <a:fillRect/>
          </a:stretch>
        </p:blipFill>
        <p:spPr>
          <a:xfrm>
            <a:off x="428596" y="1571612"/>
            <a:ext cx="2084564" cy="2119307"/>
          </a:xfrm>
          <a:prstGeom prst="rect">
            <a:avLst/>
          </a:prstGeom>
        </p:spPr>
      </p:pic>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mbria" pitchFamily="18" charset="0"/>
              </a:rPr>
              <a:t>Postmodern: Key Characteristics of the Postmodern are </a:t>
            </a:r>
            <a:r>
              <a:rPr lang="en-GB" i="1" dirty="0">
                <a:latin typeface="Cambria" pitchFamily="18" charset="0"/>
              </a:rPr>
              <a:t>supposed </a:t>
            </a:r>
            <a:r>
              <a:rPr lang="en-GB" dirty="0">
                <a:latin typeface="Cambria" pitchFamily="18" charset="0"/>
              </a:rPr>
              <a:t>to be </a:t>
            </a:r>
            <a:endParaRPr lang="en-US" dirty="0">
              <a:latin typeface="Cambria" pitchFamily="18" charset="0"/>
            </a:endParaRPr>
          </a:p>
        </p:txBody>
      </p:sp>
      <p:sp>
        <p:nvSpPr>
          <p:cNvPr id="3" name="Content Placeholder 2"/>
          <p:cNvSpPr>
            <a:spLocks noGrp="1"/>
          </p:cNvSpPr>
          <p:nvPr>
            <p:ph idx="1"/>
          </p:nvPr>
        </p:nvSpPr>
        <p:spPr/>
        <p:txBody>
          <a:bodyPr>
            <a:normAutofit fontScale="70000" lnSpcReduction="20000"/>
          </a:bodyPr>
          <a:lstStyle/>
          <a:p>
            <a:pPr lvl="0">
              <a:buNone/>
            </a:pPr>
            <a:r>
              <a:rPr lang="en-GB" dirty="0">
                <a:latin typeface="Cambria" pitchFamily="18" charset="0"/>
              </a:rPr>
              <a:t>A loss of faith in the future</a:t>
            </a:r>
            <a:endParaRPr lang="en-US" dirty="0">
              <a:latin typeface="Cambria" pitchFamily="18" charset="0"/>
            </a:endParaRPr>
          </a:p>
          <a:p>
            <a:pPr lvl="0"/>
            <a:r>
              <a:rPr lang="en-GB" dirty="0">
                <a:latin typeface="Cambria" pitchFamily="18" charset="0"/>
              </a:rPr>
              <a:t>A turning back to the past for inspiration</a:t>
            </a:r>
            <a:endParaRPr lang="en-US" dirty="0">
              <a:latin typeface="Cambria" pitchFamily="18" charset="0"/>
            </a:endParaRPr>
          </a:p>
          <a:p>
            <a:pPr lvl="0"/>
            <a:r>
              <a:rPr lang="en-GB" dirty="0">
                <a:latin typeface="Cambria" pitchFamily="18" charset="0"/>
              </a:rPr>
              <a:t>Pluralism - a belief in multiple truths (as opposed to the single truths of modernism) </a:t>
            </a:r>
            <a:r>
              <a:rPr lang="en-GB" dirty="0">
                <a:latin typeface="Cambria" pitchFamily="18" charset="0"/>
                <a:cs typeface="Arial" pitchFamily="34" charset="0"/>
              </a:rPr>
              <a:t>– cultural relativism (→ multi-</a:t>
            </a:r>
            <a:r>
              <a:rPr lang="en-GB" dirty="0" err="1">
                <a:latin typeface="Cambria" pitchFamily="18" charset="0"/>
                <a:cs typeface="Arial" pitchFamily="34" charset="0"/>
              </a:rPr>
              <a:t>culturalism</a:t>
            </a:r>
            <a:r>
              <a:rPr lang="en-GB" dirty="0">
                <a:latin typeface="Cambria" pitchFamily="18" charset="0"/>
                <a:cs typeface="Arial" pitchFamily="34" charset="0"/>
              </a:rPr>
              <a:t>)</a:t>
            </a:r>
            <a:endParaRPr lang="en-US" dirty="0">
              <a:latin typeface="Cambria" pitchFamily="18" charset="0"/>
              <a:cs typeface="Arial" pitchFamily="34" charset="0"/>
            </a:endParaRPr>
          </a:p>
          <a:p>
            <a:pPr lvl="0"/>
            <a:r>
              <a:rPr lang="en-GB" dirty="0">
                <a:latin typeface="Cambria" pitchFamily="18" charset="0"/>
              </a:rPr>
              <a:t>The belief that all phenomena can be read as texts, discourses or narratives, the implication being that they require interpretation and hence that truth lies in the eye of the beholder as much as, or more so than in, the phenomenon itself. This is </a:t>
            </a:r>
          </a:p>
          <a:p>
            <a:pPr lvl="0"/>
            <a:r>
              <a:rPr lang="en-GB" dirty="0" err="1">
                <a:latin typeface="Cambria" pitchFamily="18" charset="0"/>
              </a:rPr>
              <a:t>A.relatively</a:t>
            </a:r>
            <a:r>
              <a:rPr lang="en-GB" dirty="0">
                <a:latin typeface="Cambria" pitchFamily="18" charset="0"/>
              </a:rPr>
              <a:t> uncontroversial when applied to the creative arts, </a:t>
            </a:r>
            <a:r>
              <a:rPr lang="en-GB" dirty="0" err="1">
                <a:latin typeface="Cambria" pitchFamily="18" charset="0"/>
              </a:rPr>
              <a:t>B.controversial</a:t>
            </a:r>
            <a:r>
              <a:rPr lang="en-GB" dirty="0">
                <a:latin typeface="Cambria" pitchFamily="18" charset="0"/>
              </a:rPr>
              <a:t> when applied to the humanities and social sciences, and </a:t>
            </a:r>
          </a:p>
          <a:p>
            <a:pPr lvl="0"/>
            <a:r>
              <a:rPr lang="en-GB" dirty="0" err="1">
                <a:latin typeface="Cambria" pitchFamily="18" charset="0"/>
              </a:rPr>
              <a:t>C.highly</a:t>
            </a:r>
            <a:r>
              <a:rPr lang="en-GB" dirty="0">
                <a:latin typeface="Cambria" pitchFamily="18" charset="0"/>
              </a:rPr>
              <a:t> contentious when applied to science.</a:t>
            </a:r>
            <a:endParaRPr lang="en-US" dirty="0">
              <a:latin typeface="Cambria" pitchFamily="18" charset="0"/>
            </a:endParaRPr>
          </a:p>
          <a:p>
            <a:endParaRPr lang="en-US" dirty="0"/>
          </a:p>
        </p:txBody>
      </p:sp>
      <p:pic>
        <p:nvPicPr>
          <p:cNvPr id="4" name="Picture 3" descr="C:\Users\Liz\Dropbox\SEAC 2016\Artwork\UWTSD Logo_200dpi.jpg"/>
          <p:cNvPicPr>
            <a:picLocks noChangeAspect="1" noChangeArrowheads="1"/>
          </p:cNvPicPr>
          <p:nvPr/>
        </p:nvPicPr>
        <p:blipFill>
          <a:blip r:embed="rId2" cstate="print"/>
          <a:srcRect/>
          <a:stretch>
            <a:fillRect/>
          </a:stretch>
        </p:blipFill>
        <p:spPr bwMode="auto">
          <a:xfrm>
            <a:off x="7164288" y="6021288"/>
            <a:ext cx="1660659" cy="637828"/>
          </a:xfrm>
          <a:prstGeom prst="rect">
            <a:avLst/>
          </a:prstGeom>
          <a:noFill/>
          <a:ln w="9525">
            <a:noFill/>
            <a:miter lim="800000"/>
            <a:headEnd/>
            <a:tailEnd/>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600" dirty="0">
                <a:latin typeface="Cambria" pitchFamily="18" charset="0"/>
              </a:rPr>
              <a:t>Post Modernism Contexts: assumptions that history has entered a new ‘post’ phase.</a:t>
            </a:r>
          </a:p>
        </p:txBody>
      </p:sp>
      <p:sp>
        <p:nvSpPr>
          <p:cNvPr id="3" name="Content Placeholder 2"/>
          <p:cNvSpPr>
            <a:spLocks noGrp="1"/>
          </p:cNvSpPr>
          <p:nvPr>
            <p:ph idx="1"/>
          </p:nvPr>
        </p:nvSpPr>
        <p:spPr/>
        <p:txBody>
          <a:bodyPr>
            <a:normAutofit/>
          </a:bodyPr>
          <a:lstStyle/>
          <a:p>
            <a:pPr>
              <a:buNone/>
            </a:pPr>
            <a:r>
              <a:rPr lang="en-GB" sz="2100" dirty="0">
                <a:latin typeface="Cambria" pitchFamily="18" charset="0"/>
              </a:rPr>
              <a:t>From the 1970s there was a widespread view that western history had entered a new phase, known by names such as ‘post-modern’, ‘post-bourgeois’, ‘post-economic’, or ‘post-industrial’. </a:t>
            </a:r>
          </a:p>
          <a:p>
            <a:r>
              <a:rPr lang="en-GB" sz="1700" dirty="0" err="1">
                <a:latin typeface="Cambria" pitchFamily="18" charset="0"/>
              </a:rPr>
              <a:t>Krishan</a:t>
            </a:r>
            <a:r>
              <a:rPr lang="en-GB" sz="1700" dirty="0">
                <a:latin typeface="Cambria" pitchFamily="18" charset="0"/>
              </a:rPr>
              <a:t> Kumar </a:t>
            </a:r>
            <a:r>
              <a:rPr lang="en-GB" sz="1700" i="1" dirty="0">
                <a:latin typeface="Cambria" pitchFamily="18" charset="0"/>
              </a:rPr>
              <a:t>Prophecy and Progress: Sociology of Industrial and Post-industrial Society</a:t>
            </a:r>
            <a:r>
              <a:rPr lang="en-GB" sz="1700" dirty="0">
                <a:latin typeface="Cambria" pitchFamily="18" charset="0"/>
              </a:rPr>
              <a:t> , pp. 193-4.</a:t>
            </a:r>
          </a:p>
          <a:p>
            <a:pPr>
              <a:buNone/>
            </a:pPr>
            <a:r>
              <a:rPr lang="en-GB" sz="1900" dirty="0">
                <a:latin typeface="Cambria" pitchFamily="18" charset="0"/>
              </a:rPr>
              <a:t>Daniel Bell, the influential Neoconservative, argued in 1976 that history had entered a third phase: in the first reality was nature, in the second it was technology and in the third, which had now been entered, it was social.</a:t>
            </a:r>
          </a:p>
          <a:p>
            <a:r>
              <a:rPr lang="en-GB" sz="1500" dirty="0">
                <a:latin typeface="Cambria" pitchFamily="18" charset="0"/>
              </a:rPr>
              <a:t>Daniel Bell, </a:t>
            </a:r>
            <a:r>
              <a:rPr lang="en-GB" sz="1500" i="1" dirty="0">
                <a:latin typeface="Cambria" pitchFamily="18" charset="0"/>
              </a:rPr>
              <a:t>The Coming of Post-Industrial Society</a:t>
            </a:r>
            <a:r>
              <a:rPr lang="en-GB" sz="1500" dirty="0">
                <a:latin typeface="Cambria" pitchFamily="18" charset="0"/>
              </a:rPr>
              <a:t>, </a:t>
            </a:r>
            <a:r>
              <a:rPr lang="en-GB" sz="1500" dirty="0" err="1">
                <a:latin typeface="Cambria" pitchFamily="18" charset="0"/>
              </a:rPr>
              <a:t>Harmondsworth</a:t>
            </a:r>
            <a:r>
              <a:rPr lang="en-GB" sz="1500" dirty="0">
                <a:latin typeface="Cambria" pitchFamily="18" charset="0"/>
              </a:rPr>
              <a:t>: Penguin 1976, p. 488.</a:t>
            </a:r>
          </a:p>
          <a:p>
            <a:endParaRPr lang="en-GB" sz="1500" dirty="0">
              <a:latin typeface="Cambria" pitchFamily="18" charset="0"/>
            </a:endParaRPr>
          </a:p>
          <a:p>
            <a:pPr>
              <a:buNone/>
            </a:pPr>
            <a:r>
              <a:rPr lang="en-GB" sz="1800" dirty="0">
                <a:latin typeface="Cambria" pitchFamily="18" charset="0"/>
              </a:rPr>
              <a:t>In 2004 the American writer announced that we are now living in the Post Truth Era (the term Post Truth may have been originally coined in 1992). It is now commonly assumed that we live in a Post Truth Society and are subject to Post Truth Politics. 'Post-truth' was named word of the year by the Oxford Dictionaries in October 2016. </a:t>
            </a:r>
          </a:p>
          <a:p>
            <a:endParaRPr lang="en-GB" sz="1500" dirty="0"/>
          </a:p>
          <a:p>
            <a:endParaRPr lang="en-GB" sz="1500" dirty="0"/>
          </a:p>
          <a:p>
            <a:endParaRPr lang="en-GB" dirty="0"/>
          </a:p>
        </p:txBody>
      </p:sp>
      <p:pic>
        <p:nvPicPr>
          <p:cNvPr id="5" name="Picture 4" descr="Daniel_Bell.jpg"/>
          <p:cNvPicPr>
            <a:picLocks noChangeAspect="1"/>
          </p:cNvPicPr>
          <p:nvPr/>
        </p:nvPicPr>
        <p:blipFill>
          <a:blip r:embed="rId2" cstate="print"/>
          <a:stretch>
            <a:fillRect/>
          </a:stretch>
        </p:blipFill>
        <p:spPr>
          <a:xfrm>
            <a:off x="8394171" y="3284984"/>
            <a:ext cx="749829" cy="1124744"/>
          </a:xfrm>
          <a:prstGeom prst="rect">
            <a:avLst/>
          </a:prstGeom>
        </p:spPr>
      </p:pic>
      <p:pic>
        <p:nvPicPr>
          <p:cNvPr id="6" name="Picture 5" descr="Kumar Prophecy and Progress.png"/>
          <p:cNvPicPr>
            <a:picLocks noChangeAspect="1"/>
          </p:cNvPicPr>
          <p:nvPr/>
        </p:nvPicPr>
        <p:blipFill>
          <a:blip r:embed="rId3" cstate="print"/>
          <a:stretch>
            <a:fillRect/>
          </a:stretch>
        </p:blipFill>
        <p:spPr>
          <a:xfrm>
            <a:off x="8316416" y="476672"/>
            <a:ext cx="827584" cy="1248158"/>
          </a:xfrm>
          <a:prstGeom prst="rect">
            <a:avLst/>
          </a:prstGeom>
        </p:spPr>
      </p:pic>
      <p:pic>
        <p:nvPicPr>
          <p:cNvPr id="7" name="Picture 6" descr="Keyes Post Truth.jpg"/>
          <p:cNvPicPr>
            <a:picLocks noChangeAspect="1"/>
          </p:cNvPicPr>
          <p:nvPr/>
        </p:nvPicPr>
        <p:blipFill>
          <a:blip r:embed="rId4" cstate="print"/>
          <a:stretch>
            <a:fillRect/>
          </a:stretch>
        </p:blipFill>
        <p:spPr>
          <a:xfrm>
            <a:off x="8307304" y="5597916"/>
            <a:ext cx="836696" cy="1260084"/>
          </a:xfrm>
          <a:prstGeom prst="rect">
            <a:avLst/>
          </a:prstGeom>
        </p:spPr>
      </p:pic>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mbria" pitchFamily="18" charset="0"/>
              </a:rPr>
              <a:t>Modernism v Postmodernism:</a:t>
            </a:r>
            <a:br>
              <a:rPr lang="en-GB" dirty="0">
                <a:latin typeface="Cambria" pitchFamily="18" charset="0"/>
              </a:rPr>
            </a:br>
            <a:r>
              <a:rPr lang="en-GB" dirty="0">
                <a:latin typeface="Cambria" pitchFamily="18" charset="0"/>
              </a:rPr>
              <a:t>the polemics</a:t>
            </a:r>
          </a:p>
        </p:txBody>
      </p:sp>
      <p:sp>
        <p:nvSpPr>
          <p:cNvPr id="3" name="Content Placeholder 2"/>
          <p:cNvSpPr>
            <a:spLocks noGrp="1"/>
          </p:cNvSpPr>
          <p:nvPr>
            <p:ph idx="1"/>
          </p:nvPr>
        </p:nvSpPr>
        <p:spPr/>
        <p:txBody>
          <a:bodyPr>
            <a:normAutofit fontScale="70000" lnSpcReduction="20000"/>
          </a:bodyPr>
          <a:lstStyle/>
          <a:p>
            <a:pPr>
              <a:buNone/>
            </a:pPr>
            <a:r>
              <a:rPr lang="en-GB" dirty="0">
                <a:latin typeface="Cambria" pitchFamily="18" charset="0"/>
              </a:rPr>
              <a:t>Critics of postmodernism regard advocates of postmodern beliefs and activities (including the occult/esoteric/New Age) as being psychologically unable to cope with the pressures of the modern world. Occult/esoteric/New Age beliefs and activities are therefore seen as substitute for and escape from ’reality’.</a:t>
            </a:r>
          </a:p>
          <a:p>
            <a:pPr>
              <a:buNone/>
            </a:pPr>
            <a:endParaRPr lang="en-GB" dirty="0">
              <a:latin typeface="Cambria" pitchFamily="18" charset="0"/>
            </a:endParaRPr>
          </a:p>
          <a:p>
            <a:pPr>
              <a:buNone/>
            </a:pPr>
            <a:r>
              <a:rPr lang="en-GB" dirty="0">
                <a:latin typeface="Cambria" pitchFamily="18" charset="0"/>
              </a:rPr>
              <a:t>Strong rhetorical opposition to postmodernism comes from scientists who regard it as an attack on their pursuit of truth, and some liberal secularists who regard it as bringing the threat of irrationalism and superstition.</a:t>
            </a:r>
          </a:p>
          <a:p>
            <a:pPr>
              <a:buNone/>
            </a:pPr>
            <a:endParaRPr lang="en-GB" dirty="0">
              <a:latin typeface="Cambria" pitchFamily="18" charset="0"/>
            </a:endParaRPr>
          </a:p>
          <a:p>
            <a:pPr>
              <a:buNone/>
            </a:pPr>
            <a:r>
              <a:rPr lang="en-GB" dirty="0">
                <a:latin typeface="Cambria" pitchFamily="18" charset="0"/>
              </a:rPr>
              <a:t>Anti-modernist rhetoric tends to hold modernism responsible for authoritarian politics, the problems of unrestrained science and technology (pollution, the environmental threat)</a:t>
            </a:r>
          </a:p>
          <a:p>
            <a:endParaRPr lang="en-GB" dirty="0"/>
          </a:p>
        </p:txBody>
      </p:sp>
      <p:pic>
        <p:nvPicPr>
          <p:cNvPr id="4" name="Picture 3" descr="C:\Users\Liz\Dropbox\SEAC 2016\Artwork\UWTSD Logo_200dpi.jpg"/>
          <p:cNvPicPr>
            <a:picLocks noChangeAspect="1" noChangeArrowheads="1"/>
          </p:cNvPicPr>
          <p:nvPr/>
        </p:nvPicPr>
        <p:blipFill>
          <a:blip r:embed="rId2" cstate="print"/>
          <a:srcRect/>
          <a:stretch>
            <a:fillRect/>
          </a:stretch>
        </p:blipFill>
        <p:spPr bwMode="auto">
          <a:xfrm>
            <a:off x="7164288" y="6021288"/>
            <a:ext cx="1660659" cy="637828"/>
          </a:xfrm>
          <a:prstGeom prst="rect">
            <a:avLst/>
          </a:prstGeom>
          <a:noFill/>
          <a:ln w="9525">
            <a:noFill/>
            <a:miter lim="800000"/>
            <a:headEnd/>
            <a:tailEnd/>
          </a:ln>
        </p:spPr>
      </p:pic>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latin typeface="Cambria" pitchFamily="18" charset="0"/>
              </a:rPr>
              <a:t>Characteristics of Postmodernism and the Politics of Knowledge</a:t>
            </a:r>
          </a:p>
        </p:txBody>
      </p:sp>
      <p:sp>
        <p:nvSpPr>
          <p:cNvPr id="3" name="Content Placeholder 2"/>
          <p:cNvSpPr>
            <a:spLocks noGrp="1"/>
          </p:cNvSpPr>
          <p:nvPr>
            <p:ph sz="half" idx="1"/>
          </p:nvPr>
        </p:nvSpPr>
        <p:spPr/>
        <p:txBody>
          <a:bodyPr>
            <a:normAutofit fontScale="70000" lnSpcReduction="20000"/>
          </a:bodyPr>
          <a:lstStyle/>
          <a:p>
            <a:pPr>
              <a:buNone/>
            </a:pPr>
            <a:r>
              <a:rPr lang="en-GB" sz="2900" i="1" dirty="0">
                <a:latin typeface="Cambria" pitchFamily="18" charset="0"/>
              </a:rPr>
              <a:t>‘The value of </a:t>
            </a:r>
            <a:r>
              <a:rPr lang="en-GB" sz="2900" b="1" i="1" dirty="0">
                <a:latin typeface="Cambria" pitchFamily="18" charset="0"/>
              </a:rPr>
              <a:t>postmodern science </a:t>
            </a:r>
            <a:r>
              <a:rPr lang="en-GB" sz="2900" i="1" dirty="0">
                <a:latin typeface="Cambria" pitchFamily="18" charset="0"/>
              </a:rPr>
              <a:t>consists in making people more aware and tolerant of differences, ambiguity, uncertainty, and conflict’.</a:t>
            </a:r>
          </a:p>
          <a:p>
            <a:pPr>
              <a:buNone/>
            </a:pPr>
            <a:r>
              <a:rPr lang="en-GB" sz="2900" dirty="0">
                <a:latin typeface="Cambria" pitchFamily="18" charset="0"/>
              </a:rPr>
              <a:t> </a:t>
            </a:r>
          </a:p>
          <a:p>
            <a:pPr>
              <a:buNone/>
            </a:pPr>
            <a:r>
              <a:rPr lang="en-GB" sz="2900" dirty="0">
                <a:latin typeface="Cambria" pitchFamily="18" charset="0"/>
              </a:rPr>
              <a:t>Steven </a:t>
            </a:r>
            <a:r>
              <a:rPr lang="en-GB" sz="2900" dirty="0" err="1">
                <a:latin typeface="Cambria" pitchFamily="18" charset="0"/>
              </a:rPr>
              <a:t>Seidman</a:t>
            </a:r>
            <a:r>
              <a:rPr lang="en-GB" sz="2900" dirty="0">
                <a:latin typeface="Cambria" pitchFamily="18" charset="0"/>
              </a:rPr>
              <a:t>, </a:t>
            </a:r>
            <a:r>
              <a:rPr lang="en-GB" sz="2900" i="1" dirty="0">
                <a:latin typeface="Cambria" pitchFamily="18" charset="0"/>
              </a:rPr>
              <a:t>Contested Knowledge: Social Theory Today</a:t>
            </a:r>
            <a:r>
              <a:rPr lang="en-GB" sz="2900" dirty="0">
                <a:latin typeface="Cambria" pitchFamily="18" charset="0"/>
              </a:rPr>
              <a:t>, Fourth Edition, (Oxford: Blackwell Publishing), 2008, p.165</a:t>
            </a:r>
            <a:r>
              <a:rPr lang="en-GB" dirty="0"/>
              <a:t>.</a:t>
            </a:r>
          </a:p>
          <a:p>
            <a:endParaRPr lang="en-GB" dirty="0"/>
          </a:p>
        </p:txBody>
      </p:sp>
      <p:sp>
        <p:nvSpPr>
          <p:cNvPr id="5" name="Content Placeholder 4"/>
          <p:cNvSpPr>
            <a:spLocks noGrp="1"/>
          </p:cNvSpPr>
          <p:nvPr>
            <p:ph sz="half" idx="2"/>
          </p:nvPr>
        </p:nvSpPr>
        <p:spPr/>
        <p:txBody>
          <a:bodyPr>
            <a:normAutofit fontScale="70000" lnSpcReduction="20000"/>
          </a:bodyPr>
          <a:lstStyle/>
          <a:p>
            <a:pPr>
              <a:buNone/>
            </a:pPr>
            <a:r>
              <a:rPr lang="en-GB" dirty="0">
                <a:latin typeface="Cambria" pitchFamily="18" charset="0"/>
              </a:rPr>
              <a:t>Michel Foucault: discussed politicised, subjugated forms of knowledge:</a:t>
            </a:r>
          </a:p>
          <a:p>
            <a:pPr>
              <a:buNone/>
            </a:pPr>
            <a:r>
              <a:rPr lang="en-GB" dirty="0">
                <a:latin typeface="Cambria" pitchFamily="18" charset="0"/>
              </a:rPr>
              <a:t>‘naïve </a:t>
            </a:r>
            <a:r>
              <a:rPr lang="en-GB" dirty="0" err="1">
                <a:latin typeface="Cambria" pitchFamily="18" charset="0"/>
              </a:rPr>
              <a:t>knowledges</a:t>
            </a:r>
            <a:r>
              <a:rPr lang="en-GB" dirty="0">
                <a:latin typeface="Cambria" pitchFamily="18" charset="0"/>
              </a:rPr>
              <a:t>, located low down on the hierarchy, beneath the required level of cognition or </a:t>
            </a:r>
            <a:r>
              <a:rPr lang="en-GB" dirty="0" err="1">
                <a:latin typeface="Cambria" pitchFamily="18" charset="0"/>
              </a:rPr>
              <a:t>scientificity</a:t>
            </a:r>
            <a:r>
              <a:rPr lang="en-GB" dirty="0">
                <a:latin typeface="Cambria" pitchFamily="18" charset="0"/>
              </a:rPr>
              <a:t>’. </a:t>
            </a:r>
          </a:p>
          <a:p>
            <a:pPr>
              <a:buNone/>
            </a:pPr>
            <a:r>
              <a:rPr lang="en-GB" dirty="0">
                <a:latin typeface="Cambria" pitchFamily="18" charset="0"/>
              </a:rPr>
              <a:t>‘parallel’, ‘marginal’ or </a:t>
            </a:r>
            <a:r>
              <a:rPr lang="en-GB" dirty="0" err="1">
                <a:latin typeface="Cambria" pitchFamily="18" charset="0"/>
              </a:rPr>
              <a:t>‘a</a:t>
            </a:r>
            <a:r>
              <a:rPr lang="en-GB" dirty="0">
                <a:latin typeface="Cambria" pitchFamily="18" charset="0"/>
              </a:rPr>
              <a:t> differential knowledge incapable of unanimity’. </a:t>
            </a:r>
          </a:p>
          <a:p>
            <a:pPr>
              <a:buNone/>
            </a:pPr>
            <a:r>
              <a:rPr lang="en-GB" dirty="0">
                <a:latin typeface="Cambria" pitchFamily="18" charset="0"/>
              </a:rPr>
              <a:t>‘disciplines are the bearers of a discourse’.</a:t>
            </a:r>
          </a:p>
          <a:p>
            <a:pPr>
              <a:buNone/>
            </a:pPr>
            <a:r>
              <a:rPr lang="en-GB" sz="2200" dirty="0">
                <a:latin typeface="Cambria" pitchFamily="18" charset="0"/>
              </a:rPr>
              <a:t>Michel Foucault, </a:t>
            </a:r>
            <a:r>
              <a:rPr lang="en-GB" sz="2200" i="1" dirty="0">
                <a:latin typeface="Cambria" pitchFamily="18" charset="0"/>
              </a:rPr>
              <a:t>Power/Knowledge:</a:t>
            </a:r>
            <a:r>
              <a:rPr lang="en-GB" sz="2200" b="1" i="1" dirty="0">
                <a:latin typeface="Cambria" pitchFamily="18" charset="0"/>
              </a:rPr>
              <a:t> </a:t>
            </a:r>
            <a:r>
              <a:rPr lang="en-GB" sz="2200" i="1" dirty="0">
                <a:latin typeface="Cambria" pitchFamily="18" charset="0"/>
              </a:rPr>
              <a:t>Selected Interviews and Other Writings, 1972-1977</a:t>
            </a:r>
            <a:r>
              <a:rPr lang="en-GB" sz="2200" dirty="0">
                <a:latin typeface="Cambria" pitchFamily="18" charset="0"/>
              </a:rPr>
              <a:t>, edited by Colin Gordon, trans. by Colin Gordon, Leo Marshall, John </a:t>
            </a:r>
            <a:r>
              <a:rPr lang="en-GB" sz="2200" dirty="0" err="1">
                <a:latin typeface="Cambria" pitchFamily="18" charset="0"/>
              </a:rPr>
              <a:t>Mepham</a:t>
            </a:r>
            <a:r>
              <a:rPr lang="en-GB" sz="2200" dirty="0">
                <a:latin typeface="Cambria" pitchFamily="18" charset="0"/>
              </a:rPr>
              <a:t> and Kate </a:t>
            </a:r>
            <a:r>
              <a:rPr lang="en-GB" sz="2200" dirty="0" err="1">
                <a:latin typeface="Cambria" pitchFamily="18" charset="0"/>
              </a:rPr>
              <a:t>Soper</a:t>
            </a:r>
            <a:r>
              <a:rPr lang="en-GB" sz="2200" dirty="0">
                <a:latin typeface="Cambria" pitchFamily="18" charset="0"/>
              </a:rPr>
              <a:t> [hereafter Foucault, 1980], (New York, Pantheon Books, 1980), p.82.</a:t>
            </a:r>
            <a:endParaRPr lang="en-GB" sz="2200" b="1" dirty="0">
              <a:latin typeface="Cambria" pitchFamily="18" charset="0"/>
            </a:endParaRPr>
          </a:p>
          <a:p>
            <a:endParaRPr lang="en-GB" dirty="0"/>
          </a:p>
        </p:txBody>
      </p:sp>
      <p:pic>
        <p:nvPicPr>
          <p:cNvPr id="6" name="Picture 5" descr="Michel Foucault5.jpg"/>
          <p:cNvPicPr>
            <a:picLocks noChangeAspect="1"/>
          </p:cNvPicPr>
          <p:nvPr/>
        </p:nvPicPr>
        <p:blipFill>
          <a:blip r:embed="rId2" cstate="print"/>
          <a:stretch>
            <a:fillRect/>
          </a:stretch>
        </p:blipFill>
        <p:spPr>
          <a:xfrm>
            <a:off x="3203848" y="4797152"/>
            <a:ext cx="1335086" cy="1641499"/>
          </a:xfrm>
          <a:prstGeom prst="rect">
            <a:avLst/>
          </a:prstGeom>
        </p:spPr>
      </p:pic>
      <p:pic>
        <p:nvPicPr>
          <p:cNvPr id="7" name="Picture 6" descr="C:\Users\Liz\Dropbox\SEAC 2016\Artwork\UWTSD Logo_200dpi.jpg"/>
          <p:cNvPicPr>
            <a:picLocks noChangeAspect="1" noChangeArrowheads="1"/>
          </p:cNvPicPr>
          <p:nvPr/>
        </p:nvPicPr>
        <p:blipFill>
          <a:blip r:embed="rId3" cstate="print"/>
          <a:srcRect/>
          <a:stretch>
            <a:fillRect/>
          </a:stretch>
        </p:blipFill>
        <p:spPr bwMode="auto">
          <a:xfrm>
            <a:off x="7164288" y="6021288"/>
            <a:ext cx="1660659" cy="637828"/>
          </a:xfrm>
          <a:prstGeom prst="rect">
            <a:avLst/>
          </a:prstGeom>
          <a:noFill/>
          <a:ln w="9525">
            <a:noFill/>
            <a:miter lim="800000"/>
            <a:headEnd/>
            <a:tailEnd/>
          </a:ln>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rPr>
              <a:t>Architecture: Charles Jencks</a:t>
            </a:r>
          </a:p>
        </p:txBody>
      </p:sp>
      <p:sp>
        <p:nvSpPr>
          <p:cNvPr id="3" name="Content Placeholder 2"/>
          <p:cNvSpPr>
            <a:spLocks noGrp="1"/>
          </p:cNvSpPr>
          <p:nvPr>
            <p:ph idx="1"/>
          </p:nvPr>
        </p:nvSpPr>
        <p:spPr/>
        <p:txBody>
          <a:bodyPr>
            <a:normAutofit fontScale="62500" lnSpcReduction="20000"/>
          </a:bodyPr>
          <a:lstStyle/>
          <a:p>
            <a:pPr>
              <a:buNone/>
            </a:pPr>
            <a:endParaRPr lang="en-GB" sz="2600" i="1" dirty="0"/>
          </a:p>
          <a:p>
            <a:pPr>
              <a:buNone/>
            </a:pPr>
            <a:endParaRPr lang="en-GB" sz="2600" i="1" dirty="0"/>
          </a:p>
          <a:p>
            <a:pPr>
              <a:buNone/>
            </a:pPr>
            <a:endParaRPr lang="en-GB" sz="2600" i="1" dirty="0"/>
          </a:p>
          <a:p>
            <a:pPr>
              <a:buNone/>
            </a:pPr>
            <a:endParaRPr lang="en-GB" sz="2600" i="1" dirty="0"/>
          </a:p>
          <a:p>
            <a:pPr>
              <a:buNone/>
            </a:pPr>
            <a:endParaRPr lang="en-GB" sz="2600" i="1" dirty="0"/>
          </a:p>
          <a:p>
            <a:pPr>
              <a:buNone/>
            </a:pPr>
            <a:endParaRPr lang="en-GB" sz="2600" i="1" dirty="0"/>
          </a:p>
          <a:p>
            <a:pPr>
              <a:buNone/>
            </a:pPr>
            <a:endParaRPr lang="en-GB" sz="2600" i="1" dirty="0"/>
          </a:p>
          <a:p>
            <a:pPr>
              <a:buNone/>
            </a:pPr>
            <a:r>
              <a:rPr lang="en-GB" sz="2600" dirty="0">
                <a:latin typeface="Cambria" pitchFamily="18" charset="0"/>
              </a:rPr>
              <a:t>Jencks brought the idea of postmodernism to general culture with his analysis of architecture.</a:t>
            </a:r>
          </a:p>
          <a:p>
            <a:pPr>
              <a:buNone/>
            </a:pPr>
            <a:endParaRPr lang="en-GB" sz="2600" i="1" dirty="0">
              <a:latin typeface="Cambria" pitchFamily="18" charset="0"/>
            </a:endParaRPr>
          </a:p>
          <a:p>
            <a:pPr>
              <a:buNone/>
            </a:pPr>
            <a:r>
              <a:rPr lang="en-GB" sz="2600" i="1" dirty="0">
                <a:latin typeface="Cambria" pitchFamily="18" charset="0"/>
              </a:rPr>
              <a:t>Modern Movements in Architecture</a:t>
            </a:r>
            <a:r>
              <a:rPr lang="en-GB" sz="2600" dirty="0">
                <a:latin typeface="Cambria" pitchFamily="18" charset="0"/>
              </a:rPr>
              <a:t>, Anchor Press, NY 1973.</a:t>
            </a:r>
          </a:p>
          <a:p>
            <a:pPr>
              <a:buNone/>
            </a:pPr>
            <a:r>
              <a:rPr lang="en-GB" sz="2600" i="1" dirty="0">
                <a:latin typeface="Cambria" pitchFamily="18" charset="0"/>
              </a:rPr>
              <a:t>The Language of Post-Modern Architecture</a:t>
            </a:r>
            <a:r>
              <a:rPr lang="en-GB" sz="2600" dirty="0">
                <a:latin typeface="Cambria" pitchFamily="18" charset="0"/>
              </a:rPr>
              <a:t>, Rizzoli, NY 1977, revised 1978, Third Ed. 1980, Fourth Ed. 1984, Fifth Ed. 1988, Sixth Ed. 1991, Academy Editions London 1977, 1978, 1980, 1984, 1991.</a:t>
            </a:r>
          </a:p>
          <a:p>
            <a:pPr>
              <a:buNone/>
            </a:pPr>
            <a:r>
              <a:rPr lang="en-GB" sz="2600" i="1" dirty="0">
                <a:latin typeface="Cambria" pitchFamily="18" charset="0"/>
              </a:rPr>
              <a:t>Late-Modern Architecture</a:t>
            </a:r>
            <a:r>
              <a:rPr lang="en-GB" sz="2600" dirty="0">
                <a:latin typeface="Cambria" pitchFamily="18" charset="0"/>
              </a:rPr>
              <a:t>, Rizzoli, NY 1980, Academy, London 1980. </a:t>
            </a:r>
          </a:p>
          <a:p>
            <a:pPr>
              <a:buNone/>
            </a:pPr>
            <a:r>
              <a:rPr lang="en-GB" sz="2600" i="1" dirty="0">
                <a:latin typeface="Cambria" pitchFamily="18" charset="0"/>
              </a:rPr>
              <a:t>Post-Modernism, The New Classicism in Art and Architecture</a:t>
            </a:r>
            <a:r>
              <a:rPr lang="en-GB" sz="2600" dirty="0">
                <a:latin typeface="Cambria" pitchFamily="18" charset="0"/>
              </a:rPr>
              <a:t>, Rizzoli, NY and Academy, London 1987; German edition, 1987, reprinted 1988.</a:t>
            </a:r>
          </a:p>
          <a:p>
            <a:pPr>
              <a:buNone/>
            </a:pPr>
            <a:r>
              <a:rPr lang="en-GB" sz="2600" i="1" dirty="0">
                <a:latin typeface="Cambria" pitchFamily="18" charset="0"/>
              </a:rPr>
              <a:t>What is Post-Modernism?</a:t>
            </a:r>
            <a:r>
              <a:rPr lang="en-GB" sz="2600" dirty="0">
                <a:latin typeface="Cambria" pitchFamily="18" charset="0"/>
              </a:rPr>
              <a:t>, St Martins Press, NY 1986, Academy, London 1986. Second Edition 1988. Third Edition 1989. Fourth Edition 1996.</a:t>
            </a:r>
          </a:p>
          <a:p>
            <a:endParaRPr lang="en-GB" dirty="0"/>
          </a:p>
        </p:txBody>
      </p:sp>
      <p:pic>
        <p:nvPicPr>
          <p:cNvPr id="5" name="Picture 4" descr="Jencks What is Postmodernism.jpg"/>
          <p:cNvPicPr>
            <a:picLocks noChangeAspect="1"/>
          </p:cNvPicPr>
          <p:nvPr/>
        </p:nvPicPr>
        <p:blipFill>
          <a:blip r:embed="rId2" cstate="print"/>
          <a:stretch>
            <a:fillRect/>
          </a:stretch>
        </p:blipFill>
        <p:spPr>
          <a:xfrm>
            <a:off x="1763688" y="1484784"/>
            <a:ext cx="1728192" cy="1705251"/>
          </a:xfrm>
          <a:prstGeom prst="rect">
            <a:avLst/>
          </a:prstGeom>
        </p:spPr>
      </p:pic>
      <p:pic>
        <p:nvPicPr>
          <p:cNvPr id="6" name="Picture 5" descr="Charles_Jencks 2.jpg"/>
          <p:cNvPicPr>
            <a:picLocks noChangeAspect="1"/>
          </p:cNvPicPr>
          <p:nvPr/>
        </p:nvPicPr>
        <p:blipFill>
          <a:blip r:embed="rId3" cstate="print"/>
          <a:stretch>
            <a:fillRect/>
          </a:stretch>
        </p:blipFill>
        <p:spPr>
          <a:xfrm>
            <a:off x="4355976" y="1412776"/>
            <a:ext cx="2780780" cy="1719027"/>
          </a:xfrm>
          <a:prstGeom prst="rect">
            <a:avLst/>
          </a:prstGeom>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latin typeface="Cambria" pitchFamily="18" charset="0"/>
              </a:rPr>
              <a:t>Postmodern Architecture: The AT&amp;T Building </a:t>
            </a:r>
            <a:endParaRPr lang="en-US" dirty="0">
              <a:latin typeface="Cambria" pitchFamily="18" charset="0"/>
            </a:endParaRPr>
          </a:p>
        </p:txBody>
      </p:sp>
      <p:sp>
        <p:nvSpPr>
          <p:cNvPr id="5" name="Content Placeholder 4"/>
          <p:cNvSpPr>
            <a:spLocks noGrp="1"/>
          </p:cNvSpPr>
          <p:nvPr>
            <p:ph sz="half" idx="1"/>
          </p:nvPr>
        </p:nvSpPr>
        <p:spPr/>
        <p:txBody>
          <a:bodyPr>
            <a:normAutofit fontScale="62500" lnSpcReduction="20000"/>
          </a:bodyPr>
          <a:lstStyle/>
          <a:p>
            <a:r>
              <a:rPr lang="en-US" dirty="0">
                <a:latin typeface="Cambria" pitchFamily="18" charset="0"/>
              </a:rPr>
              <a:t>Key characteristics: a turning back to the past.</a:t>
            </a:r>
          </a:p>
          <a:p>
            <a:endParaRPr lang="en-US" dirty="0">
              <a:latin typeface="Cambria" pitchFamily="18" charset="0"/>
            </a:endParaRPr>
          </a:p>
          <a:p>
            <a:r>
              <a:rPr lang="en-US" dirty="0">
                <a:latin typeface="Cambria" pitchFamily="18" charset="0"/>
              </a:rPr>
              <a:t>‘At 647 feet, the AT&amp;T Building on Madison between 55th and 56th is Manhattan's 59th tallest skyscraper and its premier example of Post-Modern architecture--a particularly </a:t>
            </a:r>
            <a:r>
              <a:rPr lang="en-US" dirty="0" err="1">
                <a:latin typeface="Cambria" pitchFamily="18" charset="0"/>
              </a:rPr>
              <a:t>Anglocentric</a:t>
            </a:r>
            <a:r>
              <a:rPr lang="en-US" dirty="0">
                <a:latin typeface="Cambria" pitchFamily="18" charset="0"/>
              </a:rPr>
              <a:t> one. The vertical bands of fenestration evoke the radiator grille of a Rolls-Royce and the top, which conceals mechanical and utility equipment, calls to mind the 18th-century English cabinetry of Thomas Chippendale’.</a:t>
            </a:r>
          </a:p>
          <a:p>
            <a:r>
              <a:rPr lang="en-US" dirty="0">
                <a:latin typeface="Cambria" pitchFamily="18" charset="0"/>
              </a:rPr>
              <a:t>http://davidcobbcraig.blogspot.co.uk/2011/02/tribute-to-at-building.html</a:t>
            </a:r>
          </a:p>
        </p:txBody>
      </p:sp>
      <p:pic>
        <p:nvPicPr>
          <p:cNvPr id="7" name="Content Placeholder 6" descr="AT&amp;T Building New York.jpg"/>
          <p:cNvPicPr>
            <a:picLocks noGrp="1" noChangeAspect="1"/>
          </p:cNvPicPr>
          <p:nvPr>
            <p:ph sz="half" idx="2"/>
          </p:nvPr>
        </p:nvPicPr>
        <p:blipFill>
          <a:blip r:embed="rId2" cstate="print"/>
          <a:stretch>
            <a:fillRect/>
          </a:stretch>
        </p:blipFill>
        <p:spPr>
          <a:xfrm>
            <a:off x="5181704" y="1600200"/>
            <a:ext cx="2971592" cy="4525963"/>
          </a:xfrm>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596" y="214290"/>
            <a:ext cx="8229600" cy="1143000"/>
          </a:xfrm>
        </p:spPr>
        <p:txBody>
          <a:bodyPr>
            <a:normAutofit fontScale="90000"/>
          </a:bodyPr>
          <a:lstStyle/>
          <a:p>
            <a:r>
              <a:rPr lang="en-GB" sz="2400" dirty="0">
                <a:latin typeface="Cambria" pitchFamily="18" charset="0"/>
              </a:rPr>
              <a:t>Postmodern Architecture</a:t>
            </a:r>
            <a:br>
              <a:rPr lang="en-GB" sz="2400" dirty="0">
                <a:latin typeface="Cambria" pitchFamily="18" charset="0"/>
              </a:rPr>
            </a:br>
            <a:r>
              <a:rPr lang="en-GB" sz="2400" dirty="0">
                <a:latin typeface="Cambria" pitchFamily="18" charset="0"/>
              </a:rPr>
              <a:t>Piazza D’ Italia, New Orleans, Charles Moore, designed 1975 completed 1978</a:t>
            </a:r>
          </a:p>
        </p:txBody>
      </p:sp>
      <p:sp>
        <p:nvSpPr>
          <p:cNvPr id="4" name="Content Placeholder 3"/>
          <p:cNvSpPr>
            <a:spLocks noGrp="1"/>
          </p:cNvSpPr>
          <p:nvPr>
            <p:ph sz="half" idx="2"/>
          </p:nvPr>
        </p:nvSpPr>
        <p:spPr/>
        <p:txBody>
          <a:bodyPr>
            <a:normAutofit fontScale="47500" lnSpcReduction="20000"/>
          </a:bodyPr>
          <a:lstStyle/>
          <a:p>
            <a:pPr>
              <a:buNone/>
            </a:pPr>
            <a:r>
              <a:rPr lang="en-GB" dirty="0">
                <a:latin typeface="Cambria" pitchFamily="18" charset="0"/>
              </a:rPr>
              <a:t>A mock classical ruin</a:t>
            </a:r>
          </a:p>
          <a:p>
            <a:pPr>
              <a:buNone/>
            </a:pPr>
            <a:endParaRPr lang="en-GB" b="1" dirty="0">
              <a:latin typeface="Cambria" pitchFamily="18" charset="0"/>
              <a:hlinkClick r:id="rId2"/>
            </a:endParaRPr>
          </a:p>
          <a:p>
            <a:pPr>
              <a:buNone/>
            </a:pPr>
            <a:r>
              <a:rPr lang="en-GB" b="1" dirty="0">
                <a:latin typeface="Cambria" pitchFamily="18" charset="0"/>
                <a:hlinkClick r:id="rId2"/>
              </a:rPr>
              <a:t>‘Pomo summer:</a:t>
            </a:r>
            <a:r>
              <a:rPr lang="en-GB" dirty="0">
                <a:latin typeface="Cambria" pitchFamily="18" charset="0"/>
              </a:rPr>
              <a:t> the Piazza </a:t>
            </a:r>
            <a:r>
              <a:rPr lang="en-GB" dirty="0" err="1">
                <a:latin typeface="Cambria" pitchFamily="18" charset="0"/>
              </a:rPr>
              <a:t>d'Italia</a:t>
            </a:r>
            <a:r>
              <a:rPr lang="en-GB" dirty="0">
                <a:latin typeface="Cambria" pitchFamily="18" charset="0"/>
              </a:rPr>
              <a:t> in New Orleans, designed by Charles Moore, is one of the few icons of Postmodern architecture that isn't a building, and is next in our </a:t>
            </a:r>
            <a:r>
              <a:rPr lang="en-GB" dirty="0">
                <a:latin typeface="Cambria" pitchFamily="18" charset="0"/>
                <a:hlinkClick r:id="rId2"/>
              </a:rPr>
              <a:t>summer season on Postmodernism</a:t>
            </a:r>
            <a:r>
              <a:rPr lang="en-GB" dirty="0">
                <a:latin typeface="Cambria" pitchFamily="18" charset="0"/>
              </a:rPr>
              <a:t>.</a:t>
            </a:r>
          </a:p>
          <a:p>
            <a:pPr>
              <a:buNone/>
            </a:pPr>
            <a:r>
              <a:rPr lang="en-GB" dirty="0">
                <a:latin typeface="Cambria" pitchFamily="18" charset="0"/>
              </a:rPr>
              <a:t>Both a memorial and a public space, the piazza is a manifestation of Moore's ideas of an "inclusive" architecture, which can speak to and be enjoyed by anyone. Moore's design, however, immediately attracted both fans and detractors, and many saw his architectural populism as pure kitsch.’</a:t>
            </a:r>
          </a:p>
          <a:p>
            <a:pPr>
              <a:buNone/>
            </a:pPr>
            <a:endParaRPr lang="en-GB" dirty="0">
              <a:latin typeface="Cambria" pitchFamily="18" charset="0"/>
            </a:endParaRPr>
          </a:p>
          <a:p>
            <a:pPr>
              <a:buNone/>
            </a:pPr>
            <a:r>
              <a:rPr lang="en-GB" dirty="0">
                <a:latin typeface="Cambria" pitchFamily="18" charset="0"/>
              </a:rPr>
              <a:t>Anon, ‘Postmodern architecture: Piazza </a:t>
            </a:r>
            <a:r>
              <a:rPr lang="en-GB" dirty="0" err="1">
                <a:latin typeface="Cambria" pitchFamily="18" charset="0"/>
              </a:rPr>
              <a:t>d’Italia</a:t>
            </a:r>
            <a:r>
              <a:rPr lang="en-GB" dirty="0">
                <a:latin typeface="Cambria" pitchFamily="18" charset="0"/>
              </a:rPr>
              <a:t>, New Orleans by Charles Moore’, </a:t>
            </a:r>
            <a:r>
              <a:rPr lang="en-GB" i="1" dirty="0" err="1">
                <a:latin typeface="Cambria" pitchFamily="18" charset="0"/>
              </a:rPr>
              <a:t>Dezeen</a:t>
            </a:r>
            <a:r>
              <a:rPr lang="en-GB" i="1" dirty="0">
                <a:latin typeface="Cambria" pitchFamily="18" charset="0"/>
              </a:rPr>
              <a:t> Magazine</a:t>
            </a:r>
            <a:r>
              <a:rPr lang="en-GB" dirty="0">
                <a:latin typeface="Cambria" pitchFamily="18" charset="0"/>
              </a:rPr>
              <a:t>, 21 August 2015, http://www.dezeen.com/2015/08/21/postmodern-architecture-piazza-d-italia-charles-moore-new-orleans/ [accessed 30 November 2015].</a:t>
            </a:r>
          </a:p>
          <a:p>
            <a:endParaRPr lang="en-GB" dirty="0"/>
          </a:p>
          <a:p>
            <a:endParaRPr lang="en-GB" dirty="0"/>
          </a:p>
        </p:txBody>
      </p:sp>
      <p:sp>
        <p:nvSpPr>
          <p:cNvPr id="7" name="Rectangle 6"/>
          <p:cNvSpPr/>
          <p:nvPr/>
        </p:nvSpPr>
        <p:spPr>
          <a:xfrm>
            <a:off x="214282" y="4357694"/>
            <a:ext cx="3500462" cy="923330"/>
          </a:xfrm>
          <a:prstGeom prst="rect">
            <a:avLst/>
          </a:prstGeom>
        </p:spPr>
        <p:txBody>
          <a:bodyPr wrap="square">
            <a:spAutoFit/>
          </a:bodyPr>
          <a:lstStyle/>
          <a:p>
            <a:r>
              <a:rPr lang="en-GB" dirty="0">
                <a:latin typeface="Cambria" pitchFamily="18" charset="0"/>
              </a:rPr>
              <a:t>Robert </a:t>
            </a:r>
            <a:r>
              <a:rPr lang="en-GB" dirty="0" err="1">
                <a:latin typeface="Cambria" pitchFamily="18" charset="0"/>
              </a:rPr>
              <a:t>Venturi</a:t>
            </a:r>
            <a:r>
              <a:rPr lang="en-GB" dirty="0">
                <a:latin typeface="Cambria" pitchFamily="18" charset="0"/>
              </a:rPr>
              <a:t>, ‘Complexity and Contradiction in Architecture’, 1966</a:t>
            </a:r>
          </a:p>
        </p:txBody>
      </p:sp>
      <p:pic>
        <p:nvPicPr>
          <p:cNvPr id="8" name="Content Placeholder 4" descr="MOORE, Piazza d'Italia.jpg"/>
          <p:cNvPicPr>
            <a:picLocks noGrp="1" noChangeAspect="1"/>
          </p:cNvPicPr>
          <p:nvPr>
            <p:ph sz="half" idx="1"/>
          </p:nvPr>
        </p:nvPicPr>
        <p:blipFill>
          <a:blip r:embed="rId3" cstate="print"/>
          <a:stretch>
            <a:fillRect/>
          </a:stretch>
        </p:blipFill>
        <p:spPr>
          <a:xfrm>
            <a:off x="500034" y="1571612"/>
            <a:ext cx="4038600" cy="2566194"/>
          </a:xfrm>
        </p:spPr>
      </p:pic>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rPr>
              <a:t>A Historian’s View</a:t>
            </a:r>
          </a:p>
        </p:txBody>
      </p:sp>
      <p:sp>
        <p:nvSpPr>
          <p:cNvPr id="3" name="Content Placeholder 2"/>
          <p:cNvSpPr>
            <a:spLocks noGrp="1"/>
          </p:cNvSpPr>
          <p:nvPr>
            <p:ph idx="1"/>
          </p:nvPr>
        </p:nvSpPr>
        <p:spPr/>
        <p:txBody>
          <a:bodyPr>
            <a:normAutofit fontScale="92500" lnSpcReduction="20000"/>
          </a:bodyPr>
          <a:lstStyle/>
          <a:p>
            <a:pPr lvl="0">
              <a:buNone/>
            </a:pPr>
            <a:r>
              <a:rPr lang="en-GB" sz="2300" dirty="0">
                <a:latin typeface="Cambria" pitchFamily="18" charset="0"/>
              </a:rPr>
              <a:t>‘The great overarching narratives such as Marxism and modernisation theory have collapsed. Innovation has come above all from historians writing about the marginal, the bizarre, the individual, the small-scale. </a:t>
            </a:r>
            <a:r>
              <a:rPr lang="en-GB" sz="2300" b="1" dirty="0">
                <a:latin typeface="Cambria" pitchFamily="18" charset="0"/>
              </a:rPr>
              <a:t>It seems reasonable to call these now-defunct </a:t>
            </a:r>
            <a:r>
              <a:rPr lang="en-GB" sz="2300" b="1" dirty="0" err="1">
                <a:latin typeface="Cambria" pitchFamily="18" charset="0"/>
              </a:rPr>
              <a:t>metanarratives</a:t>
            </a:r>
            <a:r>
              <a:rPr lang="en-GB" sz="2300" b="1" dirty="0">
                <a:latin typeface="Cambria" pitchFamily="18" charset="0"/>
              </a:rPr>
              <a:t>  ‘Modernist’, </a:t>
            </a:r>
            <a:r>
              <a:rPr lang="en-GB" sz="2300" dirty="0">
                <a:latin typeface="Cambria" pitchFamily="18" charset="0"/>
              </a:rPr>
              <a:t>as indeed many postmodernist writers on history do; and </a:t>
            </a:r>
            <a:r>
              <a:rPr lang="en-GB" sz="2300" b="1" dirty="0">
                <a:latin typeface="Cambria" pitchFamily="18" charset="0"/>
              </a:rPr>
              <a:t>equally reasonable to call the new development postmodern’, </a:t>
            </a:r>
            <a:r>
              <a:rPr lang="en-GB" sz="2300" dirty="0">
                <a:latin typeface="Cambria" pitchFamily="18" charset="0"/>
              </a:rPr>
              <a:t>even if those who have pioneered it and participated in it would not regard themselves as postmodernist in any sense at all’. </a:t>
            </a:r>
          </a:p>
          <a:p>
            <a:pPr>
              <a:buNone/>
            </a:pPr>
            <a:r>
              <a:rPr lang="en-US" sz="2300" dirty="0">
                <a:latin typeface="Cambria" pitchFamily="18" charset="0"/>
              </a:rPr>
              <a:t>Evans, Richard, </a:t>
            </a:r>
            <a:r>
              <a:rPr lang="en-US" sz="2300" i="1" dirty="0">
                <a:latin typeface="Cambria" pitchFamily="18" charset="0"/>
              </a:rPr>
              <a:t>In </a:t>
            </a:r>
            <a:r>
              <a:rPr lang="en-US" sz="2300" i="1" dirty="0" err="1">
                <a:latin typeface="Cambria" pitchFamily="18" charset="0"/>
              </a:rPr>
              <a:t>Defence</a:t>
            </a:r>
            <a:r>
              <a:rPr lang="en-US" sz="2300" i="1" dirty="0">
                <a:latin typeface="Cambria" pitchFamily="18" charset="0"/>
              </a:rPr>
              <a:t> of History</a:t>
            </a:r>
            <a:r>
              <a:rPr lang="en-US" sz="2300" dirty="0">
                <a:latin typeface="Cambria" pitchFamily="18" charset="0"/>
              </a:rPr>
              <a:t>, London: </a:t>
            </a:r>
            <a:r>
              <a:rPr lang="en-US" sz="2300" dirty="0" err="1">
                <a:latin typeface="Cambria" pitchFamily="18" charset="0"/>
              </a:rPr>
              <a:t>Granta</a:t>
            </a:r>
            <a:r>
              <a:rPr lang="en-US" sz="2300" dirty="0">
                <a:latin typeface="Cambria" pitchFamily="18" charset="0"/>
              </a:rPr>
              <a:t> Books 1997, p. 191.</a:t>
            </a:r>
          </a:p>
          <a:p>
            <a:pPr>
              <a:buNone/>
            </a:pPr>
            <a:endParaRPr lang="en-US" sz="2300" dirty="0">
              <a:latin typeface="Cambria" pitchFamily="18" charset="0"/>
            </a:endParaRPr>
          </a:p>
          <a:p>
            <a:pPr>
              <a:buNone/>
            </a:pPr>
            <a:r>
              <a:rPr lang="en-US" sz="2300" dirty="0">
                <a:latin typeface="Cambria" pitchFamily="18" charset="0"/>
              </a:rPr>
              <a:t>In this case do we think astrology or post-modern? What does examining astrological texts tell us?</a:t>
            </a:r>
            <a:endParaRPr lang="en-GB" sz="2300" dirty="0">
              <a:latin typeface="Cambria" pitchFamily="18" charset="0"/>
            </a:endParaRPr>
          </a:p>
          <a:p>
            <a:r>
              <a:rPr lang="en-GB" sz="2300" dirty="0"/>
              <a:t> </a:t>
            </a:r>
          </a:p>
          <a:p>
            <a:endParaRPr lang="en-GB" dirty="0"/>
          </a:p>
        </p:txBody>
      </p:sp>
      <p:pic>
        <p:nvPicPr>
          <p:cNvPr id="4" name="Picture 3" descr="Richard Evans.jpg"/>
          <p:cNvPicPr>
            <a:picLocks noChangeAspect="1"/>
          </p:cNvPicPr>
          <p:nvPr/>
        </p:nvPicPr>
        <p:blipFill>
          <a:blip r:embed="rId2" cstate="print"/>
          <a:stretch>
            <a:fillRect/>
          </a:stretch>
        </p:blipFill>
        <p:spPr>
          <a:xfrm>
            <a:off x="467544" y="332656"/>
            <a:ext cx="1000100" cy="1269163"/>
          </a:xfrm>
          <a:prstGeom prst="rect">
            <a:avLst/>
          </a:prstGeom>
        </p:spPr>
      </p:pic>
      <p:pic>
        <p:nvPicPr>
          <p:cNvPr id="5" name="Picture 4" descr="Evans In Defence of History.jpeg"/>
          <p:cNvPicPr>
            <a:picLocks noChangeAspect="1"/>
          </p:cNvPicPr>
          <p:nvPr/>
        </p:nvPicPr>
        <p:blipFill>
          <a:blip r:embed="rId3" cstate="print"/>
          <a:stretch>
            <a:fillRect/>
          </a:stretch>
        </p:blipFill>
        <p:spPr>
          <a:xfrm>
            <a:off x="8024812" y="0"/>
            <a:ext cx="1119188" cy="1704218"/>
          </a:xfrm>
          <a:prstGeom prst="rect">
            <a:avLst/>
          </a:prstGeom>
        </p:spPr>
      </p:pic>
      <p:pic>
        <p:nvPicPr>
          <p:cNvPr id="6" name="Picture 5" descr="C:\Users\Liz\Dropbox\SEAC 2016\Artwork\UWTSD Logo_200dpi.jpg"/>
          <p:cNvPicPr>
            <a:picLocks noChangeAspect="1" noChangeArrowheads="1"/>
          </p:cNvPicPr>
          <p:nvPr/>
        </p:nvPicPr>
        <p:blipFill>
          <a:blip r:embed="rId4" cstate="print"/>
          <a:srcRect/>
          <a:stretch>
            <a:fillRect/>
          </a:stretch>
        </p:blipFill>
        <p:spPr bwMode="auto">
          <a:xfrm>
            <a:off x="7164288" y="6021288"/>
            <a:ext cx="1660659" cy="637828"/>
          </a:xfrm>
          <a:prstGeom prst="rect">
            <a:avLst/>
          </a:prstGeom>
          <a:noFill/>
          <a:ln w="9525">
            <a:noFill/>
            <a:miter lim="800000"/>
            <a:headEnd/>
            <a:tailEnd/>
          </a:ln>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mbria" pitchFamily="18" charset="0"/>
              </a:rPr>
              <a:t>Astrology and the Modern world: Outsiders</a:t>
            </a:r>
          </a:p>
        </p:txBody>
      </p:sp>
      <p:sp>
        <p:nvSpPr>
          <p:cNvPr id="3" name="Text Placeholder 2"/>
          <p:cNvSpPr>
            <a:spLocks noGrp="1"/>
          </p:cNvSpPr>
          <p:nvPr>
            <p:ph type="body" sz="half" idx="1"/>
          </p:nvPr>
        </p:nvSpPr>
        <p:spPr/>
        <p:txBody>
          <a:bodyPr>
            <a:normAutofit fontScale="55000" lnSpcReduction="20000"/>
          </a:bodyPr>
          <a:lstStyle/>
          <a:p>
            <a:pPr>
              <a:buNone/>
            </a:pPr>
            <a:r>
              <a:rPr lang="en-GB" sz="3800" dirty="0">
                <a:latin typeface="Cambria" pitchFamily="18" charset="0"/>
              </a:rPr>
              <a:t>The standard position was set out by Theodor </a:t>
            </a:r>
            <a:r>
              <a:rPr lang="en-GB" sz="3800" dirty="0" err="1">
                <a:latin typeface="Cambria" pitchFamily="18" charset="0"/>
              </a:rPr>
              <a:t>Adorno</a:t>
            </a:r>
            <a:r>
              <a:rPr lang="en-GB" sz="3800" dirty="0">
                <a:latin typeface="Cambria" pitchFamily="18" charset="0"/>
              </a:rPr>
              <a:t>.</a:t>
            </a:r>
          </a:p>
          <a:p>
            <a:pPr>
              <a:buNone/>
            </a:pPr>
            <a:r>
              <a:rPr lang="en-GB" sz="3800" dirty="0">
                <a:latin typeface="Cambria" pitchFamily="18" charset="0"/>
              </a:rPr>
              <a:t>ASTROLOGY is</a:t>
            </a:r>
          </a:p>
          <a:p>
            <a:pPr>
              <a:buNone/>
            </a:pPr>
            <a:r>
              <a:rPr lang="en-GB" sz="3800" dirty="0">
                <a:latin typeface="Cambria" pitchFamily="18" charset="0"/>
              </a:rPr>
              <a:t>‘basically discordant with today’s universal state of enlightenment’.</a:t>
            </a:r>
          </a:p>
          <a:p>
            <a:pPr>
              <a:buNone/>
            </a:pPr>
            <a:r>
              <a:rPr lang="en-GB" sz="3800" dirty="0">
                <a:latin typeface="Cambria" pitchFamily="18" charset="0"/>
              </a:rPr>
              <a:t>That is, astrology is at odds with modernity.</a:t>
            </a:r>
            <a:endParaRPr lang="en-US" sz="3800" dirty="0">
              <a:latin typeface="Cambria" pitchFamily="18" charset="0"/>
            </a:endParaRPr>
          </a:p>
          <a:p>
            <a:pPr>
              <a:buNone/>
            </a:pPr>
            <a:endParaRPr lang="en-US" sz="3800" dirty="0">
              <a:latin typeface="Cambria" pitchFamily="18" charset="0"/>
            </a:endParaRPr>
          </a:p>
          <a:p>
            <a:pPr>
              <a:buNone/>
            </a:pPr>
            <a:r>
              <a:rPr lang="en-GB" sz="3800" dirty="0" err="1">
                <a:latin typeface="Cambria" pitchFamily="18" charset="0"/>
              </a:rPr>
              <a:t>Adorno</a:t>
            </a:r>
            <a:r>
              <a:rPr lang="en-GB" sz="3800" dirty="0">
                <a:latin typeface="Cambria" pitchFamily="18" charset="0"/>
              </a:rPr>
              <a:t>, Theodor, </a:t>
            </a:r>
            <a:r>
              <a:rPr lang="en-GB" sz="3800" i="1" dirty="0">
                <a:latin typeface="Cambria" pitchFamily="18" charset="0"/>
              </a:rPr>
              <a:t>The Stars Down to Earth</a:t>
            </a:r>
            <a:r>
              <a:rPr lang="en-GB" sz="3800" dirty="0">
                <a:latin typeface="Cambria" pitchFamily="18" charset="0"/>
              </a:rPr>
              <a:t> (London: </a:t>
            </a:r>
            <a:r>
              <a:rPr lang="en-GB" sz="3800" dirty="0" err="1">
                <a:latin typeface="Cambria" pitchFamily="18" charset="0"/>
              </a:rPr>
              <a:t>Routledge</a:t>
            </a:r>
            <a:r>
              <a:rPr lang="en-GB" sz="3800" dirty="0">
                <a:latin typeface="Cambria" pitchFamily="18" charset="0"/>
              </a:rPr>
              <a:t>, 1994[1953]), p. 36.</a:t>
            </a:r>
            <a:endParaRPr lang="en-US" sz="3800" dirty="0">
              <a:latin typeface="Cambria" pitchFamily="18" charset="0"/>
            </a:endParaRPr>
          </a:p>
          <a:p>
            <a:endParaRPr lang="en-GB" dirty="0"/>
          </a:p>
        </p:txBody>
      </p:sp>
      <p:sp>
        <p:nvSpPr>
          <p:cNvPr id="4" name="Content Placeholder 3"/>
          <p:cNvSpPr>
            <a:spLocks noGrp="1"/>
          </p:cNvSpPr>
          <p:nvPr>
            <p:ph sz="half" idx="2"/>
          </p:nvPr>
        </p:nvSpPr>
        <p:spPr/>
        <p:txBody>
          <a:bodyPr>
            <a:normAutofit fontScale="47500" lnSpcReduction="20000"/>
          </a:bodyPr>
          <a:lstStyle/>
          <a:p>
            <a:pPr>
              <a:buNone/>
              <a:defRPr/>
            </a:pPr>
            <a:r>
              <a:rPr lang="en-GB" sz="4400" dirty="0">
                <a:latin typeface="Cambria" pitchFamily="18" charset="0"/>
              </a:rPr>
              <a:t>Alan </a:t>
            </a:r>
            <a:r>
              <a:rPr lang="en-GB" sz="4400" dirty="0" err="1">
                <a:latin typeface="Cambria" pitchFamily="18" charset="0"/>
              </a:rPr>
              <a:t>Smithers</a:t>
            </a:r>
            <a:r>
              <a:rPr lang="en-GB" sz="4400" dirty="0">
                <a:latin typeface="Cambria" pitchFamily="18" charset="0"/>
              </a:rPr>
              <a:t>, Sydney Jones Professor of Education and Director of the Centre for Education and Employment Research at the University of Liverpool, in 2001:</a:t>
            </a:r>
            <a:endParaRPr lang="en-US" sz="4400" dirty="0">
              <a:latin typeface="Cambria" pitchFamily="18" charset="0"/>
            </a:endParaRPr>
          </a:p>
          <a:p>
            <a:pPr>
              <a:buNone/>
              <a:defRPr/>
            </a:pPr>
            <a:r>
              <a:rPr lang="en-GB" dirty="0">
                <a:latin typeface="Cambria" pitchFamily="18" charset="0"/>
              </a:rPr>
              <a:t> </a:t>
            </a:r>
            <a:endParaRPr lang="en-US" dirty="0">
              <a:latin typeface="Cambria" pitchFamily="18" charset="0"/>
            </a:endParaRPr>
          </a:p>
          <a:p>
            <a:pPr>
              <a:buNone/>
              <a:defRPr/>
            </a:pPr>
            <a:r>
              <a:rPr lang="en-GB" dirty="0">
                <a:latin typeface="Cambria" pitchFamily="18" charset="0"/>
              </a:rPr>
              <a:t>‘The continuing hold of astrology on the human psyche is curious’</a:t>
            </a:r>
          </a:p>
          <a:p>
            <a:pPr>
              <a:buNone/>
              <a:defRPr/>
            </a:pPr>
            <a:endParaRPr lang="en-US" dirty="0">
              <a:latin typeface="Cambria" pitchFamily="18" charset="0"/>
            </a:endParaRPr>
          </a:p>
          <a:p>
            <a:pPr>
              <a:buNone/>
              <a:defRPr/>
            </a:pPr>
            <a:r>
              <a:rPr lang="en-GB" dirty="0">
                <a:latin typeface="Cambria" pitchFamily="18" charset="0"/>
              </a:rPr>
              <a:t>Alan </a:t>
            </a:r>
            <a:r>
              <a:rPr lang="en-GB" dirty="0" err="1">
                <a:latin typeface="Cambria" pitchFamily="18" charset="0"/>
              </a:rPr>
              <a:t>Smithers</a:t>
            </a:r>
            <a:r>
              <a:rPr lang="en-GB" dirty="0">
                <a:latin typeface="Cambria" pitchFamily="18" charset="0"/>
              </a:rPr>
              <a:t>, ‘Astrology, like literature and music, can invest life with meaning’, The </a:t>
            </a:r>
            <a:r>
              <a:rPr lang="en-GB" i="1" dirty="0">
                <a:latin typeface="Cambria" pitchFamily="18" charset="0"/>
              </a:rPr>
              <a:t>Independent</a:t>
            </a:r>
            <a:r>
              <a:rPr lang="en-GB" dirty="0">
                <a:latin typeface="Cambria" pitchFamily="18" charset="0"/>
              </a:rPr>
              <a:t> Wednesday 4 April 2001, </a:t>
            </a:r>
            <a:r>
              <a:rPr lang="en-GB" u="sng" dirty="0">
                <a:latin typeface="Cambria" pitchFamily="18" charset="0"/>
                <a:hlinkClick r:id="rId2"/>
              </a:rPr>
              <a:t>http://www.rudolfhsmit.nl/h-chai2.htm</a:t>
            </a:r>
            <a:r>
              <a:rPr lang="en-GB" dirty="0">
                <a:latin typeface="Cambria" pitchFamily="18" charset="0"/>
              </a:rPr>
              <a:t>, accessed 4 March 2003.</a:t>
            </a:r>
            <a:endParaRPr lang="en-US" dirty="0">
              <a:latin typeface="Cambria" pitchFamily="18" charset="0"/>
            </a:endParaRPr>
          </a:p>
          <a:p>
            <a:endParaRPr lang="en-GB" dirty="0"/>
          </a:p>
        </p:txBody>
      </p:sp>
      <p:pic>
        <p:nvPicPr>
          <p:cNvPr id="5" name="Content Placeholder 5" descr="Adorno.jpg"/>
          <p:cNvPicPr>
            <a:picLocks noChangeAspect="1"/>
          </p:cNvPicPr>
          <p:nvPr/>
        </p:nvPicPr>
        <p:blipFill>
          <a:blip r:embed="rId3" cstate="print"/>
          <a:srcRect/>
          <a:stretch>
            <a:fillRect/>
          </a:stretch>
        </p:blipFill>
        <p:spPr>
          <a:xfrm>
            <a:off x="4283968" y="5301208"/>
            <a:ext cx="1024464" cy="1365952"/>
          </a:xfrm>
          <a:prstGeom prst="rect">
            <a:avLst/>
          </a:prstGeom>
        </p:spPr>
      </p:pic>
      <p:pic>
        <p:nvPicPr>
          <p:cNvPr id="6" name="Content Placeholder 4" descr="Alan-Smithers.JPG"/>
          <p:cNvPicPr>
            <a:picLocks noChangeAspect="1"/>
          </p:cNvPicPr>
          <p:nvPr/>
        </p:nvPicPr>
        <p:blipFill>
          <a:blip r:embed="rId4" cstate="print"/>
          <a:srcRect/>
          <a:stretch>
            <a:fillRect/>
          </a:stretch>
        </p:blipFill>
        <p:spPr>
          <a:xfrm>
            <a:off x="6300192" y="5229200"/>
            <a:ext cx="1141263" cy="1483750"/>
          </a:xfrm>
          <a:prstGeom prst="rect">
            <a:avLst/>
          </a:prstGeom>
        </p:spPr>
      </p:pic>
    </p:spTree>
    <p:extLst>
      <p:ext uri="{BB962C8B-B14F-4D97-AF65-F5344CB8AC3E}">
        <p14:creationId xmlns:p14="http://schemas.microsoft.com/office/powerpoint/2010/main" val="211393860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mbria" pitchFamily="18" charset="0"/>
              </a:rPr>
              <a:t>Western Astrologers lay claim to the Modern</a:t>
            </a:r>
          </a:p>
        </p:txBody>
      </p:sp>
      <p:sp>
        <p:nvSpPr>
          <p:cNvPr id="3" name="Content Placeholder 2"/>
          <p:cNvSpPr>
            <a:spLocks noGrp="1"/>
          </p:cNvSpPr>
          <p:nvPr>
            <p:ph sz="half" idx="1"/>
          </p:nvPr>
        </p:nvSpPr>
        <p:spPr/>
        <p:txBody>
          <a:bodyPr>
            <a:normAutofit fontScale="62500" lnSpcReduction="20000"/>
          </a:bodyPr>
          <a:lstStyle/>
          <a:p>
            <a:pPr>
              <a:buNone/>
            </a:pPr>
            <a:r>
              <a:rPr lang="en-GB" b="1" i="1" dirty="0">
                <a:latin typeface="Cambria" pitchFamily="18" charset="0"/>
              </a:rPr>
              <a:t>‘Psychology of Astrology</a:t>
            </a:r>
          </a:p>
          <a:p>
            <a:pPr>
              <a:buNone/>
            </a:pPr>
            <a:r>
              <a:rPr lang="en-GB" i="1" dirty="0">
                <a:latin typeface="Cambria" pitchFamily="18" charset="0"/>
              </a:rPr>
              <a:t>Whereas, in even more material days than the present, astrology was used in relation to purely physical happenings, it is now realised that many happenings in a man's life are coincident with certain psychological states, which in turn spring from an inner motivation. It is the study of man, from this point of view, which is perhaps the strongest trend in </a:t>
            </a:r>
            <a:r>
              <a:rPr lang="en-GB" b="1" i="1" dirty="0">
                <a:latin typeface="Cambria" pitchFamily="18" charset="0"/>
              </a:rPr>
              <a:t>MODERN ASTROLOGY</a:t>
            </a:r>
            <a:r>
              <a:rPr lang="en-GB" i="1" dirty="0">
                <a:latin typeface="Cambria" pitchFamily="18" charset="0"/>
              </a:rPr>
              <a:t>.’</a:t>
            </a:r>
          </a:p>
          <a:p>
            <a:pPr>
              <a:buNone/>
            </a:pPr>
            <a:endParaRPr lang="en-GB" dirty="0">
              <a:latin typeface="Cambria" pitchFamily="18" charset="0"/>
            </a:endParaRPr>
          </a:p>
          <a:p>
            <a:pPr>
              <a:buNone/>
            </a:pPr>
            <a:r>
              <a:rPr lang="en-GB" dirty="0">
                <a:latin typeface="Cambria" pitchFamily="18" charset="0"/>
              </a:rPr>
              <a:t>Hone, Margaret, </a:t>
            </a:r>
            <a:r>
              <a:rPr lang="en-GB" i="1" dirty="0">
                <a:latin typeface="Cambria" pitchFamily="18" charset="0"/>
              </a:rPr>
              <a:t>The Modern Textbook of Astrology</a:t>
            </a:r>
            <a:r>
              <a:rPr lang="en-GB" dirty="0">
                <a:latin typeface="Cambria" pitchFamily="18" charset="0"/>
              </a:rPr>
              <a:t>, (London: L.N. Fowler, fourth edition reprinted 1973, [1951]), p. 17.</a:t>
            </a:r>
          </a:p>
          <a:p>
            <a:r>
              <a:rPr lang="en-GB" dirty="0"/>
              <a:t> </a:t>
            </a:r>
          </a:p>
          <a:p>
            <a:endParaRPr lang="en-GB" dirty="0"/>
          </a:p>
        </p:txBody>
      </p:sp>
      <p:sp>
        <p:nvSpPr>
          <p:cNvPr id="5" name="Content Placeholder 4"/>
          <p:cNvSpPr>
            <a:spLocks noGrp="1"/>
          </p:cNvSpPr>
          <p:nvPr>
            <p:ph sz="half" idx="2"/>
          </p:nvPr>
        </p:nvSpPr>
        <p:spPr/>
        <p:txBody>
          <a:bodyPr>
            <a:normAutofit fontScale="62500" lnSpcReduction="20000"/>
          </a:bodyPr>
          <a:lstStyle/>
          <a:p>
            <a:pPr>
              <a:buNone/>
            </a:pPr>
            <a:r>
              <a:rPr lang="en-GB" i="1" dirty="0">
                <a:latin typeface="Cambria" pitchFamily="18" charset="0"/>
              </a:rPr>
              <a:t>‘Astrology as practised today by trained astrological-consultants is, by its correlation to </a:t>
            </a:r>
            <a:r>
              <a:rPr lang="en-GB" b="1" i="1" dirty="0">
                <a:latin typeface="Cambria" pitchFamily="18" charset="0"/>
              </a:rPr>
              <a:t>modern psychology </a:t>
            </a:r>
            <a:r>
              <a:rPr lang="en-GB" i="1" dirty="0">
                <a:latin typeface="Cambria" pitchFamily="18" charset="0"/>
              </a:rPr>
              <a:t>and the eradication of many muddle-headed esoteric theories and 'fortune-telling sensationalism', far removed from the astrology of even the turn of this century’.</a:t>
            </a:r>
            <a:endParaRPr lang="en-GB" dirty="0">
              <a:latin typeface="Cambria" pitchFamily="18" charset="0"/>
            </a:endParaRPr>
          </a:p>
          <a:p>
            <a:pPr>
              <a:buNone/>
            </a:pPr>
            <a:endParaRPr lang="en-GB" dirty="0">
              <a:latin typeface="Cambria" pitchFamily="18" charset="0"/>
            </a:endParaRPr>
          </a:p>
          <a:p>
            <a:pPr>
              <a:buNone/>
            </a:pPr>
            <a:r>
              <a:rPr lang="en-GB" dirty="0">
                <a:latin typeface="Cambria" pitchFamily="18" charset="0"/>
              </a:rPr>
              <a:t>Jeff Mayo</a:t>
            </a:r>
            <a:r>
              <a:rPr lang="en-US" i="1" dirty="0">
                <a:latin typeface="Cambria" pitchFamily="18" charset="0"/>
              </a:rPr>
              <a:t>Teach Yourself Astrology</a:t>
            </a:r>
            <a:r>
              <a:rPr lang="en-US" dirty="0">
                <a:latin typeface="Cambria" pitchFamily="18" charset="0"/>
              </a:rPr>
              <a:t>, London: </a:t>
            </a:r>
            <a:r>
              <a:rPr lang="en-US" dirty="0" err="1">
                <a:latin typeface="Cambria" pitchFamily="18" charset="0"/>
              </a:rPr>
              <a:t>Hodder</a:t>
            </a:r>
            <a:r>
              <a:rPr lang="en-US" dirty="0">
                <a:latin typeface="Cambria" pitchFamily="18" charset="0"/>
              </a:rPr>
              <a:t> and Stoughton, 1981 [1964], p. 7.</a:t>
            </a:r>
            <a:endParaRPr lang="en-GB" dirty="0">
              <a:latin typeface="Cambria" pitchFamily="18" charset="0"/>
            </a:endParaRPr>
          </a:p>
          <a:p>
            <a:endParaRPr lang="en-GB" dirty="0"/>
          </a:p>
          <a:p>
            <a:endParaRPr lang="en-GB" dirty="0"/>
          </a:p>
        </p:txBody>
      </p:sp>
      <p:pic>
        <p:nvPicPr>
          <p:cNvPr id="4" name="Picture 3" descr="Margaret Hone.jpg"/>
          <p:cNvPicPr>
            <a:picLocks noChangeAspect="1"/>
          </p:cNvPicPr>
          <p:nvPr/>
        </p:nvPicPr>
        <p:blipFill>
          <a:blip r:embed="rId2" cstate="print"/>
          <a:stretch>
            <a:fillRect/>
          </a:stretch>
        </p:blipFill>
        <p:spPr>
          <a:xfrm>
            <a:off x="571472" y="5643578"/>
            <a:ext cx="1017846" cy="1059222"/>
          </a:xfrm>
          <a:prstGeom prst="rect">
            <a:avLst/>
          </a:prstGeom>
        </p:spPr>
      </p:pic>
      <p:pic>
        <p:nvPicPr>
          <p:cNvPr id="6" name="Picture 5" descr="jeff_mayo (1).jpg"/>
          <p:cNvPicPr>
            <a:picLocks noChangeAspect="1"/>
          </p:cNvPicPr>
          <p:nvPr/>
        </p:nvPicPr>
        <p:blipFill>
          <a:blip r:embed="rId3" cstate="print"/>
          <a:stretch>
            <a:fillRect/>
          </a:stretch>
        </p:blipFill>
        <p:spPr>
          <a:xfrm>
            <a:off x="7572396" y="5113340"/>
            <a:ext cx="1317719" cy="1744660"/>
          </a:xfrm>
          <a:prstGeom prst="rect">
            <a:avLst/>
          </a:prstGeom>
        </p:spPr>
      </p:pic>
    </p:spTree>
    <p:extLst>
      <p:ext uri="{BB962C8B-B14F-4D97-AF65-F5344CB8AC3E}">
        <p14:creationId xmlns:p14="http://schemas.microsoft.com/office/powerpoint/2010/main" val="15704925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mbria" pitchFamily="18" charset="0"/>
              </a:rPr>
              <a:t>Commentators sympathetic to astrology who comment on postmodernism: insiders</a:t>
            </a:r>
            <a:endParaRPr lang="en-US" dirty="0">
              <a:latin typeface="Cambria" pitchFamily="18" charset="0"/>
            </a:endParaRPr>
          </a:p>
        </p:txBody>
      </p:sp>
      <p:sp>
        <p:nvSpPr>
          <p:cNvPr id="3" name="Content Placeholder 2"/>
          <p:cNvSpPr>
            <a:spLocks noGrp="1"/>
          </p:cNvSpPr>
          <p:nvPr>
            <p:ph idx="1"/>
          </p:nvPr>
        </p:nvSpPr>
        <p:spPr>
          <a:xfrm>
            <a:off x="467544" y="1772816"/>
            <a:ext cx="8229600" cy="4525963"/>
          </a:xfrm>
        </p:spPr>
        <p:txBody>
          <a:bodyPr>
            <a:normAutofit fontScale="70000" lnSpcReduction="20000"/>
          </a:bodyPr>
          <a:lstStyle/>
          <a:p>
            <a:pPr>
              <a:buNone/>
            </a:pPr>
            <a:endParaRPr lang="en-GB" dirty="0">
              <a:latin typeface="Cambria" pitchFamily="18" charset="0"/>
            </a:endParaRPr>
          </a:p>
          <a:p>
            <a:pPr>
              <a:buNone/>
            </a:pPr>
            <a:r>
              <a:rPr lang="en-GB" dirty="0">
                <a:latin typeface="Cambria" pitchFamily="18" charset="0"/>
              </a:rPr>
              <a:t>Tend to</a:t>
            </a:r>
          </a:p>
          <a:p>
            <a:pPr>
              <a:buNone/>
            </a:pPr>
            <a:r>
              <a:rPr lang="en-GB" dirty="0">
                <a:latin typeface="Cambria" pitchFamily="18" charset="0"/>
              </a:rPr>
              <a:t>1.Agree with the sociologists’ claim that astrology is at odds with the modern</a:t>
            </a:r>
          </a:p>
          <a:p>
            <a:pPr>
              <a:buNone/>
            </a:pPr>
            <a:r>
              <a:rPr lang="en-GB" dirty="0">
                <a:latin typeface="Cambria" pitchFamily="18" charset="0"/>
              </a:rPr>
              <a:t>2. BUT regard postmodernism as beneficial because:</a:t>
            </a:r>
          </a:p>
          <a:p>
            <a:pPr>
              <a:buNone/>
            </a:pPr>
            <a:r>
              <a:rPr lang="en-GB" dirty="0">
                <a:latin typeface="Cambria" pitchFamily="18" charset="0"/>
              </a:rPr>
              <a:t>A)Modernism is seen to be antipathetic or hostile to astrology etc.</a:t>
            </a:r>
          </a:p>
          <a:p>
            <a:pPr>
              <a:buNone/>
            </a:pPr>
            <a:r>
              <a:rPr lang="en-GB" dirty="0">
                <a:latin typeface="Cambria" pitchFamily="18" charset="0"/>
              </a:rPr>
              <a:t>B)Pluralism creates the space for alternative points of view</a:t>
            </a:r>
          </a:p>
          <a:p>
            <a:pPr>
              <a:buNone/>
            </a:pPr>
            <a:r>
              <a:rPr lang="en-GB" dirty="0">
                <a:latin typeface="Cambria" pitchFamily="18" charset="0"/>
              </a:rPr>
              <a:t>C)’Science’ is no longer seen as the sole arbiter of truth</a:t>
            </a:r>
          </a:p>
          <a:p>
            <a:pPr>
              <a:buNone/>
            </a:pPr>
            <a:r>
              <a:rPr lang="en-GB" dirty="0">
                <a:latin typeface="Cambria" pitchFamily="18" charset="0"/>
              </a:rPr>
              <a:t>D)Theory that the world can be read as a ‘text’ opens a rationale for the reading of horoscopes and ‘other’ divinatory practices.</a:t>
            </a:r>
          </a:p>
          <a:p>
            <a:pPr>
              <a:buNone/>
            </a:pPr>
            <a:r>
              <a:rPr lang="en-GB" dirty="0">
                <a:latin typeface="Cambria" pitchFamily="18" charset="0"/>
              </a:rPr>
              <a:t>SEE THE WEEK’S READING:</a:t>
            </a:r>
          </a:p>
          <a:p>
            <a:pPr>
              <a:buNone/>
            </a:pPr>
            <a:r>
              <a:rPr lang="en-GB" dirty="0">
                <a:latin typeface="Cambria" pitchFamily="18" charset="0"/>
              </a:rPr>
              <a:t>Glenn Perry, Patrick Curry, Rob Hand</a:t>
            </a:r>
          </a:p>
          <a:p>
            <a:endParaRPr lang="en-US" dirty="0"/>
          </a:p>
        </p:txBody>
      </p:sp>
      <p:pic>
        <p:nvPicPr>
          <p:cNvPr id="6" name="Picture 5" descr="Glenn Perry 2.jpg"/>
          <p:cNvPicPr>
            <a:picLocks noChangeAspect="1"/>
          </p:cNvPicPr>
          <p:nvPr/>
        </p:nvPicPr>
        <p:blipFill>
          <a:blip r:embed="rId2" cstate="print"/>
          <a:stretch>
            <a:fillRect/>
          </a:stretch>
        </p:blipFill>
        <p:spPr>
          <a:xfrm>
            <a:off x="4981230" y="5603319"/>
            <a:ext cx="1642492" cy="1254681"/>
          </a:xfrm>
          <a:prstGeom prst="rect">
            <a:avLst/>
          </a:prstGeom>
        </p:spPr>
      </p:pic>
      <p:pic>
        <p:nvPicPr>
          <p:cNvPr id="7" name="Picture 6" descr="patrick.jpeg"/>
          <p:cNvPicPr>
            <a:picLocks noChangeAspect="1"/>
          </p:cNvPicPr>
          <p:nvPr/>
        </p:nvPicPr>
        <p:blipFill>
          <a:blip r:embed="rId3" cstate="print"/>
          <a:stretch>
            <a:fillRect/>
          </a:stretch>
        </p:blipFill>
        <p:spPr>
          <a:xfrm>
            <a:off x="6623722" y="5517232"/>
            <a:ext cx="1224135" cy="1335267"/>
          </a:xfrm>
          <a:prstGeom prst="rect">
            <a:avLst/>
          </a:prstGeom>
        </p:spPr>
      </p:pic>
      <p:pic>
        <p:nvPicPr>
          <p:cNvPr id="8" name="Picture 7" descr="robert_hand.jpg"/>
          <p:cNvPicPr>
            <a:picLocks noChangeAspect="1"/>
          </p:cNvPicPr>
          <p:nvPr/>
        </p:nvPicPr>
        <p:blipFill>
          <a:blip r:embed="rId4" cstate="print"/>
          <a:stretch>
            <a:fillRect/>
          </a:stretch>
        </p:blipFill>
        <p:spPr>
          <a:xfrm>
            <a:off x="7847857" y="5517232"/>
            <a:ext cx="1296143" cy="1113954"/>
          </a:xfrm>
          <a:prstGeom prst="rect">
            <a:avLst/>
          </a:prstGeom>
        </p:spPr>
      </p:pic>
    </p:spTree>
    <p:extLst>
      <p:ext uri="{BB962C8B-B14F-4D97-AF65-F5344CB8AC3E}">
        <p14:creationId xmlns:p14="http://schemas.microsoft.com/office/powerpoint/2010/main" val="53204582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mbria" pitchFamily="18" charset="0"/>
              </a:rPr>
              <a:t>Astrology lays claim to the Postmodern (1): Glenn Perry</a:t>
            </a:r>
          </a:p>
        </p:txBody>
      </p:sp>
      <p:sp>
        <p:nvSpPr>
          <p:cNvPr id="3" name="Content Placeholder 2"/>
          <p:cNvSpPr>
            <a:spLocks noGrp="1"/>
          </p:cNvSpPr>
          <p:nvPr>
            <p:ph idx="1"/>
          </p:nvPr>
        </p:nvSpPr>
        <p:spPr/>
        <p:txBody>
          <a:bodyPr>
            <a:normAutofit fontScale="85000" lnSpcReduction="20000"/>
          </a:bodyPr>
          <a:lstStyle/>
          <a:p>
            <a:pPr>
              <a:buNone/>
            </a:pPr>
            <a:r>
              <a:rPr lang="en-US" i="1" dirty="0">
                <a:latin typeface="Cambria" pitchFamily="18" charset="0"/>
              </a:rPr>
              <a:t>‘What is most interesting about these developments is that, implicit in the new, </a:t>
            </a:r>
            <a:r>
              <a:rPr lang="en-US" i="1" dirty="0" err="1">
                <a:latin typeface="Cambria" pitchFamily="18" charset="0"/>
              </a:rPr>
              <a:t>organismic</a:t>
            </a:r>
            <a:r>
              <a:rPr lang="en-US" i="1" dirty="0">
                <a:latin typeface="Cambria" pitchFamily="18" charset="0"/>
              </a:rPr>
              <a:t> paradigm of postmodern science are the very principles upon which astrology is based... </a:t>
            </a:r>
            <a:r>
              <a:rPr lang="en-US" b="1" i="1" dirty="0">
                <a:latin typeface="Cambria" pitchFamily="18" charset="0"/>
              </a:rPr>
              <a:t>The possibility of a </a:t>
            </a:r>
            <a:r>
              <a:rPr lang="en-US" b="1" i="1" u="sng" dirty="0">
                <a:latin typeface="Cambria" pitchFamily="18" charset="0"/>
              </a:rPr>
              <a:t>creative synthesis of modern and </a:t>
            </a:r>
            <a:r>
              <a:rPr lang="en-US" b="1" i="1" u="sng" dirty="0" err="1">
                <a:latin typeface="Cambria" pitchFamily="18" charset="0"/>
              </a:rPr>
              <a:t>premodern</a:t>
            </a:r>
            <a:r>
              <a:rPr lang="en-US" b="1" i="1" u="sng" dirty="0">
                <a:latin typeface="Cambria" pitchFamily="18" charset="0"/>
              </a:rPr>
              <a:t> </a:t>
            </a:r>
            <a:r>
              <a:rPr lang="en-US" b="1" i="1" dirty="0">
                <a:latin typeface="Cambria" pitchFamily="18" charset="0"/>
              </a:rPr>
              <a:t>truths may lead to an integration of psychology and astrology in a new, postmodern, </a:t>
            </a:r>
            <a:r>
              <a:rPr lang="en-US" b="1" i="1" dirty="0" err="1">
                <a:latin typeface="Cambria" pitchFamily="18" charset="0"/>
              </a:rPr>
              <a:t>astro</a:t>
            </a:r>
            <a:r>
              <a:rPr lang="en-US" b="1" i="1" dirty="0">
                <a:latin typeface="Cambria" pitchFamily="18" charset="0"/>
              </a:rPr>
              <a:t>-psychology.’ </a:t>
            </a:r>
            <a:endParaRPr lang="en-GB" b="1" i="1" dirty="0">
              <a:latin typeface="Cambria" pitchFamily="18" charset="0"/>
            </a:endParaRPr>
          </a:p>
          <a:p>
            <a:endParaRPr lang="en-GB" dirty="0"/>
          </a:p>
          <a:p>
            <a:pPr>
              <a:buNone/>
            </a:pPr>
            <a:r>
              <a:rPr lang="en-GB" sz="2100" dirty="0">
                <a:latin typeface="Cambria" pitchFamily="18" charset="0"/>
              </a:rPr>
              <a:t>Glenn Perry, ‘The New Paradigm and Postmodern Astrology’, International Forum on New Science, University of Fort Collins, Colorado, 27 Sept. 1991, (accessed 20 January 2007),</a:t>
            </a:r>
          </a:p>
          <a:p>
            <a:pPr>
              <a:buNone/>
            </a:pPr>
            <a:r>
              <a:rPr lang="en-GB" sz="2100" dirty="0">
                <a:latin typeface="Cambria" pitchFamily="18" charset="0"/>
              </a:rPr>
              <a:t>http://www.aaperry.com/index.asp?pgid=21 </a:t>
            </a:r>
          </a:p>
          <a:p>
            <a:endParaRPr lang="en-GB" dirty="0"/>
          </a:p>
        </p:txBody>
      </p:sp>
      <p:pic>
        <p:nvPicPr>
          <p:cNvPr id="4" name="Picture 3" descr="Glenn Perry 2.jpg"/>
          <p:cNvPicPr>
            <a:picLocks noChangeAspect="1"/>
          </p:cNvPicPr>
          <p:nvPr/>
        </p:nvPicPr>
        <p:blipFill>
          <a:blip r:embed="rId2" cstate="print"/>
          <a:stretch>
            <a:fillRect/>
          </a:stretch>
        </p:blipFill>
        <p:spPr>
          <a:xfrm>
            <a:off x="7380313" y="5510739"/>
            <a:ext cx="1763688" cy="1347262"/>
          </a:xfrm>
          <a:prstGeom prst="rect">
            <a:avLst/>
          </a:prstGeom>
        </p:spPr>
      </p:pic>
    </p:spTree>
    <p:extLst>
      <p:ext uri="{BB962C8B-B14F-4D97-AF65-F5344CB8AC3E}">
        <p14:creationId xmlns:p14="http://schemas.microsoft.com/office/powerpoint/2010/main" val="343510342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latin typeface="Cambria" pitchFamily="18" charset="0"/>
              </a:rPr>
              <a:t>Astrology lays claim to the Postmodern (2): Rob Hand</a:t>
            </a:r>
            <a:endParaRPr lang="en-GB" dirty="0"/>
          </a:p>
        </p:txBody>
      </p:sp>
      <p:sp>
        <p:nvSpPr>
          <p:cNvPr id="3" name="Content Placeholder 2"/>
          <p:cNvSpPr>
            <a:spLocks noGrp="1"/>
          </p:cNvSpPr>
          <p:nvPr>
            <p:ph idx="1"/>
          </p:nvPr>
        </p:nvSpPr>
        <p:spPr>
          <a:xfrm>
            <a:off x="457200" y="1556792"/>
            <a:ext cx="8229600" cy="4525963"/>
          </a:xfrm>
        </p:spPr>
        <p:txBody>
          <a:bodyPr>
            <a:normAutofit fontScale="55000" lnSpcReduction="20000"/>
          </a:bodyPr>
          <a:lstStyle/>
          <a:p>
            <a:pPr marL="0" indent="0">
              <a:buNone/>
            </a:pPr>
            <a:r>
              <a:rPr lang="en-GB" i="1" dirty="0">
                <a:latin typeface="Cambria" pitchFamily="18" charset="0"/>
                <a:ea typeface="Cambria" pitchFamily="18" charset="0"/>
              </a:rPr>
              <a:t>in the 19th century a revival began, which for most of the 19th century was a revival of a portion of the tradition that had nearly died in 1700…But then with </a:t>
            </a:r>
            <a:r>
              <a:rPr lang="en-GB" b="1" i="1" dirty="0">
                <a:latin typeface="Cambria" pitchFamily="18" charset="0"/>
                <a:ea typeface="Cambria" pitchFamily="18" charset="0"/>
              </a:rPr>
              <a:t>Alan Leo, </a:t>
            </a:r>
            <a:r>
              <a:rPr lang="en-GB" i="1" dirty="0">
                <a:latin typeface="Cambria" pitchFamily="18" charset="0"/>
                <a:ea typeface="Cambria" pitchFamily="18" charset="0"/>
              </a:rPr>
              <a:t>and more recently people like </a:t>
            </a:r>
            <a:r>
              <a:rPr lang="en-GB" b="1" i="1" dirty="0">
                <a:latin typeface="Cambria" pitchFamily="18" charset="0"/>
                <a:ea typeface="Cambria" pitchFamily="18" charset="0"/>
              </a:rPr>
              <a:t>Dane Rudhyar</a:t>
            </a:r>
            <a:r>
              <a:rPr lang="en-GB" i="1" dirty="0">
                <a:latin typeface="Cambria" pitchFamily="18" charset="0"/>
                <a:ea typeface="Cambria" pitchFamily="18" charset="0"/>
              </a:rPr>
              <a:t>, and on another level people like the </a:t>
            </a:r>
            <a:r>
              <a:rPr lang="en-GB" b="1" i="1" dirty="0">
                <a:latin typeface="Cambria" pitchFamily="18" charset="0"/>
                <a:ea typeface="Cambria" pitchFamily="18" charset="0"/>
              </a:rPr>
              <a:t>Hamburg School </a:t>
            </a:r>
            <a:r>
              <a:rPr lang="en-GB" i="1" dirty="0">
                <a:latin typeface="Cambria" pitchFamily="18" charset="0"/>
                <a:ea typeface="Cambria" pitchFamily="18" charset="0"/>
              </a:rPr>
              <a:t>and </a:t>
            </a:r>
            <a:r>
              <a:rPr lang="en-GB" b="1" i="1" dirty="0" err="1">
                <a:latin typeface="Cambria" pitchFamily="18" charset="0"/>
                <a:ea typeface="Cambria" pitchFamily="18" charset="0"/>
              </a:rPr>
              <a:t>Cosmobiology</a:t>
            </a:r>
            <a:r>
              <a:rPr lang="en-GB" b="1" i="1" dirty="0">
                <a:latin typeface="Cambria" pitchFamily="18" charset="0"/>
                <a:ea typeface="Cambria" pitchFamily="18" charset="0"/>
              </a:rPr>
              <a:t> of </a:t>
            </a:r>
            <a:r>
              <a:rPr lang="en-GB" b="1" i="1" dirty="0" err="1">
                <a:latin typeface="Cambria" pitchFamily="18" charset="0"/>
                <a:ea typeface="Cambria" pitchFamily="18" charset="0"/>
              </a:rPr>
              <a:t>Ebertin</a:t>
            </a:r>
            <a:r>
              <a:rPr lang="en-GB" i="1" dirty="0">
                <a:latin typeface="Cambria" pitchFamily="18" charset="0"/>
                <a:ea typeface="Cambria" pitchFamily="18" charset="0"/>
              </a:rPr>
              <a:t>, a rather new kind of astrology began coming into existence, which it might be appropriate simply to call 20th century astrology, but I would like to call </a:t>
            </a:r>
            <a:r>
              <a:rPr lang="en-GB" b="1" i="1" dirty="0">
                <a:latin typeface="Cambria" pitchFamily="18" charset="0"/>
                <a:ea typeface="Cambria" pitchFamily="18" charset="0"/>
              </a:rPr>
              <a:t>modern astrology</a:t>
            </a:r>
            <a:r>
              <a:rPr lang="en-GB" i="1" dirty="0">
                <a:latin typeface="Cambria" pitchFamily="18" charset="0"/>
                <a:ea typeface="Cambria" pitchFamily="18" charset="0"/>
              </a:rPr>
              <a:t>. So what I am really going to be talking about is the question, what next?</a:t>
            </a:r>
          </a:p>
          <a:p>
            <a:pPr marL="0" indent="0">
              <a:buNone/>
            </a:pPr>
            <a:r>
              <a:rPr lang="en-GB" i="1" dirty="0">
                <a:latin typeface="Cambria" pitchFamily="18" charset="0"/>
                <a:ea typeface="Cambria" pitchFamily="18" charset="0"/>
              </a:rPr>
              <a:t>The beginning of what I will call – </a:t>
            </a:r>
            <a:r>
              <a:rPr lang="en-GB" b="1" i="1" dirty="0">
                <a:latin typeface="Cambria" pitchFamily="18" charset="0"/>
                <a:ea typeface="Cambria" pitchFamily="18" charset="0"/>
              </a:rPr>
              <a:t>for lack of a better term </a:t>
            </a:r>
            <a:r>
              <a:rPr lang="en-GB" i="1" dirty="0">
                <a:latin typeface="Cambria" pitchFamily="18" charset="0"/>
                <a:ea typeface="Cambria" pitchFamily="18" charset="0"/>
              </a:rPr>
              <a:t>– </a:t>
            </a:r>
            <a:r>
              <a:rPr lang="en-GB" b="1" i="1" dirty="0">
                <a:latin typeface="Cambria" pitchFamily="18" charset="0"/>
                <a:ea typeface="Cambria" pitchFamily="18" charset="0"/>
              </a:rPr>
              <a:t>post-modern astrology</a:t>
            </a:r>
            <a:r>
              <a:rPr lang="en-GB" i="1" dirty="0">
                <a:latin typeface="Cambria" pitchFamily="18" charset="0"/>
                <a:ea typeface="Cambria" pitchFamily="18" charset="0"/>
              </a:rPr>
              <a:t> actually happened quite a few years ago now. Two people are largely responsible for this new beginning. They are in the United States: Robert </a:t>
            </a:r>
            <a:r>
              <a:rPr lang="en-GB" i="1" dirty="0" err="1">
                <a:latin typeface="Cambria" pitchFamily="18" charset="0"/>
                <a:ea typeface="Cambria" pitchFamily="18" charset="0"/>
              </a:rPr>
              <a:t>Zoller</a:t>
            </a:r>
            <a:r>
              <a:rPr lang="en-GB" i="1" dirty="0">
                <a:latin typeface="Cambria" pitchFamily="18" charset="0"/>
                <a:ea typeface="Cambria" pitchFamily="18" charset="0"/>
              </a:rPr>
              <a:t>, who began studying </a:t>
            </a:r>
            <a:r>
              <a:rPr lang="en-GB" b="1" i="1" dirty="0">
                <a:latin typeface="Cambria" pitchFamily="18" charset="0"/>
                <a:ea typeface="Cambria" pitchFamily="18" charset="0"/>
              </a:rPr>
              <a:t>medieval astrology </a:t>
            </a:r>
            <a:r>
              <a:rPr lang="en-GB" i="1" dirty="0">
                <a:latin typeface="Cambria" pitchFamily="18" charset="0"/>
                <a:ea typeface="Cambria" pitchFamily="18" charset="0"/>
              </a:rPr>
              <a:t>in the original Latin in the 1970's, closely followed in this country [Great Britain] by the late Olivia Barclay, who began teaching her students horary directly from William Lilly’s text.</a:t>
            </a:r>
          </a:p>
          <a:p>
            <a:endParaRPr lang="en-GB" i="1" dirty="0">
              <a:latin typeface="Cambria" pitchFamily="18" charset="0"/>
              <a:ea typeface="Cambria" pitchFamily="18" charset="0"/>
            </a:endParaRPr>
          </a:p>
          <a:p>
            <a:r>
              <a:rPr lang="en-GB" dirty="0"/>
              <a:t>Hand, Robert, ‘Towards a Post-Modern Astrology’</a:t>
            </a:r>
          </a:p>
          <a:p>
            <a:r>
              <a:rPr lang="en-GB" dirty="0"/>
              <a:t>http://www.astro.com/astrology/in_postmodern_e.htm</a:t>
            </a:r>
          </a:p>
          <a:p>
            <a:endParaRPr lang="en-GB" dirty="0"/>
          </a:p>
        </p:txBody>
      </p:sp>
      <p:pic>
        <p:nvPicPr>
          <p:cNvPr id="4" name="Picture 3" descr="robert_hand.jpg"/>
          <p:cNvPicPr>
            <a:picLocks noChangeAspect="1"/>
          </p:cNvPicPr>
          <p:nvPr/>
        </p:nvPicPr>
        <p:blipFill>
          <a:blip r:embed="rId2" cstate="print"/>
          <a:stretch>
            <a:fillRect/>
          </a:stretch>
        </p:blipFill>
        <p:spPr>
          <a:xfrm>
            <a:off x="7010007" y="4797152"/>
            <a:ext cx="2133993" cy="1834034"/>
          </a:xfrm>
          <a:prstGeom prst="rect">
            <a:avLst/>
          </a:prstGeom>
        </p:spPr>
      </p:pic>
    </p:spTree>
    <p:extLst>
      <p:ext uri="{BB962C8B-B14F-4D97-AF65-F5344CB8AC3E}">
        <p14:creationId xmlns:p14="http://schemas.microsoft.com/office/powerpoint/2010/main" val="381889848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itchFamily="18" charset="0"/>
              </a:rPr>
              <a:t>Issues and Questions</a:t>
            </a:r>
            <a:endParaRPr lang="en-US" dirty="0">
              <a:latin typeface="Cambria" pitchFamily="18" charset="0"/>
            </a:endParaRPr>
          </a:p>
        </p:txBody>
      </p:sp>
      <p:sp>
        <p:nvSpPr>
          <p:cNvPr id="3" name="Content Placeholder 2"/>
          <p:cNvSpPr>
            <a:spLocks noGrp="1"/>
          </p:cNvSpPr>
          <p:nvPr>
            <p:ph idx="1"/>
          </p:nvPr>
        </p:nvSpPr>
        <p:spPr/>
        <p:txBody>
          <a:bodyPr>
            <a:normAutofit fontScale="62500" lnSpcReduction="20000"/>
          </a:bodyPr>
          <a:lstStyle/>
          <a:p>
            <a:pPr>
              <a:buNone/>
            </a:pPr>
            <a:r>
              <a:rPr lang="en-GB" i="1" dirty="0">
                <a:latin typeface="Cambria" pitchFamily="18" charset="0"/>
              </a:rPr>
              <a:t>Does the Postmodern succeed the Modern as a historical phase?</a:t>
            </a:r>
          </a:p>
          <a:p>
            <a:pPr>
              <a:buNone/>
            </a:pPr>
            <a:r>
              <a:rPr lang="en-GB" i="1" dirty="0">
                <a:latin typeface="Cambria" pitchFamily="18" charset="0"/>
              </a:rPr>
              <a:t>Or are modernism and postmodernism cultural attitudes/ states of mind/ mentalities which can co-exist?</a:t>
            </a:r>
          </a:p>
          <a:p>
            <a:pPr>
              <a:buNone/>
            </a:pPr>
            <a:r>
              <a:rPr lang="en-GB" i="1" dirty="0">
                <a:latin typeface="Cambria" pitchFamily="18" charset="0"/>
              </a:rPr>
              <a:t>Is it a mixture of the two?</a:t>
            </a:r>
          </a:p>
          <a:p>
            <a:pPr>
              <a:buNone/>
            </a:pPr>
            <a:r>
              <a:rPr lang="en-GB" i="1" dirty="0">
                <a:latin typeface="Cambria" pitchFamily="18" charset="0"/>
              </a:rPr>
              <a:t>The key protagonists tend to be highly partisan, either very for or against either the modern or the postmodern.</a:t>
            </a:r>
          </a:p>
          <a:p>
            <a:pPr>
              <a:buNone/>
            </a:pPr>
            <a:r>
              <a:rPr lang="en-GB" i="1" dirty="0">
                <a:latin typeface="Cambria" pitchFamily="18" charset="0"/>
              </a:rPr>
              <a:t>Can we really identify such over-arching single periods , or are we making a fundamental error?</a:t>
            </a:r>
          </a:p>
          <a:p>
            <a:pPr>
              <a:buNone/>
            </a:pPr>
            <a:r>
              <a:rPr lang="en-GB" i="1" dirty="0">
                <a:latin typeface="Cambria" pitchFamily="18" charset="0"/>
              </a:rPr>
              <a:t>How do we judge whether astrology is modern or post modern?</a:t>
            </a:r>
          </a:p>
          <a:p>
            <a:pPr>
              <a:buNone/>
            </a:pPr>
            <a:r>
              <a:rPr lang="en-GB" i="1" dirty="0">
                <a:latin typeface="Cambria" pitchFamily="18" charset="0"/>
              </a:rPr>
              <a:t>First</a:t>
            </a:r>
            <a:r>
              <a:rPr lang="en-GB" i="1">
                <a:latin typeface="Cambria" pitchFamily="18" charset="0"/>
              </a:rPr>
              <a:t>, IF we </a:t>
            </a:r>
            <a:r>
              <a:rPr lang="en-GB" i="1" dirty="0">
                <a:latin typeface="Cambria" pitchFamily="18" charset="0"/>
              </a:rPr>
              <a:t>accept the modern/post-modern dichotomy.</a:t>
            </a:r>
          </a:p>
          <a:p>
            <a:pPr>
              <a:buNone/>
            </a:pPr>
            <a:r>
              <a:rPr lang="en-GB" i="1" dirty="0">
                <a:latin typeface="Cambria" pitchFamily="18" charset="0"/>
              </a:rPr>
              <a:t>Then we might say that astrology which assumes a real, objective truth, is modern, and one which assumes that astrology consists of various narratives or discourses is post-modern.</a:t>
            </a:r>
          </a:p>
          <a:p>
            <a:pPr>
              <a:buNone/>
            </a:pPr>
            <a:r>
              <a:rPr lang="en-GB" i="1" dirty="0">
                <a:latin typeface="Cambria" pitchFamily="18" charset="0"/>
              </a:rPr>
              <a:t>But, then, where do we place forms of classical or medieval astrology which assume a real, objective truth? </a:t>
            </a:r>
            <a:endParaRPr lang="en-US" i="1" dirty="0">
              <a:latin typeface="Cambria" pitchFamily="18" charset="0"/>
            </a:endParaRPr>
          </a:p>
          <a:p>
            <a:endParaRPr lang="en-US" dirty="0"/>
          </a:p>
        </p:txBody>
      </p:sp>
      <p:pic>
        <p:nvPicPr>
          <p:cNvPr id="4" name="Picture 3" descr="C:\Users\Liz\Dropbox\SEAC 2016\Artwork\UWTSD Logo_200dpi.jpg"/>
          <p:cNvPicPr>
            <a:picLocks noChangeAspect="1" noChangeArrowheads="1"/>
          </p:cNvPicPr>
          <p:nvPr/>
        </p:nvPicPr>
        <p:blipFill>
          <a:blip r:embed="rId2" cstate="print"/>
          <a:srcRect/>
          <a:stretch>
            <a:fillRect/>
          </a:stretch>
        </p:blipFill>
        <p:spPr bwMode="auto">
          <a:xfrm>
            <a:off x="6789326" y="5877272"/>
            <a:ext cx="2035621" cy="781844"/>
          </a:xfrm>
          <a:prstGeom prst="rect">
            <a:avLst/>
          </a:prstGeom>
          <a:noFill/>
          <a:ln w="9525">
            <a:noFill/>
            <a:miter lim="800000"/>
            <a:headEnd/>
            <a:tailEnd/>
          </a:ln>
        </p:spPr>
      </p:pic>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latin typeface="Cambria" pitchFamily="18" charset="0"/>
              </a:rPr>
              <a:t>Conclusions</a:t>
            </a:r>
            <a:endParaRPr lang="en-US" dirty="0">
              <a:latin typeface="Cambria" pitchFamily="18" charset="0"/>
            </a:endParaRPr>
          </a:p>
        </p:txBody>
      </p:sp>
      <p:sp>
        <p:nvSpPr>
          <p:cNvPr id="6" name="Content Placeholder 5"/>
          <p:cNvSpPr>
            <a:spLocks noGrp="1"/>
          </p:cNvSpPr>
          <p:nvPr>
            <p:ph sz="half" idx="1"/>
          </p:nvPr>
        </p:nvSpPr>
        <p:spPr>
          <a:xfrm>
            <a:off x="683568" y="1700808"/>
            <a:ext cx="4038600" cy="4525963"/>
          </a:xfrm>
        </p:spPr>
        <p:txBody>
          <a:bodyPr>
            <a:normAutofit fontScale="62500" lnSpcReduction="20000"/>
          </a:bodyPr>
          <a:lstStyle/>
          <a:p>
            <a:pPr>
              <a:buNone/>
            </a:pPr>
            <a:r>
              <a:rPr lang="en-GB" dirty="0">
                <a:latin typeface="Cambria" pitchFamily="18" charset="0"/>
              </a:rPr>
              <a:t>There is an increasing scholarly argument that the definition of modernity as characterised by narrow views of rationalism, science and materialism  may be inadequate.</a:t>
            </a:r>
          </a:p>
          <a:p>
            <a:pPr>
              <a:buNone/>
            </a:pPr>
            <a:r>
              <a:rPr lang="en-GB" dirty="0">
                <a:latin typeface="Cambria" pitchFamily="18" charset="0"/>
              </a:rPr>
              <a:t>However, the distinction between modernism and postmodernism is accepted without question by many thinkers.</a:t>
            </a:r>
          </a:p>
          <a:p>
            <a:pPr>
              <a:buNone/>
            </a:pPr>
            <a:r>
              <a:rPr lang="en-GB" dirty="0">
                <a:latin typeface="Cambria" pitchFamily="18" charset="0"/>
              </a:rPr>
              <a:t>Contrary to the assumptions of many cultural commentators and sociologists, the issue is a complex one.</a:t>
            </a:r>
          </a:p>
          <a:p>
            <a:pPr>
              <a:buNone/>
            </a:pPr>
            <a:endParaRPr lang="en-GB" dirty="0">
              <a:latin typeface="Cambria" pitchFamily="18" charset="0"/>
            </a:endParaRPr>
          </a:p>
          <a:p>
            <a:pPr>
              <a:buNone/>
            </a:pPr>
            <a:r>
              <a:rPr lang="en-GB" dirty="0">
                <a:latin typeface="Cambria" pitchFamily="18" charset="0"/>
              </a:rPr>
              <a:t>This is good for academics because we have the freedom to argue for different positions.</a:t>
            </a:r>
            <a:endParaRPr lang="en-US" dirty="0">
              <a:latin typeface="Cambria" pitchFamily="18" charset="0"/>
            </a:endParaRPr>
          </a:p>
        </p:txBody>
      </p:sp>
      <p:sp>
        <p:nvSpPr>
          <p:cNvPr id="4" name="Content Placeholder 3"/>
          <p:cNvSpPr>
            <a:spLocks noGrp="1"/>
          </p:cNvSpPr>
          <p:nvPr>
            <p:ph sz="half" idx="2"/>
          </p:nvPr>
        </p:nvSpPr>
        <p:spPr/>
        <p:txBody>
          <a:bodyPr>
            <a:normAutofit fontScale="62500" lnSpcReduction="20000"/>
          </a:bodyPr>
          <a:lstStyle/>
          <a:p>
            <a:pPr>
              <a:buNone/>
            </a:pPr>
            <a:r>
              <a:rPr lang="en-GB" dirty="0">
                <a:latin typeface="Cambria" pitchFamily="18" charset="0"/>
              </a:rPr>
              <a:t>Is astrology in the 21</a:t>
            </a:r>
            <a:r>
              <a:rPr lang="en-GB" baseline="30000" dirty="0">
                <a:latin typeface="Cambria" pitchFamily="18" charset="0"/>
              </a:rPr>
              <a:t>st</a:t>
            </a:r>
            <a:r>
              <a:rPr lang="en-GB" dirty="0">
                <a:latin typeface="Cambria" pitchFamily="18" charset="0"/>
              </a:rPr>
              <a:t> century </a:t>
            </a:r>
          </a:p>
          <a:p>
            <a:pPr>
              <a:buNone/>
            </a:pPr>
            <a:r>
              <a:rPr lang="en-GB" dirty="0">
                <a:latin typeface="Cambria" pitchFamily="18" charset="0"/>
              </a:rPr>
              <a:t>Postmodern?</a:t>
            </a:r>
          </a:p>
          <a:p>
            <a:pPr>
              <a:buNone/>
            </a:pPr>
            <a:r>
              <a:rPr lang="en-GB" dirty="0">
                <a:latin typeface="Cambria" pitchFamily="18" charset="0"/>
              </a:rPr>
              <a:t>Modern?</a:t>
            </a:r>
          </a:p>
          <a:p>
            <a:pPr>
              <a:buNone/>
            </a:pPr>
            <a:r>
              <a:rPr lang="en-GB" dirty="0">
                <a:latin typeface="Cambria" pitchFamily="18" charset="0"/>
              </a:rPr>
              <a:t>Modernist?</a:t>
            </a:r>
          </a:p>
          <a:p>
            <a:pPr>
              <a:buNone/>
            </a:pPr>
            <a:r>
              <a:rPr lang="en-GB" dirty="0">
                <a:latin typeface="Cambria" pitchFamily="18" charset="0"/>
              </a:rPr>
              <a:t>A mixture?</a:t>
            </a:r>
          </a:p>
          <a:p>
            <a:pPr>
              <a:buNone/>
            </a:pPr>
            <a:r>
              <a:rPr lang="en-GB" dirty="0">
                <a:latin typeface="Cambria" pitchFamily="18" charset="0"/>
              </a:rPr>
              <a:t>And what about Indian or Chinese astrology</a:t>
            </a:r>
          </a:p>
          <a:p>
            <a:pPr>
              <a:buNone/>
            </a:pPr>
            <a:r>
              <a:rPr lang="en-GB" dirty="0">
                <a:latin typeface="Cambria" pitchFamily="18" charset="0"/>
              </a:rPr>
              <a:t>Is the whole argument Eurocentric? </a:t>
            </a:r>
            <a:r>
              <a:rPr lang="en-GB">
                <a:latin typeface="Cambria" pitchFamily="18" charset="0"/>
              </a:rPr>
              <a:t>And colonialist?</a:t>
            </a:r>
            <a:endParaRPr lang="en-GB" dirty="0">
              <a:latin typeface="Cambria" pitchFamily="18" charset="0"/>
            </a:endParaRPr>
          </a:p>
          <a:p>
            <a:endParaRPr lang="en-GB" dirty="0">
              <a:latin typeface="Cambria" pitchFamily="18" charset="0"/>
            </a:endParaRPr>
          </a:p>
        </p:txBody>
      </p:sp>
      <p:pic>
        <p:nvPicPr>
          <p:cNvPr id="7" name="Picture 6" descr="C:\Users\Liz\Dropbox\SEAC 2016\Artwork\UWTSD Logo_200dpi.jpg"/>
          <p:cNvPicPr>
            <a:picLocks noChangeAspect="1" noChangeArrowheads="1"/>
          </p:cNvPicPr>
          <p:nvPr/>
        </p:nvPicPr>
        <p:blipFill>
          <a:blip r:embed="rId2" cstate="print"/>
          <a:srcRect/>
          <a:stretch>
            <a:fillRect/>
          </a:stretch>
        </p:blipFill>
        <p:spPr bwMode="auto">
          <a:xfrm>
            <a:off x="5724128" y="4437112"/>
            <a:ext cx="2598065" cy="997868"/>
          </a:xfrm>
          <a:prstGeom prst="rect">
            <a:avLst/>
          </a:prstGeom>
          <a:noFill/>
          <a:ln w="9525">
            <a:noFill/>
            <a:miter lim="800000"/>
            <a:headEnd/>
            <a:tailEnd/>
          </a:ln>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ambria" panose="02040503050406030204" pitchFamily="18" charset="0"/>
                <a:ea typeface="Cambria" panose="02040503050406030204" pitchFamily="18" charset="0"/>
              </a:rPr>
              <a:t>Reading</a:t>
            </a:r>
          </a:p>
        </p:txBody>
      </p:sp>
      <p:sp>
        <p:nvSpPr>
          <p:cNvPr id="3" name="Content Placeholder 2"/>
          <p:cNvSpPr>
            <a:spLocks noGrp="1"/>
          </p:cNvSpPr>
          <p:nvPr>
            <p:ph idx="1"/>
          </p:nvPr>
        </p:nvSpPr>
        <p:spPr>
          <a:xfrm>
            <a:off x="539552" y="1628800"/>
            <a:ext cx="8229600" cy="4525963"/>
          </a:xfrm>
        </p:spPr>
        <p:txBody>
          <a:bodyPr/>
          <a:lstStyle/>
          <a:p>
            <a:pPr>
              <a:buNone/>
            </a:pPr>
            <a:r>
              <a:rPr lang="en-GB" sz="1800" dirty="0">
                <a:latin typeface="Cambria" panose="02040503050406030204" pitchFamily="18" charset="0"/>
                <a:ea typeface="Cambria" panose="02040503050406030204" pitchFamily="18" charset="0"/>
              </a:rPr>
              <a:t>Modernism</a:t>
            </a:r>
          </a:p>
          <a:p>
            <a:pPr>
              <a:buNone/>
            </a:pPr>
            <a:r>
              <a:rPr lang="en-US" sz="1800" dirty="0">
                <a:latin typeface="Cambria" panose="02040503050406030204" pitchFamily="18" charset="0"/>
                <a:ea typeface="Cambria" panose="02040503050406030204" pitchFamily="18" charset="0"/>
              </a:rPr>
              <a:t>Childs, Peter, </a:t>
            </a:r>
            <a:r>
              <a:rPr lang="en-US" sz="1800" i="1" dirty="0">
                <a:latin typeface="Cambria" panose="02040503050406030204" pitchFamily="18" charset="0"/>
                <a:ea typeface="Cambria" panose="02040503050406030204" pitchFamily="18" charset="0"/>
              </a:rPr>
              <a:t>Modernism</a:t>
            </a:r>
            <a:r>
              <a:rPr lang="en-US" sz="1800" dirty="0">
                <a:latin typeface="Cambria" panose="02040503050406030204" pitchFamily="18" charset="0"/>
                <a:ea typeface="Cambria" panose="02040503050406030204" pitchFamily="18" charset="0"/>
              </a:rPr>
              <a:t>, London: </a:t>
            </a:r>
            <a:r>
              <a:rPr lang="en-US" sz="1800" dirty="0" err="1">
                <a:latin typeface="Cambria" panose="02040503050406030204" pitchFamily="18" charset="0"/>
                <a:ea typeface="Cambria" panose="02040503050406030204" pitchFamily="18" charset="0"/>
              </a:rPr>
              <a:t>Routledge</a:t>
            </a:r>
            <a:r>
              <a:rPr lang="en-US" sz="1800" dirty="0">
                <a:latin typeface="Cambria" panose="02040503050406030204" pitchFamily="18" charset="0"/>
                <a:ea typeface="Cambria" panose="02040503050406030204" pitchFamily="18" charset="0"/>
              </a:rPr>
              <a:t>, 2005.</a:t>
            </a:r>
          </a:p>
          <a:p>
            <a:pPr>
              <a:buNone/>
            </a:pPr>
            <a:r>
              <a:rPr lang="en-US" sz="1800" dirty="0">
                <a:latin typeface="Cambria" panose="02040503050406030204" pitchFamily="18" charset="0"/>
                <a:ea typeface="Cambria" panose="02040503050406030204" pitchFamily="18" charset="0"/>
              </a:rPr>
              <a:t>Perhaps the best survey of modernism</a:t>
            </a:r>
          </a:p>
          <a:p>
            <a:pPr>
              <a:buNone/>
            </a:pPr>
            <a:r>
              <a:rPr lang="en-US" sz="1800" dirty="0">
                <a:latin typeface="Cambria" panose="02040503050406030204" pitchFamily="18" charset="0"/>
                <a:ea typeface="Cambria" panose="02040503050406030204" pitchFamily="18" charset="0"/>
              </a:rPr>
              <a:t>Postmodernism</a:t>
            </a:r>
          </a:p>
          <a:p>
            <a:pPr>
              <a:buNone/>
            </a:pPr>
            <a:r>
              <a:rPr lang="en-US" sz="1800" dirty="0">
                <a:latin typeface="Cambria" panose="02040503050406030204" pitchFamily="18" charset="0"/>
                <a:ea typeface="Cambria" panose="02040503050406030204" pitchFamily="18" charset="0"/>
              </a:rPr>
              <a:t>Charles Jencks, ed. </a:t>
            </a:r>
            <a:r>
              <a:rPr lang="en-US" sz="1800" i="1" dirty="0">
                <a:latin typeface="Cambria" panose="02040503050406030204" pitchFamily="18" charset="0"/>
                <a:ea typeface="Cambria" panose="02040503050406030204" pitchFamily="18" charset="0"/>
              </a:rPr>
              <a:t>The Post-Modern Reader, </a:t>
            </a:r>
            <a:r>
              <a:rPr lang="en-US" sz="1800" dirty="0">
                <a:latin typeface="Cambria" panose="02040503050406030204" pitchFamily="18" charset="0"/>
                <a:ea typeface="Cambria" panose="02040503050406030204" pitchFamily="18" charset="0"/>
              </a:rPr>
              <a:t>London: Academy, 1992</a:t>
            </a:r>
          </a:p>
          <a:p>
            <a:pPr>
              <a:buNone/>
            </a:pPr>
            <a:r>
              <a:rPr lang="en-US" sz="1800" dirty="0">
                <a:latin typeface="Cambria" panose="02040503050406030204" pitchFamily="18" charset="0"/>
                <a:ea typeface="Cambria" panose="02040503050406030204" pitchFamily="18" charset="0"/>
              </a:rPr>
              <a:t>Perhaps the best collection of postmodern texts</a:t>
            </a:r>
            <a:endParaRPr lang="en-GB" sz="1800" dirty="0">
              <a:latin typeface="Cambria" panose="02040503050406030204" pitchFamily="18" charset="0"/>
              <a:ea typeface="Cambria" panose="02040503050406030204" pitchFamily="18" charset="0"/>
            </a:endParaRPr>
          </a:p>
          <a:p>
            <a:pPr>
              <a:buNone/>
            </a:pPr>
            <a:r>
              <a:rPr lang="en-US" sz="1800" dirty="0">
                <a:latin typeface="Cambria" panose="02040503050406030204" pitchFamily="18" charset="0"/>
                <a:ea typeface="Cambria" panose="02040503050406030204" pitchFamily="18" charset="0"/>
              </a:rPr>
              <a:t>Campion, Nicholas, ‘Astrology’s Place in Historical </a:t>
            </a:r>
            <a:r>
              <a:rPr lang="en-US" sz="1800" dirty="0" err="1">
                <a:latin typeface="Cambria" panose="02040503050406030204" pitchFamily="18" charset="0"/>
                <a:ea typeface="Cambria" panose="02040503050406030204" pitchFamily="18" charset="0"/>
              </a:rPr>
              <a:t>Periodisation</a:t>
            </a:r>
            <a:r>
              <a:rPr lang="en-US" sz="1800" dirty="0">
                <a:latin typeface="Cambria" panose="02040503050406030204" pitchFamily="18" charset="0"/>
                <a:ea typeface="Cambria" panose="02040503050406030204" pitchFamily="18" charset="0"/>
              </a:rPr>
              <a:t>: Modern, </a:t>
            </a:r>
            <a:r>
              <a:rPr lang="en-US" sz="1800" dirty="0" err="1">
                <a:latin typeface="Cambria" panose="02040503050406030204" pitchFamily="18" charset="0"/>
                <a:ea typeface="Cambria" panose="02040503050406030204" pitchFamily="18" charset="0"/>
              </a:rPr>
              <a:t>Premodern</a:t>
            </a:r>
            <a:r>
              <a:rPr lang="en-US" sz="1800" dirty="0">
                <a:latin typeface="Cambria" panose="02040503050406030204" pitchFamily="18" charset="0"/>
                <a:ea typeface="Cambria" panose="02040503050406030204" pitchFamily="18" charset="0"/>
              </a:rPr>
              <a:t> or Postmodern?’, in </a:t>
            </a:r>
            <a:r>
              <a:rPr lang="en-US" sz="1800" i="1" dirty="0" err="1">
                <a:latin typeface="Cambria" panose="02040503050406030204" pitchFamily="18" charset="0"/>
                <a:ea typeface="Cambria" panose="02040503050406030204" pitchFamily="18" charset="0"/>
              </a:rPr>
              <a:t>Astrologies</a:t>
            </a:r>
            <a:r>
              <a:rPr lang="en-US" sz="1800" i="1" dirty="0">
                <a:latin typeface="Cambria" panose="02040503050406030204" pitchFamily="18" charset="0"/>
                <a:ea typeface="Cambria" panose="02040503050406030204" pitchFamily="18" charset="0"/>
              </a:rPr>
              <a:t>: Plurality and Diversity</a:t>
            </a:r>
            <a:r>
              <a:rPr lang="en-US" sz="1800" dirty="0">
                <a:latin typeface="Cambria" panose="02040503050406030204" pitchFamily="18" charset="0"/>
                <a:ea typeface="Cambria" panose="02040503050406030204" pitchFamily="18" charset="0"/>
              </a:rPr>
              <a:t>, </a:t>
            </a:r>
            <a:r>
              <a:rPr lang="en-US" sz="1800" dirty="0" err="1">
                <a:latin typeface="Cambria" panose="02040503050406030204" pitchFamily="18" charset="0"/>
                <a:ea typeface="Cambria" panose="02040503050406030204" pitchFamily="18" charset="0"/>
              </a:rPr>
              <a:t>eds</a:t>
            </a:r>
            <a:r>
              <a:rPr lang="en-US" sz="1800" dirty="0">
                <a:latin typeface="Cambria" panose="02040503050406030204" pitchFamily="18" charset="0"/>
                <a:ea typeface="Cambria" panose="02040503050406030204" pitchFamily="18" charset="0"/>
              </a:rPr>
              <a:t> Nicholas Campion and Liz Greene (</a:t>
            </a:r>
            <a:r>
              <a:rPr lang="en-US" sz="1800" dirty="0" err="1">
                <a:latin typeface="Cambria" panose="02040503050406030204" pitchFamily="18" charset="0"/>
                <a:ea typeface="Cambria" panose="02040503050406030204" pitchFamily="18" charset="0"/>
              </a:rPr>
              <a:t>Lampeter</a:t>
            </a:r>
            <a:r>
              <a:rPr lang="en-US" sz="1800" dirty="0">
                <a:latin typeface="Cambria" panose="02040503050406030204" pitchFamily="18" charset="0"/>
                <a:ea typeface="Cambria" panose="02040503050406030204" pitchFamily="18" charset="0"/>
              </a:rPr>
              <a:t>: Sophia Centre, 2010), pp. 217–54. On Moodle</a:t>
            </a:r>
            <a:endParaRPr lang="en-GB" sz="1800" dirty="0">
              <a:latin typeface="Cambria" panose="02040503050406030204" pitchFamily="18" charset="0"/>
              <a:ea typeface="Cambria" panose="02040503050406030204" pitchFamily="18" charset="0"/>
            </a:endParaRPr>
          </a:p>
          <a:p>
            <a:pPr>
              <a:buNone/>
            </a:pPr>
            <a:r>
              <a:rPr lang="en-GB" sz="1800" dirty="0">
                <a:latin typeface="Cambria" panose="02040503050406030204" pitchFamily="18" charset="0"/>
                <a:ea typeface="Cambria" panose="02040503050406030204" pitchFamily="18" charset="0"/>
              </a:rPr>
              <a:t>Search JSTOR for secondary sources</a:t>
            </a:r>
          </a:p>
          <a:p>
            <a:pPr>
              <a:buNone/>
            </a:pPr>
            <a:r>
              <a:rPr lang="en-GB" sz="1800" dirty="0">
                <a:latin typeface="Cambria" panose="02040503050406030204" pitchFamily="18" charset="0"/>
                <a:ea typeface="Cambria" panose="02040503050406030204" pitchFamily="18" charset="0"/>
              </a:rPr>
              <a:t>Search the web for primary sources</a:t>
            </a:r>
          </a:p>
          <a:p>
            <a:endParaRPr lang="en-GB" dirty="0"/>
          </a:p>
        </p:txBody>
      </p:sp>
      <p:pic>
        <p:nvPicPr>
          <p:cNvPr id="4" name="Picture 4" descr="C:\Users\Liz\Dropbox\SEAC 2016\Artwork\UWTSD Logo_200dpi.jpg"/>
          <p:cNvPicPr>
            <a:picLocks noChangeAspect="1" noChangeArrowheads="1"/>
          </p:cNvPicPr>
          <p:nvPr/>
        </p:nvPicPr>
        <p:blipFill>
          <a:blip r:embed="rId2" cstate="print"/>
          <a:srcRect/>
          <a:stretch>
            <a:fillRect/>
          </a:stretch>
        </p:blipFill>
        <p:spPr bwMode="auto">
          <a:xfrm>
            <a:off x="2771800" y="5445224"/>
            <a:ext cx="2971800" cy="1141413"/>
          </a:xfrm>
          <a:prstGeom prst="rect">
            <a:avLst/>
          </a:prstGeom>
          <a:noFill/>
          <a:ln w="9525">
            <a:noFill/>
            <a:miter lim="800000"/>
            <a:headEnd/>
            <a:tailEnd/>
          </a:ln>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1904</TotalTime>
  <Words>4537</Words>
  <Application>Microsoft Office PowerPoint</Application>
  <PresentationFormat>On-screen Show (4:3)</PresentationFormat>
  <Paragraphs>288</Paragraphs>
  <Slides>36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36</vt:i4>
      </vt:variant>
    </vt:vector>
  </HeadingPairs>
  <TitlesOfParts>
    <vt:vector size="41" baseType="lpstr">
      <vt:lpstr>Arial</vt:lpstr>
      <vt:lpstr>Calibri</vt:lpstr>
      <vt:lpstr>Cambria</vt:lpstr>
      <vt:lpstr>Times New Roman</vt:lpstr>
      <vt:lpstr>Office Theme</vt:lpstr>
      <vt:lpstr>Modernism and Postmodernism  </vt:lpstr>
      <vt:lpstr>Resources</vt:lpstr>
      <vt:lpstr>Why is this topic important?</vt:lpstr>
      <vt:lpstr>However</vt:lpstr>
      <vt:lpstr>Definitions</vt:lpstr>
      <vt:lpstr>The sociology  of modern astrology</vt:lpstr>
      <vt:lpstr>Key Characteristics of the Modern are supposed to be</vt:lpstr>
      <vt:lpstr>Modernism and Art</vt:lpstr>
      <vt:lpstr>Modern Architecture:  The Guggenheim Museum</vt:lpstr>
      <vt:lpstr>Two (or more) kinds of modernity</vt:lpstr>
      <vt:lpstr>Charles Jencks’– three kinds of modern</vt:lpstr>
      <vt:lpstr>Modernity</vt:lpstr>
      <vt:lpstr>But Modernism</vt:lpstr>
      <vt:lpstr>Modernismo - Modernisme</vt:lpstr>
      <vt:lpstr>Modernismo - Modernisme</vt:lpstr>
      <vt:lpstr>Cultural Modernism</vt:lpstr>
      <vt:lpstr>Questions about Modernism</vt:lpstr>
      <vt:lpstr>Questions: what about modern art?</vt:lpstr>
      <vt:lpstr>Modern Art: Andre Breton: writer and founder of surrealism</vt:lpstr>
      <vt:lpstr>Modern Art: Gustav Holst His major work, the ‘Planets Suite’ was inspired by reading the English theosophical Astrologer, Alan Leo</vt:lpstr>
      <vt:lpstr>Postmodern: Key Characteristics of the Postmodern are supposed to be </vt:lpstr>
      <vt:lpstr>Post Modernism Contexts: assumptions that history has entered a new ‘post’ phase.</vt:lpstr>
      <vt:lpstr>Modernism v Postmodernism: the polemics</vt:lpstr>
      <vt:lpstr>Characteristics of Postmodernism and the Politics of Knowledge</vt:lpstr>
      <vt:lpstr>Architecture: Charles Jencks</vt:lpstr>
      <vt:lpstr>Postmodern Architecture: The AT&amp;T Building </vt:lpstr>
      <vt:lpstr>Postmodern Architecture Piazza D’ Italia, New Orleans, Charles Moore, designed 1975 completed 1978</vt:lpstr>
      <vt:lpstr>A Historian’s View</vt:lpstr>
      <vt:lpstr>Astrology and the Modern world: Outsiders</vt:lpstr>
      <vt:lpstr>Western Astrologers lay claim to the Modern</vt:lpstr>
      <vt:lpstr>Commentators sympathetic to astrology who comment on postmodernism: insiders</vt:lpstr>
      <vt:lpstr>Astrology lays claim to the Postmodern (1): Glenn Perry</vt:lpstr>
      <vt:lpstr>Astrology lays claim to the Postmodern (2): Rob Hand</vt:lpstr>
      <vt:lpstr>Issues and Questions</vt:lpstr>
      <vt:lpstr>Conclusions</vt:lpstr>
      <vt:lpstr>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Nick</dc:creator>
  <cp:lastModifiedBy>Nicholas Campion</cp:lastModifiedBy>
  <cp:revision>180</cp:revision>
  <cp:lastPrinted>2019-12-09T15:07:52Z</cp:lastPrinted>
  <dcterms:created xsi:type="dcterms:W3CDTF">2012-03-26T09:22:01Z</dcterms:created>
  <dcterms:modified xsi:type="dcterms:W3CDTF">2021-12-08T13:09:44Z</dcterms:modified>
</cp:coreProperties>
</file>