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handoutMasterIdLst>
    <p:handoutMasterId r:id="rId22"/>
  </p:handoutMasterIdLst>
  <p:sldIdLst>
    <p:sldId id="256" r:id="rId2"/>
    <p:sldId id="257" r:id="rId3"/>
    <p:sldId id="275" r:id="rId4"/>
    <p:sldId id="261" r:id="rId5"/>
    <p:sldId id="276" r:id="rId6"/>
    <p:sldId id="277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65" r:id="rId19"/>
    <p:sldId id="274" r:id="rId2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6" d="100"/>
          <a:sy n="56" d="100"/>
        </p:scale>
        <p:origin x="1380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2" d="100"/>
          <a:sy n="82" d="100"/>
        </p:scale>
        <p:origin x="3972" y="84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0AAA5F-09F9-47E9-8A82-1616AEF505D1}" type="datetimeFigureOut">
              <a:rPr lang="en-GB" smtClean="0"/>
              <a:t>25/10/2017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CC508B-59F8-4056-B8DD-E20BAC16D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5947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4577B3-E80E-4C38-8536-74E16CF77C52}" type="datetimeFigureOut">
              <a:rPr lang="en-GB" smtClean="0"/>
              <a:t>25/10/2017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B77B43-2073-4DB9-B3E9-926EF20322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0237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0684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What are </a:t>
            </a:r>
            <a:r>
              <a:rPr lang="en-GB" dirty="0" err="1" smtClean="0"/>
              <a:t>rhetorics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5677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Different views of what promotes creativity</a:t>
            </a:r>
          </a:p>
          <a:p>
            <a:endParaRPr lang="en-GB" dirty="0" smtClean="0"/>
          </a:p>
          <a:p>
            <a:r>
              <a:rPr lang="en-GB" dirty="0" smtClean="0"/>
              <a:t>Hands up who is a creative person – why?</a:t>
            </a:r>
            <a:r>
              <a:rPr lang="en-GB" baseline="0" dirty="0" smtClean="0"/>
              <a:t> Why not?</a:t>
            </a:r>
          </a:p>
          <a:p>
            <a:endParaRPr lang="en-GB" baseline="0" dirty="0" smtClean="0"/>
          </a:p>
          <a:p>
            <a:r>
              <a:rPr lang="en-GB" baseline="0" dirty="0" smtClean="0"/>
              <a:t>Studies have shown that all these factors can influence creativity </a:t>
            </a:r>
          </a:p>
          <a:p>
            <a:endParaRPr lang="en-GB" baseline="0" dirty="0" smtClean="0"/>
          </a:p>
          <a:p>
            <a:r>
              <a:rPr lang="en-GB" baseline="0" dirty="0" smtClean="0"/>
              <a:t>Different people have different views about what influences creativity – these are linked to </a:t>
            </a:r>
            <a:r>
              <a:rPr lang="en-GB" baseline="0" dirty="0" err="1" smtClean="0"/>
              <a:t>rhetorics</a:t>
            </a:r>
            <a:r>
              <a:rPr lang="en-GB" baseline="0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492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9 different types</a:t>
            </a:r>
            <a:r>
              <a:rPr lang="en-GB" baseline="0" dirty="0" smtClean="0"/>
              <a:t> of </a:t>
            </a:r>
            <a:r>
              <a:rPr lang="en-GB" baseline="0" dirty="0" err="1" smtClean="0"/>
              <a:t>rhetorics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0312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Before 18</a:t>
            </a:r>
            <a:r>
              <a:rPr lang="en-GB" baseline="30000" dirty="0" smtClean="0"/>
              <a:t>th</a:t>
            </a:r>
            <a:r>
              <a:rPr lang="en-GB" dirty="0" smtClean="0"/>
              <a:t> century the term creative only applied to god (the creator) – after this it then applied to the human artist – person seen as unique (a genius) </a:t>
            </a:r>
          </a:p>
          <a:p>
            <a:endParaRPr lang="en-GB" dirty="0"/>
          </a:p>
          <a:p>
            <a:r>
              <a:rPr lang="en-GB" dirty="0" smtClean="0"/>
              <a:t>Either you have got it or you haven’t = only a few people were seen to be creative – innate. </a:t>
            </a:r>
          </a:p>
          <a:p>
            <a:endParaRPr lang="en-GB" dirty="0"/>
          </a:p>
          <a:p>
            <a:r>
              <a:rPr lang="en-GB" dirty="0" smtClean="0"/>
              <a:t>This is not something that is supported in education today – opportunities for all to be creative.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err="1" smtClean="0"/>
              <a:t>Scrution</a:t>
            </a:r>
            <a:r>
              <a:rPr lang="en-GB" dirty="0" smtClean="0"/>
              <a:t> had this view and criticised </a:t>
            </a:r>
            <a:r>
              <a:rPr lang="en-GB" dirty="0" err="1" smtClean="0"/>
              <a:t>Plowden</a:t>
            </a:r>
            <a:r>
              <a:rPr lang="en-GB" dirty="0" smtClean="0"/>
              <a:t> report (</a:t>
            </a:r>
            <a:r>
              <a:rPr lang="en-GB" dirty="0" err="1" smtClean="0"/>
              <a:t>Plowden</a:t>
            </a:r>
            <a:r>
              <a:rPr lang="en-GB" dirty="0" smtClean="0"/>
              <a:t> believed creativity should be integrated throughout the curriculum – believed that the report would cause a decline in education standards  - he believed in the promotion of free expression and the ‘unique’ child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3932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This view believes that culture plays a major influence in creativity – different types of culture (</a:t>
            </a:r>
            <a:r>
              <a:rPr lang="en-GB" dirty="0"/>
              <a:t>arts-related or more general, elite or popular, social </a:t>
            </a:r>
            <a:r>
              <a:rPr lang="en-GB" dirty="0" smtClean="0"/>
              <a:t>or anthropological) –  arty students dressing to ‘express’ themselves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smtClean="0"/>
              <a:t>Products of culture influence our creativity – what we see in magazines, on film sets and hear from music) – creativity is established from either inclusion in society (wanting to be part of something – </a:t>
            </a:r>
            <a:r>
              <a:rPr lang="en-GB" dirty="0" err="1" smtClean="0"/>
              <a:t>e.g</a:t>
            </a:r>
            <a:r>
              <a:rPr lang="en-GB" dirty="0" smtClean="0"/>
              <a:t> dressing in particular fashions when attending music concerts) or exclusion from society – rebelling  - graffiti </a:t>
            </a:r>
          </a:p>
          <a:p>
            <a:endParaRPr lang="en-GB" dirty="0"/>
          </a:p>
          <a:p>
            <a:r>
              <a:rPr lang="en-GB" dirty="0" smtClean="0"/>
              <a:t>Views either believe that elitism plays a part in creativity or that creativity applies to society as a whole (everyone included) – schools represent a mixture of this – able and talented classes or social inclusion through creativity – creative partnerships  (bring people together through art, culture and creative approaches)  - LOCWS project </a:t>
            </a:r>
          </a:p>
          <a:p>
            <a:endParaRPr lang="en-GB" dirty="0"/>
          </a:p>
          <a:p>
            <a:r>
              <a:rPr lang="en-GB" dirty="0" smtClean="0"/>
              <a:t>Paul Willis – author of book based on Gulbenkian </a:t>
            </a:r>
            <a:r>
              <a:rPr lang="en-GB" dirty="0"/>
              <a:t>funded project</a:t>
            </a:r>
            <a:r>
              <a:rPr lang="en-GB" dirty="0" smtClean="0"/>
              <a:t>, </a:t>
            </a:r>
          </a:p>
          <a:p>
            <a:r>
              <a:rPr lang="en-GB" smtClean="0"/>
              <a:t>The Gulbenkian </a:t>
            </a:r>
            <a:r>
              <a:rPr lang="en-GB" dirty="0" smtClean="0"/>
              <a:t>Foundation is a charitable foundation established in Portugal in 1956 with cultural, educational, social and scientific interests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9523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Views believe that creativity is related to</a:t>
            </a:r>
            <a:r>
              <a:rPr lang="en-GB" baseline="0" dirty="0" smtClean="0"/>
              <a:t> the ability</a:t>
            </a:r>
            <a:r>
              <a:rPr lang="en-GB" dirty="0" smtClean="0"/>
              <a:t> to respond to aspects of everyday life.</a:t>
            </a:r>
          </a:p>
          <a:p>
            <a:endParaRPr lang="en-GB" dirty="0" smtClean="0"/>
          </a:p>
          <a:p>
            <a:r>
              <a:rPr lang="en-GB" dirty="0" smtClean="0"/>
              <a:t>In</a:t>
            </a:r>
            <a:r>
              <a:rPr lang="en-GB" baseline="0" dirty="0" smtClean="0"/>
              <a:t> early years this relates to interactions with our world and problem solving skills.</a:t>
            </a:r>
          </a:p>
          <a:p>
            <a:endParaRPr lang="en-GB" baseline="0" dirty="0" smtClean="0"/>
          </a:p>
          <a:p>
            <a:r>
              <a:rPr lang="en-GB" baseline="0" dirty="0" smtClean="0"/>
              <a:t>An example of someone being creative could be a person successfully finding a job during financial crisis (relates to everyday life).  </a:t>
            </a:r>
          </a:p>
          <a:p>
            <a:endParaRPr lang="en-GB" baseline="0" dirty="0" smtClean="0"/>
          </a:p>
          <a:p>
            <a:r>
              <a:rPr lang="en-GB" baseline="0" dirty="0" smtClean="0"/>
              <a:t>Creativity is about coping well with change – recycling, adapting with the world we live in.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5719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NACCCE report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suggests that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being able to compete in a global market, having a flexible workforce, facing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national economic challenges, feeding the ‘creative industries’ and enabling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youth to adapt to technological change are the main reasons for fostering a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creative curriculum.</a:t>
            </a:r>
          </a:p>
          <a:p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drug use, teenage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alcoholism and other social problems. – aims to do this by revitalising the sense of community in a school and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engaging the whole school with the wider community’</a:t>
            </a:r>
          </a:p>
          <a:p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View believes that creativity runs across subject areas</a:t>
            </a:r>
          </a:p>
          <a:p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Multidimensional - involving emotional, intellectual, social, cultural,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spiritual, moral, political, technological and economic understanding and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enquiry</a:t>
            </a:r>
            <a:r>
              <a:rPr lang="en-GB" sz="1200" b="0" u="none" strike="noStrike" kern="1200" baseline="0" dirty="0" smtClean="0">
                <a:solidFill>
                  <a:schemeClr val="tx1"/>
                </a:solidFill>
              </a:rPr>
              <a:t>; and is not simply ‘free flowing’ but involves knowledge and skills</a:t>
            </a:r>
          </a:p>
          <a:p>
            <a:endParaRPr lang="en-GB" dirty="0"/>
          </a:p>
          <a:p>
            <a:r>
              <a:rPr lang="en-GB" dirty="0" smtClean="0"/>
              <a:t>NACCCE -The </a:t>
            </a:r>
            <a:r>
              <a:rPr lang="en-GB" dirty="0"/>
              <a:t>National Advisory Committee on Creative and Cultural Education was </a:t>
            </a:r>
            <a:r>
              <a:rPr lang="en-GB" dirty="0" smtClean="0"/>
              <a:t>established in </a:t>
            </a:r>
            <a:r>
              <a:rPr lang="en-GB" dirty="0"/>
              <a:t>February 1998 by the Secretary of State for Education and </a:t>
            </a:r>
            <a:r>
              <a:rPr lang="en-GB" dirty="0" smtClean="0"/>
              <a:t>Employment (David </a:t>
            </a:r>
            <a:r>
              <a:rPr lang="en-GB" dirty="0" err="1" smtClean="0"/>
              <a:t>Blunkett</a:t>
            </a:r>
            <a:r>
              <a:rPr lang="en-GB" dirty="0" smtClean="0"/>
              <a:t> – at the time) – their purpose - </a:t>
            </a:r>
            <a:r>
              <a:rPr lang="en-GB" dirty="0"/>
              <a:t>To make recommendations </a:t>
            </a:r>
            <a:r>
              <a:rPr lang="en-GB" dirty="0" smtClean="0"/>
              <a:t>to the Secretaries </a:t>
            </a:r>
            <a:r>
              <a:rPr lang="en-GB" dirty="0"/>
              <a:t>of State on the creative </a:t>
            </a:r>
            <a:r>
              <a:rPr lang="en-GB" dirty="0" smtClean="0"/>
              <a:t>and cultural </a:t>
            </a:r>
            <a:r>
              <a:rPr lang="en-GB" dirty="0"/>
              <a:t>development of young </a:t>
            </a:r>
            <a:r>
              <a:rPr lang="en-GB" dirty="0" smtClean="0"/>
              <a:t>people to </a:t>
            </a:r>
            <a:r>
              <a:rPr lang="en-GB" dirty="0"/>
              <a:t>take stock of current provision and to make proposals </a:t>
            </a:r>
            <a:r>
              <a:rPr lang="en-GB" dirty="0" smtClean="0"/>
              <a:t>for principles</a:t>
            </a:r>
            <a:r>
              <a:rPr lang="en-GB" dirty="0"/>
              <a:t>, policies and practice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650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Creativity is about creating a more flexible workforce - Learners </a:t>
            </a:r>
            <a:r>
              <a:rPr lang="en-GB" dirty="0"/>
              <a:t>and</a:t>
            </a:r>
          </a:p>
          <a:p>
            <a:r>
              <a:rPr lang="en-GB" dirty="0"/>
              <a:t>workers must draw on their entire spectrum of learning experiences and</a:t>
            </a:r>
          </a:p>
          <a:p>
            <a:r>
              <a:rPr lang="en-GB" dirty="0"/>
              <a:t>apply what they have learned in new and creative </a:t>
            </a:r>
            <a:r>
              <a:rPr lang="en-GB" dirty="0" smtClean="0"/>
              <a:t>ways</a:t>
            </a:r>
          </a:p>
          <a:p>
            <a:endParaRPr lang="en-GB" dirty="0"/>
          </a:p>
          <a:p>
            <a:r>
              <a:rPr lang="en-GB" dirty="0" smtClean="0"/>
              <a:t>Believe that creativity is a skill that is learned – involves the application of knowledge and skills in a way that achieves goals </a:t>
            </a:r>
          </a:p>
          <a:p>
            <a:endParaRPr lang="en-GB" dirty="0"/>
          </a:p>
          <a:p>
            <a:r>
              <a:rPr lang="en-GB" dirty="0" smtClean="0"/>
              <a:t>Unclear definition of creativity – what exactly is it?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8252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Play allows children to explore the world, take risks and scaffolds for  problem solving in later life </a:t>
            </a:r>
          </a:p>
          <a:p>
            <a:endParaRPr lang="en-GB" dirty="0" smtClean="0"/>
          </a:p>
          <a:p>
            <a:r>
              <a:rPr lang="en-GB" dirty="0" smtClean="0"/>
              <a:t>Children should be continually developing their imagination and creativity across the seven Areas of Learning. – cross  curricular 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See blue book – play, learn, grow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/>
              <a:t>play is </a:t>
            </a:r>
            <a:r>
              <a:rPr lang="en-GB" dirty="0" smtClean="0"/>
              <a:t>said to be an </a:t>
            </a:r>
            <a:r>
              <a:rPr lang="en-GB" dirty="0"/>
              <a:t>essential process </a:t>
            </a:r>
            <a:r>
              <a:rPr lang="en-GB" dirty="0" smtClean="0"/>
              <a:t>in the </a:t>
            </a:r>
            <a:r>
              <a:rPr lang="en-GB" dirty="0"/>
              <a:t>development of children as rational, ethical and social beings</a:t>
            </a:r>
          </a:p>
          <a:p>
            <a:endParaRPr lang="en-GB" dirty="0" smtClean="0"/>
          </a:p>
          <a:p>
            <a:r>
              <a:rPr lang="en-GB" dirty="0" smtClean="0"/>
              <a:t>Influential modern </a:t>
            </a:r>
            <a:r>
              <a:rPr lang="en-GB" dirty="0"/>
              <a:t>accounts of the relation between play, learning and creativity can </a:t>
            </a:r>
            <a:r>
              <a:rPr lang="en-GB" dirty="0" smtClean="0"/>
              <a:t>be found </a:t>
            </a:r>
            <a:r>
              <a:rPr lang="en-GB" dirty="0"/>
              <a:t>in developmental psychology and philosophy, especially in the work of</a:t>
            </a:r>
          </a:p>
          <a:p>
            <a:r>
              <a:rPr lang="en-GB" dirty="0"/>
              <a:t>Dewey, Piaget, Vygotsky and </a:t>
            </a:r>
            <a:r>
              <a:rPr lang="en-GB" dirty="0" smtClean="0"/>
              <a:t>Bruner - Question </a:t>
            </a:r>
            <a:r>
              <a:rPr lang="en-GB" dirty="0"/>
              <a:t>of whether play is</a:t>
            </a:r>
          </a:p>
          <a:p>
            <a:r>
              <a:rPr lang="en-GB" dirty="0"/>
              <a:t>necessarily creative (or, indeed, whether creativity is necessarily playful) is a</a:t>
            </a:r>
          </a:p>
          <a:p>
            <a:r>
              <a:rPr lang="en-GB" dirty="0"/>
              <a:t>persistent one.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24382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Thinkers believe that creativity can be developed on and can be taught to a person rather than being an innate quality </a:t>
            </a:r>
          </a:p>
          <a:p>
            <a:endParaRPr lang="en-GB" dirty="0"/>
          </a:p>
          <a:p>
            <a:r>
              <a:rPr lang="en-GB" dirty="0" smtClean="0"/>
              <a:t>One </a:t>
            </a:r>
            <a:r>
              <a:rPr lang="en-GB" dirty="0"/>
              <a:t>includes theories of multiple intelligences (Gardner, 1993) and the testing of mental creativity levels (cf. Cropley 2001),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>
                <a:effectLst/>
              </a:rPr>
              <a:t>Howard Gardner defined such a creative person as one who “regularly solves problems, fashions products, or defines new questions in a domain in a way that is initially considered novel but that ultimately comes to be accepted in a particular cultural setting”</a:t>
            </a:r>
          </a:p>
          <a:p>
            <a:endParaRPr lang="en-GB" dirty="0"/>
          </a:p>
          <a:p>
            <a:r>
              <a:rPr lang="en-GB" dirty="0" err="1" smtClean="0"/>
              <a:t>Athur</a:t>
            </a:r>
            <a:r>
              <a:rPr lang="en-GB" dirty="0" smtClean="0"/>
              <a:t> Cropley carried his belief  forward </a:t>
            </a:r>
            <a:r>
              <a:rPr lang="en-GB" dirty="0"/>
              <a:t>into practical suggestions for teachers in his </a:t>
            </a:r>
            <a:r>
              <a:rPr lang="en-GB" dirty="0" smtClean="0"/>
              <a:t>2001 </a:t>
            </a:r>
            <a:r>
              <a:rPr lang="en-GB" i="1" dirty="0" smtClean="0"/>
              <a:t>Creativity </a:t>
            </a:r>
            <a:r>
              <a:rPr lang="en-GB" i="1" dirty="0"/>
              <a:t>in Education &amp; Learning</a:t>
            </a:r>
            <a:r>
              <a:rPr lang="en-GB" dirty="0"/>
              <a:t>. Art, music and drama therapies are well researched and used </a:t>
            </a:r>
            <a:r>
              <a:rPr lang="en-GB" dirty="0" smtClean="0"/>
              <a:t>in teaching </a:t>
            </a:r>
            <a:r>
              <a:rPr lang="en-GB" dirty="0"/>
              <a:t>and learning strategies for children with learning difficulties and disabilities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1429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creative potential </a:t>
            </a:r>
            <a:r>
              <a:rPr lang="en-GB" dirty="0" smtClean="0"/>
              <a:t>of computers</a:t>
            </a:r>
            <a:r>
              <a:rPr lang="en-GB" dirty="0"/>
              <a:t>, the internet and new</a:t>
            </a:r>
          </a:p>
          <a:p>
            <a:r>
              <a:rPr lang="en-GB" dirty="0"/>
              <a:t>multimedia visual </a:t>
            </a:r>
            <a:r>
              <a:rPr lang="en-GB" dirty="0" smtClean="0"/>
              <a:t>authoring software </a:t>
            </a:r>
            <a:r>
              <a:rPr lang="en-GB" dirty="0"/>
              <a:t>packages are sometimes</a:t>
            </a:r>
          </a:p>
          <a:p>
            <a:r>
              <a:rPr lang="en-GB" dirty="0"/>
              <a:t>taken for granted and, at </a:t>
            </a:r>
            <a:r>
              <a:rPr lang="en-GB" dirty="0" smtClean="0"/>
              <a:t>others, challenged </a:t>
            </a:r>
            <a:r>
              <a:rPr lang="en-GB" dirty="0"/>
              <a:t>by those who view the</a:t>
            </a:r>
          </a:p>
          <a:p>
            <a:r>
              <a:rPr lang="en-GB" dirty="0"/>
              <a:t>increased use of technology as </a:t>
            </a:r>
            <a:r>
              <a:rPr lang="en-GB" dirty="0" smtClean="0"/>
              <a:t>a threat </a:t>
            </a:r>
            <a:r>
              <a:rPr lang="en-GB" dirty="0"/>
              <a:t>to creativity and as</a:t>
            </a:r>
          </a:p>
          <a:p>
            <a:r>
              <a:rPr lang="en-GB" dirty="0"/>
              <a:t>embodying a variety of risks </a:t>
            </a:r>
            <a:r>
              <a:rPr lang="en-GB" dirty="0" smtClean="0"/>
              <a:t>for children – sometimes seen as an aid to creative processes and other times seen as discouraging creative processes – these days </a:t>
            </a:r>
            <a:r>
              <a:rPr lang="en-GB" dirty="0" err="1" smtClean="0"/>
              <a:t>xbox</a:t>
            </a:r>
            <a:r>
              <a:rPr lang="en-GB" dirty="0" smtClean="0"/>
              <a:t> and computer games where as years ago children may have drawn a picture or written a story.  </a:t>
            </a:r>
          </a:p>
          <a:p>
            <a:endParaRPr lang="en-GB" dirty="0"/>
          </a:p>
          <a:p>
            <a:r>
              <a:rPr lang="en-GB" dirty="0" smtClean="0"/>
              <a:t>Schools keen to use </a:t>
            </a:r>
            <a:r>
              <a:rPr lang="en-GB" dirty="0" err="1" smtClean="0"/>
              <a:t>Ipads</a:t>
            </a:r>
            <a:r>
              <a:rPr lang="en-GB" dirty="0" smtClean="0"/>
              <a:t> for creative learning – what is this teaching them for the future?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0646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i="0" u="none" strike="noStrike" kern="1200" baseline="0" dirty="0" smtClean="0">
              <a:solidFill>
                <a:schemeClr val="tx1"/>
              </a:solidFill>
            </a:endParaRPr>
          </a:p>
          <a:p>
            <a:r>
              <a:rPr lang="en-GB" dirty="0"/>
              <a:t>the ‘creative classroom’ </a:t>
            </a:r>
            <a:r>
              <a:rPr lang="en-GB" dirty="0" smtClean="0"/>
              <a:t>rhetoric may </a:t>
            </a:r>
            <a:r>
              <a:rPr lang="en-GB" dirty="0"/>
              <a:t>be seen to promote forms </a:t>
            </a:r>
            <a:r>
              <a:rPr lang="en-GB" dirty="0" smtClean="0"/>
              <a:t>of learning </a:t>
            </a:r>
            <a:r>
              <a:rPr lang="en-GB" dirty="0"/>
              <a:t>that are generally held </a:t>
            </a:r>
            <a:r>
              <a:rPr lang="en-GB" dirty="0" smtClean="0"/>
              <a:t>to improve </a:t>
            </a:r>
            <a:r>
              <a:rPr lang="en-GB" dirty="0"/>
              <a:t>the experience </a:t>
            </a:r>
            <a:r>
              <a:rPr lang="en-GB" dirty="0" smtClean="0"/>
              <a:t>of children </a:t>
            </a:r>
            <a:r>
              <a:rPr lang="en-GB" dirty="0"/>
              <a:t>in education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 holistic learning</a:t>
            </a:r>
            <a:r>
              <a:rPr lang="en-GB" dirty="0"/>
              <a:t>, active </a:t>
            </a:r>
            <a:r>
              <a:rPr lang="en-GB" dirty="0" smtClean="0"/>
              <a:t>learning, expanded </a:t>
            </a:r>
            <a:r>
              <a:rPr lang="en-GB" dirty="0"/>
              <a:t>notions of </a:t>
            </a:r>
            <a:r>
              <a:rPr lang="en-GB" dirty="0" smtClean="0"/>
              <a:t>intelligence, attention </a:t>
            </a:r>
            <a:r>
              <a:rPr lang="en-GB" dirty="0"/>
              <a:t>to social and </a:t>
            </a:r>
            <a:r>
              <a:rPr lang="en-GB" dirty="0" smtClean="0"/>
              <a:t>cultural contexts</a:t>
            </a:r>
            <a:r>
              <a:rPr lang="en-GB" dirty="0"/>
              <a:t>, social learning </a:t>
            </a:r>
            <a:r>
              <a:rPr lang="en-GB" dirty="0" smtClean="0"/>
              <a:t>and ethical </a:t>
            </a:r>
            <a:r>
              <a:rPr lang="en-GB" dirty="0"/>
              <a:t>human development. 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it runs the </a:t>
            </a:r>
            <a:r>
              <a:rPr lang="en-GB" dirty="0"/>
              <a:t>risk of losing what </a:t>
            </a:r>
            <a:r>
              <a:rPr lang="en-GB" dirty="0" smtClean="0"/>
              <a:t>is distinctive </a:t>
            </a:r>
            <a:r>
              <a:rPr lang="en-GB" dirty="0"/>
              <a:t>about ‘creativity’ </a:t>
            </a:r>
            <a:r>
              <a:rPr lang="en-GB" dirty="0" smtClean="0"/>
              <a:t>itself – </a:t>
            </a:r>
            <a:r>
              <a:rPr lang="en-GB" dirty="0"/>
              <a:t>if it cannot be </a:t>
            </a:r>
            <a:r>
              <a:rPr lang="en-GB" dirty="0" smtClean="0"/>
              <a:t>distinguished from </a:t>
            </a:r>
            <a:r>
              <a:rPr lang="en-GB" dirty="0"/>
              <a:t>all these other things, </a:t>
            </a:r>
            <a:r>
              <a:rPr lang="en-GB" dirty="0" smtClean="0"/>
              <a:t>where is </a:t>
            </a:r>
            <a:r>
              <a:rPr lang="en-GB" dirty="0"/>
              <a:t>its explanatory power</a:t>
            </a:r>
            <a:r>
              <a:rPr lang="en-GB" dirty="0" smtClean="0"/>
              <a:t>?- is it clearly defined? </a:t>
            </a:r>
            <a:endParaRPr lang="en-GB" sz="1200" i="0" u="none" strike="noStrike" kern="1200" baseline="0" dirty="0" smtClean="0">
              <a:solidFill>
                <a:schemeClr val="tx1"/>
              </a:solidFill>
            </a:endParaRPr>
          </a:p>
          <a:p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Florence </a:t>
            </a:r>
            <a:r>
              <a:rPr lang="en-GB" sz="1200" b="0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Beetlestone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(1998) proposes a model of creativity that draws on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ideas from philosophy, cognitive psychology, sociology and ‘spirituality’.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Each of these fields is quite broadly conceived, and at points, the very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simplest (or occasionally, most simplistic) aspects of current </a:t>
            </a:r>
            <a:r>
              <a:rPr lang="en-GB" sz="1200" b="0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assessmentled</a:t>
            </a:r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notions of learning are challenged or, more problematically, called upon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support the argument.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09090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32061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7066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0374" y="0"/>
            <a:ext cx="2293626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3581400"/>
            <a:ext cx="3962400" cy="21336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447800"/>
            <a:ext cx="3962400" cy="2133600"/>
          </a:xfrm>
        </p:spPr>
        <p:txBody>
          <a:bodyPr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8" y="6426201"/>
            <a:ext cx="2819399" cy="126999"/>
          </a:xfrm>
        </p:spPr>
        <p:txBody>
          <a:bodyPr/>
          <a:lstStyle/>
          <a:p>
            <a:fld id="{C7FDEEFD-17E3-4FAE-B26F-F85433DE76D8}" type="datetimeFigureOut">
              <a:rPr lang="en-GB" smtClean="0"/>
              <a:t>25/10/2017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6400800"/>
            <a:ext cx="457200" cy="152400"/>
          </a:xfrm>
        </p:spPr>
        <p:txBody>
          <a:bodyPr/>
          <a:lstStyle>
            <a:lvl1pPr algn="r">
              <a:defRPr/>
            </a:lvl1pPr>
          </a:lstStyle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0" y="6296248"/>
            <a:ext cx="2820987" cy="15240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3657600" cy="5714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DEEFD-17E3-4FAE-B26F-F85433DE76D8}" type="datetimeFigureOut">
              <a:rPr lang="en-GB" smtClean="0"/>
              <a:t>25/10/2017</a:t>
            </a:fld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8000" y="0"/>
            <a:ext cx="2293626" cy="6858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8" y="6426201"/>
            <a:ext cx="2819399" cy="126999"/>
          </a:xfrm>
        </p:spPr>
        <p:txBody>
          <a:bodyPr/>
          <a:lstStyle/>
          <a:p>
            <a:fld id="{C7FDEEFD-17E3-4FAE-B26F-F85433DE76D8}" type="datetimeFigureOut">
              <a:rPr lang="en-GB" smtClean="0"/>
              <a:t>25/10/2017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6400800"/>
            <a:ext cx="533400" cy="152400"/>
          </a:xfrm>
        </p:spPr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0" y="6296248"/>
            <a:ext cx="2820987" cy="15240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828800"/>
            <a:ext cx="3200400" cy="1752600"/>
          </a:xfrm>
        </p:spPr>
        <p:txBody>
          <a:bodyPr anchor="b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3578224"/>
            <a:ext cx="3200645" cy="1459767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4290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572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DEEFD-17E3-4FAE-B26F-F85433DE76D8}" type="datetimeFigureOut">
              <a:rPr lang="en-GB" smtClean="0"/>
              <a:t>25/10/2017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75238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675288"/>
            <a:ext cx="3581400" cy="2525112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3429000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840162"/>
            <a:ext cx="3581400" cy="25151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DEEFD-17E3-4FAE-B26F-F85433DE76D8}" type="datetimeFigureOut">
              <a:rPr lang="en-GB" smtClean="0"/>
              <a:t>25/10/2017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3800" y="457200"/>
            <a:ext cx="3962400" cy="571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DEEFD-17E3-4FAE-B26F-F85433DE76D8}" type="datetimeFigureOut">
              <a:rPr lang="en-GB" smtClean="0"/>
              <a:t>25/10/2017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DEEFD-17E3-4FAE-B26F-F85433DE76D8}" type="datetimeFigureOut">
              <a:rPr lang="en-GB" smtClean="0"/>
              <a:t>25/10/2017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4837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4700016" cy="35052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DEEFD-17E3-4FAE-B26F-F85433DE76D8}" type="datetimeFigureOut">
              <a:rPr lang="en-GB" smtClean="0"/>
              <a:t>25/10/2017</a:t>
            </a:fld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676400"/>
            <a:ext cx="4696967" cy="3505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5972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DEEFD-17E3-4FAE-B26F-F85433DE76D8}" type="datetimeFigureOut">
              <a:rPr lang="en-GB" smtClean="0"/>
              <a:t>25/10/2017</a:t>
            </a:fld>
            <a:endParaRPr lang="en-GB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DEEFD-17E3-4FAE-B26F-F85433DE76D8}" type="datetimeFigureOut">
              <a:rPr lang="en-GB" smtClean="0"/>
              <a:t>25/10/2017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DEEFD-17E3-4FAE-B26F-F85433DE76D8}" type="datetimeFigureOut">
              <a:rPr lang="en-GB" smtClean="0"/>
              <a:t>25/10/2017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8823693" y="0"/>
            <a:ext cx="32030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57200"/>
            <a:ext cx="3657600" cy="5714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6400800"/>
            <a:ext cx="5334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1" y="6426201"/>
            <a:ext cx="2819399" cy="126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FDEEFD-17E3-4FAE-B26F-F85433DE76D8}" type="datetimeFigureOut">
              <a:rPr lang="en-GB" smtClean="0"/>
              <a:t>25/10/2017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3" y="6296248"/>
            <a:ext cx="2820987" cy="152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a74IKE4Wng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d.com/talks/ken_robinson_says_schools_kill_creativity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What is Creativity?</a:t>
            </a:r>
          </a:p>
          <a:p>
            <a:r>
              <a:rPr lang="en-GB" dirty="0" smtClean="0"/>
              <a:t>09/10/2014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Enquiring Mind: Creative Approaches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" y="0"/>
            <a:ext cx="3303285" cy="2564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572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43608" y="476672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/>
              <a:t>Aims and Objectives</a:t>
            </a:r>
            <a:endParaRPr lang="en-GB" sz="3600" dirty="0"/>
          </a:p>
        </p:txBody>
      </p:sp>
      <p:sp>
        <p:nvSpPr>
          <p:cNvPr id="5" name="TextBox 4"/>
          <p:cNvSpPr txBox="1"/>
          <p:nvPr/>
        </p:nvSpPr>
        <p:spPr>
          <a:xfrm>
            <a:off x="539552" y="1123003"/>
            <a:ext cx="691276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Aims of the session: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To investigate the concept of creativity in relation to education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Learning objectives: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To identify the ‘</a:t>
            </a:r>
            <a:r>
              <a:rPr lang="en-GB" dirty="0" err="1" smtClean="0"/>
              <a:t>rhetorics</a:t>
            </a:r>
            <a:r>
              <a:rPr lang="en-GB" dirty="0" smtClean="0"/>
              <a:t>’ of creativity which can be used in the field of creative learning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To explore the history of creative approaches in education 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To critically analyse what is means to be creative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3730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457200"/>
            <a:ext cx="7859216" cy="571499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b="1" dirty="0" smtClean="0"/>
              <a:t>What makes a person creative?</a:t>
            </a:r>
          </a:p>
          <a:p>
            <a:pPr marL="0" indent="0" algn="ctr">
              <a:buNone/>
            </a:pPr>
            <a:endParaRPr lang="en-GB" sz="4400" b="1" dirty="0" smtClean="0"/>
          </a:p>
          <a:p>
            <a:pPr marL="0" indent="0" algn="ctr">
              <a:buNone/>
            </a:pPr>
            <a:r>
              <a:rPr lang="en-GB" b="1" dirty="0" smtClean="0"/>
              <a:t>On a scale of 1-10 (10 being very creative and 1 being not creative at all) rate your creative abilities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7730072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835696" y="2924944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What makes a person creative?</a:t>
            </a:r>
            <a:endParaRPr lang="en-GB" sz="2800" b="1" dirty="0"/>
          </a:p>
        </p:txBody>
      </p:sp>
      <p:cxnSp>
        <p:nvCxnSpPr>
          <p:cNvPr id="6" name="Straight Arrow Connector 5"/>
          <p:cNvCxnSpPr/>
          <p:nvPr/>
        </p:nvCxnSpPr>
        <p:spPr>
          <a:xfrm flipH="1" flipV="1">
            <a:off x="2843808" y="1412776"/>
            <a:ext cx="648072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907704" y="83671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Personality</a:t>
            </a:r>
            <a:endParaRPr lang="en-GB" dirty="0"/>
          </a:p>
        </p:txBody>
      </p:sp>
      <p:cxnSp>
        <p:nvCxnSpPr>
          <p:cNvPr id="9" name="Straight Arrow Connector 8"/>
          <p:cNvCxnSpPr>
            <a:stCxn id="4" idx="0"/>
          </p:cNvCxnSpPr>
          <p:nvPr/>
        </p:nvCxnSpPr>
        <p:spPr>
          <a:xfrm flipV="1">
            <a:off x="4535996" y="1206044"/>
            <a:ext cx="396044" cy="17189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4427984" y="76470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handedness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>
          <a:xfrm flipH="1">
            <a:off x="3347864" y="3448164"/>
            <a:ext cx="144016" cy="13489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2699792" y="515719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Up bringing</a:t>
            </a:r>
            <a:endParaRPr lang="en-GB" dirty="0"/>
          </a:p>
        </p:txBody>
      </p:sp>
      <p:cxnSp>
        <p:nvCxnSpPr>
          <p:cNvPr id="15" name="Straight Arrow Connector 14"/>
          <p:cNvCxnSpPr/>
          <p:nvPr/>
        </p:nvCxnSpPr>
        <p:spPr>
          <a:xfrm flipV="1">
            <a:off x="6444208" y="1340768"/>
            <a:ext cx="648072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6876256" y="83671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culture</a:t>
            </a:r>
            <a:endParaRPr lang="en-GB" dirty="0"/>
          </a:p>
        </p:txBody>
      </p:sp>
      <p:cxnSp>
        <p:nvCxnSpPr>
          <p:cNvPr id="18" name="Straight Arrow Connector 17"/>
          <p:cNvCxnSpPr/>
          <p:nvPr/>
        </p:nvCxnSpPr>
        <p:spPr>
          <a:xfrm flipH="1">
            <a:off x="1187624" y="3501008"/>
            <a:ext cx="1080120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539552" y="479715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Intelligence</a:t>
            </a:r>
            <a:endParaRPr lang="en-GB" dirty="0"/>
          </a:p>
        </p:txBody>
      </p:sp>
      <p:cxnSp>
        <p:nvCxnSpPr>
          <p:cNvPr id="21" name="Straight Arrow Connector 20"/>
          <p:cNvCxnSpPr/>
          <p:nvPr/>
        </p:nvCxnSpPr>
        <p:spPr>
          <a:xfrm>
            <a:off x="5004048" y="3501008"/>
            <a:ext cx="936104" cy="16654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5436096" y="552652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Education</a:t>
            </a:r>
            <a:endParaRPr lang="en-GB" dirty="0"/>
          </a:p>
        </p:txBody>
      </p:sp>
      <p:cxnSp>
        <p:nvCxnSpPr>
          <p:cNvPr id="24" name="Straight Arrow Connector 23"/>
          <p:cNvCxnSpPr/>
          <p:nvPr/>
        </p:nvCxnSpPr>
        <p:spPr>
          <a:xfrm>
            <a:off x="6444208" y="3501008"/>
            <a:ext cx="1584176" cy="16654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7452320" y="544522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Interests</a:t>
            </a:r>
            <a:endParaRPr lang="en-GB" dirty="0"/>
          </a:p>
        </p:txBody>
      </p:sp>
      <p:cxnSp>
        <p:nvCxnSpPr>
          <p:cNvPr id="27" name="Straight Arrow Connector 26"/>
          <p:cNvCxnSpPr/>
          <p:nvPr/>
        </p:nvCxnSpPr>
        <p:spPr>
          <a:xfrm flipH="1" flipV="1">
            <a:off x="971600" y="2060848"/>
            <a:ext cx="1152128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179512" y="15567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Environment</a:t>
            </a:r>
            <a:endParaRPr lang="en-GB" dirty="0"/>
          </a:p>
        </p:txBody>
      </p:sp>
      <p:cxnSp>
        <p:nvCxnSpPr>
          <p:cNvPr id="30" name="Straight Arrow Connector 29"/>
          <p:cNvCxnSpPr/>
          <p:nvPr/>
        </p:nvCxnSpPr>
        <p:spPr>
          <a:xfrm flipV="1">
            <a:off x="7092280" y="2780928"/>
            <a:ext cx="648072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7092280" y="216886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Opportunities</a:t>
            </a:r>
            <a:endParaRPr lang="en-GB" dirty="0"/>
          </a:p>
        </p:txBody>
      </p:sp>
      <p:cxnSp>
        <p:nvCxnSpPr>
          <p:cNvPr id="33" name="Straight Arrow Connector 32"/>
          <p:cNvCxnSpPr/>
          <p:nvPr/>
        </p:nvCxnSpPr>
        <p:spPr>
          <a:xfrm flipH="1">
            <a:off x="1187624" y="3284984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107504" y="292494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innate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1567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99592" y="457200"/>
            <a:ext cx="6796608" cy="5715000"/>
          </a:xfrm>
        </p:spPr>
        <p:txBody>
          <a:bodyPr/>
          <a:lstStyle/>
          <a:p>
            <a:pPr algn="l"/>
            <a:r>
              <a:rPr lang="en-GB" b="1" dirty="0" smtClean="0"/>
              <a:t>Now repeat the task:</a:t>
            </a:r>
            <a:br>
              <a:rPr lang="en-GB" b="1" dirty="0" smtClean="0"/>
            </a:br>
            <a:r>
              <a:rPr lang="en-GB" b="1" dirty="0"/>
              <a:t/>
            </a:r>
            <a:br>
              <a:rPr lang="en-GB" b="1" dirty="0"/>
            </a:br>
            <a:r>
              <a:rPr lang="en-GB" b="1" dirty="0" smtClean="0"/>
              <a:t>On </a:t>
            </a:r>
            <a:r>
              <a:rPr lang="en-GB" b="1" dirty="0"/>
              <a:t>a scale of 1-10 (10 being very creative and 1 being not creative at all) rate your creative </a:t>
            </a:r>
            <a:r>
              <a:rPr lang="en-GB" b="1" dirty="0" smtClean="0"/>
              <a:t>abilities</a:t>
            </a:r>
            <a:br>
              <a:rPr lang="en-GB" b="1" dirty="0" smtClean="0"/>
            </a:br>
            <a:r>
              <a:rPr lang="en-GB" b="1" dirty="0"/>
              <a:t/>
            </a:r>
            <a:br>
              <a:rPr lang="en-GB" b="1" dirty="0"/>
            </a:br>
            <a:r>
              <a:rPr lang="en-GB" b="1" dirty="0" smtClean="0"/>
              <a:t>Has your score changed?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85195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457200"/>
            <a:ext cx="7715200" cy="5714999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sz="3600" dirty="0" smtClean="0"/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 smtClean="0"/>
              <a:t>Alternative uses test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How many uses can you think of for a Lego block?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You have one minute to write down your answer</a:t>
            </a:r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Used to measure creative thinking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1239" y="2996952"/>
            <a:ext cx="2327122" cy="1838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6005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619672" y="332656"/>
            <a:ext cx="4752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/>
              <a:t>The ‘</a:t>
            </a:r>
            <a:r>
              <a:rPr lang="en-GB" sz="3200" b="1" dirty="0" err="1" smtClean="0"/>
              <a:t>rhetorics</a:t>
            </a:r>
            <a:r>
              <a:rPr lang="en-GB" sz="3200" b="1" dirty="0" smtClean="0"/>
              <a:t>’ of creativity </a:t>
            </a:r>
            <a:endParaRPr lang="en-GB" sz="32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187624" y="1556792"/>
            <a:ext cx="655272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There are a number academic claims about the concept of creativity </a:t>
            </a:r>
          </a:p>
          <a:p>
            <a:endParaRPr lang="en-GB" dirty="0"/>
          </a:p>
          <a:p>
            <a:r>
              <a:rPr lang="en-GB" dirty="0" smtClean="0"/>
              <a:t>Term ‘</a:t>
            </a:r>
            <a:r>
              <a:rPr lang="en-GB" dirty="0" err="1" smtClean="0"/>
              <a:t>rhetorics</a:t>
            </a:r>
            <a:r>
              <a:rPr lang="en-GB" dirty="0" smtClean="0"/>
              <a:t>’ relates to the views people have on creativity</a:t>
            </a:r>
          </a:p>
          <a:p>
            <a:endParaRPr lang="en-GB" dirty="0"/>
          </a:p>
          <a:p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creative genius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Democratic and political creativity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Ubiquitous creativity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 Creativity for social good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Creativity as an economic imperative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Play and creativity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Creativity and cognition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Creative affordances of technology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creative classroom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342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907704" y="404664"/>
            <a:ext cx="504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/>
              <a:t>The creative </a:t>
            </a:r>
            <a:r>
              <a:rPr lang="en-GB" sz="3200" b="1" dirty="0"/>
              <a:t>g</a:t>
            </a:r>
            <a:r>
              <a:rPr lang="en-GB" sz="3200" b="1" dirty="0" smtClean="0"/>
              <a:t>enius </a:t>
            </a:r>
            <a:endParaRPr lang="en-GB" sz="32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539552" y="1502688"/>
            <a:ext cx="748883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After 18</a:t>
            </a:r>
            <a:r>
              <a:rPr lang="en-GB" baseline="30000" dirty="0" smtClean="0"/>
              <a:t>th</a:t>
            </a:r>
            <a:r>
              <a:rPr lang="en-GB" dirty="0" smtClean="0"/>
              <a:t> century the term ‘creative’ not only applied to a god but to a human artist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Creativity viewed as a quality for a few highly educated and disciplined individuals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Few educators want to promote this model of singular creative genius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b="1" u="sng" dirty="0" smtClean="0"/>
              <a:t>Key thinker</a:t>
            </a:r>
            <a:r>
              <a:rPr lang="en-GB" dirty="0" smtClean="0"/>
              <a:t>: Roger Scruton – Philosopher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Believer of ‘real’ fine art</a:t>
            </a:r>
          </a:p>
          <a:p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Criticised  </a:t>
            </a:r>
            <a:r>
              <a:rPr lang="en-GB" dirty="0" err="1" smtClean="0"/>
              <a:t>Plowden</a:t>
            </a:r>
            <a:r>
              <a:rPr lang="en-GB" dirty="0" smtClean="0"/>
              <a:t> report – he believed the purpose of education was to realise the potential of every child through ‘free’ expression  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675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619672" y="260648"/>
            <a:ext cx="5760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Democratic and political creativity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3568" y="1124744"/>
            <a:ext cx="7416824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Believe creativity plays a role in young people’s identity construction through interactions with culture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Made up from practices of cultural consumption (films, magazines, popular music)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Creativity in schools situated between ‘elite’ and ‘democratic’ views of creativity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Creative Partnerships</a:t>
            </a:r>
          </a:p>
          <a:p>
            <a:endParaRPr lang="en-GB" dirty="0" smtClean="0"/>
          </a:p>
          <a:p>
            <a:r>
              <a:rPr lang="en-GB" b="1" u="sng" dirty="0" smtClean="0"/>
              <a:t>Key Thinker </a:t>
            </a:r>
            <a:r>
              <a:rPr lang="en-GB" dirty="0" smtClean="0"/>
              <a:t>Paul Willis – Social Scientist</a:t>
            </a:r>
          </a:p>
          <a:p>
            <a:endParaRPr lang="en-GB" dirty="0"/>
          </a:p>
          <a:p>
            <a:r>
              <a:rPr lang="en-GB" dirty="0" smtClean="0"/>
              <a:t>Believes young people are ‘full of expression </a:t>
            </a:r>
            <a:r>
              <a:rPr lang="en-GB" dirty="0"/>
              <a:t>signs and symbols through which </a:t>
            </a:r>
            <a:r>
              <a:rPr lang="en-GB" dirty="0" smtClean="0"/>
              <a:t>individuals and </a:t>
            </a:r>
            <a:r>
              <a:rPr lang="en-GB" dirty="0"/>
              <a:t>groups seek creatively to establish their presence, identity </a:t>
            </a:r>
            <a:r>
              <a:rPr lang="en-GB" dirty="0" smtClean="0"/>
              <a:t>and meaning’ Willis (1990) </a:t>
            </a:r>
          </a:p>
          <a:p>
            <a:endParaRPr lang="en-GB" dirty="0"/>
          </a:p>
          <a:p>
            <a:r>
              <a:rPr lang="en-GB" dirty="0" smtClean="0"/>
              <a:t> 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4872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475656" y="227093"/>
            <a:ext cx="53285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Ubiquitous creativity</a:t>
            </a: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755576" y="908720"/>
            <a:ext cx="741682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Creativity related to the skill of responding to everyday life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Involves individuals being able to respond to problems and changes in the world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Targeted at early years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b="1" u="sng" dirty="0" smtClean="0"/>
          </a:p>
          <a:p>
            <a:r>
              <a:rPr lang="en-GB" b="1" u="sng" dirty="0" smtClean="0"/>
              <a:t>Key Thinker </a:t>
            </a:r>
            <a:r>
              <a:rPr lang="en-GB" dirty="0" smtClean="0"/>
              <a:t>Anna Craft – Social Scientist</a:t>
            </a:r>
          </a:p>
          <a:p>
            <a:endParaRPr lang="en-GB" b="1" u="sng" dirty="0"/>
          </a:p>
          <a:p>
            <a:r>
              <a:rPr lang="en-GB" dirty="0"/>
              <a:t>‘little ‘</a:t>
            </a:r>
            <a:r>
              <a:rPr lang="en-GB" dirty="0" smtClean="0"/>
              <a:t>c’  creativity</a:t>
            </a:r>
            <a:r>
              <a:rPr lang="en-GB" dirty="0"/>
              <a:t>’, the ability to </a:t>
            </a:r>
            <a:r>
              <a:rPr lang="en-GB" dirty="0" smtClean="0"/>
              <a:t>cope effectively </a:t>
            </a:r>
            <a:r>
              <a:rPr lang="en-GB" dirty="0"/>
              <a:t>with changing life in</a:t>
            </a:r>
          </a:p>
          <a:p>
            <a:r>
              <a:rPr lang="en-GB" dirty="0"/>
              <a:t>the 21st century.</a:t>
            </a:r>
            <a:endParaRPr lang="en-GB" u="sng" dirty="0" smtClean="0"/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101367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979712" y="379278"/>
            <a:ext cx="4824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Creativity for social good</a:t>
            </a:r>
            <a:endParaRPr lang="en-GB" sz="28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899592" y="1206044"/>
            <a:ext cx="64807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Creativity linked with social </a:t>
            </a:r>
            <a:r>
              <a:rPr lang="en-GB" dirty="0" smtClean="0"/>
              <a:t>structures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Takes into consideration multiculturalism, anti-racism and the combat of social problems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This view considers that  creativity is </a:t>
            </a:r>
            <a:r>
              <a:rPr lang="en-GB" dirty="0"/>
              <a:t>as common across science and mathematics as in the </a:t>
            </a:r>
            <a:r>
              <a:rPr lang="en-GB" dirty="0" smtClean="0"/>
              <a:t>arts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Creativity is multi-dimensional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r>
              <a:rPr lang="en-GB" b="1" u="sng" dirty="0" smtClean="0"/>
              <a:t>Key Thinker </a:t>
            </a:r>
            <a:r>
              <a:rPr lang="en-GB" dirty="0" smtClean="0"/>
              <a:t>- </a:t>
            </a:r>
            <a:r>
              <a:rPr lang="en-GB" dirty="0"/>
              <a:t>The </a:t>
            </a:r>
            <a:r>
              <a:rPr lang="en-GB" i="1" dirty="0"/>
              <a:t>National Advisory Committee on Creative and Cultural </a:t>
            </a:r>
            <a:r>
              <a:rPr lang="en-GB" i="1" dirty="0" smtClean="0"/>
              <a:t>Education</a:t>
            </a:r>
          </a:p>
          <a:p>
            <a:endParaRPr lang="en-GB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/>
              <a:t>The NACCE Report 1999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360469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619672" y="332656"/>
            <a:ext cx="53832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Creativity as e</a:t>
            </a:r>
            <a:r>
              <a:rPr lang="en-GB" sz="2800" b="1" dirty="0" smtClean="0"/>
              <a:t>conomic </a:t>
            </a:r>
            <a:r>
              <a:rPr lang="en-GB" sz="2800" b="1" dirty="0"/>
              <a:t>i</a:t>
            </a:r>
            <a:r>
              <a:rPr lang="en-GB" sz="2800" b="1" dirty="0" smtClean="0"/>
              <a:t>mperative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899592" y="1412776"/>
            <a:ext cx="63367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1196752"/>
            <a:ext cx="7776864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To </a:t>
            </a:r>
            <a:r>
              <a:rPr lang="en-GB" dirty="0"/>
              <a:t>be successful in this </a:t>
            </a:r>
            <a:r>
              <a:rPr lang="en-GB" dirty="0" smtClean="0"/>
              <a:t>emerging creative </a:t>
            </a:r>
            <a:r>
              <a:rPr lang="en-GB" dirty="0"/>
              <a:t>age, regions must develop, attract and retain talented </a:t>
            </a:r>
            <a:r>
              <a:rPr lang="en-GB" dirty="0" smtClean="0"/>
              <a:t>and creative </a:t>
            </a:r>
            <a:r>
              <a:rPr lang="en-GB" dirty="0"/>
              <a:t>people who generate innovations, develop technology </a:t>
            </a:r>
            <a:r>
              <a:rPr lang="en-GB" dirty="0" smtClean="0"/>
              <a:t>intensive industries </a:t>
            </a:r>
            <a:r>
              <a:rPr lang="en-GB" dirty="0"/>
              <a:t>and power economic growth (</a:t>
            </a:r>
            <a:r>
              <a:rPr lang="en-GB" dirty="0" err="1"/>
              <a:t>Gertler</a:t>
            </a:r>
            <a:r>
              <a:rPr lang="en-GB" dirty="0"/>
              <a:t> et al, 2002</a:t>
            </a:r>
            <a:r>
              <a:rPr lang="en-GB" dirty="0" smtClean="0"/>
              <a:t>).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Consider that creativity is learned not innate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 ‘problem solving’ approach to creativity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r>
              <a:rPr lang="en-GB" b="1" dirty="0" smtClean="0"/>
              <a:t>Key Thinkers </a:t>
            </a:r>
            <a:r>
              <a:rPr lang="en-GB" dirty="0" smtClean="0"/>
              <a:t>– Kimberley Seltzer and Tom Bentley, authors of: The </a:t>
            </a:r>
            <a:r>
              <a:rPr lang="en-GB" dirty="0"/>
              <a:t>Creative Age: Knowledge and Skills for the New Economy</a:t>
            </a:r>
            <a:r>
              <a:rPr lang="en-GB" dirty="0" smtClean="0"/>
              <a:t> (1999)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Believe that creativity is about advancing economic prospects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650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123728" y="332656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Play and Creativity </a:t>
            </a: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899592" y="1052736"/>
            <a:ext cx="676875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Play scaffolds adult problem solving skills</a:t>
            </a:r>
            <a:endParaRPr lang="en-GB" dirty="0"/>
          </a:p>
          <a:p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Links to the Foundation Phase and Foundation Stage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Many types of creative play – role play, drawing, painting, exploration etc.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b="1" u="sng" dirty="0" smtClean="0"/>
              <a:t>Key Thinkers</a:t>
            </a:r>
          </a:p>
          <a:p>
            <a:r>
              <a:rPr lang="en-GB" dirty="0" smtClean="0"/>
              <a:t>accounts </a:t>
            </a:r>
            <a:r>
              <a:rPr lang="en-GB" dirty="0"/>
              <a:t>of the </a:t>
            </a:r>
            <a:r>
              <a:rPr lang="en-GB" dirty="0" smtClean="0"/>
              <a:t>relationships </a:t>
            </a:r>
            <a:r>
              <a:rPr lang="en-GB" dirty="0"/>
              <a:t>between play, learning </a:t>
            </a:r>
            <a:r>
              <a:rPr lang="en-GB" dirty="0" smtClean="0"/>
              <a:t>and creativity </a:t>
            </a:r>
            <a:r>
              <a:rPr lang="en-GB" dirty="0"/>
              <a:t>can </a:t>
            </a:r>
            <a:r>
              <a:rPr lang="en-GB" dirty="0" smtClean="0"/>
              <a:t>be found </a:t>
            </a:r>
            <a:r>
              <a:rPr lang="en-GB" dirty="0"/>
              <a:t>in </a:t>
            </a:r>
            <a:r>
              <a:rPr lang="en-GB" dirty="0" smtClean="0"/>
              <a:t>the work of:</a:t>
            </a:r>
          </a:p>
          <a:p>
            <a:endParaRPr lang="en-GB" dirty="0"/>
          </a:p>
          <a:p>
            <a:r>
              <a:rPr lang="en-GB" dirty="0" smtClean="0"/>
              <a:t>John Dewey</a:t>
            </a:r>
          </a:p>
          <a:p>
            <a:r>
              <a:rPr lang="en-GB" dirty="0" smtClean="0"/>
              <a:t>Jean Piaget</a:t>
            </a:r>
          </a:p>
          <a:p>
            <a:r>
              <a:rPr lang="en-GB" dirty="0" smtClean="0"/>
              <a:t>Lev Vygotsky</a:t>
            </a:r>
          </a:p>
          <a:p>
            <a:r>
              <a:rPr lang="en-GB" dirty="0" smtClean="0"/>
              <a:t>Jerome </a:t>
            </a:r>
            <a:r>
              <a:rPr lang="en-GB" dirty="0" smtClean="0"/>
              <a:t>Bruner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www.youtube.com/watch?v=Aa74IKE4Wng</a:t>
            </a:r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538649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907704" y="421401"/>
            <a:ext cx="4752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Creativity and cognition 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683568" y="1196752"/>
            <a:ext cx="67687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11560" y="1268760"/>
            <a:ext cx="748883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Thinkers believe that we are taught to be creative rather than creativity being innate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 Intelligence and creativity are linked together (Gardner 1993) </a:t>
            </a:r>
          </a:p>
          <a:p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Link between imagination and play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testing of mental creativity levels (Cropley 2001)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 smtClean="0"/>
          </a:p>
          <a:p>
            <a:r>
              <a:rPr lang="en-GB" b="1" u="sng" dirty="0" smtClean="0"/>
              <a:t>Key Thinkers</a:t>
            </a:r>
          </a:p>
          <a:p>
            <a:endParaRPr lang="en-GB" dirty="0"/>
          </a:p>
          <a:p>
            <a:r>
              <a:rPr lang="en-GB" dirty="0" smtClean="0"/>
              <a:t>Howard Gardner – Theory of Multiple Intelligence </a:t>
            </a:r>
          </a:p>
          <a:p>
            <a:endParaRPr lang="en-GB" dirty="0"/>
          </a:p>
          <a:p>
            <a:r>
              <a:rPr lang="en-GB" dirty="0" smtClean="0"/>
              <a:t>Arthur Cropley – link between everyday creativity and mental health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040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259632" y="332656"/>
            <a:ext cx="6192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 Creative Affordances of Technology </a:t>
            </a: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971600" y="1196752"/>
            <a:ext cx="705678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Thinkers believe that creativity is improved through the use of/ability to use technology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High dependency on computers, internet, multimedia and software packages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Use of new technologies in schools promote creativity (e.g. iPad)</a:t>
            </a:r>
          </a:p>
          <a:p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Use of technology promotes student engagement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endParaRPr lang="en-GB" b="1" u="sng" dirty="0" smtClean="0"/>
          </a:p>
          <a:p>
            <a:endParaRPr lang="en-GB" b="1" u="sng" dirty="0"/>
          </a:p>
          <a:p>
            <a:endParaRPr lang="en-GB" b="1" u="sng" dirty="0" smtClean="0"/>
          </a:p>
          <a:p>
            <a:r>
              <a:rPr lang="en-GB" b="1" u="sng" dirty="0" smtClean="0"/>
              <a:t>Key Thinker  </a:t>
            </a:r>
            <a:r>
              <a:rPr lang="en-GB" dirty="0" smtClean="0"/>
              <a:t>Avril Loveless – Professor of Education</a:t>
            </a:r>
          </a:p>
          <a:p>
            <a:r>
              <a:rPr lang="en-GB" dirty="0" smtClean="0"/>
              <a:t>Believes:</a:t>
            </a:r>
          </a:p>
          <a:p>
            <a:r>
              <a:rPr lang="en-GB" dirty="0" smtClean="0"/>
              <a:t>Digital technology is a new and authentic way of being creative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9082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195736" y="476672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The creative classroom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115616" y="1340768"/>
            <a:ext cx="6552728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‘investigating </a:t>
            </a:r>
            <a:r>
              <a:rPr lang="en-GB" dirty="0"/>
              <a:t>questions about the connections between knowledge, skills, literacy, teaching and learning and the place of creativity in an increasingly regulated and monitored curriculum</a:t>
            </a:r>
            <a:r>
              <a:rPr lang="en-GB" dirty="0" smtClean="0"/>
              <a:t>.’ </a:t>
            </a:r>
            <a:r>
              <a:rPr lang="en-GB" dirty="0" err="1" smtClean="0"/>
              <a:t>Banaji</a:t>
            </a:r>
            <a:r>
              <a:rPr lang="en-GB" dirty="0" smtClean="0"/>
              <a:t> et al (2007)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promote </a:t>
            </a:r>
            <a:r>
              <a:rPr lang="en-GB" dirty="0"/>
              <a:t>forms </a:t>
            </a:r>
            <a:r>
              <a:rPr lang="en-GB" dirty="0" smtClean="0"/>
              <a:t>of learning </a:t>
            </a:r>
            <a:r>
              <a:rPr lang="en-GB" dirty="0"/>
              <a:t>that are generally held </a:t>
            </a:r>
            <a:r>
              <a:rPr lang="en-GB" dirty="0" smtClean="0"/>
              <a:t>to improve </a:t>
            </a:r>
            <a:r>
              <a:rPr lang="en-GB" dirty="0"/>
              <a:t>the experience </a:t>
            </a:r>
            <a:r>
              <a:rPr lang="en-GB" dirty="0" smtClean="0"/>
              <a:t>of children </a:t>
            </a:r>
            <a:r>
              <a:rPr lang="en-GB" dirty="0"/>
              <a:t>in </a:t>
            </a:r>
            <a:r>
              <a:rPr lang="en-GB" dirty="0" smtClean="0"/>
              <a:t>education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Holistic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Engages children’s imagination and emotions 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Runs the risk of loosing what is ‘distinctive’ about creativity itself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b="1" u="sng" dirty="0" smtClean="0"/>
              <a:t>Key thinker </a:t>
            </a:r>
            <a:r>
              <a:rPr lang="en-GB" dirty="0" smtClean="0"/>
              <a:t>– Florence </a:t>
            </a:r>
            <a:r>
              <a:rPr lang="en-GB" dirty="0" err="1" smtClean="0"/>
              <a:t>Beetlestone</a:t>
            </a:r>
            <a:r>
              <a:rPr lang="en-GB" dirty="0" smtClean="0"/>
              <a:t> – book Creative Children, Imaginative Teaching (1998) </a:t>
            </a:r>
          </a:p>
          <a:p>
            <a:endParaRPr lang="en-GB" dirty="0"/>
          </a:p>
          <a:p>
            <a:r>
              <a:rPr lang="en-GB" dirty="0" smtClean="0"/>
              <a:t>Model of creativity – draws upon </a:t>
            </a:r>
            <a:r>
              <a:rPr lang="en-GB" dirty="0"/>
              <a:t>philosophy, cognitive psychology, sociology and ‘spirituality’.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 </a:t>
            </a:r>
            <a:endParaRPr lang="en-GB" dirty="0"/>
          </a:p>
          <a:p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5410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11560" y="3105835"/>
            <a:ext cx="62464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www.ted.com/talks/ken_robinson_says_schools_kill_creativity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56924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411760" y="404664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References</a:t>
            </a:r>
            <a:endParaRPr lang="en-GB" sz="28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971600" y="927884"/>
            <a:ext cx="6912768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r>
              <a:rPr lang="en-GB" dirty="0" err="1"/>
              <a:t>Beetlestone</a:t>
            </a:r>
            <a:r>
              <a:rPr lang="en-GB" dirty="0"/>
              <a:t>, F. (</a:t>
            </a:r>
            <a:r>
              <a:rPr lang="en-GB" i="1" dirty="0" smtClean="0"/>
              <a:t>1998)Creative </a:t>
            </a:r>
            <a:r>
              <a:rPr lang="en-GB" i="1" dirty="0"/>
              <a:t>Children, Imaginative Teaching</a:t>
            </a:r>
            <a:r>
              <a:rPr lang="en-GB" dirty="0"/>
              <a:t>. </a:t>
            </a:r>
            <a:r>
              <a:rPr lang="en-GB" dirty="0" smtClean="0"/>
              <a:t>Buckingham: Open </a:t>
            </a:r>
            <a:r>
              <a:rPr lang="en-GB" dirty="0"/>
              <a:t>University Press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err="1" smtClean="0"/>
              <a:t>Cropley</a:t>
            </a:r>
            <a:r>
              <a:rPr lang="en-GB" dirty="0" smtClean="0"/>
              <a:t>, A. (2001</a:t>
            </a:r>
            <a:r>
              <a:rPr lang="en-GB" i="1" dirty="0" smtClean="0"/>
              <a:t>) Creativity in Education and Learning</a:t>
            </a:r>
            <a:r>
              <a:rPr lang="en-GB" dirty="0" smtClean="0"/>
              <a:t>, Oxon: Routledge </a:t>
            </a:r>
            <a:r>
              <a:rPr lang="en-GB" dirty="0" err="1" smtClean="0"/>
              <a:t>Falmer</a:t>
            </a:r>
            <a:r>
              <a:rPr lang="en-GB" dirty="0" smtClean="0"/>
              <a:t>. </a:t>
            </a:r>
          </a:p>
          <a:p>
            <a:endParaRPr lang="en-GB" dirty="0" smtClean="0"/>
          </a:p>
          <a:p>
            <a:r>
              <a:rPr lang="en-GB" dirty="0" smtClean="0"/>
              <a:t>Gardner</a:t>
            </a:r>
            <a:r>
              <a:rPr lang="en-GB" dirty="0"/>
              <a:t>, H. (</a:t>
            </a:r>
            <a:r>
              <a:rPr lang="en-GB" dirty="0" smtClean="0"/>
              <a:t>1993) </a:t>
            </a:r>
            <a:r>
              <a:rPr lang="en-GB" i="1" dirty="0" smtClean="0"/>
              <a:t>Frames </a:t>
            </a:r>
            <a:r>
              <a:rPr lang="en-GB" i="1" dirty="0"/>
              <a:t>of Mind: The Theory of Multiple </a:t>
            </a:r>
            <a:r>
              <a:rPr lang="en-GB" i="1" dirty="0" smtClean="0"/>
              <a:t>Intelligences. </a:t>
            </a:r>
            <a:r>
              <a:rPr lang="en-GB" dirty="0" smtClean="0"/>
              <a:t>London</a:t>
            </a:r>
            <a:r>
              <a:rPr lang="en-GB" dirty="0"/>
              <a:t>: Fontana Press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N.A.C.C.C.E</a:t>
            </a:r>
            <a:r>
              <a:rPr lang="en-GB" dirty="0"/>
              <a:t>. (1999) </a:t>
            </a:r>
            <a:r>
              <a:rPr lang="en-GB" i="1" dirty="0"/>
              <a:t>All our futures: creativity, culture and </a:t>
            </a:r>
            <a:r>
              <a:rPr lang="en-GB" i="1" dirty="0" smtClean="0"/>
              <a:t>education. </a:t>
            </a:r>
            <a:r>
              <a:rPr lang="en-GB" dirty="0" smtClean="0"/>
              <a:t>London; </a:t>
            </a:r>
            <a:r>
              <a:rPr lang="en-GB" dirty="0" err="1" smtClean="0"/>
              <a:t>DfEE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/>
              <a:t>Seltzer, K. and Bentley T (1999</a:t>
            </a:r>
            <a:r>
              <a:rPr lang="en-GB" dirty="0" smtClean="0"/>
              <a:t>) </a:t>
            </a:r>
            <a:r>
              <a:rPr lang="en-GB" i="1" dirty="0" smtClean="0"/>
              <a:t>The </a:t>
            </a:r>
            <a:r>
              <a:rPr lang="en-GB" i="1" dirty="0"/>
              <a:t>Creative Age: Knowledge and Skills </a:t>
            </a:r>
            <a:r>
              <a:rPr lang="en-GB" i="1" dirty="0" smtClean="0"/>
              <a:t>for the </a:t>
            </a:r>
            <a:r>
              <a:rPr lang="en-GB" i="1" dirty="0"/>
              <a:t>New </a:t>
            </a:r>
            <a:r>
              <a:rPr lang="en-GB" i="1" dirty="0" smtClean="0"/>
              <a:t>Economy</a:t>
            </a:r>
            <a:r>
              <a:rPr lang="en-GB" dirty="0" smtClean="0"/>
              <a:t>. </a:t>
            </a:r>
            <a:r>
              <a:rPr lang="en-GB" dirty="0"/>
              <a:t>DEMOS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Willis</a:t>
            </a:r>
            <a:r>
              <a:rPr lang="en-GB" dirty="0"/>
              <a:t>, P. (1990</a:t>
            </a:r>
            <a:r>
              <a:rPr lang="en-GB" dirty="0" smtClean="0"/>
              <a:t>) </a:t>
            </a:r>
            <a:r>
              <a:rPr lang="en-GB" i="1" dirty="0"/>
              <a:t>Common Culture</a:t>
            </a:r>
            <a:r>
              <a:rPr lang="en-GB" dirty="0"/>
              <a:t>. Milton Keynes: </a:t>
            </a:r>
            <a:r>
              <a:rPr lang="en-GB" dirty="0" smtClean="0"/>
              <a:t>Open University Press.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6837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457200"/>
            <a:ext cx="7643192" cy="5714999"/>
          </a:xfrm>
        </p:spPr>
        <p:txBody>
          <a:bodyPr/>
          <a:lstStyle/>
          <a:p>
            <a:pPr marL="0" indent="0" algn="ctr">
              <a:buNone/>
            </a:pPr>
            <a:r>
              <a:rPr lang="en-GB" smtClean="0"/>
              <a:t>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9028188"/>
      </p:ext>
    </p:extLst>
  </p:cSld>
  <p:clrMapOvr>
    <a:masterClrMapping/>
  </p:clrMapOvr>
</p:sld>
</file>

<file path=ppt/theme/theme1.xml><?xml version="1.0" encoding="utf-8"?>
<a:theme xmlns:a="http://schemas.openxmlformats.org/drawingml/2006/main" name="Composite">
  <a:themeElements>
    <a:clrScheme name="Composite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Composit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ompos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Composite</Template>
  <TotalTime>603</TotalTime>
  <Words>2233</Words>
  <Application>Microsoft Office PowerPoint</Application>
  <PresentationFormat>On-screen Show (4:3)</PresentationFormat>
  <Paragraphs>369</Paragraphs>
  <Slides>19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Wingdings</vt:lpstr>
      <vt:lpstr>Composite</vt:lpstr>
      <vt:lpstr>The Enquiring Mind: Creative Approaches </vt:lpstr>
      <vt:lpstr>PowerPoint Presentation</vt:lpstr>
      <vt:lpstr>PowerPoint Presentation</vt:lpstr>
      <vt:lpstr>PowerPoint Presentation</vt:lpstr>
      <vt:lpstr>Now repeat the task:  On a scale of 1-10 (10 being very creative and 1 being not creative at all) rate your creative abilities  Has your score changed?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SMU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Enquiring Mind: Creative Approaches</dc:title>
  <dc:creator>Phillips, Laura</dc:creator>
  <cp:lastModifiedBy>Laura Hutchings</cp:lastModifiedBy>
  <cp:revision>42</cp:revision>
  <cp:lastPrinted>2016-01-29T14:12:19Z</cp:lastPrinted>
  <dcterms:created xsi:type="dcterms:W3CDTF">2014-09-24T13:15:01Z</dcterms:created>
  <dcterms:modified xsi:type="dcterms:W3CDTF">2017-10-25T11:01:41Z</dcterms:modified>
</cp:coreProperties>
</file>