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g1rEX1kmRtiSH1jHgkHrSlF7jsM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959B5D-AF48-234C-873B-A931F62506AE}" v="3" dt="2022-10-17T22:31:07.998"/>
  </p1510:revLst>
</p1510:revInfo>
</file>

<file path=ppt/tableStyles.xml><?xml version="1.0" encoding="utf-8"?>
<a:tblStyleLst xmlns:a="http://schemas.openxmlformats.org/drawingml/2006/main" def="{1C49BA6C-D406-48DB-AE86-F64EE056E9C1}">
  <a:tblStyle styleId="{1C49BA6C-D406-48DB-AE86-F64EE056E9C1}"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23"/>
    <p:restoredTop sz="94679"/>
  </p:normalViewPr>
  <p:slideViewPr>
    <p:cSldViewPr snapToGrid="0">
      <p:cViewPr varScale="1">
        <p:scale>
          <a:sx n="158" d="100"/>
          <a:sy n="158" d="100"/>
        </p:scale>
        <p:origin x="1736"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customschemas.google.com/relationships/presentationmetadata" Target="metadata"/><Relationship Id="rId28"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in Barban (2114965)" userId="3bcd2919-9224-4c9c-b503-0662e03e315e" providerId="ADAL" clId="{28959B5D-AF48-234C-873B-A931F62506AE}"/>
    <pc:docChg chg="undo redo custSel modSld">
      <pc:chgData name="Dorin Barban (2114965)" userId="3bcd2919-9224-4c9c-b503-0662e03e315e" providerId="ADAL" clId="{28959B5D-AF48-234C-873B-A931F62506AE}" dt="2022-10-17T22:32:19.073" v="184" actId="114"/>
      <pc:docMkLst>
        <pc:docMk/>
      </pc:docMkLst>
      <pc:sldChg chg="addSp delSp modSp mod">
        <pc:chgData name="Dorin Barban (2114965)" userId="3bcd2919-9224-4c9c-b503-0662e03e315e" providerId="ADAL" clId="{28959B5D-AF48-234C-873B-A931F62506AE}" dt="2022-10-17T22:32:19.073" v="184" actId="114"/>
        <pc:sldMkLst>
          <pc:docMk/>
          <pc:sldMk cId="0" sldId="256"/>
        </pc:sldMkLst>
        <pc:spChg chg="mod">
          <ac:chgData name="Dorin Barban (2114965)" userId="3bcd2919-9224-4c9c-b503-0662e03e315e" providerId="ADAL" clId="{28959B5D-AF48-234C-873B-A931F62506AE}" dt="2022-10-17T22:32:19.073" v="184" actId="114"/>
          <ac:spMkLst>
            <pc:docMk/>
            <pc:sldMk cId="0" sldId="256"/>
            <ac:spMk id="88" creationId="{00000000-0000-0000-0000-000000000000}"/>
          </ac:spMkLst>
        </pc:spChg>
        <pc:graphicFrameChg chg="add del mod">
          <ac:chgData name="Dorin Barban (2114965)" userId="3bcd2919-9224-4c9c-b503-0662e03e315e" providerId="ADAL" clId="{28959B5D-AF48-234C-873B-A931F62506AE}" dt="2022-10-17T22:31:07.998" v="169"/>
          <ac:graphicFrameMkLst>
            <pc:docMk/>
            <pc:sldMk cId="0" sldId="256"/>
            <ac:graphicFrameMk id="2" creationId="{837FBA03-F39D-B221-4C45-A222EAFA67CA}"/>
          </ac:graphicFrameMkLst>
        </pc:graphicFrameChg>
      </pc:sldChg>
      <pc:sldChg chg="addSp delSp modSp mod">
        <pc:chgData name="Dorin Barban (2114965)" userId="3bcd2919-9224-4c9c-b503-0662e03e315e" providerId="ADAL" clId="{28959B5D-AF48-234C-873B-A931F62506AE}" dt="2022-10-17T22:11:19.890" v="18" actId="14100"/>
        <pc:sldMkLst>
          <pc:docMk/>
          <pc:sldMk cId="0" sldId="258"/>
        </pc:sldMkLst>
        <pc:spChg chg="add del mod">
          <ac:chgData name="Dorin Barban (2114965)" userId="3bcd2919-9224-4c9c-b503-0662e03e315e" providerId="ADAL" clId="{28959B5D-AF48-234C-873B-A931F62506AE}" dt="2022-10-17T22:10:02.290" v="9" actId="22"/>
          <ac:spMkLst>
            <pc:docMk/>
            <pc:sldMk cId="0" sldId="258"/>
            <ac:spMk id="3" creationId="{92BFF92D-C9A1-1980-00CE-DA0FF2C0187D}"/>
          </ac:spMkLst>
        </pc:spChg>
        <pc:spChg chg="add del">
          <ac:chgData name="Dorin Barban (2114965)" userId="3bcd2919-9224-4c9c-b503-0662e03e315e" providerId="ADAL" clId="{28959B5D-AF48-234C-873B-A931F62506AE}" dt="2022-10-17T22:10:07.236" v="11" actId="22"/>
          <ac:spMkLst>
            <pc:docMk/>
            <pc:sldMk cId="0" sldId="258"/>
            <ac:spMk id="5" creationId="{C301403C-E4DE-2E64-A2B0-3F6D921892F7}"/>
          </ac:spMkLst>
        </pc:spChg>
        <pc:picChg chg="add mod">
          <ac:chgData name="Dorin Barban (2114965)" userId="3bcd2919-9224-4c9c-b503-0662e03e315e" providerId="ADAL" clId="{28959B5D-AF48-234C-873B-A931F62506AE}" dt="2022-10-17T22:11:19.890" v="18" actId="14100"/>
          <ac:picMkLst>
            <pc:docMk/>
            <pc:sldMk cId="0" sldId="258"/>
            <ac:picMk id="7" creationId="{BF5E2F27-50DD-AAF8-1607-F41FDEC1044C}"/>
          </ac:picMkLst>
        </pc:picChg>
        <pc:picChg chg="del mod">
          <ac:chgData name="Dorin Barban (2114965)" userId="3bcd2919-9224-4c9c-b503-0662e03e315e" providerId="ADAL" clId="{28959B5D-AF48-234C-873B-A931F62506AE}" dt="2022-10-17T22:09:32.618" v="5" actId="21"/>
          <ac:picMkLst>
            <pc:docMk/>
            <pc:sldMk cId="0" sldId="258"/>
            <ac:picMk id="10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9536281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pdfs.semanticscholar.org/bdfa/9db0ca6f634d11f089a068afec637f2e9ce5.pdf" TargetMode="External"/><Relationship Id="rId13" Type="http://schemas.openxmlformats.org/officeDocument/2006/relationships/hyperlink" Target="https://www.amazon.in/?ie=UTF8&amp;tag=googmantxtmob50-21&amp;ascsubtag=_k_Cj0KCQjwy5maBhDdARIsAMxrkw1vRfgVJo2soH8sLjFiYXhRuEN8xa6iU2JiYaV5En8g8Uy_vJfB3x0aAqj-EALw_wcB_k_&amp;gclid" TargetMode="External"/><Relationship Id="rId3" Type="http://schemas.openxmlformats.org/officeDocument/2006/relationships/hyperlink" Target="http://mjs.um.edu.my/index.php/AJBA/article/download/30789/13183" TargetMode="External"/><Relationship Id="rId7" Type="http://schemas.openxmlformats.org/officeDocument/2006/relationships/hyperlink" Target="https://www.emerald.com/insight/content/doi/10.1108/IJLMA-12-2016-0174/full/html" TargetMode="External"/><Relationship Id="rId12" Type="http://schemas.openxmlformats.org/officeDocument/2006/relationships/hyperlink" Target="https://www.taylorfrancis.com/chapters/edit/10.4324/9781315108971-2/continuity-change-transition-classical-neoclassical-theory-normal-prices-bertram-schefold"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papers.academic-conferences.org/index.php/eckm/article/download/428/515" TargetMode="External"/><Relationship Id="rId11" Type="http://schemas.openxmlformats.org/officeDocument/2006/relationships/hyperlink" Target="http://article.jhrmanage.com/pdf/10.11648.j.jhrm.20190701.13.pdf" TargetMode="External"/><Relationship Id="rId5" Type="http://schemas.openxmlformats.org/officeDocument/2006/relationships/hyperlink" Target="http://www.davidrosenbaum.com.au/pdf/Jocm.pdf" TargetMode="External"/><Relationship Id="rId10" Type="http://schemas.openxmlformats.org/officeDocument/2006/relationships/hyperlink" Target="http://ejournal2.pnp.ac.id/index.php/jipb/article/view/249" TargetMode="External"/><Relationship Id="rId4" Type="http://schemas.openxmlformats.org/officeDocument/2006/relationships/hyperlink" Target="https://fardapaper.ir/mohavaha/uploads/2019/04/Fardapaper-Green-human-resource-management-and-the-enablers-of-green-organisational-culture-Enhancing-a-firms-environmental-performance-for-sustainable-development.pdf" TargetMode="External"/><Relationship Id="rId9" Type="http://schemas.openxmlformats.org/officeDocument/2006/relationships/hyperlink" Target="https://www.koreascience.or.kr/article/JAKO202026061031735.page" TargetMode="External"/><Relationship Id="rId14" Type="http://schemas.openxmlformats.org/officeDocument/2006/relationships/hyperlink" Target="https://www.abf.co.uk/"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59984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a:latin typeface="Arial"/>
                <a:ea typeface="Arial"/>
                <a:cs typeface="Arial"/>
                <a:sym typeface="Arial"/>
              </a:rPr>
              <a:t>This particular report has tried to </a:t>
            </a:r>
            <a:r>
              <a:rPr lang="en-US" dirty="0" err="1">
                <a:latin typeface="Arial"/>
                <a:ea typeface="Arial"/>
                <a:cs typeface="Arial"/>
                <a:sym typeface="Arial"/>
              </a:rPr>
              <a:t>analyse</a:t>
            </a:r>
            <a:r>
              <a:rPr lang="en-US" dirty="0">
                <a:latin typeface="Arial"/>
                <a:ea typeface="Arial"/>
                <a:cs typeface="Arial"/>
                <a:sym typeface="Arial"/>
              </a:rPr>
              <a:t> the relationship between culture, structure, people and the </a:t>
            </a:r>
            <a:r>
              <a:rPr lang="en-US" dirty="0" err="1">
                <a:latin typeface="Arial"/>
                <a:ea typeface="Arial"/>
                <a:cs typeface="Arial"/>
                <a:sym typeface="Arial"/>
              </a:rPr>
              <a:t>organisational</a:t>
            </a:r>
            <a:r>
              <a:rPr lang="en-US" dirty="0">
                <a:latin typeface="Arial"/>
                <a:ea typeface="Arial"/>
                <a:cs typeface="Arial"/>
                <a:sym typeface="Arial"/>
              </a:rPr>
              <a:t> performance of an </a:t>
            </a:r>
            <a:r>
              <a:rPr lang="en-US" dirty="0" err="1">
                <a:latin typeface="Arial"/>
                <a:ea typeface="Arial"/>
                <a:cs typeface="Arial"/>
                <a:sym typeface="Arial"/>
              </a:rPr>
              <a:t>organisation</a:t>
            </a:r>
            <a:r>
              <a:rPr lang="en-US" dirty="0">
                <a:latin typeface="Arial"/>
                <a:ea typeface="Arial"/>
                <a:cs typeface="Arial"/>
                <a:sym typeface="Arial"/>
              </a:rPr>
              <a:t> with relevant real-life </a:t>
            </a:r>
            <a:r>
              <a:rPr lang="en-US" dirty="0" err="1">
                <a:latin typeface="Arial"/>
                <a:ea typeface="Arial"/>
                <a:cs typeface="Arial"/>
                <a:sym typeface="Arial"/>
              </a:rPr>
              <a:t>organisational</a:t>
            </a:r>
            <a:r>
              <a:rPr lang="en-US" dirty="0">
                <a:latin typeface="Arial"/>
                <a:ea typeface="Arial"/>
                <a:cs typeface="Arial"/>
                <a:sym typeface="Arial"/>
              </a:rPr>
              <a:t> examples. Besides, it has also shed some light on effective human resource management in terms of motivating, engaging and retaining the staff of an </a:t>
            </a:r>
            <a:r>
              <a:rPr lang="en-US" dirty="0" err="1">
                <a:latin typeface="Arial"/>
                <a:ea typeface="Arial"/>
                <a:cs typeface="Arial"/>
                <a:sym typeface="Arial"/>
              </a:rPr>
              <a:t>organisation</a:t>
            </a:r>
            <a:r>
              <a:rPr lang="en-US" dirty="0">
                <a:latin typeface="Arial"/>
                <a:ea typeface="Arial"/>
                <a:cs typeface="Arial"/>
                <a:sym typeface="Arial"/>
              </a:rPr>
              <a:t>. The latter part of this study has also discussed the leadership strategy that is effective for the business growth of an </a:t>
            </a:r>
            <a:r>
              <a:rPr lang="en-US" dirty="0" err="1">
                <a:latin typeface="Arial"/>
                <a:ea typeface="Arial"/>
                <a:cs typeface="Arial"/>
                <a:sym typeface="Arial"/>
              </a:rPr>
              <a:t>organisation</a:t>
            </a:r>
            <a:r>
              <a:rPr lang="en-US" dirty="0">
                <a:latin typeface="Arial"/>
                <a:ea typeface="Arial"/>
                <a:cs typeface="Arial"/>
                <a:sym typeface="Arial"/>
              </a:rPr>
              <a:t>.</a:t>
            </a:r>
            <a:endParaRPr dirty="0">
              <a:latin typeface="Arial"/>
              <a:ea typeface="Arial"/>
              <a:cs typeface="Arial"/>
              <a:sym typeface="Arial"/>
            </a:endParaRPr>
          </a:p>
        </p:txBody>
      </p:sp>
      <p:sp>
        <p:nvSpPr>
          <p:cNvPr id="91" name="Google Shape;91;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58209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1200"/>
              </a:spcBef>
              <a:spcAft>
                <a:spcPts val="0"/>
              </a:spcAft>
              <a:buClr>
                <a:srgbClr val="000000"/>
              </a:buClr>
              <a:buSzPts val="1400"/>
              <a:buFont typeface="Arial"/>
              <a:buNone/>
              <a:tabLst/>
              <a:defRPr/>
            </a:pPr>
            <a:r>
              <a:rPr lang="en-US" sz="1200" b="1" i="1" dirty="0" err="1">
                <a:solidFill>
                  <a:schemeClr val="dk1"/>
                </a:solidFill>
              </a:rPr>
              <a:t>Organisational</a:t>
            </a:r>
            <a:r>
              <a:rPr lang="en-US" sz="1200" b="1" i="1" dirty="0">
                <a:solidFill>
                  <a:schemeClr val="dk1"/>
                </a:solidFill>
              </a:rPr>
              <a:t> culture: </a:t>
            </a:r>
            <a:r>
              <a:rPr lang="en-US" sz="1200" dirty="0" err="1">
                <a:solidFill>
                  <a:schemeClr val="dk1"/>
                </a:solidFill>
              </a:rPr>
              <a:t>Organisational</a:t>
            </a:r>
            <a:r>
              <a:rPr lang="en-US" sz="1200" dirty="0">
                <a:solidFill>
                  <a:schemeClr val="dk1"/>
                </a:solidFill>
              </a:rPr>
              <a:t> culture refers to the </a:t>
            </a:r>
            <a:r>
              <a:rPr lang="en-US" sz="1200" dirty="0" err="1">
                <a:solidFill>
                  <a:schemeClr val="dk1"/>
                </a:solidFill>
              </a:rPr>
              <a:t>organisational</a:t>
            </a:r>
            <a:r>
              <a:rPr lang="en-US" sz="1200" dirty="0">
                <a:solidFill>
                  <a:schemeClr val="dk1"/>
                </a:solidFill>
              </a:rPr>
              <a:t> values and traditions that must be followed by all the staff and managers in terms of maintaining harmony as well as gaining the maximum benefit of the business performance. There are four types of </a:t>
            </a:r>
            <a:r>
              <a:rPr lang="en-US" sz="1200" dirty="0" err="1">
                <a:solidFill>
                  <a:schemeClr val="dk1"/>
                </a:solidFill>
              </a:rPr>
              <a:t>organisational</a:t>
            </a:r>
            <a:r>
              <a:rPr lang="en-US" sz="1200" dirty="0">
                <a:solidFill>
                  <a:schemeClr val="dk1"/>
                </a:solidFill>
              </a:rPr>
              <a:t> cultures such as </a:t>
            </a:r>
            <a:r>
              <a:rPr lang="en-US" sz="1200" i="1" dirty="0">
                <a:solidFill>
                  <a:schemeClr val="dk1"/>
                </a:solidFill>
              </a:rPr>
              <a:t>clan culture, hierarchy culture, adhocracy culture </a:t>
            </a:r>
            <a:r>
              <a:rPr lang="en-US" sz="1200" dirty="0">
                <a:solidFill>
                  <a:schemeClr val="dk1"/>
                </a:solidFill>
              </a:rPr>
              <a:t>and</a:t>
            </a:r>
            <a:r>
              <a:rPr lang="en-US" sz="1200" i="1" dirty="0">
                <a:solidFill>
                  <a:schemeClr val="dk1"/>
                </a:solidFill>
              </a:rPr>
              <a:t> market culture</a:t>
            </a:r>
            <a:r>
              <a:rPr lang="en-US" sz="1200" dirty="0">
                <a:solidFill>
                  <a:schemeClr val="dk1"/>
                </a:solidFill>
              </a:rPr>
              <a:t>. </a:t>
            </a:r>
          </a:p>
          <a:p>
            <a:pPr marL="0" lvl="0" indent="0" algn="just" rtl="0">
              <a:lnSpc>
                <a:spcPct val="150000"/>
              </a:lnSpc>
              <a:spcBef>
                <a:spcPts val="1200"/>
              </a:spcBef>
              <a:spcAft>
                <a:spcPts val="0"/>
              </a:spcAft>
              <a:buNone/>
            </a:pPr>
            <a:r>
              <a:rPr lang="en-US" dirty="0">
                <a:latin typeface="Arial"/>
                <a:ea typeface="Arial"/>
                <a:cs typeface="Arial"/>
                <a:sym typeface="Arial"/>
              </a:rPr>
              <a:t>As stated by </a:t>
            </a:r>
            <a:r>
              <a:rPr lang="en-US" dirty="0" err="1">
                <a:solidFill>
                  <a:srgbClr val="222222"/>
                </a:solidFill>
                <a:highlight>
                  <a:srgbClr val="FFFFFF"/>
                </a:highlight>
                <a:latin typeface="Arial"/>
                <a:ea typeface="Arial"/>
                <a:cs typeface="Arial"/>
                <a:sym typeface="Arial"/>
              </a:rPr>
              <a:t>Arif</a:t>
            </a:r>
            <a:r>
              <a:rPr lang="en-US" dirty="0">
                <a:solidFill>
                  <a:srgbClr val="222222"/>
                </a:solidFill>
                <a:highlight>
                  <a:srgbClr val="FFFFFF"/>
                </a:highlight>
                <a:latin typeface="Arial"/>
                <a:ea typeface="Arial"/>
                <a:cs typeface="Arial"/>
                <a:sym typeface="Arial"/>
              </a:rPr>
              <a:t> </a:t>
            </a:r>
            <a:r>
              <a:rPr lang="en-US" i="1" dirty="0">
                <a:solidFill>
                  <a:srgbClr val="222222"/>
                </a:solidFill>
                <a:highlight>
                  <a:srgbClr val="FFFFFF"/>
                </a:highlight>
                <a:latin typeface="Arial"/>
                <a:ea typeface="Arial"/>
                <a:cs typeface="Arial"/>
                <a:sym typeface="Arial"/>
              </a:rPr>
              <a:t>et al.,</a:t>
            </a:r>
            <a:r>
              <a:rPr lang="en-US" dirty="0">
                <a:latin typeface="Arial"/>
                <a:ea typeface="Arial"/>
                <a:cs typeface="Arial"/>
                <a:sym typeface="Arial"/>
              </a:rPr>
              <a:t>(2019, p.300), an </a:t>
            </a:r>
            <a:r>
              <a:rPr lang="en-US" dirty="0" err="1">
                <a:latin typeface="Arial"/>
                <a:ea typeface="Arial"/>
                <a:cs typeface="Arial"/>
                <a:sym typeface="Arial"/>
              </a:rPr>
              <a:t>organisation</a:t>
            </a:r>
            <a:r>
              <a:rPr lang="en-US" dirty="0">
                <a:latin typeface="Arial"/>
                <a:ea typeface="Arial"/>
                <a:cs typeface="Arial"/>
                <a:sym typeface="Arial"/>
              </a:rPr>
              <a:t> can maintain its higher performance for a longer span by having a great </a:t>
            </a:r>
            <a:r>
              <a:rPr lang="en-US" dirty="0" err="1">
                <a:latin typeface="Arial"/>
                <a:ea typeface="Arial"/>
                <a:cs typeface="Arial"/>
                <a:sym typeface="Arial"/>
              </a:rPr>
              <a:t>organisational</a:t>
            </a:r>
            <a:r>
              <a:rPr lang="en-US" dirty="0">
                <a:latin typeface="Arial"/>
                <a:ea typeface="Arial"/>
                <a:cs typeface="Arial"/>
                <a:sym typeface="Arial"/>
              </a:rPr>
              <a:t> culture as well as achieving the </a:t>
            </a:r>
            <a:r>
              <a:rPr lang="en-US" dirty="0" err="1">
                <a:latin typeface="Arial"/>
                <a:ea typeface="Arial"/>
                <a:cs typeface="Arial"/>
                <a:sym typeface="Arial"/>
              </a:rPr>
              <a:t>organisational</a:t>
            </a:r>
            <a:r>
              <a:rPr lang="en-US" dirty="0">
                <a:latin typeface="Arial"/>
                <a:ea typeface="Arial"/>
                <a:cs typeface="Arial"/>
                <a:sym typeface="Arial"/>
              </a:rPr>
              <a:t> goals by improving the structural background of that firm. A great structural </a:t>
            </a:r>
            <a:r>
              <a:rPr lang="en-US" dirty="0" err="1">
                <a:latin typeface="Arial"/>
                <a:ea typeface="Arial"/>
                <a:cs typeface="Arial"/>
                <a:sym typeface="Arial"/>
              </a:rPr>
              <a:t>organisation</a:t>
            </a:r>
            <a:r>
              <a:rPr lang="en-US" dirty="0">
                <a:latin typeface="Arial"/>
                <a:ea typeface="Arial"/>
                <a:cs typeface="Arial"/>
                <a:sym typeface="Arial"/>
              </a:rPr>
              <a:t> can achieve the best results in the global platform if the relationship between the culture and the people related to the </a:t>
            </a:r>
            <a:r>
              <a:rPr lang="en-US" dirty="0" err="1">
                <a:latin typeface="Arial"/>
                <a:ea typeface="Arial"/>
                <a:cs typeface="Arial"/>
                <a:sym typeface="Arial"/>
              </a:rPr>
              <a:t>organisation</a:t>
            </a:r>
            <a:r>
              <a:rPr lang="en-US" dirty="0">
                <a:latin typeface="Arial"/>
                <a:ea typeface="Arial"/>
                <a:cs typeface="Arial"/>
                <a:sym typeface="Arial"/>
              </a:rPr>
              <a:t> flourishes with time.</a:t>
            </a:r>
            <a:endParaRPr dirty="0">
              <a:latin typeface="Arial"/>
              <a:ea typeface="Arial"/>
              <a:cs typeface="Arial"/>
              <a:sym typeface="Arial"/>
            </a:endParaRPr>
          </a:p>
          <a:p>
            <a:pPr marL="0" lvl="0" indent="0" algn="just" rtl="0">
              <a:lnSpc>
                <a:spcPct val="150000"/>
              </a:lnSpc>
              <a:spcBef>
                <a:spcPts val="1200"/>
              </a:spcBef>
              <a:spcAft>
                <a:spcPts val="0"/>
              </a:spcAft>
              <a:buNone/>
            </a:pPr>
            <a:r>
              <a:rPr lang="en-US" dirty="0" err="1">
                <a:latin typeface="Arial"/>
                <a:ea typeface="Arial"/>
                <a:cs typeface="Arial"/>
                <a:sym typeface="Arial"/>
              </a:rPr>
              <a:t>Organising</a:t>
            </a:r>
            <a:r>
              <a:rPr lang="en-US" dirty="0">
                <a:latin typeface="Arial"/>
                <a:ea typeface="Arial"/>
                <a:cs typeface="Arial"/>
                <a:sym typeface="Arial"/>
              </a:rPr>
              <a:t> all the jobs and responsibilities in a strategic manner leads these firms to achieve the best position in the global market. </a:t>
            </a:r>
            <a:r>
              <a:rPr lang="en-US" dirty="0" err="1">
                <a:latin typeface="Arial"/>
                <a:ea typeface="Arial"/>
                <a:cs typeface="Arial"/>
                <a:sym typeface="Arial"/>
              </a:rPr>
              <a:t>Organisational</a:t>
            </a:r>
            <a:r>
              <a:rPr lang="en-US" dirty="0">
                <a:latin typeface="Arial"/>
                <a:ea typeface="Arial"/>
                <a:cs typeface="Arial"/>
                <a:sym typeface="Arial"/>
              </a:rPr>
              <a:t> structural set up decides how an </a:t>
            </a:r>
            <a:r>
              <a:rPr lang="en-US" dirty="0" err="1">
                <a:latin typeface="Arial"/>
                <a:ea typeface="Arial"/>
                <a:cs typeface="Arial"/>
                <a:sym typeface="Arial"/>
              </a:rPr>
              <a:t>organisation</a:t>
            </a:r>
            <a:r>
              <a:rPr lang="en-US" dirty="0">
                <a:latin typeface="Arial"/>
                <a:ea typeface="Arial"/>
                <a:cs typeface="Arial"/>
                <a:sym typeface="Arial"/>
              </a:rPr>
              <a:t> can achieve the best preposition through effective performance and it also influence the people related to the </a:t>
            </a:r>
            <a:r>
              <a:rPr lang="en-US" dirty="0" err="1">
                <a:latin typeface="Arial"/>
                <a:ea typeface="Arial"/>
                <a:cs typeface="Arial"/>
                <a:sym typeface="Arial"/>
              </a:rPr>
              <a:t>organisation</a:t>
            </a:r>
            <a:r>
              <a:rPr lang="en-US" dirty="0">
                <a:latin typeface="Arial"/>
                <a:ea typeface="Arial"/>
                <a:cs typeface="Arial"/>
                <a:sym typeface="Arial"/>
              </a:rPr>
              <a:t> to work more passionately and enthusiastically. Thus the performance of the </a:t>
            </a:r>
            <a:r>
              <a:rPr lang="en-US" dirty="0" err="1">
                <a:latin typeface="Arial"/>
                <a:ea typeface="Arial"/>
                <a:cs typeface="Arial"/>
                <a:sym typeface="Arial"/>
              </a:rPr>
              <a:t>organisation</a:t>
            </a:r>
            <a:r>
              <a:rPr lang="en-US" dirty="0">
                <a:latin typeface="Arial"/>
                <a:ea typeface="Arial"/>
                <a:cs typeface="Arial"/>
                <a:sym typeface="Arial"/>
              </a:rPr>
              <a:t> depends on the proper arrangement and management of the structural set up of that particular </a:t>
            </a:r>
            <a:r>
              <a:rPr lang="en-US" dirty="0" err="1">
                <a:latin typeface="Arial"/>
                <a:ea typeface="Arial"/>
                <a:cs typeface="Arial"/>
                <a:sym typeface="Arial"/>
              </a:rPr>
              <a:t>firm.A</a:t>
            </a:r>
            <a:r>
              <a:rPr lang="en-US" dirty="0">
                <a:latin typeface="Arial"/>
                <a:ea typeface="Arial"/>
                <a:cs typeface="Arial"/>
                <a:sym typeface="Arial"/>
              </a:rPr>
              <a:t> study says that the existence of multi-cultures within an </a:t>
            </a:r>
            <a:r>
              <a:rPr lang="en-US" dirty="0" err="1">
                <a:latin typeface="Arial"/>
                <a:ea typeface="Arial"/>
                <a:cs typeface="Arial"/>
                <a:sym typeface="Arial"/>
              </a:rPr>
              <a:t>organisation</a:t>
            </a:r>
            <a:r>
              <a:rPr lang="en-US" dirty="0">
                <a:latin typeface="Arial"/>
                <a:ea typeface="Arial"/>
                <a:cs typeface="Arial"/>
                <a:sym typeface="Arial"/>
              </a:rPr>
              <a:t> can lead to an effective and a more healthy working environment for the people of that </a:t>
            </a:r>
            <a:r>
              <a:rPr lang="en-US" dirty="0" err="1">
                <a:latin typeface="Arial"/>
                <a:ea typeface="Arial"/>
                <a:cs typeface="Arial"/>
                <a:sym typeface="Arial"/>
              </a:rPr>
              <a:t>organisation</a:t>
            </a:r>
            <a:r>
              <a:rPr lang="en-US" dirty="0">
                <a:latin typeface="Arial"/>
                <a:ea typeface="Arial"/>
                <a:cs typeface="Arial"/>
                <a:sym typeface="Arial"/>
              </a:rPr>
              <a:t>. This would further lead to increased productivity of that </a:t>
            </a:r>
            <a:r>
              <a:rPr lang="en-US" dirty="0" err="1">
                <a:latin typeface="Arial"/>
                <a:ea typeface="Arial"/>
                <a:cs typeface="Arial"/>
                <a:sym typeface="Arial"/>
              </a:rPr>
              <a:t>organisation</a:t>
            </a:r>
            <a:r>
              <a:rPr lang="en-US" dirty="0">
                <a:latin typeface="Arial"/>
                <a:ea typeface="Arial"/>
                <a:cs typeface="Arial"/>
                <a:sym typeface="Arial"/>
              </a:rPr>
              <a:t> and eventually great success. All these cultural backgrounds lead the people of the </a:t>
            </a:r>
            <a:r>
              <a:rPr lang="en-US" dirty="0" err="1">
                <a:latin typeface="Arial"/>
                <a:ea typeface="Arial"/>
                <a:cs typeface="Arial"/>
                <a:sym typeface="Arial"/>
              </a:rPr>
              <a:t>organisation</a:t>
            </a:r>
            <a:r>
              <a:rPr lang="en-US" dirty="0">
                <a:latin typeface="Arial"/>
                <a:ea typeface="Arial"/>
                <a:cs typeface="Arial"/>
                <a:sym typeface="Arial"/>
              </a:rPr>
              <a:t> to work more sincerely and thus the </a:t>
            </a:r>
            <a:r>
              <a:rPr lang="en-US" dirty="0" err="1">
                <a:latin typeface="Arial"/>
                <a:ea typeface="Arial"/>
                <a:cs typeface="Arial"/>
                <a:sym typeface="Arial"/>
              </a:rPr>
              <a:t>organisational</a:t>
            </a:r>
            <a:r>
              <a:rPr lang="en-US" dirty="0">
                <a:latin typeface="Arial"/>
                <a:ea typeface="Arial"/>
                <a:cs typeface="Arial"/>
                <a:sym typeface="Arial"/>
              </a:rPr>
              <a:t> culture plays an important role in achieving the increased productivity and great performance of that particular </a:t>
            </a:r>
            <a:r>
              <a:rPr lang="en-US" dirty="0" err="1">
                <a:latin typeface="Arial"/>
                <a:ea typeface="Arial"/>
                <a:cs typeface="Arial"/>
                <a:sym typeface="Arial"/>
              </a:rPr>
              <a:t>organisation</a:t>
            </a:r>
            <a:r>
              <a:rPr lang="en-US" dirty="0">
                <a:latin typeface="Arial"/>
                <a:ea typeface="Arial"/>
                <a:cs typeface="Arial"/>
                <a:sym typeface="Arial"/>
              </a:rPr>
              <a:t>.</a:t>
            </a:r>
            <a:endParaRPr dirty="0">
              <a:latin typeface="Arial"/>
              <a:ea typeface="Arial"/>
              <a:cs typeface="Arial"/>
              <a:sym typeface="Arial"/>
            </a:endParaRPr>
          </a:p>
          <a:p>
            <a:pPr marL="0" lvl="0" indent="0" algn="l" rtl="0">
              <a:spcBef>
                <a:spcPts val="1200"/>
              </a:spcBef>
              <a:spcAft>
                <a:spcPts val="0"/>
              </a:spcAft>
              <a:buNone/>
            </a:pPr>
            <a:endParaRPr dirty="0"/>
          </a:p>
        </p:txBody>
      </p:sp>
      <p:sp>
        <p:nvSpPr>
          <p:cNvPr id="98" name="Google Shape;98;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00042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latin typeface="Arial"/>
                <a:ea typeface="Arial"/>
                <a:cs typeface="Arial"/>
                <a:sym typeface="Arial"/>
              </a:rPr>
              <a:t>As stated by </a:t>
            </a:r>
            <a:r>
              <a:rPr lang="en-US">
                <a:solidFill>
                  <a:srgbClr val="222222"/>
                </a:solidFill>
                <a:highlight>
                  <a:srgbClr val="FFFFFF"/>
                </a:highlight>
                <a:latin typeface="Arial"/>
                <a:ea typeface="Arial"/>
                <a:cs typeface="Arial"/>
                <a:sym typeface="Arial"/>
              </a:rPr>
              <a:t>Gustiawan (2019</a:t>
            </a:r>
            <a:r>
              <a:rPr lang="en-US">
                <a:latin typeface="Arial"/>
                <a:ea typeface="Arial"/>
                <a:cs typeface="Arial"/>
                <a:sym typeface="Arial"/>
              </a:rPr>
              <a:t>), organisational people refer to employees, stakeholders, managers, suppliers and customers who are directly and indirectly involved in the overall development of a particular organisation. Organisational performance can be hugely affected by the people’s performance and organisational culture as well as structure as all these elements are interrelated with other.</a:t>
            </a:r>
            <a:endParaRPr>
              <a:latin typeface="Arial"/>
              <a:ea typeface="Arial"/>
              <a:cs typeface="Arial"/>
              <a:sym typeface="Arial"/>
            </a:endParaRPr>
          </a:p>
          <a:p>
            <a:pPr marL="0" lvl="0" indent="0" algn="l" rtl="0">
              <a:spcBef>
                <a:spcPts val="1200"/>
              </a:spcBef>
              <a:spcAft>
                <a:spcPts val="0"/>
              </a:spcAft>
              <a:buNone/>
            </a:pPr>
            <a:endParaRPr/>
          </a:p>
        </p:txBody>
      </p:sp>
      <p:sp>
        <p:nvSpPr>
          <p:cNvPr id="105" name="Google Shape;105;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3838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Different business organisations address these issues differently and also cover a wide range of managerial skill sets and theories to mitigate such issues. To be specific there are three main aspects of employee management where a business organisation might face adverse challenges which eventually impact the operations of a business.</a:t>
            </a:r>
            <a:endParaRPr b="0"/>
          </a:p>
          <a:p>
            <a:pPr marL="0" lvl="0" indent="0" algn="l" rtl="0">
              <a:spcBef>
                <a:spcPts val="0"/>
              </a:spcBef>
              <a:spcAft>
                <a:spcPts val="0"/>
              </a:spcAft>
              <a:buNone/>
            </a:pPr>
            <a:br>
              <a:rPr lang="en-US"/>
            </a:br>
            <a:endParaRPr/>
          </a:p>
        </p:txBody>
      </p:sp>
      <p:sp>
        <p:nvSpPr>
          <p:cNvPr id="113" name="Google Shape;113;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3279827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80000"/>
              </a:lnSpc>
              <a:spcBef>
                <a:spcPts val="0"/>
              </a:spcBef>
              <a:spcAft>
                <a:spcPts val="0"/>
              </a:spcAft>
              <a:buNone/>
            </a:pPr>
            <a:r>
              <a:rPr lang="en-US" sz="1110" b="0" i="0" u="none" strike="noStrike">
                <a:solidFill>
                  <a:schemeClr val="dk1"/>
                </a:solidFill>
                <a:latin typeface="Calibri"/>
                <a:ea typeface="Calibri"/>
                <a:cs typeface="Calibri"/>
                <a:sym typeface="Calibri"/>
              </a:rPr>
              <a:t>Some of the main issues in employee retention that an organisation often encounters can be identified as salary dissatisfaction, lack of appraisals, work pressure and unpleasant behaviour from the hierarchy. Employee retention is one of the most striking features of an organisation which effectively works for a better and more sustainable business in the long run (Gunasekaran </a:t>
            </a:r>
            <a:r>
              <a:rPr lang="en-US" sz="1110" b="0" i="1" u="none" strike="noStrike">
                <a:solidFill>
                  <a:schemeClr val="dk1"/>
                </a:solidFill>
                <a:latin typeface="Calibri"/>
                <a:ea typeface="Calibri"/>
                <a:cs typeface="Calibri"/>
                <a:sym typeface="Calibri"/>
              </a:rPr>
              <a:t>et al</a:t>
            </a:r>
            <a:r>
              <a:rPr lang="en-US" sz="1110" b="0" i="0" u="none" strike="noStrike">
                <a:solidFill>
                  <a:schemeClr val="dk1"/>
                </a:solidFill>
                <a:latin typeface="Calibri"/>
                <a:ea typeface="Calibri"/>
                <a:cs typeface="Calibri"/>
                <a:sym typeface="Calibri"/>
              </a:rPr>
              <a:t>., 2018). For example, </a:t>
            </a:r>
            <a:r>
              <a:rPr lang="en-US" sz="1110" b="0" i="1" u="none" strike="noStrike">
                <a:solidFill>
                  <a:schemeClr val="dk1"/>
                </a:solidFill>
                <a:latin typeface="Calibri"/>
                <a:ea typeface="Calibri"/>
                <a:cs typeface="Calibri"/>
                <a:sym typeface="Calibri"/>
              </a:rPr>
              <a:t>Tesco,</a:t>
            </a:r>
            <a:r>
              <a:rPr lang="en-US" sz="1110" b="0" i="0" u="none" strike="noStrike">
                <a:solidFill>
                  <a:schemeClr val="dk1"/>
                </a:solidFill>
                <a:latin typeface="Calibri"/>
                <a:ea typeface="Calibri"/>
                <a:cs typeface="Calibri"/>
                <a:sym typeface="Calibri"/>
              </a:rPr>
              <a:t> one of the leading retail companies in the UK retains their employees by providing proper health and safety measures and adequate leaves as per the organisational policies. </a:t>
            </a:r>
            <a:endParaRPr sz="1110" b="0"/>
          </a:p>
          <a:p>
            <a:pPr marL="0" lvl="0" indent="0" algn="l" rtl="0">
              <a:lnSpc>
                <a:spcPct val="80000"/>
              </a:lnSpc>
              <a:spcBef>
                <a:spcPts val="0"/>
              </a:spcBef>
              <a:spcAft>
                <a:spcPts val="0"/>
              </a:spcAft>
              <a:buNone/>
            </a:pPr>
            <a:r>
              <a:rPr lang="en-US" sz="1110" b="1" i="1" u="none" strike="noStrike">
                <a:solidFill>
                  <a:schemeClr val="dk1"/>
                </a:solidFill>
                <a:latin typeface="Calibri"/>
                <a:ea typeface="Calibri"/>
                <a:cs typeface="Calibri"/>
                <a:sym typeface="Calibri"/>
              </a:rPr>
              <a:t>Employee Motivation issues</a:t>
            </a:r>
            <a:endParaRPr sz="1110" b="0"/>
          </a:p>
          <a:p>
            <a:pPr marL="0" lvl="0" indent="0" algn="l" rtl="0">
              <a:lnSpc>
                <a:spcPct val="80000"/>
              </a:lnSpc>
              <a:spcBef>
                <a:spcPts val="0"/>
              </a:spcBef>
              <a:spcAft>
                <a:spcPts val="0"/>
              </a:spcAft>
              <a:buNone/>
            </a:pPr>
            <a:r>
              <a:rPr lang="en-US" sz="1110" b="0" i="0" u="none" strike="noStrike">
                <a:solidFill>
                  <a:schemeClr val="dk1"/>
                </a:solidFill>
                <a:latin typeface="Calibri"/>
                <a:ea typeface="Calibri"/>
                <a:cs typeface="Calibri"/>
                <a:sym typeface="Calibri"/>
              </a:rPr>
              <a:t>Employee motivation is the feature of an organisation where the management effectively motivates the workforce to achieve organisational goals and objectives. Several issues trigger poor motivation in the workplace such as poor communication, high employee turnover as well as low productivity. These aspects can be mitigated by using proper motivational theories in business management such as </a:t>
            </a:r>
            <a:r>
              <a:rPr lang="en-US" sz="1110" b="0" i="1" u="none" strike="noStrike">
                <a:solidFill>
                  <a:schemeClr val="dk1"/>
                </a:solidFill>
                <a:latin typeface="Calibri"/>
                <a:ea typeface="Calibri"/>
                <a:cs typeface="Calibri"/>
                <a:sym typeface="Calibri"/>
              </a:rPr>
              <a:t>Maslow’s Hierarchy of Needs</a:t>
            </a:r>
            <a:r>
              <a:rPr lang="en-US" sz="1110" b="0" i="0" u="none" strike="noStrike">
                <a:solidFill>
                  <a:schemeClr val="dk1"/>
                </a:solidFill>
                <a:latin typeface="Calibri"/>
                <a:ea typeface="Calibri"/>
                <a:cs typeface="Calibri"/>
                <a:sym typeface="Calibri"/>
              </a:rPr>
              <a:t> and </a:t>
            </a:r>
            <a:r>
              <a:rPr lang="en-US" sz="1110" b="0" i="1" u="none" strike="noStrike">
                <a:solidFill>
                  <a:schemeClr val="dk1"/>
                </a:solidFill>
                <a:latin typeface="Calibri"/>
                <a:ea typeface="Calibri"/>
                <a:cs typeface="Calibri"/>
                <a:sym typeface="Calibri"/>
              </a:rPr>
              <a:t>Herzberg's two-factor theory </a:t>
            </a:r>
            <a:r>
              <a:rPr lang="en-US" sz="1110" b="0" i="0" u="none" strike="noStrike">
                <a:solidFill>
                  <a:schemeClr val="dk1"/>
                </a:solidFill>
                <a:latin typeface="Calibri"/>
                <a:ea typeface="Calibri"/>
                <a:cs typeface="Calibri"/>
                <a:sym typeface="Calibri"/>
              </a:rPr>
              <a:t>(Roscoe </a:t>
            </a:r>
            <a:r>
              <a:rPr lang="en-US" sz="1110" b="0" i="1" u="none" strike="noStrike">
                <a:solidFill>
                  <a:schemeClr val="dk1"/>
                </a:solidFill>
                <a:latin typeface="Calibri"/>
                <a:ea typeface="Calibri"/>
                <a:cs typeface="Calibri"/>
                <a:sym typeface="Calibri"/>
              </a:rPr>
              <a:t>et al</a:t>
            </a:r>
            <a:r>
              <a:rPr lang="en-US" sz="1110" b="0" i="0" u="none" strike="noStrike">
                <a:solidFill>
                  <a:schemeClr val="dk1"/>
                </a:solidFill>
                <a:latin typeface="Calibri"/>
                <a:ea typeface="Calibri"/>
                <a:cs typeface="Calibri"/>
                <a:sym typeface="Calibri"/>
              </a:rPr>
              <a:t>., 2019, p.739). These theories effectively provide the management with an ample understanding of the employee needs and requirements and which can be provided accordingly with the growth of the employee.</a:t>
            </a:r>
            <a:endParaRPr sz="1110" b="0"/>
          </a:p>
          <a:p>
            <a:pPr marL="0" lvl="0" indent="0" algn="l" rtl="0">
              <a:lnSpc>
                <a:spcPct val="80000"/>
              </a:lnSpc>
              <a:spcBef>
                <a:spcPts val="0"/>
              </a:spcBef>
              <a:spcAft>
                <a:spcPts val="0"/>
              </a:spcAft>
              <a:buNone/>
            </a:pPr>
            <a:r>
              <a:rPr lang="en-US" sz="1110" b="1" i="1" u="none" strike="noStrike">
                <a:solidFill>
                  <a:schemeClr val="dk1"/>
                </a:solidFill>
                <a:latin typeface="Calibri"/>
                <a:ea typeface="Calibri"/>
                <a:cs typeface="Calibri"/>
                <a:sym typeface="Calibri"/>
              </a:rPr>
              <a:t>Employee engagement issues</a:t>
            </a:r>
            <a:endParaRPr sz="1110" b="0"/>
          </a:p>
          <a:p>
            <a:pPr marL="0" lvl="0" indent="0" algn="l" rtl="0">
              <a:lnSpc>
                <a:spcPct val="80000"/>
              </a:lnSpc>
              <a:spcBef>
                <a:spcPts val="0"/>
              </a:spcBef>
              <a:spcAft>
                <a:spcPts val="0"/>
              </a:spcAft>
              <a:buNone/>
            </a:pPr>
            <a:r>
              <a:rPr lang="en-US" sz="1110" b="0" i="0" u="none" strike="noStrike">
                <a:solidFill>
                  <a:schemeClr val="dk1"/>
                </a:solidFill>
                <a:latin typeface="Calibri"/>
                <a:ea typeface="Calibri"/>
                <a:cs typeface="Calibri"/>
                <a:sym typeface="Calibri"/>
              </a:rPr>
              <a:t>Employee engagement issues generally occur due to a lack of communication within the organisation. For example, when management does not communicate with their employees, they eventually start to feel devalued within the organisation. This problem can have adverse effects on the operations of a business and might also result in poor organisational management. To mitigate such problems, organisations often use employee engagement theories such as </a:t>
            </a:r>
            <a:r>
              <a:rPr lang="en-US" sz="1110" b="0" i="1" u="none" strike="noStrike">
                <a:solidFill>
                  <a:schemeClr val="dk1"/>
                </a:solidFill>
                <a:latin typeface="Calibri"/>
                <a:ea typeface="Calibri"/>
                <a:cs typeface="Calibri"/>
                <a:sym typeface="Calibri"/>
              </a:rPr>
              <a:t>The Zinger Model </a:t>
            </a:r>
            <a:r>
              <a:rPr lang="en-US" sz="1110" b="0" i="0" u="none" strike="noStrike">
                <a:solidFill>
                  <a:schemeClr val="dk1"/>
                </a:solidFill>
                <a:latin typeface="Calibri"/>
                <a:ea typeface="Calibri"/>
                <a:cs typeface="Calibri"/>
                <a:sym typeface="Calibri"/>
              </a:rPr>
              <a:t>and concepts of transparent organisational decision-making (Mansaray, 2019, p.27). </a:t>
            </a:r>
            <a:r>
              <a:rPr lang="en-US" sz="1110" b="0" i="1" u="none" strike="noStrike">
                <a:solidFill>
                  <a:schemeClr val="dk1"/>
                </a:solidFill>
                <a:latin typeface="Calibri"/>
                <a:ea typeface="Calibri"/>
                <a:cs typeface="Calibri"/>
                <a:sym typeface="Calibri"/>
              </a:rPr>
              <a:t>Tesco </a:t>
            </a:r>
            <a:r>
              <a:rPr lang="en-US" sz="1110" b="0" i="0" u="none" strike="noStrike">
                <a:solidFill>
                  <a:schemeClr val="dk1"/>
                </a:solidFill>
                <a:latin typeface="Calibri"/>
                <a:ea typeface="Calibri"/>
                <a:cs typeface="Calibri"/>
                <a:sym typeface="Calibri"/>
              </a:rPr>
              <a:t>as organised management in their business considers using such theories and regularly communicates with the employees to have better operations and results.</a:t>
            </a:r>
            <a:endParaRPr sz="1110" b="0"/>
          </a:p>
          <a:p>
            <a:pPr marL="0" lvl="0" indent="0" algn="l" rtl="0">
              <a:lnSpc>
                <a:spcPct val="80000"/>
              </a:lnSpc>
              <a:spcBef>
                <a:spcPts val="0"/>
              </a:spcBef>
              <a:spcAft>
                <a:spcPts val="0"/>
              </a:spcAft>
              <a:buNone/>
            </a:pPr>
            <a:br>
              <a:rPr lang="en-US" sz="1110"/>
            </a:br>
            <a:endParaRPr sz="1110"/>
          </a:p>
        </p:txBody>
      </p:sp>
      <p:sp>
        <p:nvSpPr>
          <p:cNvPr id="122" name="Google Shape;122;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extLst>
      <p:ext uri="{BB962C8B-B14F-4D97-AF65-F5344CB8AC3E}">
        <p14:creationId xmlns:p14="http://schemas.microsoft.com/office/powerpoint/2010/main" val="3599987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Furthermore, the HRM also strategically plans for proper employee benefits functions which eventually results in better organisational management and performance.</a:t>
            </a:r>
            <a:endParaRPr b="0"/>
          </a:p>
          <a:p>
            <a:pPr marL="0" lvl="0" indent="0" algn="l" rtl="0">
              <a:spcBef>
                <a:spcPts val="0"/>
              </a:spcBef>
              <a:spcAft>
                <a:spcPts val="0"/>
              </a:spcAft>
              <a:buNone/>
            </a:pPr>
            <a:r>
              <a:rPr lang="en-US" sz="1200" b="1" i="1" u="none" strike="noStrike">
                <a:solidFill>
                  <a:schemeClr val="dk1"/>
                </a:solidFill>
                <a:latin typeface="Calibri"/>
                <a:ea typeface="Calibri"/>
                <a:cs typeface="Calibri"/>
                <a:sym typeface="Calibri"/>
              </a:rPr>
              <a:t>Employee retention </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Several strategies determine a coherent employee retention facility within an organisation. These strategies are based on the analysis of employee needs and requirements that effectively contributes to the convenience of employees. Some of the main strategies to retain employees can be determined as </a:t>
            </a:r>
            <a:r>
              <a:rPr lang="en-US" sz="1200" b="0" i="1" u="none" strike="noStrike">
                <a:solidFill>
                  <a:schemeClr val="dk1"/>
                </a:solidFill>
                <a:latin typeface="Calibri"/>
                <a:ea typeface="Calibri"/>
                <a:cs typeface="Calibri"/>
                <a:sym typeface="Calibri"/>
              </a:rPr>
              <a:t>investing in employee’s career development, recognising employee contribution and appraisals, prioritising work-life balance, creating growth pathways </a:t>
            </a:r>
            <a:r>
              <a:rPr lang="en-US" sz="1200" b="0" i="0" u="none" strike="noStrike">
                <a:solidFill>
                  <a:schemeClr val="dk1"/>
                </a:solidFill>
                <a:latin typeface="Calibri"/>
                <a:ea typeface="Calibri"/>
                <a:cs typeface="Calibri"/>
                <a:sym typeface="Calibri"/>
              </a:rPr>
              <a:t>and </a:t>
            </a:r>
            <a:r>
              <a:rPr lang="en-US" sz="1200" b="0" i="1" u="none" strike="noStrike">
                <a:solidFill>
                  <a:schemeClr val="dk1"/>
                </a:solidFill>
                <a:latin typeface="Calibri"/>
                <a:ea typeface="Calibri"/>
                <a:cs typeface="Calibri"/>
                <a:sym typeface="Calibri"/>
              </a:rPr>
              <a:t>considering employee benefits with improved organisational culture </a:t>
            </a:r>
            <a:r>
              <a:rPr lang="en-US" sz="1200" b="0" i="0" u="none" strike="noStrike">
                <a:solidFill>
                  <a:schemeClr val="dk1"/>
                </a:solidFill>
                <a:latin typeface="Calibri"/>
                <a:ea typeface="Calibri"/>
                <a:cs typeface="Calibri"/>
                <a:sym typeface="Calibri"/>
              </a:rPr>
              <a:t>(Roscoe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2019, p.745). For example, </a:t>
            </a:r>
            <a:r>
              <a:rPr lang="en-US" sz="1200" b="0" i="1" u="none" strike="noStrike">
                <a:solidFill>
                  <a:schemeClr val="dk1"/>
                </a:solidFill>
                <a:latin typeface="Calibri"/>
                <a:ea typeface="Calibri"/>
                <a:cs typeface="Calibri"/>
                <a:sym typeface="Calibri"/>
              </a:rPr>
              <a:t>Amazon </a:t>
            </a:r>
            <a:r>
              <a:rPr lang="en-US" sz="1200" b="0" i="0" u="none" strike="noStrike">
                <a:solidFill>
                  <a:schemeClr val="dk1"/>
                </a:solidFill>
                <a:latin typeface="Calibri"/>
                <a:ea typeface="Calibri"/>
                <a:cs typeface="Calibri"/>
                <a:sym typeface="Calibri"/>
              </a:rPr>
              <a:t>uses micromanagement strategies through which employees are assigned collaborative small objectives that eventually increase productivity. </a:t>
            </a:r>
            <a:endParaRPr b="0"/>
          </a:p>
          <a:p>
            <a:pPr marL="0" lvl="0" indent="0" algn="l" rtl="0">
              <a:spcBef>
                <a:spcPts val="0"/>
              </a:spcBef>
              <a:spcAft>
                <a:spcPts val="0"/>
              </a:spcAft>
              <a:buNone/>
            </a:pPr>
            <a:br>
              <a:rPr lang="en-US"/>
            </a:br>
            <a:endParaRPr/>
          </a:p>
        </p:txBody>
      </p:sp>
      <p:sp>
        <p:nvSpPr>
          <p:cNvPr id="131" name="Google Shape;131;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extLst>
      <p:ext uri="{BB962C8B-B14F-4D97-AF65-F5344CB8AC3E}">
        <p14:creationId xmlns:p14="http://schemas.microsoft.com/office/powerpoint/2010/main" val="584765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80000"/>
              </a:lnSpc>
              <a:spcBef>
                <a:spcPts val="0"/>
              </a:spcBef>
              <a:spcAft>
                <a:spcPts val="0"/>
              </a:spcAft>
              <a:buNone/>
            </a:pPr>
            <a:r>
              <a:rPr lang="en-US" sz="1110" b="0" i="0" u="none" strike="noStrike" dirty="0">
                <a:solidFill>
                  <a:schemeClr val="dk1"/>
                </a:solidFill>
                <a:latin typeface="Calibri"/>
                <a:ea typeface="Calibri"/>
                <a:cs typeface="Calibri"/>
                <a:sym typeface="Calibri"/>
              </a:rPr>
              <a:t>Furthermore, HRM also strategically thinks of a way for management through employees to understand and contribute to the </a:t>
            </a:r>
            <a:r>
              <a:rPr lang="en-US" sz="1110" b="0" i="0" u="none" strike="noStrike" dirty="0" err="1">
                <a:solidFill>
                  <a:schemeClr val="dk1"/>
                </a:solidFill>
                <a:latin typeface="Calibri"/>
                <a:ea typeface="Calibri"/>
                <a:cs typeface="Calibri"/>
                <a:sym typeface="Calibri"/>
              </a:rPr>
              <a:t>organisation</a:t>
            </a:r>
            <a:r>
              <a:rPr lang="en-US" sz="1110" b="0" i="0" u="none" strike="noStrike" dirty="0">
                <a:solidFill>
                  <a:schemeClr val="dk1"/>
                </a:solidFill>
                <a:latin typeface="Calibri"/>
                <a:ea typeface="Calibri"/>
                <a:cs typeface="Calibri"/>
                <a:sym typeface="Calibri"/>
              </a:rPr>
              <a:t> effectively. Some of the most important strategies can be determined as </a:t>
            </a:r>
            <a:r>
              <a:rPr lang="en-US" sz="1110" b="0" i="1" u="none" strike="noStrike" dirty="0">
                <a:solidFill>
                  <a:schemeClr val="dk1"/>
                </a:solidFill>
                <a:latin typeface="Calibri"/>
                <a:ea typeface="Calibri"/>
                <a:cs typeface="Calibri"/>
                <a:sym typeface="Calibri"/>
              </a:rPr>
              <a:t>setting clear goals and promoting collaborative work environments, celebrating milestones irrespective of size, providing efficient feedback for improvement, empowering employees with problem-solving skills </a:t>
            </a:r>
            <a:r>
              <a:rPr lang="en-US" sz="1110" b="0" i="0" u="none" strike="noStrike" dirty="0">
                <a:solidFill>
                  <a:schemeClr val="dk1"/>
                </a:solidFill>
                <a:latin typeface="Calibri"/>
                <a:ea typeface="Calibri"/>
                <a:cs typeface="Calibri"/>
                <a:sym typeface="Calibri"/>
              </a:rPr>
              <a:t>and </a:t>
            </a:r>
            <a:r>
              <a:rPr lang="en-US" sz="1110" b="0" i="1" u="none" strike="noStrike" dirty="0">
                <a:solidFill>
                  <a:schemeClr val="dk1"/>
                </a:solidFill>
                <a:latin typeface="Calibri"/>
                <a:ea typeface="Calibri"/>
                <a:cs typeface="Calibri"/>
                <a:sym typeface="Calibri"/>
              </a:rPr>
              <a:t>following the promised compensations</a:t>
            </a:r>
            <a:r>
              <a:rPr lang="en-US" sz="1110" b="0" i="0" u="none" strike="noStrike" dirty="0">
                <a:solidFill>
                  <a:schemeClr val="dk1"/>
                </a:solidFill>
                <a:latin typeface="Calibri"/>
                <a:ea typeface="Calibri"/>
                <a:cs typeface="Calibri"/>
                <a:sym typeface="Calibri"/>
              </a:rPr>
              <a:t>. These strategies effectively help employees to understand the vision of the </a:t>
            </a:r>
            <a:r>
              <a:rPr lang="en-US" sz="1110" b="0" i="0" u="none" strike="noStrike" dirty="0" err="1">
                <a:solidFill>
                  <a:schemeClr val="dk1"/>
                </a:solidFill>
                <a:latin typeface="Calibri"/>
                <a:ea typeface="Calibri"/>
                <a:cs typeface="Calibri"/>
                <a:sym typeface="Calibri"/>
              </a:rPr>
              <a:t>organisation</a:t>
            </a:r>
            <a:r>
              <a:rPr lang="en-US" sz="1110" b="0" i="0" u="none" strike="noStrike" dirty="0">
                <a:solidFill>
                  <a:schemeClr val="dk1"/>
                </a:solidFill>
                <a:latin typeface="Calibri"/>
                <a:ea typeface="Calibri"/>
                <a:cs typeface="Calibri"/>
                <a:sym typeface="Calibri"/>
              </a:rPr>
              <a:t> and contribute with a positive and visionary mindset. For example, </a:t>
            </a:r>
            <a:r>
              <a:rPr lang="en-US" sz="1110" b="0" i="1" u="none" strike="noStrike" dirty="0">
                <a:solidFill>
                  <a:schemeClr val="dk1"/>
                </a:solidFill>
                <a:latin typeface="Calibri"/>
                <a:ea typeface="Calibri"/>
                <a:cs typeface="Calibri"/>
                <a:sym typeface="Calibri"/>
              </a:rPr>
              <a:t>Sainsbury's </a:t>
            </a:r>
            <a:r>
              <a:rPr lang="en-US" sz="1110" b="0" i="0" u="none" strike="noStrike" dirty="0">
                <a:solidFill>
                  <a:schemeClr val="dk1"/>
                </a:solidFill>
                <a:latin typeface="Calibri"/>
                <a:ea typeface="Calibri"/>
                <a:cs typeface="Calibri"/>
                <a:sym typeface="Calibri"/>
              </a:rPr>
              <a:t>is one of the leading retailers that effectively engages with employees for providing useful guidance and feedback on their preassigned jobs. This helps the employees to feel valued and perform better in the operations. </a:t>
            </a:r>
            <a:endParaRPr sz="1110" b="0" dirty="0"/>
          </a:p>
          <a:p>
            <a:pPr marL="0" lvl="0" indent="0" algn="l" rtl="0">
              <a:lnSpc>
                <a:spcPct val="80000"/>
              </a:lnSpc>
              <a:spcBef>
                <a:spcPts val="0"/>
              </a:spcBef>
              <a:spcAft>
                <a:spcPts val="0"/>
              </a:spcAft>
              <a:buNone/>
            </a:pPr>
            <a:r>
              <a:rPr lang="en-US" sz="1110" b="1" i="1" u="none" strike="noStrike" dirty="0">
                <a:solidFill>
                  <a:schemeClr val="dk1"/>
                </a:solidFill>
                <a:latin typeface="Calibri"/>
                <a:ea typeface="Calibri"/>
                <a:cs typeface="Calibri"/>
                <a:sym typeface="Calibri"/>
              </a:rPr>
              <a:t>Employee engagement</a:t>
            </a:r>
            <a:endParaRPr sz="1110" b="0" dirty="0"/>
          </a:p>
          <a:p>
            <a:pPr marL="0" lvl="0" indent="0" algn="l" rtl="0">
              <a:lnSpc>
                <a:spcPct val="80000"/>
              </a:lnSpc>
              <a:spcBef>
                <a:spcPts val="0"/>
              </a:spcBef>
              <a:spcAft>
                <a:spcPts val="0"/>
              </a:spcAft>
              <a:buNone/>
            </a:pPr>
            <a:r>
              <a:rPr lang="en-US" sz="1110" b="0" i="0" u="none" strike="noStrike" dirty="0">
                <a:solidFill>
                  <a:schemeClr val="dk1"/>
                </a:solidFill>
                <a:latin typeface="Calibri"/>
                <a:ea typeface="Calibri"/>
                <a:cs typeface="Calibri"/>
                <a:sym typeface="Calibri"/>
              </a:rPr>
              <a:t>As per the views of Mansaray (2019, p.25), employee engagement is one of the important aspects of managing better in the </a:t>
            </a:r>
            <a:r>
              <a:rPr lang="en-US" sz="1110" b="0" i="0" u="none" strike="noStrike" dirty="0" err="1">
                <a:solidFill>
                  <a:schemeClr val="dk1"/>
                </a:solidFill>
                <a:latin typeface="Calibri"/>
                <a:ea typeface="Calibri"/>
                <a:cs typeface="Calibri"/>
                <a:sym typeface="Calibri"/>
              </a:rPr>
              <a:t>organisation</a:t>
            </a:r>
            <a:r>
              <a:rPr lang="en-US" sz="1110" b="0" i="0" u="none" strike="noStrike" dirty="0">
                <a:solidFill>
                  <a:schemeClr val="dk1"/>
                </a:solidFill>
                <a:latin typeface="Calibri"/>
                <a:ea typeface="Calibri"/>
                <a:cs typeface="Calibri"/>
                <a:sym typeface="Calibri"/>
              </a:rPr>
              <a:t>. The HRM effectively delivers employee engagement facilities following strategic methods which eventually contributes to better workforce management. Human resource management regularly analyses the employee's needs for carrying out better work progress as well as provides employees with maximum benefits which keep them motivated throughout their tenure. Furthermore, it has also been seen that the HRM of an </a:t>
            </a:r>
            <a:r>
              <a:rPr lang="en-US" sz="1110" b="0" i="0" u="none" strike="noStrike" dirty="0" err="1">
                <a:solidFill>
                  <a:schemeClr val="dk1"/>
                </a:solidFill>
                <a:latin typeface="Calibri"/>
                <a:ea typeface="Calibri"/>
                <a:cs typeface="Calibri"/>
                <a:sym typeface="Calibri"/>
              </a:rPr>
              <a:t>organisation</a:t>
            </a:r>
            <a:r>
              <a:rPr lang="en-US" sz="1110" b="0" i="0" u="none" strike="noStrike" dirty="0">
                <a:solidFill>
                  <a:schemeClr val="dk1"/>
                </a:solidFill>
                <a:latin typeface="Calibri"/>
                <a:ea typeface="Calibri"/>
                <a:cs typeface="Calibri"/>
                <a:sym typeface="Calibri"/>
              </a:rPr>
              <a:t> regularly conducts meetings with employees and discusses the latest inclusion and development in the workplace. This strategy of transparent </a:t>
            </a:r>
            <a:r>
              <a:rPr lang="en-US" sz="1110" b="0" i="0" u="none" strike="noStrike" dirty="0" err="1">
                <a:solidFill>
                  <a:schemeClr val="dk1"/>
                </a:solidFill>
                <a:latin typeface="Calibri"/>
                <a:ea typeface="Calibri"/>
                <a:cs typeface="Calibri"/>
                <a:sym typeface="Calibri"/>
              </a:rPr>
              <a:t>behaviour</a:t>
            </a:r>
            <a:r>
              <a:rPr lang="en-US" sz="1110" b="0" i="0" u="none" strike="noStrike" dirty="0">
                <a:solidFill>
                  <a:schemeClr val="dk1"/>
                </a:solidFill>
                <a:latin typeface="Calibri"/>
                <a:ea typeface="Calibri"/>
                <a:cs typeface="Calibri"/>
                <a:sym typeface="Calibri"/>
              </a:rPr>
              <a:t> within the </a:t>
            </a:r>
            <a:r>
              <a:rPr lang="en-US" sz="1110" b="0" i="0" u="none" strike="noStrike" dirty="0" err="1">
                <a:solidFill>
                  <a:schemeClr val="dk1"/>
                </a:solidFill>
                <a:latin typeface="Calibri"/>
                <a:ea typeface="Calibri"/>
                <a:cs typeface="Calibri"/>
                <a:sym typeface="Calibri"/>
              </a:rPr>
              <a:t>organisation</a:t>
            </a:r>
            <a:r>
              <a:rPr lang="en-US" sz="1110" b="0" i="0" u="none" strike="noStrike" dirty="0">
                <a:solidFill>
                  <a:schemeClr val="dk1"/>
                </a:solidFill>
                <a:latin typeface="Calibri"/>
                <a:ea typeface="Calibri"/>
                <a:cs typeface="Calibri"/>
                <a:sym typeface="Calibri"/>
              </a:rPr>
              <a:t> helps employees to acquire a good understanding of the </a:t>
            </a:r>
            <a:r>
              <a:rPr lang="en-US" sz="1110" b="0" i="0" u="none" strike="noStrike" dirty="0" err="1">
                <a:solidFill>
                  <a:schemeClr val="dk1"/>
                </a:solidFill>
                <a:latin typeface="Calibri"/>
                <a:ea typeface="Calibri"/>
                <a:cs typeface="Calibri"/>
                <a:sym typeface="Calibri"/>
              </a:rPr>
              <a:t>organisational</a:t>
            </a:r>
            <a:r>
              <a:rPr lang="en-US" sz="1110" b="0" i="0" u="none" strike="noStrike" dirty="0">
                <a:solidFill>
                  <a:schemeClr val="dk1"/>
                </a:solidFill>
                <a:latin typeface="Calibri"/>
                <a:ea typeface="Calibri"/>
                <a:cs typeface="Calibri"/>
                <a:sym typeface="Calibri"/>
              </a:rPr>
              <a:t> system and contribute better to their functions (Rybak, 2022). For example, </a:t>
            </a:r>
            <a:r>
              <a:rPr lang="en-US" sz="1110" b="0" i="1" u="none" strike="noStrike" dirty="0">
                <a:solidFill>
                  <a:schemeClr val="dk1"/>
                </a:solidFill>
                <a:latin typeface="Calibri"/>
                <a:ea typeface="Calibri"/>
                <a:cs typeface="Calibri"/>
                <a:sym typeface="Calibri"/>
              </a:rPr>
              <a:t>Amazon </a:t>
            </a:r>
            <a:r>
              <a:rPr lang="en-US" sz="1110" b="0" i="0" u="none" strike="noStrike" dirty="0">
                <a:solidFill>
                  <a:schemeClr val="dk1"/>
                </a:solidFill>
                <a:latin typeface="Calibri"/>
                <a:ea typeface="Calibri"/>
                <a:cs typeface="Calibri"/>
                <a:sym typeface="Calibri"/>
              </a:rPr>
              <a:t>regularly communicates with employees through team meetings and one-on-one training sessions. Furthermore, the company conducts day-end meetings on digital platforms like </a:t>
            </a:r>
            <a:r>
              <a:rPr lang="en-US" sz="1110" b="0" i="1" u="none" strike="noStrike" dirty="0">
                <a:solidFill>
                  <a:schemeClr val="dk1"/>
                </a:solidFill>
                <a:latin typeface="Calibri"/>
                <a:ea typeface="Calibri"/>
                <a:cs typeface="Calibri"/>
                <a:sym typeface="Calibri"/>
              </a:rPr>
              <a:t>Zoom </a:t>
            </a:r>
            <a:r>
              <a:rPr lang="en-US" sz="1110" b="0" i="0" u="none" strike="noStrike" dirty="0">
                <a:solidFill>
                  <a:schemeClr val="dk1"/>
                </a:solidFill>
                <a:latin typeface="Calibri"/>
                <a:ea typeface="Calibri"/>
                <a:cs typeface="Calibri"/>
                <a:sym typeface="Calibri"/>
              </a:rPr>
              <a:t>and </a:t>
            </a:r>
            <a:r>
              <a:rPr lang="en-US" sz="1110" b="0" i="1" u="none" strike="noStrike" dirty="0">
                <a:solidFill>
                  <a:schemeClr val="dk1"/>
                </a:solidFill>
                <a:latin typeface="Calibri"/>
                <a:ea typeface="Calibri"/>
                <a:cs typeface="Calibri"/>
                <a:sym typeface="Calibri"/>
              </a:rPr>
              <a:t>Microsoft Teams</a:t>
            </a:r>
            <a:r>
              <a:rPr lang="en-US" sz="1110" b="0" i="0" u="none" strike="noStrike" dirty="0">
                <a:solidFill>
                  <a:schemeClr val="dk1"/>
                </a:solidFill>
                <a:latin typeface="Calibri"/>
                <a:ea typeface="Calibri"/>
                <a:cs typeface="Calibri"/>
                <a:sym typeface="Calibri"/>
              </a:rPr>
              <a:t> through which the management provides necessary feedback to employees and discusses the approaches of a project. This strategy helps the employees to better execute their approaches and resources and eventually results in a significant performance.</a:t>
            </a:r>
            <a:endParaRPr sz="1110" b="0" dirty="0"/>
          </a:p>
          <a:p>
            <a:pPr marL="0" lvl="0" indent="0" algn="l" rtl="0">
              <a:lnSpc>
                <a:spcPct val="80000"/>
              </a:lnSpc>
              <a:spcBef>
                <a:spcPts val="0"/>
              </a:spcBef>
              <a:spcAft>
                <a:spcPts val="0"/>
              </a:spcAft>
              <a:buNone/>
            </a:pPr>
            <a:br>
              <a:rPr lang="en-US" sz="1110" dirty="0"/>
            </a:br>
            <a:endParaRPr sz="1110" dirty="0"/>
          </a:p>
        </p:txBody>
      </p:sp>
      <p:sp>
        <p:nvSpPr>
          <p:cNvPr id="141" name="Google Shape;141;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extLst>
      <p:ext uri="{BB962C8B-B14F-4D97-AF65-F5344CB8AC3E}">
        <p14:creationId xmlns:p14="http://schemas.microsoft.com/office/powerpoint/2010/main" val="257276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1200"/>
              </a:spcBef>
              <a:spcAft>
                <a:spcPts val="0"/>
              </a:spcAft>
              <a:buNone/>
            </a:pPr>
            <a:r>
              <a:rPr lang="en-US" sz="1200" dirty="0">
                <a:solidFill>
                  <a:schemeClr val="dk1"/>
                </a:solidFill>
              </a:rPr>
              <a:t>On the other hand, </a:t>
            </a:r>
            <a:r>
              <a:rPr lang="en-US" sz="1200" dirty="0" err="1">
                <a:solidFill>
                  <a:schemeClr val="dk1"/>
                </a:solidFill>
              </a:rPr>
              <a:t>organisations</a:t>
            </a:r>
            <a:r>
              <a:rPr lang="en-US" sz="1200" dirty="0">
                <a:solidFill>
                  <a:schemeClr val="dk1"/>
                </a:solidFill>
              </a:rPr>
              <a:t> can function well if the </a:t>
            </a:r>
            <a:r>
              <a:rPr lang="en-US" sz="1200" i="1" dirty="0">
                <a:solidFill>
                  <a:schemeClr val="dk1"/>
                </a:solidFill>
              </a:rPr>
              <a:t>managerial processing </a:t>
            </a:r>
            <a:r>
              <a:rPr lang="en-US" sz="1200" dirty="0">
                <a:solidFill>
                  <a:schemeClr val="dk1"/>
                </a:solidFill>
              </a:rPr>
              <a:t>can be strong and effective and can lead to a better position by involving all the staff in the working process equally. For example, </a:t>
            </a:r>
            <a:r>
              <a:rPr lang="en-US" sz="1200" i="1" dirty="0">
                <a:solidFill>
                  <a:schemeClr val="dk1"/>
                </a:solidFill>
              </a:rPr>
              <a:t>Associated British Foods Plc. </a:t>
            </a:r>
            <a:r>
              <a:rPr lang="en-US" sz="1200" dirty="0">
                <a:solidFill>
                  <a:schemeClr val="dk1"/>
                </a:solidFill>
              </a:rPr>
              <a:t>has focused on the improvement of the entire functionalism by updating its management systems and also the company has provided training to all the employees to work according to the company objectives and achieve the optimum position in the global market (</a:t>
            </a:r>
            <a:r>
              <a:rPr lang="en-US" sz="1200" dirty="0">
                <a:solidFill>
                  <a:srgbClr val="222222"/>
                </a:solidFill>
                <a:highlight>
                  <a:srgbClr val="FFFFFF"/>
                </a:highlight>
              </a:rPr>
              <a:t>ABF Corporate. 2022)</a:t>
            </a:r>
            <a:r>
              <a:rPr lang="en-US" sz="1200" dirty="0">
                <a:solidFill>
                  <a:schemeClr val="dk1"/>
                </a:solidFill>
              </a:rPr>
              <a:t>.</a:t>
            </a:r>
          </a:p>
          <a:p>
            <a:pPr marL="0" lvl="0" indent="0" algn="just" rtl="0">
              <a:lnSpc>
                <a:spcPct val="150000"/>
              </a:lnSpc>
              <a:spcBef>
                <a:spcPts val="1200"/>
              </a:spcBef>
              <a:spcAft>
                <a:spcPts val="0"/>
              </a:spcAft>
              <a:buNone/>
            </a:pPr>
            <a:endParaRPr lang="en-US" sz="1200" dirty="0">
              <a:solidFill>
                <a:schemeClr val="dk1"/>
              </a:solidFill>
            </a:endParaRPr>
          </a:p>
          <a:p>
            <a:pPr marL="0" lvl="0" indent="0" algn="just" rtl="0">
              <a:lnSpc>
                <a:spcPct val="150000"/>
              </a:lnSpc>
              <a:spcBef>
                <a:spcPts val="1200"/>
              </a:spcBef>
              <a:spcAft>
                <a:spcPts val="0"/>
              </a:spcAft>
              <a:buNone/>
            </a:pPr>
            <a:r>
              <a:rPr lang="en-US" dirty="0">
                <a:latin typeface="Arial"/>
                <a:ea typeface="Arial"/>
                <a:cs typeface="Arial"/>
                <a:sym typeface="Arial"/>
              </a:rPr>
              <a:t>This has made the company reach one of the leading positions in the global retail market earning almost $200 billion in annual revenue on the yearly basis (</a:t>
            </a:r>
            <a:r>
              <a:rPr lang="en-US" dirty="0">
                <a:solidFill>
                  <a:srgbClr val="222222"/>
                </a:solidFill>
                <a:highlight>
                  <a:srgbClr val="FFFFFF"/>
                </a:highlight>
                <a:latin typeface="Arial"/>
                <a:ea typeface="Arial"/>
                <a:cs typeface="Arial"/>
                <a:sym typeface="Arial"/>
              </a:rPr>
              <a:t>Amazon.in. 2022</a:t>
            </a:r>
            <a:r>
              <a:rPr lang="en-US" dirty="0">
                <a:latin typeface="Arial"/>
                <a:ea typeface="Arial"/>
                <a:cs typeface="Arial"/>
                <a:sym typeface="Arial"/>
              </a:rPr>
              <a:t>).</a:t>
            </a:r>
            <a:endParaRPr dirty="0">
              <a:latin typeface="Arial"/>
              <a:ea typeface="Arial"/>
              <a:cs typeface="Arial"/>
              <a:sym typeface="Arial"/>
            </a:endParaRPr>
          </a:p>
          <a:p>
            <a:pPr marL="0" lvl="0" indent="0" algn="just" rtl="0">
              <a:lnSpc>
                <a:spcPct val="150000"/>
              </a:lnSpc>
              <a:spcBef>
                <a:spcPts val="1200"/>
              </a:spcBef>
              <a:spcAft>
                <a:spcPts val="0"/>
              </a:spcAft>
              <a:buClr>
                <a:schemeClr val="dk1"/>
              </a:buClr>
              <a:buSzPts val="1100"/>
              <a:buFont typeface="Arial"/>
              <a:buNone/>
            </a:pPr>
            <a:r>
              <a:rPr lang="en-US" i="1" dirty="0">
                <a:latin typeface="Arial"/>
                <a:ea typeface="Arial"/>
                <a:cs typeface="Arial"/>
                <a:sym typeface="Arial"/>
              </a:rPr>
              <a:t>The managerial process </a:t>
            </a:r>
            <a:r>
              <a:rPr lang="en-US" dirty="0">
                <a:latin typeface="Arial"/>
                <a:ea typeface="Arial"/>
                <a:cs typeface="Arial"/>
                <a:sym typeface="Arial"/>
              </a:rPr>
              <a:t>refers to the management system of bringing all the human resources and other potential resources within one single functionalism which can make the </a:t>
            </a:r>
            <a:r>
              <a:rPr lang="en-US" dirty="0" err="1">
                <a:latin typeface="Arial"/>
                <a:ea typeface="Arial"/>
                <a:cs typeface="Arial"/>
                <a:sym typeface="Arial"/>
              </a:rPr>
              <a:t>organisation</a:t>
            </a:r>
            <a:r>
              <a:rPr lang="en-US" dirty="0">
                <a:latin typeface="Arial"/>
                <a:ea typeface="Arial"/>
                <a:cs typeface="Arial"/>
                <a:sym typeface="Arial"/>
              </a:rPr>
              <a:t> achieve the best result through strategic approaches and using advanced technologies</a:t>
            </a:r>
            <a:endParaRPr dirty="0">
              <a:latin typeface="Arial"/>
              <a:ea typeface="Arial"/>
              <a:cs typeface="Arial"/>
              <a:sym typeface="Arial"/>
            </a:endParaRPr>
          </a:p>
          <a:p>
            <a:pPr marL="0" lvl="0" indent="0" algn="l" rtl="0">
              <a:spcBef>
                <a:spcPts val="1200"/>
              </a:spcBef>
              <a:spcAft>
                <a:spcPts val="0"/>
              </a:spcAft>
              <a:buNone/>
            </a:pPr>
            <a:endParaRPr dirty="0"/>
          </a:p>
        </p:txBody>
      </p:sp>
      <p:sp>
        <p:nvSpPr>
          <p:cNvPr id="150" name="Google Shape;150;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48781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i="1">
                <a:latin typeface="Arial"/>
                <a:ea typeface="Arial"/>
                <a:cs typeface="Arial"/>
                <a:sym typeface="Arial"/>
              </a:rPr>
              <a:t>Autocratic Leadership </a:t>
            </a:r>
            <a:r>
              <a:rPr lang="en-US">
                <a:latin typeface="Arial"/>
                <a:ea typeface="Arial"/>
                <a:cs typeface="Arial"/>
                <a:sym typeface="Arial"/>
              </a:rPr>
              <a:t>theory talks about a single leader who is the main decision-maker and leads the entire group of workers on the basis of strict guidelines. This kind of leadership helps organisations stay in the competitive business context in the global platform for a longer span of time, but lack of employee engagement and staff turnover rate remain high. </a:t>
            </a:r>
            <a:r>
              <a:rPr lang="en-US" i="1">
                <a:latin typeface="Arial"/>
                <a:ea typeface="Arial"/>
                <a:cs typeface="Arial"/>
                <a:sym typeface="Arial"/>
              </a:rPr>
              <a:t>Participative leadership </a:t>
            </a:r>
            <a:r>
              <a:rPr lang="en-US">
                <a:latin typeface="Arial"/>
                <a:ea typeface="Arial"/>
                <a:cs typeface="Arial"/>
                <a:sym typeface="Arial"/>
              </a:rPr>
              <a:t>helps the management and the staff remain more stress-free and collaborative as the leaders of the organisation enable all of them involved in the decision-making process. </a:t>
            </a:r>
            <a:r>
              <a:rPr lang="en-US" i="1">
                <a:latin typeface="Arial"/>
                <a:ea typeface="Arial"/>
                <a:cs typeface="Arial"/>
                <a:sym typeface="Arial"/>
              </a:rPr>
              <a:t>Transformational leadership </a:t>
            </a:r>
            <a:r>
              <a:rPr lang="en-US">
                <a:latin typeface="Arial"/>
                <a:ea typeface="Arial"/>
                <a:cs typeface="Arial"/>
                <a:sym typeface="Arial"/>
              </a:rPr>
              <a:t>also plays a similar role while this kind of leadership enables the staff to transform theory business outlook on their own by constantly motivating them and influencing them to go beyond their horizons. </a:t>
            </a:r>
            <a:r>
              <a:rPr lang="en-US" i="1">
                <a:latin typeface="Arial"/>
                <a:ea typeface="Arial"/>
                <a:cs typeface="Arial"/>
                <a:sym typeface="Arial"/>
              </a:rPr>
              <a:t>Laissez-faire leadership </a:t>
            </a:r>
            <a:r>
              <a:rPr lang="en-US">
                <a:latin typeface="Arial"/>
                <a:ea typeface="Arial"/>
                <a:cs typeface="Arial"/>
                <a:sym typeface="Arial"/>
              </a:rPr>
              <a:t>is a more relaxed and opt-out leadership strategy which enables the staff to get all kinds of training to manage the entire working process of the firm and the leaders hardly take any decisions in making any changes in the firm. This kind of leadership is good for an organisation which has trained and skilled personnel who can achieve the business objective on their own. </a:t>
            </a:r>
            <a:endParaRPr/>
          </a:p>
        </p:txBody>
      </p:sp>
      <p:sp>
        <p:nvSpPr>
          <p:cNvPr id="158" name="Google Shape;158;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84890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However, both departments aim for mutually beneficial achievements within the organisation. Therefore, the performance of leadership and management can be determined from the following table:</a:t>
            </a:r>
            <a:endParaRPr/>
          </a:p>
        </p:txBody>
      </p:sp>
      <p:sp>
        <p:nvSpPr>
          <p:cNvPr id="166" name="Google Shape;166;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extLst>
      <p:ext uri="{BB962C8B-B14F-4D97-AF65-F5344CB8AC3E}">
        <p14:creationId xmlns:p14="http://schemas.microsoft.com/office/powerpoint/2010/main" val="748305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4" name="Google Shape;174;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228617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a:latin typeface="Arial"/>
                <a:ea typeface="Arial"/>
                <a:cs typeface="Arial"/>
                <a:sym typeface="Arial"/>
              </a:rPr>
              <a:t>Experts have different opinions regarding the neo-classical management theory as one group of thinkers says that human behaviour is shaped and influenced by their psychologies and family backgrounds. On the other hand, another group of thinkers say that the working environment of the workplace decides how an individual would perform or get motivated to achieve business objectives successfully. </a:t>
            </a:r>
            <a:endParaRPr>
              <a:latin typeface="Arial"/>
              <a:ea typeface="Arial"/>
              <a:cs typeface="Arial"/>
              <a:sym typeface="Arial"/>
            </a:endParaRPr>
          </a:p>
          <a:p>
            <a:pPr marL="0" lvl="0" indent="0" algn="l" rtl="0">
              <a:spcBef>
                <a:spcPts val="1200"/>
              </a:spcBef>
              <a:spcAft>
                <a:spcPts val="0"/>
              </a:spcAft>
              <a:buNone/>
            </a:pPr>
            <a:endParaRPr/>
          </a:p>
        </p:txBody>
      </p:sp>
      <p:sp>
        <p:nvSpPr>
          <p:cNvPr id="181" name="Google Shape;181;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57134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solidFill>
                  <a:schemeClr val="dk1"/>
                </a:solidFill>
              </a:rPr>
              <a:t>The study has been prepared with effective sources of information and properly evidenced by relevant examples and scholarly articles. </a:t>
            </a:r>
          </a:p>
          <a:p>
            <a:pPr marL="0" lvl="0" indent="0" algn="l" rtl="0">
              <a:spcBef>
                <a:spcPts val="0"/>
              </a:spcBef>
              <a:spcAft>
                <a:spcPts val="0"/>
              </a:spcAft>
              <a:buNone/>
            </a:pPr>
            <a:endParaRPr dirty="0"/>
          </a:p>
        </p:txBody>
      </p:sp>
      <p:sp>
        <p:nvSpPr>
          <p:cNvPr id="188" name="Google Shape;188;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13047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4" name="Google Shape;194;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Nani, D.A. and Safitri, V.A.D., 2021. Exploring the relationship between formal management control systems, organisational performance and innovation: The role of leadership characteristics. </a:t>
            </a:r>
            <a:r>
              <a:rPr lang="en-US" sz="839" b="0" i="1" u="none" strike="noStrike">
                <a:solidFill>
                  <a:schemeClr val="dk1"/>
                </a:solidFill>
                <a:latin typeface="Calibri"/>
                <a:ea typeface="Calibri"/>
                <a:cs typeface="Calibri"/>
                <a:sym typeface="Calibri"/>
              </a:rPr>
              <a:t>Asian Journal of Business and Accounting</a:t>
            </a:r>
            <a:r>
              <a:rPr lang="en-US" sz="839" b="0" i="0" u="none" strike="noStrike">
                <a:solidFill>
                  <a:schemeClr val="dk1"/>
                </a:solidFill>
                <a:latin typeface="Calibri"/>
                <a:ea typeface="Calibri"/>
                <a:cs typeface="Calibri"/>
                <a:sym typeface="Calibri"/>
              </a:rPr>
              <a:t>, </a:t>
            </a:r>
            <a:r>
              <a:rPr lang="en-US" sz="839" b="0" i="1" u="none" strike="noStrike">
                <a:solidFill>
                  <a:schemeClr val="dk1"/>
                </a:solidFill>
                <a:latin typeface="Calibri"/>
                <a:ea typeface="Calibri"/>
                <a:cs typeface="Calibri"/>
                <a:sym typeface="Calibri"/>
              </a:rPr>
              <a:t>14</a:t>
            </a:r>
            <a:r>
              <a:rPr lang="en-US" sz="839" b="0" i="0" u="none" strike="noStrike">
                <a:solidFill>
                  <a:schemeClr val="dk1"/>
                </a:solidFill>
                <a:latin typeface="Calibri"/>
                <a:ea typeface="Calibri"/>
                <a:cs typeface="Calibri"/>
                <a:sym typeface="Calibri"/>
              </a:rPr>
              <a:t>(1), pp.207-224.</a:t>
            </a:r>
            <a:r>
              <a:rPr lang="en-US" sz="839" b="0" i="0" u="sng" strike="noStrike">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 http://mjs.um.edu.my/index.php/AJBA/article/download/30789/13183</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Roscoe, S., Subramanian, N., Jabbour, C.J. and Chong, T., 2019. Green human resource management and the enablers of green organisational culture: Enhancing a firm's environmental performance for sustainable development. </a:t>
            </a:r>
            <a:r>
              <a:rPr lang="en-US" sz="839" b="0" i="1" u="none" strike="noStrike">
                <a:solidFill>
                  <a:schemeClr val="dk1"/>
                </a:solidFill>
                <a:latin typeface="Calibri"/>
                <a:ea typeface="Calibri"/>
                <a:cs typeface="Calibri"/>
                <a:sym typeface="Calibri"/>
              </a:rPr>
              <a:t>Business Strategy and the Environment</a:t>
            </a:r>
            <a:r>
              <a:rPr lang="en-US" sz="839" b="0" i="0" u="none" strike="noStrike">
                <a:solidFill>
                  <a:schemeClr val="dk1"/>
                </a:solidFill>
                <a:latin typeface="Calibri"/>
                <a:ea typeface="Calibri"/>
                <a:cs typeface="Calibri"/>
                <a:sym typeface="Calibri"/>
              </a:rPr>
              <a:t>, </a:t>
            </a:r>
            <a:r>
              <a:rPr lang="en-US" sz="839" b="0" i="1" u="none" strike="noStrike">
                <a:solidFill>
                  <a:schemeClr val="dk1"/>
                </a:solidFill>
                <a:latin typeface="Calibri"/>
                <a:ea typeface="Calibri"/>
                <a:cs typeface="Calibri"/>
                <a:sym typeface="Calibri"/>
              </a:rPr>
              <a:t>28</a:t>
            </a:r>
            <a:r>
              <a:rPr lang="en-US" sz="839" b="0" i="0" u="none" strike="noStrike">
                <a:solidFill>
                  <a:schemeClr val="dk1"/>
                </a:solidFill>
                <a:latin typeface="Calibri"/>
                <a:ea typeface="Calibri"/>
                <a:cs typeface="Calibri"/>
                <a:sym typeface="Calibri"/>
              </a:rPr>
              <a:t>(5), pp.737-749.</a:t>
            </a:r>
            <a:r>
              <a:rPr lang="en-US" sz="839" b="0" i="0" u="sng" strike="noStrike">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 https://fardapaper.ir/mohavaha/uploads/2019/04/Fardapaper-Green-human-resource-management-and-the-enablers-of-green-organisational-culture-Enhancing-a-firms-environmental-performance-for-sustainable-development.pdf</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Rosenbaum, D., More, E. and Steane, P., 2018. Planned organisational change management: Forward to the past? An exploratory literature review. </a:t>
            </a:r>
            <a:r>
              <a:rPr lang="en-US" sz="839" b="0" i="1" u="none" strike="noStrike">
                <a:solidFill>
                  <a:schemeClr val="dk1"/>
                </a:solidFill>
                <a:latin typeface="Calibri"/>
                <a:ea typeface="Calibri"/>
                <a:cs typeface="Calibri"/>
                <a:sym typeface="Calibri"/>
              </a:rPr>
              <a:t>Journal of Organizational Change Management</a:t>
            </a:r>
            <a:r>
              <a:rPr lang="en-US" sz="839" b="0" i="0" u="none" strike="noStrike">
                <a:solidFill>
                  <a:schemeClr val="dk1"/>
                </a:solidFill>
                <a:latin typeface="Calibri"/>
                <a:ea typeface="Calibri"/>
                <a:cs typeface="Calibri"/>
                <a:sym typeface="Calibri"/>
              </a:rPr>
              <a:t>.</a:t>
            </a:r>
            <a:r>
              <a:rPr lang="en-US" sz="839" b="0" i="0" u="sng" strike="noStrike">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 http://www.davidrosenbaum.com.au/pdf/Jocm.pdf</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Rybak, A., 2022, August. Social Innovation as a Paradigm of Change in Organisational Management. In </a:t>
            </a:r>
            <a:r>
              <a:rPr lang="en-US" sz="839" b="0" i="1" u="none" strike="noStrike">
                <a:solidFill>
                  <a:schemeClr val="dk1"/>
                </a:solidFill>
                <a:latin typeface="Calibri"/>
                <a:ea typeface="Calibri"/>
                <a:cs typeface="Calibri"/>
                <a:sym typeface="Calibri"/>
              </a:rPr>
              <a:t>European Conference on Knowledge Management</a:t>
            </a:r>
            <a:r>
              <a:rPr lang="en-US" sz="839" b="0" i="0" u="none" strike="noStrike">
                <a:solidFill>
                  <a:schemeClr val="dk1"/>
                </a:solidFill>
                <a:latin typeface="Calibri"/>
                <a:ea typeface="Calibri"/>
                <a:cs typeface="Calibri"/>
                <a:sym typeface="Calibri"/>
              </a:rPr>
              <a:t> (Vol. 23, No. 2, pp. 1017-1025).</a:t>
            </a:r>
            <a:r>
              <a:rPr lang="en-US" sz="839" b="0" i="0" u="sng" strike="noStrike">
                <a:solidFill>
                  <a:schemeClr val="dk1"/>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 https://papers.academic-conferences.org/index.php/eckm/article/download/428/515</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Sihombing, S., Astuti, E.S., Al Musadieq, M., Hamied, D. and Rahardjo, K., 2018. The effect of servant leadership on rewards, organizational culture and its implication for employee’s performance. </a:t>
            </a:r>
            <a:r>
              <a:rPr lang="en-US" sz="839" b="0" i="1" u="none" strike="noStrike">
                <a:solidFill>
                  <a:schemeClr val="dk1"/>
                </a:solidFill>
                <a:latin typeface="Calibri"/>
                <a:ea typeface="Calibri"/>
                <a:cs typeface="Calibri"/>
                <a:sym typeface="Calibri"/>
              </a:rPr>
              <a:t>International Journal of Law and Management</a:t>
            </a:r>
            <a:r>
              <a:rPr lang="en-US" sz="839" b="0" i="0" u="none" strike="noStrike">
                <a:solidFill>
                  <a:schemeClr val="dk1"/>
                </a:solidFill>
                <a:latin typeface="Calibri"/>
                <a:ea typeface="Calibri"/>
                <a:cs typeface="Calibri"/>
                <a:sym typeface="Calibri"/>
              </a:rPr>
              <a:t>.</a:t>
            </a:r>
            <a:r>
              <a:rPr lang="en-US" sz="839" b="0" i="0" u="sng" strike="noStrike">
                <a:solidFill>
                  <a:schemeClr val="dk1"/>
                </a:solidFill>
                <a:latin typeface="Calibri"/>
                <a:ea typeface="Calibri"/>
                <a:cs typeface="Calibri"/>
                <a:sym typeface="Calibri"/>
                <a:hlinkClick r:id="rId7">
                  <a:extLst>
                    <a:ext uri="{A12FA001-AC4F-418D-AE19-62706E023703}">
                      <ahyp:hlinkClr xmlns:ahyp="http://schemas.microsoft.com/office/drawing/2018/hyperlinkcolor" val="tx"/>
                    </a:ext>
                  </a:extLst>
                </a:hlinkClick>
              </a:rPr>
              <a:t>https://www.emerald.com/insight/content/doi/10.1108/IJLMA-12-2016-0174/full/html</a:t>
            </a:r>
            <a:r>
              <a:rPr lang="en-US" sz="839" b="0" i="0" u="none" strike="noStrike">
                <a:solidFill>
                  <a:schemeClr val="dk1"/>
                </a:solidFill>
                <a:latin typeface="Calibri"/>
                <a:ea typeface="Calibri"/>
                <a:cs typeface="Calibri"/>
                <a:sym typeface="Calibri"/>
              </a:rPr>
              <a:t> </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Arif, S., Zainudin, H.K. and Hamid, A., 2019. Influence of Leadership, Organizational Culture, Work Motivation, and Job Satisfaction of Performance Principles of Senior High School in Medan City. </a:t>
            </a:r>
            <a:r>
              <a:rPr lang="en-US" sz="839" b="0" i="1" u="none" strike="noStrike">
                <a:solidFill>
                  <a:schemeClr val="dk1"/>
                </a:solidFill>
                <a:latin typeface="Calibri"/>
                <a:ea typeface="Calibri"/>
                <a:cs typeface="Calibri"/>
                <a:sym typeface="Calibri"/>
              </a:rPr>
              <a:t>Budapest International Research and Critics Institute-Journal (BIRCI-Journal)</a:t>
            </a:r>
            <a:r>
              <a:rPr lang="en-US" sz="839" b="0" i="0" u="none" strike="noStrike">
                <a:solidFill>
                  <a:schemeClr val="dk1"/>
                </a:solidFill>
                <a:latin typeface="Calibri"/>
                <a:ea typeface="Calibri"/>
                <a:cs typeface="Calibri"/>
                <a:sym typeface="Calibri"/>
              </a:rPr>
              <a:t>, </a:t>
            </a:r>
            <a:r>
              <a:rPr lang="en-US" sz="839" b="0" i="1" u="none" strike="noStrike">
                <a:solidFill>
                  <a:schemeClr val="dk1"/>
                </a:solidFill>
                <a:latin typeface="Calibri"/>
                <a:ea typeface="Calibri"/>
                <a:cs typeface="Calibri"/>
                <a:sym typeface="Calibri"/>
              </a:rPr>
              <a:t>239254</a:t>
            </a:r>
            <a:r>
              <a:rPr lang="en-US" sz="839" b="0" i="0" u="none" strike="noStrike">
                <a:solidFill>
                  <a:schemeClr val="dk1"/>
                </a:solidFill>
                <a:latin typeface="Calibri"/>
                <a:ea typeface="Calibri"/>
                <a:cs typeface="Calibri"/>
                <a:sym typeface="Calibri"/>
              </a:rPr>
              <a:t>.</a:t>
            </a:r>
            <a:r>
              <a:rPr lang="en-US" sz="839" b="0" i="0" u="sng" strike="noStrike">
                <a:solidFill>
                  <a:schemeClr val="dk1"/>
                </a:solidFill>
                <a:latin typeface="Calibri"/>
                <a:ea typeface="Calibri"/>
                <a:cs typeface="Calibri"/>
                <a:sym typeface="Calibri"/>
                <a:hlinkClick r:id="rId8">
                  <a:extLst>
                    <a:ext uri="{A12FA001-AC4F-418D-AE19-62706E023703}">
                      <ahyp:hlinkClr xmlns:ahyp="http://schemas.microsoft.com/office/drawing/2018/hyperlinkcolor" val="tx"/>
                    </a:ext>
                  </a:extLst>
                </a:hlinkClick>
              </a:rPr>
              <a:t>https://pdfs.semanticscholar.org/bdfa/9db0ca6f634d11f089a068afec637f2e9ce5.pdf</a:t>
            </a:r>
            <a:r>
              <a:rPr lang="en-US" sz="839" b="0" i="0" u="none" strike="noStrike">
                <a:solidFill>
                  <a:schemeClr val="dk1"/>
                </a:solidFill>
                <a:latin typeface="Calibri"/>
                <a:ea typeface="Calibri"/>
                <a:cs typeface="Calibri"/>
                <a:sym typeface="Calibri"/>
              </a:rPr>
              <a:t> </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Paais, M. and Pattiruhu, J.R., 2020. Effect of motivation, leadership, and organizational culture on satisfaction and employee performance. </a:t>
            </a:r>
            <a:r>
              <a:rPr lang="en-US" sz="839" b="0" i="1" u="none" strike="noStrike">
                <a:solidFill>
                  <a:schemeClr val="dk1"/>
                </a:solidFill>
                <a:latin typeface="Calibri"/>
                <a:ea typeface="Calibri"/>
                <a:cs typeface="Calibri"/>
                <a:sym typeface="Calibri"/>
              </a:rPr>
              <a:t>The Journal of Asian Finance, Economics and Business</a:t>
            </a:r>
            <a:r>
              <a:rPr lang="en-US" sz="839" b="0" i="0" u="none" strike="noStrike">
                <a:solidFill>
                  <a:schemeClr val="dk1"/>
                </a:solidFill>
                <a:latin typeface="Calibri"/>
                <a:ea typeface="Calibri"/>
                <a:cs typeface="Calibri"/>
                <a:sym typeface="Calibri"/>
              </a:rPr>
              <a:t>, </a:t>
            </a:r>
            <a:r>
              <a:rPr lang="en-US" sz="839" b="0" i="1" u="none" strike="noStrike">
                <a:solidFill>
                  <a:schemeClr val="dk1"/>
                </a:solidFill>
                <a:latin typeface="Calibri"/>
                <a:ea typeface="Calibri"/>
                <a:cs typeface="Calibri"/>
                <a:sym typeface="Calibri"/>
              </a:rPr>
              <a:t>7</a:t>
            </a:r>
            <a:r>
              <a:rPr lang="en-US" sz="839" b="0" i="0" u="none" strike="noStrike">
                <a:solidFill>
                  <a:schemeClr val="dk1"/>
                </a:solidFill>
                <a:latin typeface="Calibri"/>
                <a:ea typeface="Calibri"/>
                <a:cs typeface="Calibri"/>
                <a:sym typeface="Calibri"/>
              </a:rPr>
              <a:t>(8), pp.577-588.</a:t>
            </a:r>
            <a:r>
              <a:rPr lang="en-US" sz="839" b="0" i="0" u="sng" strike="noStrike">
                <a:solidFill>
                  <a:schemeClr val="dk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https://www.koreascience.or.kr/article/JAKO202026061031735.page</a:t>
            </a:r>
            <a:r>
              <a:rPr lang="en-US" sz="839" b="0" i="0" u="none" strike="noStrike">
                <a:solidFill>
                  <a:schemeClr val="dk1"/>
                </a:solidFill>
                <a:latin typeface="Calibri"/>
                <a:ea typeface="Calibri"/>
                <a:cs typeface="Calibri"/>
                <a:sym typeface="Calibri"/>
              </a:rPr>
              <a:t> </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Gustiawan, W., 2019. The Nature of Managerial Work: A Book Review of Mintzberg. </a:t>
            </a:r>
            <a:r>
              <a:rPr lang="en-US" sz="839" b="0" i="1" u="none" strike="noStrike">
                <a:solidFill>
                  <a:schemeClr val="dk1"/>
                </a:solidFill>
                <a:latin typeface="Calibri"/>
                <a:ea typeface="Calibri"/>
                <a:cs typeface="Calibri"/>
                <a:sym typeface="Calibri"/>
              </a:rPr>
              <a:t>Jurnal Ilmiah Poli Bisnis</a:t>
            </a:r>
            <a:r>
              <a:rPr lang="en-US" sz="839" b="0" i="0" u="none" strike="noStrike">
                <a:solidFill>
                  <a:schemeClr val="dk1"/>
                </a:solidFill>
                <a:latin typeface="Calibri"/>
                <a:ea typeface="Calibri"/>
                <a:cs typeface="Calibri"/>
                <a:sym typeface="Calibri"/>
              </a:rPr>
              <a:t>, pp.88-94.</a:t>
            </a:r>
            <a:r>
              <a:rPr lang="en-US" sz="839" b="0" i="0" u="sng" strike="noStrike">
                <a:solidFill>
                  <a:schemeClr val="dk1"/>
                </a:solidFill>
                <a:latin typeface="Calibri"/>
                <a:ea typeface="Calibri"/>
                <a:cs typeface="Calibri"/>
                <a:sym typeface="Calibri"/>
                <a:hlinkClick r:id="rId10">
                  <a:extLst>
                    <a:ext uri="{A12FA001-AC4F-418D-AE19-62706E023703}">
                      <ahyp:hlinkClr xmlns:ahyp="http://schemas.microsoft.com/office/drawing/2018/hyperlinkcolor" val="tx"/>
                    </a:ext>
                  </a:extLst>
                </a:hlinkClick>
              </a:rPr>
              <a:t>http://ejournal2.pnp.ac.id/index.php/jipb/article/view/249</a:t>
            </a:r>
            <a:r>
              <a:rPr lang="en-US" sz="839" b="0" i="0" u="none" strike="noStrike">
                <a:solidFill>
                  <a:schemeClr val="dk1"/>
                </a:solidFill>
                <a:latin typeface="Calibri"/>
                <a:ea typeface="Calibri"/>
                <a:cs typeface="Calibri"/>
                <a:sym typeface="Calibri"/>
              </a:rPr>
              <a:t> </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Mansaray, H.E., 2019. The role of leadership style in organisational change management: a literature review. </a:t>
            </a:r>
            <a:r>
              <a:rPr lang="en-US" sz="839" b="0" i="1" u="none" strike="noStrike">
                <a:solidFill>
                  <a:schemeClr val="dk1"/>
                </a:solidFill>
                <a:latin typeface="Calibri"/>
                <a:ea typeface="Calibri"/>
                <a:cs typeface="Calibri"/>
                <a:sym typeface="Calibri"/>
              </a:rPr>
              <a:t>Journal of Human Resource Management</a:t>
            </a:r>
            <a:r>
              <a:rPr lang="en-US" sz="839" b="0" i="0" u="none" strike="noStrike">
                <a:solidFill>
                  <a:schemeClr val="dk1"/>
                </a:solidFill>
                <a:latin typeface="Calibri"/>
                <a:ea typeface="Calibri"/>
                <a:cs typeface="Calibri"/>
                <a:sym typeface="Calibri"/>
              </a:rPr>
              <a:t>, </a:t>
            </a:r>
            <a:r>
              <a:rPr lang="en-US" sz="839" b="0" i="1" u="none" strike="noStrike">
                <a:solidFill>
                  <a:schemeClr val="dk1"/>
                </a:solidFill>
                <a:latin typeface="Calibri"/>
                <a:ea typeface="Calibri"/>
                <a:cs typeface="Calibri"/>
                <a:sym typeface="Calibri"/>
              </a:rPr>
              <a:t>7</a:t>
            </a:r>
            <a:r>
              <a:rPr lang="en-US" sz="839" b="0" i="0" u="none" strike="noStrike">
                <a:solidFill>
                  <a:schemeClr val="dk1"/>
                </a:solidFill>
                <a:latin typeface="Calibri"/>
                <a:ea typeface="Calibri"/>
                <a:cs typeface="Calibri"/>
                <a:sym typeface="Calibri"/>
              </a:rPr>
              <a:t>(1), pp.18-31.</a:t>
            </a:r>
            <a:r>
              <a:rPr lang="en-US" sz="839" b="0" i="0" u="sng" strike="noStrike">
                <a:solidFill>
                  <a:schemeClr val="dk1"/>
                </a:solidFill>
                <a:latin typeface="Calibri"/>
                <a:ea typeface="Calibri"/>
                <a:cs typeface="Calibri"/>
                <a:sym typeface="Calibri"/>
                <a:hlinkClick r:id="rId11">
                  <a:extLst>
                    <a:ext uri="{A12FA001-AC4F-418D-AE19-62706E023703}">
                      <ahyp:hlinkClr xmlns:ahyp="http://schemas.microsoft.com/office/drawing/2018/hyperlinkcolor" val="tx"/>
                    </a:ext>
                  </a:extLst>
                </a:hlinkClick>
              </a:rPr>
              <a:t>http://article.jhrmanage.com/pdf/10.11648.j.jhrm.20190701.13.pdf</a:t>
            </a:r>
            <a:r>
              <a:rPr lang="en-US" sz="839" b="0" i="0" u="none" strike="noStrike">
                <a:solidFill>
                  <a:schemeClr val="dk1"/>
                </a:solidFill>
                <a:latin typeface="Calibri"/>
                <a:ea typeface="Calibri"/>
                <a:cs typeface="Calibri"/>
                <a:sym typeface="Calibri"/>
              </a:rPr>
              <a:t> </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Schefold, B., 2018. Continuity and change in the transition from the classical to the neoclassical theory of normal prices. In </a:t>
            </a:r>
            <a:r>
              <a:rPr lang="en-US" sz="839" b="0" i="1" u="none" strike="noStrike">
                <a:solidFill>
                  <a:schemeClr val="dk1"/>
                </a:solidFill>
                <a:latin typeface="Calibri"/>
                <a:ea typeface="Calibri"/>
                <a:cs typeface="Calibri"/>
                <a:sym typeface="Calibri"/>
              </a:rPr>
              <a:t>Money, Finance and Crises in Economic History</a:t>
            </a:r>
            <a:r>
              <a:rPr lang="en-US" sz="839" b="0" i="0" u="none" strike="noStrike">
                <a:solidFill>
                  <a:schemeClr val="dk1"/>
                </a:solidFill>
                <a:latin typeface="Calibri"/>
                <a:ea typeface="Calibri"/>
                <a:cs typeface="Calibri"/>
                <a:sym typeface="Calibri"/>
              </a:rPr>
              <a:t> (pp. 9-26). Routledge.</a:t>
            </a:r>
            <a:r>
              <a:rPr lang="en-US" sz="839" b="0" i="0" u="sng" strike="noStrike">
                <a:solidFill>
                  <a:schemeClr val="dk1"/>
                </a:solidFill>
                <a:latin typeface="Calibri"/>
                <a:ea typeface="Calibri"/>
                <a:cs typeface="Calibri"/>
                <a:sym typeface="Calibri"/>
                <a:hlinkClick r:id="rId12">
                  <a:extLst>
                    <a:ext uri="{A12FA001-AC4F-418D-AE19-62706E023703}">
                      <ahyp:hlinkClr xmlns:ahyp="http://schemas.microsoft.com/office/drawing/2018/hyperlinkcolor" val="tx"/>
                    </a:ext>
                  </a:extLst>
                </a:hlinkClick>
              </a:rPr>
              <a:t>https://www.taylorfrancis.com/chapters/edit/10.4324/9781315108971-2/continuity-change-transition-classical-neoclassical-theory-normal-prices-bertram-schefold</a:t>
            </a:r>
            <a:r>
              <a:rPr lang="en-US" sz="839" b="0" i="0" u="none" strike="noStrike">
                <a:solidFill>
                  <a:schemeClr val="dk1"/>
                </a:solidFill>
                <a:latin typeface="Calibri"/>
                <a:ea typeface="Calibri"/>
                <a:cs typeface="Calibri"/>
                <a:sym typeface="Calibri"/>
              </a:rPr>
              <a:t> </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Amazon.in. 2022. </a:t>
            </a:r>
            <a:r>
              <a:rPr lang="en-US" sz="839" b="0" i="1" u="none" strike="noStrike">
                <a:solidFill>
                  <a:schemeClr val="dk1"/>
                </a:solidFill>
                <a:latin typeface="Calibri"/>
                <a:ea typeface="Calibri"/>
                <a:cs typeface="Calibri"/>
                <a:sym typeface="Calibri"/>
              </a:rPr>
              <a:t>Online Shopping site in India: Shop Online for Mobiles, Books, Watches, Shoes and More - Amazon.in</a:t>
            </a:r>
            <a:r>
              <a:rPr lang="en-US" sz="839" b="0" i="0" u="none" strike="noStrike">
                <a:solidFill>
                  <a:schemeClr val="dk1"/>
                </a:solidFill>
                <a:latin typeface="Calibri"/>
                <a:ea typeface="Calibri"/>
                <a:cs typeface="Calibri"/>
                <a:sym typeface="Calibri"/>
              </a:rPr>
              <a:t>.</a:t>
            </a:r>
            <a:r>
              <a:rPr lang="en-US" sz="839" b="0" i="0" u="sng" strike="noStrike">
                <a:solidFill>
                  <a:schemeClr val="dk1"/>
                </a:solidFill>
                <a:latin typeface="Calibri"/>
                <a:ea typeface="Calibri"/>
                <a:cs typeface="Calibri"/>
                <a:sym typeface="Calibri"/>
                <a:hlinkClick r:id="rId13">
                  <a:extLst>
                    <a:ext uri="{A12FA001-AC4F-418D-AE19-62706E023703}">
                      <ahyp:hlinkClr xmlns:ahyp="http://schemas.microsoft.com/office/drawing/2018/hyperlinkcolor" val="tx"/>
                    </a:ext>
                  </a:extLst>
                </a:hlinkClick>
              </a:rPr>
              <a:t>https://www.amazon.in/?ie=UTF8&amp;tag=googmantxtmob50-21&amp;ascsubtag=_k_Cj0KCQjwy5maBhDdARIsAMxrkw1vRfgVJo2soH8sLjFiYXhRuEN8xa6iU2JiYaV5En8g8Uy_vJfB3x0aAqj-EALw_wcB_k_&amp;gclid</a:t>
            </a:r>
            <a:r>
              <a:rPr lang="en-US" sz="839" b="0" i="0" u="none" strike="noStrike">
                <a:solidFill>
                  <a:schemeClr val="dk1"/>
                </a:solidFill>
                <a:latin typeface="Calibri"/>
                <a:ea typeface="Calibri"/>
                <a:cs typeface="Calibri"/>
                <a:sym typeface="Calibri"/>
              </a:rPr>
              <a:t>  [Accessed 12 October 2022].</a:t>
            </a:r>
            <a:endParaRPr sz="839" b="0"/>
          </a:p>
          <a:p>
            <a:pPr marL="0" lvl="0" indent="0" algn="l" rtl="0">
              <a:lnSpc>
                <a:spcPct val="80000"/>
              </a:lnSpc>
              <a:spcBef>
                <a:spcPts val="0"/>
              </a:spcBef>
              <a:spcAft>
                <a:spcPts val="0"/>
              </a:spcAft>
              <a:buNone/>
            </a:pPr>
            <a:r>
              <a:rPr lang="en-US" sz="839" b="0" i="0" u="none" strike="noStrike">
                <a:solidFill>
                  <a:schemeClr val="dk1"/>
                </a:solidFill>
                <a:latin typeface="Calibri"/>
                <a:ea typeface="Calibri"/>
                <a:cs typeface="Calibri"/>
                <a:sym typeface="Calibri"/>
              </a:rPr>
              <a:t>ABF Corporate. 2022. </a:t>
            </a:r>
            <a:r>
              <a:rPr lang="en-US" sz="839" b="0" i="1" u="none" strike="noStrike">
                <a:solidFill>
                  <a:schemeClr val="dk1"/>
                </a:solidFill>
                <a:latin typeface="Calibri"/>
                <a:ea typeface="Calibri"/>
                <a:cs typeface="Calibri"/>
                <a:sym typeface="Calibri"/>
              </a:rPr>
              <a:t>Home</a:t>
            </a:r>
            <a:r>
              <a:rPr lang="en-US" sz="839" b="0" i="0" u="none" strike="noStrike">
                <a:solidFill>
                  <a:schemeClr val="dk1"/>
                </a:solidFill>
                <a:latin typeface="Calibri"/>
                <a:ea typeface="Calibri"/>
                <a:cs typeface="Calibri"/>
                <a:sym typeface="Calibri"/>
              </a:rPr>
              <a:t>. [online]</a:t>
            </a:r>
            <a:r>
              <a:rPr lang="en-US" sz="839" b="0" i="0" u="sng" strike="noStrike">
                <a:solidFill>
                  <a:schemeClr val="dk1"/>
                </a:solidFill>
                <a:latin typeface="Calibri"/>
                <a:ea typeface="Calibri"/>
                <a:cs typeface="Calibri"/>
                <a:sym typeface="Calibri"/>
                <a:hlinkClick r:id="rId14">
                  <a:extLst>
                    <a:ext uri="{A12FA001-AC4F-418D-AE19-62706E023703}">
                      <ahyp:hlinkClr xmlns:ahyp="http://schemas.microsoft.com/office/drawing/2018/hyperlinkcolor" val="tx"/>
                    </a:ext>
                  </a:extLst>
                </a:hlinkClick>
              </a:rPr>
              <a:t>https://www.abf.co.uk/</a:t>
            </a:r>
            <a:r>
              <a:rPr lang="en-US" sz="839" b="0" i="0" u="none" strike="noStrike">
                <a:solidFill>
                  <a:schemeClr val="dk1"/>
                </a:solidFill>
                <a:latin typeface="Calibri"/>
                <a:ea typeface="Calibri"/>
                <a:cs typeface="Calibri"/>
                <a:sym typeface="Calibri"/>
              </a:rPr>
              <a:t>  [Accessed 12 October 2022].</a:t>
            </a:r>
            <a:endParaRPr sz="839"/>
          </a:p>
        </p:txBody>
      </p:sp>
      <p:sp>
        <p:nvSpPr>
          <p:cNvPr id="195" name="Google Shape;195;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extLst>
      <p:ext uri="{BB962C8B-B14F-4D97-AF65-F5344CB8AC3E}">
        <p14:creationId xmlns:p14="http://schemas.microsoft.com/office/powerpoint/2010/main" val="2399958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1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01" name="Google Shape;201;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11581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9"/>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9"/>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2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21"/>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Arial"/>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21"/>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2"/>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22"/>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3"/>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3"/>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3"/>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3"/>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5"/>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Arial"/>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5"/>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5"/>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6"/>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Arial"/>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6"/>
          <p:cNvSpPr>
            <a:spLocks noGrp="1"/>
          </p:cNvSpPr>
          <p:nvPr>
            <p:ph type="pic" idx="2"/>
          </p:nvPr>
        </p:nvSpPr>
        <p:spPr>
          <a:xfrm>
            <a:off x="1792288" y="612775"/>
            <a:ext cx="5486400" cy="4114800"/>
          </a:xfrm>
          <a:prstGeom prst="rect">
            <a:avLst/>
          </a:prstGeom>
          <a:noFill/>
          <a:ln>
            <a:noFill/>
          </a:ln>
        </p:spPr>
      </p:sp>
      <p:sp>
        <p:nvSpPr>
          <p:cNvPr id="68" name="Google Shape;68;p26"/>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7"/>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8"/>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8"/>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Arial"/>
                <a:ea typeface="Arial"/>
                <a:cs typeface="Arial"/>
                <a:sym typeface="Arial"/>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endParaRPr/>
          </a:p>
        </p:txBody>
      </p:sp>
      <p:sp>
        <p:nvSpPr>
          <p:cNvPr id="12" name="Google Shape;12;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Arial"/>
                <a:ea typeface="Arial"/>
                <a:cs typeface="Arial"/>
                <a:sym typeface="Arial"/>
              </a:defRPr>
            </a:lvl1pPr>
            <a:lvl2pPr marL="0" marR="0" lvl="1" indent="0" algn="r" rtl="0">
              <a:spcBef>
                <a:spcPts val="0"/>
              </a:spcBef>
              <a:buNone/>
              <a:defRPr sz="1200" b="0" i="0" u="none" strike="noStrike" cap="none">
                <a:solidFill>
                  <a:srgbClr val="888888"/>
                </a:solidFill>
                <a:latin typeface="Arial"/>
                <a:ea typeface="Arial"/>
                <a:cs typeface="Arial"/>
                <a:sym typeface="Arial"/>
              </a:defRPr>
            </a:lvl2pPr>
            <a:lvl3pPr marL="0" marR="0" lvl="2" indent="0" algn="r" rtl="0">
              <a:spcBef>
                <a:spcPts val="0"/>
              </a:spcBef>
              <a:buNone/>
              <a:defRPr sz="1200" b="0" i="0" u="none" strike="noStrike" cap="none">
                <a:solidFill>
                  <a:srgbClr val="888888"/>
                </a:solidFill>
                <a:latin typeface="Arial"/>
                <a:ea typeface="Arial"/>
                <a:cs typeface="Arial"/>
                <a:sym typeface="Arial"/>
              </a:defRPr>
            </a:lvl3pPr>
            <a:lvl4pPr marL="0" marR="0" lvl="3" indent="0" algn="r" rtl="0">
              <a:spcBef>
                <a:spcPts val="0"/>
              </a:spcBef>
              <a:buNone/>
              <a:defRPr sz="1200" b="0" i="0" u="none" strike="noStrike" cap="none">
                <a:solidFill>
                  <a:srgbClr val="888888"/>
                </a:solidFill>
                <a:latin typeface="Arial"/>
                <a:ea typeface="Arial"/>
                <a:cs typeface="Arial"/>
                <a:sym typeface="Arial"/>
              </a:defRPr>
            </a:lvl4pPr>
            <a:lvl5pPr marL="0" marR="0" lvl="4" indent="0" algn="r" rtl="0">
              <a:spcBef>
                <a:spcPts val="0"/>
              </a:spcBef>
              <a:buNone/>
              <a:defRPr sz="1200" b="0" i="0" u="none" strike="noStrike" cap="none">
                <a:solidFill>
                  <a:srgbClr val="888888"/>
                </a:solidFill>
                <a:latin typeface="Arial"/>
                <a:ea typeface="Arial"/>
                <a:cs typeface="Arial"/>
                <a:sym typeface="Arial"/>
              </a:defRPr>
            </a:lvl5pPr>
            <a:lvl6pPr marL="0" marR="0" lvl="5" indent="0" algn="r" rtl="0">
              <a:spcBef>
                <a:spcPts val="0"/>
              </a:spcBef>
              <a:buNone/>
              <a:defRPr sz="1200" b="0" i="0" u="none" strike="noStrike" cap="none">
                <a:solidFill>
                  <a:srgbClr val="888888"/>
                </a:solidFill>
                <a:latin typeface="Arial"/>
                <a:ea typeface="Arial"/>
                <a:cs typeface="Arial"/>
                <a:sym typeface="Arial"/>
              </a:defRPr>
            </a:lvl6pPr>
            <a:lvl7pPr marL="0" marR="0" lvl="6" indent="0" algn="r" rtl="0">
              <a:spcBef>
                <a:spcPts val="0"/>
              </a:spcBef>
              <a:buNone/>
              <a:defRPr sz="1200" b="0" i="0" u="none" strike="noStrike" cap="none">
                <a:solidFill>
                  <a:srgbClr val="888888"/>
                </a:solidFill>
                <a:latin typeface="Arial"/>
                <a:ea typeface="Arial"/>
                <a:cs typeface="Arial"/>
                <a:sym typeface="Arial"/>
              </a:defRPr>
            </a:lvl7pPr>
            <a:lvl8pPr marL="0" marR="0" lvl="7" indent="0" algn="r" rtl="0">
              <a:spcBef>
                <a:spcPts val="0"/>
              </a:spcBef>
              <a:buNone/>
              <a:defRPr sz="1200" b="0" i="0" u="none" strike="noStrike" cap="none">
                <a:solidFill>
                  <a:srgbClr val="888888"/>
                </a:solidFill>
                <a:latin typeface="Arial"/>
                <a:ea typeface="Arial"/>
                <a:cs typeface="Arial"/>
                <a:sym typeface="Arial"/>
              </a:defRPr>
            </a:lvl8pPr>
            <a:lvl9pPr marL="0" marR="0" lvl="8" indent="0" algn="r" rtl="0">
              <a:spcBef>
                <a:spcPts val="0"/>
              </a:spcBef>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pdf/10.1080/14778238.2020.1860663?needAccess=true&amp;"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hyperlink" Target="http://article.jhrmanage.com/pdf/10.11648.j.jhrm.20190701.13.pdf" TargetMode="External"/><Relationship Id="rId4" Type="http://schemas.openxmlformats.org/officeDocument/2006/relationships/hyperlink" Target="https://www.tandfonline.com/doi/pdf/10.1080/00207543.2018.1551958"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p:nvPr/>
        </p:nvSpPr>
        <p:spPr>
          <a:xfrm>
            <a:off x="871182" y="703997"/>
            <a:ext cx="7543800" cy="267761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000" b="1" i="0" u="sng" strike="noStrike" cap="none" dirty="0">
                <a:solidFill>
                  <a:schemeClr val="dk1"/>
                </a:solidFill>
                <a:latin typeface="Arial"/>
                <a:ea typeface="Arial"/>
                <a:cs typeface="Arial"/>
                <a:sym typeface="Arial"/>
              </a:rPr>
              <a:t>Managing People</a:t>
            </a:r>
          </a:p>
          <a:p>
            <a:pPr marL="0" marR="0" lvl="0" indent="0" algn="ctr" rtl="0">
              <a:spcBef>
                <a:spcPts val="0"/>
              </a:spcBef>
              <a:spcAft>
                <a:spcPts val="0"/>
              </a:spcAft>
              <a:buNone/>
            </a:pPr>
            <a:endParaRPr sz="3000" b="0" i="0" u="none" strike="noStrike" cap="none" dirty="0">
              <a:solidFill>
                <a:schemeClr val="dk1"/>
              </a:solidFill>
              <a:latin typeface="Arial"/>
              <a:ea typeface="Arial"/>
              <a:cs typeface="Arial"/>
              <a:sym typeface="Arial"/>
            </a:endParaRPr>
          </a:p>
          <a:p>
            <a:pPr marL="0" marR="0" lvl="0" indent="0" algn="ctr" rtl="0">
              <a:spcBef>
                <a:spcPts val="0"/>
              </a:spcBef>
              <a:spcAft>
                <a:spcPts val="0"/>
              </a:spcAft>
              <a:buNone/>
            </a:pPr>
            <a:r>
              <a:rPr lang="en-US" sz="2000" b="1" i="1" u="none" strike="noStrike" cap="none" dirty="0">
                <a:solidFill>
                  <a:schemeClr val="dk1"/>
                </a:solidFill>
                <a:latin typeface="Arial"/>
                <a:ea typeface="Arial"/>
                <a:cs typeface="Arial"/>
                <a:sym typeface="Arial"/>
              </a:rPr>
              <a:t>     </a:t>
            </a:r>
            <a:r>
              <a:rPr lang="en-US" sz="2000" b="1" i="1" u="none" strike="noStrike" cap="none" dirty="0">
                <a:solidFill>
                  <a:schemeClr val="dk1"/>
                </a:solidFill>
                <a:latin typeface="Arial" panose="020B0604020202020204" pitchFamily="34" charset="0"/>
                <a:cs typeface="Arial" panose="020B0604020202020204" pitchFamily="34" charset="0"/>
                <a:sym typeface="Arial"/>
              </a:rPr>
              <a:t>Student Name </a:t>
            </a:r>
            <a:r>
              <a:rPr lang="en-US" sz="2000" b="1" u="none" strike="noStrike" cap="none" dirty="0">
                <a:solidFill>
                  <a:schemeClr val="dk1"/>
                </a:solidFill>
                <a:latin typeface="Arial" panose="020B0604020202020204" pitchFamily="34" charset="0"/>
                <a:cs typeface="Arial" panose="020B0604020202020204" pitchFamily="34" charset="0"/>
                <a:sym typeface="Arial"/>
              </a:rPr>
              <a:t>: Dorin Barban</a:t>
            </a:r>
            <a:endParaRPr lang="en-US" sz="2000" dirty="0">
              <a:solidFill>
                <a:schemeClr val="dk1"/>
              </a:solidFill>
              <a:latin typeface="Arial" panose="020B0604020202020204" pitchFamily="34" charset="0"/>
              <a:cs typeface="Arial" panose="020B0604020202020204" pitchFamily="34" charset="0"/>
            </a:endParaRPr>
          </a:p>
          <a:p>
            <a:pPr marL="0" marR="0" lvl="0" indent="0" algn="ctr" rtl="0">
              <a:spcBef>
                <a:spcPts val="0"/>
              </a:spcBef>
              <a:spcAft>
                <a:spcPts val="0"/>
              </a:spcAft>
              <a:buNone/>
            </a:pPr>
            <a:r>
              <a:rPr lang="en-US" sz="2000" b="1" i="1" u="none" strike="noStrike" cap="none" dirty="0">
                <a:solidFill>
                  <a:schemeClr val="dk1"/>
                </a:solidFill>
                <a:latin typeface="Arial" panose="020B0604020202020204" pitchFamily="34" charset="0"/>
                <a:cs typeface="Arial" panose="020B0604020202020204" pitchFamily="34" charset="0"/>
                <a:sym typeface="Arial"/>
              </a:rPr>
              <a:t>   Student ID </a:t>
            </a:r>
            <a:r>
              <a:rPr lang="en-US" sz="2000" b="1" u="none" strike="noStrike" cap="none" dirty="0">
                <a:solidFill>
                  <a:schemeClr val="dk1"/>
                </a:solidFill>
                <a:latin typeface="Arial" panose="020B0604020202020204" pitchFamily="34" charset="0"/>
                <a:cs typeface="Arial" panose="020B0604020202020204" pitchFamily="34" charset="0"/>
                <a:sym typeface="Arial"/>
              </a:rPr>
              <a:t>:  2114965</a:t>
            </a:r>
          </a:p>
          <a:p>
            <a:pPr marL="0" marR="0" lvl="0" indent="0" algn="ctr" rtl="0">
              <a:spcBef>
                <a:spcPts val="0"/>
              </a:spcBef>
              <a:spcAft>
                <a:spcPts val="0"/>
              </a:spcAft>
              <a:buNone/>
            </a:pPr>
            <a:r>
              <a:rPr lang="en-US" sz="2000" b="1" i="1" dirty="0">
                <a:solidFill>
                  <a:schemeClr val="dk1"/>
                </a:solidFill>
                <a:latin typeface="Arial" panose="020B0604020202020204" pitchFamily="34" charset="0"/>
                <a:cs typeface="Arial" panose="020B0604020202020204" pitchFamily="34" charset="0"/>
              </a:rPr>
              <a:t>Module code </a:t>
            </a:r>
            <a:r>
              <a:rPr lang="en-US" sz="2000" b="1" dirty="0">
                <a:solidFill>
                  <a:schemeClr val="dk1"/>
                </a:solidFill>
                <a:latin typeface="Arial" panose="020B0604020202020204" pitchFamily="34" charset="0"/>
                <a:cs typeface="Arial" panose="020B0604020202020204" pitchFamily="34" charset="0"/>
              </a:rPr>
              <a:t>: </a:t>
            </a:r>
            <a:r>
              <a:rPr lang="en-GB" sz="1800" b="1" dirty="0">
                <a:effectLst/>
                <a:latin typeface="Arial" panose="020B0604020202020204" pitchFamily="34" charset="0"/>
                <a:ea typeface="Times New Roman" panose="02020603050405020304" pitchFamily="18" charset="0"/>
              </a:rPr>
              <a:t>LCBB5004</a:t>
            </a:r>
            <a:r>
              <a:rPr lang="en-GB" sz="2800" dirty="0">
                <a:effectLst/>
              </a:rPr>
              <a:t> </a:t>
            </a:r>
            <a:endParaRPr sz="2000" b="0" u="none" strike="noStrike" cap="none" dirty="0">
              <a:solidFill>
                <a:schemeClr val="dk1"/>
              </a:solidFill>
              <a:latin typeface="Arial" panose="020B0604020202020204" pitchFamily="34" charset="0"/>
              <a:cs typeface="Arial" panose="020B0604020202020204" pitchFamily="34" charset="0"/>
              <a:sym typeface="Arial"/>
            </a:endParaRPr>
          </a:p>
          <a:p>
            <a:pPr marL="0" marR="0" lvl="0" indent="0" algn="ctr" rtl="0">
              <a:spcBef>
                <a:spcPts val="0"/>
              </a:spcBef>
              <a:spcAft>
                <a:spcPts val="0"/>
              </a:spcAft>
              <a:buNone/>
            </a:pPr>
            <a:r>
              <a:rPr lang="en-GB" sz="2000" b="1" dirty="0">
                <a:latin typeface="Arial" panose="020B0604020202020204" pitchFamily="34" charset="0"/>
                <a:cs typeface="Arial" panose="020B0604020202020204" pitchFamily="34" charset="0"/>
              </a:rPr>
              <a:t>                           </a:t>
            </a:r>
            <a:r>
              <a:rPr lang="en-GB" sz="2000" b="1" i="1" dirty="0">
                <a:latin typeface="Arial" panose="020B0604020202020204" pitchFamily="34" charset="0"/>
                <a:cs typeface="Arial" panose="020B0604020202020204" pitchFamily="34" charset="0"/>
              </a:rPr>
              <a:t>Component </a:t>
            </a:r>
            <a:r>
              <a:rPr lang="en-GB" sz="2000" b="1" u="none" strike="noStrike" cap="none" dirty="0">
                <a:solidFill>
                  <a:schemeClr val="dk1"/>
                </a:solidFill>
                <a:latin typeface="Arial" panose="020B0604020202020204" pitchFamily="34" charset="0"/>
                <a:cs typeface="Arial" panose="020B0604020202020204" pitchFamily="34" charset="0"/>
                <a:sym typeface="Arial"/>
              </a:rPr>
              <a:t>:</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Individual Assignment 1 </a:t>
            </a:r>
          </a:p>
          <a:p>
            <a:pPr marL="0" marR="0" lvl="0" indent="0" algn="ctr" rtl="0">
              <a:spcBef>
                <a:spcPts val="0"/>
              </a:spcBef>
              <a:spcAft>
                <a:spcPts val="0"/>
              </a:spcAft>
              <a:buNone/>
            </a:pPr>
            <a:r>
              <a:rPr lang="en-GB" sz="2000" b="1" i="1" dirty="0">
                <a:effectLst/>
                <a:latin typeface="Arial" panose="020B0604020202020204" pitchFamily="34" charset="0"/>
                <a:ea typeface="Times New Roman" panose="02020603050405020304" pitchFamily="18" charset="0"/>
                <a:cs typeface="Arial" panose="020B0604020202020204" pitchFamily="34" charset="0"/>
              </a:rPr>
              <a:t>    Module Coordinator </a:t>
            </a:r>
            <a:r>
              <a:rPr lang="en-GB" sz="2000" b="1" dirty="0">
                <a:effectLst/>
                <a:latin typeface="Arial" panose="020B0604020202020204" pitchFamily="34" charset="0"/>
                <a:ea typeface="Times New Roman" panose="02020603050405020304" pitchFamily="18" charset="0"/>
                <a:cs typeface="Arial" panose="020B0604020202020204" pitchFamily="34" charset="0"/>
              </a:rPr>
              <a:t>: Dr </a:t>
            </a:r>
            <a:r>
              <a:rPr lang="en-GB" sz="2000" b="1" dirty="0" err="1">
                <a:effectLst/>
                <a:latin typeface="Arial" panose="020B0604020202020204" pitchFamily="34" charset="0"/>
                <a:ea typeface="Times New Roman" panose="02020603050405020304" pitchFamily="18" charset="0"/>
                <a:cs typeface="Arial" panose="020B0604020202020204" pitchFamily="34" charset="0"/>
              </a:rPr>
              <a:t>Uju</a:t>
            </a:r>
            <a:r>
              <a:rPr lang="en-GB" sz="2000" b="1" dirty="0">
                <a:effectLst/>
                <a:latin typeface="Arial" panose="020B0604020202020204" pitchFamily="34" charset="0"/>
                <a:ea typeface="Times New Roman" panose="02020603050405020304" pitchFamily="18" charset="0"/>
                <a:cs typeface="Arial" panose="020B0604020202020204" pitchFamily="34" charset="0"/>
              </a:rPr>
              <a:t> Ugochukwu</a:t>
            </a:r>
            <a:r>
              <a:rPr lang="en-GB" sz="2000" dirty="0">
                <a:effectLst/>
                <a:latin typeface="Arial" panose="020B0604020202020204" pitchFamily="34" charset="0"/>
                <a:cs typeface="Arial" panose="020B0604020202020204" pitchFamily="34" charset="0"/>
              </a:rPr>
              <a:t> </a:t>
            </a:r>
            <a:endParaRPr lang="en-GB" sz="2000" b="1" i="0" u="none" strike="noStrike" cap="none" dirty="0">
              <a:solidFill>
                <a:schemeClr val="dk1"/>
              </a:solidFill>
              <a:latin typeface="Arial" panose="020B0604020202020204" pitchFamily="34" charset="0"/>
              <a:cs typeface="Arial" panose="020B0604020202020204" pitchFamily="34" charset="0"/>
              <a:sym typeface="Arial"/>
            </a:endParaRPr>
          </a:p>
        </p:txBody>
      </p:sp>
      <p:pic>
        <p:nvPicPr>
          <p:cNvPr id="2050" name="Picture 2" descr="The Art of Managing People Effectively - Negosent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3934" y="3712191"/>
            <a:ext cx="4798561" cy="23584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2"/>
          <p:cNvSpPr/>
          <p:nvPr/>
        </p:nvSpPr>
        <p:spPr>
          <a:xfrm>
            <a:off x="3810000" y="304800"/>
            <a:ext cx="1595309"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i="0" u="none" strike="noStrike" cap="none">
                <a:solidFill>
                  <a:schemeClr val="dk1"/>
                </a:solidFill>
                <a:latin typeface="Arial"/>
                <a:ea typeface="Arial"/>
                <a:cs typeface="Arial"/>
                <a:sym typeface="Arial"/>
              </a:rPr>
              <a:t>Introduction </a:t>
            </a:r>
            <a:endParaRPr sz="1800">
              <a:solidFill>
                <a:schemeClr val="dk1"/>
              </a:solidFill>
              <a:latin typeface="Arial"/>
              <a:ea typeface="Arial"/>
              <a:cs typeface="Arial"/>
              <a:sym typeface="Arial"/>
            </a:endParaRPr>
          </a:p>
        </p:txBody>
      </p:sp>
      <p:sp>
        <p:nvSpPr>
          <p:cNvPr id="94" name="Google Shape;94;p2"/>
          <p:cNvSpPr txBox="1"/>
          <p:nvPr/>
        </p:nvSpPr>
        <p:spPr>
          <a:xfrm>
            <a:off x="830807" y="4614536"/>
            <a:ext cx="7202700" cy="2069767"/>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1200"/>
              </a:spcAft>
              <a:buNone/>
            </a:pPr>
            <a:r>
              <a:rPr lang="en-US" sz="1100" dirty="0">
                <a:solidFill>
                  <a:schemeClr val="dk1"/>
                </a:solidFill>
              </a:rPr>
              <a:t>As postulated by </a:t>
            </a:r>
            <a:r>
              <a:rPr lang="en-US" sz="1100" dirty="0" err="1">
                <a:solidFill>
                  <a:srgbClr val="222222"/>
                </a:solidFill>
                <a:highlight>
                  <a:srgbClr val="FFFFFF"/>
                </a:highlight>
              </a:rPr>
              <a:t>Sihombing</a:t>
            </a:r>
            <a:r>
              <a:rPr lang="en-US" sz="1100" dirty="0">
                <a:solidFill>
                  <a:srgbClr val="222222"/>
                </a:solidFill>
                <a:highlight>
                  <a:srgbClr val="FFFFFF"/>
                </a:highlight>
              </a:rPr>
              <a:t> </a:t>
            </a:r>
            <a:r>
              <a:rPr lang="en-US" sz="1100" i="1" dirty="0">
                <a:solidFill>
                  <a:srgbClr val="222222"/>
                </a:solidFill>
                <a:highlight>
                  <a:srgbClr val="FFFFFF"/>
                </a:highlight>
              </a:rPr>
              <a:t>et al.,</a:t>
            </a:r>
            <a:r>
              <a:rPr lang="en-US" sz="1100" dirty="0">
                <a:solidFill>
                  <a:schemeClr val="dk1"/>
                </a:solidFill>
              </a:rPr>
              <a:t>(2018, p.174), the management of the business as well as the human resource or the manpower of a particular </a:t>
            </a:r>
            <a:r>
              <a:rPr lang="en-US" sz="1100" dirty="0" err="1">
                <a:solidFill>
                  <a:schemeClr val="dk1"/>
                </a:solidFill>
              </a:rPr>
              <a:t>organisation</a:t>
            </a:r>
            <a:r>
              <a:rPr lang="en-US" sz="1100" dirty="0">
                <a:solidFill>
                  <a:schemeClr val="dk1"/>
                </a:solidFill>
              </a:rPr>
              <a:t> plays a vital role in business improvement and its sustainable development by all means. </a:t>
            </a:r>
          </a:p>
          <a:p>
            <a:pPr marL="0" lvl="0" indent="0" algn="just" rtl="0">
              <a:lnSpc>
                <a:spcPct val="150000"/>
              </a:lnSpc>
              <a:spcBef>
                <a:spcPts val="1200"/>
              </a:spcBef>
              <a:spcAft>
                <a:spcPts val="1200"/>
              </a:spcAft>
              <a:buNone/>
            </a:pPr>
            <a:r>
              <a:rPr lang="en-US" sz="1100" dirty="0">
                <a:solidFill>
                  <a:schemeClr val="dk1"/>
                </a:solidFill>
              </a:rPr>
              <a:t>This report has aimed to analyze the major features of the people management strategies within an </a:t>
            </a:r>
            <a:r>
              <a:rPr lang="en-US" sz="1100" dirty="0" err="1">
                <a:solidFill>
                  <a:schemeClr val="dk1"/>
                </a:solidFill>
              </a:rPr>
              <a:t>organisation</a:t>
            </a:r>
            <a:r>
              <a:rPr lang="en-US" sz="1100" dirty="0">
                <a:solidFill>
                  <a:schemeClr val="dk1"/>
                </a:solidFill>
              </a:rPr>
              <a:t> in terms of retaining employees and increasing the productivity of the business </a:t>
            </a:r>
            <a:r>
              <a:rPr lang="en-US" sz="1100" dirty="0" err="1">
                <a:solidFill>
                  <a:schemeClr val="dk1"/>
                </a:solidFill>
              </a:rPr>
              <a:t>organisation</a:t>
            </a:r>
            <a:r>
              <a:rPr lang="en-US" sz="1100" dirty="0">
                <a:solidFill>
                  <a:schemeClr val="dk1"/>
                </a:solidFill>
              </a:rPr>
              <a:t>. </a:t>
            </a:r>
            <a:endParaRPr sz="1100" dirty="0">
              <a:solidFill>
                <a:schemeClr val="dk1"/>
              </a:solidFill>
            </a:endParaRPr>
          </a:p>
        </p:txBody>
      </p:sp>
      <p:pic>
        <p:nvPicPr>
          <p:cNvPr id="95" name="Google Shape;95;p2"/>
          <p:cNvPicPr preferRelativeResize="0"/>
          <p:nvPr/>
        </p:nvPicPr>
        <p:blipFill>
          <a:blip r:embed="rId3">
            <a:alphaModFix/>
          </a:blip>
          <a:stretch>
            <a:fillRect/>
          </a:stretch>
        </p:blipFill>
        <p:spPr>
          <a:xfrm>
            <a:off x="2504457" y="922585"/>
            <a:ext cx="3855400" cy="369195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3"/>
          <p:cNvSpPr/>
          <p:nvPr/>
        </p:nvSpPr>
        <p:spPr>
          <a:xfrm>
            <a:off x="1905000" y="381000"/>
            <a:ext cx="55626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err="1">
                <a:solidFill>
                  <a:schemeClr val="dk1"/>
                </a:solidFill>
                <a:latin typeface="Arial"/>
                <a:ea typeface="Arial"/>
                <a:cs typeface="Arial"/>
                <a:sym typeface="Arial"/>
              </a:rPr>
              <a:t>Analyse</a:t>
            </a:r>
            <a:r>
              <a:rPr lang="en-US" sz="1800" b="1" dirty="0">
                <a:solidFill>
                  <a:schemeClr val="dk1"/>
                </a:solidFill>
                <a:latin typeface="Arial"/>
                <a:ea typeface="Arial"/>
                <a:cs typeface="Arial"/>
                <a:sym typeface="Arial"/>
              </a:rPr>
              <a:t> the relationship between structure, culture, people, and </a:t>
            </a:r>
            <a:r>
              <a:rPr lang="en-US" sz="1800" b="1" dirty="0" err="1">
                <a:solidFill>
                  <a:schemeClr val="dk1"/>
                </a:solidFill>
                <a:latin typeface="Arial"/>
                <a:ea typeface="Arial"/>
                <a:cs typeface="Arial"/>
                <a:sym typeface="Arial"/>
              </a:rPr>
              <a:t>organisational</a:t>
            </a:r>
            <a:r>
              <a:rPr lang="en-US" sz="1800" b="1" dirty="0">
                <a:solidFill>
                  <a:schemeClr val="dk1"/>
                </a:solidFill>
                <a:latin typeface="Arial"/>
                <a:ea typeface="Arial"/>
                <a:cs typeface="Arial"/>
                <a:sym typeface="Arial"/>
              </a:rPr>
              <a:t> performance</a:t>
            </a:r>
            <a:endParaRPr sz="1800" dirty="0">
              <a:solidFill>
                <a:schemeClr val="dk1"/>
              </a:solidFill>
              <a:latin typeface="Arial"/>
              <a:ea typeface="Arial"/>
              <a:cs typeface="Arial"/>
              <a:sym typeface="Arial"/>
            </a:endParaRPr>
          </a:p>
        </p:txBody>
      </p:sp>
      <p:sp>
        <p:nvSpPr>
          <p:cNvPr id="101" name="Google Shape;101;p3"/>
          <p:cNvSpPr txBox="1"/>
          <p:nvPr/>
        </p:nvSpPr>
        <p:spPr>
          <a:xfrm>
            <a:off x="711300" y="4290748"/>
            <a:ext cx="7950000" cy="301618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0"/>
              </a:spcAft>
              <a:buNone/>
            </a:pPr>
            <a:r>
              <a:rPr lang="en-US" sz="1600" b="1" i="1" dirty="0" err="1">
                <a:solidFill>
                  <a:schemeClr val="dk1"/>
                </a:solidFill>
              </a:rPr>
              <a:t>Organisational</a:t>
            </a:r>
            <a:r>
              <a:rPr lang="en-US" sz="1600" b="1" i="1" dirty="0">
                <a:solidFill>
                  <a:schemeClr val="dk1"/>
                </a:solidFill>
              </a:rPr>
              <a:t> structure: </a:t>
            </a:r>
            <a:r>
              <a:rPr lang="en-US" sz="1600" dirty="0">
                <a:solidFill>
                  <a:schemeClr val="dk1"/>
                </a:solidFill>
              </a:rPr>
              <a:t>As stated by </a:t>
            </a:r>
            <a:r>
              <a:rPr lang="en-US" sz="1600" dirty="0" err="1">
                <a:solidFill>
                  <a:srgbClr val="222222"/>
                </a:solidFill>
                <a:highlight>
                  <a:srgbClr val="FFFFFF"/>
                </a:highlight>
              </a:rPr>
              <a:t>Paais</a:t>
            </a:r>
            <a:r>
              <a:rPr lang="en-US" sz="1600" dirty="0">
                <a:solidFill>
                  <a:srgbClr val="222222"/>
                </a:solidFill>
                <a:highlight>
                  <a:srgbClr val="FFFFFF"/>
                </a:highlight>
              </a:rPr>
              <a:t> and </a:t>
            </a:r>
            <a:r>
              <a:rPr lang="en-US" sz="1600" dirty="0" err="1">
                <a:solidFill>
                  <a:srgbClr val="222222"/>
                </a:solidFill>
                <a:highlight>
                  <a:srgbClr val="FFFFFF"/>
                </a:highlight>
              </a:rPr>
              <a:t>Pattiruhu</a:t>
            </a:r>
            <a:r>
              <a:rPr lang="en-US" sz="1600" dirty="0">
                <a:solidFill>
                  <a:srgbClr val="222222"/>
                </a:solidFill>
                <a:highlight>
                  <a:srgbClr val="FFFFFF"/>
                </a:highlight>
              </a:rPr>
              <a:t> (2020</a:t>
            </a:r>
            <a:r>
              <a:rPr lang="en-US" sz="1600" dirty="0">
                <a:solidFill>
                  <a:schemeClr val="dk1"/>
                </a:solidFill>
              </a:rPr>
              <a:t>), </a:t>
            </a:r>
            <a:r>
              <a:rPr lang="en-US" sz="1600" dirty="0" err="1">
                <a:solidFill>
                  <a:schemeClr val="dk1"/>
                </a:solidFill>
              </a:rPr>
              <a:t>organisational</a:t>
            </a:r>
            <a:r>
              <a:rPr lang="en-US" sz="1600" dirty="0">
                <a:solidFill>
                  <a:schemeClr val="dk1"/>
                </a:solidFill>
              </a:rPr>
              <a:t> structure can be of different kinds, such as </a:t>
            </a:r>
            <a:r>
              <a:rPr lang="en-US" sz="1600" i="1" dirty="0">
                <a:solidFill>
                  <a:schemeClr val="dk1"/>
                </a:solidFill>
              </a:rPr>
              <a:t>divisional structure, functional structure </a:t>
            </a:r>
            <a:r>
              <a:rPr lang="en-US" sz="1600" dirty="0">
                <a:solidFill>
                  <a:schemeClr val="dk1"/>
                </a:solidFill>
              </a:rPr>
              <a:t>and </a:t>
            </a:r>
            <a:r>
              <a:rPr lang="en-US" sz="1600" i="1" dirty="0">
                <a:solidFill>
                  <a:schemeClr val="dk1"/>
                </a:solidFill>
              </a:rPr>
              <a:t>matrix structure</a:t>
            </a:r>
            <a:r>
              <a:rPr lang="en-US" sz="1600" dirty="0">
                <a:solidFill>
                  <a:schemeClr val="dk1"/>
                </a:solidFill>
              </a:rPr>
              <a:t>. </a:t>
            </a:r>
          </a:p>
          <a:p>
            <a:pPr marL="0" lvl="0" indent="0" algn="just" rtl="0">
              <a:lnSpc>
                <a:spcPct val="150000"/>
              </a:lnSpc>
              <a:spcBef>
                <a:spcPts val="1200"/>
              </a:spcBef>
              <a:spcAft>
                <a:spcPts val="0"/>
              </a:spcAft>
              <a:buNone/>
            </a:pPr>
            <a:r>
              <a:rPr lang="en-US" sz="1600" dirty="0">
                <a:solidFill>
                  <a:schemeClr val="dk1"/>
                </a:solidFill>
              </a:rPr>
              <a:t>All these kinds of structural </a:t>
            </a:r>
            <a:r>
              <a:rPr lang="en-US" sz="1600" dirty="0" err="1">
                <a:solidFill>
                  <a:schemeClr val="dk1"/>
                </a:solidFill>
              </a:rPr>
              <a:t>organisations</a:t>
            </a:r>
            <a:r>
              <a:rPr lang="en-US" sz="1600" dirty="0">
                <a:solidFill>
                  <a:schemeClr val="dk1"/>
                </a:solidFill>
              </a:rPr>
              <a:t> become eligible to perform more strategically and in an effective manner. </a:t>
            </a:r>
            <a:endParaRPr sz="1600" dirty="0">
              <a:solidFill>
                <a:schemeClr val="dk1"/>
              </a:solidFill>
            </a:endParaRPr>
          </a:p>
          <a:p>
            <a:pPr marL="0" lvl="0" indent="0" algn="just" rtl="0">
              <a:lnSpc>
                <a:spcPct val="150000"/>
              </a:lnSpc>
              <a:spcBef>
                <a:spcPts val="1200"/>
              </a:spcBef>
              <a:spcAft>
                <a:spcPts val="1200"/>
              </a:spcAft>
              <a:buNone/>
            </a:pPr>
            <a:endParaRPr sz="1600" dirty="0">
              <a:solidFill>
                <a:schemeClr val="dk1"/>
              </a:solidFill>
            </a:endParaRPr>
          </a:p>
        </p:txBody>
      </p:sp>
      <p:pic>
        <p:nvPicPr>
          <p:cNvPr id="7" name="Picture 6" descr="Diagram&#10;&#10;Description automatically generated">
            <a:extLst>
              <a:ext uri="{FF2B5EF4-FFF2-40B4-BE49-F238E27FC236}">
                <a16:creationId xmlns:a16="http://schemas.microsoft.com/office/drawing/2014/main" id="{BF5E2F27-50DD-AAF8-1607-F41FDEC1044C}"/>
              </a:ext>
            </a:extLst>
          </p:cNvPr>
          <p:cNvPicPr>
            <a:picLocks noChangeAspect="1"/>
          </p:cNvPicPr>
          <p:nvPr/>
        </p:nvPicPr>
        <p:blipFill>
          <a:blip r:embed="rId3"/>
          <a:stretch>
            <a:fillRect/>
          </a:stretch>
        </p:blipFill>
        <p:spPr>
          <a:xfrm>
            <a:off x="2876550" y="1102491"/>
            <a:ext cx="3702926" cy="34695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4"/>
          <p:cNvSpPr/>
          <p:nvPr/>
        </p:nvSpPr>
        <p:spPr>
          <a:xfrm>
            <a:off x="1524000" y="304800"/>
            <a:ext cx="65532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err="1">
                <a:solidFill>
                  <a:schemeClr val="dk1"/>
                </a:solidFill>
                <a:latin typeface="Arial"/>
                <a:ea typeface="Arial"/>
                <a:cs typeface="Arial"/>
                <a:sym typeface="Arial"/>
              </a:rPr>
              <a:t>Analyse</a:t>
            </a:r>
            <a:r>
              <a:rPr lang="en-US" sz="1800" b="1" dirty="0">
                <a:solidFill>
                  <a:schemeClr val="dk1"/>
                </a:solidFill>
                <a:latin typeface="Arial"/>
                <a:ea typeface="Arial"/>
                <a:cs typeface="Arial"/>
                <a:sym typeface="Arial"/>
              </a:rPr>
              <a:t> the relationship between structure, culture, people, and </a:t>
            </a:r>
            <a:r>
              <a:rPr lang="en-US" sz="1800" b="1" dirty="0" err="1">
                <a:solidFill>
                  <a:schemeClr val="dk1"/>
                </a:solidFill>
                <a:latin typeface="Arial"/>
                <a:ea typeface="Arial"/>
                <a:cs typeface="Arial"/>
                <a:sym typeface="Arial"/>
              </a:rPr>
              <a:t>organisational</a:t>
            </a:r>
            <a:r>
              <a:rPr lang="en-US" sz="1800" b="1" dirty="0">
                <a:solidFill>
                  <a:schemeClr val="dk1"/>
                </a:solidFill>
                <a:latin typeface="Arial"/>
                <a:ea typeface="Arial"/>
                <a:cs typeface="Arial"/>
                <a:sym typeface="Arial"/>
              </a:rPr>
              <a:t> performance: Continuation</a:t>
            </a:r>
            <a:endParaRPr sz="1800" dirty="0">
              <a:solidFill>
                <a:schemeClr val="dk1"/>
              </a:solidFill>
              <a:latin typeface="Arial"/>
              <a:ea typeface="Arial"/>
              <a:cs typeface="Arial"/>
              <a:sym typeface="Arial"/>
            </a:endParaRPr>
          </a:p>
        </p:txBody>
      </p:sp>
      <p:sp>
        <p:nvSpPr>
          <p:cNvPr id="108" name="Google Shape;108;p4"/>
          <p:cNvSpPr txBox="1"/>
          <p:nvPr/>
        </p:nvSpPr>
        <p:spPr>
          <a:xfrm>
            <a:off x="1293177" y="4922672"/>
            <a:ext cx="6687300" cy="12006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1200"/>
              </a:spcAft>
              <a:buNone/>
            </a:pPr>
            <a:r>
              <a:rPr lang="en-US" sz="1200" b="1" i="1" dirty="0">
                <a:solidFill>
                  <a:schemeClr val="dk1"/>
                </a:solidFill>
              </a:rPr>
              <a:t>Organizational people and performance: </a:t>
            </a:r>
            <a:r>
              <a:rPr lang="en-US" sz="1200" dirty="0">
                <a:solidFill>
                  <a:schemeClr val="dk1"/>
                </a:solidFill>
              </a:rPr>
              <a:t>High cultured and valued </a:t>
            </a:r>
            <a:r>
              <a:rPr lang="en-US" sz="1200" dirty="0" err="1">
                <a:solidFill>
                  <a:schemeClr val="dk1"/>
                </a:solidFill>
              </a:rPr>
              <a:t>organisation</a:t>
            </a:r>
            <a:r>
              <a:rPr lang="en-US" sz="1200" dirty="0">
                <a:solidFill>
                  <a:schemeClr val="dk1"/>
                </a:solidFill>
              </a:rPr>
              <a:t> with low productivity can motivate its staff and engage them in achieving great performance. On the other hand, a low-cultured </a:t>
            </a:r>
            <a:r>
              <a:rPr lang="en-US" sz="1200" dirty="0" err="1">
                <a:solidFill>
                  <a:schemeClr val="dk1"/>
                </a:solidFill>
              </a:rPr>
              <a:t>organisation</a:t>
            </a:r>
            <a:r>
              <a:rPr lang="en-US" sz="1200" dirty="0">
                <a:solidFill>
                  <a:schemeClr val="dk1"/>
                </a:solidFill>
              </a:rPr>
              <a:t> with high productivity can eventually be burnt out due to the mismanagement of its people in the right manner.  </a:t>
            </a:r>
            <a:endParaRPr dirty="0"/>
          </a:p>
        </p:txBody>
      </p:sp>
      <p:pic>
        <p:nvPicPr>
          <p:cNvPr id="1026" name="Picture 2" descr="Increase organizational productivity with Gallup's organizational  effectiveness consulting mod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9326" y="1419368"/>
            <a:ext cx="5126440" cy="33306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5"/>
          <p:cNvSpPr/>
          <p:nvPr/>
        </p:nvSpPr>
        <p:spPr>
          <a:xfrm>
            <a:off x="1447800" y="304800"/>
            <a:ext cx="60960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Employee retention, motivation and engagement issues within the business organisations</a:t>
            </a:r>
            <a:endParaRPr sz="1800">
              <a:solidFill>
                <a:schemeClr val="dk1"/>
              </a:solidFill>
              <a:latin typeface="Arial"/>
              <a:ea typeface="Arial"/>
              <a:cs typeface="Arial"/>
              <a:sym typeface="Arial"/>
            </a:endParaRPr>
          </a:p>
        </p:txBody>
      </p:sp>
      <p:sp>
        <p:nvSpPr>
          <p:cNvPr id="116" name="Google Shape;116;p5"/>
          <p:cNvSpPr/>
          <p:nvPr/>
        </p:nvSpPr>
        <p:spPr>
          <a:xfrm>
            <a:off x="457200" y="5105400"/>
            <a:ext cx="8305800" cy="120032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dk1"/>
                </a:solidFill>
                <a:latin typeface="Arial"/>
                <a:ea typeface="Arial"/>
                <a:cs typeface="Arial"/>
                <a:sym typeface="Arial"/>
              </a:rPr>
              <a:t>There are several significant issues in managing a business. These issues are generally impactful towards the employee management aspects where employees are either dissatisfied with the salary they are provided with or work pressure (</a:t>
            </a:r>
            <a:r>
              <a:rPr lang="en-US" sz="1800" dirty="0" err="1">
                <a:solidFill>
                  <a:schemeClr val="dk1"/>
                </a:solidFill>
                <a:latin typeface="Arial"/>
                <a:ea typeface="Arial"/>
                <a:cs typeface="Arial"/>
                <a:sym typeface="Arial"/>
              </a:rPr>
              <a:t>Nani</a:t>
            </a:r>
            <a:r>
              <a:rPr lang="en-US" sz="1800" dirty="0">
                <a:solidFill>
                  <a:schemeClr val="dk1"/>
                </a:solidFill>
                <a:latin typeface="Arial"/>
                <a:ea typeface="Arial"/>
                <a:cs typeface="Arial"/>
                <a:sym typeface="Arial"/>
              </a:rPr>
              <a:t> and </a:t>
            </a:r>
            <a:r>
              <a:rPr lang="en-US" sz="1800" dirty="0" err="1">
                <a:solidFill>
                  <a:schemeClr val="dk1"/>
                </a:solidFill>
                <a:latin typeface="Arial"/>
                <a:ea typeface="Arial"/>
                <a:cs typeface="Arial"/>
                <a:sym typeface="Arial"/>
              </a:rPr>
              <a:t>Safitri</a:t>
            </a:r>
            <a:r>
              <a:rPr lang="en-US" sz="1800" dirty="0">
                <a:solidFill>
                  <a:schemeClr val="dk1"/>
                </a:solidFill>
                <a:latin typeface="Arial"/>
                <a:ea typeface="Arial"/>
                <a:cs typeface="Arial"/>
                <a:sym typeface="Arial"/>
              </a:rPr>
              <a:t>, 2021, p.220). </a:t>
            </a:r>
            <a:endParaRPr dirty="0"/>
          </a:p>
        </p:txBody>
      </p:sp>
      <p:pic>
        <p:nvPicPr>
          <p:cNvPr id="117" name="Google Shape;117;p5" descr="Retention and Motivation"/>
          <p:cNvPicPr preferRelativeResize="0"/>
          <p:nvPr/>
        </p:nvPicPr>
        <p:blipFill rotWithShape="1">
          <a:blip r:embed="rId3">
            <a:alphaModFix/>
          </a:blip>
          <a:srcRect/>
          <a:stretch/>
        </p:blipFill>
        <p:spPr>
          <a:xfrm>
            <a:off x="457200" y="1371600"/>
            <a:ext cx="3429000" cy="3417438"/>
          </a:xfrm>
          <a:prstGeom prst="rect">
            <a:avLst/>
          </a:prstGeom>
          <a:noFill/>
          <a:ln>
            <a:noFill/>
          </a:ln>
        </p:spPr>
      </p:pic>
      <p:pic>
        <p:nvPicPr>
          <p:cNvPr id="118" name="Google Shape;118;p5" descr="Employee Retention and Motivation | How to Retain Employees"/>
          <p:cNvPicPr preferRelativeResize="0"/>
          <p:nvPr/>
        </p:nvPicPr>
        <p:blipFill rotWithShape="1">
          <a:blip r:embed="rId4">
            <a:alphaModFix/>
          </a:blip>
          <a:srcRect/>
          <a:stretch/>
        </p:blipFill>
        <p:spPr>
          <a:xfrm>
            <a:off x="4610100" y="1512438"/>
            <a:ext cx="3581400" cy="3276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6"/>
          <p:cNvSpPr/>
          <p:nvPr/>
        </p:nvSpPr>
        <p:spPr>
          <a:xfrm>
            <a:off x="1143000" y="228600"/>
            <a:ext cx="67056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Employee retention, motivation and engagement issues within the business organisations: Continuation </a:t>
            </a:r>
            <a:endParaRPr sz="1800">
              <a:solidFill>
                <a:schemeClr val="dk1"/>
              </a:solidFill>
              <a:latin typeface="Arial"/>
              <a:ea typeface="Arial"/>
              <a:cs typeface="Arial"/>
              <a:sym typeface="Arial"/>
            </a:endParaRPr>
          </a:p>
        </p:txBody>
      </p:sp>
      <p:sp>
        <p:nvSpPr>
          <p:cNvPr id="125" name="Google Shape;125;p6"/>
          <p:cNvSpPr/>
          <p:nvPr/>
        </p:nvSpPr>
        <p:spPr>
          <a:xfrm>
            <a:off x="0" y="5486400"/>
            <a:ext cx="9144000" cy="120032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i="1" dirty="0">
                <a:solidFill>
                  <a:schemeClr val="dk1"/>
                </a:solidFill>
                <a:latin typeface="Arial"/>
                <a:ea typeface="Arial"/>
                <a:cs typeface="Arial"/>
                <a:sym typeface="Arial"/>
              </a:rPr>
              <a:t>Employee Retention issues</a:t>
            </a:r>
            <a:endParaRPr sz="1800" b="0" dirty="0">
              <a:solidFill>
                <a:schemeClr val="dk1"/>
              </a:solidFill>
              <a:latin typeface="Arial"/>
              <a:ea typeface="Arial"/>
              <a:cs typeface="Arial"/>
              <a:sym typeface="Arial"/>
            </a:endParaRPr>
          </a:p>
          <a:p>
            <a:pPr marL="0" marR="0" lvl="0" indent="0" algn="ctr" rtl="0">
              <a:spcBef>
                <a:spcPts val="0"/>
              </a:spcBef>
              <a:spcAft>
                <a:spcPts val="0"/>
              </a:spcAft>
              <a:buNone/>
            </a:pPr>
            <a:r>
              <a:rPr lang="en-US" sz="1800" dirty="0">
                <a:solidFill>
                  <a:schemeClr val="dk1"/>
                </a:solidFill>
                <a:latin typeface="Arial"/>
                <a:ea typeface="Arial"/>
                <a:cs typeface="Arial"/>
                <a:sym typeface="Arial"/>
              </a:rPr>
              <a:t>Employee retention can be defined as the aspect of retaining employees with proper benefits and compliances using which an employee would feel motivated in improving their work or comfortably carry out their job responsibilities.</a:t>
            </a:r>
            <a:endParaRPr sz="1800" b="0" dirty="0">
              <a:solidFill>
                <a:schemeClr val="dk1"/>
              </a:solidFill>
              <a:latin typeface="Arial"/>
              <a:ea typeface="Arial"/>
              <a:cs typeface="Arial"/>
              <a:sym typeface="Arial"/>
            </a:endParaRPr>
          </a:p>
        </p:txBody>
      </p:sp>
      <p:pic>
        <p:nvPicPr>
          <p:cNvPr id="126" name="Google Shape;126;p6" descr="Maslow's Hierarchy of Needs - Simply Psychology"/>
          <p:cNvPicPr preferRelativeResize="0"/>
          <p:nvPr/>
        </p:nvPicPr>
        <p:blipFill rotWithShape="1">
          <a:blip r:embed="rId3">
            <a:alphaModFix/>
          </a:blip>
          <a:srcRect/>
          <a:stretch/>
        </p:blipFill>
        <p:spPr>
          <a:xfrm>
            <a:off x="457200" y="1371600"/>
            <a:ext cx="4114800" cy="3021483"/>
          </a:xfrm>
          <a:prstGeom prst="rect">
            <a:avLst/>
          </a:prstGeom>
          <a:noFill/>
          <a:ln>
            <a:noFill/>
          </a:ln>
        </p:spPr>
      </p:pic>
      <p:pic>
        <p:nvPicPr>
          <p:cNvPr id="127" name="Google Shape;127;p6" descr="Herzberg's Two Factor Theory (EPM, 2018) Herzberg's two factor theory,... |  Download Scientific Diagram"/>
          <p:cNvPicPr preferRelativeResize="0"/>
          <p:nvPr/>
        </p:nvPicPr>
        <p:blipFill rotWithShape="1">
          <a:blip r:embed="rId4">
            <a:alphaModFix/>
          </a:blip>
          <a:srcRect/>
          <a:stretch/>
        </p:blipFill>
        <p:spPr>
          <a:xfrm>
            <a:off x="4884749" y="1295400"/>
            <a:ext cx="3802052" cy="3048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7"/>
          <p:cNvSpPr/>
          <p:nvPr/>
        </p:nvSpPr>
        <p:spPr>
          <a:xfrm>
            <a:off x="152400" y="152400"/>
            <a:ext cx="88392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Effective human resource management strategies to address retention, motivation and engagement of employees within organisations</a:t>
            </a:r>
            <a:endParaRPr sz="1800" b="1">
              <a:solidFill>
                <a:schemeClr val="dk1"/>
              </a:solidFill>
              <a:latin typeface="Arial"/>
              <a:ea typeface="Arial"/>
              <a:cs typeface="Arial"/>
              <a:sym typeface="Arial"/>
            </a:endParaRPr>
          </a:p>
        </p:txBody>
      </p:sp>
      <p:sp>
        <p:nvSpPr>
          <p:cNvPr id="134" name="Google Shape;134;p7"/>
          <p:cNvSpPr/>
          <p:nvPr/>
        </p:nvSpPr>
        <p:spPr>
          <a:xfrm>
            <a:off x="0" y="5181600"/>
            <a:ext cx="9144000" cy="147732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dk1"/>
                </a:solidFill>
                <a:latin typeface="Arial"/>
                <a:ea typeface="Arial"/>
                <a:cs typeface="Arial"/>
                <a:sym typeface="Arial"/>
              </a:rPr>
              <a:t>Human resource management plays a very crucial role in managing employees in an </a:t>
            </a:r>
            <a:r>
              <a:rPr lang="en-US" sz="1800" dirty="0" err="1">
                <a:solidFill>
                  <a:schemeClr val="dk1"/>
                </a:solidFill>
                <a:latin typeface="Arial"/>
                <a:ea typeface="Arial"/>
                <a:cs typeface="Arial"/>
                <a:sym typeface="Arial"/>
              </a:rPr>
              <a:t>organisation</a:t>
            </a:r>
            <a:r>
              <a:rPr lang="en-US" sz="1800" dirty="0">
                <a:solidFill>
                  <a:schemeClr val="dk1"/>
                </a:solidFill>
                <a:latin typeface="Arial"/>
                <a:ea typeface="Arial"/>
                <a:cs typeface="Arial"/>
                <a:sym typeface="Arial"/>
              </a:rPr>
              <a:t>. The department readily participates in communicating with the workforce and understands their requirements for a convenient operation.</a:t>
            </a:r>
          </a:p>
          <a:p>
            <a:pPr marL="0" marR="0" lvl="0" indent="0" algn="ctr" rtl="0">
              <a:spcBef>
                <a:spcPts val="0"/>
              </a:spcBef>
              <a:spcAft>
                <a:spcPts val="0"/>
              </a:spcAft>
              <a:buNone/>
            </a:pPr>
            <a:r>
              <a:rPr lang="en-US" sz="1800" dirty="0">
                <a:solidFill>
                  <a:schemeClr val="dk1"/>
                </a:solidFill>
                <a:latin typeface="Arial"/>
                <a:ea typeface="Arial"/>
                <a:cs typeface="Arial"/>
                <a:sym typeface="Arial"/>
              </a:rPr>
              <a:t> Some of the main areas where HRM contributes can be identified as employee retention, motivation and employee engagement.</a:t>
            </a:r>
            <a:endParaRPr dirty="0"/>
          </a:p>
        </p:txBody>
      </p:sp>
      <p:pic>
        <p:nvPicPr>
          <p:cNvPr id="135" name="Google Shape;135;p7" descr="Human Resources Human Resource Management Clip Art, PNG, 600x564px, Human  Resources, Area, Brand, Communication, Conversation Download"/>
          <p:cNvPicPr preferRelativeResize="0"/>
          <p:nvPr/>
        </p:nvPicPr>
        <p:blipFill rotWithShape="1">
          <a:blip r:embed="rId3">
            <a:alphaModFix/>
          </a:blip>
          <a:srcRect/>
          <a:stretch/>
        </p:blipFill>
        <p:spPr>
          <a:xfrm>
            <a:off x="228600" y="1371600"/>
            <a:ext cx="4191000" cy="3301876"/>
          </a:xfrm>
          <a:prstGeom prst="rect">
            <a:avLst/>
          </a:prstGeom>
          <a:noFill/>
          <a:ln>
            <a:noFill/>
          </a:ln>
        </p:spPr>
      </p:pic>
      <p:sp>
        <p:nvSpPr>
          <p:cNvPr id="136" name="Google Shape;136;p7" descr="110,176 Human Resources Cliparts, Stock Vector and Royalty Free Human  Resources Illustrations"/>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pic>
        <p:nvPicPr>
          <p:cNvPr id="137" name="Google Shape;137;p7" descr="Human resource management typographic header. business recruitment and  empolyee adaptation. hr manager guiding teamwork. | CanStock"/>
          <p:cNvPicPr preferRelativeResize="0"/>
          <p:nvPr/>
        </p:nvPicPr>
        <p:blipFill rotWithShape="1">
          <a:blip r:embed="rId4">
            <a:alphaModFix/>
          </a:blip>
          <a:srcRect/>
          <a:stretch/>
        </p:blipFill>
        <p:spPr>
          <a:xfrm>
            <a:off x="4648200" y="1295400"/>
            <a:ext cx="3810000" cy="3581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8"/>
          <p:cNvSpPr/>
          <p:nvPr/>
        </p:nvSpPr>
        <p:spPr>
          <a:xfrm>
            <a:off x="228600" y="152400"/>
            <a:ext cx="86868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Effective human resource management strategies to address retention, motivation and engagement of employees within organisations: Continuation </a:t>
            </a:r>
            <a:endParaRPr sz="1800" b="1">
              <a:solidFill>
                <a:schemeClr val="dk1"/>
              </a:solidFill>
              <a:latin typeface="Arial"/>
              <a:ea typeface="Arial"/>
              <a:cs typeface="Arial"/>
              <a:sym typeface="Arial"/>
            </a:endParaRPr>
          </a:p>
        </p:txBody>
      </p:sp>
      <p:sp>
        <p:nvSpPr>
          <p:cNvPr id="144" name="Google Shape;144;p8"/>
          <p:cNvSpPr/>
          <p:nvPr/>
        </p:nvSpPr>
        <p:spPr>
          <a:xfrm>
            <a:off x="0" y="5103674"/>
            <a:ext cx="9144000" cy="175432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i="1" dirty="0">
                <a:solidFill>
                  <a:schemeClr val="dk1"/>
                </a:solidFill>
                <a:latin typeface="Arial"/>
                <a:ea typeface="Arial"/>
                <a:cs typeface="Arial"/>
                <a:sym typeface="Arial"/>
              </a:rPr>
              <a:t>Employee motivation</a:t>
            </a:r>
            <a:endParaRPr sz="1800" b="0" dirty="0">
              <a:solidFill>
                <a:schemeClr val="dk1"/>
              </a:solidFill>
              <a:latin typeface="Arial"/>
              <a:ea typeface="Arial"/>
              <a:cs typeface="Arial"/>
              <a:sym typeface="Arial"/>
            </a:endParaRPr>
          </a:p>
          <a:p>
            <a:pPr marL="0" marR="0" lvl="0" indent="0" algn="ctr" rtl="0">
              <a:spcBef>
                <a:spcPts val="0"/>
              </a:spcBef>
              <a:spcAft>
                <a:spcPts val="0"/>
              </a:spcAft>
              <a:buNone/>
            </a:pPr>
            <a:r>
              <a:rPr lang="en-US" sz="1800" dirty="0">
                <a:solidFill>
                  <a:schemeClr val="dk1"/>
                </a:solidFill>
                <a:latin typeface="Arial"/>
                <a:ea typeface="Arial"/>
                <a:cs typeface="Arial"/>
                <a:sym typeface="Arial"/>
              </a:rPr>
              <a:t>Human resource management also considers using motivational speeches to motivate employees and interact with them for better guidance and performance. </a:t>
            </a:r>
          </a:p>
          <a:p>
            <a:pPr marL="0" marR="0" lvl="0" indent="0" algn="ctr" rtl="0">
              <a:spcBef>
                <a:spcPts val="0"/>
              </a:spcBef>
              <a:spcAft>
                <a:spcPts val="0"/>
              </a:spcAft>
              <a:buNone/>
            </a:pPr>
            <a:r>
              <a:rPr lang="en-US" sz="1800" dirty="0">
                <a:solidFill>
                  <a:schemeClr val="dk1"/>
                </a:solidFill>
                <a:latin typeface="Arial"/>
                <a:ea typeface="Arial"/>
                <a:cs typeface="Arial"/>
                <a:sym typeface="Arial"/>
              </a:rPr>
              <a:t>HRM effectively uses motivational theories and models such as </a:t>
            </a:r>
            <a:r>
              <a:rPr lang="en-US" sz="1800" i="1" dirty="0">
                <a:solidFill>
                  <a:schemeClr val="dk1"/>
                </a:solidFill>
                <a:latin typeface="Arial"/>
                <a:ea typeface="Arial"/>
                <a:cs typeface="Arial"/>
                <a:sym typeface="Arial"/>
              </a:rPr>
              <a:t>Maslow’s Hierarchy of Needs </a:t>
            </a:r>
            <a:r>
              <a:rPr lang="en-US" sz="1800" dirty="0">
                <a:solidFill>
                  <a:schemeClr val="dk1"/>
                </a:solidFill>
                <a:latin typeface="Arial"/>
                <a:ea typeface="Arial"/>
                <a:cs typeface="Arial"/>
                <a:sym typeface="Arial"/>
              </a:rPr>
              <a:t>and </a:t>
            </a:r>
            <a:r>
              <a:rPr lang="en-US" sz="1800" i="1" dirty="0">
                <a:solidFill>
                  <a:schemeClr val="dk1"/>
                </a:solidFill>
                <a:latin typeface="Arial"/>
                <a:ea typeface="Arial"/>
                <a:cs typeface="Arial"/>
                <a:sym typeface="Arial"/>
              </a:rPr>
              <a:t>Herzberg's Two Factor Theory</a:t>
            </a:r>
            <a:r>
              <a:rPr lang="en-US" sz="1800" dirty="0">
                <a:solidFill>
                  <a:schemeClr val="dk1"/>
                </a:solidFill>
                <a:latin typeface="Arial"/>
                <a:ea typeface="Arial"/>
                <a:cs typeface="Arial"/>
                <a:sym typeface="Arial"/>
              </a:rPr>
              <a:t> to better understand the needs of the employee within an </a:t>
            </a:r>
            <a:r>
              <a:rPr lang="en-US" sz="1800" dirty="0" err="1">
                <a:solidFill>
                  <a:schemeClr val="dk1"/>
                </a:solidFill>
                <a:latin typeface="Arial"/>
                <a:ea typeface="Arial"/>
                <a:cs typeface="Arial"/>
                <a:sym typeface="Arial"/>
              </a:rPr>
              <a:t>organisation</a:t>
            </a:r>
            <a:r>
              <a:rPr lang="en-US" sz="1800" dirty="0">
                <a:solidFill>
                  <a:schemeClr val="dk1"/>
                </a:solidFill>
                <a:latin typeface="Arial"/>
                <a:ea typeface="Arial"/>
                <a:cs typeface="Arial"/>
                <a:sym typeface="Arial"/>
              </a:rPr>
              <a:t> (</a:t>
            </a:r>
            <a:r>
              <a:rPr lang="en-US" sz="1800" dirty="0" err="1">
                <a:solidFill>
                  <a:schemeClr val="dk1"/>
                </a:solidFill>
                <a:latin typeface="Arial"/>
                <a:ea typeface="Arial"/>
                <a:cs typeface="Arial"/>
                <a:sym typeface="Arial"/>
              </a:rPr>
              <a:t>Demir</a:t>
            </a:r>
            <a:r>
              <a:rPr lang="en-US" sz="1800" dirty="0">
                <a:solidFill>
                  <a:schemeClr val="dk1"/>
                </a:solidFill>
                <a:latin typeface="Arial"/>
                <a:ea typeface="Arial"/>
                <a:cs typeface="Arial"/>
                <a:sym typeface="Arial"/>
              </a:rPr>
              <a:t> </a:t>
            </a:r>
            <a:r>
              <a:rPr lang="en-US" sz="1800" i="1" dirty="0">
                <a:solidFill>
                  <a:schemeClr val="dk1"/>
                </a:solidFill>
                <a:latin typeface="Arial"/>
                <a:ea typeface="Arial"/>
                <a:cs typeface="Arial"/>
                <a:sym typeface="Arial"/>
              </a:rPr>
              <a:t>et al</a:t>
            </a:r>
            <a:r>
              <a:rPr lang="en-US" sz="1800" dirty="0">
                <a:solidFill>
                  <a:schemeClr val="dk1"/>
                </a:solidFill>
                <a:latin typeface="Arial"/>
                <a:ea typeface="Arial"/>
                <a:cs typeface="Arial"/>
                <a:sym typeface="Arial"/>
              </a:rPr>
              <a:t>., 2021, p.12).</a:t>
            </a:r>
            <a:endParaRPr dirty="0"/>
          </a:p>
        </p:txBody>
      </p:sp>
      <p:pic>
        <p:nvPicPr>
          <p:cNvPr id="145" name="Google Shape;145;p8" descr="Office Teamwork Clipart , Png Download - Human Resource Management Clipart,  Transparent Png - kindpng"/>
          <p:cNvPicPr preferRelativeResize="0"/>
          <p:nvPr/>
        </p:nvPicPr>
        <p:blipFill rotWithShape="1">
          <a:blip r:embed="rId3">
            <a:alphaModFix/>
          </a:blip>
          <a:srcRect/>
          <a:stretch/>
        </p:blipFill>
        <p:spPr>
          <a:xfrm>
            <a:off x="304800" y="1143000"/>
            <a:ext cx="4191000" cy="3636423"/>
          </a:xfrm>
          <a:prstGeom prst="rect">
            <a:avLst/>
          </a:prstGeom>
          <a:noFill/>
          <a:ln>
            <a:noFill/>
          </a:ln>
        </p:spPr>
      </p:pic>
      <p:sp>
        <p:nvSpPr>
          <p:cNvPr id="146" name="Google Shape;146;p8" descr="110,176 Human Resources Cliparts, Stock Vector and Royalty Free Human  Resources Illustrations"/>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pic>
        <p:nvPicPr>
          <p:cNvPr id="147" name="Google Shape;147;p8" descr="900+ Human Resources Clip Art | Royalty Free - GoGraph"/>
          <p:cNvPicPr preferRelativeResize="0"/>
          <p:nvPr/>
        </p:nvPicPr>
        <p:blipFill rotWithShape="1">
          <a:blip r:embed="rId4">
            <a:alphaModFix/>
          </a:blip>
          <a:srcRect/>
          <a:stretch/>
        </p:blipFill>
        <p:spPr>
          <a:xfrm>
            <a:off x="4876800" y="1295400"/>
            <a:ext cx="3886200" cy="344410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9"/>
          <p:cNvSpPr/>
          <p:nvPr/>
        </p:nvSpPr>
        <p:spPr>
          <a:xfrm>
            <a:off x="2928582" y="591403"/>
            <a:ext cx="3275256" cy="83095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400" b="1" dirty="0">
                <a:solidFill>
                  <a:schemeClr val="dk1"/>
                </a:solidFill>
                <a:latin typeface="Arial"/>
                <a:ea typeface="Arial"/>
                <a:cs typeface="Arial"/>
                <a:sym typeface="Arial"/>
              </a:rPr>
              <a:t>Nature of managerial works</a:t>
            </a:r>
            <a:r>
              <a:rPr lang="en-US" sz="1800" b="1" dirty="0">
                <a:solidFill>
                  <a:schemeClr val="dk1"/>
                </a:solidFill>
                <a:latin typeface="Arial"/>
                <a:ea typeface="Arial"/>
                <a:cs typeface="Arial"/>
                <a:sym typeface="Arial"/>
              </a:rPr>
              <a:t> </a:t>
            </a:r>
            <a:endParaRPr dirty="0"/>
          </a:p>
        </p:txBody>
      </p:sp>
      <p:sp>
        <p:nvSpPr>
          <p:cNvPr id="153" name="Google Shape;153;p9"/>
          <p:cNvSpPr txBox="1"/>
          <p:nvPr/>
        </p:nvSpPr>
        <p:spPr>
          <a:xfrm>
            <a:off x="632063" y="3956172"/>
            <a:ext cx="8072478" cy="2585293"/>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0"/>
              </a:spcAft>
              <a:buNone/>
            </a:pPr>
            <a:r>
              <a:rPr lang="en-US" sz="1200" dirty="0">
                <a:solidFill>
                  <a:schemeClr val="dk1"/>
                </a:solidFill>
              </a:rPr>
              <a:t>As stated by </a:t>
            </a:r>
            <a:r>
              <a:rPr lang="en-US" sz="1200" dirty="0" err="1">
                <a:solidFill>
                  <a:srgbClr val="222222"/>
                </a:solidFill>
                <a:highlight>
                  <a:srgbClr val="FFFFFF"/>
                </a:highlight>
              </a:rPr>
              <a:t>Schefold</a:t>
            </a:r>
            <a:r>
              <a:rPr lang="en-US" sz="1200" dirty="0">
                <a:solidFill>
                  <a:srgbClr val="222222"/>
                </a:solidFill>
                <a:highlight>
                  <a:srgbClr val="FFFFFF"/>
                </a:highlight>
              </a:rPr>
              <a:t> (2018</a:t>
            </a:r>
            <a:r>
              <a:rPr lang="en-US" sz="1200" dirty="0">
                <a:solidFill>
                  <a:schemeClr val="dk1"/>
                </a:solidFill>
              </a:rPr>
              <a:t>), the nature of managerial works concentrates on basic </a:t>
            </a:r>
            <a:r>
              <a:rPr lang="en-US" sz="1200" i="1" dirty="0">
                <a:solidFill>
                  <a:schemeClr val="dk1"/>
                </a:solidFill>
              </a:rPr>
              <a:t>functions </a:t>
            </a:r>
            <a:r>
              <a:rPr lang="en-US" sz="1200" dirty="0">
                <a:solidFill>
                  <a:schemeClr val="dk1"/>
                </a:solidFill>
              </a:rPr>
              <a:t>and </a:t>
            </a:r>
            <a:r>
              <a:rPr lang="en-US" sz="1200" i="1" dirty="0">
                <a:solidFill>
                  <a:schemeClr val="dk1"/>
                </a:solidFill>
              </a:rPr>
              <a:t>processes </a:t>
            </a:r>
            <a:r>
              <a:rPr lang="en-US" sz="1200" dirty="0">
                <a:solidFill>
                  <a:schemeClr val="dk1"/>
                </a:solidFill>
              </a:rPr>
              <a:t>of the management of the </a:t>
            </a:r>
            <a:r>
              <a:rPr lang="en-US" sz="1200" dirty="0" err="1">
                <a:solidFill>
                  <a:schemeClr val="dk1"/>
                </a:solidFill>
              </a:rPr>
              <a:t>organisation</a:t>
            </a:r>
            <a:r>
              <a:rPr lang="en-US" sz="1200" dirty="0">
                <a:solidFill>
                  <a:schemeClr val="dk1"/>
                </a:solidFill>
              </a:rPr>
              <a:t>. </a:t>
            </a:r>
          </a:p>
          <a:p>
            <a:pPr marL="0" lvl="0" indent="0" algn="just" rtl="0">
              <a:lnSpc>
                <a:spcPct val="150000"/>
              </a:lnSpc>
              <a:spcBef>
                <a:spcPts val="1200"/>
              </a:spcBef>
              <a:spcAft>
                <a:spcPts val="0"/>
              </a:spcAft>
              <a:buNone/>
            </a:pPr>
            <a:r>
              <a:rPr lang="en-US" sz="1200" dirty="0">
                <a:solidFill>
                  <a:schemeClr val="dk1"/>
                </a:solidFill>
              </a:rPr>
              <a:t>The nature of the </a:t>
            </a:r>
            <a:r>
              <a:rPr lang="en-US" sz="1200" i="1" dirty="0">
                <a:solidFill>
                  <a:schemeClr val="dk1"/>
                </a:solidFill>
              </a:rPr>
              <a:t>managerial functions</a:t>
            </a:r>
            <a:r>
              <a:rPr lang="en-US" sz="1200" dirty="0">
                <a:solidFill>
                  <a:schemeClr val="dk1"/>
                </a:solidFill>
              </a:rPr>
              <a:t> encompasses the </a:t>
            </a:r>
            <a:r>
              <a:rPr lang="en-US" sz="1200" i="1" dirty="0">
                <a:solidFill>
                  <a:schemeClr val="dk1"/>
                </a:solidFill>
              </a:rPr>
              <a:t>planning, </a:t>
            </a:r>
            <a:r>
              <a:rPr lang="en-US" sz="1200" i="1" dirty="0" err="1">
                <a:solidFill>
                  <a:schemeClr val="dk1"/>
                </a:solidFill>
              </a:rPr>
              <a:t>organising</a:t>
            </a:r>
            <a:r>
              <a:rPr lang="en-US" sz="1200" i="1" dirty="0">
                <a:solidFill>
                  <a:schemeClr val="dk1"/>
                </a:solidFill>
              </a:rPr>
              <a:t>, decision-making </a:t>
            </a:r>
            <a:r>
              <a:rPr lang="en-US" sz="1200" dirty="0">
                <a:solidFill>
                  <a:schemeClr val="dk1"/>
                </a:solidFill>
              </a:rPr>
              <a:t>and </a:t>
            </a:r>
            <a:r>
              <a:rPr lang="en-US" sz="1200" i="1" dirty="0">
                <a:solidFill>
                  <a:schemeClr val="dk1"/>
                </a:solidFill>
              </a:rPr>
              <a:t>controlling of </a:t>
            </a:r>
            <a:r>
              <a:rPr lang="en-US" sz="1200" dirty="0">
                <a:solidFill>
                  <a:schemeClr val="dk1"/>
                </a:solidFill>
              </a:rPr>
              <a:t>the managerial works of a particular </a:t>
            </a:r>
            <a:r>
              <a:rPr lang="en-US" sz="1200" dirty="0" err="1">
                <a:solidFill>
                  <a:schemeClr val="dk1"/>
                </a:solidFill>
              </a:rPr>
              <a:t>organisation</a:t>
            </a:r>
            <a:r>
              <a:rPr lang="en-US" sz="1200" dirty="0">
                <a:solidFill>
                  <a:schemeClr val="dk1"/>
                </a:solidFill>
              </a:rPr>
              <a:t>.</a:t>
            </a:r>
          </a:p>
          <a:p>
            <a:pPr marL="0" lvl="0" indent="0" algn="just" rtl="0">
              <a:lnSpc>
                <a:spcPct val="150000"/>
              </a:lnSpc>
              <a:spcBef>
                <a:spcPts val="1200"/>
              </a:spcBef>
              <a:spcAft>
                <a:spcPts val="0"/>
              </a:spcAft>
              <a:buNone/>
            </a:pPr>
            <a:r>
              <a:rPr lang="en-US" sz="1200" dirty="0">
                <a:solidFill>
                  <a:schemeClr val="dk1"/>
                </a:solidFill>
              </a:rPr>
              <a:t> For example, </a:t>
            </a:r>
            <a:r>
              <a:rPr lang="en-US" sz="1200" i="1" dirty="0">
                <a:solidFill>
                  <a:schemeClr val="dk1"/>
                </a:solidFill>
              </a:rPr>
              <a:t>Amazon </a:t>
            </a:r>
            <a:r>
              <a:rPr lang="en-US" sz="1200" dirty="0">
                <a:solidFill>
                  <a:schemeClr val="dk1"/>
                </a:solidFill>
              </a:rPr>
              <a:t>has broadly focused on the functionalism of the company by segregating the </a:t>
            </a:r>
            <a:r>
              <a:rPr lang="en-US" sz="1200" i="1" dirty="0">
                <a:solidFill>
                  <a:schemeClr val="dk1"/>
                </a:solidFill>
              </a:rPr>
              <a:t>planning </a:t>
            </a:r>
            <a:r>
              <a:rPr lang="en-US" sz="1200" dirty="0">
                <a:solidFill>
                  <a:schemeClr val="dk1"/>
                </a:solidFill>
              </a:rPr>
              <a:t>of the entire workload and </a:t>
            </a:r>
            <a:r>
              <a:rPr lang="en-US" sz="1200" i="1" dirty="0" err="1">
                <a:solidFill>
                  <a:schemeClr val="dk1"/>
                </a:solidFill>
              </a:rPr>
              <a:t>organising</a:t>
            </a:r>
            <a:r>
              <a:rPr lang="en-US" sz="1200" i="1" dirty="0">
                <a:solidFill>
                  <a:schemeClr val="dk1"/>
                </a:solidFill>
              </a:rPr>
              <a:t> </a:t>
            </a:r>
            <a:r>
              <a:rPr lang="en-US" sz="1200" dirty="0">
                <a:solidFill>
                  <a:schemeClr val="dk1"/>
                </a:solidFill>
              </a:rPr>
              <a:t>all kinds of job responsibilities by sharing them with different working professionals of the company (</a:t>
            </a:r>
            <a:r>
              <a:rPr lang="en-US" sz="1200" dirty="0">
                <a:solidFill>
                  <a:srgbClr val="222222"/>
                </a:solidFill>
                <a:highlight>
                  <a:srgbClr val="FFFFFF"/>
                </a:highlight>
              </a:rPr>
              <a:t>Amazon. in. 2022)</a:t>
            </a:r>
            <a:r>
              <a:rPr lang="en-US" sz="1200" dirty="0">
                <a:solidFill>
                  <a:schemeClr val="dk1"/>
                </a:solidFill>
              </a:rPr>
              <a:t>. </a:t>
            </a:r>
            <a:endParaRPr sz="1200" dirty="0">
              <a:solidFill>
                <a:schemeClr val="dk1"/>
              </a:solidFill>
            </a:endParaRPr>
          </a:p>
        </p:txBody>
      </p:sp>
      <p:pic>
        <p:nvPicPr>
          <p:cNvPr id="154" name="Google Shape;154;p9"/>
          <p:cNvPicPr preferRelativeResize="0"/>
          <p:nvPr/>
        </p:nvPicPr>
        <p:blipFill>
          <a:blip r:embed="rId3">
            <a:alphaModFix/>
          </a:blip>
          <a:stretch>
            <a:fillRect/>
          </a:stretch>
        </p:blipFill>
        <p:spPr>
          <a:xfrm>
            <a:off x="5413405" y="1971112"/>
            <a:ext cx="2590800" cy="1532350"/>
          </a:xfrm>
          <a:prstGeom prst="rect">
            <a:avLst/>
          </a:prstGeom>
          <a:noFill/>
          <a:ln>
            <a:noFill/>
          </a:ln>
        </p:spPr>
      </p:pic>
      <p:pic>
        <p:nvPicPr>
          <p:cNvPr id="155" name="Google Shape;155;p9"/>
          <p:cNvPicPr preferRelativeResize="0"/>
          <p:nvPr/>
        </p:nvPicPr>
        <p:blipFill>
          <a:blip r:embed="rId4">
            <a:alphaModFix/>
          </a:blip>
          <a:stretch>
            <a:fillRect/>
          </a:stretch>
        </p:blipFill>
        <p:spPr>
          <a:xfrm>
            <a:off x="1559115" y="1965199"/>
            <a:ext cx="2520570" cy="15323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10"/>
          <p:cNvSpPr/>
          <p:nvPr/>
        </p:nvSpPr>
        <p:spPr>
          <a:xfrm>
            <a:off x="1524000" y="304800"/>
            <a:ext cx="6096000"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Evaluate the role of leadership in business</a:t>
            </a:r>
            <a:endParaRPr sz="1800">
              <a:solidFill>
                <a:schemeClr val="dk1"/>
              </a:solidFill>
              <a:latin typeface="Arial"/>
              <a:ea typeface="Arial"/>
              <a:cs typeface="Arial"/>
              <a:sym typeface="Arial"/>
            </a:endParaRPr>
          </a:p>
        </p:txBody>
      </p:sp>
      <p:sp>
        <p:nvSpPr>
          <p:cNvPr id="161" name="Google Shape;161;p10"/>
          <p:cNvSpPr txBox="1"/>
          <p:nvPr/>
        </p:nvSpPr>
        <p:spPr>
          <a:xfrm>
            <a:off x="1111075" y="1032750"/>
            <a:ext cx="7375200" cy="2739181"/>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0"/>
              </a:spcAft>
              <a:buNone/>
            </a:pPr>
            <a:r>
              <a:rPr lang="en-US" sz="1200" dirty="0">
                <a:solidFill>
                  <a:schemeClr val="dk1"/>
                </a:solidFill>
              </a:rPr>
              <a:t>As postulated by </a:t>
            </a:r>
            <a:r>
              <a:rPr lang="en-US" sz="1200" dirty="0" err="1">
                <a:solidFill>
                  <a:srgbClr val="222222"/>
                </a:solidFill>
                <a:highlight>
                  <a:srgbClr val="FFFFFF"/>
                </a:highlight>
              </a:rPr>
              <a:t>Mansaray</a:t>
            </a:r>
            <a:r>
              <a:rPr lang="en-US" sz="1200" dirty="0">
                <a:solidFill>
                  <a:srgbClr val="222222"/>
                </a:solidFill>
                <a:highlight>
                  <a:srgbClr val="FFFFFF"/>
                </a:highlight>
              </a:rPr>
              <a:t> (2019</a:t>
            </a:r>
            <a:r>
              <a:rPr lang="en-US" sz="1200" dirty="0">
                <a:solidFill>
                  <a:schemeClr val="dk1"/>
                </a:solidFill>
              </a:rPr>
              <a:t>), there is a vast range of leadership prevail in the global business structures, which play an effective role in increased productivity, employee retention and sustainable growth and development of an </a:t>
            </a:r>
            <a:r>
              <a:rPr lang="en-US" sz="1200" dirty="0" err="1">
                <a:solidFill>
                  <a:schemeClr val="dk1"/>
                </a:solidFill>
              </a:rPr>
              <a:t>organisation</a:t>
            </a:r>
            <a:r>
              <a:rPr lang="en-US" sz="1200" dirty="0">
                <a:solidFill>
                  <a:schemeClr val="dk1"/>
                </a:solidFill>
              </a:rPr>
              <a:t>. </a:t>
            </a:r>
          </a:p>
          <a:p>
            <a:pPr marL="0" lvl="0" indent="0" algn="just" rtl="0">
              <a:lnSpc>
                <a:spcPct val="150000"/>
              </a:lnSpc>
              <a:spcBef>
                <a:spcPts val="1200"/>
              </a:spcBef>
              <a:spcAft>
                <a:spcPts val="0"/>
              </a:spcAft>
              <a:buNone/>
            </a:pPr>
            <a:r>
              <a:rPr lang="en-US" sz="1200" dirty="0">
                <a:solidFill>
                  <a:schemeClr val="dk1"/>
                </a:solidFill>
              </a:rPr>
              <a:t>There are four basic types of leadership theories which are effective in today's world scenario. These are </a:t>
            </a:r>
            <a:r>
              <a:rPr lang="en-US" sz="1200" i="1" dirty="0">
                <a:solidFill>
                  <a:schemeClr val="dk1"/>
                </a:solidFill>
              </a:rPr>
              <a:t>Autocratic leadership, Democratic or participative leadership, transformational leadership </a:t>
            </a:r>
            <a:r>
              <a:rPr lang="en-US" sz="1200" dirty="0">
                <a:solidFill>
                  <a:schemeClr val="dk1"/>
                </a:solidFill>
              </a:rPr>
              <a:t>and </a:t>
            </a:r>
            <a:r>
              <a:rPr lang="en-US" sz="1200" i="1" dirty="0">
                <a:solidFill>
                  <a:schemeClr val="dk1"/>
                </a:solidFill>
              </a:rPr>
              <a:t>Laissez-faire leadership. </a:t>
            </a:r>
            <a:endParaRPr sz="1200" i="1" dirty="0">
              <a:solidFill>
                <a:schemeClr val="dk1"/>
              </a:solidFill>
            </a:endParaRPr>
          </a:p>
          <a:p>
            <a:pPr marL="0" lvl="0" indent="0" algn="just" rtl="0">
              <a:lnSpc>
                <a:spcPct val="150000"/>
              </a:lnSpc>
              <a:spcBef>
                <a:spcPts val="1200"/>
              </a:spcBef>
              <a:spcAft>
                <a:spcPts val="1200"/>
              </a:spcAft>
              <a:buNone/>
            </a:pPr>
            <a:endParaRPr sz="1200" i="1" dirty="0">
              <a:solidFill>
                <a:schemeClr val="dk1"/>
              </a:solidFill>
            </a:endParaRPr>
          </a:p>
        </p:txBody>
      </p:sp>
      <p:pic>
        <p:nvPicPr>
          <p:cNvPr id="162" name="Google Shape;162;p10"/>
          <p:cNvPicPr preferRelativeResize="0"/>
          <p:nvPr/>
        </p:nvPicPr>
        <p:blipFill>
          <a:blip r:embed="rId3">
            <a:alphaModFix/>
          </a:blip>
          <a:stretch>
            <a:fillRect/>
          </a:stretch>
        </p:blipFill>
        <p:spPr>
          <a:xfrm>
            <a:off x="2378575" y="3582795"/>
            <a:ext cx="4386850" cy="29971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1"/>
          <p:cNvSpPr/>
          <p:nvPr/>
        </p:nvSpPr>
        <p:spPr>
          <a:xfrm>
            <a:off x="762000" y="228600"/>
            <a:ext cx="75438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Variables that determine effective leadership and management, using different examples: Continuation</a:t>
            </a:r>
            <a:endParaRPr sz="1800">
              <a:solidFill>
                <a:schemeClr val="dk1"/>
              </a:solidFill>
              <a:latin typeface="Arial"/>
              <a:ea typeface="Arial"/>
              <a:cs typeface="Arial"/>
              <a:sym typeface="Arial"/>
            </a:endParaRPr>
          </a:p>
        </p:txBody>
      </p:sp>
      <p:sp>
        <p:nvSpPr>
          <p:cNvPr id="169" name="Google Shape;169;p11"/>
          <p:cNvSpPr/>
          <p:nvPr/>
        </p:nvSpPr>
        <p:spPr>
          <a:xfrm>
            <a:off x="0" y="5181600"/>
            <a:ext cx="9144000" cy="147732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dk1"/>
                </a:solidFill>
                <a:latin typeface="Arial"/>
                <a:ea typeface="Arial"/>
                <a:cs typeface="Arial"/>
                <a:sym typeface="Arial"/>
              </a:rPr>
              <a:t>Several variable factors help in determining the efficiency of leadership and management. Leadership and management work differently in an </a:t>
            </a:r>
            <a:r>
              <a:rPr lang="en-US" sz="1800" dirty="0" err="1">
                <a:solidFill>
                  <a:schemeClr val="dk1"/>
                </a:solidFill>
                <a:latin typeface="Arial"/>
                <a:ea typeface="Arial"/>
                <a:cs typeface="Arial"/>
                <a:sym typeface="Arial"/>
              </a:rPr>
              <a:t>organisation</a:t>
            </a:r>
            <a:r>
              <a:rPr lang="en-US" sz="1800" dirty="0">
                <a:solidFill>
                  <a:schemeClr val="dk1"/>
                </a:solidFill>
                <a:latin typeface="Arial"/>
                <a:ea typeface="Arial"/>
                <a:cs typeface="Arial"/>
                <a:sym typeface="Arial"/>
              </a:rPr>
              <a:t> and is responsible for affirming different sectors of the workplace (Rosenbaum </a:t>
            </a:r>
            <a:r>
              <a:rPr lang="en-US" sz="1800" i="1" dirty="0">
                <a:solidFill>
                  <a:schemeClr val="dk1"/>
                </a:solidFill>
                <a:latin typeface="Arial"/>
                <a:ea typeface="Arial"/>
                <a:cs typeface="Arial"/>
                <a:sym typeface="Arial"/>
              </a:rPr>
              <a:t>et al</a:t>
            </a:r>
            <a:r>
              <a:rPr lang="en-US" sz="1800" dirty="0">
                <a:solidFill>
                  <a:schemeClr val="dk1"/>
                </a:solidFill>
                <a:latin typeface="Arial"/>
                <a:ea typeface="Arial"/>
                <a:cs typeface="Arial"/>
                <a:sym typeface="Arial"/>
              </a:rPr>
              <a:t>., 2018). The functions are divided accordingly with the corresponding features of different departments. </a:t>
            </a:r>
            <a:endParaRPr dirty="0"/>
          </a:p>
        </p:txBody>
      </p:sp>
      <p:pic>
        <p:nvPicPr>
          <p:cNvPr id="171" name="Google Shape;171;p11" descr="Contingency Leadership Theory and Its Various Models"/>
          <p:cNvPicPr preferRelativeResize="0"/>
          <p:nvPr/>
        </p:nvPicPr>
        <p:blipFill rotWithShape="1">
          <a:blip r:embed="rId3">
            <a:alphaModFix/>
          </a:blip>
          <a:srcRect/>
          <a:stretch/>
        </p:blipFill>
        <p:spPr>
          <a:xfrm>
            <a:off x="2247900" y="1382636"/>
            <a:ext cx="4571999" cy="329125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12"/>
          <p:cNvSpPr/>
          <p:nvPr/>
        </p:nvSpPr>
        <p:spPr>
          <a:xfrm>
            <a:off x="762000" y="228600"/>
            <a:ext cx="754380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Variables that determine effective leadership and management, using different examples: Continuation</a:t>
            </a:r>
            <a:endParaRPr sz="1800">
              <a:solidFill>
                <a:schemeClr val="dk1"/>
              </a:solidFill>
              <a:latin typeface="Arial"/>
              <a:ea typeface="Arial"/>
              <a:cs typeface="Arial"/>
              <a:sym typeface="Arial"/>
            </a:endParaRPr>
          </a:p>
        </p:txBody>
      </p:sp>
      <p:graphicFrame>
        <p:nvGraphicFramePr>
          <p:cNvPr id="177" name="Google Shape;177;p12"/>
          <p:cNvGraphicFramePr/>
          <p:nvPr/>
        </p:nvGraphicFramePr>
        <p:xfrm>
          <a:off x="609600" y="1396994"/>
          <a:ext cx="7848600" cy="5003825"/>
        </p:xfrm>
        <a:graphic>
          <a:graphicData uri="http://schemas.openxmlformats.org/drawingml/2006/table">
            <a:tbl>
              <a:tblPr>
                <a:noFill/>
                <a:tableStyleId>{1C49BA6C-D406-48DB-AE86-F64EE056E9C1}</a:tableStyleId>
              </a:tblPr>
              <a:tblGrid>
                <a:gridCol w="3924300">
                  <a:extLst>
                    <a:ext uri="{9D8B030D-6E8A-4147-A177-3AD203B41FA5}">
                      <a16:colId xmlns:a16="http://schemas.microsoft.com/office/drawing/2014/main" val="20000"/>
                    </a:ext>
                  </a:extLst>
                </a:gridCol>
                <a:gridCol w="3924300">
                  <a:extLst>
                    <a:ext uri="{9D8B030D-6E8A-4147-A177-3AD203B41FA5}">
                      <a16:colId xmlns:a16="http://schemas.microsoft.com/office/drawing/2014/main" val="20001"/>
                    </a:ext>
                  </a:extLst>
                </a:gridCol>
              </a:tblGrid>
              <a:tr h="354100">
                <a:tc gridSpan="2">
                  <a:txBody>
                    <a:bodyPr/>
                    <a:lstStyle/>
                    <a:p>
                      <a:pPr marL="0" marR="0" lvl="0" indent="0" algn="ctr" rtl="0">
                        <a:spcBef>
                          <a:spcPts val="0"/>
                        </a:spcBef>
                        <a:spcAft>
                          <a:spcPts val="0"/>
                        </a:spcAft>
                        <a:buNone/>
                      </a:pPr>
                      <a:r>
                        <a:rPr lang="en-US" sz="1100" b="1" i="0" u="none" strike="noStrike" cap="none" dirty="0">
                          <a:solidFill>
                            <a:srgbClr val="000000"/>
                          </a:solidFill>
                          <a:latin typeface="Times New Roman"/>
                          <a:ea typeface="Times New Roman"/>
                          <a:cs typeface="Times New Roman"/>
                          <a:sym typeface="Times New Roman"/>
                        </a:rPr>
                        <a:t>Variables of leadership </a:t>
                      </a:r>
                      <a:endParaRPr sz="1700" u="none" strike="noStrike" cap="none" dirty="0"/>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hMerge="1">
                  <a:txBody>
                    <a:bodyPr/>
                    <a:lstStyle/>
                    <a:p>
                      <a:endParaRPr lang="en-US"/>
                    </a:p>
                  </a:txBody>
                  <a:tcPr/>
                </a:tc>
                <a:extLst>
                  <a:ext uri="{0D108BD9-81ED-4DB2-BD59-A6C34878D82A}">
                    <a16:rowId xmlns:a16="http://schemas.microsoft.com/office/drawing/2014/main" val="10000"/>
                  </a:ext>
                </a:extLst>
              </a:tr>
              <a:tr h="354100">
                <a:tc>
                  <a:txBody>
                    <a:bodyPr/>
                    <a:lstStyle/>
                    <a:p>
                      <a:pPr marL="0" marR="0" lvl="0" indent="0" algn="ctr" rtl="0">
                        <a:spcBef>
                          <a:spcPts val="0"/>
                        </a:spcBef>
                        <a:spcAft>
                          <a:spcPts val="0"/>
                        </a:spcAft>
                        <a:buNone/>
                      </a:pPr>
                      <a:r>
                        <a:rPr lang="en-US" sz="1100" b="1" i="1" u="none" strike="noStrike" cap="none">
                          <a:solidFill>
                            <a:srgbClr val="000000"/>
                          </a:solidFill>
                          <a:latin typeface="Times New Roman"/>
                          <a:ea typeface="Times New Roman"/>
                          <a:cs typeface="Times New Roman"/>
                          <a:sym typeface="Times New Roman"/>
                        </a:rPr>
                        <a:t>Variables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spcBef>
                          <a:spcPts val="0"/>
                        </a:spcBef>
                        <a:spcAft>
                          <a:spcPts val="0"/>
                        </a:spcAft>
                        <a:buNone/>
                      </a:pPr>
                      <a:r>
                        <a:rPr lang="en-US" sz="1100" b="1" i="1" u="none" strike="noStrike" cap="none">
                          <a:solidFill>
                            <a:srgbClr val="000000"/>
                          </a:solidFill>
                          <a:latin typeface="Times New Roman"/>
                          <a:ea typeface="Times New Roman"/>
                          <a:cs typeface="Times New Roman"/>
                          <a:sym typeface="Times New Roman"/>
                        </a:rPr>
                        <a:t>Effectiveness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63075">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Training and guidance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Helps employees to better understand the process and operations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772050">
                <a:tc>
                  <a:txBody>
                    <a:bodyPr/>
                    <a:lstStyle/>
                    <a:p>
                      <a:pPr marL="0" marR="0" lvl="0" indent="0" algn="just" rtl="0">
                        <a:spcBef>
                          <a:spcPts val="0"/>
                        </a:spcBef>
                        <a:spcAft>
                          <a:spcPts val="0"/>
                        </a:spcAft>
                        <a:buNone/>
                      </a:pPr>
                      <a:r>
                        <a:rPr lang="en-US" sz="1100" b="0" i="0" u="none" strike="noStrike" cap="none" dirty="0">
                          <a:solidFill>
                            <a:srgbClr val="000000"/>
                          </a:solidFill>
                          <a:latin typeface="Times New Roman"/>
                          <a:ea typeface="Times New Roman"/>
                          <a:cs typeface="Times New Roman"/>
                          <a:sym typeface="Times New Roman"/>
                        </a:rPr>
                        <a:t>Motivates and encourages employees</a:t>
                      </a:r>
                      <a:endParaRPr sz="1700" u="none" strike="noStrike" cap="none" dirty="0"/>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Motivation and empowerment helps employees to perform better and improve their shortcomings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563075">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Serving as a role model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Make employees feel secured through a guidance and mentorship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54100">
                <a:tc gridSpan="2">
                  <a:txBody>
                    <a:bodyPr/>
                    <a:lstStyle/>
                    <a:p>
                      <a:pPr marL="0" marR="0" lvl="0" indent="0" algn="ctr" rtl="0">
                        <a:spcBef>
                          <a:spcPts val="0"/>
                        </a:spcBef>
                        <a:spcAft>
                          <a:spcPts val="0"/>
                        </a:spcAft>
                        <a:buNone/>
                      </a:pPr>
                      <a:r>
                        <a:rPr lang="en-US" sz="1100" b="1" i="0" u="none" strike="noStrike" cap="none" dirty="0">
                          <a:solidFill>
                            <a:srgbClr val="000000"/>
                          </a:solidFill>
                          <a:latin typeface="Times New Roman"/>
                          <a:ea typeface="Times New Roman"/>
                          <a:cs typeface="Times New Roman"/>
                          <a:sym typeface="Times New Roman"/>
                        </a:rPr>
                        <a:t>Variables of management </a:t>
                      </a:r>
                      <a:endParaRPr sz="1700" u="none" strike="noStrike" cap="none" dirty="0"/>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hMerge="1">
                  <a:txBody>
                    <a:bodyPr/>
                    <a:lstStyle/>
                    <a:p>
                      <a:endParaRPr lang="en-US"/>
                    </a:p>
                  </a:txBody>
                  <a:tcPr/>
                </a:tc>
                <a:extLst>
                  <a:ext uri="{0D108BD9-81ED-4DB2-BD59-A6C34878D82A}">
                    <a16:rowId xmlns:a16="http://schemas.microsoft.com/office/drawing/2014/main" val="10005"/>
                  </a:ext>
                </a:extLst>
              </a:tr>
              <a:tr h="354100">
                <a:tc>
                  <a:txBody>
                    <a:bodyPr/>
                    <a:lstStyle/>
                    <a:p>
                      <a:pPr marL="0" marR="0" lvl="0" indent="0" algn="ctr" rtl="0">
                        <a:spcBef>
                          <a:spcPts val="0"/>
                        </a:spcBef>
                        <a:spcAft>
                          <a:spcPts val="0"/>
                        </a:spcAft>
                        <a:buNone/>
                      </a:pPr>
                      <a:r>
                        <a:rPr lang="en-US" sz="1100" b="1" i="1" u="none" strike="noStrike" cap="none">
                          <a:solidFill>
                            <a:srgbClr val="000000"/>
                          </a:solidFill>
                          <a:latin typeface="Times New Roman"/>
                          <a:ea typeface="Times New Roman"/>
                          <a:cs typeface="Times New Roman"/>
                          <a:sym typeface="Times New Roman"/>
                        </a:rPr>
                        <a:t>Variables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spcBef>
                          <a:spcPts val="0"/>
                        </a:spcBef>
                        <a:spcAft>
                          <a:spcPts val="0"/>
                        </a:spcAft>
                        <a:buNone/>
                      </a:pPr>
                      <a:r>
                        <a:rPr lang="en-US" sz="1100" b="1" i="1" u="none" strike="noStrike" cap="none">
                          <a:solidFill>
                            <a:srgbClr val="000000"/>
                          </a:solidFill>
                          <a:latin typeface="Times New Roman"/>
                          <a:ea typeface="Times New Roman"/>
                          <a:cs typeface="Times New Roman"/>
                          <a:sym typeface="Times New Roman"/>
                        </a:rPr>
                        <a:t>Effectiveness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563075">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Decision making and problem solving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Effective decision helps the organisation to improve approaches of the operations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563075">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Goal setting, planning and organisation</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Helps in achieving a strategic and organised objective within the organisation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563075">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Ensures commitments and compliances </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spcBef>
                          <a:spcPts val="0"/>
                        </a:spcBef>
                        <a:spcAft>
                          <a:spcPts val="0"/>
                        </a:spcAft>
                        <a:buNone/>
                      </a:pPr>
                      <a:r>
                        <a:rPr lang="en-US" sz="1100" b="0" i="0" u="none" strike="noStrike" cap="none">
                          <a:solidFill>
                            <a:srgbClr val="000000"/>
                          </a:solidFill>
                          <a:latin typeface="Times New Roman"/>
                          <a:ea typeface="Times New Roman"/>
                          <a:cs typeface="Times New Roman"/>
                          <a:sym typeface="Times New Roman"/>
                        </a:rPr>
                        <a:t>Provides employees with maximum support and beneficiaries</a:t>
                      </a:r>
                      <a:endParaRPr sz="1700" u="none" strike="noStrike" cap="none"/>
                    </a:p>
                  </a:txBody>
                  <a:tcPr marL="58925" marR="58925" marT="58925" marB="5892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bl>
          </a:graphicData>
        </a:graphic>
      </p:graphicFrame>
      <p:sp>
        <p:nvSpPr>
          <p:cNvPr id="178" name="Google Shape;178;p12"/>
          <p:cNvSpPr/>
          <p:nvPr/>
        </p:nvSpPr>
        <p:spPr>
          <a:xfrm>
            <a:off x="0" y="0"/>
            <a:ext cx="9144000" cy="45720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Clr>
                <a:schemeClr val="dk1"/>
              </a:buClr>
              <a:buSzPts val="1800"/>
              <a:buFont typeface="Arial"/>
              <a:buNone/>
            </a:pP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13"/>
          <p:cNvSpPr/>
          <p:nvPr/>
        </p:nvSpPr>
        <p:spPr>
          <a:xfrm>
            <a:off x="533400" y="228600"/>
            <a:ext cx="8229600"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chemeClr val="dk1"/>
                </a:solidFill>
                <a:latin typeface="Arial"/>
                <a:ea typeface="Arial"/>
                <a:cs typeface="Arial"/>
                <a:sym typeface="Arial"/>
              </a:rPr>
              <a:t>Critically discuss different behavioural approaches to management </a:t>
            </a:r>
            <a:endParaRPr sz="1800">
              <a:solidFill>
                <a:schemeClr val="dk1"/>
              </a:solidFill>
              <a:latin typeface="Arial"/>
              <a:ea typeface="Arial"/>
              <a:cs typeface="Arial"/>
              <a:sym typeface="Arial"/>
            </a:endParaRPr>
          </a:p>
        </p:txBody>
      </p:sp>
      <p:sp>
        <p:nvSpPr>
          <p:cNvPr id="184" name="Google Shape;184;p13"/>
          <p:cNvSpPr txBox="1"/>
          <p:nvPr/>
        </p:nvSpPr>
        <p:spPr>
          <a:xfrm>
            <a:off x="1311600" y="4944074"/>
            <a:ext cx="6673200" cy="12006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1200"/>
              </a:spcAft>
              <a:buNone/>
            </a:pPr>
            <a:r>
              <a:rPr lang="en-US" sz="1200" dirty="0">
                <a:solidFill>
                  <a:schemeClr val="dk1"/>
                </a:solidFill>
              </a:rPr>
              <a:t>As opined by </a:t>
            </a:r>
            <a:r>
              <a:rPr lang="en-US" sz="1200" dirty="0" err="1">
                <a:solidFill>
                  <a:srgbClr val="222222"/>
                </a:solidFill>
                <a:highlight>
                  <a:srgbClr val="FFFFFF"/>
                </a:highlight>
              </a:rPr>
              <a:t>Schefold</a:t>
            </a:r>
            <a:r>
              <a:rPr lang="en-US" sz="1200" dirty="0">
                <a:solidFill>
                  <a:srgbClr val="222222"/>
                </a:solidFill>
                <a:highlight>
                  <a:srgbClr val="FFFFFF"/>
                </a:highlight>
              </a:rPr>
              <a:t> (2018</a:t>
            </a:r>
            <a:r>
              <a:rPr lang="en-US" sz="1200" dirty="0">
                <a:solidFill>
                  <a:schemeClr val="dk1"/>
                </a:solidFill>
              </a:rPr>
              <a:t>), </a:t>
            </a:r>
            <a:r>
              <a:rPr lang="en-US" sz="1200" i="1" dirty="0" err="1">
                <a:solidFill>
                  <a:schemeClr val="dk1"/>
                </a:solidFill>
              </a:rPr>
              <a:t>behavioural</a:t>
            </a:r>
            <a:r>
              <a:rPr lang="en-US" sz="1200" i="1" dirty="0">
                <a:solidFill>
                  <a:schemeClr val="dk1"/>
                </a:solidFill>
              </a:rPr>
              <a:t> approaches </a:t>
            </a:r>
            <a:r>
              <a:rPr lang="en-US" sz="1200" dirty="0">
                <a:solidFill>
                  <a:schemeClr val="dk1"/>
                </a:solidFill>
              </a:rPr>
              <a:t>to management</a:t>
            </a:r>
            <a:r>
              <a:rPr lang="en-US" sz="1200" i="1" dirty="0">
                <a:solidFill>
                  <a:schemeClr val="dk1"/>
                </a:solidFill>
              </a:rPr>
              <a:t> </a:t>
            </a:r>
            <a:r>
              <a:rPr lang="en-US" sz="1200" dirty="0">
                <a:solidFill>
                  <a:schemeClr val="dk1"/>
                </a:solidFill>
              </a:rPr>
              <a:t>chiefly refer to the </a:t>
            </a:r>
            <a:r>
              <a:rPr lang="en-US" sz="1200" i="1" dirty="0">
                <a:solidFill>
                  <a:schemeClr val="dk1"/>
                </a:solidFill>
              </a:rPr>
              <a:t>Neo-classical management theory </a:t>
            </a:r>
            <a:r>
              <a:rPr lang="en-US" sz="1200" dirty="0">
                <a:solidFill>
                  <a:schemeClr val="dk1"/>
                </a:solidFill>
              </a:rPr>
              <a:t>which broadly focuses on human </a:t>
            </a:r>
            <a:r>
              <a:rPr lang="en-US" sz="1200" dirty="0" err="1">
                <a:solidFill>
                  <a:schemeClr val="dk1"/>
                </a:solidFill>
              </a:rPr>
              <a:t>behaviour</a:t>
            </a:r>
            <a:r>
              <a:rPr lang="en-US" sz="1200" dirty="0">
                <a:solidFill>
                  <a:schemeClr val="dk1"/>
                </a:solidFill>
              </a:rPr>
              <a:t> and their motivation and psychological aspects in terms of </a:t>
            </a:r>
            <a:r>
              <a:rPr lang="en-US" sz="1200" dirty="0" err="1">
                <a:solidFill>
                  <a:schemeClr val="dk1"/>
                </a:solidFill>
              </a:rPr>
              <a:t>organisational</a:t>
            </a:r>
            <a:r>
              <a:rPr lang="en-US" sz="1200" dirty="0">
                <a:solidFill>
                  <a:schemeClr val="dk1"/>
                </a:solidFill>
              </a:rPr>
              <a:t> management and its proper functionalism. </a:t>
            </a:r>
            <a:endParaRPr sz="1200" dirty="0">
              <a:solidFill>
                <a:schemeClr val="dk1"/>
              </a:solidFill>
            </a:endParaRPr>
          </a:p>
        </p:txBody>
      </p:sp>
      <p:pic>
        <p:nvPicPr>
          <p:cNvPr id="185" name="Google Shape;185;p13"/>
          <p:cNvPicPr preferRelativeResize="0"/>
          <p:nvPr/>
        </p:nvPicPr>
        <p:blipFill rotWithShape="1">
          <a:blip r:embed="rId3">
            <a:alphaModFix/>
          </a:blip>
          <a:srcRect b="12821"/>
          <a:stretch/>
        </p:blipFill>
        <p:spPr>
          <a:xfrm>
            <a:off x="2233662" y="1147023"/>
            <a:ext cx="5172225" cy="324796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4"/>
          <p:cNvSpPr/>
          <p:nvPr/>
        </p:nvSpPr>
        <p:spPr>
          <a:xfrm>
            <a:off x="3628161" y="755176"/>
            <a:ext cx="2144842"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chemeClr val="dk1"/>
                </a:solidFill>
                <a:latin typeface="Arial"/>
                <a:ea typeface="Arial"/>
                <a:cs typeface="Arial"/>
                <a:sym typeface="Arial"/>
              </a:rPr>
              <a:t>Conclusion</a:t>
            </a:r>
            <a:r>
              <a:rPr lang="en-US" sz="1800" b="1" dirty="0">
                <a:solidFill>
                  <a:schemeClr val="dk1"/>
                </a:solidFill>
                <a:latin typeface="Arial"/>
                <a:ea typeface="Arial"/>
                <a:cs typeface="Arial"/>
                <a:sym typeface="Arial"/>
              </a:rPr>
              <a:t> </a:t>
            </a:r>
            <a:endParaRPr sz="1800" dirty="0">
              <a:solidFill>
                <a:schemeClr val="dk1"/>
              </a:solidFill>
              <a:latin typeface="Arial"/>
              <a:ea typeface="Arial"/>
              <a:cs typeface="Arial"/>
              <a:sym typeface="Arial"/>
            </a:endParaRPr>
          </a:p>
        </p:txBody>
      </p:sp>
      <p:sp>
        <p:nvSpPr>
          <p:cNvPr id="191" name="Google Shape;191;p14"/>
          <p:cNvSpPr txBox="1"/>
          <p:nvPr/>
        </p:nvSpPr>
        <p:spPr>
          <a:xfrm>
            <a:off x="709683" y="1508161"/>
            <a:ext cx="7656394" cy="4031843"/>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1200"/>
              </a:spcAft>
              <a:buNone/>
            </a:pPr>
            <a:r>
              <a:rPr lang="en-US" sz="2000" dirty="0">
                <a:solidFill>
                  <a:schemeClr val="dk1"/>
                </a:solidFill>
              </a:rPr>
              <a:t>The entire study has significantly analyzed all the sectional areas with proper references and factual information regarding the management of people within an organization. </a:t>
            </a:r>
          </a:p>
          <a:p>
            <a:pPr marL="0" lvl="0" indent="0" algn="just" rtl="0">
              <a:lnSpc>
                <a:spcPct val="150000"/>
              </a:lnSpc>
              <a:spcBef>
                <a:spcPts val="1200"/>
              </a:spcBef>
              <a:spcAft>
                <a:spcPts val="1200"/>
              </a:spcAft>
              <a:buNone/>
            </a:pPr>
            <a:r>
              <a:rPr lang="en-US" sz="2000" dirty="0">
                <a:solidFill>
                  <a:schemeClr val="dk1"/>
                </a:solidFill>
              </a:rPr>
              <a:t>The study has broadly analyzed how an organizational performance can get influenced by its culture and people as well as the structure and how an </a:t>
            </a:r>
            <a:r>
              <a:rPr lang="en-US" sz="2000" dirty="0" err="1">
                <a:solidFill>
                  <a:schemeClr val="dk1"/>
                </a:solidFill>
              </a:rPr>
              <a:t>organisation</a:t>
            </a:r>
            <a:r>
              <a:rPr lang="en-US" sz="2000" dirty="0">
                <a:solidFill>
                  <a:schemeClr val="dk1"/>
                </a:solidFill>
              </a:rPr>
              <a:t> can retain its employee through increased communication and motivation. </a:t>
            </a:r>
            <a:endParaRPr sz="2000" dirty="0">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15"/>
          <p:cNvSpPr/>
          <p:nvPr/>
        </p:nvSpPr>
        <p:spPr>
          <a:xfrm>
            <a:off x="3733800" y="304800"/>
            <a:ext cx="142859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Arial"/>
                <a:ea typeface="Arial"/>
                <a:cs typeface="Arial"/>
                <a:sym typeface="Arial"/>
              </a:rPr>
              <a:t>References</a:t>
            </a:r>
            <a:endParaRPr sz="1800">
              <a:solidFill>
                <a:schemeClr val="dk1"/>
              </a:solidFill>
              <a:latin typeface="Arial"/>
              <a:ea typeface="Arial"/>
              <a:cs typeface="Arial"/>
              <a:sym typeface="Arial"/>
            </a:endParaRPr>
          </a:p>
        </p:txBody>
      </p:sp>
      <p:sp>
        <p:nvSpPr>
          <p:cNvPr id="198" name="Google Shape;198;p15"/>
          <p:cNvSpPr/>
          <p:nvPr/>
        </p:nvSpPr>
        <p:spPr>
          <a:xfrm>
            <a:off x="457200" y="990600"/>
            <a:ext cx="8229600" cy="480131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Demir, A., Budur, T., Omer, H.M. and Heshmati, A., 2021. Links between knowledge management and organisational sustainability: does the ISO 9001 certification have an effect?. </a:t>
            </a:r>
            <a:r>
              <a:rPr lang="en-US" sz="1800" i="1">
                <a:solidFill>
                  <a:schemeClr val="dk1"/>
                </a:solidFill>
                <a:latin typeface="Arial"/>
                <a:ea typeface="Arial"/>
                <a:cs typeface="Arial"/>
                <a:sym typeface="Arial"/>
              </a:rPr>
              <a:t>Knowledge Management Research &amp; Practice</a:t>
            </a:r>
            <a:r>
              <a:rPr lang="en-US" sz="1800">
                <a:solidFill>
                  <a:schemeClr val="dk1"/>
                </a:solidFill>
                <a:latin typeface="Arial"/>
                <a:ea typeface="Arial"/>
                <a:cs typeface="Arial"/>
                <a:sym typeface="Arial"/>
              </a:rPr>
              <a:t>, pp.1-14.</a:t>
            </a:r>
            <a:r>
              <a:rPr lang="en-US" sz="1800" u="sng">
                <a:solidFill>
                  <a:schemeClr val="dk1"/>
                </a:solidFill>
                <a:latin typeface="Arial"/>
                <a:ea typeface="Arial"/>
                <a:cs typeface="Arial"/>
                <a:sym typeface="Arial"/>
                <a:hlinkClick r:id="rId3">
                  <a:extLst>
                    <a:ext uri="{A12FA001-AC4F-418D-AE19-62706E023703}">
                      <ahyp:hlinkClr xmlns:ahyp="http://schemas.microsoft.com/office/drawing/2018/hyperlinkcolor" val="tx"/>
                    </a:ext>
                  </a:extLst>
                </a:hlinkClick>
              </a:rPr>
              <a:t> https://www.tandfonline.com/doi/pdf/10.1080/14778238.2020.1860663?needAccess=true&amp;</a:t>
            </a:r>
            <a:endParaRPr sz="1800" b="0">
              <a:solidFill>
                <a:schemeClr val="dk1"/>
              </a:solidFill>
              <a:latin typeface="Arial"/>
              <a:ea typeface="Arial"/>
              <a:cs typeface="Arial"/>
              <a:sym typeface="Arial"/>
            </a:endParaRPr>
          </a:p>
          <a:p>
            <a:pPr marL="0" marR="0" lvl="0" indent="0" algn="l" rtl="0">
              <a:spcBef>
                <a:spcPts val="0"/>
              </a:spcBef>
              <a:spcAft>
                <a:spcPts val="0"/>
              </a:spcAft>
              <a:buNone/>
            </a:pPr>
            <a:r>
              <a:rPr lang="en-US" sz="1800">
                <a:solidFill>
                  <a:schemeClr val="dk1"/>
                </a:solidFill>
                <a:latin typeface="Arial"/>
                <a:ea typeface="Arial"/>
                <a:cs typeface="Arial"/>
                <a:sym typeface="Arial"/>
              </a:rPr>
              <a:t>Gunasekaran, A., Dubey, R., Fosso Wamba, S., Papadopoulos, T., Hazen, B.T. and Ngai, E.W., 2018. Bridging humanitarian operations management and organisational theory. </a:t>
            </a:r>
            <a:r>
              <a:rPr lang="en-US" sz="1800" i="1">
                <a:solidFill>
                  <a:schemeClr val="dk1"/>
                </a:solidFill>
                <a:latin typeface="Arial"/>
                <a:ea typeface="Arial"/>
                <a:cs typeface="Arial"/>
                <a:sym typeface="Arial"/>
              </a:rPr>
              <a:t>International Journal of Production Research</a:t>
            </a:r>
            <a:r>
              <a:rPr lang="en-US" sz="1800">
                <a:solidFill>
                  <a:schemeClr val="dk1"/>
                </a:solidFill>
                <a:latin typeface="Arial"/>
                <a:ea typeface="Arial"/>
                <a:cs typeface="Arial"/>
                <a:sym typeface="Arial"/>
              </a:rPr>
              <a:t>, </a:t>
            </a:r>
            <a:r>
              <a:rPr lang="en-US" sz="1800" i="1">
                <a:solidFill>
                  <a:schemeClr val="dk1"/>
                </a:solidFill>
                <a:latin typeface="Arial"/>
                <a:ea typeface="Arial"/>
                <a:cs typeface="Arial"/>
                <a:sym typeface="Arial"/>
              </a:rPr>
              <a:t>56</a:t>
            </a:r>
            <a:r>
              <a:rPr lang="en-US" sz="1800">
                <a:solidFill>
                  <a:schemeClr val="dk1"/>
                </a:solidFill>
                <a:latin typeface="Arial"/>
                <a:ea typeface="Arial"/>
                <a:cs typeface="Arial"/>
                <a:sym typeface="Arial"/>
              </a:rPr>
              <a:t>(21), pp.6735-6740.</a:t>
            </a:r>
            <a:r>
              <a:rPr lang="en-US" sz="1800" u="sng">
                <a:solidFill>
                  <a:schemeClr val="dk1"/>
                </a:solidFill>
                <a:latin typeface="Arial"/>
                <a:ea typeface="Arial"/>
                <a:cs typeface="Arial"/>
                <a:sym typeface="Arial"/>
                <a:hlinkClick r:id="rId4">
                  <a:extLst>
                    <a:ext uri="{A12FA001-AC4F-418D-AE19-62706E023703}">
                      <ahyp:hlinkClr xmlns:ahyp="http://schemas.microsoft.com/office/drawing/2018/hyperlinkcolor" val="tx"/>
                    </a:ext>
                  </a:extLst>
                </a:hlinkClick>
              </a:rPr>
              <a:t> https://www.tandfonline.com/doi/pdf/10.1080/00207543.2018.1551958</a:t>
            </a:r>
            <a:endParaRPr sz="1800" b="0">
              <a:solidFill>
                <a:schemeClr val="dk1"/>
              </a:solidFill>
              <a:latin typeface="Arial"/>
              <a:ea typeface="Arial"/>
              <a:cs typeface="Arial"/>
              <a:sym typeface="Arial"/>
            </a:endParaRPr>
          </a:p>
          <a:p>
            <a:pPr marL="0" marR="0" lvl="0" indent="0" algn="l" rtl="0">
              <a:spcBef>
                <a:spcPts val="0"/>
              </a:spcBef>
              <a:spcAft>
                <a:spcPts val="0"/>
              </a:spcAft>
              <a:buNone/>
            </a:pPr>
            <a:r>
              <a:rPr lang="en-US" sz="1800">
                <a:solidFill>
                  <a:schemeClr val="dk1"/>
                </a:solidFill>
                <a:latin typeface="Arial"/>
                <a:ea typeface="Arial"/>
                <a:cs typeface="Arial"/>
                <a:sym typeface="Arial"/>
              </a:rPr>
              <a:t>Mansaray, H.E., 2019. The role of leadership style in organisational change management: a literature review. </a:t>
            </a:r>
            <a:r>
              <a:rPr lang="en-US" sz="1800" i="1">
                <a:solidFill>
                  <a:schemeClr val="dk1"/>
                </a:solidFill>
                <a:latin typeface="Arial"/>
                <a:ea typeface="Arial"/>
                <a:cs typeface="Arial"/>
                <a:sym typeface="Arial"/>
              </a:rPr>
              <a:t>Journal of Human Resource Management</a:t>
            </a:r>
            <a:r>
              <a:rPr lang="en-US" sz="1800">
                <a:solidFill>
                  <a:schemeClr val="dk1"/>
                </a:solidFill>
                <a:latin typeface="Arial"/>
                <a:ea typeface="Arial"/>
                <a:cs typeface="Arial"/>
                <a:sym typeface="Arial"/>
              </a:rPr>
              <a:t>, </a:t>
            </a:r>
            <a:r>
              <a:rPr lang="en-US" sz="1800" i="1">
                <a:solidFill>
                  <a:schemeClr val="dk1"/>
                </a:solidFill>
                <a:latin typeface="Arial"/>
                <a:ea typeface="Arial"/>
                <a:cs typeface="Arial"/>
                <a:sym typeface="Arial"/>
              </a:rPr>
              <a:t>7</a:t>
            </a:r>
            <a:r>
              <a:rPr lang="en-US" sz="1800">
                <a:solidFill>
                  <a:schemeClr val="dk1"/>
                </a:solidFill>
                <a:latin typeface="Arial"/>
                <a:ea typeface="Arial"/>
                <a:cs typeface="Arial"/>
                <a:sym typeface="Arial"/>
              </a:rPr>
              <a:t>(1), pp.18-31.</a:t>
            </a:r>
            <a:r>
              <a:rPr lang="en-US" sz="1800" u="sng">
                <a:solidFill>
                  <a:schemeClr val="dk1"/>
                </a:solidFill>
                <a:latin typeface="Arial"/>
                <a:ea typeface="Arial"/>
                <a:cs typeface="Arial"/>
                <a:sym typeface="Arial"/>
                <a:hlinkClick r:id="rId5">
                  <a:extLst>
                    <a:ext uri="{A12FA001-AC4F-418D-AE19-62706E023703}">
                      <ahyp:hlinkClr xmlns:ahyp="http://schemas.microsoft.com/office/drawing/2018/hyperlinkcolor" val="tx"/>
                    </a:ext>
                  </a:extLst>
                </a:hlinkClick>
              </a:rPr>
              <a:t> http://article.jhrmanage.com/pdf/10.11648.j.jhrm.20190701.13.pdf</a:t>
            </a:r>
            <a:endParaRPr sz="1800" b="0">
              <a:solidFill>
                <a:schemeClr val="dk1"/>
              </a:solidFill>
              <a:latin typeface="Arial"/>
              <a:ea typeface="Arial"/>
              <a:cs typeface="Arial"/>
              <a:sym typeface="Arial"/>
            </a:endParaRPr>
          </a:p>
          <a:p>
            <a:pPr marL="0" marR="0" lvl="0" indent="0" algn="l" rtl="0">
              <a:spcBef>
                <a:spcPts val="0"/>
              </a:spcBef>
              <a:spcAft>
                <a:spcPts val="0"/>
              </a:spcAft>
              <a:buNone/>
            </a:pPr>
            <a:br>
              <a:rPr lang="en-US" sz="1800">
                <a:solidFill>
                  <a:schemeClr val="dk1"/>
                </a:solidFill>
                <a:latin typeface="Arial"/>
                <a:ea typeface="Arial"/>
                <a:cs typeface="Arial"/>
                <a:sym typeface="Arial"/>
              </a:rPr>
            </a:br>
            <a:endParaRPr sz="1800">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pic>
        <p:nvPicPr>
          <p:cNvPr id="203" name="Google Shape;203;p16"/>
          <p:cNvPicPr preferRelativeResize="0"/>
          <p:nvPr/>
        </p:nvPicPr>
        <p:blipFill>
          <a:blip r:embed="rId3">
            <a:alphaModFix/>
          </a:blip>
          <a:stretch>
            <a:fillRect/>
          </a:stretch>
        </p:blipFill>
        <p:spPr>
          <a:xfrm>
            <a:off x="842050" y="899475"/>
            <a:ext cx="7586775" cy="4859875"/>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3580</Words>
  <Application>Microsoft Macintosh PowerPoint</Application>
  <PresentationFormat>On-screen Show (4:3)</PresentationFormat>
  <Paragraphs>112</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Dorin Barban (2114965)</cp:lastModifiedBy>
  <cp:revision>1</cp:revision>
  <dcterms:created xsi:type="dcterms:W3CDTF">2022-10-12T07:32:59Z</dcterms:created>
  <dcterms:modified xsi:type="dcterms:W3CDTF">2022-10-17T22:35:06Z</dcterms:modified>
</cp:coreProperties>
</file>