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7956" autoAdjust="0"/>
  </p:normalViewPr>
  <p:slideViewPr>
    <p:cSldViewPr snapToGrid="0">
      <p:cViewPr varScale="1">
        <p:scale>
          <a:sx n="77" d="100"/>
          <a:sy n="77" d="100"/>
        </p:scale>
        <p:origin x="11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2C3B4-761B-474C-9B08-69D40309A738}" type="datetimeFigureOut">
              <a:rPr lang="en-GB" smtClean="0"/>
              <a:t>10/06/2022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3E3E4-85E2-4125-9320-F8B0938F9617}" type="slidenum">
              <a:rPr lang="en-GB" smtClean="0"/>
              <a:t>‹#›</a:t>
            </a:fld>
            <a:endParaRPr lang="en-GB"/>
          </a:p>
        </p:txBody>
      </p:sp>
    </p:spTree>
    <p:extLst>
      <p:ext uri="{BB962C8B-B14F-4D97-AF65-F5344CB8AC3E}">
        <p14:creationId xmlns:p14="http://schemas.microsoft.com/office/powerpoint/2010/main" val="712829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Parks and outdoor recreation are becoming increasingly important in contemporary society. Parks are vital to people in many ways: they offer open, green spaces in our ever-developing world; they’re retreats from the hectic lives that many of us lead; and they protect wildlife and other elements of the natural environment, as well as historical and cultural resources that are important markers of society. And, of course, outdoor recreation is also important, offering healthy and satisfying leisure activity; intimate contact with the out-of-doors; opportunities to build family solidarity; enjoyment and appreciation of our natural environment and cultural heritage; and a myriad of other benefits.</a:t>
            </a:r>
          </a:p>
          <a:p>
            <a:endParaRPr lang="en-GB" dirty="0"/>
          </a:p>
          <a:p>
            <a:r>
              <a:rPr lang="en-GB" dirty="0"/>
              <a:t>National parks may offer the clearest manifestation of the importance of parks and outdoor recreation. Yellowstone National Park, established in 1872, was the first national park in the USA and in the world, the first time a society set aside a large portion of its land for the enjoyment and appreciation of all the people (</a:t>
            </a:r>
            <a:r>
              <a:rPr lang="en-GB" dirty="0" err="1"/>
              <a:t>Runte</a:t>
            </a:r>
            <a:r>
              <a:rPr lang="en-GB" dirty="0"/>
              <a:t>, 2010; Nash, 2014). American historian and conservationist Wallace </a:t>
            </a:r>
            <a:r>
              <a:rPr lang="en-GB" dirty="0" err="1"/>
              <a:t>Stegner</a:t>
            </a:r>
            <a:r>
              <a:rPr lang="en-GB" dirty="0"/>
              <a:t> famously called national parks “the best idea we ever had.” Now the US national park system includes more than 400 areas across the country: large “crown jewel” parks like Yellowstone, Yosemite, and Grand Canyon, as well as many smaller, historical, and cultural sites such as the Statue of Liberty, Independence Hall, and the birthplace of Martin Luther King, Jr. The US national park system receives more than 300 million visits each year, representing people who come to use, enjoy, and appreciate these places.</a:t>
            </a:r>
          </a:p>
        </p:txBody>
      </p:sp>
      <p:sp>
        <p:nvSpPr>
          <p:cNvPr id="4" name="Slide Number Placeholder 3"/>
          <p:cNvSpPr>
            <a:spLocks noGrp="1"/>
          </p:cNvSpPr>
          <p:nvPr>
            <p:ph type="sldNum" sz="quarter" idx="5"/>
          </p:nvPr>
        </p:nvSpPr>
        <p:spPr/>
        <p:txBody>
          <a:bodyPr/>
          <a:lstStyle/>
          <a:p>
            <a:fld id="{5183E3E4-85E2-4125-9320-F8B0938F9617}" type="slidenum">
              <a:rPr lang="en-GB" smtClean="0"/>
              <a:t>1</a:t>
            </a:fld>
            <a:endParaRPr lang="en-GB"/>
          </a:p>
        </p:txBody>
      </p:sp>
    </p:spTree>
    <p:extLst>
      <p:ext uri="{BB962C8B-B14F-4D97-AF65-F5344CB8AC3E}">
        <p14:creationId xmlns:p14="http://schemas.microsoft.com/office/powerpoint/2010/main" val="3115629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Conceptual Frameworks</a:t>
            </a:r>
          </a:p>
          <a:p>
            <a:r>
              <a:rPr lang="en-GB" dirty="0"/>
              <a:t>Given the importance of parks and outdoor recreation, we should think carefully about how to manage these places and activities. While parks and outdoor recreation are intimately connected, too much recreation or inappropriate recreation activities can threaten the integrity of parks and can degrade the quality of the recreation experience. How can we provide for recreational use of parks and related areas without threatening the natural and cultural resources they were created to protect? And how can we provide opportunities for outdoor recreation that are high in quality and that meet the diverse demands of society? This book answers these questions by identifying, organizing, and illustrating a wide range of park and outdoor recreation management strategies and practices. But before we consider these management strategies and practices, let’s examine several conceptual frameworks that can help organize and sharpen our critical thinking.</a:t>
            </a:r>
          </a:p>
          <a:p>
            <a:endParaRPr lang="en-GB" dirty="0"/>
          </a:p>
          <a:p>
            <a:r>
              <a:rPr lang="en-GB" b="1" dirty="0"/>
              <a:t>Dual Mission of National Parks</a:t>
            </a:r>
          </a:p>
          <a:p>
            <a:r>
              <a:rPr lang="en-GB" dirty="0"/>
              <a:t>Parks are established for two, often competing, purposes: to protect important natural and cultural resources and to offer opportunities for the public to use and enjoy these areas. When parks are used for outdoor recreation, vital natural and cultural resources can be impacted and degraded. Again, the US national parks are a quintessential example of this dual mission. Even though Yellowstone National Park was established in 1872, the National Park Service (the agency charged with managing the national parks) wasn’t created by Congress until 1916. In a classic phrase, the legislation creating the National Park Service states that the national parks are to be managed “. . . to conserve the scenery and the natural and historic objects and the wildlife therein and to provide for the enjoyment of the same in such manner and by such means as will leave them unimpaired for the enjoyment of future generations” (US Code, Title 16, sec. 1).</a:t>
            </a:r>
          </a:p>
          <a:p>
            <a:endParaRPr lang="en-GB" dirty="0"/>
          </a:p>
          <a:p>
            <a:r>
              <a:rPr lang="en-GB" dirty="0"/>
              <a:t>Clearly, national parks are to be used for public enjoyment, but they’re also to be conserved. This dual mission creates a fundamental tension: how much and what kinds of use can be accommodated before parks are “impaired”? How can parks be managed for outdoor recreation while conserving them for future generations? Park and outdoor recreation managers must be sensitive to these issues and find ways to manage parks and outdoor recreation that balance the tension inherent in the dual mission of parks—preservation and use.</a:t>
            </a:r>
          </a:p>
          <a:p>
            <a:endParaRPr lang="en-GB" dirty="0"/>
          </a:p>
          <a:p>
            <a:r>
              <a:rPr lang="en-GB" b="1" dirty="0"/>
              <a:t>Common Property Rights</a:t>
            </a:r>
          </a:p>
          <a:p>
            <a:r>
              <a:rPr lang="en-GB" dirty="0"/>
              <a:t>Some years ago, a paper entitled “The Tragedy of the Commons” was published in the prestigious journal Science (Hardin, 1968). Now a foundational piece of the environmental literature, this paper identified a set of environmental problems—issues of the “commons”—that have no technical solutions but must be resolved through public policy and associated management action. Hardin’s ultimate prescription for managing the commons was through “mutual coercion, mutually agreed upon”: without such collective action, environmental (and related social) tragedy is inevitable.</a:t>
            </a:r>
          </a:p>
          <a:p>
            <a:endParaRPr lang="en-GB" dirty="0"/>
          </a:p>
          <a:p>
            <a:r>
              <a:rPr lang="en-GB" dirty="0"/>
              <a:t>Hardin began his paper with an illustration using perhaps the oldest and simplest example of an environmental commons, a shared pasture:</a:t>
            </a:r>
          </a:p>
          <a:p>
            <a:endParaRPr lang="en-GB" dirty="0"/>
          </a:p>
          <a:p>
            <a:r>
              <a:rPr lang="en-GB" dirty="0"/>
              <a:t>Picture a pasture open to all. It is expected that each herdsman will try to keep as many cattle as possible on [this] commons . . . What is the utility of adding one more animal?. . . Since the herdsman receives all the proceeds from the sale of the additional animal, the positive utility [to the herdsman] is nearly +1 . . . Since, however, the effects of overgrazing are shared by all herdsmen, the negative utility for any particular . . . herdsman is only a fraction of −1. Adding together the . . . partial utilities, the rational herdsman concludes that the only sensible course for him to pursue is to add another animal to [the] herd. And another; and another . . . Therein is the tragedy. Each man is locked into a system that [causes] him to increase his herd without limit – in a world that is limited . . . Freedom in commons brings ruin to all.(p. 1244)</a:t>
            </a:r>
          </a:p>
          <a:p>
            <a:endParaRPr lang="en-GB" dirty="0"/>
          </a:p>
          <a:p>
            <a:r>
              <a:rPr lang="en-GB" dirty="0"/>
              <a:t>Hardin went on to identify and explore other examples of environmental commons—the atmosphere, the oceans, and ultimately human population growth. However, one of his examples of the tragedy of the commons—one that resonates more urgently each year—is national parks:</a:t>
            </a:r>
          </a:p>
          <a:p>
            <a:endParaRPr lang="en-GB" dirty="0"/>
          </a:p>
          <a:p>
            <a:r>
              <a:rPr lang="en-GB" dirty="0"/>
              <a:t>The National Parks present another instance of the working out of the tragedy of the commons. At present, they are open to all without limit. The parks themselves are limited in extent – there is only one Yosemite Valley – whereas population seems to grow without limit. The values that visitors seek in parks are steadily eroded. Plainly, we must soon cease to treat the parks as commons or they will be of no value to anyone.(p. 1245)</a:t>
            </a:r>
          </a:p>
          <a:p>
            <a:endParaRPr lang="en-GB" dirty="0"/>
          </a:p>
          <a:p>
            <a:r>
              <a:rPr lang="en-GB" dirty="0"/>
              <a:t>Management of parks and outdoor recreation represents “mutual coercion, mutually agreed upon” that Hardin suggests is needed to protect parks and the quality of the recreation experience. While these forms of coercion—for example, restricting the amount and type of recreation—may be distasteful because they limit freedom of choice, they are ultimately needed to protect parks and the greater welfare of society. Toward the end of his paper, Hardin suggests that “Freedom is the recognition of necessity” (which he attributes to the philosopher Hegel); only by instituting the mechanisms that will ensure our ultimate well-being will we be truly free to pursue our higher aspirations, both as individuals and as a society. Management of parks and outdoor recreation must include consideration of “mutual coercion, mutually agreed upon” when and where needed.</a:t>
            </a:r>
          </a:p>
          <a:p>
            <a:endParaRPr lang="en-GB" dirty="0"/>
          </a:p>
          <a:p>
            <a:r>
              <a:rPr lang="en-GB" b="1" dirty="0"/>
              <a:t>Carrying Capacity</a:t>
            </a:r>
          </a:p>
          <a:p>
            <a:r>
              <a:rPr lang="en-GB" dirty="0"/>
              <a:t>The term “carrying capacity” has been an important part of natural resources and environmental management for decades. Its emergence can be traced back to a publication entitled An Essay on the Principle of Population (Malthus, 1798). This essay reasoned that human population tends to grow at an exponential rate, but that the production of food and other necessary resources grows only arithmetically. In this way, the supply of food and other vital resources presents an ultimate limit to population growth, and if this limit is not respected, the carrying capacity of the earth (or selected geographic regions) will be exceeded, causing what Malthus termed human “vice and misery” and related “positive checks” on human population. Malthus’s ideas about carrying capacity and the limits of the earth to support human population growth have become foundational concepts of the contemporary environmental movement. Popular books such as The Population Bomb (Ehrlich, 1968), The Limits to Growth (Meadows et al., 1972), and How Many People Can the Earth Support? (Cohen, 1995) are important examples of this idea.</a:t>
            </a:r>
          </a:p>
          <a:p>
            <a:endParaRPr lang="en-GB" dirty="0"/>
          </a:p>
          <a:p>
            <a:r>
              <a:rPr lang="en-GB" dirty="0"/>
              <a:t>Scientific applications of carrying capacity were first applied in the fields of fisheries, wildlife, and range management (</a:t>
            </a:r>
            <a:r>
              <a:rPr lang="en-GB" dirty="0" err="1"/>
              <a:t>Hadwen</a:t>
            </a:r>
            <a:r>
              <a:rPr lang="en-GB" dirty="0"/>
              <a:t> and Palmer, 1922; Leopold, 1934; </a:t>
            </a:r>
            <a:r>
              <a:rPr lang="en-GB" dirty="0" err="1"/>
              <a:t>Odum</a:t>
            </a:r>
            <a:r>
              <a:rPr lang="en-GB" dirty="0"/>
              <a:t>, 1953). For example, how many animals can ultimately be supported by a given area of range? Carrying capacity was first applied to parks and outdoor recreation in the 1960s (</a:t>
            </a:r>
            <a:r>
              <a:rPr lang="en-GB" dirty="0" err="1"/>
              <a:t>Wagar</a:t>
            </a:r>
            <a:r>
              <a:rPr lang="en-GB" dirty="0"/>
              <a:t>, 1964; Lucas, 1964). The initial focus was on the environmental impacts of outdoor recreation: how much use can be accommodated in a park before the area’s natural resources are unacceptably impaired? However, it quickly became apparent that there is also a social or experiential component to carrying capacity in the context of parks and outdoor recreation; how much use can be accommodated in a park before the quality of the visitor experience is degraded to an unacceptable degree?</a:t>
            </a:r>
          </a:p>
          <a:p>
            <a:endParaRPr lang="en-GB" dirty="0"/>
          </a:p>
          <a:p>
            <a:r>
              <a:rPr lang="en-GB" dirty="0"/>
              <a:t>Carrying capacity, or “visitor capacity” as it is sometimes called, has remained an important but challenging issue in the field of parks and outdoor recreation (</a:t>
            </a:r>
            <a:r>
              <a:rPr lang="en-GB" dirty="0" err="1"/>
              <a:t>Graefe</a:t>
            </a:r>
            <a:r>
              <a:rPr lang="en-GB" dirty="0"/>
              <a:t> et al., 1984; Shelby and </a:t>
            </a:r>
            <a:r>
              <a:rPr lang="en-GB" dirty="0" err="1"/>
              <a:t>Heberlein</a:t>
            </a:r>
            <a:r>
              <a:rPr lang="en-GB" dirty="0"/>
              <a:t>, 1986; </a:t>
            </a:r>
            <a:r>
              <a:rPr lang="en-GB" dirty="0" err="1"/>
              <a:t>Stankey</a:t>
            </a:r>
            <a:r>
              <a:rPr lang="en-GB" dirty="0"/>
              <a:t> and Manning, 1986; Manning, 2007, 2011; Whittaker et al., 2011). What is the ultimate capacity of parks for outdoor recreation? How can outdoor recreation be managed to ensure that it does not exceed a park’s carrying capacity? These are important questions that must inform park and outdoor recreation management.</a:t>
            </a:r>
          </a:p>
        </p:txBody>
      </p:sp>
      <p:sp>
        <p:nvSpPr>
          <p:cNvPr id="4" name="Slide Number Placeholder 3"/>
          <p:cNvSpPr>
            <a:spLocks noGrp="1"/>
          </p:cNvSpPr>
          <p:nvPr>
            <p:ph type="sldNum" sz="quarter" idx="5"/>
          </p:nvPr>
        </p:nvSpPr>
        <p:spPr/>
        <p:txBody>
          <a:bodyPr/>
          <a:lstStyle/>
          <a:p>
            <a:fld id="{5183E3E4-85E2-4125-9320-F8B0938F9617}" type="slidenum">
              <a:rPr lang="en-GB" smtClean="0"/>
              <a:t>2</a:t>
            </a:fld>
            <a:endParaRPr lang="en-GB"/>
          </a:p>
        </p:txBody>
      </p:sp>
    </p:spTree>
    <p:extLst>
      <p:ext uri="{BB962C8B-B14F-4D97-AF65-F5344CB8AC3E}">
        <p14:creationId xmlns:p14="http://schemas.microsoft.com/office/powerpoint/2010/main" val="1903963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Limits of acceptable change</a:t>
            </a:r>
          </a:p>
          <a:p>
            <a:r>
              <a:rPr lang="en-GB" dirty="0"/>
              <a:t>Research on the application of carrying capacity to parks and outdoor recreation has documented a number of impacts of recreation on park resources and the quality of the visitor experience. For example, park visitors may trample fragile soils and vegetation, and disturb wildlife. And as the number of visitors increases, parks may become crowded. (Impacts of outdoor recreation are described more fully in Chapter 2.) With increasing use of parks comes increasing environmental and social impacts, and at some point these impacts may become unacceptable. But what determines the limits of acceptable change?</a:t>
            </a:r>
          </a:p>
          <a:p>
            <a:endParaRPr lang="en-GB" dirty="0"/>
          </a:p>
          <a:p>
            <a:r>
              <a:rPr lang="en-GB" dirty="0"/>
              <a:t>This issue is illustrated graphically in Fig. 1.1. This figure illustrates that increasing amounts of recreation result in increasing environmental and social impact (e.g. trampling of soils and vegetation, crowding, the need for more intensive management). As the amount of recreation use increases from X1 to X2, the amount of impact increases from Y1 to Y2. However, the limits of acceptable change are not clear from this relationship; which of the points on the vertical axis—Y1 or Y2, or some other point along this axis—represents the maximum acceptable level of impact? Determining the limits of acceptable change is central to addressing the carrying capacity of parks for outdoor recreation.</a:t>
            </a:r>
          </a:p>
          <a:p>
            <a:endParaRPr lang="en-GB" dirty="0"/>
          </a:p>
          <a:p>
            <a:r>
              <a:rPr lang="en-GB" dirty="0"/>
              <a:t>To emphasize and further clarify the limits of acceptable change and their relationship to carrying capacity, some studies have suggested distinguishing between the descriptive and prescriptive components of carrying capacity (Shelby and </a:t>
            </a:r>
            <a:r>
              <a:rPr lang="en-GB" dirty="0" err="1"/>
              <a:t>Heberlein</a:t>
            </a:r>
            <a:r>
              <a:rPr lang="en-GB" dirty="0"/>
              <a:t>, 1984, 1986; Manning 2007, 2011). The descriptive component of carrying capacity focuses on factual, objective data such as the relationships in Fig. 1.1. For example, what is the relationship between the amount of visitor use and perceived crowding? The prescriptive component of carrying capacity addresses the seemingly more subjective issue of how much impact or change is acceptable. For example, what level of perceived crowding should be allowed? Determining acceptable levels of change must form a foundation for park and outdoor recreation management</a:t>
            </a:r>
          </a:p>
        </p:txBody>
      </p:sp>
      <p:sp>
        <p:nvSpPr>
          <p:cNvPr id="4" name="Slide Number Placeholder 3"/>
          <p:cNvSpPr>
            <a:spLocks noGrp="1"/>
          </p:cNvSpPr>
          <p:nvPr>
            <p:ph type="sldNum" sz="quarter" idx="5"/>
          </p:nvPr>
        </p:nvSpPr>
        <p:spPr/>
        <p:txBody>
          <a:bodyPr/>
          <a:lstStyle/>
          <a:p>
            <a:fld id="{5183E3E4-85E2-4125-9320-F8B0938F9617}" type="slidenum">
              <a:rPr lang="en-GB" smtClean="0"/>
              <a:t>3</a:t>
            </a:fld>
            <a:endParaRPr lang="en-GB"/>
          </a:p>
        </p:txBody>
      </p:sp>
    </p:spTree>
    <p:extLst>
      <p:ext uri="{BB962C8B-B14F-4D97-AF65-F5344CB8AC3E}">
        <p14:creationId xmlns:p14="http://schemas.microsoft.com/office/powerpoint/2010/main" val="3770632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Indicators and standards of quality</a:t>
            </a:r>
          </a:p>
          <a:p>
            <a:r>
              <a:rPr lang="en-GB" dirty="0"/>
              <a:t>Determining acceptable levels of change in parks and outdoor recreation is based largely on management objectives and associated indicators and standards of quality. Management objectives are statements about the desired conditions of parks and outdoor recreation, including the level of protection of park resources and the type and quality of the recreation experience. Indicators of quality are more specific, measurable variables that reflect the meaning or essence of management objectives; they are quantifiable proxies or measures of management objectives. Standards of quality define the minimum acceptable condition of indicator variables.</a:t>
            </a:r>
          </a:p>
          <a:p>
            <a:endParaRPr lang="en-GB" dirty="0"/>
          </a:p>
          <a:p>
            <a:r>
              <a:rPr lang="en-GB" dirty="0"/>
              <a:t>An example may help to illuminate these ideas and terms. The US Wilderness Act of 1964 specifies that areas designated by Congress as part of the National Wilderness Preservation System are to be managed to provide opportunities for visitor “solitude” (16 US Code 1131–1136). Therefore, providing opportunities for solitude is an appropriate management objective for most wilderness areas. However, solitude is a somewhat abstract concept that is difficult to measure directly. Research on wilderness use suggests that the number of other visitors encountered along trails and at campsites is important to wilderness visitors in defining solitude (Manning, 2011). Thus, encounters with other groups of visitors along trails and at campsites is a potentially good indicator variable because it is measurable, manageable, and can serve as a reasonable proxy for the management objective of wilderness solitude. Research also suggests that wilderness visitors may have normative standards about how many trail and campsite encounters can be experienced before opportunities for solitude decline to an unacceptable degree. For example, a number of studies suggest that wilderness visitors generally find no more than five groups per day encountered along trails to be acceptable and wish to camp out of sight and sound of other groups (Manning, 2011). Therefore, a maximum of five encounters with other groups along trails and no other groups camped within sight or sound may be good standards of quality for managing at least some wilderness areas. Formulating management objectives and expressing them in the terms of quantitative indicators and standards of quality is an important part of managing outdoor recreation.</a:t>
            </a:r>
          </a:p>
          <a:p>
            <a:endParaRPr lang="en-GB" dirty="0"/>
          </a:p>
          <a:p>
            <a:r>
              <a:rPr lang="en-GB" b="1" dirty="0"/>
              <a:t>Threefold framework of outdoor recreation</a:t>
            </a:r>
          </a:p>
          <a:p>
            <a:r>
              <a:rPr lang="en-GB" dirty="0"/>
              <a:t>Research and practice in the field of parks and outdoor recreation has evolved from an initial orientation toward resource considerations to include a more comprehensive approach that recognizes a threefold framework of concerns. For example, early work on the concept of carrying capacity sought to apply this concept exclusively as it concerns the environmental impacts of outdoor recreation, but quickly expanded to include an experiential component as well. In the preface of his early and influential monograph on carrying capacity, </a:t>
            </a:r>
            <a:r>
              <a:rPr lang="en-GB" dirty="0" err="1"/>
              <a:t>Wagar</a:t>
            </a:r>
            <a:r>
              <a:rPr lang="en-GB" dirty="0"/>
              <a:t> (1964) wrote:</a:t>
            </a:r>
          </a:p>
          <a:p>
            <a:endParaRPr lang="en-GB" dirty="0"/>
          </a:p>
          <a:p>
            <a:r>
              <a:rPr lang="en-GB" dirty="0"/>
              <a:t>The study reported here was initiated with the view that the carrying capacity of recreation lands could be determined primarily in terms of ecology and the deterioration of areas. However, it soon became obvious that the resource-oriented point of view must be augmented by consideration of human values.</a:t>
            </a:r>
          </a:p>
          <a:p>
            <a:endParaRPr lang="en-GB" dirty="0"/>
          </a:p>
          <a:p>
            <a:r>
              <a:rPr lang="en-GB" dirty="0" err="1"/>
              <a:t>Wagar’s</a:t>
            </a:r>
            <a:r>
              <a:rPr lang="en-GB" dirty="0"/>
              <a:t> point was that as more people visit a park or related outdoor recreation area, the quality of the recreation experience is affected as well as the area’s environmental resources. The effects of increasing use on recreation quality were illustrated by means of hypothetical relationships between increasing use level and visitor satisfaction.</a:t>
            </a:r>
          </a:p>
          <a:p>
            <a:endParaRPr lang="en-GB" dirty="0"/>
          </a:p>
          <a:p>
            <a:r>
              <a:rPr lang="en-GB" dirty="0" err="1"/>
              <a:t>Wagar’s</a:t>
            </a:r>
            <a:r>
              <a:rPr lang="en-GB" dirty="0"/>
              <a:t> monograph hinted at a third element of park and outdoor recreation management, and this was described more explicitly in a subsequent paper (</a:t>
            </a:r>
            <a:r>
              <a:rPr lang="en-GB" dirty="0" err="1"/>
              <a:t>Wagar</a:t>
            </a:r>
            <a:r>
              <a:rPr lang="en-GB" dirty="0"/>
              <a:t>, 1968). Noting a number of misconceptions about carrying capacity, it was suggested that carrying capacity might vary according to the amount and type of management. For example, the durability of park resources might be increased through management practices such as fertilizing and irrigating vegetation, and periodic rest and rotation of impact sites. Similarly, the quality of the recreation experience might be maintained or even enhanced in the face of increasing use by means of more even distribution of visitors, appropriate rules and regulations, provision of additional visitor facilities, and educational programs designed to encourage desirable </a:t>
            </a:r>
            <a:r>
              <a:rPr lang="en-GB" dirty="0" err="1"/>
              <a:t>behavior</a:t>
            </a:r>
            <a:r>
              <a:rPr lang="en-GB" dirty="0"/>
              <a:t>.</a:t>
            </a:r>
          </a:p>
          <a:p>
            <a:endParaRPr lang="en-GB" dirty="0"/>
          </a:p>
          <a:p>
            <a:r>
              <a:rPr lang="en-GB" dirty="0"/>
              <a:t>Thus, parks and outdoor recreation can be best understood as including three principal components: resources (e.g. soils, vegetation, water, wildlife), experiences (e.g. crowding, conflict), and management (e.g. visitor education, rules and regulations) as shown in Fig. 1.2. Moreover, there are potentially important interactions among the components of this threefold framework. For example, impacts to park resources can affect the quality of the recreation experience, as can the type and level of management. Informed management of parks and outdoor recreation must take into account all components of the threefold framework and the potential interactions among them.</a:t>
            </a:r>
          </a:p>
        </p:txBody>
      </p:sp>
      <p:sp>
        <p:nvSpPr>
          <p:cNvPr id="4" name="Slide Number Placeholder 3"/>
          <p:cNvSpPr>
            <a:spLocks noGrp="1"/>
          </p:cNvSpPr>
          <p:nvPr>
            <p:ph type="sldNum" sz="quarter" idx="5"/>
          </p:nvPr>
        </p:nvSpPr>
        <p:spPr/>
        <p:txBody>
          <a:bodyPr/>
          <a:lstStyle/>
          <a:p>
            <a:fld id="{5183E3E4-85E2-4125-9320-F8B0938F9617}" type="slidenum">
              <a:rPr lang="en-GB" smtClean="0"/>
              <a:t>4</a:t>
            </a:fld>
            <a:endParaRPr lang="en-GB"/>
          </a:p>
        </p:txBody>
      </p:sp>
    </p:spTree>
    <p:extLst>
      <p:ext uri="{BB962C8B-B14F-4D97-AF65-F5344CB8AC3E}">
        <p14:creationId xmlns:p14="http://schemas.microsoft.com/office/powerpoint/2010/main" val="435704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Recreation opportunity spectrum</a:t>
            </a:r>
          </a:p>
          <a:p>
            <a:r>
              <a:rPr lang="en-GB" dirty="0"/>
              <a:t>The Recreation Opportunity Spectrum (ROS) is a framework to help ensure diversity in parks and outdoor recreation (Driver and Brown, 1978; Brown et al., 1978, 1979; Clark and </a:t>
            </a:r>
            <a:r>
              <a:rPr lang="en-GB" dirty="0" err="1"/>
              <a:t>Stankey</a:t>
            </a:r>
            <a:r>
              <a:rPr lang="en-GB" dirty="0"/>
              <a:t>, 1979). ROS applies indicators and standards of quality to each of the three components of parks and outdoor recreation—resources, experiences, and management—to illustrate a broad range of recreation opportunities.</a:t>
            </a:r>
          </a:p>
          <a:p>
            <a:endParaRPr lang="en-GB" dirty="0"/>
          </a:p>
          <a:p>
            <a:r>
              <a:rPr lang="en-GB" dirty="0"/>
              <a:t>Figure 1.3 illustrates a simplified example of ROS. In this example, the presence of wildlife represents the resource component of outdoor recreation and can range from wild to domesticated. Similarly, solitude represents the experiential component of outdoor recreation and this can range from low to high levels. Facility development represents the managerial component of outdoor recreation and this can range from no development to highly developed facilities. These ranges of conditions can be combined into a spectrum of park and outdoor recreation opportunities from wilderness to urban. This structured approach can be used by managers to help ensure that park and outdoor recreation opportunities meet the diverse demands of society.</a:t>
            </a:r>
          </a:p>
        </p:txBody>
      </p:sp>
      <p:sp>
        <p:nvSpPr>
          <p:cNvPr id="4" name="Slide Number Placeholder 3"/>
          <p:cNvSpPr>
            <a:spLocks noGrp="1"/>
          </p:cNvSpPr>
          <p:nvPr>
            <p:ph type="sldNum" sz="quarter" idx="5"/>
          </p:nvPr>
        </p:nvSpPr>
        <p:spPr/>
        <p:txBody>
          <a:bodyPr/>
          <a:lstStyle/>
          <a:p>
            <a:fld id="{5183E3E4-85E2-4125-9320-F8B0938F9617}" type="slidenum">
              <a:rPr lang="en-GB" smtClean="0"/>
              <a:t>5</a:t>
            </a:fld>
            <a:endParaRPr lang="en-GB"/>
          </a:p>
        </p:txBody>
      </p:sp>
    </p:spTree>
    <p:extLst>
      <p:ext uri="{BB962C8B-B14F-4D97-AF65-F5344CB8AC3E}">
        <p14:creationId xmlns:p14="http://schemas.microsoft.com/office/powerpoint/2010/main" val="1184253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 outdoor conceptual management framework</a:t>
            </a:r>
          </a:p>
          <a:p>
            <a:r>
              <a:rPr lang="en-GB" dirty="0"/>
              <a:t>The conceptual frameworks outlined above have contributed to a management-by-objectives framework that can be used to guide management of parks and outdoor recreation. This approach relies on a series of three primary steps as shown in Fig. 1.4:</a:t>
            </a:r>
          </a:p>
          <a:p>
            <a:endParaRPr lang="en-GB" dirty="0"/>
          </a:p>
          <a:p>
            <a:r>
              <a:rPr lang="en-GB" dirty="0"/>
              <a:t>1.  Management objectives and associated indicators and standards of quality are formulated for a park or site within a park. As noted above, management objectives describe desired conditions—the level of resource protection, the type and quality of recreation experiences, and the type and intensity of management—and indicators and standards of quality define these objectives in quantitative, measurable form.</a:t>
            </a:r>
          </a:p>
          <a:p>
            <a:endParaRPr lang="en-GB" dirty="0"/>
          </a:p>
          <a:p>
            <a:r>
              <a:rPr lang="en-GB" dirty="0"/>
              <a:t>2.  Indicators of quality are monitored to see if standards of quality are being maintained.</a:t>
            </a:r>
          </a:p>
          <a:p>
            <a:endParaRPr lang="en-GB" dirty="0"/>
          </a:p>
          <a:p>
            <a:r>
              <a:rPr lang="en-GB" dirty="0"/>
              <a:t>3.  If standards of quality are violated, then management action is required.</a:t>
            </a:r>
          </a:p>
          <a:p>
            <a:endParaRPr lang="en-GB" dirty="0"/>
          </a:p>
          <a:p>
            <a:r>
              <a:rPr lang="en-GB" dirty="0"/>
              <a:t>This management framework takes somewhat different forms in alternative contexts. For example, the US Forest Service has conventionally used a framework called Limits of Acceptable Change (LAC) (</a:t>
            </a:r>
            <a:r>
              <a:rPr lang="en-GB" dirty="0" err="1"/>
              <a:t>Stankey</a:t>
            </a:r>
            <a:r>
              <a:rPr lang="en-GB" dirty="0"/>
              <a:t> et al., 1985), while the US National Park Service developed a framework called Visitor Experience and Resource Protection (VERP) (National Park Service, 1997; Manning, 2001). The VERP framework was ultimately incorporated into the agency’s more comprehensive and foundational national park planning process. More recently, an interagency group of park and outdoor recreation managers from six federal outdoor recreation management agencies that includes the US Forest Service and the US National Park Service has developed a common outdoor recreation planning and management framework called Visitor Use Manage­ment that incorporates the foundational elements of both VERP and LAC (Interagency Visitor Use Management Council, 2016). While there are some differences in terminology and sequencing of steps, these and related frameworks rely on the three basic steps described above (Manning, 2004). This management framework represents a long-term commitment to management that requires maintaining standards of quality, periodic monitoring of indicators of quality, and reconsideration of management practices based on monitoring data. When circumstances warrant, for example when a management plan has reached the end of its useful life and needs to be revised, management objectives and associated indicators and standards of quality can be reconsidered.</a:t>
            </a:r>
          </a:p>
          <a:p>
            <a:endParaRPr lang="en-GB" dirty="0"/>
          </a:p>
          <a:p>
            <a:r>
              <a:rPr lang="en-GB" dirty="0"/>
              <a:t>This framework represents a form of “adaptive management” that is in keeping with contemporary environmental management more broadly (Lee, 1993; </a:t>
            </a:r>
            <a:r>
              <a:rPr lang="en-GB" dirty="0" err="1"/>
              <a:t>Stankey</a:t>
            </a:r>
            <a:r>
              <a:rPr lang="en-GB" dirty="0"/>
              <a:t> et al., 2005). That is, a program of management is implemented based on the best information available, but new information is gathered in an ongoing program of monitoring and research, and management practices are revised in keeping with this new information.</a:t>
            </a:r>
          </a:p>
          <a:p>
            <a:endParaRPr lang="en-GB" dirty="0"/>
          </a:p>
          <a:p>
            <a:r>
              <a:rPr lang="en-GB" dirty="0"/>
              <a:t>This management framework is built on the concepts outlined in this chapter. It uses management objectives and associated indicators and standards of quality as quantitative expressions of the limits of acceptable change. These limits of acceptable change define the carrying capacity of parks and related areas, and address the inherent tension between recreational use of parks and protection of park resources and the quality of the visitor experience. The framework requires management actions—“mutual coercion, mutually agreed upon”—as demanded in the context of common property resources. Management objectives and associated indicators and standards of quality can and should be considered for all three of the components of outdoor recreation—the resource, experiential, and management environments—and the configurations of these conditions can and probably should be varied to offer a broad range of park and outdoor recreation opportunities as suggested by ROS.</a:t>
            </a:r>
          </a:p>
          <a:p>
            <a:endParaRPr lang="en-GB" dirty="0"/>
          </a:p>
          <a:p>
            <a:r>
              <a:rPr lang="en-GB" b="1" dirty="0"/>
              <a:t>Conclusions</a:t>
            </a:r>
          </a:p>
          <a:p>
            <a:r>
              <a:rPr lang="en-GB" dirty="0"/>
              <a:t>The concepts introduced in this chapter suggest the need for a strong and thoughtful program of managing outdoor recreation. Moreover, the importance of managing parks and outdoor recreation plays a central role in the management framework outlined above. Management is required to ensure that standards of quality are maintained and management objectives accomplished. Monitoring of indicators of quality provides a vital test of the effectiveness of management practices; when monitoring of indicator variables finds that standards of quality are in danger of being violated, then changes in management or adoption of new management practices are needed.</a:t>
            </a:r>
          </a:p>
          <a:p>
            <a:endParaRPr lang="en-GB" dirty="0"/>
          </a:p>
          <a:p>
            <a:r>
              <a:rPr lang="en-GB" dirty="0"/>
              <a:t>Given the importance of management, what can park and outdoor recreation managers do to protect park resources and the quality of the recreation experience? That’s what the rest of this book is about. The remaining chapters in Part I describe the potential impacts of outdoor recreation, outline a series of management actions and their potential effectiveness, and then organize these problems and potential solutions into a series of matrices that support an integrated, comprehensive, and thoughtful approach to park and outdoor recreation management.</a:t>
            </a:r>
          </a:p>
        </p:txBody>
      </p:sp>
      <p:sp>
        <p:nvSpPr>
          <p:cNvPr id="4" name="Slide Number Placeholder 3"/>
          <p:cNvSpPr>
            <a:spLocks noGrp="1"/>
          </p:cNvSpPr>
          <p:nvPr>
            <p:ph type="sldNum" sz="quarter" idx="5"/>
          </p:nvPr>
        </p:nvSpPr>
        <p:spPr/>
        <p:txBody>
          <a:bodyPr/>
          <a:lstStyle/>
          <a:p>
            <a:fld id="{5183E3E4-85E2-4125-9320-F8B0938F9617}" type="slidenum">
              <a:rPr lang="en-GB" smtClean="0"/>
              <a:t>6</a:t>
            </a:fld>
            <a:endParaRPr lang="en-GB"/>
          </a:p>
        </p:txBody>
      </p:sp>
    </p:spTree>
    <p:extLst>
      <p:ext uri="{BB962C8B-B14F-4D97-AF65-F5344CB8AC3E}">
        <p14:creationId xmlns:p14="http://schemas.microsoft.com/office/powerpoint/2010/main" val="2305650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BEB10-73FB-4FBA-85A1-AE54E225B9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F674A5-8CE0-43FF-B76D-697CCD9013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186C8E-7D2C-4521-8604-F45EDA930F4C}"/>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450AEC6C-E2A4-4524-B429-301DA0F68F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9A638B-B99D-4EBA-8C98-8FF8FAC60130}"/>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3827439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88CC2-D4D2-4E96-9B68-E2E86D9F42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9D1727-0AF4-42C5-9094-04779C3125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0370C-EC1A-4BDF-A9F6-17F56E8AA707}"/>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BAEAF22B-2DA5-4DF4-856D-68B8FE437E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8F054E-AFC5-4632-81D6-8DC2B501839D}"/>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1862565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0D4C7-765B-4D97-85DA-E46BB6CB34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A5E9E4-A923-4B5E-974B-6FCD949FC7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8BE59-6211-409A-A734-DE4B74CEC3D8}"/>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9348417C-6775-43C1-A8D3-AB3AF6A7A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C2FFE-8533-47C9-80C3-519A68C1D339}"/>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2712168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B5BC-737F-447E-ADB6-890E0D22A8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5BCCF1-A6D9-4A6A-A36D-C961F17C4A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855939-1AF5-4BFD-8148-E76C3998EF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6475D7-9A36-4F0C-B2EF-7DFEA8CF4149}"/>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6" name="Footer Placeholder 5">
            <a:extLst>
              <a:ext uri="{FF2B5EF4-FFF2-40B4-BE49-F238E27FC236}">
                <a16:creationId xmlns:a16="http://schemas.microsoft.com/office/drawing/2014/main" id="{249D217A-D57E-4EB6-989B-C31B6A421A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77CEC0-91F3-4FE3-AD83-DCFBA63FCABE}"/>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3474885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77A21-E728-4657-9B2B-58930D68C3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03B98E-183D-49B0-8683-D0D71BAF4C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CB7CDE-B43B-495C-8DDD-6C982727B3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B4DAFB-AA79-4717-B1C5-91DD33D5FB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B8E19F-6C6C-4D0D-94D5-D587E821BF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74B019-3141-4AB1-AD73-C87A739B3D59}"/>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8" name="Footer Placeholder 7">
            <a:extLst>
              <a:ext uri="{FF2B5EF4-FFF2-40B4-BE49-F238E27FC236}">
                <a16:creationId xmlns:a16="http://schemas.microsoft.com/office/drawing/2014/main" id="{FED5D9A2-5AC3-474D-A051-8475070AE7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D7066C-9333-4891-9AD5-808AFECFB4E3}"/>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3317183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972F-3551-4594-9170-3C5DEF4E2B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EB43B6-362A-47BC-B9DE-F0E4D3431D1F}"/>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4" name="Footer Placeholder 3">
            <a:extLst>
              <a:ext uri="{FF2B5EF4-FFF2-40B4-BE49-F238E27FC236}">
                <a16:creationId xmlns:a16="http://schemas.microsoft.com/office/drawing/2014/main" id="{D2C700C8-C2A4-4E5B-ABF6-8D88F6CE3B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6CFD0-0E5D-45B9-8EB5-39CA57F4E52D}"/>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79690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1C8571-3795-4CE0-8172-1FA011671124}"/>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3" name="Footer Placeholder 2">
            <a:extLst>
              <a:ext uri="{FF2B5EF4-FFF2-40B4-BE49-F238E27FC236}">
                <a16:creationId xmlns:a16="http://schemas.microsoft.com/office/drawing/2014/main" id="{42E00804-F817-4008-99C9-5D5A92A5B7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8367DB-4968-435A-93EA-B7491DBAC6C7}"/>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3359538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E83BD-D849-4A0D-93F8-60035F7F52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7A1571-4ACA-4F94-BBF3-45FF456250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26B206-1875-49F1-9C99-F820244311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AEF3A1-EBD4-432D-AB63-F5DFA876E166}"/>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6" name="Footer Placeholder 5">
            <a:extLst>
              <a:ext uri="{FF2B5EF4-FFF2-40B4-BE49-F238E27FC236}">
                <a16:creationId xmlns:a16="http://schemas.microsoft.com/office/drawing/2014/main" id="{5737DB3B-710F-4EA6-9F4B-12910AC5BC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E40E22-E153-4085-B83F-72491CE8E1CE}"/>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2109047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3F9F-72DD-4D6F-9067-B37E7B9EB9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545262-81D9-4CA9-AAE1-B1140F8B10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EEBADD-ADC5-40BE-840C-304E84120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04F2F8-3BCD-4D1C-8552-0C6A54AB5EC2}"/>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6" name="Footer Placeholder 5">
            <a:extLst>
              <a:ext uri="{FF2B5EF4-FFF2-40B4-BE49-F238E27FC236}">
                <a16:creationId xmlns:a16="http://schemas.microsoft.com/office/drawing/2014/main" id="{CA820ED8-701B-4E22-89CB-C9340E2480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F52C9A-7FB6-4D54-883D-198CB19032E3}"/>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2257405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7E4C4-DA77-4BD9-AC00-0866F480C6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E24C42-A377-4A65-AA17-DE5AF73D88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B9DE43-D950-4840-B933-D2888CC9E42C}"/>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63AD0184-CC76-47B2-912E-A87CD019C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50C7D-F954-440B-BC79-33882BE097BE}"/>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641839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C751AA-0BA2-4AA1-8FEE-8E30907C1B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C335F2-E327-4AA4-8B01-17E35266A5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DCAAA-1B93-4DBF-88E4-466B7D733466}"/>
              </a:ext>
            </a:extLst>
          </p:cNvPr>
          <p:cNvSpPr>
            <a:spLocks noGrp="1"/>
          </p:cNvSpPr>
          <p:nvPr>
            <p:ph type="dt" sz="half" idx="10"/>
          </p:nvPr>
        </p:nvSpPr>
        <p:spPr/>
        <p:txBody>
          <a:body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F367F683-8112-4CE3-B196-00830F77BA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6CA90-EEDB-415B-A6A4-4881F968FFB7}"/>
              </a:ext>
            </a:extLst>
          </p:cNvPr>
          <p:cNvSpPr>
            <a:spLocks noGrp="1"/>
          </p:cNvSpPr>
          <p:nvPr>
            <p:ph type="sldNum" sz="quarter" idx="12"/>
          </p:nvPr>
        </p:nvSpPr>
        <p:spPr/>
        <p:txBody>
          <a:bodyPr/>
          <a:lstStyle/>
          <a:p>
            <a:fld id="{C492B96A-08D6-4627-9805-D9B7E465969B}" type="slidenum">
              <a:rPr lang="en-GB" smtClean="0"/>
              <a:t>‹#›</a:t>
            </a:fld>
            <a:endParaRPr lang="en-GB"/>
          </a:p>
        </p:txBody>
      </p:sp>
    </p:spTree>
    <p:extLst>
      <p:ext uri="{BB962C8B-B14F-4D97-AF65-F5344CB8AC3E}">
        <p14:creationId xmlns:p14="http://schemas.microsoft.com/office/powerpoint/2010/main" val="3189326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B537E-BE4C-453E-A72B-D713CE6B84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F8C17E-95FD-4426-ADBA-0E6807CCCF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AD52F1-8A02-44BA-AA66-BA87F57949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2B16CA-7118-4A72-8553-B1C2D9360CF5}" type="datetimeFigureOut">
              <a:rPr lang="en-GB" smtClean="0"/>
              <a:t>10/06/2022</a:t>
            </a:fld>
            <a:endParaRPr lang="en-GB"/>
          </a:p>
        </p:txBody>
      </p:sp>
      <p:sp>
        <p:nvSpPr>
          <p:cNvPr id="5" name="Footer Placeholder 4">
            <a:extLst>
              <a:ext uri="{FF2B5EF4-FFF2-40B4-BE49-F238E27FC236}">
                <a16:creationId xmlns:a16="http://schemas.microsoft.com/office/drawing/2014/main" id="{52E01A6A-64D6-4020-8D7C-1C54E50BA6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2B19F3-669E-4B0F-8180-5089F8B556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2B96A-08D6-4627-9805-D9B7E465969B}" type="slidenum">
              <a:rPr lang="en-GB" smtClean="0"/>
              <a:t>‹#›</a:t>
            </a:fld>
            <a:endParaRPr lang="en-GB"/>
          </a:p>
        </p:txBody>
      </p:sp>
    </p:spTree>
    <p:extLst>
      <p:ext uri="{BB962C8B-B14F-4D97-AF65-F5344CB8AC3E}">
        <p14:creationId xmlns:p14="http://schemas.microsoft.com/office/powerpoint/2010/main" val="2386405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8FC76-2D8D-478D-8B62-6DD6CAC7DEA5}"/>
              </a:ext>
            </a:extLst>
          </p:cNvPr>
          <p:cNvSpPr>
            <a:spLocks noGrp="1"/>
          </p:cNvSpPr>
          <p:nvPr>
            <p:ph type="ctrTitle"/>
          </p:nvPr>
        </p:nvSpPr>
        <p:spPr/>
        <p:txBody>
          <a:bodyPr/>
          <a:lstStyle/>
          <a:p>
            <a:r>
              <a:rPr lang="en-GB" dirty="0"/>
              <a:t>Parks and Outdoor Recreation Management</a:t>
            </a:r>
          </a:p>
        </p:txBody>
      </p:sp>
      <p:sp>
        <p:nvSpPr>
          <p:cNvPr id="3" name="Subtitle 2">
            <a:extLst>
              <a:ext uri="{FF2B5EF4-FFF2-40B4-BE49-F238E27FC236}">
                <a16:creationId xmlns:a16="http://schemas.microsoft.com/office/drawing/2014/main" id="{FBEA4D78-EC9E-4D76-A01D-4C8C8602ED3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40826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6C3-5850-47C4-AC6A-8E9C49B632D2}"/>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BE83F5DA-E85E-47F9-878F-4A4CF120306A}"/>
              </a:ext>
            </a:extLst>
          </p:cNvPr>
          <p:cNvSpPr>
            <a:spLocks noGrp="1"/>
          </p:cNvSpPr>
          <p:nvPr>
            <p:ph idx="1"/>
          </p:nvPr>
        </p:nvSpPr>
        <p:spPr/>
        <p:txBody>
          <a:bodyPr/>
          <a:lstStyle/>
          <a:p>
            <a:r>
              <a:rPr lang="en-GB" dirty="0"/>
              <a:t>Dual Mission of National Parks</a:t>
            </a:r>
          </a:p>
          <a:p>
            <a:endParaRPr lang="en-GB" dirty="0"/>
          </a:p>
          <a:p>
            <a:r>
              <a:rPr lang="en-GB" dirty="0"/>
              <a:t>Common Property Rights</a:t>
            </a:r>
          </a:p>
          <a:p>
            <a:endParaRPr lang="en-GB" dirty="0"/>
          </a:p>
          <a:p>
            <a:r>
              <a:rPr lang="en-GB" dirty="0"/>
              <a:t>Carrying Capacity</a:t>
            </a:r>
          </a:p>
        </p:txBody>
      </p:sp>
    </p:spTree>
    <p:extLst>
      <p:ext uri="{BB962C8B-B14F-4D97-AF65-F5344CB8AC3E}">
        <p14:creationId xmlns:p14="http://schemas.microsoft.com/office/powerpoint/2010/main" val="1321387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B9E1-2C82-47CB-B588-57A641E65F9D}"/>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79127AFE-8063-4989-890C-519DED2D0F0B}"/>
              </a:ext>
            </a:extLst>
          </p:cNvPr>
          <p:cNvSpPr>
            <a:spLocks noGrp="1"/>
          </p:cNvSpPr>
          <p:nvPr>
            <p:ph idx="1"/>
          </p:nvPr>
        </p:nvSpPr>
        <p:spPr/>
        <p:txBody>
          <a:bodyPr/>
          <a:lstStyle/>
          <a:p>
            <a:r>
              <a:rPr lang="en-GB" dirty="0"/>
              <a:t>Limits of acceptable change</a:t>
            </a:r>
          </a:p>
        </p:txBody>
      </p:sp>
      <p:pic>
        <p:nvPicPr>
          <p:cNvPr id="5" name="Picture 4">
            <a:extLst>
              <a:ext uri="{FF2B5EF4-FFF2-40B4-BE49-F238E27FC236}">
                <a16:creationId xmlns:a16="http://schemas.microsoft.com/office/drawing/2014/main" id="{892CCCBE-1F84-4675-AD9B-0CCBD3C95AB9}"/>
              </a:ext>
            </a:extLst>
          </p:cNvPr>
          <p:cNvPicPr>
            <a:picLocks noChangeAspect="1"/>
          </p:cNvPicPr>
          <p:nvPr/>
        </p:nvPicPr>
        <p:blipFill rotWithShape="1">
          <a:blip r:embed="rId3"/>
          <a:srcRect l="50909" t="30303" r="25801" b="36485"/>
          <a:stretch/>
        </p:blipFill>
        <p:spPr>
          <a:xfrm>
            <a:off x="5718647" y="1626120"/>
            <a:ext cx="5046336" cy="4624402"/>
          </a:xfrm>
          <a:prstGeom prst="rect">
            <a:avLst/>
          </a:prstGeom>
        </p:spPr>
      </p:pic>
    </p:spTree>
    <p:extLst>
      <p:ext uri="{BB962C8B-B14F-4D97-AF65-F5344CB8AC3E}">
        <p14:creationId xmlns:p14="http://schemas.microsoft.com/office/powerpoint/2010/main" val="2021105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EA33F-3EB9-4824-85FD-8D03DFF9C358}"/>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3DAE6F93-0612-4350-9AB8-2955F3A333AB}"/>
              </a:ext>
            </a:extLst>
          </p:cNvPr>
          <p:cNvSpPr>
            <a:spLocks noGrp="1"/>
          </p:cNvSpPr>
          <p:nvPr>
            <p:ph idx="1"/>
          </p:nvPr>
        </p:nvSpPr>
        <p:spPr/>
        <p:txBody>
          <a:bodyPr/>
          <a:lstStyle/>
          <a:p>
            <a:r>
              <a:rPr lang="en-GB" dirty="0"/>
              <a:t>Indicators and standards of quality</a:t>
            </a:r>
          </a:p>
          <a:p>
            <a:endParaRPr lang="en-GB" dirty="0"/>
          </a:p>
          <a:p>
            <a:r>
              <a:rPr lang="en-GB" dirty="0"/>
              <a:t>Threefold framework of outdoor recreation</a:t>
            </a:r>
          </a:p>
        </p:txBody>
      </p:sp>
      <p:pic>
        <p:nvPicPr>
          <p:cNvPr id="5" name="Picture 4">
            <a:extLst>
              <a:ext uri="{FF2B5EF4-FFF2-40B4-BE49-F238E27FC236}">
                <a16:creationId xmlns:a16="http://schemas.microsoft.com/office/drawing/2014/main" id="{1E3607A7-A999-4AE5-8797-933EBAD144EC}"/>
              </a:ext>
            </a:extLst>
          </p:cNvPr>
          <p:cNvPicPr>
            <a:picLocks noChangeAspect="1"/>
          </p:cNvPicPr>
          <p:nvPr/>
        </p:nvPicPr>
        <p:blipFill rotWithShape="1">
          <a:blip r:embed="rId3"/>
          <a:srcRect l="49585" t="32607" r="21750" b="44242"/>
          <a:stretch/>
        </p:blipFill>
        <p:spPr>
          <a:xfrm>
            <a:off x="1924157" y="3616037"/>
            <a:ext cx="5909957" cy="3067396"/>
          </a:xfrm>
          <a:prstGeom prst="rect">
            <a:avLst/>
          </a:prstGeom>
        </p:spPr>
      </p:pic>
    </p:spTree>
    <p:extLst>
      <p:ext uri="{BB962C8B-B14F-4D97-AF65-F5344CB8AC3E}">
        <p14:creationId xmlns:p14="http://schemas.microsoft.com/office/powerpoint/2010/main" val="422643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3C37-78B5-4B25-9A2E-68003B7619F9}"/>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0758A8B6-FCE2-4B1A-B57E-2FFAD3F01834}"/>
              </a:ext>
            </a:extLst>
          </p:cNvPr>
          <p:cNvSpPr>
            <a:spLocks noGrp="1"/>
          </p:cNvSpPr>
          <p:nvPr>
            <p:ph idx="1"/>
          </p:nvPr>
        </p:nvSpPr>
        <p:spPr/>
        <p:txBody>
          <a:bodyPr/>
          <a:lstStyle/>
          <a:p>
            <a:r>
              <a:rPr lang="en-GB" dirty="0"/>
              <a:t>Recreation opportunity spectrum</a:t>
            </a:r>
          </a:p>
        </p:txBody>
      </p:sp>
      <p:pic>
        <p:nvPicPr>
          <p:cNvPr id="5" name="Picture 4">
            <a:extLst>
              <a:ext uri="{FF2B5EF4-FFF2-40B4-BE49-F238E27FC236}">
                <a16:creationId xmlns:a16="http://schemas.microsoft.com/office/drawing/2014/main" id="{E514822C-12C0-4D67-92C1-C0978D26729E}"/>
              </a:ext>
            </a:extLst>
          </p:cNvPr>
          <p:cNvPicPr>
            <a:picLocks noChangeAspect="1"/>
          </p:cNvPicPr>
          <p:nvPr/>
        </p:nvPicPr>
        <p:blipFill rotWithShape="1">
          <a:blip r:embed="rId3"/>
          <a:srcRect l="39536" t="48364" r="16843" b="29939"/>
          <a:stretch/>
        </p:blipFill>
        <p:spPr>
          <a:xfrm>
            <a:off x="294846" y="2693324"/>
            <a:ext cx="10376510" cy="3316777"/>
          </a:xfrm>
          <a:prstGeom prst="rect">
            <a:avLst/>
          </a:prstGeom>
        </p:spPr>
      </p:pic>
    </p:spTree>
    <p:extLst>
      <p:ext uri="{BB962C8B-B14F-4D97-AF65-F5344CB8AC3E}">
        <p14:creationId xmlns:p14="http://schemas.microsoft.com/office/powerpoint/2010/main" val="3177817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121E-9E47-44E4-B861-1E906DF7AD54}"/>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4C81DC2C-366D-4AE0-B8E7-0B07FE0A5150}"/>
              </a:ext>
            </a:extLst>
          </p:cNvPr>
          <p:cNvSpPr>
            <a:spLocks noGrp="1"/>
          </p:cNvSpPr>
          <p:nvPr>
            <p:ph idx="1"/>
          </p:nvPr>
        </p:nvSpPr>
        <p:spPr/>
        <p:txBody>
          <a:bodyPr/>
          <a:lstStyle/>
          <a:p>
            <a:r>
              <a:rPr lang="en-GB" dirty="0"/>
              <a:t>An outdoor conceptual management framework</a:t>
            </a:r>
          </a:p>
          <a:p>
            <a:endParaRPr lang="en-GB" dirty="0"/>
          </a:p>
          <a:p>
            <a:endParaRPr lang="en-GB" dirty="0"/>
          </a:p>
          <a:p>
            <a:endParaRPr lang="en-GB" dirty="0"/>
          </a:p>
          <a:p>
            <a:endParaRPr lang="en-GB" dirty="0"/>
          </a:p>
          <a:p>
            <a:endParaRPr lang="en-GB" dirty="0"/>
          </a:p>
          <a:p>
            <a:endParaRPr lang="en-GB" dirty="0"/>
          </a:p>
          <a:p>
            <a:r>
              <a:rPr lang="en-GB" dirty="0"/>
              <a:t>Conclusions</a:t>
            </a:r>
          </a:p>
          <a:p>
            <a:endParaRPr lang="en-GB" dirty="0"/>
          </a:p>
          <a:p>
            <a:endParaRPr lang="en-GB" dirty="0"/>
          </a:p>
        </p:txBody>
      </p:sp>
      <p:pic>
        <p:nvPicPr>
          <p:cNvPr id="5" name="Picture 4">
            <a:extLst>
              <a:ext uri="{FF2B5EF4-FFF2-40B4-BE49-F238E27FC236}">
                <a16:creationId xmlns:a16="http://schemas.microsoft.com/office/drawing/2014/main" id="{2FBE1FF1-E505-47D6-A2D0-217F0D8C2F7B}"/>
              </a:ext>
            </a:extLst>
          </p:cNvPr>
          <p:cNvPicPr>
            <a:picLocks noChangeAspect="1"/>
          </p:cNvPicPr>
          <p:nvPr/>
        </p:nvPicPr>
        <p:blipFill rotWithShape="1">
          <a:blip r:embed="rId3"/>
          <a:srcRect l="50597" t="22060" r="26580" b="53697"/>
          <a:stretch/>
        </p:blipFill>
        <p:spPr>
          <a:xfrm>
            <a:off x="1280159" y="2485506"/>
            <a:ext cx="4164925" cy="2842953"/>
          </a:xfrm>
          <a:prstGeom prst="rect">
            <a:avLst/>
          </a:prstGeom>
        </p:spPr>
      </p:pic>
    </p:spTree>
    <p:extLst>
      <p:ext uri="{BB962C8B-B14F-4D97-AF65-F5344CB8AC3E}">
        <p14:creationId xmlns:p14="http://schemas.microsoft.com/office/powerpoint/2010/main" val="1156826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938E-EA84-47A4-9ADA-A8B52236CF8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313B22D-01B3-4FE6-9C80-DCA674665D56}"/>
              </a:ext>
            </a:extLst>
          </p:cNvPr>
          <p:cNvSpPr>
            <a:spLocks noGrp="1"/>
          </p:cNvSpPr>
          <p:nvPr>
            <p:ph idx="1"/>
          </p:nvPr>
        </p:nvSpPr>
        <p:spPr/>
        <p:txBody>
          <a:bodyPr/>
          <a:lstStyle/>
          <a:p>
            <a:pPr marL="0" indent="0">
              <a:buNone/>
            </a:pPr>
            <a:r>
              <a:rPr lang="en-GB" dirty="0"/>
              <a:t>Driver, B. and Brown, P. (1978) The opportunity spectrum concept in outdoor recreation supply inventories: A rationale. USDA Forest Service General Technical Report RM-55, Fort Collins, Colorado, pp. 24–31.</a:t>
            </a:r>
          </a:p>
          <a:p>
            <a:pPr marL="0" indent="0">
              <a:buNone/>
            </a:pPr>
            <a:r>
              <a:rPr lang="en-GB" dirty="0"/>
              <a:t>Hardin, G. (1968) The tragedy of the commons. Science 162, 1243–1248.</a:t>
            </a:r>
          </a:p>
          <a:p>
            <a:pPr marL="0" indent="0">
              <a:buNone/>
            </a:pPr>
            <a:r>
              <a:rPr lang="en-GB" dirty="0"/>
              <a:t>Malthus, T. (1798) An Essay on the Principle of Population. W.W. Norton &amp; Co., New York.</a:t>
            </a:r>
          </a:p>
          <a:p>
            <a:pPr marL="0" indent="0">
              <a:buNone/>
            </a:pPr>
            <a:r>
              <a:rPr lang="en-GB" dirty="0"/>
              <a:t>Manning, R., Anderson, L. and Pettengill, P. (2017). Managing Outdoor Recreation. 2nd Edition. [Insert Publisher Location]: CAB International.</a:t>
            </a:r>
          </a:p>
        </p:txBody>
      </p:sp>
    </p:spTree>
    <p:extLst>
      <p:ext uri="{BB962C8B-B14F-4D97-AF65-F5344CB8AC3E}">
        <p14:creationId xmlns:p14="http://schemas.microsoft.com/office/powerpoint/2010/main" val="172284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4190</Words>
  <Application>Microsoft Office PowerPoint</Application>
  <PresentationFormat>Widescreen</PresentationFormat>
  <Paragraphs>109</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Parks and Outdoor Recreation Management</vt:lpstr>
      <vt:lpstr>Conceptual Frameworks</vt:lpstr>
      <vt:lpstr>Conceptual Frameworks</vt:lpstr>
      <vt:lpstr>Conceptual Frameworks</vt:lpstr>
      <vt:lpstr>Conceptual Frameworks</vt:lpstr>
      <vt:lpstr>Conceptual Frameworks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Parks and Outdoor Recreation Management</dc:title>
  <dc:creator>Anthony Burns</dc:creator>
  <cp:lastModifiedBy>Anthony Burns</cp:lastModifiedBy>
  <cp:revision>6</cp:revision>
  <dcterms:created xsi:type="dcterms:W3CDTF">2022-06-10T08:52:10Z</dcterms:created>
  <dcterms:modified xsi:type="dcterms:W3CDTF">2022-06-10T09:56:18Z</dcterms:modified>
</cp:coreProperties>
</file>