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5"/>
  </p:notesMasterIdLst>
  <p:sldIdLst>
    <p:sldId id="258" r:id="rId2"/>
    <p:sldId id="641" r:id="rId3"/>
    <p:sldId id="636" r:id="rId4"/>
    <p:sldId id="637" r:id="rId5"/>
    <p:sldId id="624" r:id="rId6"/>
    <p:sldId id="274" r:id="rId7"/>
    <p:sldId id="625" r:id="rId8"/>
    <p:sldId id="632" r:id="rId9"/>
    <p:sldId id="634" r:id="rId10"/>
    <p:sldId id="638" r:id="rId11"/>
    <p:sldId id="615" r:id="rId12"/>
    <p:sldId id="640" r:id="rId13"/>
    <p:sldId id="639" r:id="rId14"/>
    <p:sldId id="296" r:id="rId15"/>
    <p:sldId id="277" r:id="rId16"/>
    <p:sldId id="297" r:id="rId17"/>
    <p:sldId id="280" r:id="rId18"/>
    <p:sldId id="375" r:id="rId19"/>
    <p:sldId id="284" r:id="rId20"/>
    <p:sldId id="285" r:id="rId21"/>
    <p:sldId id="286" r:id="rId22"/>
    <p:sldId id="287" r:id="rId23"/>
    <p:sldId id="288" r:id="rId24"/>
    <p:sldId id="289" r:id="rId25"/>
    <p:sldId id="295" r:id="rId26"/>
    <p:sldId id="290" r:id="rId27"/>
    <p:sldId id="291" r:id="rId28"/>
    <p:sldId id="292" r:id="rId29"/>
    <p:sldId id="293" r:id="rId30"/>
    <p:sldId id="294" r:id="rId31"/>
    <p:sldId id="373" r:id="rId32"/>
    <p:sldId id="374" r:id="rId33"/>
    <p:sldId id="370" r:id="rId34"/>
    <p:sldId id="342" r:id="rId35"/>
    <p:sldId id="343" r:id="rId36"/>
    <p:sldId id="643" r:id="rId37"/>
    <p:sldId id="271" r:id="rId38"/>
    <p:sldId id="272" r:id="rId39"/>
    <p:sldId id="275" r:id="rId40"/>
    <p:sldId id="276" r:id="rId41"/>
    <p:sldId id="617" r:id="rId42"/>
    <p:sldId id="279" r:id="rId43"/>
    <p:sldId id="642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5AD66C-3A82-4136-BA61-A6BD1E60D1B5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284C38-C6D1-4708-AC4B-62F3E758B2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572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7">
            <a:extLst>
              <a:ext uri="{FF2B5EF4-FFF2-40B4-BE49-F238E27FC236}">
                <a16:creationId xmlns:a16="http://schemas.microsoft.com/office/drawing/2014/main" id="{13DDF03E-07C7-47F4-9110-C7BA0581ED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53BF2A0-07D6-43E9-AD87-9F8A78E0BAB8}" type="slidenum">
              <a:rPr lang="en-GB" altLang="en-US" sz="1200" b="0">
                <a:latin typeface="Times New Roman" panose="02020603050405020304" pitchFamily="18" charset="0"/>
              </a:rPr>
              <a:pPr/>
              <a:t>14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4451" name="Rectangle 2">
            <a:extLst>
              <a:ext uri="{FF2B5EF4-FFF2-40B4-BE49-F238E27FC236}">
                <a16:creationId xmlns:a16="http://schemas.microsoft.com/office/drawing/2014/main" id="{62C14B26-8393-464A-BD15-D4C39B73D3E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2" name="Rectangle 3">
            <a:extLst>
              <a:ext uri="{FF2B5EF4-FFF2-40B4-BE49-F238E27FC236}">
                <a16:creationId xmlns:a16="http://schemas.microsoft.com/office/drawing/2014/main" id="{292DFAB7-DE6C-4E03-8C7F-FCA3ACABDF7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7">
            <a:extLst>
              <a:ext uri="{FF2B5EF4-FFF2-40B4-BE49-F238E27FC236}">
                <a16:creationId xmlns:a16="http://schemas.microsoft.com/office/drawing/2014/main" id="{D9609DE3-4DC6-4227-B78C-2F38FF6D0B0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B5142F0-DF8B-49FB-8445-E4373DE21595}" type="slidenum">
              <a:rPr lang="en-GB" altLang="en-US" sz="1200" b="0">
                <a:latin typeface="Times New Roman" panose="02020603050405020304" pitchFamily="18" charset="0"/>
              </a:rPr>
              <a:pPr/>
              <a:t>15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3427" name="Rectangle 2">
            <a:extLst>
              <a:ext uri="{FF2B5EF4-FFF2-40B4-BE49-F238E27FC236}">
                <a16:creationId xmlns:a16="http://schemas.microsoft.com/office/drawing/2014/main" id="{2731DA38-0667-44D2-A79C-94EEBA1C60C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3428" name="Rectangle 3">
            <a:extLst>
              <a:ext uri="{FF2B5EF4-FFF2-40B4-BE49-F238E27FC236}">
                <a16:creationId xmlns:a16="http://schemas.microsoft.com/office/drawing/2014/main" id="{DA11F9C9-EF50-4ACA-98C4-2049495823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7">
            <a:extLst>
              <a:ext uri="{FF2B5EF4-FFF2-40B4-BE49-F238E27FC236}">
                <a16:creationId xmlns:a16="http://schemas.microsoft.com/office/drawing/2014/main" id="{BB471A08-CAE4-4A93-9C0F-1EB4C962EF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FE290A8-CB5A-4049-86BE-C7624769FD33}" type="slidenum">
              <a:rPr lang="en-GB" altLang="en-US" sz="1200" b="0">
                <a:latin typeface="Times New Roman" panose="02020603050405020304" pitchFamily="18" charset="0"/>
              </a:rPr>
              <a:pPr/>
              <a:t>16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7523" name="Rectangle 2">
            <a:extLst>
              <a:ext uri="{FF2B5EF4-FFF2-40B4-BE49-F238E27FC236}">
                <a16:creationId xmlns:a16="http://schemas.microsoft.com/office/drawing/2014/main" id="{1531D77D-43DC-4EDD-9B3B-AFA7F5D10F7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7524" name="Rectangle 3">
            <a:extLst>
              <a:ext uri="{FF2B5EF4-FFF2-40B4-BE49-F238E27FC236}">
                <a16:creationId xmlns:a16="http://schemas.microsoft.com/office/drawing/2014/main" id="{C5DB353C-1646-446C-84DE-0B7EF035E6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/>
              <a:t>The strategic plan is about setting a direction for the organisation, devising goals and objectives and identifying a range of strategies to pursue so that the organisation might achieve its goals.</a:t>
            </a:r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7">
            <a:extLst>
              <a:ext uri="{FF2B5EF4-FFF2-40B4-BE49-F238E27FC236}">
                <a16:creationId xmlns:a16="http://schemas.microsoft.com/office/drawing/2014/main" id="{C25CA4D3-15A7-404D-8A93-65C98A6621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3AB2143-2481-49AB-9895-B9EED4BE48F8}" type="slidenum">
              <a:rPr lang="en-GB" altLang="en-US" sz="1200" b="0">
                <a:latin typeface="Times New Roman" panose="02020603050405020304" pitchFamily="18" charset="0"/>
              </a:rPr>
              <a:pPr/>
              <a:t>17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8547" name="Rectangle 2">
            <a:extLst>
              <a:ext uri="{FF2B5EF4-FFF2-40B4-BE49-F238E27FC236}">
                <a16:creationId xmlns:a16="http://schemas.microsoft.com/office/drawing/2014/main" id="{A53B8D0A-68F5-440E-9B23-35FD7616450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8" name="Rectangle 3">
            <a:extLst>
              <a:ext uri="{FF2B5EF4-FFF2-40B4-BE49-F238E27FC236}">
                <a16:creationId xmlns:a16="http://schemas.microsoft.com/office/drawing/2014/main" id="{632C202D-8945-4583-9958-2D569F3B4B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7">
            <a:extLst>
              <a:ext uri="{FF2B5EF4-FFF2-40B4-BE49-F238E27FC236}">
                <a16:creationId xmlns:a16="http://schemas.microsoft.com/office/drawing/2014/main" id="{F5D673A0-7AAB-4426-AF6D-A158936C33C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C528316-8682-4CA5-A627-160DB0CEB373}" type="slidenum">
              <a:rPr lang="en-GB" altLang="en-US" sz="1200" b="0">
                <a:latin typeface="Times New Roman" panose="02020603050405020304" pitchFamily="18" charset="0"/>
              </a:rPr>
              <a:pPr/>
              <a:t>18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9571" name="Rectangle 2">
            <a:extLst>
              <a:ext uri="{FF2B5EF4-FFF2-40B4-BE49-F238E27FC236}">
                <a16:creationId xmlns:a16="http://schemas.microsoft.com/office/drawing/2014/main" id="{CCDA3426-064B-47FD-AC44-C34E2F22758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9572" name="Rectangle 3">
            <a:extLst>
              <a:ext uri="{FF2B5EF4-FFF2-40B4-BE49-F238E27FC236}">
                <a16:creationId xmlns:a16="http://schemas.microsoft.com/office/drawing/2014/main" id="{23965B99-A875-44D6-B306-6CF98191E5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7">
            <a:extLst>
              <a:ext uri="{FF2B5EF4-FFF2-40B4-BE49-F238E27FC236}">
                <a16:creationId xmlns:a16="http://schemas.microsoft.com/office/drawing/2014/main" id="{75060E6A-C35E-4A5B-A1DD-D1D38956BF4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6CDC63C-9C9A-4C03-BBDB-CBD7BD7F817F}" type="slidenum">
              <a:rPr lang="en-GB" altLang="en-US" sz="1200" b="0">
                <a:latin typeface="Times New Roman" panose="02020603050405020304" pitchFamily="18" charset="0"/>
              </a:rPr>
              <a:pPr/>
              <a:t>19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0595" name="Rectangle 2">
            <a:extLst>
              <a:ext uri="{FF2B5EF4-FFF2-40B4-BE49-F238E27FC236}">
                <a16:creationId xmlns:a16="http://schemas.microsoft.com/office/drawing/2014/main" id="{AFE3D7BC-6355-4275-BEC3-31186DBCBE3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6" name="Rectangle 3">
            <a:extLst>
              <a:ext uri="{FF2B5EF4-FFF2-40B4-BE49-F238E27FC236}">
                <a16:creationId xmlns:a16="http://schemas.microsoft.com/office/drawing/2014/main" id="{8A71A755-0E26-491E-A924-F84FDFD8AE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7">
            <a:extLst>
              <a:ext uri="{FF2B5EF4-FFF2-40B4-BE49-F238E27FC236}">
                <a16:creationId xmlns:a16="http://schemas.microsoft.com/office/drawing/2014/main" id="{45E98A9E-47D2-4EF7-B68A-E5D409D0F8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42CCF61-25EF-4064-A70B-5DDE98F89DA9}" type="slidenum">
              <a:rPr lang="en-GB" altLang="en-US" sz="1200" b="0">
                <a:latin typeface="Times New Roman" panose="02020603050405020304" pitchFamily="18" charset="0"/>
              </a:rPr>
              <a:pPr/>
              <a:t>20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1619" name="Rectangle 2">
            <a:extLst>
              <a:ext uri="{FF2B5EF4-FFF2-40B4-BE49-F238E27FC236}">
                <a16:creationId xmlns:a16="http://schemas.microsoft.com/office/drawing/2014/main" id="{6C50CD35-ECEB-469A-9FCC-C418DAA5A7D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1620" name="Rectangle 3">
            <a:extLst>
              <a:ext uri="{FF2B5EF4-FFF2-40B4-BE49-F238E27FC236}">
                <a16:creationId xmlns:a16="http://schemas.microsoft.com/office/drawing/2014/main" id="{5BC76BD8-C358-44C1-B1FD-E4C85C8233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7">
            <a:extLst>
              <a:ext uri="{FF2B5EF4-FFF2-40B4-BE49-F238E27FC236}">
                <a16:creationId xmlns:a16="http://schemas.microsoft.com/office/drawing/2014/main" id="{DE327D08-A118-4E98-9A29-29D41E60001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760CDC5-A39D-49AC-BFD3-492E9E230768}" type="slidenum">
              <a:rPr lang="en-GB" altLang="en-US" sz="1200" b="0">
                <a:latin typeface="Times New Roman" panose="02020603050405020304" pitchFamily="18" charset="0"/>
              </a:rPr>
              <a:pPr/>
              <a:t>21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2643" name="Rectangle 2">
            <a:extLst>
              <a:ext uri="{FF2B5EF4-FFF2-40B4-BE49-F238E27FC236}">
                <a16:creationId xmlns:a16="http://schemas.microsoft.com/office/drawing/2014/main" id="{494D8271-74D1-4DEC-84A2-4B5897B0E9A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>
            <a:extLst>
              <a:ext uri="{FF2B5EF4-FFF2-40B4-BE49-F238E27FC236}">
                <a16:creationId xmlns:a16="http://schemas.microsoft.com/office/drawing/2014/main" id="{50BDCA50-5B32-43B7-B91E-4A78233CD5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7">
            <a:extLst>
              <a:ext uri="{FF2B5EF4-FFF2-40B4-BE49-F238E27FC236}">
                <a16:creationId xmlns:a16="http://schemas.microsoft.com/office/drawing/2014/main" id="{0BDA2AB0-1FBF-44E0-917D-137633433B9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DD103A0-F3AF-4FB7-B2DC-245A8E73DA57}" type="slidenum">
              <a:rPr lang="en-GB" altLang="en-US" sz="1200" b="0">
                <a:latin typeface="Times New Roman" panose="02020603050405020304" pitchFamily="18" charset="0"/>
              </a:rPr>
              <a:pPr/>
              <a:t>22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3667" name="Rectangle 2">
            <a:extLst>
              <a:ext uri="{FF2B5EF4-FFF2-40B4-BE49-F238E27FC236}">
                <a16:creationId xmlns:a16="http://schemas.microsoft.com/office/drawing/2014/main" id="{D1FB20EC-69B3-453A-92A2-EABAE210F80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3668" name="Rectangle 3">
            <a:extLst>
              <a:ext uri="{FF2B5EF4-FFF2-40B4-BE49-F238E27FC236}">
                <a16:creationId xmlns:a16="http://schemas.microsoft.com/office/drawing/2014/main" id="{7C28F11D-C182-4E2B-A2DB-BB78710BBE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7">
            <a:extLst>
              <a:ext uri="{FF2B5EF4-FFF2-40B4-BE49-F238E27FC236}">
                <a16:creationId xmlns:a16="http://schemas.microsoft.com/office/drawing/2014/main" id="{708CCAE5-2B53-46E6-AC62-27804B75BE8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0EF1E4F-035A-4D2C-81F3-8B1E482270A9}" type="slidenum">
              <a:rPr lang="en-GB" altLang="en-US" sz="1200" b="0">
                <a:latin typeface="Times New Roman" panose="02020603050405020304" pitchFamily="18" charset="0"/>
              </a:rPr>
              <a:pPr/>
              <a:t>23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4691" name="Rectangle 2">
            <a:extLst>
              <a:ext uri="{FF2B5EF4-FFF2-40B4-BE49-F238E27FC236}">
                <a16:creationId xmlns:a16="http://schemas.microsoft.com/office/drawing/2014/main" id="{27E6A5F0-5CB9-4701-B53D-7E9D4F9F981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4692" name="Rectangle 3">
            <a:extLst>
              <a:ext uri="{FF2B5EF4-FFF2-40B4-BE49-F238E27FC236}">
                <a16:creationId xmlns:a16="http://schemas.microsoft.com/office/drawing/2014/main" id="{43FD8865-F263-432A-AF98-9ED6B6CB24D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/>
              <a:t>breakdown of a product into its required components. The purpose of this breakdown is to provide a visual representation of a products components and the relationship between those components.</a:t>
            </a:r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7">
            <a:extLst>
              <a:ext uri="{FF2B5EF4-FFF2-40B4-BE49-F238E27FC236}">
                <a16:creationId xmlns:a16="http://schemas.microsoft.com/office/drawing/2014/main" id="{E3D6F7A4-0B76-4381-8A12-9297B4C321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5227BC0-FD44-4C24-B72D-3DF43DCC1355}" type="slidenum">
              <a:rPr lang="en-GB" altLang="en-US" sz="1200" b="0">
                <a:latin typeface="Times New Roman" panose="02020603050405020304" pitchFamily="18" charset="0"/>
              </a:rPr>
              <a:pPr/>
              <a:t>24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5715" name="Rectangle 2">
            <a:extLst>
              <a:ext uri="{FF2B5EF4-FFF2-40B4-BE49-F238E27FC236}">
                <a16:creationId xmlns:a16="http://schemas.microsoft.com/office/drawing/2014/main" id="{23DDAFEC-1BF5-4BF9-880E-5078DFBDA30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5716" name="Rectangle 3">
            <a:extLst>
              <a:ext uri="{FF2B5EF4-FFF2-40B4-BE49-F238E27FC236}">
                <a16:creationId xmlns:a16="http://schemas.microsoft.com/office/drawing/2014/main" id="{CAD7CAF2-843B-438B-B7BF-B63A76857F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7">
            <a:extLst>
              <a:ext uri="{FF2B5EF4-FFF2-40B4-BE49-F238E27FC236}">
                <a16:creationId xmlns:a16="http://schemas.microsoft.com/office/drawing/2014/main" id="{5B86FBDF-5BC3-49B9-ACE9-838C2F05B30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87B3672-C7E9-4989-8FA8-729C1492DAFD}" type="slidenum">
              <a:rPr lang="en-GB" altLang="en-US" sz="1200" b="0">
                <a:latin typeface="Times New Roman" panose="02020603050405020304" pitchFamily="18" charset="0"/>
              </a:rPr>
              <a:pPr/>
              <a:t>25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6739" name="Rectangle 2">
            <a:extLst>
              <a:ext uri="{FF2B5EF4-FFF2-40B4-BE49-F238E27FC236}">
                <a16:creationId xmlns:a16="http://schemas.microsoft.com/office/drawing/2014/main" id="{9513487A-387E-41BE-ACD2-5A193D86A0D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6740" name="Rectangle 3">
            <a:extLst>
              <a:ext uri="{FF2B5EF4-FFF2-40B4-BE49-F238E27FC236}">
                <a16:creationId xmlns:a16="http://schemas.microsoft.com/office/drawing/2014/main" id="{9F6CB843-1BA4-415D-A009-2CB5CCB1C89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7">
            <a:extLst>
              <a:ext uri="{FF2B5EF4-FFF2-40B4-BE49-F238E27FC236}">
                <a16:creationId xmlns:a16="http://schemas.microsoft.com/office/drawing/2014/main" id="{293E838A-FC8E-48D6-8F6E-D289523AC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BB86245-E2AC-4C6C-9353-F151E7B1F3FC}" type="slidenum">
              <a:rPr lang="en-GB" altLang="en-US" sz="1200" b="0">
                <a:latin typeface="Times New Roman" panose="02020603050405020304" pitchFamily="18" charset="0"/>
              </a:rPr>
              <a:pPr/>
              <a:t>26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7763" name="Rectangle 2">
            <a:extLst>
              <a:ext uri="{FF2B5EF4-FFF2-40B4-BE49-F238E27FC236}">
                <a16:creationId xmlns:a16="http://schemas.microsoft.com/office/drawing/2014/main" id="{79BE75DF-17A5-4E28-B3D9-D283B840AAA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7764" name="Rectangle 3">
            <a:extLst>
              <a:ext uri="{FF2B5EF4-FFF2-40B4-BE49-F238E27FC236}">
                <a16:creationId xmlns:a16="http://schemas.microsoft.com/office/drawing/2014/main" id="{3295400C-61C3-45A1-8265-F18BB795B00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7">
            <a:extLst>
              <a:ext uri="{FF2B5EF4-FFF2-40B4-BE49-F238E27FC236}">
                <a16:creationId xmlns:a16="http://schemas.microsoft.com/office/drawing/2014/main" id="{5845A742-7633-4AFA-8320-6F6C4217BC8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23CA74E-F81B-42C7-9FE2-7E419AD6C03A}" type="slidenum">
              <a:rPr lang="en-GB" altLang="en-US" sz="1200" b="0">
                <a:latin typeface="Times New Roman" panose="02020603050405020304" pitchFamily="18" charset="0"/>
              </a:rPr>
              <a:pPr/>
              <a:t>27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8787" name="Rectangle 2">
            <a:extLst>
              <a:ext uri="{FF2B5EF4-FFF2-40B4-BE49-F238E27FC236}">
                <a16:creationId xmlns:a16="http://schemas.microsoft.com/office/drawing/2014/main" id="{7D5483D0-790E-4D65-AC3C-8DE11B7F7B8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788" name="Rectangle 3">
            <a:extLst>
              <a:ext uri="{FF2B5EF4-FFF2-40B4-BE49-F238E27FC236}">
                <a16:creationId xmlns:a16="http://schemas.microsoft.com/office/drawing/2014/main" id="{D75394C6-D5CA-42F0-9DAA-FA644FC462A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7">
            <a:extLst>
              <a:ext uri="{FF2B5EF4-FFF2-40B4-BE49-F238E27FC236}">
                <a16:creationId xmlns:a16="http://schemas.microsoft.com/office/drawing/2014/main" id="{BA231FCB-0344-43EF-B3EA-9E43CFBB692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B0157C2-CAD9-434F-A986-4A9D2ADACFE0}" type="slidenum">
              <a:rPr lang="en-GB" altLang="en-US" sz="1200" b="0">
                <a:latin typeface="Times New Roman" panose="02020603050405020304" pitchFamily="18" charset="0"/>
              </a:rPr>
              <a:pPr/>
              <a:t>28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9811" name="Rectangle 2">
            <a:extLst>
              <a:ext uri="{FF2B5EF4-FFF2-40B4-BE49-F238E27FC236}">
                <a16:creationId xmlns:a16="http://schemas.microsoft.com/office/drawing/2014/main" id="{FFF1B440-C47F-4D80-8659-2EC8AA0035D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9812" name="Rectangle 3">
            <a:extLst>
              <a:ext uri="{FF2B5EF4-FFF2-40B4-BE49-F238E27FC236}">
                <a16:creationId xmlns:a16="http://schemas.microsoft.com/office/drawing/2014/main" id="{A6FB44F8-1EE2-4882-ABF0-06C3CACC95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7">
            <a:extLst>
              <a:ext uri="{FF2B5EF4-FFF2-40B4-BE49-F238E27FC236}">
                <a16:creationId xmlns:a16="http://schemas.microsoft.com/office/drawing/2014/main" id="{76C6FBF6-8099-477E-A0E5-9505ABB0560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CD2CF0C-2270-4BCD-A255-0AFD165DBBD8}" type="slidenum">
              <a:rPr lang="en-GB" altLang="en-US" sz="1200" b="0">
                <a:latin typeface="Times New Roman" panose="02020603050405020304" pitchFamily="18" charset="0"/>
              </a:rPr>
              <a:pPr/>
              <a:t>29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0835" name="Rectangle 2">
            <a:extLst>
              <a:ext uri="{FF2B5EF4-FFF2-40B4-BE49-F238E27FC236}">
                <a16:creationId xmlns:a16="http://schemas.microsoft.com/office/drawing/2014/main" id="{4892D9A5-1E4C-4202-BF6E-BE05C100DA2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6" name="Rectangle 3">
            <a:extLst>
              <a:ext uri="{FF2B5EF4-FFF2-40B4-BE49-F238E27FC236}">
                <a16:creationId xmlns:a16="http://schemas.microsoft.com/office/drawing/2014/main" id="{A2F711BF-366F-4F56-AE67-61D2DEB3CFC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7">
            <a:extLst>
              <a:ext uri="{FF2B5EF4-FFF2-40B4-BE49-F238E27FC236}">
                <a16:creationId xmlns:a16="http://schemas.microsoft.com/office/drawing/2014/main" id="{D73EEEEF-32E5-4F9C-9FBC-E54BB157F76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F543893-0DDD-4496-A2A5-2BC39B59803A}" type="slidenum">
              <a:rPr lang="en-GB" altLang="en-US" sz="1200" b="0">
                <a:latin typeface="Times New Roman" panose="02020603050405020304" pitchFamily="18" charset="0"/>
              </a:rPr>
              <a:pPr/>
              <a:t>30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1859" name="Rectangle 2">
            <a:extLst>
              <a:ext uri="{FF2B5EF4-FFF2-40B4-BE49-F238E27FC236}">
                <a16:creationId xmlns:a16="http://schemas.microsoft.com/office/drawing/2014/main" id="{DDB634AF-3161-4F89-A70C-B81212B6BA8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1860" name="Rectangle 3">
            <a:extLst>
              <a:ext uri="{FF2B5EF4-FFF2-40B4-BE49-F238E27FC236}">
                <a16:creationId xmlns:a16="http://schemas.microsoft.com/office/drawing/2014/main" id="{187DD90D-A84A-4A03-9781-A01A62D9F1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7">
            <a:extLst>
              <a:ext uri="{FF2B5EF4-FFF2-40B4-BE49-F238E27FC236}">
                <a16:creationId xmlns:a16="http://schemas.microsoft.com/office/drawing/2014/main" id="{5E50FF84-39BE-47B5-A0DE-249912ECD5A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36953BB-3595-4C9B-A544-634405A40F40}" type="slidenum">
              <a:rPr lang="en-GB" altLang="en-US" sz="1200" b="0">
                <a:latin typeface="Times New Roman" panose="02020603050405020304" pitchFamily="18" charset="0"/>
              </a:rPr>
              <a:pPr/>
              <a:t>31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3907" name="Rectangle 2">
            <a:extLst>
              <a:ext uri="{FF2B5EF4-FFF2-40B4-BE49-F238E27FC236}">
                <a16:creationId xmlns:a16="http://schemas.microsoft.com/office/drawing/2014/main" id="{F5BD326B-26E9-47EC-A7A4-305CA0A05A0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3908" name="Rectangle 3">
            <a:extLst>
              <a:ext uri="{FF2B5EF4-FFF2-40B4-BE49-F238E27FC236}">
                <a16:creationId xmlns:a16="http://schemas.microsoft.com/office/drawing/2014/main" id="{185D09F2-9B80-4F0E-87D6-B78BC14102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7">
            <a:extLst>
              <a:ext uri="{FF2B5EF4-FFF2-40B4-BE49-F238E27FC236}">
                <a16:creationId xmlns:a16="http://schemas.microsoft.com/office/drawing/2014/main" id="{9707FB23-09C2-49EA-A9B1-23EDA316BC7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3EBC949-BCB2-42BB-A0DA-9BEFEA448724}" type="slidenum">
              <a:rPr lang="en-GB" altLang="en-US" sz="1200" b="0">
                <a:latin typeface="Times New Roman" panose="02020603050405020304" pitchFamily="18" charset="0"/>
              </a:rPr>
              <a:pPr/>
              <a:t>33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6979" name="Rectangle 2">
            <a:extLst>
              <a:ext uri="{FF2B5EF4-FFF2-40B4-BE49-F238E27FC236}">
                <a16:creationId xmlns:a16="http://schemas.microsoft.com/office/drawing/2014/main" id="{9052F7BA-DEEC-4121-AC7A-B893FB67CFC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980" name="Rectangle 3">
            <a:extLst>
              <a:ext uri="{FF2B5EF4-FFF2-40B4-BE49-F238E27FC236}">
                <a16:creationId xmlns:a16="http://schemas.microsoft.com/office/drawing/2014/main" id="{F94C7BB4-3DEB-4F3E-A3CB-EBA58B58D2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7">
            <a:extLst>
              <a:ext uri="{FF2B5EF4-FFF2-40B4-BE49-F238E27FC236}">
                <a16:creationId xmlns:a16="http://schemas.microsoft.com/office/drawing/2014/main" id="{CB3A4DCD-4F73-401E-861F-3DCA952E0BC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679A186-C41F-42A6-89C4-D4AF052B6983}" type="slidenum">
              <a:rPr lang="en-GB" altLang="en-US" sz="1200" b="0">
                <a:latin typeface="Times New Roman" panose="02020603050405020304" pitchFamily="18" charset="0"/>
              </a:rPr>
              <a:pPr/>
              <a:t>34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8003" name="Rectangle 2">
            <a:extLst>
              <a:ext uri="{FF2B5EF4-FFF2-40B4-BE49-F238E27FC236}">
                <a16:creationId xmlns:a16="http://schemas.microsoft.com/office/drawing/2014/main" id="{7AF63EED-874C-4BCC-98D9-1D6F00DB3F5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8004" name="Rectangle 3">
            <a:extLst>
              <a:ext uri="{FF2B5EF4-FFF2-40B4-BE49-F238E27FC236}">
                <a16:creationId xmlns:a16="http://schemas.microsoft.com/office/drawing/2014/main" id="{F1BA7803-25C3-40C5-A089-8CA8A022DBC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7">
            <a:extLst>
              <a:ext uri="{FF2B5EF4-FFF2-40B4-BE49-F238E27FC236}">
                <a16:creationId xmlns:a16="http://schemas.microsoft.com/office/drawing/2014/main" id="{D228062A-9ADA-49E3-B799-4EA33F77C78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1655CEB-33E2-469A-B9C1-F73DE7D71D76}" type="slidenum">
              <a:rPr lang="en-GB" altLang="en-US" sz="1200" b="0">
                <a:latin typeface="Times New Roman" panose="02020603050405020304" pitchFamily="18" charset="0"/>
              </a:rPr>
              <a:pPr/>
              <a:t>35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9027" name="Rectangle 2">
            <a:extLst>
              <a:ext uri="{FF2B5EF4-FFF2-40B4-BE49-F238E27FC236}">
                <a16:creationId xmlns:a16="http://schemas.microsoft.com/office/drawing/2014/main" id="{51056B9E-AC56-40A4-B1D3-C7C8EB13CC7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8" name="Rectangle 3">
            <a:extLst>
              <a:ext uri="{FF2B5EF4-FFF2-40B4-BE49-F238E27FC236}">
                <a16:creationId xmlns:a16="http://schemas.microsoft.com/office/drawing/2014/main" id="{BBA2E616-A3F8-4A41-9E7C-38346957D80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232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284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20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426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68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448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371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737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252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157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924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9627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wmf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1317620-DA92-412E-917D-5124DAB6595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665667" y="3292748"/>
            <a:ext cx="8860665" cy="1256627"/>
          </a:xfrm>
        </p:spPr>
        <p:txBody>
          <a:bodyPr rtlCol="0" anchor="t">
            <a:normAutofit/>
          </a:bodyPr>
          <a:lstStyle/>
          <a:p>
            <a:pPr>
              <a:lnSpc>
                <a:spcPct val="120000"/>
              </a:lnSpc>
              <a:defRPr/>
            </a:pPr>
            <a:r>
              <a:rPr lang="en-US" altLang="en-US" sz="4000" b="1" dirty="0"/>
              <a:t>Week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65667" y="1296325"/>
            <a:ext cx="8860665" cy="1098330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Project Management </a:t>
            </a:r>
          </a:p>
          <a:p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LCLM5003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6CD3183-7B6D-C227-3506-D10C1E836B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33528" y="1036320"/>
            <a:ext cx="8961826" cy="4480913"/>
          </a:xfrm>
          <a:prstGeom prst="rect">
            <a:avLst/>
          </a:prstGeom>
          <a:noFill/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88FDE341-6451-816B-C736-381152808E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4702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B5B10-7D22-B090-B0BA-F4AE10FFA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21921"/>
            <a:ext cx="10972800" cy="1143000"/>
          </a:xfrm>
        </p:spPr>
        <p:txBody>
          <a:bodyPr/>
          <a:lstStyle/>
          <a:p>
            <a:r>
              <a:rPr lang="en-GB" dirty="0"/>
              <a:t>A quick recap!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D3B2C-1FF1-7442-3C82-5E796C761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680" y="1264921"/>
            <a:ext cx="10972800" cy="3235959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What Is a Project? </a:t>
            </a:r>
          </a:p>
          <a:p>
            <a:pPr lvl="0"/>
            <a:r>
              <a:rPr lang="en-GB" dirty="0"/>
              <a:t>Multidisciplinary Nature of Projects </a:t>
            </a:r>
          </a:p>
          <a:p>
            <a:pPr lvl="0"/>
            <a:r>
              <a:rPr lang="en-GB" dirty="0"/>
              <a:t>Benefits and Challenges of Multidisciplinary Projects </a:t>
            </a:r>
          </a:p>
          <a:p>
            <a:pPr lvl="0"/>
            <a:r>
              <a:rPr lang="en-GB" dirty="0"/>
              <a:t>Projects vs Programmes </a:t>
            </a:r>
          </a:p>
          <a:p>
            <a:pPr lvl="0"/>
            <a:r>
              <a:rPr lang="en-GB" dirty="0"/>
              <a:t>Projects vs Business-as-Usual (BAU) </a:t>
            </a:r>
          </a:p>
        </p:txBody>
      </p:sp>
    </p:spTree>
    <p:extLst>
      <p:ext uri="{BB962C8B-B14F-4D97-AF65-F5344CB8AC3E}">
        <p14:creationId xmlns:p14="http://schemas.microsoft.com/office/powerpoint/2010/main" val="17079498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4FFC6-4AA4-60E1-62FC-B54D00682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22238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B6BB5"/>
                </a:solidFill>
                <a:cs typeface="Arial Rounded MT Bold" panose="020F0704030504030204" pitchFamily="34" charset="0"/>
              </a:rPr>
              <a:t>Learning</a:t>
            </a:r>
            <a:r>
              <a:rPr lang="en-US" altLang="ja-JP" b="1" dirty="0">
                <a:solidFill>
                  <a:srgbClr val="0B6BB5"/>
                </a:solidFill>
                <a:cs typeface="Arial Rounded MT Bold" panose="020F0704030504030204" pitchFamily="34" charset="0"/>
              </a:rPr>
              <a:t> </a:t>
            </a:r>
            <a:r>
              <a:rPr lang="en-US" b="1" dirty="0">
                <a:solidFill>
                  <a:srgbClr val="0B6BB5"/>
                </a:solidFill>
                <a:cs typeface="Arial Rounded MT Bold" panose="020F0704030504030204" pitchFamily="34" charset="0"/>
              </a:rPr>
              <a:t>Objectives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15033-05F2-7E0F-9D39-54DABA047A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640" y="1470484"/>
            <a:ext cx="1165352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By the end of the session, you should be able to:</a:t>
            </a:r>
          </a:p>
          <a:p>
            <a:pPr lvl="0"/>
            <a:r>
              <a:rPr lang="en-GB" dirty="0"/>
              <a:t>Understand the principles of Integrated Project Management (IPM). </a:t>
            </a:r>
          </a:p>
          <a:p>
            <a:pPr lvl="0"/>
            <a:r>
              <a:rPr lang="en-GB" dirty="0"/>
              <a:t>Explain the concept of project scope. </a:t>
            </a:r>
          </a:p>
          <a:p>
            <a:pPr lvl="0"/>
            <a:r>
              <a:rPr lang="en-GB" dirty="0"/>
              <a:t>Develop a Work Breakdown Structure (WBS). </a:t>
            </a:r>
          </a:p>
          <a:p>
            <a:pPr lvl="0"/>
            <a:r>
              <a:rPr lang="en-GB" dirty="0"/>
              <a:t>Understand how to plan and manage project resources, time, and costs.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8253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B4C5B-B260-4597-845C-94662AB56F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effectLst/>
                <a:ea typeface="Times New Roman" panose="02020603050405020304" pitchFamily="18" charset="0"/>
              </a:rPr>
              <a:t>Integrated Project Management (IPM)</a:t>
            </a:r>
            <a:r>
              <a:rPr lang="en-GB" dirty="0">
                <a:effectLst/>
                <a:ea typeface="Times New Roman" panose="02020603050405020304" pitchFamily="18" charset="0"/>
              </a:rPr>
              <a:t> </a:t>
            </a:r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3F11AA0-6737-2E45-EEA5-0B9AE71B38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78000" y="1330960"/>
            <a:ext cx="8392159" cy="4196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33072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648E5-D04E-4E0B-9C25-095BC5D85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>
                <a:effectLst/>
              </a:rPr>
              <a:t>Definition of Integrated Project Management (IPM)</a:t>
            </a: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67A9-220A-495B-8808-05B9DFD057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6720" y="1417638"/>
            <a:ext cx="5384800" cy="3989040"/>
          </a:xfrm>
        </p:spPr>
        <p:txBody>
          <a:bodyPr>
            <a:normAutofit/>
          </a:bodyPr>
          <a:lstStyle/>
          <a:p>
            <a:pPr marL="0" lvl="0" indent="0"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dirty="0">
                <a:effectLst/>
              </a:rPr>
              <a:t>IPM is the process of planning, coordinating, and controlling all aspects of a project in a unified manner to ensure that each component aligns with the overall project goals.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Why Self-Managed Teams Are the Future of Work?">
            <a:extLst>
              <a:ext uri="{FF2B5EF4-FFF2-40B4-BE49-F238E27FC236}">
                <a16:creationId xmlns:a16="http://schemas.microsoft.com/office/drawing/2014/main" id="{E18FC4A4-BE02-7194-7852-D46A0C3A67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7600" y="1609076"/>
            <a:ext cx="5384800" cy="39712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040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Content Placeholder 10">
            <a:extLst>
              <a:ext uri="{FF2B5EF4-FFF2-40B4-BE49-F238E27FC236}">
                <a16:creationId xmlns:a16="http://schemas.microsoft.com/office/drawing/2014/main" id="{22498CC4-4E8B-3B95-42A9-0002F0CD5A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11213" y="68263"/>
            <a:ext cx="7169573" cy="67214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899545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A52CB-7D04-4DC6-A40B-38FC993B4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sz="4100" b="1">
                <a:effectLst/>
              </a:rPr>
              <a:t>Benefits of Integrated Project Management</a:t>
            </a:r>
            <a:endParaRPr lang="en-GB" sz="410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A810520-F53F-C2B4-2500-7FD81B1A63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8860" b="27661"/>
          <a:stretch>
            <a:fillRect/>
          </a:stretch>
        </p:blipFill>
        <p:spPr>
          <a:xfrm>
            <a:off x="609600" y="1600201"/>
            <a:ext cx="109728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212403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BEEDD-509C-4067-9BBF-827462A8B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6EE5FBD-89B6-06BB-D72B-C07AE9FCB8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21839" y="0"/>
            <a:ext cx="8400143" cy="5600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86117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62BFF98-918B-6CA4-54BC-D7FE14B872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640517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7297B-2013-4244-B01A-B6B497D71D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1705" y="2265680"/>
            <a:ext cx="10195735" cy="227584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Clr>
                <a:srgbClr val="FF0000"/>
              </a:buClr>
              <a:buSzPct val="60000"/>
              <a:buNone/>
            </a:pPr>
            <a:r>
              <a:rPr lang="en-GB" altLang="en-US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</a:rPr>
              <a:t>Project scope management </a:t>
            </a:r>
            <a:r>
              <a:rPr lang="en-GB" altLang="en-US" sz="2400" dirty="0">
                <a:latin typeface="Arial" panose="020B0604020202020204" pitchFamily="34" charset="0"/>
              </a:rPr>
              <a:t>is the structured process of defining, documenting, and controlling what is and is not included in a project to ensure it meets its goals without going over budget or schedule.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71145" y="81886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Project Scope Management</a:t>
            </a:r>
          </a:p>
        </p:txBody>
      </p:sp>
    </p:spTree>
    <p:extLst>
      <p:ext uri="{BB962C8B-B14F-4D97-AF65-F5344CB8AC3E}">
        <p14:creationId xmlns:p14="http://schemas.microsoft.com/office/powerpoint/2010/main" val="23239963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09525C0-58F7-A0A9-652B-A315870147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962422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81C97F7-177E-15E1-0BEC-623313BA7B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169720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1B33823C-FE65-4237-A5A6-C83419413F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altLang="en-US"/>
              <a:t>Project Planning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EE12D55B-3D54-4F66-B472-27C0668CBA6F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sz="2400" b="1"/>
              <a:t>The purpose of planning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To find out what needs to be done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To establish who is going to do it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To determine how much work is involved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To find out how much it will cost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To sort out the sequence of activities</a:t>
            </a:r>
          </a:p>
        </p:txBody>
      </p:sp>
      <p:pic>
        <p:nvPicPr>
          <p:cNvPr id="2" name="Picture 1" descr="How to Develop a Successful Project Management Plan | Blog | Workast">
            <a:extLst>
              <a:ext uri="{FF2B5EF4-FFF2-40B4-BE49-F238E27FC236}">
                <a16:creationId xmlns:a16="http://schemas.microsoft.com/office/drawing/2014/main" id="{71C789D9-27E4-C6E7-BF4B-ACDF8AF40A2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9787" b="6133"/>
          <a:stretch>
            <a:fillRect/>
          </a:stretch>
        </p:blipFill>
        <p:spPr>
          <a:xfrm>
            <a:off x="6197600" y="1600201"/>
            <a:ext cx="5384800" cy="39890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24CD4604-9944-4025-8762-1CBC580C95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Project Planning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F392A-82E2-4D45-28AF-222E4745C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2A6212-1A13-4D0B-78EE-A769D47CBB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5FE62534-6E4E-4706-8626-5BAADAD047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altLang="en-US" sz="4000" dirty="0">
              <a:latin typeface="Verdana" panose="020B0604030504040204" pitchFamily="34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11F212B-331C-002C-BAA0-552C20431B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158728" y="1600200"/>
            <a:ext cx="5874544" cy="3916363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0257DDE2-3F2D-4118-94DF-DD46065215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45310" y="0"/>
            <a:ext cx="891413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Breakdown Structures</a:t>
            </a:r>
            <a:endParaRPr lang="en-GB" altLang="en-US" sz="4000" dirty="0">
              <a:latin typeface="Verdana" panose="020B0604030504040204" pitchFamily="34" charset="0"/>
            </a:endParaRP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FF688014-0515-4B04-A978-5FECE2B847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1295401"/>
            <a:ext cx="10972800" cy="3917032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b="1" dirty="0"/>
              <a:t>WBS – Work Breakdown Structure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A hierarchy of the </a:t>
            </a:r>
            <a:r>
              <a:rPr lang="en-GB" sz="2900" b="1" dirty="0">
                <a:solidFill>
                  <a:schemeClr val="accent6"/>
                </a:solidFill>
              </a:rPr>
              <a:t>work and activities </a:t>
            </a:r>
            <a:r>
              <a:rPr lang="en-GB" sz="2900" dirty="0"/>
              <a:t>required to complete </a:t>
            </a:r>
            <a:r>
              <a:rPr lang="en-GB" dirty="0"/>
              <a:t>the project. </a:t>
            </a:r>
          </a:p>
          <a:p>
            <a:pPr lvl="1"/>
            <a:r>
              <a:rPr lang="en-GB" dirty="0"/>
              <a:t>Focuses on </a:t>
            </a:r>
            <a:r>
              <a:rPr lang="en-GB" sz="2900" b="1" dirty="0">
                <a:solidFill>
                  <a:schemeClr val="accent6"/>
                </a:solidFill>
              </a:rPr>
              <a:t>what work needs to be done. </a:t>
            </a:r>
          </a:p>
          <a:p>
            <a:pPr lvl="0"/>
            <a:r>
              <a:rPr lang="en-GB" b="1" dirty="0"/>
              <a:t>PBS – Product Breakdown Structure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A hierarchy of the </a:t>
            </a:r>
            <a:r>
              <a:rPr lang="en-GB" b="1" dirty="0">
                <a:solidFill>
                  <a:schemeClr val="accent6"/>
                </a:solidFill>
              </a:rPr>
              <a:t>products or deliverables</a:t>
            </a:r>
            <a:r>
              <a:rPr lang="en-GB" dirty="0">
                <a:solidFill>
                  <a:schemeClr val="accent6"/>
                </a:solidFill>
              </a:rPr>
              <a:t> </a:t>
            </a:r>
            <a:r>
              <a:rPr lang="en-GB" dirty="0"/>
              <a:t>the project must produce. </a:t>
            </a:r>
          </a:p>
          <a:p>
            <a:pPr lvl="1"/>
            <a:r>
              <a:rPr lang="en-GB" dirty="0"/>
              <a:t>Focuses on </a:t>
            </a:r>
            <a:r>
              <a:rPr lang="en-GB" sz="2900" b="1" dirty="0">
                <a:solidFill>
                  <a:schemeClr val="accent6"/>
                </a:solidFill>
              </a:rPr>
              <a:t>what </a:t>
            </a:r>
            <a:r>
              <a:rPr lang="en-GB" dirty="0"/>
              <a:t>the project will deliver. </a:t>
            </a:r>
            <a:endParaRPr lang="en-GB" sz="2900" b="1" dirty="0">
              <a:solidFill>
                <a:schemeClr val="accent6"/>
              </a:solidFill>
            </a:endParaRPr>
          </a:p>
          <a:p>
            <a:pPr lvl="0"/>
            <a:r>
              <a:rPr lang="en-GB" b="1" dirty="0"/>
              <a:t>CBS – Cost Breakdown Structure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Organises project </a:t>
            </a:r>
            <a:r>
              <a:rPr lang="en-GB" sz="2900" b="1" dirty="0">
                <a:solidFill>
                  <a:schemeClr val="accent6"/>
                </a:solidFill>
              </a:rPr>
              <a:t>costs and budgets </a:t>
            </a:r>
            <a:r>
              <a:rPr lang="en-GB" dirty="0"/>
              <a:t>into categories. </a:t>
            </a:r>
          </a:p>
          <a:p>
            <a:pPr lvl="1"/>
            <a:r>
              <a:rPr lang="en-GB" dirty="0"/>
              <a:t>Used to </a:t>
            </a:r>
            <a:r>
              <a:rPr lang="en-GB" sz="2900" b="1" dirty="0">
                <a:solidFill>
                  <a:schemeClr val="accent6"/>
                </a:solidFill>
              </a:rPr>
              <a:t>allocate, monitor and control expenditure</a:t>
            </a:r>
            <a:r>
              <a:rPr lang="en-GB" dirty="0"/>
              <a:t>. </a:t>
            </a:r>
          </a:p>
          <a:p>
            <a:pPr lvl="0"/>
            <a:r>
              <a:rPr lang="en-GB" b="1" dirty="0"/>
              <a:t>OBS – Organisation Breakdown Structure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Shows how </a:t>
            </a:r>
            <a:r>
              <a:rPr lang="en-GB" sz="2900" b="1" dirty="0">
                <a:solidFill>
                  <a:schemeClr val="accent6"/>
                </a:solidFill>
              </a:rPr>
              <a:t>responsibility and authority </a:t>
            </a:r>
            <a:r>
              <a:rPr lang="en-GB" sz="2900" dirty="0"/>
              <a:t>are distributed </a:t>
            </a:r>
            <a:r>
              <a:rPr lang="en-GB" dirty="0"/>
              <a:t>across the project. </a:t>
            </a:r>
          </a:p>
          <a:p>
            <a:pPr lvl="1"/>
            <a:r>
              <a:rPr lang="en-GB" dirty="0"/>
              <a:t>Goes beyond an organisation chart by linking </a:t>
            </a:r>
            <a:r>
              <a:rPr lang="en-GB" sz="2900" b="1" dirty="0">
                <a:solidFill>
                  <a:schemeClr val="accent6"/>
                </a:solidFill>
              </a:rPr>
              <a:t>people/teams to project responsibilities.</a:t>
            </a:r>
          </a:p>
          <a:p>
            <a:endParaRPr lang="en-GB" altLang="en-US" dirty="0">
              <a:latin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>
            <a:extLst>
              <a:ext uri="{FF2B5EF4-FFF2-40B4-BE49-F238E27FC236}">
                <a16:creationId xmlns:a16="http://schemas.microsoft.com/office/drawing/2014/main" id="{AA5C35F6-1567-4206-86E7-C36FEBFB4D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1397001"/>
            <a:ext cx="11247120" cy="3917032"/>
          </a:xfrm>
        </p:spPr>
        <p:txBody>
          <a:bodyPr>
            <a:normAutofit/>
          </a:bodyPr>
          <a:lstStyle/>
          <a:p>
            <a:pPr lvl="0"/>
            <a:r>
              <a:rPr lang="en-GB" sz="3000" dirty="0"/>
              <a:t>A project can be divided into smaller, manageable </a:t>
            </a:r>
            <a:r>
              <a:rPr lang="en-GB" sz="3000" b="1" dirty="0"/>
              <a:t>work packages</a:t>
            </a:r>
            <a:r>
              <a:rPr lang="en-GB" sz="3000" dirty="0"/>
              <a:t>. </a:t>
            </a:r>
          </a:p>
          <a:p>
            <a:pPr lvl="0"/>
            <a:r>
              <a:rPr lang="en-GB" sz="3000" dirty="0"/>
              <a:t>Work packages should not be confused with </a:t>
            </a:r>
            <a:r>
              <a:rPr lang="en-GB" sz="3000" b="1" dirty="0"/>
              <a:t>project phases</a:t>
            </a:r>
            <a:r>
              <a:rPr lang="en-GB" sz="3000" dirty="0"/>
              <a:t>. They are different concepts, although in some projects they may closely align. </a:t>
            </a:r>
          </a:p>
          <a:p>
            <a:pPr lvl="0"/>
            <a:r>
              <a:rPr lang="en-GB" sz="3000" dirty="0"/>
              <a:t>Before breaking the project down, make sure the </a:t>
            </a:r>
            <a:r>
              <a:rPr lang="en-GB" sz="3000" b="1" dirty="0"/>
              <a:t>project objectives and expected deliverables are clearly defined</a:t>
            </a:r>
            <a:r>
              <a:rPr lang="en-GB" sz="3000" dirty="0"/>
              <a:t>.</a:t>
            </a:r>
          </a:p>
          <a:p>
            <a:endParaRPr lang="en-GB" altLang="en-US" sz="3000" dirty="0">
              <a:latin typeface="Verdana" panose="020B0604030504040204" pitchFamily="34" charset="0"/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DE02D234-7CF5-DAA9-4F4D-4182319190EB}"/>
              </a:ext>
            </a:extLst>
          </p:cNvPr>
          <p:cNvSpPr txBox="1">
            <a:spLocks noChangeArrowheads="1"/>
          </p:cNvSpPr>
          <p:nvPr/>
        </p:nvSpPr>
        <p:spPr>
          <a:xfrm>
            <a:off x="1638935" y="81280"/>
            <a:ext cx="891413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Work Breakdown Structures</a:t>
            </a:r>
            <a:endParaRPr lang="en-GB" altLang="en-US" sz="4000" dirty="0">
              <a:latin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4337628-F820-42FC-C3D2-A7224D6EE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b="1" dirty="0"/>
              <a:t>Work </a:t>
            </a:r>
            <a:r>
              <a:rPr lang="en-GB" sz="3700" b="1" dirty="0"/>
              <a:t>Breakdown Structures</a:t>
            </a:r>
            <a:br>
              <a:rPr lang="en-GB" altLang="en-US" sz="3700" dirty="0"/>
            </a:br>
            <a:endParaRPr lang="en-GB" sz="37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3C200D2-5A18-31CF-5239-B7892A3EBB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1720773"/>
            <a:ext cx="10972800" cy="36758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387DD259-4899-4DBC-9156-4D61B3C0FD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Work Breakdown Structures</a:t>
            </a:r>
            <a:br>
              <a:rPr lang="en-GB" altLang="en-US" sz="4000" dirty="0">
                <a:latin typeface="Verdana" panose="020B0604030504040204" pitchFamily="34" charset="0"/>
              </a:rPr>
            </a:br>
            <a:endParaRPr lang="en-GB" altLang="en-US" sz="4000" dirty="0">
              <a:latin typeface="Verdana" panose="020B0604030504040204" pitchFamily="34" charset="0"/>
            </a:endParaRP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DA714AD-24B2-4898-B2AC-124864AAF6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Another way of breaking down the project, is by organisational department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This is particularly useful for functionally based organisations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The same project could be broken down as: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BE4D3899-81D6-4627-9F67-0FA6F9BE45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Work Breakdown Structures</a:t>
            </a:r>
            <a:br>
              <a:rPr lang="en-GB" altLang="en-US" sz="4000" dirty="0">
                <a:latin typeface="Verdana" panose="020B0604030504040204" pitchFamily="34" charset="0"/>
              </a:rPr>
            </a:br>
            <a:endParaRPr lang="en-GB" altLang="en-US" sz="4000" dirty="0">
              <a:latin typeface="Verdana" panose="020B060403050404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AEBCD4-C44D-3FA9-1C3E-74FED2C598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97000"/>
            <a:ext cx="12192000" cy="406400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13D9914A-0C12-43D0-BD8A-D8ECF25A9A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Work Breakdown Structures</a:t>
            </a:r>
            <a:br>
              <a:rPr lang="en-GB" altLang="en-US" sz="4000" dirty="0">
                <a:latin typeface="Verdana" panose="020B0604030504040204" pitchFamily="34" charset="0"/>
              </a:rPr>
            </a:br>
            <a:endParaRPr lang="en-GB" altLang="en-US" sz="4000" dirty="0">
              <a:latin typeface="Verdana" panose="020B0604030504040204" pitchFamily="34" charset="0"/>
            </a:endParaRP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EA10B14E-3246-4059-A9B2-026A6E3921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A third way of representing the same project, would be to break it into its constituent products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This is particularly useful for complex or modular projects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The same project could be broken down as: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1FF48E32-510F-4D6A-8539-C5AF35B695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Work Breakdown Structures</a:t>
            </a:r>
            <a:br>
              <a:rPr lang="en-GB" altLang="en-US" sz="4000" dirty="0">
                <a:latin typeface="Verdana" panose="020B0604030504040204" pitchFamily="34" charset="0"/>
              </a:rPr>
            </a:br>
            <a:endParaRPr lang="en-GB" altLang="en-US" sz="4000" dirty="0">
              <a:latin typeface="Verdana" panose="020B060403050404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D43881B-83D3-3942-DA98-06689AA5FB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1829" y="818030"/>
            <a:ext cx="8294914" cy="466837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437A4AA0-F282-4FA5-9648-D2B8A20563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Work Breakdown Structures</a:t>
            </a:r>
            <a:br>
              <a:rPr lang="en-GB" altLang="en-US" sz="4000" dirty="0">
                <a:latin typeface="Verdana" panose="020B0604030504040204" pitchFamily="34" charset="0"/>
              </a:rPr>
            </a:br>
            <a:endParaRPr lang="en-GB" altLang="en-US" sz="4000" dirty="0">
              <a:latin typeface="Verdana" panose="020B0604030504040204" pitchFamily="34" charset="0"/>
            </a:endParaRP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E6CC073D-FE08-477F-9099-18A06A5CFA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Any combination of these three methods can be used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Work package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Organisation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Product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Any combination of the above 3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CB06369D-528E-4179-BD0A-37F35FC7C7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BA836DBA-9786-407E-9F13-06C2E4F877E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Whichever method is used, the work packages can then be broken into activities.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2A081D48-E887-45C5-A175-C61CDA89A7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3700"/>
              <a:t>Work Breakdown </a:t>
            </a:r>
            <a:br>
              <a:rPr lang="en-GB" altLang="en-US" sz="3700"/>
            </a:br>
            <a:r>
              <a:rPr lang="en-GB" altLang="en-US" sz="3700"/>
              <a:t>Structures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D3C37A-2407-FE18-FE5B-04542283C2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66" r="5789" b="-1"/>
          <a:stretch>
            <a:fillRect/>
          </a:stretch>
        </p:blipFill>
        <p:spPr>
          <a:xfrm>
            <a:off x="609600" y="1600201"/>
            <a:ext cx="10972800" cy="39170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0EBD77E8-9FCF-4D74-B8F9-81492E5F15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BAF05D7C-B63A-4F9C-9360-4FC45B121EA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35280" y="1630681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altLang="en-US" dirty="0">
                <a:latin typeface="Verdana" panose="020B0604030504040204" pitchFamily="34" charset="0"/>
              </a:rPr>
              <a:t>Activities can then be broken into tasks.</a:t>
            </a:r>
          </a:p>
          <a:p>
            <a:pPr marL="0" indent="0">
              <a:buNone/>
            </a:pPr>
            <a:r>
              <a:rPr lang="en-GB" altLang="en-US" dirty="0">
                <a:latin typeface="Verdana" panose="020B0604030504040204" pitchFamily="34" charset="0"/>
              </a:rPr>
              <a:t>If possible, make these a ‘verb-noun’ composition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67AC8805-7780-4C1E-9D94-86B00993006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3700"/>
              <a:t>Work Breakdown </a:t>
            </a:r>
            <a:br>
              <a:rPr lang="en-GB" altLang="en-US" sz="3700"/>
            </a:br>
            <a:r>
              <a:rPr lang="en-GB" altLang="en-US" sz="3700"/>
              <a:t>Structures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871AA3-D062-A9E0-F7B1-66B7D54E94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6151" y="1600201"/>
            <a:ext cx="9979698" cy="39170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09BA2CF2-813E-44E3-BCEF-31FE557FB8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BEA288EB-8348-4D7C-AB7F-38A57F9B37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This would make for 4 levels in the WBS</a:t>
            </a:r>
          </a:p>
          <a:p>
            <a:r>
              <a:rPr lang="en-GB" altLang="en-US">
                <a:latin typeface="Verdana" panose="020B0604030504040204" pitchFamily="34" charset="0"/>
              </a:rPr>
              <a:t>The WBS needs to as detailed as the project requires</a:t>
            </a:r>
          </a:p>
          <a:p>
            <a:r>
              <a:rPr lang="en-GB" altLang="en-US">
                <a:latin typeface="Verdana" panose="020B0604030504040204" pitchFamily="34" charset="0"/>
              </a:rPr>
              <a:t>Big projects – more detail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578" name="Object 8">
            <a:extLst>
              <a:ext uri="{FF2B5EF4-FFF2-40B4-BE49-F238E27FC236}">
                <a16:creationId xmlns:a16="http://schemas.microsoft.com/office/drawing/2014/main" id="{EE6BC6A3-0EE9-4F5E-B677-E15FD68BE47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132014" y="1663701"/>
          <a:ext cx="9686925" cy="3940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2451302" imgH="633790" progId="OrgPlusWOPX.4">
                  <p:embed followColorScheme="full"/>
                </p:oleObj>
              </mc:Choice>
              <mc:Fallback>
                <p:oleObj name="MS Org Chart" r:id="rId3" imgW="2451302" imgH="633790" progId="OrgPlusWOPX.4">
                  <p:embed followColorScheme="full"/>
                  <p:pic>
                    <p:nvPicPr>
                      <p:cNvPr id="24578" name="Object 8">
                        <a:extLst>
                          <a:ext uri="{FF2B5EF4-FFF2-40B4-BE49-F238E27FC236}">
                            <a16:creationId xmlns:a16="http://schemas.microsoft.com/office/drawing/2014/main" id="{EE6BC6A3-0EE9-4F5E-B677-E15FD68BE47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2014" y="1663701"/>
                        <a:ext cx="9686925" cy="3940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579" name="Rectangle 2">
            <a:extLst>
              <a:ext uri="{FF2B5EF4-FFF2-40B4-BE49-F238E27FC236}">
                <a16:creationId xmlns:a16="http://schemas.microsoft.com/office/drawing/2014/main" id="{00218E3D-CB07-4588-8C59-0E8BD5D2A4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24580" name="AutoShape 4">
            <a:extLst>
              <a:ext uri="{FF2B5EF4-FFF2-40B4-BE49-F238E27FC236}">
                <a16:creationId xmlns:a16="http://schemas.microsoft.com/office/drawing/2014/main" id="{60D38B56-F787-44B1-816E-BB798EDCAD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12926" y="1327150"/>
            <a:ext cx="3135313" cy="1379538"/>
          </a:xfrm>
          <a:prstGeom prst="wedgeEllipseCallout">
            <a:avLst>
              <a:gd name="adj1" fmla="val 94403"/>
              <a:gd name="adj2" fmla="val 8227"/>
            </a:avLst>
          </a:prstGeom>
          <a:solidFill>
            <a:srgbClr val="76E8E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Level 1 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the project title</a:t>
            </a:r>
          </a:p>
        </p:txBody>
      </p:sp>
      <p:sp>
        <p:nvSpPr>
          <p:cNvPr id="24581" name="AutoShape 5">
            <a:extLst>
              <a:ext uri="{FF2B5EF4-FFF2-40B4-BE49-F238E27FC236}">
                <a16:creationId xmlns:a16="http://schemas.microsoft.com/office/drawing/2014/main" id="{9B6B8E2A-C902-4F04-A8EC-47234550C1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86664" y="3344864"/>
            <a:ext cx="3081337" cy="1379537"/>
          </a:xfrm>
          <a:prstGeom prst="wedgeEllipseCallout">
            <a:avLst>
              <a:gd name="adj1" fmla="val -72102"/>
              <a:gd name="adj2" fmla="val -76352"/>
            </a:avLst>
          </a:prstGeom>
          <a:solidFill>
            <a:srgbClr val="76E8E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Level 2 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the work packages</a:t>
            </a:r>
          </a:p>
        </p:txBody>
      </p:sp>
      <p:sp>
        <p:nvSpPr>
          <p:cNvPr id="24582" name="AutoShape 6">
            <a:extLst>
              <a:ext uri="{FF2B5EF4-FFF2-40B4-BE49-F238E27FC236}">
                <a16:creationId xmlns:a16="http://schemas.microsoft.com/office/drawing/2014/main" id="{387A94C9-6469-4861-85BE-EA39469940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94525" y="4786314"/>
            <a:ext cx="3081338" cy="1074737"/>
          </a:xfrm>
          <a:prstGeom prst="wedgeEllipseCallout">
            <a:avLst>
              <a:gd name="adj1" fmla="val -106157"/>
              <a:gd name="adj2" fmla="val -125333"/>
            </a:avLst>
          </a:prstGeom>
          <a:solidFill>
            <a:srgbClr val="76E8E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Level 3 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the activities</a:t>
            </a:r>
          </a:p>
        </p:txBody>
      </p:sp>
      <p:sp>
        <p:nvSpPr>
          <p:cNvPr id="24583" name="AutoShape 7">
            <a:extLst>
              <a:ext uri="{FF2B5EF4-FFF2-40B4-BE49-F238E27FC236}">
                <a16:creationId xmlns:a16="http://schemas.microsoft.com/office/drawing/2014/main" id="{919A4C60-1155-4E3A-BB1B-4DEC44C3E9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1589" y="5529264"/>
            <a:ext cx="3081337" cy="1074737"/>
          </a:xfrm>
          <a:prstGeom prst="wedgeEllipseCallout">
            <a:avLst>
              <a:gd name="adj1" fmla="val -2602"/>
              <a:gd name="adj2" fmla="val -108495"/>
            </a:avLst>
          </a:prstGeom>
          <a:solidFill>
            <a:srgbClr val="76E8E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Level 4 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the tasks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9519567C-B2D6-4E82-B0A7-418430BB85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/>
          <a:lstStyle/>
          <a:p>
            <a:r>
              <a:rPr lang="en-GB" altLang="en-US" sz="4000">
                <a:latin typeface="Verdana" panose="020B0604030504040204" pitchFamily="34" charset="0"/>
              </a:rPr>
              <a:t>Milestones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4C81D91E-3B58-4953-B8A6-E1F325EDC2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1010921"/>
            <a:ext cx="10972800" cy="3917032"/>
          </a:xfrm>
        </p:spPr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en-GB" b="1" dirty="0"/>
              <a:t>Milestones are significant points or events in a project.</a:t>
            </a:r>
            <a:r>
              <a:rPr lang="en-GB" dirty="0"/>
              <a:t> 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/>
              <a:t>They usually have </a:t>
            </a:r>
            <a:r>
              <a:rPr lang="en-GB" b="1" dirty="0"/>
              <a:t>zero duration</a:t>
            </a:r>
            <a:r>
              <a:rPr lang="en-GB" dirty="0"/>
              <a:t> because they represent an achievement or decision, rather than a period of work. </a:t>
            </a:r>
          </a:p>
          <a:p>
            <a:pPr marL="0" lvl="0" indent="0">
              <a:buNone/>
            </a:pPr>
            <a:r>
              <a:rPr lang="en-GB" dirty="0"/>
              <a:t>Milestones can mark: </a:t>
            </a:r>
            <a:r>
              <a:rPr lang="en-GB" b="1" dirty="0"/>
              <a:t>Completion of a key deliverable or work package</a:t>
            </a:r>
            <a:r>
              <a:rPr lang="en-GB" dirty="0"/>
              <a:t> </a:t>
            </a:r>
          </a:p>
          <a:p>
            <a:pPr lvl="0"/>
            <a:r>
              <a:rPr lang="en-GB" dirty="0"/>
              <a:t>They are useful for </a:t>
            </a:r>
            <a:r>
              <a:rPr lang="en-GB" b="1" dirty="0"/>
              <a:t>tracking progress and communicating key project achievements</a:t>
            </a:r>
            <a:r>
              <a:rPr lang="en-GB" dirty="0"/>
              <a:t> to stakeholders. </a:t>
            </a:r>
          </a:p>
          <a:p>
            <a:endParaRPr lang="en-GB" altLang="en-US" dirty="0">
              <a:latin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>
            <a:extLst>
              <a:ext uri="{FF2B5EF4-FFF2-40B4-BE49-F238E27FC236}">
                <a16:creationId xmlns:a16="http://schemas.microsoft.com/office/drawing/2014/main" id="{6FDD7FE0-6AD3-4F76-B9E6-D255BF6BF6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97942" y="412861"/>
            <a:ext cx="2292350" cy="369332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New Product Project</a:t>
            </a:r>
            <a:endParaRPr lang="en-US" altLang="en-US" sz="1800" dirty="0">
              <a:latin typeface="Arial" panose="020B0604020202020204" pitchFamily="34" charset="0"/>
            </a:endParaRPr>
          </a:p>
        </p:txBody>
      </p:sp>
      <p:sp>
        <p:nvSpPr>
          <p:cNvPr id="27651" name="Text Box 3">
            <a:extLst>
              <a:ext uri="{FF2B5EF4-FFF2-40B4-BE49-F238E27FC236}">
                <a16:creationId xmlns:a16="http://schemas.microsoft.com/office/drawing/2014/main" id="{EBEBDE45-AA76-4D7F-A51D-3ED78DAF22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6771" y="2384205"/>
            <a:ext cx="2297566" cy="369332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Market Research</a:t>
            </a:r>
            <a:endParaRPr lang="en-US" altLang="en-US" sz="1800" dirty="0">
              <a:latin typeface="Arial" panose="020B0604020202020204" pitchFamily="34" charset="0"/>
            </a:endParaRPr>
          </a:p>
        </p:txBody>
      </p:sp>
      <p:sp>
        <p:nvSpPr>
          <p:cNvPr id="27652" name="Text Box 9">
            <a:extLst>
              <a:ext uri="{FF2B5EF4-FFF2-40B4-BE49-F238E27FC236}">
                <a16:creationId xmlns:a16="http://schemas.microsoft.com/office/drawing/2014/main" id="{DAF96F36-6B82-4026-9CDA-57EFFF00AC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81590" y="3206918"/>
            <a:ext cx="3200400" cy="1385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Prepare Questionnaire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Establish Market Size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Prepare PEST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Perform SWOT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Perform Competitor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Consider Social Trends</a:t>
            </a:r>
            <a:endParaRPr lang="en-US" altLang="en-US" sz="1400" dirty="0">
              <a:latin typeface="Arial" panose="020B0604020202020204" pitchFamily="34" charset="0"/>
            </a:endParaRPr>
          </a:p>
        </p:txBody>
      </p:sp>
      <p:cxnSp>
        <p:nvCxnSpPr>
          <p:cNvPr id="27653" name="AutoShape 21">
            <a:extLst>
              <a:ext uri="{FF2B5EF4-FFF2-40B4-BE49-F238E27FC236}">
                <a16:creationId xmlns:a16="http://schemas.microsoft.com/office/drawing/2014/main" id="{D9AE8919-4710-4484-8C2C-1662E0AAD8EE}"/>
              </a:ext>
            </a:extLst>
          </p:cNvPr>
          <p:cNvCxnSpPr>
            <a:cxnSpLocks noChangeShapeType="1"/>
          </p:cNvCxnSpPr>
          <p:nvPr/>
        </p:nvCxnSpPr>
        <p:spPr bwMode="auto">
          <a:xfrm rot="10800000" flipV="1">
            <a:off x="3321844" y="782194"/>
            <a:ext cx="3046073" cy="1602011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7654" name="Straight Connector 5">
            <a:extLst>
              <a:ext uri="{FF2B5EF4-FFF2-40B4-BE49-F238E27FC236}">
                <a16:creationId xmlns:a16="http://schemas.microsoft.com/office/drawing/2014/main" id="{49A4BF6F-2270-4EFB-B58B-626DD5554F57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390775" y="2753537"/>
            <a:ext cx="16669" cy="2307193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7655" name="Diamond 6">
            <a:extLst>
              <a:ext uri="{FF2B5EF4-FFF2-40B4-BE49-F238E27FC236}">
                <a16:creationId xmlns:a16="http://schemas.microsoft.com/office/drawing/2014/main" id="{5B8BE6E6-4961-4F1E-9577-A3C86A6A97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4896" y="5221091"/>
            <a:ext cx="433388" cy="611386"/>
          </a:xfrm>
          <a:prstGeom prst="diamond">
            <a:avLst/>
          </a:prstGeom>
          <a:solidFill>
            <a:schemeClr val="tx1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 dirty="0">
              <a:latin typeface="Arial" panose="020B0604020202020204" pitchFamily="34" charset="0"/>
            </a:endParaRPr>
          </a:p>
        </p:txBody>
      </p:sp>
      <p:sp>
        <p:nvSpPr>
          <p:cNvPr id="27656" name="Text Box 9">
            <a:extLst>
              <a:ext uri="{FF2B5EF4-FFF2-40B4-BE49-F238E27FC236}">
                <a16:creationId xmlns:a16="http://schemas.microsoft.com/office/drawing/2014/main" id="{6B170845-15A6-4EF1-98AF-B3F5EBB001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95600" y="5372796"/>
            <a:ext cx="32004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Market Research Completed</a:t>
            </a:r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2FA0BADD-7203-4B06-8801-DC9E02FFB8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8203208D-65D0-4C8D-8076-97DD446DFA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Benefits of using a WBS:</a:t>
            </a:r>
          </a:p>
          <a:p>
            <a:pPr lvl="1"/>
            <a:r>
              <a:rPr lang="en-GB" altLang="en-US">
                <a:latin typeface="Verdana" panose="020B0604030504040204" pitchFamily="34" charset="0"/>
              </a:rPr>
              <a:t>Tasks are:</a:t>
            </a:r>
          </a:p>
          <a:p>
            <a:pPr lvl="2"/>
            <a:r>
              <a:rPr lang="en-GB" altLang="en-US">
                <a:latin typeface="Verdana" panose="020B0604030504040204" pitchFamily="34" charset="0"/>
              </a:rPr>
              <a:t>Definable – easily understood</a:t>
            </a:r>
          </a:p>
          <a:p>
            <a:pPr lvl="2"/>
            <a:r>
              <a:rPr lang="en-GB" altLang="en-US">
                <a:latin typeface="Verdana" panose="020B0604030504040204" pitchFamily="34" charset="0"/>
              </a:rPr>
              <a:t>Independent – minimum interfaces</a:t>
            </a:r>
          </a:p>
          <a:p>
            <a:pPr lvl="2"/>
            <a:r>
              <a:rPr lang="en-GB" altLang="en-US">
                <a:latin typeface="Verdana" panose="020B0604030504040204" pitchFamily="34" charset="0"/>
              </a:rPr>
              <a:t>Estimate able – time and cost</a:t>
            </a:r>
          </a:p>
          <a:p>
            <a:pPr lvl="2"/>
            <a:r>
              <a:rPr lang="en-GB" altLang="en-US">
                <a:latin typeface="Verdana" panose="020B0604030504040204" pitchFamily="34" charset="0"/>
              </a:rPr>
              <a:t>Measurable – progress easily captured</a:t>
            </a:r>
          </a:p>
          <a:p>
            <a:pPr lvl="2"/>
            <a:r>
              <a:rPr lang="en-GB" altLang="en-US">
                <a:latin typeface="Verdana" panose="020B0604030504040204" pitchFamily="34" charset="0"/>
              </a:rPr>
              <a:t>Adaptable – can be eliminated or added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1026" descr="PIC00003">
            <a:extLst>
              <a:ext uri="{FF2B5EF4-FFF2-40B4-BE49-F238E27FC236}">
                <a16:creationId xmlns:a16="http://schemas.microsoft.com/office/drawing/2014/main" id="{BBE53895-F90D-4D0C-BC18-00AB2ABD1B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47" name="Rectangle 1027">
            <a:extLst>
              <a:ext uri="{FF2B5EF4-FFF2-40B4-BE49-F238E27FC236}">
                <a16:creationId xmlns:a16="http://schemas.microsoft.com/office/drawing/2014/main" id="{3746F273-B2FD-490E-9CA0-6B6AF4391D2F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2286000" y="-1143000"/>
            <a:ext cx="7772400" cy="1143000"/>
          </a:xfrm>
        </p:spPr>
        <p:txBody>
          <a:bodyPr/>
          <a:lstStyle/>
          <a:p>
            <a:r>
              <a:rPr lang="en-GB" altLang="en-US"/>
              <a:t>Picture of team exercise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PIC00008">
            <a:extLst>
              <a:ext uri="{FF2B5EF4-FFF2-40B4-BE49-F238E27FC236}">
                <a16:creationId xmlns:a16="http://schemas.microsoft.com/office/drawing/2014/main" id="{01780777-2318-4DC7-A398-A4ED642A83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1" name="Rectangle 3">
            <a:extLst>
              <a:ext uri="{FF2B5EF4-FFF2-40B4-BE49-F238E27FC236}">
                <a16:creationId xmlns:a16="http://schemas.microsoft.com/office/drawing/2014/main" id="{0B265DC0-75AA-4E4E-8772-DD0E6C4ED42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2438400" y="-1143000"/>
            <a:ext cx="7772400" cy="1143000"/>
          </a:xfrm>
        </p:spPr>
        <p:txBody>
          <a:bodyPr/>
          <a:lstStyle/>
          <a:p>
            <a:r>
              <a:rPr lang="en-GB" altLang="en-US"/>
              <a:t>Picture of team exercise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9EFD016-00AF-8D42-404E-7ED6E5CA7B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05531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indent="0"/>
            <a:r>
              <a:rPr lang="en-US" altLang="zh-TW" sz="2800" b="1" dirty="0"/>
              <a:t>Time planning: Gantt charts example</a:t>
            </a:r>
            <a:br>
              <a:rPr lang="en-GB" sz="2800" b="1" dirty="0"/>
            </a:br>
            <a:br>
              <a:rPr lang="en-GB" sz="1600" dirty="0"/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489" y="1627548"/>
            <a:ext cx="109728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400" dirty="0"/>
          </a:p>
        </p:txBody>
      </p:sp>
      <p:sp>
        <p:nvSpPr>
          <p:cNvPr id="4" name="Rectangle 3"/>
          <p:cNvSpPr/>
          <p:nvPr/>
        </p:nvSpPr>
        <p:spPr>
          <a:xfrm>
            <a:off x="10030671" y="6069596"/>
            <a:ext cx="15677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00" y="2397698"/>
            <a:ext cx="6654297" cy="3011945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655489" y="5298359"/>
            <a:ext cx="378310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 dirty="0"/>
              <a:t>Reproduced from </a:t>
            </a:r>
            <a:r>
              <a:rPr lang="en-GB" sz="1000" i="1" dirty="0"/>
              <a:t>Understanding Project Management </a:t>
            </a:r>
            <a:r>
              <a:rPr lang="en-GB" sz="1000" dirty="0"/>
              <a:t>(Kogan Page)</a:t>
            </a:r>
          </a:p>
        </p:txBody>
      </p:sp>
    </p:spTree>
    <p:extLst>
      <p:ext uri="{BB962C8B-B14F-4D97-AF65-F5344CB8AC3E}">
        <p14:creationId xmlns:p14="http://schemas.microsoft.com/office/powerpoint/2010/main" val="126664620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sz="2800" b="1" dirty="0"/>
              <a:t>Time planning: reflection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TW" sz="2400" b="1" dirty="0"/>
              <a:t>		</a:t>
            </a:r>
            <a:endParaRPr lang="en-GB" sz="1600" dirty="0"/>
          </a:p>
          <a:p>
            <a:pPr marL="0" indent="0">
              <a:buNone/>
            </a:pPr>
            <a:endParaRPr lang="en-GB" sz="1400" dirty="0"/>
          </a:p>
          <a:p>
            <a:r>
              <a:rPr lang="en-GB" sz="2400" dirty="0"/>
              <a:t>Recognise there are limits to the use of these tools</a:t>
            </a:r>
          </a:p>
          <a:p>
            <a:r>
              <a:rPr lang="en-GB" sz="2400" dirty="0"/>
              <a:t>The analysis requires advanced knowledge of logic, estimates and dependencies; these may be completely unknown</a:t>
            </a:r>
          </a:p>
          <a:p>
            <a:r>
              <a:rPr lang="en-GB" sz="2400" dirty="0"/>
              <a:t>Using project planning software can be very helpful, but can also magnify a problem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030671" y="6069596"/>
            <a:ext cx="15677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213359545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sz="2800" b="1" dirty="0"/>
              <a:t>Cost planning </a:t>
            </a:r>
            <a:br>
              <a:rPr lang="en-GB" sz="1800" b="1" dirty="0"/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030671" y="6069596"/>
            <a:ext cx="15677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850" y="2368024"/>
            <a:ext cx="8691327" cy="2893476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651850" y="5138389"/>
            <a:ext cx="378310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 dirty="0"/>
              <a:t>Reproduced from </a:t>
            </a:r>
            <a:r>
              <a:rPr lang="en-GB" sz="1000" i="1" dirty="0"/>
              <a:t>Understanding Project Management </a:t>
            </a:r>
            <a:r>
              <a:rPr lang="en-GB" sz="1000" dirty="0"/>
              <a:t>(Kogan Page)</a:t>
            </a:r>
          </a:p>
        </p:txBody>
      </p:sp>
    </p:spTree>
    <p:extLst>
      <p:ext uri="{BB962C8B-B14F-4D97-AF65-F5344CB8AC3E}">
        <p14:creationId xmlns:p14="http://schemas.microsoft.com/office/powerpoint/2010/main" val="165370352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TW" sz="2800" b="1" dirty="0"/>
              <a:t>Cost planning </a:t>
            </a:r>
            <a:endParaRPr lang="en-GB" sz="1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2400" i="1" dirty="0"/>
              <a:t>Typical items could include</a:t>
            </a:r>
          </a:p>
          <a:p>
            <a:pPr marL="0" indent="0">
              <a:buNone/>
            </a:pPr>
            <a:endParaRPr lang="en-GB" sz="1400" i="1" dirty="0"/>
          </a:p>
          <a:p>
            <a:r>
              <a:rPr lang="en-GB" sz="2400" dirty="0"/>
              <a:t>People</a:t>
            </a:r>
          </a:p>
          <a:p>
            <a:r>
              <a:rPr lang="en-GB" sz="2400" dirty="0"/>
              <a:t>Equipment</a:t>
            </a:r>
          </a:p>
          <a:p>
            <a:r>
              <a:rPr lang="en-GB" sz="2400" dirty="0"/>
              <a:t>Specialist knowledge or delivery expertise</a:t>
            </a:r>
          </a:p>
          <a:p>
            <a:r>
              <a:rPr lang="en-GB" sz="2400" dirty="0"/>
              <a:t>Other items or other services</a:t>
            </a:r>
          </a:p>
          <a:p>
            <a:r>
              <a:rPr lang="en-GB" sz="2400" dirty="0"/>
              <a:t>Unidentified or unknown items</a:t>
            </a:r>
          </a:p>
        </p:txBody>
      </p:sp>
      <p:sp>
        <p:nvSpPr>
          <p:cNvPr id="4" name="Rectangle 3"/>
          <p:cNvSpPr/>
          <p:nvPr/>
        </p:nvSpPr>
        <p:spPr>
          <a:xfrm>
            <a:off x="10030671" y="6069596"/>
            <a:ext cx="15677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184396573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TW" sz="2800" b="1" dirty="0"/>
              <a:t>Cost planning: estimation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1400" dirty="0"/>
          </a:p>
          <a:p>
            <a:r>
              <a:rPr lang="en-GB" sz="2400" dirty="0"/>
              <a:t>Challenges presented by cost estimation</a:t>
            </a:r>
          </a:p>
          <a:p>
            <a:r>
              <a:rPr lang="en-GB" sz="2400" dirty="0"/>
              <a:t>Some items may be well understood (for example, the hiring of people if to be permanent members of organisations)</a:t>
            </a:r>
          </a:p>
          <a:p>
            <a:r>
              <a:rPr lang="en-GB" sz="2400" dirty="0"/>
              <a:t>Others may be difficult to ascertain</a:t>
            </a:r>
          </a:p>
          <a:p>
            <a:r>
              <a:rPr lang="en-GB" sz="2400" dirty="0"/>
              <a:t>Can contribute to the budget being too low; may also reflect optimism</a:t>
            </a:r>
          </a:p>
          <a:p>
            <a:r>
              <a:rPr lang="en-GB" sz="2400" dirty="0"/>
              <a:t>Worthwhile deploying analytical approaches or engaging specialist analytical support</a:t>
            </a:r>
          </a:p>
        </p:txBody>
      </p:sp>
      <p:sp>
        <p:nvSpPr>
          <p:cNvPr id="4" name="Rectangle 3"/>
          <p:cNvSpPr/>
          <p:nvPr/>
        </p:nvSpPr>
        <p:spPr>
          <a:xfrm>
            <a:off x="10030671" y="6069596"/>
            <a:ext cx="15677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353906105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Planning within projects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TW" sz="2400" b="1" dirty="0"/>
              <a:t>Cost planning: establish project budget</a:t>
            </a:r>
            <a:endParaRPr lang="en-GB" sz="2400" b="1" dirty="0"/>
          </a:p>
          <a:p>
            <a:pPr marL="0" indent="0">
              <a:buNone/>
            </a:pPr>
            <a:endParaRPr lang="en-GB" sz="1400" dirty="0"/>
          </a:p>
          <a:p>
            <a:r>
              <a:rPr lang="en-GB" sz="2400" dirty="0"/>
              <a:t>Based on the work already undertaken</a:t>
            </a:r>
          </a:p>
          <a:p>
            <a:r>
              <a:rPr lang="en-GB" sz="2400" dirty="0"/>
              <a:t>Established ‘bottom-up’ or ‘top-down’</a:t>
            </a:r>
          </a:p>
          <a:p>
            <a:r>
              <a:rPr lang="en-GB" sz="2400" dirty="0"/>
              <a:t>Others somewhere between the two scenarios</a:t>
            </a:r>
          </a:p>
          <a:p>
            <a:r>
              <a:rPr lang="en-GB" sz="2400" dirty="0"/>
              <a:t>Worthwhile considering the </a:t>
            </a:r>
            <a:r>
              <a:rPr lang="en-GB" sz="2400" i="1" dirty="0"/>
              <a:t>unidentified</a:t>
            </a:r>
            <a:r>
              <a:rPr lang="en-GB" sz="2400" dirty="0"/>
              <a:t> or </a:t>
            </a:r>
            <a:r>
              <a:rPr lang="en-GB" sz="2400" i="1" dirty="0"/>
              <a:t>unknown</a:t>
            </a:r>
            <a:r>
              <a:rPr lang="en-GB" sz="2400" dirty="0"/>
              <a:t> items here</a:t>
            </a:r>
          </a:p>
        </p:txBody>
      </p:sp>
      <p:sp>
        <p:nvSpPr>
          <p:cNvPr id="4" name="Rectangle 3"/>
          <p:cNvSpPr/>
          <p:nvPr/>
        </p:nvSpPr>
        <p:spPr>
          <a:xfrm>
            <a:off x="10030671" y="6069596"/>
            <a:ext cx="15677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140252159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05432-7A28-7203-BED3-970E55451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124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Activity 1: Build a Work Breakdown Structure (30 min).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D7DE4-4BFC-461B-DBF1-41AC5EAC45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25881"/>
            <a:ext cx="10972800" cy="3917032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en-GB" sz="1700" b="1" dirty="0"/>
              <a:t>Team 1:</a:t>
            </a:r>
            <a:r>
              <a:rPr lang="en-GB" sz="1700" dirty="0"/>
              <a:t> Plan and deliver a new university campus building </a:t>
            </a:r>
          </a:p>
          <a:p>
            <a:pPr marL="0" lvl="0" indent="0">
              <a:buNone/>
            </a:pPr>
            <a:r>
              <a:rPr lang="en-GB" sz="1700" b="1" dirty="0"/>
              <a:t>Team 2:</a:t>
            </a:r>
            <a:r>
              <a:rPr lang="en-GB" sz="1700" dirty="0"/>
              <a:t> Open a new boutique hotel in Birmingham </a:t>
            </a:r>
          </a:p>
          <a:p>
            <a:pPr marL="0" lvl="0" indent="0">
              <a:buNone/>
            </a:pPr>
            <a:r>
              <a:rPr lang="en-GB" sz="1700" b="1" dirty="0"/>
              <a:t>Team 3:</a:t>
            </a:r>
            <a:r>
              <a:rPr lang="en-GB" sz="1700" dirty="0"/>
              <a:t> Organise a large music festival Birmingham</a:t>
            </a:r>
          </a:p>
          <a:p>
            <a:pPr marL="0" lvl="0" indent="0">
              <a:buNone/>
            </a:pPr>
            <a:r>
              <a:rPr lang="en-GB" sz="1700" b="1" dirty="0"/>
              <a:t>Team 4:</a:t>
            </a:r>
            <a:r>
              <a:rPr lang="en-GB" sz="1700" dirty="0"/>
              <a:t> Launch a new food-delivery app </a:t>
            </a:r>
          </a:p>
          <a:p>
            <a:pPr marL="0" lvl="0" indent="0">
              <a:buNone/>
            </a:pPr>
            <a:r>
              <a:rPr lang="en-GB" sz="1700" b="1" dirty="0"/>
              <a:t>Team 5:</a:t>
            </a:r>
            <a:r>
              <a:rPr lang="en-GB" sz="1700" dirty="0"/>
              <a:t> Restore and reopen a heritage building in Birmingham </a:t>
            </a:r>
          </a:p>
          <a:p>
            <a:endParaRPr lang="en-GB" sz="1700" b="1" dirty="0"/>
          </a:p>
          <a:p>
            <a:pPr marL="0" indent="0">
              <a:buNone/>
            </a:pPr>
            <a:r>
              <a:rPr lang="en-GB" sz="1700" b="1" dirty="0"/>
              <a:t>Your task:</a:t>
            </a:r>
            <a:r>
              <a:rPr lang="en-GB" sz="1700" dirty="0"/>
              <a:t> Create a </a:t>
            </a:r>
            <a:r>
              <a:rPr lang="en-GB" sz="1700" b="1" dirty="0"/>
              <a:t>4-level WBS</a:t>
            </a:r>
            <a:r>
              <a:rPr lang="en-GB" sz="1700" dirty="0"/>
              <a:t> for your project:</a:t>
            </a:r>
          </a:p>
          <a:p>
            <a:pPr marL="0" indent="0">
              <a:buNone/>
            </a:pPr>
            <a:endParaRPr lang="en-GB" sz="1700" b="1" dirty="0"/>
          </a:p>
          <a:p>
            <a:pPr marL="0" indent="0">
              <a:buNone/>
            </a:pPr>
            <a:r>
              <a:rPr lang="en-GB" sz="1700" b="1" dirty="0"/>
              <a:t>Level 1:</a:t>
            </a:r>
            <a:r>
              <a:rPr lang="en-GB" sz="1700" dirty="0"/>
              <a:t> Project</a:t>
            </a:r>
            <a:br>
              <a:rPr lang="en-GB" sz="1700" dirty="0"/>
            </a:br>
            <a:r>
              <a:rPr lang="en-GB" sz="1700" b="1" dirty="0"/>
              <a:t>Level 2:</a:t>
            </a:r>
            <a:r>
              <a:rPr lang="en-GB" sz="1700" dirty="0"/>
              <a:t> 5–7 Work Packages</a:t>
            </a:r>
            <a:br>
              <a:rPr lang="en-GB" sz="1700" dirty="0"/>
            </a:br>
            <a:r>
              <a:rPr lang="en-GB" sz="1700" b="1" dirty="0"/>
              <a:t>Level 3:</a:t>
            </a:r>
            <a:r>
              <a:rPr lang="en-GB" sz="1700" dirty="0"/>
              <a:t> Key Activities</a:t>
            </a:r>
            <a:br>
              <a:rPr lang="en-GB" sz="1700" dirty="0"/>
            </a:br>
            <a:r>
              <a:rPr lang="en-GB" sz="1700" b="1" dirty="0"/>
              <a:t>Level 4:</a:t>
            </a:r>
            <a:r>
              <a:rPr lang="en-GB" sz="1700" dirty="0"/>
              <a:t> Specific Tasks using </a:t>
            </a:r>
            <a:r>
              <a:rPr lang="en-GB" sz="1700" b="1" dirty="0"/>
              <a:t>verb–noun</a:t>
            </a:r>
            <a:r>
              <a:rPr lang="en-GB" sz="1700" dirty="0"/>
              <a:t> wording</a:t>
            </a:r>
          </a:p>
          <a:p>
            <a:endParaRPr lang="en-GB" sz="1700" dirty="0"/>
          </a:p>
          <a:p>
            <a:pPr marL="0" indent="0">
              <a:buNone/>
            </a:pPr>
            <a:r>
              <a:rPr lang="en-GB" sz="1700" dirty="0"/>
              <a:t>Then identify </a:t>
            </a:r>
            <a:r>
              <a:rPr lang="en-GB" sz="1700" b="1" dirty="0">
                <a:solidFill>
                  <a:schemeClr val="accent6"/>
                </a:solidFill>
              </a:rPr>
              <a:t>3 important project milestones</a:t>
            </a:r>
            <a:r>
              <a:rPr lang="en-GB" sz="1700" dirty="0"/>
              <a:t>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AB70711E-326E-BB6D-81C6-AF41CF9C4A52}"/>
              </a:ext>
            </a:extLst>
          </p:cNvPr>
          <p:cNvSpPr/>
          <p:nvPr/>
        </p:nvSpPr>
        <p:spPr>
          <a:xfrm>
            <a:off x="7548880" y="1676400"/>
            <a:ext cx="4358640" cy="35052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GB" b="1" dirty="0"/>
              <a:t>As a team, choose one person to explain in less than 1 min: </a:t>
            </a:r>
            <a:r>
              <a:rPr lang="en-GB" dirty="0"/>
              <a:t>Which part of your WBS was the most difficult to break down, and why?</a:t>
            </a:r>
          </a:p>
        </p:txBody>
      </p:sp>
    </p:spTree>
    <p:extLst>
      <p:ext uri="{BB962C8B-B14F-4D97-AF65-F5344CB8AC3E}">
        <p14:creationId xmlns:p14="http://schemas.microsoft.com/office/powerpoint/2010/main" val="218458217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</TotalTime>
  <Words>1176</Words>
  <Application>Microsoft Office PowerPoint</Application>
  <PresentationFormat>Widescreen</PresentationFormat>
  <Paragraphs>185</Paragraphs>
  <Slides>43</Slides>
  <Notes>22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2" baseType="lpstr">
      <vt:lpstr>Arial</vt:lpstr>
      <vt:lpstr>Arial Rounded MT Bold</vt:lpstr>
      <vt:lpstr>Calibri</vt:lpstr>
      <vt:lpstr>Calibri Light</vt:lpstr>
      <vt:lpstr>Myriad Pro</vt:lpstr>
      <vt:lpstr>Times New Roman</vt:lpstr>
      <vt:lpstr>Verdana</vt:lpstr>
      <vt:lpstr>20140311PresentationUWTSDTemplate</vt:lpstr>
      <vt:lpstr>MS Org Chart</vt:lpstr>
      <vt:lpstr>Week 2</vt:lpstr>
      <vt:lpstr>PowerPoint Presentation</vt:lpstr>
      <vt:lpstr>A quick recap! </vt:lpstr>
      <vt:lpstr>Learning Objectives</vt:lpstr>
      <vt:lpstr>Integrated Project Management (IPM) </vt:lpstr>
      <vt:lpstr>Definition of Integrated Project Management (IPM)</vt:lpstr>
      <vt:lpstr>PowerPoint Presentation</vt:lpstr>
      <vt:lpstr>Benefits of Integrated Project Management</vt:lpstr>
      <vt:lpstr>PowerPoint Presentation</vt:lpstr>
      <vt:lpstr>PowerPoint Presentation</vt:lpstr>
      <vt:lpstr>What is Project Scope Management</vt:lpstr>
      <vt:lpstr>PowerPoint Presentation</vt:lpstr>
      <vt:lpstr>PowerPoint Presentation</vt:lpstr>
      <vt:lpstr>Project Planning</vt:lpstr>
      <vt:lpstr>Project Planning  Tools</vt:lpstr>
      <vt:lpstr>PowerPoint Presentation</vt:lpstr>
      <vt:lpstr>Breakdown Structures</vt:lpstr>
      <vt:lpstr>PowerPoint Presentation</vt:lpstr>
      <vt:lpstr>Work Breakdown Structures </vt:lpstr>
      <vt:lpstr>Work Breakdown Structures </vt:lpstr>
      <vt:lpstr>Work Breakdown Structures </vt:lpstr>
      <vt:lpstr>Work Breakdown Structures </vt:lpstr>
      <vt:lpstr>Work Breakdown Structures </vt:lpstr>
      <vt:lpstr>Work Breakdown Structures 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Milestones</vt:lpstr>
      <vt:lpstr>PowerPoint Presentation</vt:lpstr>
      <vt:lpstr>Work Breakdown  Structures</vt:lpstr>
      <vt:lpstr>Picture of team exercise</vt:lpstr>
      <vt:lpstr>Picture of team exercise</vt:lpstr>
      <vt:lpstr>PowerPoint Presentation</vt:lpstr>
      <vt:lpstr>Time planning: Gantt charts example  </vt:lpstr>
      <vt:lpstr>Time planning: reflection</vt:lpstr>
      <vt:lpstr>Cost planning  </vt:lpstr>
      <vt:lpstr>Cost planning </vt:lpstr>
      <vt:lpstr>Cost planning: estimation</vt:lpstr>
      <vt:lpstr>Planning within projects</vt:lpstr>
      <vt:lpstr>Activity 1: Build a Work Breakdown Structure (30 min).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Management LCBB5005   WEEK 2 Gathering Requirements and the Business Case</dc:title>
  <dc:creator>Tarila</dc:creator>
  <cp:lastModifiedBy>Zaid Alrawadieh</cp:lastModifiedBy>
  <cp:revision>18</cp:revision>
  <dcterms:created xsi:type="dcterms:W3CDTF">2021-09-06T09:45:12Z</dcterms:created>
  <dcterms:modified xsi:type="dcterms:W3CDTF">2026-09-17T13:00:49Z</dcterms:modified>
</cp:coreProperties>
</file>