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68" r:id="rId3"/>
    <p:sldId id="257" r:id="rId4"/>
    <p:sldId id="264" r:id="rId5"/>
    <p:sldId id="269" r:id="rId6"/>
    <p:sldId id="258" r:id="rId7"/>
    <p:sldId id="259" r:id="rId8"/>
    <p:sldId id="260" r:id="rId9"/>
    <p:sldId id="270" r:id="rId10"/>
    <p:sldId id="261" r:id="rId11"/>
    <p:sldId id="263"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2365ADE-C6DC-4312-B8C7-D847B170A045}">
          <p14:sldIdLst>
            <p14:sldId id="256"/>
            <p14:sldId id="268"/>
            <p14:sldId id="257"/>
            <p14:sldId id="264"/>
            <p14:sldId id="269"/>
            <p14:sldId id="258"/>
            <p14:sldId id="259"/>
            <p14:sldId id="260"/>
            <p14:sldId id="270"/>
            <p14:sldId id="261"/>
          </p14:sldIdLst>
        </p14:section>
        <p14:section name="Untitled Section" id="{C124DE88-4A9C-455B-A412-4B9461917A7D}">
          <p14:sldIdLst>
            <p14:sldId id="263"/>
            <p14:sldId id="265"/>
            <p14:sldId id="266"/>
            <p14:sldId id="267"/>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2" autoAdjust="0"/>
    <p:restoredTop sz="69088" autoAdjust="0"/>
  </p:normalViewPr>
  <p:slideViewPr>
    <p:cSldViewPr snapToGrid="0">
      <p:cViewPr varScale="1">
        <p:scale>
          <a:sx n="71" d="100"/>
          <a:sy n="71" d="100"/>
        </p:scale>
        <p:origin x="438"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66F33C-C4BB-49D0-89EF-0F7FD3E42EC2}" type="datetimeFigureOut">
              <a:rPr lang="en-GB" smtClean="0"/>
              <a:t>07/08/2024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D4E472-7C48-42AA-8E93-870A0D492196}" type="slidenum">
              <a:rPr lang="en-GB" smtClean="0"/>
              <a:t>‹#›</a:t>
            </a:fld>
            <a:endParaRPr lang="en-GB"/>
          </a:p>
        </p:txBody>
      </p:sp>
    </p:spTree>
    <p:extLst>
      <p:ext uri="{BB962C8B-B14F-4D97-AF65-F5344CB8AC3E}">
        <p14:creationId xmlns:p14="http://schemas.microsoft.com/office/powerpoint/2010/main" val="3932637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2</a:t>
            </a:fld>
            <a:endParaRPr lang="en-GB"/>
          </a:p>
        </p:txBody>
      </p:sp>
    </p:spTree>
    <p:extLst>
      <p:ext uri="{BB962C8B-B14F-4D97-AF65-F5344CB8AC3E}">
        <p14:creationId xmlns:p14="http://schemas.microsoft.com/office/powerpoint/2010/main" val="2861127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mn-lt"/>
                <a:ea typeface="Calibri" panose="020F0502020204030204" pitchFamily="34" charset="0"/>
              </a:rPr>
              <a:t>Due to major cultural differences between the nations. To negotiate these cultural hurdles, GSK may change methods and communication for effective integration and long-term success in Germany. GSK's German business allow this. Germany and the UK's cultural contrasts and similarities will be discussed. Language, social systems, religion, and business will be studied (</a:t>
            </a:r>
            <a:r>
              <a:rPr lang="en-GB" sz="1200" dirty="0" err="1">
                <a:effectLst/>
                <a:latin typeface="+mn-lt"/>
                <a:ea typeface="Calibri" panose="020F0502020204030204" pitchFamily="34" charset="0"/>
              </a:rPr>
              <a:t>Fraccastoro</a:t>
            </a:r>
            <a:r>
              <a:rPr lang="en-GB" sz="1200" dirty="0">
                <a:effectLst/>
                <a:latin typeface="+mn-lt"/>
                <a:ea typeface="Calibri" panose="020F0502020204030204" pitchFamily="34" charset="0"/>
              </a:rPr>
              <a:t> et al., 2021).</a:t>
            </a:r>
            <a:endParaRPr lang="en-GB" sz="1200" dirty="0">
              <a:latin typeface="+mn-lt"/>
            </a:endParaRPr>
          </a:p>
        </p:txBody>
      </p:sp>
      <p:sp>
        <p:nvSpPr>
          <p:cNvPr id="4" name="Slide Number Placeholder 3"/>
          <p:cNvSpPr>
            <a:spLocks noGrp="1"/>
          </p:cNvSpPr>
          <p:nvPr>
            <p:ph type="sldNum" sz="quarter" idx="5"/>
          </p:nvPr>
        </p:nvSpPr>
        <p:spPr/>
        <p:txBody>
          <a:bodyPr/>
          <a:lstStyle/>
          <a:p>
            <a:fld id="{44D4E472-7C48-42AA-8E93-870A0D492196}" type="slidenum">
              <a:rPr lang="en-GB" smtClean="0"/>
              <a:t>3</a:t>
            </a:fld>
            <a:endParaRPr lang="en-GB"/>
          </a:p>
        </p:txBody>
      </p:sp>
    </p:spTree>
    <p:extLst>
      <p:ext uri="{BB962C8B-B14F-4D97-AF65-F5344CB8AC3E}">
        <p14:creationId xmlns:p14="http://schemas.microsoft.com/office/powerpoint/2010/main" val="1330716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Religious Values</a:t>
            </a:r>
            <a:r>
              <a:rPr lang="en-GB" sz="1200" kern="100" dirty="0">
                <a:effectLst/>
                <a:latin typeface="+mn-lt"/>
                <a:ea typeface="Calibri" panose="020F0502020204030204" pitchFamily="34" charset="0"/>
                <a:cs typeface="Times New Roman" panose="02020603050405020304" pitchFamily="18" charset="0"/>
              </a:rPr>
              <a:t>: </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Religion in both countries may affect economic and social activities. Numerous Catholics and Protestants are German Christians. Unlike the UK, which is religiously pluralistic. GSK should respect and accommodate its employees' religious beliefs. GSK should be mindful of religious holidays and rituals that may disrupt its operations, especially in Germany.</a:t>
            </a:r>
          </a:p>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Business-Related Attitudes</a:t>
            </a:r>
            <a:r>
              <a:rPr lang="en-GB" sz="1200" kern="100" dirty="0">
                <a:effectLst/>
                <a:latin typeface="+mn-lt"/>
                <a:ea typeface="Calibri" panose="020F0502020204030204" pitchFamily="34" charset="0"/>
                <a:cs typeface="Times New Roman" panose="02020603050405020304" pitchFamily="18" charset="0"/>
              </a:rPr>
              <a:t>: </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Despite cultural differences, the UK and Germany prioritise professionalism, efficiency, and quality in business. These comparisons may help GSK Germany and UK workers collaborate. Focusing on similar values and goals may unite diverse individuals and increase organisational success. GSK may overcome German market entry hurdles by leveraging cultural similarities and differences into concepts and business communication. The company will also benefit from British and German strengths. GSK may grow into Germany and strengthen cross-cultural collaboration by promoting cultural understanding, inclusion, and flexibility. This is achievable because the company adapts to different cultures (Montiel et al.,2021).</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4</a:t>
            </a:fld>
            <a:endParaRPr lang="en-GB"/>
          </a:p>
        </p:txBody>
      </p:sp>
    </p:spTree>
    <p:extLst>
      <p:ext uri="{BB962C8B-B14F-4D97-AF65-F5344CB8AC3E}">
        <p14:creationId xmlns:p14="http://schemas.microsoft.com/office/powerpoint/2010/main" val="772979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Example:</a:t>
            </a:r>
            <a:endParaRPr lang="en-GB" sz="1200" kern="100" dirty="0">
              <a:effectLst/>
              <a:latin typeface="+mn-lt"/>
              <a:ea typeface="Calibri" panose="020F0502020204030204" pitchFamily="34" charset="0"/>
              <a:cs typeface="Times New Roman" panose="02020603050405020304" pitchFamily="18" charset="0"/>
            </a:endParaRP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German culture is low-context because it prioritises simple communication and instructions. Indirect language and inferred connotations are more common in the UK. For discussions or interactions in Germany, GSK should speak clearly. For effective communication, highlight facts and specifics. GSK has to use multicultural communication concepts and understand their implications to design a sophisticated German approach. Communication, decision-making, and structure will be adapted to German culture. This will simplify market entry and improve stakeholder interactions (Martin et al., 2020).</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5</a:t>
            </a:fld>
            <a:endParaRPr lang="en-GB"/>
          </a:p>
        </p:txBody>
      </p:sp>
    </p:spTree>
    <p:extLst>
      <p:ext uri="{BB962C8B-B14F-4D97-AF65-F5344CB8AC3E}">
        <p14:creationId xmlns:p14="http://schemas.microsoft.com/office/powerpoint/2010/main" val="4089959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GSK's German management office supports its CSR and sustainability aims. Germany is known for its rigorous environmental laws and environmentally responsible business practices, making CSR projects popular. GSK can strengthen its brand reputation, minimise its environmental effect, and develop stakeholder confidence by using sustainability concepts and engaging with local communities (GSK, 2024).</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GSK must do significant market research and feasibility studies to address regulatory, legal, cultural, and economic concerns influencing its German expansion. Language barriers, cultural differences, and market competitiveness are assessed and plans are developed to reduce risks and maximise opportunities. This strategy also entails developing efficient ways to capitalise on opportunities and mitigate risks.</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GSK has to focus on people acquisition and management to establish a diverse, skilled workforce that can drive innovation, operational excellence, and economic success in Germany. This is necessary for success. Create a welcoming workplace that values diversity, inclusion, and employee well-being. Other examples include recruiting locals, providing cross-cultural training, and making the workplace inviting (GSK, 2024).</a:t>
            </a: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Strategically, GSK wants a German management office. It will boost the company's global trade, EU market share, innovation, and growth. Germany's favourable business climate, robust infrastructure, and talented workforce can help GSK achieve its long-term ambitions. The company helps patients, healthcare providers, and stakeholders globally.</a:t>
            </a:r>
          </a:p>
          <a:p>
            <a:pPr algn="just">
              <a:lnSpc>
                <a:spcPct val="150000"/>
              </a:lnSpc>
              <a:spcAft>
                <a:spcPts val="800"/>
              </a:spcAft>
            </a:pPr>
            <a:endParaRPr lang="en-GB" sz="1200" kern="100"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6</a:t>
            </a:fld>
            <a:endParaRPr lang="en-GB"/>
          </a:p>
        </p:txBody>
      </p:sp>
    </p:spTree>
    <p:extLst>
      <p:ext uri="{BB962C8B-B14F-4D97-AF65-F5344CB8AC3E}">
        <p14:creationId xmlns:p14="http://schemas.microsoft.com/office/powerpoint/2010/main" val="3391694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Due to organisational cultures, Germany and the UK have different hierarchical structures and decision-making methods. Because each nation has its unique culture. British decentralisation and informal authority promote empowerment and autonomy. This is coupled with loosened authority. German company is more hierarchical and structured. Choosing typically involves consensus and respect for authority. GSK should evaluate these differences and tailor its leadership and decision-making to Germany's culture and expectations when opening its management office there (Hermans and </a:t>
            </a:r>
            <a:r>
              <a:rPr lang="en-GB" sz="1200" kern="100" dirty="0" err="1">
                <a:effectLst/>
                <a:latin typeface="+mn-lt"/>
                <a:ea typeface="Calibri" panose="020F0502020204030204" pitchFamily="34" charset="0"/>
                <a:cs typeface="Times New Roman" panose="02020603050405020304" pitchFamily="18" charset="0"/>
              </a:rPr>
              <a:t>Borda</a:t>
            </a:r>
            <a:r>
              <a:rPr lang="en-GB" sz="1200" kern="100" dirty="0">
                <a:effectLst/>
                <a:latin typeface="+mn-lt"/>
                <a:ea typeface="Calibri" panose="020F0502020204030204" pitchFamily="34" charset="0"/>
                <a:cs typeface="Times New Roman" panose="02020603050405020304" pitchFamily="18" charset="0"/>
              </a:rPr>
              <a:t> Reyes, 2020).</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Cultural differences on work-life balance effect employee expectations and business approaches in Germany and the UK. With shorter work hours, longer holidays, and a focus on leisure and family, Germany prioritises work-life balance. Germans also value family. UK work culture is more competitive and fast-paced, with longer hours and a focus on production and career promotion. GSK should take these cultural differences into account when creating its German HR policies. This ensures legislation and practices match local worker values.</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GSK may also analyse how German risk-taking, creativity, and entrepreneurial cultures effect corporate expansion and innovation. With this approach, Germans take risks. Germany and the UK have long history of creativity and business, but their risk and failure attitudes differ. Despite both nations' extensive history of such practices. Risk-averse Germans prefer incremental innovation and meticulous preparation. The UK is more entrepreneurial, risk-tolerant, and disruptive innovation-friendly. Contrast with American culture. GSK should address cultural differences while creating its German innovation strategy. This involves careful planning, risk management, and a culture that rewards innovation and creativity (</a:t>
            </a:r>
            <a:r>
              <a:rPr lang="en-GB" sz="1200" kern="100" dirty="0" err="1">
                <a:effectLst/>
                <a:latin typeface="+mn-lt"/>
                <a:ea typeface="Calibri" panose="020F0502020204030204" pitchFamily="34" charset="0"/>
                <a:cs typeface="Times New Roman" panose="02020603050405020304" pitchFamily="18" charset="0"/>
              </a:rPr>
              <a:t>Kalogiannidis</a:t>
            </a:r>
            <a:r>
              <a:rPr lang="en-GB" sz="1200" kern="100" dirty="0">
                <a:effectLst/>
                <a:latin typeface="+mn-lt"/>
                <a:ea typeface="Calibri" panose="020F0502020204030204" pitchFamily="34" charset="0"/>
                <a:cs typeface="Times New Roman" panose="02020603050405020304" pitchFamily="18" charset="0"/>
              </a:rPr>
              <a:t>, 2020).</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Cultural differences between Germany and the UK must be explored for GSK expansion. GSK can navigate a new market and foster teamwork, innovation, and success in Germany by understanding and paying attention to these cultural differences. GSK also has good stakeholder relations. GSK can use British and German culture to flourish in Europe.</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7</a:t>
            </a:fld>
            <a:endParaRPr lang="en-GB"/>
          </a:p>
        </p:txBody>
      </p:sp>
    </p:spTree>
    <p:extLst>
      <p:ext uri="{BB962C8B-B14F-4D97-AF65-F5344CB8AC3E}">
        <p14:creationId xmlns:p14="http://schemas.microsoft.com/office/powerpoint/2010/main" val="2667679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Example:</a:t>
            </a:r>
            <a:endParaRPr lang="en-GB" sz="1200" kern="100" dirty="0">
              <a:effectLst/>
              <a:latin typeface="+mn-lt"/>
              <a:ea typeface="Calibri" panose="020F0502020204030204" pitchFamily="34" charset="0"/>
              <a:cs typeface="Times New Roman" panose="02020603050405020304" pitchFamily="18" charset="0"/>
            </a:endParaRP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Germans appreciate laws, structure, and predictability; hence their Uncertainty Avoidance score is frequently higher than the UK's. German stakeholders respect careful planning and clear GSK growth requirements. Germans want detailed documentation and honest communication from GSK. For the purpose stated.</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8</a:t>
            </a:fld>
            <a:endParaRPr lang="en-GB"/>
          </a:p>
        </p:txBody>
      </p:sp>
    </p:spTree>
    <p:extLst>
      <p:ext uri="{BB962C8B-B14F-4D97-AF65-F5344CB8AC3E}">
        <p14:creationId xmlns:p14="http://schemas.microsoft.com/office/powerpoint/2010/main" val="3686723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9</a:t>
            </a:fld>
            <a:endParaRPr lang="en-GB"/>
          </a:p>
        </p:txBody>
      </p:sp>
    </p:spTree>
    <p:extLst>
      <p:ext uri="{BB962C8B-B14F-4D97-AF65-F5344CB8AC3E}">
        <p14:creationId xmlns:p14="http://schemas.microsoft.com/office/powerpoint/2010/main" val="667660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Example:</a:t>
            </a:r>
            <a:endParaRPr lang="en-GB" sz="1200" kern="100" dirty="0">
              <a:effectLst/>
              <a:latin typeface="+mn-lt"/>
              <a:ea typeface="Calibri" panose="020F0502020204030204" pitchFamily="34" charset="0"/>
              <a:cs typeface="Times New Roman" panose="02020603050405020304" pitchFamily="18" charset="0"/>
            </a:endParaRP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The UK has dispersed cultures with non-professional ties. Germans like societies that separate work and life. Given this understanding, GSK may need to change its German staff interactions and relationship-building to guarantee task-oriented, results-focused communication.</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10</a:t>
            </a:fld>
            <a:endParaRPr lang="en-GB"/>
          </a:p>
        </p:txBody>
      </p:sp>
    </p:spTree>
    <p:extLst>
      <p:ext uri="{BB962C8B-B14F-4D97-AF65-F5344CB8AC3E}">
        <p14:creationId xmlns:p14="http://schemas.microsoft.com/office/powerpoint/2010/main" val="158811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Appointment of Cultural Liaisons</a:t>
            </a:r>
            <a:r>
              <a:rPr lang="en-GB" sz="1200" kern="100" dirty="0">
                <a:effectLst/>
                <a:latin typeface="+mn-lt"/>
                <a:ea typeface="Calibri" panose="020F0502020204030204" pitchFamily="34" charset="0"/>
                <a:cs typeface="Times New Roman" panose="02020603050405020304" pitchFamily="18" charset="0"/>
              </a:rPr>
              <a:t>: </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Cultural ambassadors should be appointed by the institution. These folks should know German and British customs. These people may help encourage simple communication and collaboration between the two cultures by giving insights, direction, and support. Cultural liaisons can also provide continuing feedback and suggestions to strengthen company-wide cross-cultural connections (Martin et al., 2020).</a:t>
            </a:r>
          </a:p>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Adoption of Agile Decision-Making Processes</a:t>
            </a:r>
            <a:r>
              <a:rPr lang="en-GB" sz="1200" kern="100" dirty="0">
                <a:effectLst/>
                <a:latin typeface="+mn-lt"/>
                <a:ea typeface="Calibri" panose="020F0502020204030204" pitchFamily="34" charset="0"/>
                <a:cs typeface="Times New Roman" panose="02020603050405020304" pitchFamily="18" charset="0"/>
              </a:rPr>
              <a:t>: </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Promote agile decision-making that adjusts to culture and market changes. This should back this. Instead of hierarchical techniques, German teams should make regional decisions and own their efforts. In the new management office, GSK may improve innovation, creativity, and efficiency with autonomy and empowerment.</a:t>
            </a:r>
          </a:p>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Regular Cultural Exchange Activities</a:t>
            </a:r>
            <a:r>
              <a:rPr lang="en-GB" sz="1200" kern="100" dirty="0">
                <a:effectLst/>
                <a:latin typeface="+mn-lt"/>
                <a:ea typeface="Calibri" panose="020F0502020204030204" pitchFamily="34" charset="0"/>
                <a:cs typeface="Times New Roman" panose="02020603050405020304" pitchFamily="18" charset="0"/>
              </a:rPr>
              <a:t>: </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Regular cultural exchanges promote cross-cultural understanding and collaboration. This includes cultural events, team-building, and language classes. UK and German employees must exchange ideas, experiences, and preferred methods to foster teamwork. Community and belonging will result.</a:t>
            </a:r>
          </a:p>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Continuous Evaluation and Adaptation</a:t>
            </a:r>
            <a:r>
              <a:rPr lang="en-GB" sz="1200" kern="100" dirty="0">
                <a:effectLst/>
                <a:latin typeface="+mn-lt"/>
                <a:ea typeface="Calibri" panose="020F0502020204030204" pitchFamily="34" charset="0"/>
                <a:cs typeface="Times New Roman" panose="02020603050405020304" pitchFamily="18" charset="0"/>
              </a:rPr>
              <a:t>: </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Regularly evaluate communication and organisational techniques to overcome cultural differences and accomplish company goals. Request input from employees, stakeholders, and consumers in Germany and the UK. This should adapt the plan to fresh information. Continuous growth and information collecting help GSK flourish in Germany despite cultural differences. Since the company prioritises these two sectors. Guidelines and corporate communication tools will enable GlaxoSmithKline (GSK) launch the new German management office despite cultural differences. British and German expertise can help GSK innovate, expand, and create value. Cross-cultural communication, teamwork, and adaptability achieve this (Martin et al., 2020).</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11</a:t>
            </a:fld>
            <a:endParaRPr lang="en-GB"/>
          </a:p>
        </p:txBody>
      </p:sp>
    </p:spTree>
    <p:extLst>
      <p:ext uri="{BB962C8B-B14F-4D97-AF65-F5344CB8AC3E}">
        <p14:creationId xmlns:p14="http://schemas.microsoft.com/office/powerpoint/2010/main" val="1707175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Adaptation of Business Practices</a:t>
            </a:r>
            <a:r>
              <a:rPr lang="en-GB" sz="1200" kern="100" dirty="0">
                <a:effectLst/>
                <a:latin typeface="+mn-lt"/>
                <a:ea typeface="Calibri" panose="020F0502020204030204" pitchFamily="34" charset="0"/>
                <a:cs typeface="Times New Roman" panose="02020603050405020304" pitchFamily="18" charset="0"/>
              </a:rPr>
              <a:t>:</a:t>
            </a: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We advocate adapting company practices to German culture. Germany encourages work-life balance with flexible hours and long holidays. This topic matters to Germany. Value all team members equally, foster inclusive decision-making, and accept German hierarchical structures.</a:t>
            </a:r>
          </a:p>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Cultural Coordinators and Diplomats: </a:t>
            </a:r>
            <a:endParaRPr lang="en-GB" sz="1200" kern="100" dirty="0">
              <a:effectLst/>
              <a:latin typeface="+mn-lt"/>
              <a:ea typeface="Calibri" panose="020F0502020204030204" pitchFamily="34" charset="0"/>
              <a:cs typeface="Times New Roman" panose="02020603050405020304" pitchFamily="18" charset="0"/>
            </a:endParaRP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Company-hired cultural liaisons and ambassadors should promote UK-German contact. We must emphasise their role in cross-cultural communication, cultural insights, and team understanding. Stress the importance of leveraging their knowledge to handle cultural differences and foster cross-border collaboration. Since both aims must be achieved, this is vital (Montiel et al.,2021).</a:t>
            </a:r>
          </a:p>
          <a:p>
            <a:pPr algn="just">
              <a:lnSpc>
                <a:spcPct val="150000"/>
              </a:lnSpc>
              <a:spcAft>
                <a:spcPts val="800"/>
              </a:spcAft>
            </a:pPr>
            <a:r>
              <a:rPr lang="en-GB" sz="1200" b="1" kern="100" dirty="0">
                <a:effectLst/>
                <a:latin typeface="+mn-lt"/>
                <a:ea typeface="Calibri" panose="020F0502020204030204" pitchFamily="34" charset="0"/>
                <a:cs typeface="Times New Roman" panose="02020603050405020304" pitchFamily="18" charset="0"/>
              </a:rPr>
              <a:t>Evaluate and Improve Individual Performance: </a:t>
            </a:r>
            <a:endParaRPr lang="en-GB" sz="1200" kern="100" dirty="0">
              <a:effectLst/>
              <a:latin typeface="+mn-lt"/>
              <a:ea typeface="Calibri" panose="020F0502020204030204" pitchFamily="34" charset="0"/>
              <a:cs typeface="Times New Roman" panose="02020603050405020304" pitchFamily="18" charset="0"/>
            </a:endParaRPr>
          </a:p>
          <a:p>
            <a:pPr algn="just">
              <a:lnSpc>
                <a:spcPct val="150000"/>
              </a:lnSpc>
              <a:spcAft>
                <a:spcPts val="800"/>
              </a:spcAft>
            </a:pPr>
            <a:r>
              <a:rPr lang="en-GB" sz="1200" kern="100" dirty="0">
                <a:effectLst/>
                <a:latin typeface="+mn-lt"/>
                <a:ea typeface="Calibri" panose="020F0502020204030204" pitchFamily="34" charset="0"/>
                <a:cs typeface="Times New Roman" panose="02020603050405020304" pitchFamily="18" charset="0"/>
              </a:rPr>
              <a:t>Stress the need of evaluating and enhancing attempts to integrate various cultures and countries. Cross-cultural communication, employee satisfaction surveys, and feedback mechanisms should be reviewed regularly to gather data and suggest areas for development. GSK must prioritise continual education and agility to succeed in Germany. By sharing these ideas, GSK displays its proactive approach to cultural issues and its commitment to promoting diversity, cooperation, and success in Germany. Ideas are offered to do this. GSK may benefit from cultural diversity and insights in Germany to continue growth and expansion. The German market is competitive (Yu et al., 2022).</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12</a:t>
            </a:fld>
            <a:endParaRPr lang="en-GB"/>
          </a:p>
        </p:txBody>
      </p:sp>
    </p:spTree>
    <p:extLst>
      <p:ext uri="{BB962C8B-B14F-4D97-AF65-F5344CB8AC3E}">
        <p14:creationId xmlns:p14="http://schemas.microsoft.com/office/powerpoint/2010/main" val="1295902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Embracing cultural diversity and applying cultural insights may help GSK engage with German stakeholders, innovate, and prosper across Europe. All are conceivable. GSK's cultural competency and diversity will enable it penetrate Germany and become a global pharmaceutical leader. Finally, this promise will ease the firm's German market entry. Through strategic planning, proactive communication, and continuous improvement, GSK can improve human life and global healthcare. Especially if the company strives for progress.</a:t>
            </a:r>
          </a:p>
          <a:p>
            <a:endParaRPr lang="en-GB" dirty="0"/>
          </a:p>
        </p:txBody>
      </p:sp>
      <p:sp>
        <p:nvSpPr>
          <p:cNvPr id="4" name="Slide Number Placeholder 3"/>
          <p:cNvSpPr>
            <a:spLocks noGrp="1"/>
          </p:cNvSpPr>
          <p:nvPr>
            <p:ph type="sldNum" sz="quarter" idx="5"/>
          </p:nvPr>
        </p:nvSpPr>
        <p:spPr/>
        <p:txBody>
          <a:bodyPr/>
          <a:lstStyle/>
          <a:p>
            <a:fld id="{44D4E472-7C48-42AA-8E93-870A0D492196}" type="slidenum">
              <a:rPr lang="en-GB" smtClean="0"/>
              <a:t>13</a:t>
            </a:fld>
            <a:endParaRPr lang="en-GB"/>
          </a:p>
        </p:txBody>
      </p:sp>
    </p:spTree>
    <p:extLst>
      <p:ext uri="{BB962C8B-B14F-4D97-AF65-F5344CB8AC3E}">
        <p14:creationId xmlns:p14="http://schemas.microsoft.com/office/powerpoint/2010/main" val="2182336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39532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491605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669825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9021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8/7/2024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03300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580133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049193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856088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184080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244638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367706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94886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827441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012590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173444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175514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159714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3A1C593-65D0-4073-BCC9-577B9352EA97}" type="datetimeFigureOut">
              <a:rPr lang="en-US" smtClean="0"/>
              <a:t>8/7/2024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60768820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62654105"/><Relationship Id="rId3" Type="http://schemas.openxmlformats.org/officeDocument/2006/relationships/hyperlink" Target="#_Toc162654100"/><Relationship Id="rId7" Type="http://schemas.openxmlformats.org/officeDocument/2006/relationships/hyperlink" Target="#_Toc162654104"/><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_Toc162654103"/><Relationship Id="rId11" Type="http://schemas.openxmlformats.org/officeDocument/2006/relationships/hyperlink" Target="#_Toc162654108"/><Relationship Id="rId5" Type="http://schemas.openxmlformats.org/officeDocument/2006/relationships/hyperlink" Target="#_Toc162654102"/><Relationship Id="rId10" Type="http://schemas.openxmlformats.org/officeDocument/2006/relationships/hyperlink" Target="#_Toc162654107"/><Relationship Id="rId4" Type="http://schemas.openxmlformats.org/officeDocument/2006/relationships/hyperlink" Target="#_Toc162654101"/><Relationship Id="rId9" Type="http://schemas.openxmlformats.org/officeDocument/2006/relationships/hyperlink" Target="#_Toc162654106"/></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sk.com/en-gb/contact-us/worldwide/" TargetMode="External"/><Relationship Id="rId2" Type="http://schemas.openxmlformats.org/officeDocument/2006/relationships/hyperlink" Target="https://de.gsk.com/de-de/unternehmen/sinn-strategie-kultu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2516746"/>
            <a:ext cx="8825658" cy="3329581"/>
          </a:xfrm>
        </p:spPr>
        <p:txBody>
          <a:bodyPr/>
          <a:lstStyle/>
          <a:p>
            <a:pPr algn="ctr">
              <a:lnSpc>
                <a:spcPct val="150000"/>
              </a:lnSpc>
              <a:spcAft>
                <a:spcPts val="800"/>
              </a:spcAft>
            </a:pP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br>
              <a:rPr lang="en-GB" sz="4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Business </a:t>
            </a: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Communications</a:t>
            </a: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Business Communication</a:t>
            </a:r>
            <a:br>
              <a:rPr lang="en-GB" sz="40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4000" b="1"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a:t>
            </a: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code:LCBB6001</a:t>
            </a: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40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Lecturer:DR</a:t>
            </a: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Charles </a:t>
            </a:r>
            <a:r>
              <a:rPr lang="en-GB" sz="40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Nwaogwugwu</a:t>
            </a: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40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Student:Penka</a:t>
            </a: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Murdzheva</a:t>
            </a:r>
            <a:b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40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ID:2122606</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Tree>
    <p:extLst>
      <p:ext uri="{BB962C8B-B14F-4D97-AF65-F5344CB8AC3E}">
        <p14:creationId xmlns:p14="http://schemas.microsoft.com/office/powerpoint/2010/main" val="3072013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13CE-634D-7336-09A5-F3BD5803B99A}"/>
              </a:ext>
            </a:extLst>
          </p:cNvPr>
          <p:cNvSpPr>
            <a:spLocks noGrp="1"/>
          </p:cNvSpPr>
          <p:nvPr>
            <p:ph type="title"/>
          </p:nvPr>
        </p:nvSpPr>
        <p:spPr/>
        <p:txBody>
          <a:bodyPr/>
          <a:lstStyle/>
          <a:p>
            <a:r>
              <a:rPr lang="en-GB" dirty="0"/>
              <a:t>Table of Content </a:t>
            </a:r>
          </a:p>
        </p:txBody>
      </p:sp>
      <p:sp>
        <p:nvSpPr>
          <p:cNvPr id="4" name="Rectangle 1">
            <a:extLst>
              <a:ext uri="{FF2B5EF4-FFF2-40B4-BE49-F238E27FC236}">
                <a16:creationId xmlns:a16="http://schemas.microsoft.com/office/drawing/2014/main" id="{D2A0EE5D-D8D4-9896-18D6-C2DCB35AFB18}"/>
              </a:ext>
            </a:extLst>
          </p:cNvPr>
          <p:cNvSpPr>
            <a:spLocks noGrp="1" noChangeArrowheads="1"/>
          </p:cNvSpPr>
          <p:nvPr>
            <p:ph idx="1"/>
          </p:nvPr>
        </p:nvSpPr>
        <p:spPr bwMode="auto">
          <a:xfrm>
            <a:off x="701302" y="1613455"/>
            <a:ext cx="10328648" cy="4941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Introduction:</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GSK is thinking about establishing a management office in Germany to increase its worldwide trading</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What cultural differences between the UK and Germany to support the planning process prior to the expansion.</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Application of relevant intercultural communication theories and examples</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recommendations and business communication solutions to enable the successful opening of the new management office in Germany.</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Cultural similarities and variations between the UK and Germany</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provide recommendations for the British company's success in Germany</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Conclusion</a:t>
            </a:r>
            <a:endParaRPr kumimoji="0" lang="en-GB" altLang="en-US" sz="1600" b="0" i="0" strike="noStrike" cap="none" normalizeH="0" baseline="0" dirty="0">
              <a:ln>
                <a:noFill/>
              </a:ln>
              <a:solidFill>
                <a:schemeClr val="tx1"/>
              </a:solidFill>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sz="1600" b="0" i="0"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Reference</a:t>
            </a:r>
            <a:endParaRPr kumimoji="0" lang="en-GB" altLang="en-US" sz="1600" b="0" i="0"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50778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15303-1585-50AD-A926-7F80154E0DB8}"/>
              </a:ext>
            </a:extLst>
          </p:cNvPr>
          <p:cNvSpPr>
            <a:spLocks noGrp="1"/>
          </p:cNvSpPr>
          <p:nvPr>
            <p:ph type="title"/>
          </p:nvPr>
        </p:nvSpPr>
        <p:spPr/>
        <p:txBody>
          <a:bodyPr/>
          <a:lstStyle/>
          <a:p>
            <a:r>
              <a:rPr lang="en-GB" sz="32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GB" sz="32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3200" dirty="0">
              <a:solidFill>
                <a:schemeClr val="tx1"/>
              </a:solidFill>
            </a:endParaRPr>
          </a:p>
        </p:txBody>
      </p:sp>
      <p:sp>
        <p:nvSpPr>
          <p:cNvPr id="3" name="Content Placeholder 2">
            <a:extLst>
              <a:ext uri="{FF2B5EF4-FFF2-40B4-BE49-F238E27FC236}">
                <a16:creationId xmlns:a16="http://schemas.microsoft.com/office/drawing/2014/main" id="{B9C2D42C-059B-D484-D87D-C955E22BC977}"/>
              </a:ext>
            </a:extLst>
          </p:cNvPr>
          <p:cNvSpPr>
            <a:spLocks noGrp="1"/>
          </p:cNvSpPr>
          <p:nvPr>
            <p:ph idx="1"/>
          </p:nvPr>
        </p:nvSpPr>
        <p:spPr>
          <a:xfrm>
            <a:off x="506965" y="1331259"/>
            <a:ext cx="6857932" cy="4712354"/>
          </a:xfrm>
        </p:spPr>
        <p:txBody>
          <a:bodyPr>
            <a:noAutofit/>
          </a:bodyPr>
          <a:lstStyle/>
          <a:p>
            <a:pPr marL="0" indent="0" algn="just">
              <a:buNone/>
            </a:pPr>
            <a:r>
              <a:rPr lang="en-GB" sz="2400" dirty="0">
                <a:effectLst/>
                <a:latin typeface="Times New Roman" panose="02020603050405020304" pitchFamily="18" charset="0"/>
                <a:ea typeface="Calibri" panose="020F0502020204030204" pitchFamily="34" charset="0"/>
              </a:rPr>
              <a:t>GlaxoSmith</a:t>
            </a:r>
            <a:r>
              <a:rPr lang="en-GB" sz="2400" dirty="0">
                <a:latin typeface="Times New Roman" panose="02020603050405020304" pitchFamily="18" charset="0"/>
                <a:ea typeface="Calibri" panose="020F0502020204030204" pitchFamily="34" charset="0"/>
              </a:rPr>
              <a:t>Kline(GSK)is a British multinational pharmaceutical and biotechnology company in offices in more than 115 countries .GSK employees are over 96,000 people all over the world.</a:t>
            </a:r>
          </a:p>
          <a:p>
            <a:pPr marL="0" indent="0" algn="just">
              <a:buNone/>
            </a:pPr>
            <a:r>
              <a:rPr lang="en-GB" sz="2400" dirty="0">
                <a:latin typeface="Times New Roman" panose="02020603050405020304" pitchFamily="18" charset="0"/>
                <a:ea typeface="Calibri" panose="020F0502020204030204" pitchFamily="34" charset="0"/>
              </a:rPr>
              <a:t>GSK works in three </a:t>
            </a:r>
            <a:r>
              <a:rPr lang="en-GB" sz="2400" dirty="0" err="1">
                <a:latin typeface="Times New Roman" panose="02020603050405020304" pitchFamily="18" charset="0"/>
                <a:ea typeface="Calibri" panose="020F0502020204030204" pitchFamily="34" charset="0"/>
              </a:rPr>
              <a:t>areas:vaccines,pharmaceuticals</a:t>
            </a:r>
            <a:r>
              <a:rPr lang="en-GB" sz="2400" dirty="0">
                <a:latin typeface="Times New Roman" panose="02020603050405020304" pitchFamily="18" charset="0"/>
                <a:ea typeface="Calibri" panose="020F0502020204030204" pitchFamily="34" charset="0"/>
              </a:rPr>
              <a:t> and consumer healthcare products.</a:t>
            </a:r>
          </a:p>
        </p:txBody>
      </p:sp>
      <p:pic>
        <p:nvPicPr>
          <p:cNvPr id="5" name="Picture 4">
            <a:extLst>
              <a:ext uri="{FF2B5EF4-FFF2-40B4-BE49-F238E27FC236}">
                <a16:creationId xmlns:a16="http://schemas.microsoft.com/office/drawing/2014/main" id="{F32EA6A3-3131-E377-05ED-32BB81A8AF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4726" y="1853248"/>
            <a:ext cx="4337274" cy="2833052"/>
          </a:xfrm>
          <a:prstGeom prst="rect">
            <a:avLst/>
          </a:prstGeom>
        </p:spPr>
      </p:pic>
    </p:spTree>
    <p:extLst>
      <p:ext uri="{BB962C8B-B14F-4D97-AF65-F5344CB8AC3E}">
        <p14:creationId xmlns:p14="http://schemas.microsoft.com/office/powerpoint/2010/main" val="844065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B7A2-D6CC-A09C-0712-290392534FEE}"/>
              </a:ext>
            </a:extLst>
          </p:cNvPr>
          <p:cNvSpPr>
            <a:spLocks noGrp="1"/>
          </p:cNvSpPr>
          <p:nvPr>
            <p:ph type="title"/>
          </p:nvPr>
        </p:nvSpPr>
        <p:spPr>
          <a:xfrm>
            <a:off x="646111" y="452718"/>
            <a:ext cx="9404723" cy="1400530"/>
          </a:xfrm>
        </p:spPr>
        <p:txBody>
          <a:bodyPr/>
          <a:lstStyle/>
          <a:p>
            <a:r>
              <a:rPr lang="en-GB" dirty="0"/>
              <a:t>Cultural similarities and variations between the UK and Germany </a:t>
            </a:r>
          </a:p>
        </p:txBody>
      </p:sp>
      <p:sp>
        <p:nvSpPr>
          <p:cNvPr id="3" name="Content Placeholder 2">
            <a:extLst>
              <a:ext uri="{FF2B5EF4-FFF2-40B4-BE49-F238E27FC236}">
                <a16:creationId xmlns:a16="http://schemas.microsoft.com/office/drawing/2014/main" id="{5CC3797D-5607-36AF-E2A7-0565E8EAFB6A}"/>
              </a:ext>
            </a:extLst>
          </p:cNvPr>
          <p:cNvSpPr>
            <a:spLocks noGrp="1"/>
          </p:cNvSpPr>
          <p:nvPr>
            <p:ph idx="1"/>
          </p:nvPr>
        </p:nvSpPr>
        <p:spPr>
          <a:xfrm>
            <a:off x="142875" y="1852613"/>
            <a:ext cx="7348537" cy="4395787"/>
          </a:xfrm>
        </p:spPr>
        <p:txBody>
          <a:bodyPr>
            <a:normAutofit fontScale="62500" lnSpcReduction="20000"/>
          </a:bodyPr>
          <a:lstStyle/>
          <a:p>
            <a:r>
              <a:rPr lang="en-GB" dirty="0"/>
              <a:t>While considering cultural differences and similarities between Germany and the UK, language, ethnicity, social structures, religious views, and commercial attitudes must be considered. By integrating them to proposals and corporate communication solutions, GlaxoSmithKline (GSK) may establish its German management headquarters more smoothly.</a:t>
            </a:r>
          </a:p>
          <a:p>
            <a:r>
              <a:rPr lang="en-GB" dirty="0"/>
              <a:t>Language: </a:t>
            </a:r>
          </a:p>
          <a:p>
            <a:r>
              <a:rPr lang="en-GB" dirty="0"/>
              <a:t>Germany and the UK speak English, but business communication may be difficult. English is widely spoken and understood in both countries. GSK should address language barriers in numerous ways. Employee language training, important document translation, and language competency enhancement are examples (Montiel et al.,2021).</a:t>
            </a:r>
          </a:p>
          <a:p>
            <a:r>
              <a:rPr lang="en-GB" dirty="0"/>
              <a:t>Ethnic Makeup: </a:t>
            </a:r>
          </a:p>
          <a:p>
            <a:r>
              <a:rPr lang="en-GB" dirty="0"/>
              <a:t>Multicultural countries like Germany and the UK have ethnic groups. GSK must encourage workplace diversity and inclusion. Create a workplace where diverse employees feel valued and respected. Variety training, inclusive hiring, and company-wide cultural celebrations may do this.</a:t>
            </a:r>
          </a:p>
          <a:p>
            <a:r>
              <a:rPr lang="en-GB" dirty="0"/>
              <a:t>Social Structures: </a:t>
            </a:r>
          </a:p>
          <a:p>
            <a:r>
              <a:rPr lang="en-GB" dirty="0"/>
              <a:t>Family dynamics, social hierarchies, and community beliefs may differ between Germany and the UK. GSK must consider these differences when creating internal regulations and processes to fulfil German workers' requirements. GSK can adapt to German society via flexible working alternatives, family-friendly practices, and community involvement.</a:t>
            </a:r>
          </a:p>
          <a:p>
            <a:endParaRPr lang="en-GB" dirty="0"/>
          </a:p>
        </p:txBody>
      </p:sp>
      <p:pic>
        <p:nvPicPr>
          <p:cNvPr id="5" name="Picture 4">
            <a:extLst>
              <a:ext uri="{FF2B5EF4-FFF2-40B4-BE49-F238E27FC236}">
                <a16:creationId xmlns:a16="http://schemas.microsoft.com/office/drawing/2014/main" id="{9E891FE9-C2EB-4A8D-0A53-8B01A8084E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1412" y="2181225"/>
            <a:ext cx="4557713" cy="3290888"/>
          </a:xfrm>
          <a:prstGeom prst="rect">
            <a:avLst/>
          </a:prstGeom>
        </p:spPr>
      </p:pic>
    </p:spTree>
    <p:extLst>
      <p:ext uri="{BB962C8B-B14F-4D97-AF65-F5344CB8AC3E}">
        <p14:creationId xmlns:p14="http://schemas.microsoft.com/office/powerpoint/2010/main" val="3324197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17AB4-14D6-99C8-7BF2-40BB865ED1AB}"/>
              </a:ext>
            </a:extLst>
          </p:cNvPr>
          <p:cNvSpPr>
            <a:spLocks noGrp="1"/>
          </p:cNvSpPr>
          <p:nvPr>
            <p:ph type="title"/>
          </p:nvPr>
        </p:nvSpPr>
        <p:spPr>
          <a:xfrm>
            <a:off x="646111" y="452718"/>
            <a:ext cx="9404723" cy="1400530"/>
          </a:xfrm>
        </p:spPr>
        <p:txBody>
          <a:bodyPr/>
          <a:lstStyle/>
          <a:p>
            <a:r>
              <a:rPr lang="en-GB" dirty="0"/>
              <a:t>Application of relevant intercultural communication theories and examples</a:t>
            </a:r>
            <a:br>
              <a:rPr lang="en-GB" dirty="0"/>
            </a:br>
            <a:endParaRPr lang="en-GB" dirty="0"/>
          </a:p>
        </p:txBody>
      </p:sp>
      <p:sp>
        <p:nvSpPr>
          <p:cNvPr id="3" name="Content Placeholder 2">
            <a:extLst>
              <a:ext uri="{FF2B5EF4-FFF2-40B4-BE49-F238E27FC236}">
                <a16:creationId xmlns:a16="http://schemas.microsoft.com/office/drawing/2014/main" id="{47BC3ECA-0404-CCE0-887B-11DBEABC5E37}"/>
              </a:ext>
            </a:extLst>
          </p:cNvPr>
          <p:cNvSpPr>
            <a:spLocks noGrp="1"/>
          </p:cNvSpPr>
          <p:nvPr>
            <p:ph idx="1"/>
          </p:nvPr>
        </p:nvSpPr>
        <p:spPr>
          <a:xfrm>
            <a:off x="1103313" y="2828924"/>
            <a:ext cx="5226051" cy="3419475"/>
          </a:xfrm>
        </p:spPr>
        <p:txBody>
          <a:bodyPr>
            <a:normAutofit fontScale="92500"/>
          </a:bodyPr>
          <a:lstStyle/>
          <a:p>
            <a:r>
              <a:rPr lang="en-GB" dirty="0"/>
              <a:t>Hall's High-Context vs. Low-Context Communication:</a:t>
            </a:r>
          </a:p>
          <a:p>
            <a:r>
              <a:rPr lang="en-GB" dirty="0"/>
              <a:t>Edward T. Hall compares high-context civilizations, where meaning derives from environment and non-verbal cues, to low-context societies, where communication is straightforward, in his thesis. Hall's hypothesis contrasts the civilizations. Recognising these traits can help GSK communicate and work across cultures (Martin et al., 2020).</a:t>
            </a:r>
          </a:p>
          <a:p>
            <a:endParaRPr lang="en-GB" dirty="0"/>
          </a:p>
        </p:txBody>
      </p:sp>
      <p:pic>
        <p:nvPicPr>
          <p:cNvPr id="5" name="Picture 4">
            <a:extLst>
              <a:ext uri="{FF2B5EF4-FFF2-40B4-BE49-F238E27FC236}">
                <a16:creationId xmlns:a16="http://schemas.microsoft.com/office/drawing/2014/main" id="{2A8934F1-CF3A-EB98-3CF9-6BA24E013D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9364" y="2284113"/>
            <a:ext cx="5491162" cy="3230862"/>
          </a:xfrm>
          <a:prstGeom prst="rect">
            <a:avLst/>
          </a:prstGeom>
        </p:spPr>
      </p:pic>
    </p:spTree>
    <p:extLst>
      <p:ext uri="{BB962C8B-B14F-4D97-AF65-F5344CB8AC3E}">
        <p14:creationId xmlns:p14="http://schemas.microsoft.com/office/powerpoint/2010/main" val="402017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F657-1A0E-60DB-B8C7-C5C6D7AC9549}"/>
              </a:ext>
            </a:extLst>
          </p:cNvPr>
          <p:cNvSpPr>
            <a:spLocks noGrp="1"/>
          </p:cNvSpPr>
          <p:nvPr>
            <p:ph type="title"/>
          </p:nvPr>
        </p:nvSpPr>
        <p:spPr/>
        <p:txBody>
          <a:bodyPr/>
          <a:lstStyle/>
          <a:p>
            <a:r>
              <a:rPr lang="en-GB" sz="24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GSK is thinking about establishing a management office in Germany to increase its worldwide trading </a:t>
            </a:r>
            <a:b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349C17D-9210-BBA9-A733-697EAAAA7D29}"/>
              </a:ext>
            </a:extLst>
          </p:cNvPr>
          <p:cNvSpPr>
            <a:spLocks noGrp="1"/>
          </p:cNvSpPr>
          <p:nvPr>
            <p:ph idx="1"/>
          </p:nvPr>
        </p:nvSpPr>
        <p:spPr>
          <a:xfrm>
            <a:off x="290513" y="1331259"/>
            <a:ext cx="7652008" cy="6043901"/>
          </a:xfrm>
        </p:spPr>
        <p:txBody>
          <a:bodyPr>
            <a:normAutofit fontScale="32500" lnSpcReduction="20000"/>
          </a:bodyPr>
          <a:lstStyle/>
          <a:p>
            <a:pPr algn="just">
              <a:lnSpc>
                <a:spcPct val="150000"/>
              </a:lnSpc>
              <a:spcAft>
                <a:spcPts val="800"/>
              </a:spcAft>
            </a:pPr>
            <a:r>
              <a:rPr lang="en-GB" sz="4800" kern="100" dirty="0">
                <a:effectLst/>
                <a:latin typeface="Times New Roman" panose="02020603050405020304" pitchFamily="18" charset="0"/>
                <a:ea typeface="Calibri" panose="020F0502020204030204" pitchFamily="34" charset="0"/>
                <a:cs typeface="Times New Roman" panose="02020603050405020304" pitchFamily="18" charset="0"/>
              </a:rPr>
              <a:t>GSK, located in the UK, may create a management office in Germany. This office would increase global trade and act as a key EU base. This step suggests that GSK aspires to increase operational efficiency in key nations and expand internationally.</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800" kern="100" dirty="0">
                <a:effectLst/>
                <a:latin typeface="Times New Roman" panose="02020603050405020304" pitchFamily="18" charset="0"/>
                <a:ea typeface="Calibri" panose="020F0502020204030204" pitchFamily="34" charset="0"/>
                <a:cs typeface="Times New Roman" panose="02020603050405020304" pitchFamily="18" charset="0"/>
              </a:rPr>
              <a:t>GSK hopes to improve its EU market activities by building a management office in Germany, which has a good business climate and regulatory framework.. This strategy shift will help GSK react to regional regulatory, market, and consumer changes. </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800" kern="100" dirty="0">
                <a:effectLst/>
                <a:latin typeface="Times New Roman" panose="02020603050405020304" pitchFamily="18" charset="0"/>
                <a:ea typeface="Calibri" panose="020F0502020204030204" pitchFamily="34" charset="0"/>
                <a:cs typeface="Times New Roman" panose="02020603050405020304" pitchFamily="18" charset="0"/>
              </a:rPr>
              <a:t>GSK may also expand its research and development capabilities and build strategic relationships with academic institutions, research organisations, and biotech startups in Germany's well-known research and innovation ecosystem. Meeting unmet medical needs with innovative healthcare solutions gives GSK an edge. GSK's competitiveness, information exchange, and innovation cycles benefit from this collaborative culture (</a:t>
            </a:r>
            <a:r>
              <a:rPr lang="en-GB" sz="4800" kern="100" dirty="0" err="1">
                <a:effectLst/>
                <a:latin typeface="Times New Roman" panose="02020603050405020304" pitchFamily="18" charset="0"/>
                <a:ea typeface="Calibri" panose="020F0502020204030204" pitchFamily="34" charset="0"/>
                <a:cs typeface="Times New Roman" panose="02020603050405020304" pitchFamily="18" charset="0"/>
              </a:rPr>
              <a:t>Fraccastoro</a:t>
            </a:r>
            <a:r>
              <a:rPr lang="en-GB" sz="48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5" name="Picture 4">
            <a:extLst>
              <a:ext uri="{FF2B5EF4-FFF2-40B4-BE49-F238E27FC236}">
                <a16:creationId xmlns:a16="http://schemas.microsoft.com/office/drawing/2014/main" id="{B59B1EBB-87B8-F60B-DCB3-BBECB4834C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5300" y="2029589"/>
            <a:ext cx="3786188" cy="3271074"/>
          </a:xfrm>
          <a:prstGeom prst="rect">
            <a:avLst/>
          </a:prstGeom>
        </p:spPr>
      </p:pic>
    </p:spTree>
    <p:extLst>
      <p:ext uri="{BB962C8B-B14F-4D97-AF65-F5344CB8AC3E}">
        <p14:creationId xmlns:p14="http://schemas.microsoft.com/office/powerpoint/2010/main" val="2739017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F657-1A0E-60DB-B8C7-C5C6D7AC9549}"/>
              </a:ext>
            </a:extLst>
          </p:cNvPr>
          <p:cNvSpPr>
            <a:spLocks noGrp="1"/>
          </p:cNvSpPr>
          <p:nvPr>
            <p:ph type="title"/>
          </p:nvPr>
        </p:nvSpPr>
        <p:spPr/>
        <p:txBody>
          <a:bodyPr/>
          <a:lstStyle/>
          <a:p>
            <a:r>
              <a:rPr lang="en-GB" sz="24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What cultural differences between the UK and Germany to support the planning process prior to the expansion.</a:t>
            </a:r>
            <a:b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349C17D-9210-BBA9-A733-697EAAAA7D29}"/>
              </a:ext>
            </a:extLst>
          </p:cNvPr>
          <p:cNvSpPr>
            <a:spLocks noGrp="1"/>
          </p:cNvSpPr>
          <p:nvPr>
            <p:ph idx="1"/>
          </p:nvPr>
        </p:nvSpPr>
        <p:spPr>
          <a:xfrm>
            <a:off x="1050149" y="1331260"/>
            <a:ext cx="6892371" cy="5197132"/>
          </a:xfrm>
        </p:spPr>
        <p:txBody>
          <a:bodyPr>
            <a:normAutofit/>
          </a:bodyPr>
          <a:lstStyle/>
          <a:p>
            <a:pPr marL="0" indent="0"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Communication styles and preferences are major cultural differences between the UK and Germany. </a:t>
            </a:r>
          </a:p>
          <a:p>
            <a:pPr marL="0" indent="0"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Germans expect straightforward, clear and direct communication .</a:t>
            </a:r>
          </a:p>
          <a:p>
            <a:pPr marL="0" indent="0"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British conversation is more polite</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 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nd British people are more diplomatic and use humour to avoid confrontation.</a:t>
            </a:r>
          </a:p>
          <a:p>
            <a:pPr marL="0" indent="0" algn="just">
              <a:lnSpc>
                <a:spcPct val="150000"/>
              </a:lnSpc>
              <a:spcAft>
                <a:spcPts val="800"/>
              </a:spcAft>
              <a:buNone/>
            </a:pPr>
            <a:r>
              <a:rPr lang="en-GB" sz="1800" kern="100" dirty="0">
                <a:latin typeface="Times New Roman" panose="02020603050405020304" pitchFamily="18" charset="0"/>
                <a:ea typeface="Calibri" panose="020F0502020204030204" pitchFamily="34" charset="0"/>
                <a:cs typeface="Times New Roman" panose="02020603050405020304" pitchFamily="18" charset="0"/>
              </a:rPr>
              <a:t>Germans are strong and respectful for rules and regulations,  more </a:t>
            </a:r>
            <a:r>
              <a:rPr lang="en-GB" sz="1800" kern="100" dirty="0" err="1">
                <a:latin typeface="Times New Roman" panose="02020603050405020304" pitchFamily="18" charset="0"/>
                <a:ea typeface="Calibri" panose="020F0502020204030204" pitchFamily="34" charset="0"/>
                <a:cs typeface="Times New Roman" panose="02020603050405020304" pitchFamily="18" charset="0"/>
              </a:rPr>
              <a:t>Britans</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 are flexible with them</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1026" name="Picture 2" descr="Germany vs UK: cultural differences in ecommerce">
            <a:extLst>
              <a:ext uri="{FF2B5EF4-FFF2-40B4-BE49-F238E27FC236}">
                <a16:creationId xmlns:a16="http://schemas.microsoft.com/office/drawing/2014/main" id="{E1387B8D-4C05-0E5D-0B89-30C6D9B45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5029" y="3838981"/>
            <a:ext cx="4762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2638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CADBE-80DE-A273-B40B-2C7E61CE5C1F}"/>
              </a:ext>
            </a:extLst>
          </p:cNvPr>
          <p:cNvSpPr>
            <a:spLocks noGrp="1"/>
          </p:cNvSpPr>
          <p:nvPr>
            <p:ph type="title"/>
          </p:nvPr>
        </p:nvSpPr>
        <p:spPr>
          <a:xfrm>
            <a:off x="646111" y="15895"/>
            <a:ext cx="9404723" cy="674359"/>
          </a:xfrm>
        </p:spPr>
        <p:txBody>
          <a:bodyPr/>
          <a:lstStyle/>
          <a:p>
            <a:r>
              <a:rPr lang="en-GB" sz="2800" b="1" kern="1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Hofstede’s  cultural  dimensions theory is used to understand and manage effectively cultural differences between people </a:t>
            </a:r>
            <a:br>
              <a:rPr lang="en-GB" sz="2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800" dirty="0">
              <a:solidFill>
                <a:schemeClr val="tx1"/>
              </a:solidFill>
            </a:endParaRPr>
          </a:p>
        </p:txBody>
      </p:sp>
      <p:sp>
        <p:nvSpPr>
          <p:cNvPr id="3" name="Content Placeholder 2">
            <a:extLst>
              <a:ext uri="{FF2B5EF4-FFF2-40B4-BE49-F238E27FC236}">
                <a16:creationId xmlns:a16="http://schemas.microsoft.com/office/drawing/2014/main" id="{41E8B140-3EE7-6041-535A-871936F76DD9}"/>
              </a:ext>
            </a:extLst>
          </p:cNvPr>
          <p:cNvSpPr>
            <a:spLocks noGrp="1"/>
          </p:cNvSpPr>
          <p:nvPr>
            <p:ph idx="1"/>
          </p:nvPr>
        </p:nvSpPr>
        <p:spPr>
          <a:xfrm>
            <a:off x="646111" y="1853248"/>
            <a:ext cx="5611814" cy="4195481"/>
          </a:xfrm>
        </p:spPr>
        <p:txBody>
          <a:bodyPr>
            <a:normAutofit/>
          </a:bodyPr>
          <a:lstStyle/>
          <a:p>
            <a:pPr marL="0" indent="0" algn="just">
              <a:lnSpc>
                <a:spcPct val="150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EB3CE685-61A9-98C2-A753-4AC3DE758D55}"/>
              </a:ext>
            </a:extLst>
          </p:cNvPr>
          <p:cNvPicPr>
            <a:picLocks noChangeAspect="1"/>
          </p:cNvPicPr>
          <p:nvPr/>
        </p:nvPicPr>
        <p:blipFill>
          <a:blip r:embed="rId3"/>
          <a:stretch>
            <a:fillRect/>
          </a:stretch>
        </p:blipFill>
        <p:spPr>
          <a:xfrm>
            <a:off x="2767757" y="936885"/>
            <a:ext cx="6656485" cy="5486400"/>
          </a:xfrm>
          <a:prstGeom prst="rect">
            <a:avLst/>
          </a:prstGeom>
        </p:spPr>
      </p:pic>
    </p:spTree>
    <p:extLst>
      <p:ext uri="{BB962C8B-B14F-4D97-AF65-F5344CB8AC3E}">
        <p14:creationId xmlns:p14="http://schemas.microsoft.com/office/powerpoint/2010/main" val="239965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AD28-B2F2-641E-A64E-2F19DB5BF5FE}"/>
              </a:ext>
            </a:extLst>
          </p:cNvPr>
          <p:cNvSpPr>
            <a:spLocks noGrp="1"/>
          </p:cNvSpPr>
          <p:nvPr>
            <p:ph type="title"/>
          </p:nvPr>
        </p:nvSpPr>
        <p:spPr>
          <a:xfrm>
            <a:off x="435719" y="571500"/>
            <a:ext cx="3410589" cy="4640158"/>
          </a:xfrm>
        </p:spPr>
        <p:txBody>
          <a:bodyPr vert="horz" lIns="91440" tIns="45720" rIns="91440" bIns="45720" rtlCol="0">
            <a:normAutofit/>
          </a:bodyPr>
          <a:lstStyle/>
          <a:p>
            <a:pPr>
              <a:lnSpc>
                <a:spcPct val="90000"/>
              </a:lnSpc>
            </a:pPr>
            <a:r>
              <a:rPr lang="en-US" sz="4000" dirty="0"/>
              <a:t>Hofstede’s Cultural differences between Germany and UK</a:t>
            </a:r>
          </a:p>
        </p:txBody>
      </p:sp>
      <p:sp>
        <p:nvSpPr>
          <p:cNvPr id="76" name="Content Placeholder 75">
            <a:extLst>
              <a:ext uri="{FF2B5EF4-FFF2-40B4-BE49-F238E27FC236}">
                <a16:creationId xmlns:a16="http://schemas.microsoft.com/office/drawing/2014/main" id="{54DF2587-0195-D4BA-7629-3027026970F3}"/>
              </a:ext>
            </a:extLst>
          </p:cNvPr>
          <p:cNvSpPr>
            <a:spLocks noGrp="1"/>
          </p:cNvSpPr>
          <p:nvPr>
            <p:ph idx="1"/>
          </p:nvPr>
        </p:nvSpPr>
        <p:spPr>
          <a:xfrm flipH="1">
            <a:off x="4670053" y="6782445"/>
            <a:ext cx="201478" cy="151109"/>
          </a:xfrm>
        </p:spPr>
        <p:txBody>
          <a:bodyPr>
            <a:normAutofit fontScale="25000" lnSpcReduction="20000"/>
          </a:bodyPr>
          <a:lstStyle/>
          <a:p>
            <a:pPr marL="0" indent="0">
              <a:buNone/>
            </a:pPr>
            <a:endParaRPr lang="en-US" dirty="0"/>
          </a:p>
        </p:txBody>
      </p:sp>
      <p:sp>
        <p:nvSpPr>
          <p:cNvPr id="99" name="Rectangle 98">
            <a:extLst>
              <a:ext uri="{FF2B5EF4-FFF2-40B4-BE49-F238E27FC236}">
                <a16:creationId xmlns:a16="http://schemas.microsoft.com/office/drawing/2014/main" id="{E76BDDC1-3B8A-4ED1-9384-28046DA7DF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ounded Rectangle 9">
            <a:extLst>
              <a:ext uri="{FF2B5EF4-FFF2-40B4-BE49-F238E27FC236}">
                <a16:creationId xmlns:a16="http://schemas.microsoft.com/office/drawing/2014/main" id="{A4C54E1D-046B-434B-8B3E-C179D991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900B448-8132-6741-014E-15860AC5424C}"/>
              </a:ext>
            </a:extLst>
          </p:cNvPr>
          <p:cNvPicPr>
            <a:picLocks noChangeAspect="1"/>
          </p:cNvPicPr>
          <p:nvPr/>
        </p:nvPicPr>
        <p:blipFill>
          <a:blip r:embed="rId4"/>
          <a:stretch>
            <a:fillRect/>
          </a:stretch>
        </p:blipFill>
        <p:spPr>
          <a:xfrm>
            <a:off x="5608319" y="1829366"/>
            <a:ext cx="5614835" cy="3046049"/>
          </a:xfrm>
          <a:prstGeom prst="rect">
            <a:avLst/>
          </a:prstGeom>
          <a:effectLst/>
        </p:spPr>
      </p:pic>
      <p:sp>
        <p:nvSpPr>
          <p:cNvPr id="103" name="Rectangle 102">
            <a:extLst>
              <a:ext uri="{FF2B5EF4-FFF2-40B4-BE49-F238E27FC236}">
                <a16:creationId xmlns:a16="http://schemas.microsoft.com/office/drawing/2014/main" id="{CD62FCDA-81D0-4D28-B17F-CC6E32068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53602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CADBE-80DE-A273-B40B-2C7E61CE5C1F}"/>
              </a:ext>
            </a:extLst>
          </p:cNvPr>
          <p:cNvSpPr>
            <a:spLocks noGrp="1"/>
          </p:cNvSpPr>
          <p:nvPr>
            <p:ph type="title"/>
          </p:nvPr>
        </p:nvSpPr>
        <p:spPr/>
        <p:txBody>
          <a:bodyPr/>
          <a:lstStyle/>
          <a:p>
            <a:r>
              <a:rPr lang="en-GB" sz="2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Application of relevant intercultural communication theories and examples</a:t>
            </a:r>
            <a:br>
              <a:rPr lang="en-GB" sz="2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800" dirty="0">
              <a:solidFill>
                <a:schemeClr val="tx1"/>
              </a:solidFill>
            </a:endParaRPr>
          </a:p>
        </p:txBody>
      </p:sp>
      <p:sp>
        <p:nvSpPr>
          <p:cNvPr id="3" name="Content Placeholder 2">
            <a:extLst>
              <a:ext uri="{FF2B5EF4-FFF2-40B4-BE49-F238E27FC236}">
                <a16:creationId xmlns:a16="http://schemas.microsoft.com/office/drawing/2014/main" id="{41E8B140-3EE7-6041-535A-871936F76DD9}"/>
              </a:ext>
            </a:extLst>
          </p:cNvPr>
          <p:cNvSpPr>
            <a:spLocks noGrp="1"/>
          </p:cNvSpPr>
          <p:nvPr>
            <p:ph idx="1"/>
          </p:nvPr>
        </p:nvSpPr>
        <p:spPr>
          <a:xfrm>
            <a:off x="374651" y="1853248"/>
            <a:ext cx="6597649" cy="4195481"/>
          </a:xfrm>
        </p:spPr>
        <p:txBody>
          <a:bodyPr>
            <a:normAutofit/>
          </a:bodyPr>
          <a:lstStyle/>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Trompenaars' Seven Dimensions of Culture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ndividualism mean</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communitarianism, universalism mean particularism, individualism mean communitarianism, neutral against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emotional,specific</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mean  diffuse</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These qualities help GSK to identify large cultural gaps and adjust its communication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Makhmudov</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p>
          <a:p>
            <a:pPr algn="just">
              <a:lnSpc>
                <a:spcPct val="150000"/>
              </a:lnSpc>
              <a:spcAft>
                <a:spcPts val="800"/>
              </a:spcAft>
            </a:pPr>
            <a:r>
              <a:rPr lang="en-GB" sz="1800" kern="100" dirty="0">
                <a:latin typeface="Times New Roman" panose="02020603050405020304" pitchFamily="18" charset="0"/>
                <a:ea typeface="Calibri" panose="020F0502020204030204" pitchFamily="34" charset="0"/>
                <a:cs typeface="Times New Roman" panose="02020603050405020304" pitchFamily="18" charset="0"/>
              </a:rPr>
              <a:t>The Lewis model is -task oriented to be </a:t>
            </a:r>
            <a:r>
              <a:rPr lang="en-GB" sz="1800" kern="100" dirty="0" err="1">
                <a:latin typeface="Times New Roman" panose="02020603050405020304" pitchFamily="18" charset="0"/>
                <a:ea typeface="Calibri" panose="020F0502020204030204" pitchFamily="34" charset="0"/>
                <a:cs typeface="Times New Roman" panose="02020603050405020304" pitchFamily="18" charset="0"/>
              </a:rPr>
              <a:t>planned,people</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 to be flexible and respect oriented.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5" name="Picture 4">
            <a:extLst>
              <a:ext uri="{FF2B5EF4-FFF2-40B4-BE49-F238E27FC236}">
                <a16:creationId xmlns:a16="http://schemas.microsoft.com/office/drawing/2014/main" id="{D7DCF0F3-6E45-2E0C-AFA7-E48525250E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0026610" y="4404459"/>
            <a:ext cx="1489544" cy="1351276"/>
          </a:xfrm>
          <a:prstGeom prst="rect">
            <a:avLst/>
          </a:prstGeom>
        </p:spPr>
      </p:pic>
      <p:pic>
        <p:nvPicPr>
          <p:cNvPr id="2052" name="Picture 4" descr="List of Intercultural Communication Theories">
            <a:extLst>
              <a:ext uri="{FF2B5EF4-FFF2-40B4-BE49-F238E27FC236}">
                <a16:creationId xmlns:a16="http://schemas.microsoft.com/office/drawing/2014/main" id="{1F8BFEA5-A64C-735F-3DB8-66CAAC72A31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31660" y="2121377"/>
            <a:ext cx="4649324" cy="2615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1414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EA8A3-A0D6-7F37-03C4-994EAF4C6AF6}"/>
              </a:ext>
            </a:extLst>
          </p:cNvPr>
          <p:cNvSpPr>
            <a:spLocks noGrp="1"/>
          </p:cNvSpPr>
          <p:nvPr>
            <p:ph type="title"/>
          </p:nvPr>
        </p:nvSpPr>
        <p:spPr>
          <a:xfrm>
            <a:off x="1134160" y="-147169"/>
            <a:ext cx="9502228" cy="1862136"/>
          </a:xfrm>
        </p:spPr>
        <p:txBody>
          <a:bodyPr/>
          <a:lstStyle/>
          <a:p>
            <a:r>
              <a:rPr lang="en-GB" sz="3200" b="1" dirty="0"/>
              <a:t>Recommendations and business communication solutions to enable the successful opening of the new management office in Germany</a:t>
            </a:r>
            <a:r>
              <a:rPr lang="en-GB" dirty="0"/>
              <a:t>. </a:t>
            </a:r>
            <a:br>
              <a:rPr lang="en-GB" dirty="0"/>
            </a:br>
            <a:endParaRPr lang="en-GB" dirty="0"/>
          </a:p>
        </p:txBody>
      </p:sp>
      <p:sp>
        <p:nvSpPr>
          <p:cNvPr id="3" name="Content Placeholder 2">
            <a:extLst>
              <a:ext uri="{FF2B5EF4-FFF2-40B4-BE49-F238E27FC236}">
                <a16:creationId xmlns:a16="http://schemas.microsoft.com/office/drawing/2014/main" id="{F424C421-6E6B-DE42-7751-44AB3F770309}"/>
              </a:ext>
            </a:extLst>
          </p:cNvPr>
          <p:cNvSpPr>
            <a:spLocks noGrp="1"/>
          </p:cNvSpPr>
          <p:nvPr>
            <p:ph idx="1"/>
          </p:nvPr>
        </p:nvSpPr>
        <p:spPr>
          <a:xfrm>
            <a:off x="218893" y="2314574"/>
            <a:ext cx="7950746" cy="4543425"/>
          </a:xfrm>
        </p:spPr>
        <p:txBody>
          <a:bodyPr>
            <a:normAutofit fontScale="85000" lnSpcReduction="20000"/>
          </a:bodyPr>
          <a:lstStyle/>
          <a:p>
            <a:r>
              <a:rPr lang="en-GB" dirty="0"/>
              <a:t>These suggestions and corporate communication tools can help GlaxoSmithKline (GSK) launch its German management office. Despite cultural differences, this is true.</a:t>
            </a:r>
          </a:p>
          <a:p>
            <a:r>
              <a:rPr lang="en-GB" dirty="0"/>
              <a:t>Cross-Cultural Training: </a:t>
            </a:r>
          </a:p>
          <a:p>
            <a:r>
              <a:rPr lang="en-GB" dirty="0"/>
              <a:t>Staff expanding to Germany should undertake extensive cross-cultural communication and teamwork training. This training should include cultural conventions, communication styles, business etiquette, and frequent challenges when dealing with foreign cultures. GSK may improve communication with German rivals and prevent misunderstandings by teaching employee’s cultural knowledge and sensitivity.</a:t>
            </a:r>
          </a:p>
          <a:p>
            <a:r>
              <a:rPr lang="en-GB" dirty="0"/>
              <a:t>Localization of Communication: </a:t>
            </a:r>
          </a:p>
          <a:p>
            <a:r>
              <a:rPr lang="en-GB" dirty="0"/>
              <a:t>Marketing, internal documentation, and processes should be tailored to German speakers for better results. This requires translating the information into German, including pertinent cultural allusions, and tailoring the messaging to German values and interests. GSK creates confidence with German stakeholders by being culturally sensitive. Displaying cultural knowledge.</a:t>
            </a:r>
          </a:p>
          <a:p>
            <a:endParaRPr lang="en-GB" dirty="0"/>
          </a:p>
          <a:p>
            <a:endParaRPr lang="en-GB" dirty="0"/>
          </a:p>
        </p:txBody>
      </p:sp>
      <p:pic>
        <p:nvPicPr>
          <p:cNvPr id="5" name="Picture 4">
            <a:extLst>
              <a:ext uri="{FF2B5EF4-FFF2-40B4-BE49-F238E27FC236}">
                <a16:creationId xmlns:a16="http://schemas.microsoft.com/office/drawing/2014/main" id="{0A82706A-94DD-7E8D-3E40-2798A629DE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0181" y="3152696"/>
            <a:ext cx="3452926" cy="3276756"/>
          </a:xfrm>
          <a:prstGeom prst="rect">
            <a:avLst/>
          </a:prstGeom>
        </p:spPr>
      </p:pic>
    </p:spTree>
    <p:extLst>
      <p:ext uri="{BB962C8B-B14F-4D97-AF65-F5344CB8AC3E}">
        <p14:creationId xmlns:p14="http://schemas.microsoft.com/office/powerpoint/2010/main" val="4013231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0E887-6BF5-9C42-D41A-9DF62855DF19}"/>
              </a:ext>
            </a:extLst>
          </p:cNvPr>
          <p:cNvSpPr>
            <a:spLocks noGrp="1"/>
          </p:cNvSpPr>
          <p:nvPr>
            <p:ph type="title"/>
          </p:nvPr>
        </p:nvSpPr>
        <p:spPr>
          <a:xfrm>
            <a:off x="46038" y="14991"/>
            <a:ext cx="10086844" cy="1211470"/>
          </a:xfrm>
        </p:spPr>
        <p:txBody>
          <a:bodyPr/>
          <a:lstStyle/>
          <a:p>
            <a:r>
              <a:rPr lang="en-GB" sz="3200" dirty="0"/>
              <a:t>Recommendations for the British company's success in Germany </a:t>
            </a:r>
            <a:br>
              <a:rPr lang="en-GB" dirty="0"/>
            </a:br>
            <a:endParaRPr lang="en-GB" dirty="0"/>
          </a:p>
        </p:txBody>
      </p:sp>
      <p:sp>
        <p:nvSpPr>
          <p:cNvPr id="3" name="Content Placeholder 2">
            <a:extLst>
              <a:ext uri="{FF2B5EF4-FFF2-40B4-BE49-F238E27FC236}">
                <a16:creationId xmlns:a16="http://schemas.microsoft.com/office/drawing/2014/main" id="{41927386-344F-C996-061E-8AE676243418}"/>
              </a:ext>
            </a:extLst>
          </p:cNvPr>
          <p:cNvSpPr>
            <a:spLocks noGrp="1"/>
          </p:cNvSpPr>
          <p:nvPr>
            <p:ph idx="1"/>
          </p:nvPr>
        </p:nvSpPr>
        <p:spPr>
          <a:xfrm>
            <a:off x="122525" y="1769386"/>
            <a:ext cx="8947150" cy="4681146"/>
          </a:xfrm>
        </p:spPr>
        <p:txBody>
          <a:bodyPr>
            <a:normAutofit fontScale="70000" lnSpcReduction="20000"/>
          </a:bodyPr>
          <a:lstStyle/>
          <a:p>
            <a:r>
              <a:rPr lang="en-GB" sz="2300" dirty="0"/>
              <a:t>To show GlaxoSmithKline's (GSK) development into Germany well, emphasise culturally relevant subjects. Structured technique example:</a:t>
            </a:r>
          </a:p>
          <a:p>
            <a:r>
              <a:rPr lang="en-GB" sz="2300" dirty="0"/>
              <a:t>Cultural Sensitivity Training: </a:t>
            </a:r>
          </a:p>
          <a:p>
            <a:r>
              <a:rPr lang="en-GB" sz="2300" dirty="0"/>
              <a:t>Cultural sensitivity and understanding are needed to bridge Germany-UK relations. Thus, substantial instruction in German culture, communication, and business decorum is essential. Cultural competence is essential for cross-cultural collaboration and strong German stakeholder connections.</a:t>
            </a:r>
          </a:p>
          <a:p>
            <a:r>
              <a:rPr lang="en-GB" sz="2300" dirty="0"/>
              <a:t>Language Proficiency Development: </a:t>
            </a:r>
          </a:p>
          <a:p>
            <a:r>
              <a:rPr lang="en-GB" sz="2300" dirty="0"/>
              <a:t>Language training should be provided to expanding staff. This seeks to bridge languages. German language training may increase communication with German and UK colleagues. Team members will also have improved communication. Building trust with German-speaking coworkers requires language skills.</a:t>
            </a:r>
          </a:p>
          <a:p>
            <a:r>
              <a:rPr lang="en-GB" sz="2300" dirty="0"/>
              <a:t>Diversity and Inclusion Initiatives: </a:t>
            </a:r>
          </a:p>
          <a:p>
            <a:r>
              <a:rPr lang="en-GB" sz="2300" dirty="0"/>
              <a:t>GSK must develop inclusive workplace events to demonstrate its diversity and inclusion commitment. The company may demonstrate its commitment. This presentation will cover diversity recruiting, underrepresented culture employee resource groups, and cultural awareness activities that encourage organisational diversity. It is vital to explain that GSK is dedicated to a culture of belonging where all employees feel respected and appreciated.</a:t>
            </a:r>
          </a:p>
          <a:p>
            <a:endParaRPr lang="en-GB" dirty="0"/>
          </a:p>
        </p:txBody>
      </p:sp>
      <p:pic>
        <p:nvPicPr>
          <p:cNvPr id="5" name="Picture 4">
            <a:extLst>
              <a:ext uri="{FF2B5EF4-FFF2-40B4-BE49-F238E27FC236}">
                <a16:creationId xmlns:a16="http://schemas.microsoft.com/office/drawing/2014/main" id="{BE9D2494-F9FF-0221-C591-3B0FB5F12C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33471" y="1208229"/>
            <a:ext cx="2627209" cy="5527116"/>
          </a:xfrm>
          <a:prstGeom prst="rect">
            <a:avLst/>
          </a:prstGeom>
        </p:spPr>
      </p:pic>
    </p:spTree>
    <p:extLst>
      <p:ext uri="{BB962C8B-B14F-4D97-AF65-F5344CB8AC3E}">
        <p14:creationId xmlns:p14="http://schemas.microsoft.com/office/powerpoint/2010/main" val="2245356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D66F0-22C5-573D-16E3-133F5EA93556}"/>
              </a:ext>
            </a:extLst>
          </p:cNvPr>
          <p:cNvSpPr>
            <a:spLocks noGrp="1"/>
          </p:cNvSpPr>
          <p:nvPr>
            <p:ph type="title"/>
          </p:nvPr>
        </p:nvSpPr>
        <p:spPr>
          <a:xfrm>
            <a:off x="646111" y="452718"/>
            <a:ext cx="9404723" cy="1400530"/>
          </a:xfrm>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7A5FEC7B-DD53-D350-57F3-B3F8DD61AE44}"/>
              </a:ext>
            </a:extLst>
          </p:cNvPr>
          <p:cNvSpPr>
            <a:spLocks noGrp="1"/>
          </p:cNvSpPr>
          <p:nvPr>
            <p:ph idx="1"/>
          </p:nvPr>
        </p:nvSpPr>
        <p:spPr>
          <a:xfrm>
            <a:off x="1103312" y="2052918"/>
            <a:ext cx="8946541" cy="4195481"/>
          </a:xfrm>
        </p:spPr>
        <p:txBody>
          <a:bodyPr/>
          <a:lstStyle/>
          <a:p>
            <a:r>
              <a:rPr lang="en-GB" dirty="0"/>
              <a:t>GlaxoSmithKline may develop worldwide and boost its business with its entry into the German market. GSK may enter a new market and build a successful management office by considering German and UK cultural differences. GSK offers cultural sensitivity, language proficiency, and diversity and inclusion training to promote cross-cultural cooperation. GSK must hire cultural liaisons and ambassadors, adapt its business practises to German culture, and review and enhance cultural integration operations to succeed in Germany. </a:t>
            </a:r>
          </a:p>
        </p:txBody>
      </p:sp>
    </p:spTree>
    <p:extLst>
      <p:ext uri="{BB962C8B-B14F-4D97-AF65-F5344CB8AC3E}">
        <p14:creationId xmlns:p14="http://schemas.microsoft.com/office/powerpoint/2010/main" val="2150754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FE081-9BE0-CDB2-23FA-5F6E8F006F84}"/>
              </a:ext>
            </a:extLst>
          </p:cNvPr>
          <p:cNvSpPr>
            <a:spLocks noGrp="1"/>
          </p:cNvSpPr>
          <p:nvPr>
            <p:ph type="title"/>
          </p:nvPr>
        </p:nvSpPr>
        <p:spPr>
          <a:xfrm>
            <a:off x="646111" y="452718"/>
            <a:ext cx="9404723" cy="1400530"/>
          </a:xfrm>
        </p:spPr>
        <p:txBody>
          <a:bodyPr/>
          <a:lstStyle/>
          <a:p>
            <a:r>
              <a:rPr lang="en-GB" dirty="0"/>
              <a:t>Reference </a:t>
            </a:r>
            <a:br>
              <a:rPr lang="en-GB" dirty="0"/>
            </a:br>
            <a:endParaRPr lang="en-GB" dirty="0"/>
          </a:p>
        </p:txBody>
      </p:sp>
      <p:sp>
        <p:nvSpPr>
          <p:cNvPr id="3" name="Content Placeholder 2">
            <a:extLst>
              <a:ext uri="{FF2B5EF4-FFF2-40B4-BE49-F238E27FC236}">
                <a16:creationId xmlns:a16="http://schemas.microsoft.com/office/drawing/2014/main" id="{1FE5878B-77D0-C705-38F1-7681CF36D30B}"/>
              </a:ext>
            </a:extLst>
          </p:cNvPr>
          <p:cNvSpPr>
            <a:spLocks noGrp="1"/>
          </p:cNvSpPr>
          <p:nvPr>
            <p:ph idx="1"/>
          </p:nvPr>
        </p:nvSpPr>
        <p:spPr>
          <a:xfrm>
            <a:off x="1103312" y="2052918"/>
            <a:ext cx="8946541" cy="4195481"/>
          </a:xfrm>
        </p:spPr>
        <p:txBody>
          <a:bodyPr>
            <a:noAutofit/>
          </a:bodyPr>
          <a:lstStyle/>
          <a:p>
            <a:r>
              <a:rPr lang="en-GB" dirty="0" err="1"/>
              <a:t>Fraccastoro</a:t>
            </a:r>
            <a:r>
              <a:rPr lang="en-GB" dirty="0"/>
              <a:t>, S., </a:t>
            </a:r>
            <a:r>
              <a:rPr lang="en-GB" dirty="0" err="1"/>
              <a:t>Gabrielsson</a:t>
            </a:r>
            <a:r>
              <a:rPr lang="en-GB" dirty="0"/>
              <a:t>, M. and </a:t>
            </a:r>
            <a:r>
              <a:rPr lang="en-GB" dirty="0" err="1"/>
              <a:t>Pullins</a:t>
            </a:r>
            <a:r>
              <a:rPr lang="en-GB" dirty="0"/>
              <a:t>, E.B., 2021. The integrated use of social media, digital, and traditional communication tools in the B2B sales process of international SMEs. International business review, 30(4), p.101776.</a:t>
            </a:r>
          </a:p>
          <a:p>
            <a:r>
              <a:rPr lang="en-GB" dirty="0"/>
              <a:t>GSK, (2024). Available at: </a:t>
            </a:r>
            <a:r>
              <a:rPr lang="en-GB" dirty="0">
                <a:hlinkClick r:id="rId2"/>
              </a:rPr>
              <a:t>https://de.gsk.com/de-de/unternehmen/sinn-strategie-kultur/</a:t>
            </a:r>
            <a:r>
              <a:rPr lang="en-GB" dirty="0"/>
              <a:t> (Accessed on 30th March 2024)</a:t>
            </a:r>
          </a:p>
          <a:p>
            <a:r>
              <a:rPr lang="en-GB" dirty="0"/>
              <a:t>GSK, (2024). Available at: </a:t>
            </a:r>
            <a:r>
              <a:rPr lang="en-GB" dirty="0">
                <a:hlinkClick r:id="rId3"/>
              </a:rPr>
              <a:t>https://www.gsk.com/en-gb/contact-us/worldwide/</a:t>
            </a:r>
            <a:r>
              <a:rPr lang="en-GB" dirty="0"/>
              <a:t> (Accessed on 30th March 2024)</a:t>
            </a:r>
          </a:p>
          <a:p>
            <a:r>
              <a:rPr lang="en-GB" dirty="0"/>
              <a:t>Hermans, M. and </a:t>
            </a:r>
            <a:r>
              <a:rPr lang="en-GB" dirty="0" err="1"/>
              <a:t>Borda</a:t>
            </a:r>
            <a:r>
              <a:rPr lang="en-GB" dirty="0"/>
              <a:t> Reyes, A., 2020. A value creation perspective on international business in Latin America: directions for differentiation between emerging market multinationals. Multinational Business Review, 28(2), pp.157-175.</a:t>
            </a:r>
          </a:p>
          <a:p>
            <a:r>
              <a:rPr lang="en-GB" dirty="0" err="1"/>
              <a:t>Kalogiannidis</a:t>
            </a:r>
            <a:r>
              <a:rPr lang="en-GB" dirty="0"/>
              <a:t>, S., 2020. Impact of effective business communication on employee performance. European Journal of Business and Management Research, 5(6).</a:t>
            </a:r>
          </a:p>
          <a:p>
            <a:r>
              <a:rPr lang="en-GB" dirty="0" err="1"/>
              <a:t>Makhmudov</a:t>
            </a:r>
            <a:r>
              <a:rPr lang="en-GB" dirty="0"/>
              <a:t>, K., 2020. Ways of forming intercultural communication in foreign language teaching. Science and Education, 1(4), pp.84-89.</a:t>
            </a:r>
          </a:p>
          <a:p>
            <a:r>
              <a:rPr lang="en-GB" dirty="0"/>
              <a:t>Martin, S.L., </a:t>
            </a:r>
            <a:r>
              <a:rPr lang="en-GB" dirty="0" err="1"/>
              <a:t>Javalgi</a:t>
            </a:r>
            <a:r>
              <a:rPr lang="en-GB" dirty="0"/>
              <a:t>, R.R.G. and </a:t>
            </a:r>
            <a:r>
              <a:rPr lang="en-GB" dirty="0" err="1"/>
              <a:t>Ciravegna</a:t>
            </a:r>
            <a:r>
              <a:rPr lang="en-GB" dirty="0"/>
              <a:t>, L., 2020. Marketing capabilities and international new venture performance: The mediation role of marketing communication and the moderation effect of technological turbulence. Journal of Business Research, 107, pp.25-37.</a:t>
            </a:r>
          </a:p>
          <a:p>
            <a:r>
              <a:rPr lang="en-GB" dirty="0"/>
              <a:t>Montiel, I., Cuervo-</a:t>
            </a:r>
            <a:r>
              <a:rPr lang="en-GB" dirty="0" err="1"/>
              <a:t>Cazurra</a:t>
            </a:r>
            <a:r>
              <a:rPr lang="en-GB" dirty="0"/>
              <a:t>, A., Park, J., </a:t>
            </a:r>
            <a:r>
              <a:rPr lang="en-GB" dirty="0" err="1"/>
              <a:t>Antolín</a:t>
            </a:r>
            <a:r>
              <a:rPr lang="en-GB" dirty="0"/>
              <a:t>-López, R. and Husted, B.W., 2021. Implementing the United Nations’ sustainable development goals in international business. Journal of International Business Studies, 52(5), pp.999-1030.</a:t>
            </a:r>
          </a:p>
          <a:p>
            <a:r>
              <a:rPr lang="en-GB" dirty="0"/>
              <a:t>Yu, S., Abbas, J., </a:t>
            </a:r>
            <a:r>
              <a:rPr lang="en-GB" dirty="0" err="1"/>
              <a:t>Draghici</a:t>
            </a:r>
            <a:r>
              <a:rPr lang="en-GB" dirty="0"/>
              <a:t>, A., </a:t>
            </a:r>
            <a:r>
              <a:rPr lang="en-GB" dirty="0" err="1"/>
              <a:t>Negulescu</a:t>
            </a:r>
            <a:r>
              <a:rPr lang="en-GB" dirty="0"/>
              <a:t>, O.H. and Ain, N.U., 2022. Social media application as a new paradigm for business communication: the role of COVID-19 knowledge, social distancing, and preventive attitudes. Frontiers in Psychology, 13, p.903082.</a:t>
            </a:r>
          </a:p>
        </p:txBody>
      </p:sp>
    </p:spTree>
    <p:extLst>
      <p:ext uri="{BB962C8B-B14F-4D97-AF65-F5344CB8AC3E}">
        <p14:creationId xmlns:p14="http://schemas.microsoft.com/office/powerpoint/2010/main" val="1759002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465</TotalTime>
  <Words>3250</Words>
  <Application>Microsoft Office PowerPoint</Application>
  <PresentationFormat>Widescreen</PresentationFormat>
  <Paragraphs>111</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Ion</vt:lpstr>
      <vt:lpstr>  International Business   Communications           International Business Communication Module code:LCBB6001 Lecturer:DR Charles Nwaogwugwu Student:Penka Murdzheva Student ID:2122606 </vt:lpstr>
      <vt:lpstr>Table of Content </vt:lpstr>
      <vt:lpstr>Introduction: </vt:lpstr>
      <vt:lpstr>Cultural similarities and variations between the UK and Germany </vt:lpstr>
      <vt:lpstr>Application of relevant intercultural communication theories and examples </vt:lpstr>
      <vt:lpstr>GSK is thinking about establishing a management office in Germany to increase its worldwide trading  </vt:lpstr>
      <vt:lpstr>What cultural differences between the UK and Germany to support the planning process prior to the expansion.  </vt:lpstr>
      <vt:lpstr>Hofstede’s  cultural  dimensions theory is used to understand and manage effectively cultural differences between people  </vt:lpstr>
      <vt:lpstr>Hofstede’s Cultural differences between Germany and UK</vt:lpstr>
      <vt:lpstr>Application of relevant intercultural communication theories and examples </vt:lpstr>
      <vt:lpstr>Recommendations and business communication solutions to enable the successful opening of the new management office in Germany.  </vt:lpstr>
      <vt:lpstr>Recommendations for the British company's success in Germany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International Business Communications </dc:title>
  <dc:creator>BLAGO</dc:creator>
  <cp:lastModifiedBy>MURDZHEVA, Penka (WEST HERTFORDSHIRE TEACHING HOSPITALS NHS TRUST)</cp:lastModifiedBy>
  <cp:revision>20</cp:revision>
  <dcterms:created xsi:type="dcterms:W3CDTF">2024-03-29T19:03:00Z</dcterms:created>
  <dcterms:modified xsi:type="dcterms:W3CDTF">2024-08-07T10:57:24Z</dcterms:modified>
</cp:coreProperties>
</file>