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6" r:id="rId9"/>
    <p:sldId id="263" r:id="rId10"/>
    <p:sldId id="267" r:id="rId11"/>
    <p:sldId id="268" r:id="rId12"/>
    <p:sldId id="269" r:id="rId13"/>
    <p:sldId id="270" r:id="rId14"/>
    <p:sldId id="271"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10ACB83-3F59-4949-9210-A66B862E2260}"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1D853-876A-4C29-976C-19CA2643DB6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0ACB83-3F59-4949-9210-A66B862E2260}" type="datetimeFigureOut">
              <a:rPr lang="en-GB" smtClean="0"/>
              <a:pPr/>
              <a:t>30/09/2019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1D853-876A-4C29-976C-19CA2643DB6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one</a:t>
            </a:r>
            <a:endParaRPr lang="en-GB" dirty="0"/>
          </a:p>
        </p:txBody>
      </p:sp>
      <p:sp>
        <p:nvSpPr>
          <p:cNvPr id="3" name="Subtitle 2"/>
          <p:cNvSpPr>
            <a:spLocks noGrp="1"/>
          </p:cNvSpPr>
          <p:nvPr>
            <p:ph type="subTitle" idx="1"/>
          </p:nvPr>
        </p:nvSpPr>
        <p:spPr/>
        <p:txBody>
          <a:bodyPr/>
          <a:lstStyle/>
          <a:p>
            <a:r>
              <a:rPr lang="en-GB" dirty="0" smtClean="0">
                <a:solidFill>
                  <a:schemeClr val="tx1"/>
                </a:solidFill>
              </a:rPr>
              <a:t>Research and evidence</a:t>
            </a:r>
          </a:p>
          <a:p>
            <a:r>
              <a:rPr lang="en-GB" dirty="0" smtClean="0">
                <a:solidFill>
                  <a:schemeClr val="tx1"/>
                </a:solidFill>
              </a:rPr>
              <a:t>October  3 2019</a:t>
            </a:r>
            <a:endParaRPr lang="en-GB"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Format of today</a:t>
            </a:r>
            <a:endParaRPr lang="en-GB" dirty="0"/>
          </a:p>
        </p:txBody>
      </p:sp>
      <p:sp>
        <p:nvSpPr>
          <p:cNvPr id="3" name="Subtitle 2"/>
          <p:cNvSpPr>
            <a:spLocks noGrp="1"/>
          </p:cNvSpPr>
          <p:nvPr>
            <p:ph type="subTitle" idx="1"/>
          </p:nvPr>
        </p:nvSpPr>
        <p:spPr/>
        <p:txBody>
          <a:bodyPr>
            <a:normAutofit/>
          </a:bodyPr>
          <a:lstStyle/>
          <a:p>
            <a:r>
              <a:rPr lang="en-GB" dirty="0" smtClean="0">
                <a:solidFill>
                  <a:schemeClr val="tx1"/>
                </a:solidFill>
              </a:rPr>
              <a:t>Brief introductions</a:t>
            </a:r>
          </a:p>
          <a:p>
            <a:r>
              <a:rPr lang="en-GB" dirty="0" smtClean="0">
                <a:solidFill>
                  <a:schemeClr val="tx1"/>
                </a:solidFill>
              </a:rPr>
              <a:t>Interactive session</a:t>
            </a:r>
          </a:p>
          <a:p>
            <a:r>
              <a:rPr lang="en-GB" dirty="0" smtClean="0">
                <a:solidFill>
                  <a:schemeClr val="tx1"/>
                </a:solidFill>
              </a:rPr>
              <a:t>Reviewing a paper</a:t>
            </a:r>
            <a:endParaRPr lang="en-GB"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Introductions</a:t>
            </a:r>
            <a:endParaRPr lang="en-GB" dirty="0"/>
          </a:p>
        </p:txBody>
      </p:sp>
      <p:sp>
        <p:nvSpPr>
          <p:cNvPr id="3" name="Subtitle 2"/>
          <p:cNvSpPr>
            <a:spLocks noGrp="1"/>
          </p:cNvSpPr>
          <p:nvPr>
            <p:ph type="subTitle" idx="1"/>
          </p:nvPr>
        </p:nvSpPr>
        <p:spPr/>
        <p:txBody>
          <a:bodyPr>
            <a:normAutofit/>
          </a:bodyPr>
          <a:lstStyle/>
          <a:p>
            <a:r>
              <a:rPr lang="en-GB" dirty="0" smtClean="0">
                <a:solidFill>
                  <a:schemeClr val="tx1"/>
                </a:solidFill>
              </a:rPr>
              <a:t>Starting with Gareth and Jaymie</a:t>
            </a:r>
          </a:p>
          <a:p>
            <a:r>
              <a:rPr lang="en-GB" dirty="0" smtClean="0">
                <a:solidFill>
                  <a:schemeClr val="tx1"/>
                </a:solidFill>
              </a:rPr>
              <a:t>Invite everyone to give their name and say a few words if they want to</a:t>
            </a:r>
            <a:endParaRPr lang="en-GB"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010543"/>
          </a:xfrm>
        </p:spPr>
        <p:txBody>
          <a:bodyPr/>
          <a:lstStyle/>
          <a:p>
            <a:r>
              <a:rPr lang="en-GB" dirty="0" smtClean="0"/>
              <a:t>Research and evidence</a:t>
            </a:r>
            <a:endParaRPr lang="en-GB" dirty="0"/>
          </a:p>
        </p:txBody>
      </p:sp>
      <p:sp>
        <p:nvSpPr>
          <p:cNvPr id="3" name="Subtitle 2"/>
          <p:cNvSpPr>
            <a:spLocks noGrp="1"/>
          </p:cNvSpPr>
          <p:nvPr>
            <p:ph type="subTitle" idx="1"/>
          </p:nvPr>
        </p:nvSpPr>
        <p:spPr>
          <a:xfrm>
            <a:off x="683568" y="3429000"/>
            <a:ext cx="7560840" cy="2209800"/>
          </a:xfrm>
        </p:spPr>
        <p:txBody>
          <a:bodyPr>
            <a:normAutofit fontScale="92500" lnSpcReduction="10000"/>
          </a:bodyPr>
          <a:lstStyle/>
          <a:p>
            <a:pPr algn="just"/>
            <a:r>
              <a:rPr lang="en-GB" dirty="0" smtClean="0">
                <a:solidFill>
                  <a:schemeClr val="tx1"/>
                </a:solidFill>
              </a:rPr>
              <a:t>Purpose : to give an overview of research and evidence.  Ensure able to recognise different types of research and evidence plus where to source this.  Most important, to give familiarity with the breadth of topic and be comfortable</a:t>
            </a:r>
          </a:p>
          <a:p>
            <a:endParaRPr lang="en-GB" dirty="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 what is evidence?</a:t>
            </a:r>
            <a:endParaRPr lang="en-GB" dirty="0"/>
          </a:p>
        </p:txBody>
      </p:sp>
      <p:sp>
        <p:nvSpPr>
          <p:cNvPr id="3" name="Subtitle 2"/>
          <p:cNvSpPr>
            <a:spLocks noGrp="1"/>
          </p:cNvSpPr>
          <p:nvPr>
            <p:ph type="subTitle" idx="1"/>
          </p:nvPr>
        </p:nvSpPr>
        <p:spPr/>
        <p:txBody>
          <a:bodyPr/>
          <a:lstStyle/>
          <a:p>
            <a:r>
              <a:rPr lang="en-GB" dirty="0" smtClean="0">
                <a:solidFill>
                  <a:schemeClr val="tx1"/>
                </a:solidFill>
              </a:rPr>
              <a:t>Welcome views, feedback and questions</a:t>
            </a:r>
            <a:endParaRPr lang="en-GB"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 what is evidence</a:t>
            </a:r>
            <a:endParaRPr lang="en-GB" dirty="0"/>
          </a:p>
        </p:txBody>
      </p:sp>
      <p:sp>
        <p:nvSpPr>
          <p:cNvPr id="3" name="Subtitle 2"/>
          <p:cNvSpPr>
            <a:spLocks noGrp="1"/>
          </p:cNvSpPr>
          <p:nvPr>
            <p:ph type="subTitle" idx="1"/>
          </p:nvPr>
        </p:nvSpPr>
        <p:spPr/>
        <p:txBody>
          <a:bodyPr/>
          <a:lstStyle/>
          <a:p>
            <a:r>
              <a:rPr lang="en-GB" dirty="0" smtClean="0">
                <a:solidFill>
                  <a:schemeClr val="tx1"/>
                </a:solidFill>
              </a:rPr>
              <a:t>Essentially, a valid form of information</a:t>
            </a:r>
            <a:endParaRPr lang="en-GB"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Why is evidence important?</a:t>
            </a:r>
            <a:endParaRPr lang="en-GB" dirty="0"/>
          </a:p>
        </p:txBody>
      </p:sp>
      <p:sp>
        <p:nvSpPr>
          <p:cNvPr id="3" name="Subtitle 2"/>
          <p:cNvSpPr>
            <a:spLocks noGrp="1"/>
          </p:cNvSpPr>
          <p:nvPr>
            <p:ph type="subTitle" idx="1"/>
          </p:nvPr>
        </p:nvSpPr>
        <p:spPr/>
        <p:txBody>
          <a:bodyPr/>
          <a:lstStyle/>
          <a:p>
            <a:r>
              <a:rPr lang="en-GB" dirty="0" smtClean="0">
                <a:solidFill>
                  <a:schemeClr val="tx1"/>
                </a:solidFill>
              </a:rPr>
              <a:t>What do you think?</a:t>
            </a:r>
            <a:endParaRPr lang="en-GB"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Why is evidence important?</a:t>
            </a:r>
            <a:endParaRPr lang="en-GB" dirty="0"/>
          </a:p>
        </p:txBody>
      </p:sp>
      <p:sp>
        <p:nvSpPr>
          <p:cNvPr id="3" name="Subtitle 2"/>
          <p:cNvSpPr>
            <a:spLocks noGrp="1"/>
          </p:cNvSpPr>
          <p:nvPr>
            <p:ph type="subTitle" idx="1"/>
          </p:nvPr>
        </p:nvSpPr>
        <p:spPr/>
        <p:txBody>
          <a:bodyPr/>
          <a:lstStyle/>
          <a:p>
            <a:r>
              <a:rPr lang="en-GB" dirty="0" smtClean="0">
                <a:solidFill>
                  <a:schemeClr val="tx1"/>
                </a:solidFill>
              </a:rPr>
              <a:t>Provides a basis to inform an effective service or strategy</a:t>
            </a:r>
            <a:endParaRPr lang="en-GB"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types of evidence are there?</a:t>
            </a:r>
            <a:endParaRPr lang="en-GB" dirty="0"/>
          </a:p>
        </p:txBody>
      </p:sp>
      <p:sp>
        <p:nvSpPr>
          <p:cNvPr id="3" name="Subtitle 2"/>
          <p:cNvSpPr>
            <a:spLocks noGrp="1"/>
          </p:cNvSpPr>
          <p:nvPr>
            <p:ph type="subTitle" idx="1"/>
          </p:nvPr>
        </p:nvSpPr>
        <p:spPr/>
        <p:txBody>
          <a:bodyPr/>
          <a:lstStyle/>
          <a:p>
            <a:r>
              <a:rPr lang="en-GB" dirty="0" smtClean="0">
                <a:solidFill>
                  <a:schemeClr val="tx1"/>
                </a:solidFill>
              </a:rPr>
              <a:t>Any ideas?</a:t>
            </a:r>
            <a:endParaRPr lang="en-GB"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types of evidence are there?</a:t>
            </a:r>
            <a:endParaRPr lang="en-GB" dirty="0"/>
          </a:p>
        </p:txBody>
      </p:sp>
      <p:sp>
        <p:nvSpPr>
          <p:cNvPr id="3" name="Subtitle 2"/>
          <p:cNvSpPr>
            <a:spLocks noGrp="1"/>
          </p:cNvSpPr>
          <p:nvPr>
            <p:ph type="subTitle" idx="1"/>
          </p:nvPr>
        </p:nvSpPr>
        <p:spPr/>
        <p:txBody>
          <a:bodyPr>
            <a:normAutofit fontScale="85000" lnSpcReduction="20000"/>
          </a:bodyPr>
          <a:lstStyle/>
          <a:p>
            <a:r>
              <a:rPr lang="en-GB" dirty="0" smtClean="0">
                <a:solidFill>
                  <a:schemeClr val="tx1"/>
                </a:solidFill>
              </a:rPr>
              <a:t>Randomised control trials (aspirin)</a:t>
            </a:r>
          </a:p>
          <a:p>
            <a:r>
              <a:rPr lang="en-GB" dirty="0" smtClean="0">
                <a:solidFill>
                  <a:schemeClr val="tx1"/>
                </a:solidFill>
              </a:rPr>
              <a:t>Observational study (healthy ageing)</a:t>
            </a:r>
          </a:p>
          <a:p>
            <a:r>
              <a:rPr lang="en-GB" dirty="0" smtClean="0">
                <a:solidFill>
                  <a:schemeClr val="tx1"/>
                </a:solidFill>
              </a:rPr>
              <a:t>Descriptive (census, trend)</a:t>
            </a:r>
          </a:p>
          <a:p>
            <a:r>
              <a:rPr lang="en-GB" dirty="0" smtClean="0">
                <a:solidFill>
                  <a:schemeClr val="tx1"/>
                </a:solidFill>
              </a:rPr>
              <a:t>Clinical experience (practice evidence)</a:t>
            </a:r>
          </a:p>
          <a:p>
            <a:endParaRPr lang="en-GB" dirty="0" smtClean="0">
              <a:solidFill>
                <a:schemeClr val="tx1"/>
              </a:solidFill>
            </a:endParaRPr>
          </a:p>
          <a:p>
            <a:endParaRPr lang="en-GB"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sources of evidence are there?</a:t>
            </a:r>
            <a:endParaRPr lang="en-GB" dirty="0"/>
          </a:p>
        </p:txBody>
      </p:sp>
      <p:sp>
        <p:nvSpPr>
          <p:cNvPr id="3" name="Subtitle 2"/>
          <p:cNvSpPr>
            <a:spLocks noGrp="1"/>
          </p:cNvSpPr>
          <p:nvPr>
            <p:ph type="subTitle" idx="1"/>
          </p:nvPr>
        </p:nvSpPr>
        <p:spPr/>
        <p:txBody>
          <a:bodyPr>
            <a:normAutofit/>
          </a:bodyPr>
          <a:lstStyle/>
          <a:p>
            <a:r>
              <a:rPr lang="en-GB" dirty="0" smtClean="0">
                <a:solidFill>
                  <a:schemeClr val="tx1"/>
                </a:solidFill>
              </a:rPr>
              <a:t>Any suggestions?</a:t>
            </a:r>
          </a:p>
          <a:p>
            <a:endParaRPr lang="en-GB" dirty="0">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sources of evidence are there?</a:t>
            </a:r>
            <a:endParaRPr lang="en-GB" dirty="0"/>
          </a:p>
        </p:txBody>
      </p:sp>
      <p:sp>
        <p:nvSpPr>
          <p:cNvPr id="3" name="Subtitle 2"/>
          <p:cNvSpPr>
            <a:spLocks noGrp="1"/>
          </p:cNvSpPr>
          <p:nvPr>
            <p:ph type="subTitle" idx="1"/>
          </p:nvPr>
        </p:nvSpPr>
        <p:spPr/>
        <p:txBody>
          <a:bodyPr>
            <a:normAutofit fontScale="85000" lnSpcReduction="20000"/>
          </a:bodyPr>
          <a:lstStyle/>
          <a:p>
            <a:r>
              <a:rPr lang="en-GB" dirty="0" smtClean="0">
                <a:solidFill>
                  <a:schemeClr val="tx1"/>
                </a:solidFill>
              </a:rPr>
              <a:t>Published peer-reviewed (journals)</a:t>
            </a:r>
          </a:p>
          <a:p>
            <a:r>
              <a:rPr lang="en-GB" dirty="0" smtClean="0">
                <a:solidFill>
                  <a:schemeClr val="tx1"/>
                </a:solidFill>
              </a:rPr>
              <a:t>Professional guidelines (NICE)</a:t>
            </a:r>
          </a:p>
          <a:p>
            <a:r>
              <a:rPr lang="en-GB" dirty="0" smtClean="0">
                <a:solidFill>
                  <a:schemeClr val="tx1"/>
                </a:solidFill>
              </a:rPr>
              <a:t>Policy documents (healthy ageing)</a:t>
            </a:r>
          </a:p>
          <a:p>
            <a:r>
              <a:rPr lang="en-GB" dirty="0" smtClean="0">
                <a:solidFill>
                  <a:schemeClr val="tx1"/>
                </a:solidFill>
              </a:rPr>
              <a:t>Natural evidence (work-based) </a:t>
            </a:r>
          </a:p>
          <a:p>
            <a:endParaRPr lang="en-GB" dirty="0">
              <a:solidFill>
                <a:schemeClr val="tx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about other evidence?</a:t>
            </a:r>
            <a:endParaRPr lang="en-GB" dirty="0"/>
          </a:p>
        </p:txBody>
      </p:sp>
      <p:sp>
        <p:nvSpPr>
          <p:cNvPr id="3" name="Subtitle 2"/>
          <p:cNvSpPr>
            <a:spLocks noGrp="1"/>
          </p:cNvSpPr>
          <p:nvPr>
            <p:ph type="subTitle" idx="1"/>
          </p:nvPr>
        </p:nvSpPr>
        <p:spPr/>
        <p:txBody>
          <a:bodyPr>
            <a:normAutofit/>
          </a:bodyPr>
          <a:lstStyle/>
          <a:p>
            <a:r>
              <a:rPr lang="en-GB" dirty="0" smtClean="0">
                <a:solidFill>
                  <a:schemeClr val="tx1"/>
                </a:solidFill>
              </a:rPr>
              <a:t>What if we combine different measures?  For example cost with output?</a:t>
            </a:r>
          </a:p>
          <a:p>
            <a:endParaRPr lang="en-GB" dirty="0">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1"/>
            <a:ext cx="7772400" cy="2331690"/>
          </a:xfrm>
        </p:spPr>
        <p:txBody>
          <a:bodyPr/>
          <a:lstStyle/>
          <a:p>
            <a:r>
              <a:rPr lang="en-GB" dirty="0" smtClean="0"/>
              <a:t>What about other evidence?</a:t>
            </a:r>
            <a:endParaRPr lang="en-GB" dirty="0"/>
          </a:p>
        </p:txBody>
      </p:sp>
      <p:sp>
        <p:nvSpPr>
          <p:cNvPr id="3" name="Subtitle 2"/>
          <p:cNvSpPr>
            <a:spLocks noGrp="1"/>
          </p:cNvSpPr>
          <p:nvPr>
            <p:ph type="subTitle" idx="1"/>
          </p:nvPr>
        </p:nvSpPr>
        <p:spPr>
          <a:xfrm>
            <a:off x="1371600" y="3140968"/>
            <a:ext cx="6400800" cy="2497832"/>
          </a:xfrm>
        </p:spPr>
        <p:txBody>
          <a:bodyPr>
            <a:normAutofit fontScale="55000" lnSpcReduction="20000"/>
          </a:bodyPr>
          <a:lstStyle/>
          <a:p>
            <a:r>
              <a:rPr lang="en-GB" i="1" dirty="0">
                <a:solidFill>
                  <a:schemeClr val="tx1"/>
                </a:solidFill>
              </a:rPr>
              <a:t>Suppose clinic A treats 50 patients a week and costs £50,000.  </a:t>
            </a:r>
            <a:endParaRPr lang="en-GB" i="1" dirty="0" smtClean="0">
              <a:solidFill>
                <a:schemeClr val="tx1"/>
              </a:solidFill>
            </a:endParaRPr>
          </a:p>
          <a:p>
            <a:r>
              <a:rPr lang="en-GB" i="1" dirty="0" smtClean="0">
                <a:solidFill>
                  <a:schemeClr val="tx1"/>
                </a:solidFill>
              </a:rPr>
              <a:t>Suppose </a:t>
            </a:r>
            <a:r>
              <a:rPr lang="en-GB" i="1" dirty="0">
                <a:solidFill>
                  <a:schemeClr val="tx1"/>
                </a:solidFill>
              </a:rPr>
              <a:t>clinic B treats 75 patients a week and costs £150,000</a:t>
            </a:r>
            <a:endParaRPr lang="en-GB" dirty="0">
              <a:solidFill>
                <a:schemeClr val="tx1"/>
              </a:solidFill>
            </a:endParaRPr>
          </a:p>
          <a:p>
            <a:r>
              <a:rPr lang="en-GB" i="1" dirty="0">
                <a:solidFill>
                  <a:schemeClr val="tx1"/>
                </a:solidFill>
              </a:rPr>
              <a:t> </a:t>
            </a:r>
            <a:endParaRPr lang="en-GB" dirty="0">
              <a:solidFill>
                <a:schemeClr val="tx1"/>
              </a:solidFill>
            </a:endParaRPr>
          </a:p>
          <a:p>
            <a:r>
              <a:rPr lang="en-GB" i="1" dirty="0">
                <a:solidFill>
                  <a:schemeClr val="tx1"/>
                </a:solidFill>
              </a:rPr>
              <a:t>What is most cost-effective if treatment outcome the same?</a:t>
            </a:r>
            <a:endParaRPr lang="en-GB" dirty="0">
              <a:solidFill>
                <a:schemeClr val="tx1"/>
              </a:solidFill>
            </a:endParaRPr>
          </a:p>
          <a:p>
            <a:r>
              <a:rPr lang="en-GB" i="1" dirty="0">
                <a:solidFill>
                  <a:schemeClr val="tx1"/>
                </a:solidFill>
              </a:rPr>
              <a:t>Suppose clinic B is twice as effective as clinic A – then what?</a:t>
            </a:r>
            <a:endParaRPr lang="en-GB" dirty="0">
              <a:solidFill>
                <a:schemeClr val="tx1"/>
              </a:solidFill>
            </a:endParaRPr>
          </a:p>
          <a:p>
            <a:r>
              <a:rPr lang="en-GB" dirty="0">
                <a:solidFill>
                  <a:schemeClr val="tx1"/>
                </a:solidFill>
              </a:rPr>
              <a:t> </a:t>
            </a:r>
          </a:p>
          <a:p>
            <a:r>
              <a:rPr lang="en-GB" dirty="0">
                <a:solidFill>
                  <a:schemeClr val="tx1"/>
                </a:solidFill>
              </a:rPr>
              <a:t>Very important such as a basic health economic calculation</a:t>
            </a:r>
          </a:p>
          <a:p>
            <a:endParaRPr lang="en-GB" dirty="0" smtClean="0">
              <a:solidFill>
                <a:schemeClr val="tx1"/>
              </a:solidFill>
            </a:endParaRPr>
          </a:p>
          <a:p>
            <a:endParaRPr lang="en-GB" dirty="0">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68761"/>
            <a:ext cx="7772400" cy="2331690"/>
          </a:xfrm>
        </p:spPr>
        <p:txBody>
          <a:bodyPr>
            <a:normAutofit fontScale="90000"/>
          </a:bodyPr>
          <a:lstStyle/>
          <a:p>
            <a:pPr algn="l"/>
            <a:r>
              <a:rPr lang="en-GB" dirty="0" smtClean="0"/>
              <a:t/>
            </a:r>
            <a:br>
              <a:rPr lang="en-GB" dirty="0" smtClean="0"/>
            </a:br>
            <a:r>
              <a:rPr lang="en-GB" dirty="0" smtClean="0"/>
              <a:t/>
            </a:r>
            <a:br>
              <a:rPr lang="en-GB" dirty="0" smtClean="0"/>
            </a:br>
            <a:r>
              <a:rPr lang="en-GB" dirty="0" smtClean="0"/>
              <a:t>Guided exercise</a:t>
            </a:r>
            <a:br>
              <a:rPr lang="en-GB" dirty="0" smtClean="0"/>
            </a:br>
            <a:r>
              <a:rPr lang="en-GB" sz="3600" dirty="0" smtClean="0"/>
              <a:t/>
            </a:r>
            <a:br>
              <a:rPr lang="en-GB" sz="3600" dirty="0" smtClean="0"/>
            </a:br>
            <a:r>
              <a:rPr lang="en-GB" sz="2700" dirty="0" smtClean="0"/>
              <a:t>Form into small groups of about 3 people and </a:t>
            </a:r>
            <a:r>
              <a:rPr lang="en-GB" sz="2700" dirty="0" smtClean="0"/>
              <a:t>choose a journal from the selection</a:t>
            </a:r>
            <a:br>
              <a:rPr lang="en-GB" sz="2700" dirty="0" smtClean="0"/>
            </a:br>
            <a:r>
              <a:rPr lang="en-GB" sz="2700" dirty="0" smtClean="0"/>
              <a:t/>
            </a:r>
            <a:br>
              <a:rPr lang="en-GB" sz="2700" dirty="0" smtClean="0"/>
            </a:br>
            <a:r>
              <a:rPr lang="en-GB" sz="2700" dirty="0" smtClean="0"/>
              <a:t>Agree one article, review it and discuss the paper (one hour</a:t>
            </a:r>
            <a:r>
              <a:rPr lang="en-GB" sz="2700" dirty="0" smtClean="0"/>
              <a:t>)</a:t>
            </a:r>
            <a:br>
              <a:rPr lang="en-GB" sz="2700" dirty="0" smtClean="0"/>
            </a:br>
            <a:r>
              <a:rPr lang="en-GB" sz="2700" dirty="0" smtClean="0"/>
              <a:t/>
            </a:r>
            <a:br>
              <a:rPr lang="en-GB" sz="2700" dirty="0" smtClean="0"/>
            </a:br>
            <a:r>
              <a:rPr lang="en-GB" sz="2700" dirty="0" smtClean="0"/>
              <a:t>Reconvene and we’ll get some feedback on the </a:t>
            </a:r>
            <a:r>
              <a:rPr lang="en-GB" sz="2700" dirty="0" smtClean="0"/>
              <a:t>paper</a:t>
            </a:r>
            <a:br>
              <a:rPr lang="en-GB" sz="2700" dirty="0" smtClean="0"/>
            </a:br>
            <a:r>
              <a:rPr lang="en-GB" sz="2700" dirty="0" smtClean="0"/>
              <a:t/>
            </a:r>
            <a:br>
              <a:rPr lang="en-GB" sz="2700" dirty="0" smtClean="0"/>
            </a:br>
            <a:r>
              <a:rPr lang="en-GB" sz="2700" dirty="0" smtClean="0"/>
              <a:t>Tell us what the paper is about, what they did and what they </a:t>
            </a:r>
            <a:r>
              <a:rPr lang="en-GB" sz="2700" dirty="0" smtClean="0"/>
              <a:t>found – no format for feedback, just your thoughts</a:t>
            </a:r>
            <a:br>
              <a:rPr lang="en-GB" sz="2700" dirty="0" smtClean="0"/>
            </a:br>
            <a:r>
              <a:rPr lang="en-GB" sz="2700" dirty="0" smtClean="0"/>
              <a:t/>
            </a:r>
            <a:br>
              <a:rPr lang="en-GB" sz="2700" dirty="0" smtClean="0"/>
            </a:br>
            <a:r>
              <a:rPr lang="en-GB" sz="2700" dirty="0" smtClean="0"/>
              <a:t>TIP : challenge the paper with questions.  Was the paper important?  Why?  What could have been done better?  </a:t>
            </a:r>
            <a:r>
              <a:rPr lang="en-GB" sz="2700" dirty="0" smtClean="0"/>
              <a:t/>
            </a:r>
            <a:br>
              <a:rPr lang="en-GB" sz="2700" dirty="0" smtClean="0"/>
            </a:br>
            <a:endParaRPr lang="en-GB" sz="2700" dirty="0"/>
          </a:p>
        </p:txBody>
      </p:sp>
      <p:sp>
        <p:nvSpPr>
          <p:cNvPr id="3" name="Subtitle 2"/>
          <p:cNvSpPr>
            <a:spLocks noGrp="1"/>
          </p:cNvSpPr>
          <p:nvPr>
            <p:ph type="subTitle" idx="1"/>
          </p:nvPr>
        </p:nvSpPr>
        <p:spPr>
          <a:xfrm>
            <a:off x="1371600" y="3140968"/>
            <a:ext cx="6400800" cy="2497832"/>
          </a:xfrm>
        </p:spPr>
        <p:txBody>
          <a:bodyPr>
            <a:normAutofit/>
          </a:bodyPr>
          <a:lstStyle/>
          <a:p>
            <a:endParaRPr lang="en-GB" dirty="0" smtClean="0">
              <a:solidFill>
                <a:schemeClr val="tx1"/>
              </a:solidFill>
            </a:endParaRPr>
          </a:p>
          <a:p>
            <a:endParaRPr lang="en-GB" dirty="0">
              <a:solidFill>
                <a:schemeClr val="tx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257</Words>
  <Application>Microsoft Office PowerPoint</Application>
  <PresentationFormat>On-screen Show (4:3)</PresentationFormat>
  <Paragraphs>45</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Session one</vt:lpstr>
      <vt:lpstr>Format of today</vt:lpstr>
      <vt:lpstr>Introductions</vt:lpstr>
      <vt:lpstr>Research and evidence</vt:lpstr>
      <vt:lpstr>So what is evidence?</vt:lpstr>
      <vt:lpstr>So what is evidence</vt:lpstr>
      <vt:lpstr>Why is evidence important?</vt:lpstr>
      <vt:lpstr>Why is evidence important?</vt:lpstr>
      <vt:lpstr>What types of evidence are there?</vt:lpstr>
      <vt:lpstr>What types of evidence are there?</vt:lpstr>
      <vt:lpstr>What sources of evidence are there?</vt:lpstr>
      <vt:lpstr>What sources of evidence are there?</vt:lpstr>
      <vt:lpstr>What about other evidence?</vt:lpstr>
      <vt:lpstr>What about other evidence?</vt:lpstr>
      <vt:lpstr>  Guided exercise  Form into small groups of about 3 people and choose a journal from the selection  Agree one article, review it and discuss the paper (one hour)  Reconvene and we’ll get some feedback on the paper  Tell us what the paper is about, what they did and what they found – no format for feedback, just your thoughts  TIP : challenge the paper with questions.  Was the paper important?  Why?  What could have been done better?   </vt:lpstr>
    </vt:vector>
  </TitlesOfParts>
  <Company>Hywel Dda Health Board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one</dc:title>
  <dc:creator>ga103726</dc:creator>
  <cp:lastModifiedBy>ga103726</cp:lastModifiedBy>
  <cp:revision>6</cp:revision>
  <dcterms:created xsi:type="dcterms:W3CDTF">2019-09-30T10:35:34Z</dcterms:created>
  <dcterms:modified xsi:type="dcterms:W3CDTF">2019-09-30T11:02:54Z</dcterms:modified>
</cp:coreProperties>
</file>