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sldIdLst>
    <p:sldId id="256" r:id="rId2"/>
    <p:sldId id="268" r:id="rId3"/>
    <p:sldId id="266" r:id="rId4"/>
    <p:sldId id="265" r:id="rId5"/>
    <p:sldId id="258" r:id="rId6"/>
    <p:sldId id="259" r:id="rId7"/>
    <p:sldId id="260" r:id="rId8"/>
    <p:sldId id="262" r:id="rId9"/>
    <p:sldId id="263" r:id="rId10"/>
    <p:sldId id="270" r:id="rId11"/>
    <p:sldId id="271" r:id="rId12"/>
    <p:sldId id="272" r:id="rId13"/>
    <p:sldId id="273" r:id="rId14"/>
    <p:sldId id="274" r:id="rId15"/>
    <p:sldId id="269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B25F09-FAC2-42CC-9E59-FA1888A55B1E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F46FF8-4161-4141-BD8D-C02513121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70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600" b="1" i="1">
                <a:solidFill>
                  <a:srgbClr val="99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362524F-C80E-4021-A826-5011AFC1BF22}" type="slidenum">
              <a:rPr lang="en-US" altLang="en-US" sz="10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8</a:t>
            </a:fld>
            <a:endParaRPr lang="en-US" altLang="en-US" sz="1000" b="0" smtClean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CA" altLang="en-US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4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661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145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217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49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1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70984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07151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40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88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36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280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43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473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094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559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64634" y="93663"/>
            <a:ext cx="10862733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64634" y="1762125"/>
            <a:ext cx="10862733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8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100" smtClean="0">
                <a:solidFill>
                  <a:srgbClr val="6D6452"/>
                </a:solidFill>
              </a:defRPr>
            </a:lvl1pPr>
          </a:lstStyle>
          <a:p>
            <a:fld id="{5631F4E6-47DE-43E0-9892-73B30483221F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Gill Sans MT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10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 smtClean="0">
                <a:solidFill>
                  <a:srgbClr val="6D6452"/>
                </a:solidFill>
              </a:defRPr>
            </a:lvl1pPr>
          </a:lstStyle>
          <a:p>
            <a:fld id="{C8F084F3-4B0F-442E-B70B-E3C564E6A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83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vestopedia.com/terms/c/corp-social-responsibility.asp?" TargetMode="External"/><Relationship Id="rId2" Type="http://schemas.openxmlformats.org/officeDocument/2006/relationships/hyperlink" Target="http://www.investopedia.com/terms/c/corporation.as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vestopedia.com/terms/o/operating-cost.asp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nagement-issues.com/news/536/investor-interest-in-csr-is-on-the-rise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stainablebrands.com/news_and_views/employee_engagement/caeli-quinn/want-engage-your-employees-your-csr-activities-giv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Revision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CSR and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84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782595"/>
            <a:ext cx="10862733" cy="1729946"/>
          </a:xfrm>
        </p:spPr>
        <p:txBody>
          <a:bodyPr/>
          <a:lstStyle/>
          <a:p>
            <a:r>
              <a:rPr lang="en-GB" dirty="0" smtClean="0"/>
              <a:t>Quick Reminder</a:t>
            </a:r>
            <a:br>
              <a:rPr lang="en-GB" dirty="0" smtClean="0"/>
            </a:br>
            <a:r>
              <a:rPr lang="en-GB" dirty="0" smtClean="0"/>
              <a:t>Those </a:t>
            </a:r>
            <a:r>
              <a:rPr lang="en-GB" dirty="0" smtClean="0"/>
              <a:t>who get good marks: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634" y="3352799"/>
            <a:ext cx="10862733" cy="2773363"/>
          </a:xfrm>
        </p:spPr>
        <p:txBody>
          <a:bodyPr/>
          <a:lstStyle/>
          <a:p>
            <a:r>
              <a:rPr lang="en-GB" dirty="0" smtClean="0"/>
              <a:t>Answer the question</a:t>
            </a:r>
          </a:p>
          <a:p>
            <a:r>
              <a:rPr lang="en-GB" dirty="0" smtClean="0"/>
              <a:t>Include appropriate theory</a:t>
            </a:r>
          </a:p>
          <a:p>
            <a:r>
              <a:rPr lang="en-GB" dirty="0" smtClean="0"/>
              <a:t>Apply that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74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Corporate Social Responsibility and Sustainability</a:t>
            </a:r>
          </a:p>
          <a:p>
            <a:r>
              <a:rPr lang="en-GB" dirty="0"/>
              <a:t>Why should an organisation introduce such practices</a:t>
            </a:r>
            <a:r>
              <a:rPr lang="en-GB" dirty="0" smtClean="0"/>
              <a:t>?</a:t>
            </a:r>
          </a:p>
          <a:p>
            <a:r>
              <a:rPr lang="en-GB" dirty="0" smtClean="0"/>
              <a:t>Discuss what could prevent an organisation from introducing CSR and Sustainability practices</a:t>
            </a:r>
          </a:p>
        </p:txBody>
      </p:sp>
    </p:spTree>
    <p:extLst>
      <p:ext uri="{BB962C8B-B14F-4D97-AF65-F5344CB8AC3E}">
        <p14:creationId xmlns:p14="http://schemas.microsoft.com/office/powerpoint/2010/main" val="104184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>
                <a:solidFill>
                  <a:schemeClr val="tx1"/>
                </a:solidFill>
              </a:rPr>
              <a:t>CSR is: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solidFill>
                  <a:schemeClr val="tx1"/>
                </a:solidFill>
              </a:rPr>
              <a:t>Corporate social responsibility, often abbreviated "CSR," is a </a:t>
            </a:r>
            <a:r>
              <a:rPr lang="en-GB" sz="2400" dirty="0" smtClean="0">
                <a:solidFill>
                  <a:schemeClr val="tx1"/>
                </a:solidFill>
                <a:hlinkClick r:id="rId2"/>
              </a:rPr>
              <a:t>corporation's</a:t>
            </a:r>
            <a:r>
              <a:rPr lang="en-GB" sz="2400" dirty="0" smtClean="0">
                <a:solidFill>
                  <a:schemeClr val="tx1"/>
                </a:solidFill>
              </a:rPr>
              <a:t>  initiatives to assess and take responsibility for the company's effects on environmental and social wellbeing. The term generally applies to </a:t>
            </a:r>
            <a:r>
              <a:rPr lang="en-GB" sz="2400" dirty="0" smtClean="0">
                <a:solidFill>
                  <a:schemeClr val="tx1"/>
                </a:solidFill>
                <a:hlinkClick r:id="rId3"/>
              </a:rPr>
              <a:t>efforts that go beyond what may be required by regulators or environmental protection groups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  <a:br>
              <a:rPr lang="en-GB" sz="2400" dirty="0" smtClean="0">
                <a:solidFill>
                  <a:schemeClr val="tx1"/>
                </a:solidFill>
              </a:rPr>
            </a:br>
            <a:endParaRPr lang="en-GB" dirty="0"/>
          </a:p>
          <a:p>
            <a:r>
              <a:rPr lang="en-GB" dirty="0" smtClean="0"/>
              <a:t>CSR </a:t>
            </a:r>
            <a:r>
              <a:rPr lang="en-GB" dirty="0"/>
              <a:t>may also be referred to as "corporate citizenship" and can involve incurring short-term </a:t>
            </a:r>
            <a:r>
              <a:rPr lang="en-GB" dirty="0">
                <a:hlinkClick r:id="rId4"/>
              </a:rPr>
              <a:t>costs</a:t>
            </a:r>
            <a:r>
              <a:rPr lang="en-GB" dirty="0"/>
              <a:t> that do not provide an immediate financial benefit to the company, but instead promote positive social and environmental change.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16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400" b="1" dirty="0"/>
              <a:t>Carroll’s Four Part Definition</a:t>
            </a:r>
            <a:r>
              <a:rPr lang="en-US" altLang="en-US" sz="4400" dirty="0"/>
              <a:t/>
            </a:r>
            <a:br>
              <a:rPr lang="en-US" altLang="en-US" sz="4400" dirty="0"/>
            </a:br>
            <a:endParaRPr lang="en-US" sz="44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Carroll (1991) organized different corporate social responsibilities as a four-layered pyramid model and called it the pyramid of responsibilities</a:t>
            </a:r>
            <a:r>
              <a:rPr lang="en-US" dirty="0" smtClean="0"/>
              <a:t>.</a:t>
            </a:r>
          </a:p>
          <a:p>
            <a:r>
              <a:rPr lang="en-US" altLang="en-US" dirty="0"/>
              <a:t>CSR encompasses the economic, legal, ethical and discretionary (philanthropic) expectations that society has of organisations at a given point in time.</a:t>
            </a:r>
          </a:p>
          <a:p>
            <a:r>
              <a:rPr lang="en-US" dirty="0"/>
              <a:t>According to Carroll and </a:t>
            </a:r>
            <a:r>
              <a:rPr lang="en-US" dirty="0" err="1"/>
              <a:t>Buchholtz</a:t>
            </a:r>
            <a:r>
              <a:rPr lang="en-US" dirty="0"/>
              <a:t> (2003), the pyramid of responsibilities should be seen as a whole and the different parts should not be separated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95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b="1" dirty="0"/>
              <a:t>Carroll’s Four Part Definition</a:t>
            </a:r>
            <a:br>
              <a:rPr lang="en-US" altLang="en-US" sz="2800" b="1" dirty="0"/>
            </a:br>
            <a:r>
              <a:rPr lang="en-US" altLang="en-US" sz="2800" b="1" dirty="0"/>
              <a:t>Understanding the Four Components</a:t>
            </a:r>
            <a:r>
              <a:rPr lang="en-US" altLang="en-US" sz="2800" dirty="0"/>
              <a:t/>
            </a:r>
            <a:br>
              <a:rPr lang="en-US" altLang="en-US" sz="2800" dirty="0"/>
            </a:br>
            <a:endParaRPr lang="en-GB" sz="28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901953"/>
              </p:ext>
            </p:extLst>
          </p:nvPr>
        </p:nvGraphicFramePr>
        <p:xfrm>
          <a:off x="2222501" y="1532237"/>
          <a:ext cx="7746999" cy="5269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2333"/>
                <a:gridCol w="2582333"/>
                <a:gridCol w="2582333"/>
              </a:tblGrid>
              <a:tr h="9522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Responsibility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Societal Expectation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Examples</a:t>
                      </a:r>
                    </a:p>
                  </a:txBody>
                  <a:tcPr marL="86078" marR="86078" horzOverflow="overflow"/>
                </a:tc>
              </a:tr>
              <a:tr h="13755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Economic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Be profitable.  Maximize sales, minimize costs, etc.</a:t>
                      </a:r>
                    </a:p>
                  </a:txBody>
                  <a:tcPr marL="86078" marR="86078" horzOverflow="overflow"/>
                </a:tc>
              </a:tr>
              <a:tr h="9522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Legal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Obey laws and regulations.</a:t>
                      </a:r>
                    </a:p>
                  </a:txBody>
                  <a:tcPr marL="86078" marR="86078" horzOverflow="overflow"/>
                </a:tc>
              </a:tr>
              <a:tr h="9522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Ethical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Expected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Do what is right, fair and just.</a:t>
                      </a:r>
                    </a:p>
                  </a:txBody>
                  <a:tcPr marL="86078" marR="86078" horzOverflow="overflow"/>
                </a:tc>
              </a:tr>
              <a:tr h="103694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Discretionary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(Philanthropic)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Desired/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Expected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Be a good corporate citizen.</a:t>
                      </a:r>
                    </a:p>
                  </a:txBody>
                  <a:tcPr marL="86078" marR="86078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433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Pyramid of CSR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0800" y="2215356"/>
            <a:ext cx="7010400" cy="3457575"/>
          </a:xfrm>
        </p:spPr>
      </p:pic>
    </p:spTree>
    <p:extLst>
      <p:ext uri="{BB962C8B-B14F-4D97-AF65-F5344CB8AC3E}">
        <p14:creationId xmlns:p14="http://schemas.microsoft.com/office/powerpoint/2010/main" val="32619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622854" y="623888"/>
            <a:ext cx="8435546" cy="1281112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Sustainability is:</a:t>
            </a:r>
            <a:endParaRPr lang="en-US" altLang="en-US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2057400"/>
            <a:ext cx="8382000" cy="4114800"/>
          </a:xfrm>
        </p:spPr>
        <p:txBody>
          <a:bodyPr/>
          <a:lstStyle/>
          <a:p>
            <a:pPr algn="ctr" eaLnBrk="1" hangingPunct="1"/>
            <a:r>
              <a:rPr lang="en-US" altLang="en-US" sz="4000" dirty="0"/>
              <a:t>meeting the needs of the present without compromising the ability of  future generations to meet their own needs.</a:t>
            </a:r>
          </a:p>
          <a:p>
            <a:pPr lvl="1" eaLnBrk="1" hangingPunct="1">
              <a:buFontTx/>
              <a:buNone/>
            </a:pPr>
            <a:endParaRPr lang="en-US" altLang="en-US" b="1" dirty="0" smtClean="0"/>
          </a:p>
          <a:p>
            <a:pPr lvl="1" eaLnBrk="1" hangingPunct="1"/>
            <a:r>
              <a:rPr lang="en-US" altLang="en-US" b="1" dirty="0" smtClean="0"/>
              <a:t>World Commission on Environment and Development (1987): </a:t>
            </a:r>
            <a:r>
              <a:rPr lang="en-US" altLang="en-US" b="1" i="1" dirty="0" smtClean="0"/>
              <a:t>Our Common Future</a:t>
            </a:r>
          </a:p>
        </p:txBody>
      </p:sp>
    </p:spTree>
    <p:extLst>
      <p:ext uri="{BB962C8B-B14F-4D97-AF65-F5344CB8AC3E}">
        <p14:creationId xmlns:p14="http://schemas.microsoft.com/office/powerpoint/2010/main" val="396243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>
          <a:xfrm>
            <a:off x="3468688" y="623888"/>
            <a:ext cx="6589712" cy="1281112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US" altLang="en-US" sz="5400"/>
              <a:t>the sustainable development triangle</a:t>
            </a:r>
          </a:p>
        </p:txBody>
      </p:sp>
      <p:sp>
        <p:nvSpPr>
          <p:cNvPr id="166915" name="Freeform 3"/>
          <p:cNvSpPr>
            <a:spLocks/>
          </p:cNvSpPr>
          <p:nvPr/>
        </p:nvSpPr>
        <p:spPr bwMode="auto">
          <a:xfrm>
            <a:off x="5268914" y="3429001"/>
            <a:ext cx="1654175" cy="1482725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3482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9" y="3074988"/>
            <a:ext cx="3671887" cy="273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377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Organisations should introduce CSR practices because: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Company’s </a:t>
            </a:r>
            <a:r>
              <a:rPr lang="en-GB" b="1" dirty="0"/>
              <a:t>reputation is at stake</a:t>
            </a:r>
          </a:p>
          <a:p>
            <a:r>
              <a:rPr lang="en-GB" dirty="0"/>
              <a:t>A good cause is always a way to showcase </a:t>
            </a:r>
            <a:r>
              <a:rPr lang="en-GB" dirty="0" smtClean="0"/>
              <a:t>an organisations </a:t>
            </a:r>
            <a:r>
              <a:rPr lang="en-GB" dirty="0"/>
              <a:t>values and identity as a brand. Every company needs their image to be impeccable </a:t>
            </a:r>
            <a:r>
              <a:rPr lang="en-GB" dirty="0" smtClean="0"/>
              <a:t>and </a:t>
            </a:r>
            <a:r>
              <a:rPr lang="en-GB" dirty="0"/>
              <a:t>investing in a philanthropy program is a way of achieving this goal. </a:t>
            </a:r>
            <a:endParaRPr lang="en-GB" dirty="0" smtClean="0"/>
          </a:p>
          <a:p>
            <a:r>
              <a:rPr lang="en-GB" dirty="0" smtClean="0"/>
              <a:t>Also</a:t>
            </a:r>
            <a:r>
              <a:rPr lang="en-GB" dirty="0"/>
              <a:t>, it will be easier to evolve and grow as a firm when embracing the current CSR trend. Since showing commitment is highly valued in </a:t>
            </a:r>
            <a:r>
              <a:rPr lang="en-GB" dirty="0" smtClean="0"/>
              <a:t>society</a:t>
            </a:r>
            <a:r>
              <a:rPr lang="en-GB" dirty="0"/>
              <a:t>, it will surely be valued by the government, the community and other stakeholders.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385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Organisations should introduce CSR practices because: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470" y="1820563"/>
            <a:ext cx="11763633" cy="4728518"/>
          </a:xfrm>
        </p:spPr>
        <p:txBody>
          <a:bodyPr>
            <a:normAutofit/>
          </a:bodyPr>
          <a:lstStyle/>
          <a:p>
            <a:r>
              <a:rPr lang="en-GB" b="1" dirty="0"/>
              <a:t>Consumers expect best practices (and will pay for them)</a:t>
            </a:r>
          </a:p>
          <a:p>
            <a:r>
              <a:rPr lang="en-GB" dirty="0"/>
              <a:t>Customers are more likely to buy from a company </a:t>
            </a:r>
            <a:r>
              <a:rPr lang="en-GB" dirty="0" smtClean="0"/>
              <a:t>that </a:t>
            </a:r>
            <a:r>
              <a:rPr lang="en-GB" dirty="0"/>
              <a:t>has a transparent and impactful way of giving back. </a:t>
            </a:r>
            <a:r>
              <a:rPr lang="en-GB" dirty="0" smtClean="0"/>
              <a:t> </a:t>
            </a:r>
          </a:p>
          <a:p>
            <a:r>
              <a:rPr lang="en-GB" dirty="0" smtClean="0"/>
              <a:t>More </a:t>
            </a:r>
            <a:r>
              <a:rPr lang="en-GB" dirty="0"/>
              <a:t>than 88% of consumers think companies should try to achieve their business goals while improving society and the </a:t>
            </a:r>
            <a:r>
              <a:rPr lang="en-GB" dirty="0" smtClean="0"/>
              <a:t>environment,</a:t>
            </a:r>
            <a:r>
              <a:rPr lang="en-GB" dirty="0"/>
              <a:t>  </a:t>
            </a:r>
            <a:r>
              <a:rPr lang="en-GB" dirty="0" smtClean="0"/>
              <a:t>and </a:t>
            </a:r>
            <a:r>
              <a:rPr lang="en-GB" dirty="0"/>
              <a:t>they will pay more to be able to help through your firm : </a:t>
            </a:r>
            <a:r>
              <a:rPr lang="en-GB" dirty="0" smtClean="0"/>
              <a:t>the </a:t>
            </a:r>
            <a:r>
              <a:rPr lang="en-GB" dirty="0"/>
              <a:t>average consumer will drive an extra 11 minutes to buy a product that supported a cause. </a:t>
            </a:r>
            <a:endParaRPr lang="en-GB" dirty="0" smtClean="0"/>
          </a:p>
          <a:p>
            <a:r>
              <a:rPr lang="en-GB" dirty="0" smtClean="0"/>
              <a:t>Moreover</a:t>
            </a:r>
            <a:r>
              <a:rPr lang="en-GB" dirty="0"/>
              <a:t>, 75% of customers are willing to penalise companies that are not acting responsibly. With this moral background, </a:t>
            </a:r>
            <a:r>
              <a:rPr lang="en-GB" dirty="0" smtClean="0"/>
              <a:t>an organisations image </a:t>
            </a:r>
            <a:r>
              <a:rPr lang="en-GB" dirty="0"/>
              <a:t>to the public will be strong and positive, creating a more personal relationship with </a:t>
            </a:r>
            <a:r>
              <a:rPr lang="en-GB" dirty="0" smtClean="0"/>
              <a:t>customers/consumers.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387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Organisations should introduce CSR practices because: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Investors will be more interested in </a:t>
            </a:r>
            <a:r>
              <a:rPr lang="en-GB" b="1" dirty="0" smtClean="0"/>
              <a:t>the organisation</a:t>
            </a:r>
            <a:endParaRPr lang="en-GB" b="1" dirty="0"/>
          </a:p>
          <a:p>
            <a:r>
              <a:rPr lang="en-GB" dirty="0"/>
              <a:t>Transparency is key ! Investors will </a:t>
            </a:r>
            <a:r>
              <a:rPr lang="en-GB" dirty="0" smtClean="0"/>
              <a:t>view a strong </a:t>
            </a:r>
            <a:r>
              <a:rPr lang="en-GB" dirty="0"/>
              <a:t>CSR program as an act of honesty. It will directly lead to a better image of </a:t>
            </a:r>
            <a:r>
              <a:rPr lang="en-GB" dirty="0" smtClean="0"/>
              <a:t>the organisations financial </a:t>
            </a:r>
            <a:r>
              <a:rPr lang="en-GB" dirty="0"/>
              <a:t>ethics. </a:t>
            </a:r>
            <a:endParaRPr lang="en-GB" dirty="0" smtClean="0"/>
          </a:p>
          <a:p>
            <a:r>
              <a:rPr lang="en-GB" dirty="0" smtClean="0"/>
              <a:t>Corporate </a:t>
            </a:r>
            <a:r>
              <a:rPr lang="en-GB" dirty="0"/>
              <a:t>philanthropy is clearly a vehicle for business opportunities. Recently, investment firms drew away from petrol giant BP because of their operations in Alaska. If </a:t>
            </a:r>
            <a:r>
              <a:rPr lang="en-GB" dirty="0" smtClean="0"/>
              <a:t>the organisations </a:t>
            </a:r>
            <a:r>
              <a:rPr lang="en-GB" dirty="0"/>
              <a:t>values match the investors’, it will be much easier to create business </a:t>
            </a:r>
            <a:r>
              <a:rPr lang="en-GB" dirty="0" smtClean="0"/>
              <a:t>partnerships. </a:t>
            </a:r>
          </a:p>
          <a:p>
            <a:r>
              <a:rPr lang="en-GB" dirty="0" smtClean="0"/>
              <a:t>Society </a:t>
            </a:r>
            <a:r>
              <a:rPr lang="en-GB" dirty="0"/>
              <a:t>and business is evolving and investors know it. </a:t>
            </a:r>
            <a:r>
              <a:rPr lang="en-GB" dirty="0">
                <a:hlinkClick r:id="rId2"/>
              </a:rPr>
              <a:t>They will be more inclined to support a company that is growing in the right direction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775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374" y="93663"/>
            <a:ext cx="11271994" cy="1452562"/>
          </a:xfrm>
        </p:spPr>
        <p:txBody>
          <a:bodyPr/>
          <a:lstStyle/>
          <a:p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Organisations should introduce CSR practices because: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634" y="1546225"/>
            <a:ext cx="10862733" cy="479691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Boosts employee engagement</a:t>
            </a:r>
          </a:p>
          <a:p>
            <a:r>
              <a:rPr lang="en-GB" dirty="0"/>
              <a:t>What better way to engage employees than to create a sense of collective purpose? When people collaborate together, especially for a good cause, they create lasting relationships with their co-workers and will be happier to attend their jobs in the morning. </a:t>
            </a:r>
            <a:endParaRPr lang="en-GB" dirty="0" smtClean="0"/>
          </a:p>
          <a:p>
            <a:r>
              <a:rPr lang="en-GB" dirty="0" smtClean="0"/>
              <a:t>Contributing </a:t>
            </a:r>
            <a:r>
              <a:rPr lang="en-GB" dirty="0"/>
              <a:t>to something </a:t>
            </a:r>
            <a:r>
              <a:rPr lang="en-GB" dirty="0" smtClean="0"/>
              <a:t>a </a:t>
            </a:r>
            <a:r>
              <a:rPr lang="en-GB" dirty="0"/>
              <a:t>team is passionate </a:t>
            </a:r>
            <a:r>
              <a:rPr lang="en-GB" dirty="0" smtClean="0"/>
              <a:t>can be </a:t>
            </a:r>
            <a:r>
              <a:rPr lang="en-GB" dirty="0"/>
              <a:t>a </a:t>
            </a:r>
            <a:r>
              <a:rPr lang="en-GB" dirty="0" smtClean="0"/>
              <a:t>help employees learn </a:t>
            </a:r>
            <a:r>
              <a:rPr lang="en-GB" dirty="0"/>
              <a:t>new skills and boost their confidence. </a:t>
            </a:r>
            <a:r>
              <a:rPr lang="en-GB" dirty="0" smtClean="0"/>
              <a:t>This </a:t>
            </a:r>
            <a:r>
              <a:rPr lang="en-GB" dirty="0"/>
              <a:t>will foster personal growth and commitment amongst employees, which is a valuable asset </a:t>
            </a:r>
            <a:r>
              <a:rPr lang="en-GB" dirty="0" smtClean="0"/>
              <a:t>for organisations. </a:t>
            </a:r>
          </a:p>
          <a:p>
            <a:r>
              <a:rPr lang="en-GB" dirty="0" smtClean="0"/>
              <a:t>In </a:t>
            </a:r>
            <a:r>
              <a:rPr lang="en-GB" dirty="0"/>
              <a:t>a recent study led by Forbes that compared engaged and unengaged employees, only 3% of unengaged employees would advocate for their organisation against 67% for engaged employees.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will also recommend </a:t>
            </a:r>
            <a:r>
              <a:rPr lang="en-GB" dirty="0" smtClean="0"/>
              <a:t>the organisation to others, and absenteeism is lower.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367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Organisations should introduce CSR practices because: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The Organisation will </a:t>
            </a:r>
            <a:r>
              <a:rPr lang="en-GB" b="1" dirty="0"/>
              <a:t>attract employees</a:t>
            </a:r>
          </a:p>
          <a:p>
            <a:r>
              <a:rPr lang="en-GB" dirty="0"/>
              <a:t>In </a:t>
            </a:r>
            <a:r>
              <a:rPr lang="en-GB" dirty="0" smtClean="0"/>
              <a:t>relation </a:t>
            </a:r>
            <a:r>
              <a:rPr lang="en-GB" dirty="0"/>
              <a:t>to the previous point, </a:t>
            </a:r>
            <a:r>
              <a:rPr lang="en-GB" dirty="0">
                <a:hlinkClick r:id="rId2"/>
              </a:rPr>
              <a:t>philanthropy around a good cause will most likely attract workforce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 </a:t>
            </a:r>
            <a:r>
              <a:rPr lang="en-GB" dirty="0"/>
              <a:t>employees </a:t>
            </a:r>
            <a:r>
              <a:rPr lang="en-GB" i="1" dirty="0"/>
              <a:t>demand</a:t>
            </a:r>
            <a:r>
              <a:rPr lang="en-GB" dirty="0"/>
              <a:t> their company to be socially responsible. A big part of our lives is spent at work and we all want to make it worthwhile.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order to make people work </a:t>
            </a:r>
            <a:r>
              <a:rPr lang="en-GB" i="1" dirty="0"/>
              <a:t>with</a:t>
            </a:r>
            <a:r>
              <a:rPr lang="en-GB" dirty="0"/>
              <a:t> you and not </a:t>
            </a:r>
            <a:r>
              <a:rPr lang="en-GB" i="1" dirty="0"/>
              <a:t>for</a:t>
            </a:r>
            <a:r>
              <a:rPr lang="en-GB" dirty="0"/>
              <a:t> you, it is key to take part in CSR activities to show them that you are different from other firms. </a:t>
            </a:r>
            <a:endParaRPr lang="en-GB" dirty="0" smtClean="0"/>
          </a:p>
          <a:p>
            <a:r>
              <a:rPr lang="en-GB" dirty="0" smtClean="0"/>
              <a:t>Millennials </a:t>
            </a:r>
            <a:r>
              <a:rPr lang="en-GB" dirty="0"/>
              <a:t>are now integrated in our economy and they want jobs that matter. </a:t>
            </a:r>
            <a:endParaRPr lang="en-GB" dirty="0" smtClean="0"/>
          </a:p>
          <a:p>
            <a:r>
              <a:rPr lang="en-GB" dirty="0" smtClean="0"/>
              <a:t>Employees </a:t>
            </a:r>
            <a:r>
              <a:rPr lang="en-GB" dirty="0"/>
              <a:t>will also find it attractive to work in an atmosphere where doing good is valued and where employees are engaged and proud of their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551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558" y="93663"/>
            <a:ext cx="11057810" cy="1452562"/>
          </a:xfrm>
        </p:spPr>
        <p:txBody>
          <a:bodyPr/>
          <a:lstStyle/>
          <a:p>
            <a:r>
              <a:rPr lang="en-GB" sz="4000" dirty="0" smtClean="0"/>
              <a:t>Organisations should introduce Sustainability practices because: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Depletion of finite resources – fossil fuels, soil, minerals, species</a:t>
            </a:r>
          </a:p>
          <a:p>
            <a:r>
              <a:rPr lang="en-GB" dirty="0" smtClean="0"/>
              <a:t>Over-use of renewable resources – forests, fish &amp; wildlife, fertility, public funds</a:t>
            </a:r>
          </a:p>
          <a:p>
            <a:r>
              <a:rPr lang="en-GB" dirty="0" smtClean="0"/>
              <a:t>Pollution – air, water, soil</a:t>
            </a:r>
          </a:p>
          <a:p>
            <a:r>
              <a:rPr lang="en-GB" dirty="0" smtClean="0"/>
              <a:t>Inequity – economic, political, social and gender</a:t>
            </a:r>
          </a:p>
          <a:p>
            <a:r>
              <a:rPr lang="en-GB" dirty="0" smtClean="0"/>
              <a:t>Species Loss – endangered species and spaces</a:t>
            </a:r>
          </a:p>
        </p:txBody>
      </p:sp>
    </p:spTree>
    <p:extLst>
      <p:ext uri="{BB962C8B-B14F-4D97-AF65-F5344CB8AC3E}">
        <p14:creationId xmlns:p14="http://schemas.microsoft.com/office/powerpoint/2010/main" val="34707646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</a:rPr>
              <a:t>(a)	Lewin’s ‘force-field’ theory states that behaviour is the result of equilibrium 	between two sets of forces – driving forces and restraining forces.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</a:rPr>
              <a:t>	With reference to this theory, explain organisational behaviour in times of 	change, including consideration of resistance to change</a:t>
            </a:r>
          </a:p>
          <a:p>
            <a:pPr marL="0" indent="0">
              <a:buNone/>
            </a:pPr>
            <a:endParaRPr lang="en-GB" b="1" dirty="0" smtClean="0">
              <a:solidFill>
                <a:schemeClr val="tx1"/>
              </a:solidFill>
            </a:endParaRPr>
          </a:p>
          <a:p>
            <a:pPr>
              <a:buAutoNum type="alphaLcParenBoth" startAt="2"/>
            </a:pPr>
            <a:r>
              <a:rPr lang="en-GB" b="1" dirty="0" smtClean="0">
                <a:solidFill>
                  <a:schemeClr val="tx1"/>
                </a:solidFill>
              </a:rPr>
              <a:t>Discuss the extent to which resistance to change can be effectively </a:t>
            </a:r>
            <a:r>
              <a:rPr lang="en-GB" b="1" dirty="0" smtClean="0">
                <a:solidFill>
                  <a:schemeClr val="tx1"/>
                </a:solidFill>
              </a:rPr>
              <a:t>overcome</a:t>
            </a:r>
            <a:r>
              <a:rPr lang="en-GB" b="1" dirty="0" smtClean="0">
                <a:solidFill>
                  <a:schemeClr val="tx1"/>
                </a:solidFill>
              </a:rPr>
              <a:t>, using relevant theory to support your answer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032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Breakeven analysis revision</Template>
  <TotalTime>102</TotalTime>
  <Words>837</Words>
  <Application>Microsoft Office PowerPoint</Application>
  <PresentationFormat>Widescreen</PresentationFormat>
  <Paragraphs>80</Paragraphs>
  <Slides>16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MS PGothic</vt:lpstr>
      <vt:lpstr>MS PGothic</vt:lpstr>
      <vt:lpstr>Arial</vt:lpstr>
      <vt:lpstr>Book Antiqua</vt:lpstr>
      <vt:lpstr>Calibri</vt:lpstr>
      <vt:lpstr>Garamond</vt:lpstr>
      <vt:lpstr>Gill Sans MT</vt:lpstr>
      <vt:lpstr>Times New Roman</vt:lpstr>
      <vt:lpstr>Wingdings 2</vt:lpstr>
      <vt:lpstr>Saddle</vt:lpstr>
      <vt:lpstr>Revision </vt:lpstr>
      <vt:lpstr>Quick Reminder Those who get good marks:</vt:lpstr>
      <vt:lpstr>Revision</vt:lpstr>
      <vt:lpstr>CSR is:</vt:lpstr>
      <vt:lpstr>Carroll’s Four Part Definition </vt:lpstr>
      <vt:lpstr>Carroll’s Four Part Definition Understanding the Four Components </vt:lpstr>
      <vt:lpstr>Pyramid of CSR</vt:lpstr>
      <vt:lpstr>Sustainability is:</vt:lpstr>
      <vt:lpstr>the sustainable development triangle</vt:lpstr>
      <vt:lpstr>Organisations should introduce CSR practices because:</vt:lpstr>
      <vt:lpstr>Organisations should introduce CSR practices because:</vt:lpstr>
      <vt:lpstr>Organisations should introduce CSR practices because:</vt:lpstr>
      <vt:lpstr>Organisations should introduce CSR practices because:</vt:lpstr>
      <vt:lpstr>Organisations should introduce CSR practices because:</vt:lpstr>
      <vt:lpstr>Organisations should introduce Sustainability practices because:</vt:lpstr>
      <vt:lpstr>Change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</dc:title>
  <dc:creator>Marie Pitson</dc:creator>
  <cp:lastModifiedBy>Marie Pitson</cp:lastModifiedBy>
  <cp:revision>2</cp:revision>
  <dcterms:created xsi:type="dcterms:W3CDTF">2016-05-27T06:56:01Z</dcterms:created>
  <dcterms:modified xsi:type="dcterms:W3CDTF">2017-06-09T07:46:41Z</dcterms:modified>
</cp:coreProperties>
</file>