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2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rawings/drawing1.xml" ContentType="application/vnd.openxmlformats-officedocument.drawingml.chartshape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34" r:id="rId4"/>
    <p:sldMasterId id="2147483745" r:id="rId5"/>
    <p:sldMasterId id="2147483752" r:id="rId6"/>
  </p:sldMasterIdLst>
  <p:notesMasterIdLst>
    <p:notesMasterId r:id="rId30"/>
  </p:notesMasterIdLst>
  <p:handoutMasterIdLst>
    <p:handoutMasterId r:id="rId31"/>
  </p:handoutMasterIdLst>
  <p:sldIdLst>
    <p:sldId id="294" r:id="rId7"/>
    <p:sldId id="283" r:id="rId8"/>
    <p:sldId id="317" r:id="rId9"/>
    <p:sldId id="285" r:id="rId10"/>
    <p:sldId id="286" r:id="rId11"/>
    <p:sldId id="314" r:id="rId12"/>
    <p:sldId id="313" r:id="rId13"/>
    <p:sldId id="302" r:id="rId14"/>
    <p:sldId id="305" r:id="rId15"/>
    <p:sldId id="306" r:id="rId16"/>
    <p:sldId id="307" r:id="rId17"/>
    <p:sldId id="322" r:id="rId18"/>
    <p:sldId id="318" r:id="rId19"/>
    <p:sldId id="323" r:id="rId20"/>
    <p:sldId id="319" r:id="rId21"/>
    <p:sldId id="324" r:id="rId22"/>
    <p:sldId id="325" r:id="rId23"/>
    <p:sldId id="309" r:id="rId24"/>
    <p:sldId id="326" r:id="rId25"/>
    <p:sldId id="310" r:id="rId26"/>
    <p:sldId id="327" r:id="rId27"/>
    <p:sldId id="316" r:id="rId28"/>
    <p:sldId id="293" r:id="rId29"/>
  </p:sldIdLst>
  <p:sldSz cx="12192000" cy="6858000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17" userDrawn="1">
          <p15:clr>
            <a:srgbClr val="A4A3A4"/>
          </p15:clr>
        </p15:guide>
        <p15:guide id="2" pos="7529" userDrawn="1">
          <p15:clr>
            <a:srgbClr val="A4A3A4"/>
          </p15:clr>
        </p15:guide>
        <p15:guide id="3" orient="horz" pos="391" userDrawn="1">
          <p15:clr>
            <a:srgbClr val="A4A3A4"/>
          </p15:clr>
        </p15:guide>
        <p15:guide id="4" orient="horz" pos="73" userDrawn="1">
          <p15:clr>
            <a:srgbClr val="A4A3A4"/>
          </p15:clr>
        </p15:guide>
        <p15:guide id="5" pos="57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33E88"/>
    <a:srgbClr val="0C406D"/>
    <a:srgbClr val="091932"/>
    <a:srgbClr val="0099C4"/>
    <a:srgbClr val="812143"/>
    <a:srgbClr val="442B58"/>
    <a:srgbClr val="820E21"/>
    <a:srgbClr val="3B4950"/>
    <a:srgbClr val="DD7A0F"/>
    <a:srgbClr val="384A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4A74EE-F233-4FD8-B631-452354695FA2}" v="5" dt="2024-03-25T12:19:00.4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660" autoAdjust="0"/>
    <p:restoredTop sz="75441" autoAdjust="0"/>
  </p:normalViewPr>
  <p:slideViewPr>
    <p:cSldViewPr>
      <p:cViewPr varScale="1">
        <p:scale>
          <a:sx n="65" d="100"/>
          <a:sy n="65" d="100"/>
        </p:scale>
        <p:origin x="917" y="38"/>
      </p:cViewPr>
      <p:guideLst>
        <p:guide orient="horz" pos="1117"/>
        <p:guide pos="7529"/>
        <p:guide orient="horz" pos="391"/>
        <p:guide orient="horz" pos="73"/>
        <p:guide pos="5776"/>
      </p:guideLst>
    </p:cSldViewPr>
  </p:slideViewPr>
  <p:outlineViewPr>
    <p:cViewPr>
      <p:scale>
        <a:sx n="33" d="100"/>
        <a:sy n="33" d="100"/>
      </p:scale>
      <p:origin x="0" y="-6348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7" d="100"/>
          <a:sy n="47" d="100"/>
        </p:scale>
        <p:origin x="2792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Darcy-Page" userId="6d61c65d-8776-4702-a120-c239c4f4e9e7" providerId="ADAL" clId="{CC4A74EE-F233-4FD8-B631-452354695FA2}"/>
    <pc:docChg chg="undo custSel addSld delSld modSld sldOrd">
      <pc:chgData name="Sam Darcy-Page" userId="6d61c65d-8776-4702-a120-c239c4f4e9e7" providerId="ADAL" clId="{CC4A74EE-F233-4FD8-B631-452354695FA2}" dt="2024-03-25T12:20:31.731" v="336" actId="207"/>
      <pc:docMkLst>
        <pc:docMk/>
      </pc:docMkLst>
      <pc:sldChg chg="del">
        <pc:chgData name="Sam Darcy-Page" userId="6d61c65d-8776-4702-a120-c239c4f4e9e7" providerId="ADAL" clId="{CC4A74EE-F233-4FD8-B631-452354695FA2}" dt="2024-03-25T12:10:02.141" v="0" actId="47"/>
        <pc:sldMkLst>
          <pc:docMk/>
          <pc:sldMk cId="3892451141" sldId="256"/>
        </pc:sldMkLst>
      </pc:sldChg>
      <pc:sldChg chg="modSp del">
        <pc:chgData name="Sam Darcy-Page" userId="6d61c65d-8776-4702-a120-c239c4f4e9e7" providerId="ADAL" clId="{CC4A74EE-F233-4FD8-B631-452354695FA2}" dt="2024-03-25T12:11:13.171" v="10" actId="47"/>
        <pc:sldMkLst>
          <pc:docMk/>
          <pc:sldMk cId="1619322621" sldId="257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619322621" sldId="257"/>
            <ac:spMk id="5" creationId="{8E210495-D6AE-7A43-A704-E2F4216BA1F7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619322621" sldId="257"/>
            <ac:spMk id="6" creationId="{87907AF9-DFE5-9049-ADBB-5AF9FA5395D1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619322621" sldId="257"/>
            <ac:spMk id="7" creationId="{C5C8619A-013F-F442-9D42-73B1E04AB448}"/>
          </ac:spMkLst>
        </pc:spChg>
      </pc:sldChg>
      <pc:sldChg chg="modSp del">
        <pc:chgData name="Sam Darcy-Page" userId="6d61c65d-8776-4702-a120-c239c4f4e9e7" providerId="ADAL" clId="{CC4A74EE-F233-4FD8-B631-452354695FA2}" dt="2024-03-25T12:11:13.892" v="11" actId="47"/>
        <pc:sldMkLst>
          <pc:docMk/>
          <pc:sldMk cId="2201466521" sldId="258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201466521" sldId="258"/>
            <ac:spMk id="6" creationId="{3BDACFF7-2362-854E-8605-919A1E59DEAD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201466521" sldId="258"/>
            <ac:spMk id="7" creationId="{7874E332-FC59-1D45-913F-43AC18056A5D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201466521" sldId="258"/>
            <ac:spMk id="8" creationId="{5367D30B-3D41-2349-967C-B48093FAF2F1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201466521" sldId="258"/>
            <ac:spMk id="9" creationId="{CA68D02A-D950-2E4A-A828-5E81C03F5673}"/>
          </ac:spMkLst>
        </pc:spChg>
      </pc:sldChg>
      <pc:sldChg chg="modSp del">
        <pc:chgData name="Sam Darcy-Page" userId="6d61c65d-8776-4702-a120-c239c4f4e9e7" providerId="ADAL" clId="{CC4A74EE-F233-4FD8-B631-452354695FA2}" dt="2024-03-25T12:11:14.347" v="12" actId="47"/>
        <pc:sldMkLst>
          <pc:docMk/>
          <pc:sldMk cId="2821510381" sldId="259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821510381" sldId="259"/>
            <ac:spMk id="8" creationId="{AE0724EE-D24B-F440-B391-C3788F55B76A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821510381" sldId="259"/>
            <ac:spMk id="9" creationId="{86E5C92B-4838-E04E-BEF2-08B8EEBA0CC4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821510381" sldId="259"/>
            <ac:spMk id="10" creationId="{D1A5537E-94BF-694A-B2EB-942F6809399E}"/>
          </ac:spMkLst>
        </pc:spChg>
      </pc:sldChg>
      <pc:sldChg chg="modSp del">
        <pc:chgData name="Sam Darcy-Page" userId="6d61c65d-8776-4702-a120-c239c4f4e9e7" providerId="ADAL" clId="{CC4A74EE-F233-4FD8-B631-452354695FA2}" dt="2024-03-25T12:11:14.888" v="13" actId="47"/>
        <pc:sldMkLst>
          <pc:docMk/>
          <pc:sldMk cId="3833974518" sldId="260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3833974518" sldId="260"/>
            <ac:spMk id="6" creationId="{22080203-8F4E-BD45-BD3E-70CF73BD5CFD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3833974518" sldId="260"/>
            <ac:spMk id="7" creationId="{52DD2131-4365-514E-BBF3-A021A9765106}"/>
          </ac:spMkLst>
        </pc:spChg>
      </pc:sldChg>
      <pc:sldChg chg="modSp del">
        <pc:chgData name="Sam Darcy-Page" userId="6d61c65d-8776-4702-a120-c239c4f4e9e7" providerId="ADAL" clId="{CC4A74EE-F233-4FD8-B631-452354695FA2}" dt="2024-03-25T12:11:15.417" v="14" actId="47"/>
        <pc:sldMkLst>
          <pc:docMk/>
          <pc:sldMk cId="1911251024" sldId="261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911251024" sldId="261"/>
            <ac:spMk id="4" creationId="{2AD45C83-3652-7748-B237-58928FA8FFF9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911251024" sldId="261"/>
            <ac:spMk id="5" creationId="{9A658216-F56F-D244-8D27-B35676F7E662}"/>
          </ac:spMkLst>
        </pc:spChg>
      </pc:sldChg>
      <pc:sldChg chg="modSp del">
        <pc:chgData name="Sam Darcy-Page" userId="6d61c65d-8776-4702-a120-c239c4f4e9e7" providerId="ADAL" clId="{CC4A74EE-F233-4FD8-B631-452354695FA2}" dt="2024-03-25T12:11:15.985" v="15" actId="47"/>
        <pc:sldMkLst>
          <pc:docMk/>
          <pc:sldMk cId="4036029604" sldId="262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4036029604" sldId="262"/>
            <ac:spMk id="5" creationId="{BBE3546C-03E0-A940-A4E4-F39FD8E8E477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4036029604" sldId="262"/>
            <ac:spMk id="6" creationId="{CE400BE9-F53F-CC48-9360-89EFF27B1ECB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4036029604" sldId="262"/>
            <ac:spMk id="7" creationId="{0657F37A-B2CD-D244-9B7A-7CD006CC6A24}"/>
          </ac:spMkLst>
        </pc:spChg>
      </pc:sldChg>
      <pc:sldChg chg="modSp del">
        <pc:chgData name="Sam Darcy-Page" userId="6d61c65d-8776-4702-a120-c239c4f4e9e7" providerId="ADAL" clId="{CC4A74EE-F233-4FD8-B631-452354695FA2}" dt="2024-03-25T12:11:16.807" v="16" actId="47"/>
        <pc:sldMkLst>
          <pc:docMk/>
          <pc:sldMk cId="3993824062" sldId="263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3993824062" sldId="263"/>
            <ac:spMk id="2" creationId="{8F9BCE34-BAFF-644F-A314-4E8A594AFA22}"/>
          </ac:spMkLst>
        </pc:spChg>
      </pc:sldChg>
      <pc:sldChg chg="del">
        <pc:chgData name="Sam Darcy-Page" userId="6d61c65d-8776-4702-a120-c239c4f4e9e7" providerId="ADAL" clId="{CC4A74EE-F233-4FD8-B631-452354695FA2}" dt="2024-03-25T12:11:07.375" v="9" actId="47"/>
        <pc:sldMkLst>
          <pc:docMk/>
          <pc:sldMk cId="2641045064" sldId="264"/>
        </pc:sldMkLst>
      </pc:sldChg>
      <pc:sldChg chg="modSp">
        <pc:chgData name="Sam Darcy-Page" userId="6d61c65d-8776-4702-a120-c239c4f4e9e7" providerId="ADAL" clId="{CC4A74EE-F233-4FD8-B631-452354695FA2}" dt="2024-03-25T12:10:32.469" v="1"/>
        <pc:sldMkLst>
          <pc:docMk/>
          <pc:sldMk cId="523257495" sldId="265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523257495" sldId="265"/>
            <ac:spMk id="3" creationId="{D882412B-B1E5-944B-B4ED-6220E348AC06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523257495" sldId="265"/>
            <ac:spMk id="4" creationId="{D23A7CC2-A91E-9647-BE3C-CA55FA3138D4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523257495" sldId="265"/>
            <ac:spMk id="5" creationId="{DF348C9D-E131-D842-BCEF-40DBE7E6281F}"/>
          </ac:spMkLst>
        </pc:spChg>
      </pc:sldChg>
      <pc:sldChg chg="modSp del">
        <pc:chgData name="Sam Darcy-Page" userId="6d61c65d-8776-4702-a120-c239c4f4e9e7" providerId="ADAL" clId="{CC4A74EE-F233-4FD8-B631-452354695FA2}" dt="2024-03-25T12:11:01.001" v="5" actId="47"/>
        <pc:sldMkLst>
          <pc:docMk/>
          <pc:sldMk cId="2122514350" sldId="266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122514350" sldId="266"/>
            <ac:spMk id="3" creationId="{235AC683-11CB-F446-9EE2-9E1A7B4FC9D3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122514350" sldId="266"/>
            <ac:spMk id="4" creationId="{DAACD1CD-F255-E54C-8082-511A1BB10439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122514350" sldId="266"/>
            <ac:spMk id="5" creationId="{01479BD2-6AF5-AB46-9C23-81E09412180B}"/>
          </ac:spMkLst>
        </pc:spChg>
      </pc:sldChg>
      <pc:sldChg chg="modSp del">
        <pc:chgData name="Sam Darcy-Page" userId="6d61c65d-8776-4702-a120-c239c4f4e9e7" providerId="ADAL" clId="{CC4A74EE-F233-4FD8-B631-452354695FA2}" dt="2024-03-25T12:11:02.010" v="6" actId="47"/>
        <pc:sldMkLst>
          <pc:docMk/>
          <pc:sldMk cId="656860997" sldId="267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656860997" sldId="267"/>
            <ac:spMk id="3" creationId="{4DCF37C8-8472-1540-9259-64A0DF0D02EA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656860997" sldId="267"/>
            <ac:spMk id="4" creationId="{85FFFC8E-CFF0-E74F-8581-35999E2CF4C6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656860997" sldId="267"/>
            <ac:spMk id="5" creationId="{40B2AAC3-5052-C54C-92A6-99FE908B455E}"/>
          </ac:spMkLst>
        </pc:spChg>
      </pc:sldChg>
      <pc:sldChg chg="modSp del">
        <pc:chgData name="Sam Darcy-Page" userId="6d61c65d-8776-4702-a120-c239c4f4e9e7" providerId="ADAL" clId="{CC4A74EE-F233-4FD8-B631-452354695FA2}" dt="2024-03-25T12:11:02.692" v="7" actId="47"/>
        <pc:sldMkLst>
          <pc:docMk/>
          <pc:sldMk cId="4249682198" sldId="268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4249682198" sldId="268"/>
            <ac:spMk id="3" creationId="{B230D7F9-BEA9-2E4B-A043-F57E5D76DB52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4249682198" sldId="268"/>
            <ac:spMk id="4" creationId="{7F39F830-78C2-4146-865C-32C7DD54B3CB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4249682198" sldId="268"/>
            <ac:spMk id="5" creationId="{0B20E258-D84C-704A-B2F5-ABE90A824B87}"/>
          </ac:spMkLst>
        </pc:spChg>
      </pc:sldChg>
      <pc:sldChg chg="modSp del">
        <pc:chgData name="Sam Darcy-Page" userId="6d61c65d-8776-4702-a120-c239c4f4e9e7" providerId="ADAL" clId="{CC4A74EE-F233-4FD8-B631-452354695FA2}" dt="2024-03-25T12:11:03.359" v="8" actId="47"/>
        <pc:sldMkLst>
          <pc:docMk/>
          <pc:sldMk cId="365559173" sldId="269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365559173" sldId="269"/>
            <ac:spMk id="3" creationId="{4B51AC77-1DE0-1C44-9433-D1E07216C6C0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365559173" sldId="269"/>
            <ac:spMk id="4" creationId="{CD161143-AB0B-244D-AE2E-BA89D1160748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365559173" sldId="269"/>
            <ac:spMk id="5" creationId="{F59503E6-61D4-6E44-93BF-14DB15BB45A7}"/>
          </ac:spMkLst>
        </pc:spChg>
      </pc:sldChg>
      <pc:sldChg chg="modSp del">
        <pc:chgData name="Sam Darcy-Page" userId="6d61c65d-8776-4702-a120-c239c4f4e9e7" providerId="ADAL" clId="{CC4A74EE-F233-4FD8-B631-452354695FA2}" dt="2024-03-25T12:10:50.502" v="4" actId="47"/>
        <pc:sldMkLst>
          <pc:docMk/>
          <pc:sldMk cId="2710836279" sldId="270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710836279" sldId="270"/>
            <ac:spMk id="3" creationId="{0AC2F604-A1AD-A344-864B-6C0CFAE17C1D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710836279" sldId="270"/>
            <ac:spMk id="4" creationId="{B1F668D1-411B-C444-B66F-77DAE1A2BDC4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710836279" sldId="270"/>
            <ac:spMk id="5" creationId="{7ACA7799-619B-E242-A6AE-27DE3A90DCB8}"/>
          </ac:spMkLst>
        </pc:spChg>
      </pc:sldChg>
      <pc:sldChg chg="modSp del">
        <pc:chgData name="Sam Darcy-Page" userId="6d61c65d-8776-4702-a120-c239c4f4e9e7" providerId="ADAL" clId="{CC4A74EE-F233-4FD8-B631-452354695FA2}" dt="2024-03-25T12:10:49.119" v="3" actId="47"/>
        <pc:sldMkLst>
          <pc:docMk/>
          <pc:sldMk cId="1844847095" sldId="271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844847095" sldId="271"/>
            <ac:spMk id="2" creationId="{16138348-EAFD-EB45-9074-AA72D5BE64E4}"/>
          </ac:spMkLst>
        </pc:spChg>
      </pc:sldChg>
      <pc:sldChg chg="modSp">
        <pc:chgData name="Sam Darcy-Page" userId="6d61c65d-8776-4702-a120-c239c4f4e9e7" providerId="ADAL" clId="{CC4A74EE-F233-4FD8-B631-452354695FA2}" dt="2024-03-25T12:10:32.469" v="1"/>
        <pc:sldMkLst>
          <pc:docMk/>
          <pc:sldMk cId="1314876595" sldId="280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314876595" sldId="280"/>
            <ac:spMk id="3" creationId="{1C8ABBB4-5CFE-5346-B445-51034D07DF48}"/>
          </ac:spMkLst>
        </pc:spChg>
      </pc:sldChg>
      <pc:sldChg chg="modSp del">
        <pc:chgData name="Sam Darcy-Page" userId="6d61c65d-8776-4702-a120-c239c4f4e9e7" providerId="ADAL" clId="{CC4A74EE-F233-4FD8-B631-452354695FA2}" dt="2024-03-25T12:10:47.612" v="2" actId="47"/>
        <pc:sldMkLst>
          <pc:docMk/>
          <pc:sldMk cId="2052826676" sldId="281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052826676" sldId="281"/>
            <ac:spMk id="2" creationId="{0171DE9E-397C-FC4A-AEF6-49ED9B438799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052826676" sldId="281"/>
            <ac:spMk id="3" creationId="{FC5F562F-5C4D-C149-92EF-08991FCC8E80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052826676" sldId="281"/>
            <ac:spMk id="4" creationId="{6E526023-09F0-FE48-B911-BFFE2F3959BA}"/>
          </ac:spMkLst>
        </pc:spChg>
      </pc:sldChg>
      <pc:sldChg chg="modSp">
        <pc:chgData name="Sam Darcy-Page" userId="6d61c65d-8776-4702-a120-c239c4f4e9e7" providerId="ADAL" clId="{CC4A74EE-F233-4FD8-B631-452354695FA2}" dt="2024-03-25T12:10:32.469" v="1"/>
        <pc:sldMkLst>
          <pc:docMk/>
          <pc:sldMk cId="2114660903" sldId="282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114660903" sldId="282"/>
            <ac:spMk id="4" creationId="{D907F2CE-9F2F-D24D-BE89-AA0DF4D0C1DF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114660903" sldId="282"/>
            <ac:spMk id="5" creationId="{37A471AF-4DFF-2E49-A84F-69448C4594C7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114660903" sldId="282"/>
            <ac:spMk id="6" creationId="{21E4A2C6-7711-4048-8391-B75324D09E6A}"/>
          </ac:spMkLst>
        </pc:spChg>
      </pc:sldChg>
      <pc:sldChg chg="modSp">
        <pc:chgData name="Sam Darcy-Page" userId="6d61c65d-8776-4702-a120-c239c4f4e9e7" providerId="ADAL" clId="{CC4A74EE-F233-4FD8-B631-452354695FA2}" dt="2024-03-25T12:10:32.469" v="1"/>
        <pc:sldMkLst>
          <pc:docMk/>
          <pc:sldMk cId="2375617519" sldId="283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375617519" sldId="283"/>
            <ac:spMk id="2" creationId="{10724191-D7EC-2942-BE5C-02C14B64242B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375617519" sldId="283"/>
            <ac:spMk id="3" creationId="{1135FD25-132A-4B48-BF1C-CE350F744D63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375617519" sldId="283"/>
            <ac:spMk id="4" creationId="{DE7EAF16-A19C-2647-BBC0-3AD1F3A1B507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375617519" sldId="283"/>
            <ac:spMk id="5" creationId="{BB343EB5-0C06-4944-8A65-EB8C3826A02F}"/>
          </ac:spMkLst>
        </pc:spChg>
      </pc:sldChg>
      <pc:sldChg chg="modSp">
        <pc:chgData name="Sam Darcy-Page" userId="6d61c65d-8776-4702-a120-c239c4f4e9e7" providerId="ADAL" clId="{CC4A74EE-F233-4FD8-B631-452354695FA2}" dt="2024-03-25T12:10:32.469" v="1"/>
        <pc:sldMkLst>
          <pc:docMk/>
          <pc:sldMk cId="1527516273" sldId="284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527516273" sldId="284"/>
            <ac:spMk id="2" creationId="{80952418-5210-094C-A778-9361B21037B8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527516273" sldId="284"/>
            <ac:spMk id="3" creationId="{AFA01BD9-BF17-854F-8404-50DFFACBDE2C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527516273" sldId="284"/>
            <ac:spMk id="4" creationId="{8225E6AE-4DCD-2345-B695-89017F975D4C}"/>
          </ac:spMkLst>
        </pc:spChg>
      </pc:sldChg>
      <pc:sldChg chg="modSp">
        <pc:chgData name="Sam Darcy-Page" userId="6d61c65d-8776-4702-a120-c239c4f4e9e7" providerId="ADAL" clId="{CC4A74EE-F233-4FD8-B631-452354695FA2}" dt="2024-03-25T12:10:32.469" v="1"/>
        <pc:sldMkLst>
          <pc:docMk/>
          <pc:sldMk cId="1479887613" sldId="285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479887613" sldId="285"/>
            <ac:spMk id="3" creationId="{1DE851D1-FF09-8C41-9D4C-F65CF08F24EC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479887613" sldId="285"/>
            <ac:spMk id="7" creationId="{F01E72A4-78F6-4F4E-ADFE-891B77ACFEB6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1479887613" sldId="285"/>
            <ac:spMk id="8" creationId="{BD073276-23F0-3148-A455-7AC232F2DBB4}"/>
          </ac:spMkLst>
        </pc:spChg>
      </pc:sldChg>
      <pc:sldChg chg="modSp">
        <pc:chgData name="Sam Darcy-Page" userId="6d61c65d-8776-4702-a120-c239c4f4e9e7" providerId="ADAL" clId="{CC4A74EE-F233-4FD8-B631-452354695FA2}" dt="2024-03-25T12:10:32.469" v="1"/>
        <pc:sldMkLst>
          <pc:docMk/>
          <pc:sldMk cId="3410970426" sldId="286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3410970426" sldId="286"/>
            <ac:spMk id="2" creationId="{513BB574-2070-9248-9D56-84E341A852F6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3410970426" sldId="286"/>
            <ac:spMk id="3" creationId="{0C3CE528-A455-C147-88E4-4DF23C1BEAC8}"/>
          </ac:spMkLst>
        </pc:spChg>
      </pc:sldChg>
      <pc:sldChg chg="modSp del">
        <pc:chgData name="Sam Darcy-Page" userId="6d61c65d-8776-4702-a120-c239c4f4e9e7" providerId="ADAL" clId="{CC4A74EE-F233-4FD8-B631-452354695FA2}" dt="2024-03-25T12:11:35.766" v="23" actId="47"/>
        <pc:sldMkLst>
          <pc:docMk/>
          <pc:sldMk cId="2165030133" sldId="287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165030133" sldId="287"/>
            <ac:spMk id="2" creationId="{0A96C172-4660-B542-B3FA-CC3DB2995EA8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165030133" sldId="287"/>
            <ac:spMk id="3" creationId="{9247D05B-EC7C-EC42-8E67-65C0D9AA08EE}"/>
          </ac:spMkLst>
        </pc:spChg>
      </pc:sldChg>
      <pc:sldChg chg="modSp del">
        <pc:chgData name="Sam Darcy-Page" userId="6d61c65d-8776-4702-a120-c239c4f4e9e7" providerId="ADAL" clId="{CC4A74EE-F233-4FD8-B631-452354695FA2}" dt="2024-03-25T12:11:34.863" v="22" actId="47"/>
        <pc:sldMkLst>
          <pc:docMk/>
          <pc:sldMk cId="499066009" sldId="288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499066009" sldId="288"/>
            <ac:spMk id="2" creationId="{8546E904-FDC2-5E43-B562-56B6539B50EE}"/>
          </ac:spMkLst>
        </pc:spChg>
      </pc:sldChg>
      <pc:sldChg chg="modSp del">
        <pc:chgData name="Sam Darcy-Page" userId="6d61c65d-8776-4702-a120-c239c4f4e9e7" providerId="ADAL" clId="{CC4A74EE-F233-4FD8-B631-452354695FA2}" dt="2024-03-25T12:11:32.249" v="20" actId="47"/>
        <pc:sldMkLst>
          <pc:docMk/>
          <pc:sldMk cId="4121178879" sldId="289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4121178879" sldId="289"/>
            <ac:spMk id="3" creationId="{7EDE73D2-AB49-BB46-BEF7-35FC2814C7E2}"/>
          </ac:spMkLst>
        </pc:spChg>
      </pc:sldChg>
      <pc:sldChg chg="modSp del">
        <pc:chgData name="Sam Darcy-Page" userId="6d61c65d-8776-4702-a120-c239c4f4e9e7" providerId="ADAL" clId="{CC4A74EE-F233-4FD8-B631-452354695FA2}" dt="2024-03-25T12:11:32.909" v="21" actId="47"/>
        <pc:sldMkLst>
          <pc:docMk/>
          <pc:sldMk cId="2715847914" sldId="290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715847914" sldId="290"/>
            <ac:spMk id="2" creationId="{587A4F6D-0CFE-0E4F-A689-8F3EE48744BC}"/>
          </ac:spMkLst>
        </pc:spChg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2715847914" sldId="290"/>
            <ac:spMk id="3" creationId="{06097185-850A-7B49-9053-D24220F7CCE2}"/>
          </ac:spMkLst>
        </pc:spChg>
      </pc:sldChg>
      <pc:sldChg chg="modSp">
        <pc:chgData name="Sam Darcy-Page" userId="6d61c65d-8776-4702-a120-c239c4f4e9e7" providerId="ADAL" clId="{CC4A74EE-F233-4FD8-B631-452354695FA2}" dt="2024-03-25T12:10:32.469" v="1"/>
        <pc:sldMkLst>
          <pc:docMk/>
          <pc:sldMk cId="883106465" sldId="291"/>
        </pc:sldMkLst>
        <pc:spChg chg="mod">
          <ac:chgData name="Sam Darcy-Page" userId="6d61c65d-8776-4702-a120-c239c4f4e9e7" providerId="ADAL" clId="{CC4A74EE-F233-4FD8-B631-452354695FA2}" dt="2024-03-25T12:10:32.469" v="1"/>
          <ac:spMkLst>
            <pc:docMk/>
            <pc:sldMk cId="883106465" sldId="291"/>
            <ac:spMk id="2" creationId="{086C4957-0F79-C243-8DE7-2DE3A2F42748}"/>
          </ac:spMkLst>
        </pc:spChg>
      </pc:sldChg>
      <pc:sldChg chg="del">
        <pc:chgData name="Sam Darcy-Page" userId="6d61c65d-8776-4702-a120-c239c4f4e9e7" providerId="ADAL" clId="{CC4A74EE-F233-4FD8-B631-452354695FA2}" dt="2024-03-25T12:11:26.286" v="17" actId="47"/>
        <pc:sldMkLst>
          <pc:docMk/>
          <pc:sldMk cId="408240481" sldId="292"/>
        </pc:sldMkLst>
      </pc:sldChg>
      <pc:sldChg chg="addSp modSp add del mod">
        <pc:chgData name="Sam Darcy-Page" userId="6d61c65d-8776-4702-a120-c239c4f4e9e7" providerId="ADAL" clId="{CC4A74EE-F233-4FD8-B631-452354695FA2}" dt="2024-03-25T12:20:31.731" v="336" actId="207"/>
        <pc:sldMkLst>
          <pc:docMk/>
          <pc:sldMk cId="579111265" sldId="293"/>
        </pc:sldMkLst>
        <pc:spChg chg="add mod">
          <ac:chgData name="Sam Darcy-Page" userId="6d61c65d-8776-4702-a120-c239c4f4e9e7" providerId="ADAL" clId="{CC4A74EE-F233-4FD8-B631-452354695FA2}" dt="2024-03-25T12:20:31.731" v="336" actId="207"/>
          <ac:spMkLst>
            <pc:docMk/>
            <pc:sldMk cId="579111265" sldId="293"/>
            <ac:spMk id="2" creationId="{727A4E9F-62A7-1269-B80D-30E9C98E0825}"/>
          </ac:spMkLst>
        </pc:spChg>
        <pc:spChg chg="mod">
          <ac:chgData name="Sam Darcy-Page" userId="6d61c65d-8776-4702-a120-c239c4f4e9e7" providerId="ADAL" clId="{CC4A74EE-F233-4FD8-B631-452354695FA2}" dt="2024-03-25T12:16:58.048" v="305" actId="20577"/>
          <ac:spMkLst>
            <pc:docMk/>
            <pc:sldMk cId="579111265" sldId="293"/>
            <ac:spMk id="4" creationId="{7DE3E339-47BD-9C44-A9E6-1A22FBB26AB1}"/>
          </ac:spMkLst>
        </pc:spChg>
      </pc:sldChg>
      <pc:sldChg chg="modSp mod ord">
        <pc:chgData name="Sam Darcy-Page" userId="6d61c65d-8776-4702-a120-c239c4f4e9e7" providerId="ADAL" clId="{CC4A74EE-F233-4FD8-B631-452354695FA2}" dt="2024-03-25T12:14:44.495" v="273" actId="20577"/>
        <pc:sldMkLst>
          <pc:docMk/>
          <pc:sldMk cId="2267944345" sldId="294"/>
        </pc:sldMkLst>
        <pc:spChg chg="mod">
          <ac:chgData name="Sam Darcy-Page" userId="6d61c65d-8776-4702-a120-c239c4f4e9e7" providerId="ADAL" clId="{CC4A74EE-F233-4FD8-B631-452354695FA2}" dt="2024-03-25T12:14:44.495" v="273" actId="20577"/>
          <ac:spMkLst>
            <pc:docMk/>
            <pc:sldMk cId="2267944345" sldId="294"/>
            <ac:spMk id="2" creationId="{6D81093F-BAEB-AD44-AE22-4BB457AE7C42}"/>
          </ac:spMkLst>
        </pc:spChg>
        <pc:spChg chg="mod">
          <ac:chgData name="Sam Darcy-Page" userId="6d61c65d-8776-4702-a120-c239c4f4e9e7" providerId="ADAL" clId="{CC4A74EE-F233-4FD8-B631-452354695FA2}" dt="2024-03-25T12:14:34.756" v="227" actId="20577"/>
          <ac:spMkLst>
            <pc:docMk/>
            <pc:sldMk cId="2267944345" sldId="294"/>
            <ac:spMk id="3" creationId="{7B1BB6C7-9A09-3C4F-90E8-9571FE6AFF79}"/>
          </ac:spMkLst>
        </pc:spChg>
        <pc:spChg chg="mod">
          <ac:chgData name="Sam Darcy-Page" userId="6d61c65d-8776-4702-a120-c239c4f4e9e7" providerId="ADAL" clId="{CC4A74EE-F233-4FD8-B631-452354695FA2}" dt="2024-03-25T12:14:24.105" v="210" actId="1076"/>
          <ac:spMkLst>
            <pc:docMk/>
            <pc:sldMk cId="2267944345" sldId="294"/>
            <ac:spMk id="4" creationId="{89A20A14-5DBD-3F43-9990-266AFDD46104}"/>
          </ac:spMkLst>
        </pc:spChg>
      </pc:sldChg>
      <pc:sldChg chg="del">
        <pc:chgData name="Sam Darcy-Page" userId="6d61c65d-8776-4702-a120-c239c4f4e9e7" providerId="ADAL" clId="{CC4A74EE-F233-4FD8-B631-452354695FA2}" dt="2024-03-25T12:11:44.467" v="24" actId="47"/>
        <pc:sldMkLst>
          <pc:docMk/>
          <pc:sldMk cId="3083289616" sldId="295"/>
        </pc:sldMkLst>
      </pc:sldChg>
      <pc:sldChg chg="del">
        <pc:chgData name="Sam Darcy-Page" userId="6d61c65d-8776-4702-a120-c239c4f4e9e7" providerId="ADAL" clId="{CC4A74EE-F233-4FD8-B631-452354695FA2}" dt="2024-03-25T12:11:45.190" v="25" actId="47"/>
        <pc:sldMkLst>
          <pc:docMk/>
          <pc:sldMk cId="1214653765" sldId="296"/>
        </pc:sldMkLst>
      </pc:sldChg>
      <pc:sldChg chg="del">
        <pc:chgData name="Sam Darcy-Page" userId="6d61c65d-8776-4702-a120-c239c4f4e9e7" providerId="ADAL" clId="{CC4A74EE-F233-4FD8-B631-452354695FA2}" dt="2024-03-25T12:11:45.608" v="26" actId="47"/>
        <pc:sldMkLst>
          <pc:docMk/>
          <pc:sldMk cId="1188019818" sldId="297"/>
        </pc:sldMkLst>
      </pc:sldChg>
      <pc:sldChg chg="del">
        <pc:chgData name="Sam Darcy-Page" userId="6d61c65d-8776-4702-a120-c239c4f4e9e7" providerId="ADAL" clId="{CC4A74EE-F233-4FD8-B631-452354695FA2}" dt="2024-03-25T12:11:46.012" v="27" actId="47"/>
        <pc:sldMkLst>
          <pc:docMk/>
          <pc:sldMk cId="397978552" sldId="298"/>
        </pc:sldMkLst>
      </pc:sldChg>
      <pc:sldChg chg="del">
        <pc:chgData name="Sam Darcy-Page" userId="6d61c65d-8776-4702-a120-c239c4f4e9e7" providerId="ADAL" clId="{CC4A74EE-F233-4FD8-B631-452354695FA2}" dt="2024-03-25T12:11:46.526" v="28" actId="47"/>
        <pc:sldMkLst>
          <pc:docMk/>
          <pc:sldMk cId="890549538" sldId="299"/>
        </pc:sldMkLst>
      </pc:sldChg>
      <pc:sldMasterChg chg="delSldLayout">
        <pc:chgData name="Sam Darcy-Page" userId="6d61c65d-8776-4702-a120-c239c4f4e9e7" providerId="ADAL" clId="{CC4A74EE-F233-4FD8-B631-452354695FA2}" dt="2024-03-25T12:11:15.985" v="15" actId="47"/>
        <pc:sldMasterMkLst>
          <pc:docMk/>
          <pc:sldMasterMk cId="1940673710" sldId="2147483745"/>
        </pc:sldMasterMkLst>
        <pc:sldLayoutChg chg="del">
          <pc:chgData name="Sam Darcy-Page" userId="6d61c65d-8776-4702-a120-c239c4f4e9e7" providerId="ADAL" clId="{CC4A74EE-F233-4FD8-B631-452354695FA2}" dt="2024-03-25T12:11:13.171" v="10" actId="47"/>
          <pc:sldLayoutMkLst>
            <pc:docMk/>
            <pc:sldMasterMk cId="1940673710" sldId="2147483745"/>
            <pc:sldLayoutMk cId="3390650343" sldId="2147483762"/>
          </pc:sldLayoutMkLst>
        </pc:sldLayoutChg>
        <pc:sldLayoutChg chg="del">
          <pc:chgData name="Sam Darcy-Page" userId="6d61c65d-8776-4702-a120-c239c4f4e9e7" providerId="ADAL" clId="{CC4A74EE-F233-4FD8-B631-452354695FA2}" dt="2024-03-25T12:11:13.892" v="11" actId="47"/>
          <pc:sldLayoutMkLst>
            <pc:docMk/>
            <pc:sldMasterMk cId="1940673710" sldId="2147483745"/>
            <pc:sldLayoutMk cId="3525367883" sldId="2147483763"/>
          </pc:sldLayoutMkLst>
        </pc:sldLayoutChg>
        <pc:sldLayoutChg chg="del">
          <pc:chgData name="Sam Darcy-Page" userId="6d61c65d-8776-4702-a120-c239c4f4e9e7" providerId="ADAL" clId="{CC4A74EE-F233-4FD8-B631-452354695FA2}" dt="2024-03-25T12:11:14.347" v="12" actId="47"/>
          <pc:sldLayoutMkLst>
            <pc:docMk/>
            <pc:sldMasterMk cId="1940673710" sldId="2147483745"/>
            <pc:sldLayoutMk cId="1871259979" sldId="2147483764"/>
          </pc:sldLayoutMkLst>
        </pc:sldLayoutChg>
        <pc:sldLayoutChg chg="del">
          <pc:chgData name="Sam Darcy-Page" userId="6d61c65d-8776-4702-a120-c239c4f4e9e7" providerId="ADAL" clId="{CC4A74EE-F233-4FD8-B631-452354695FA2}" dt="2024-03-25T12:11:14.888" v="13" actId="47"/>
          <pc:sldLayoutMkLst>
            <pc:docMk/>
            <pc:sldMasterMk cId="1940673710" sldId="2147483745"/>
            <pc:sldLayoutMk cId="1351812849" sldId="2147483765"/>
          </pc:sldLayoutMkLst>
        </pc:sldLayoutChg>
        <pc:sldLayoutChg chg="del">
          <pc:chgData name="Sam Darcy-Page" userId="6d61c65d-8776-4702-a120-c239c4f4e9e7" providerId="ADAL" clId="{CC4A74EE-F233-4FD8-B631-452354695FA2}" dt="2024-03-25T12:11:15.417" v="14" actId="47"/>
          <pc:sldLayoutMkLst>
            <pc:docMk/>
            <pc:sldMasterMk cId="1940673710" sldId="2147483745"/>
            <pc:sldLayoutMk cId="1692663385" sldId="2147483766"/>
          </pc:sldLayoutMkLst>
        </pc:sldLayoutChg>
        <pc:sldLayoutChg chg="del">
          <pc:chgData name="Sam Darcy-Page" userId="6d61c65d-8776-4702-a120-c239c4f4e9e7" providerId="ADAL" clId="{CC4A74EE-F233-4FD8-B631-452354695FA2}" dt="2024-03-25T12:11:15.985" v="15" actId="47"/>
          <pc:sldLayoutMkLst>
            <pc:docMk/>
            <pc:sldMasterMk cId="1940673710" sldId="2147483745"/>
            <pc:sldLayoutMk cId="3979144714" sldId="2147483767"/>
          </pc:sldLayoutMkLst>
        </pc:sldLayoutChg>
        <pc:sldLayoutChg chg="del">
          <pc:chgData name="Sam Darcy-Page" userId="6d61c65d-8776-4702-a120-c239c4f4e9e7" providerId="ADAL" clId="{CC4A74EE-F233-4FD8-B631-452354695FA2}" dt="2024-03-25T12:11:01.001" v="5" actId="47"/>
          <pc:sldLayoutMkLst>
            <pc:docMk/>
            <pc:sldMasterMk cId="1940673710" sldId="2147483745"/>
            <pc:sldLayoutMk cId="1486303253" sldId="2147483770"/>
          </pc:sldLayoutMkLst>
        </pc:sldLayoutChg>
        <pc:sldLayoutChg chg="del">
          <pc:chgData name="Sam Darcy-Page" userId="6d61c65d-8776-4702-a120-c239c4f4e9e7" providerId="ADAL" clId="{CC4A74EE-F233-4FD8-B631-452354695FA2}" dt="2024-03-25T12:11:02.010" v="6" actId="47"/>
          <pc:sldLayoutMkLst>
            <pc:docMk/>
            <pc:sldMasterMk cId="1940673710" sldId="2147483745"/>
            <pc:sldLayoutMk cId="1564333208" sldId="2147483771"/>
          </pc:sldLayoutMkLst>
        </pc:sldLayoutChg>
        <pc:sldLayoutChg chg="del">
          <pc:chgData name="Sam Darcy-Page" userId="6d61c65d-8776-4702-a120-c239c4f4e9e7" providerId="ADAL" clId="{CC4A74EE-F233-4FD8-B631-452354695FA2}" dt="2024-03-25T12:11:02.692" v="7" actId="47"/>
          <pc:sldLayoutMkLst>
            <pc:docMk/>
            <pc:sldMasterMk cId="1940673710" sldId="2147483745"/>
            <pc:sldLayoutMk cId="3042017854" sldId="2147483772"/>
          </pc:sldLayoutMkLst>
        </pc:sldLayoutChg>
        <pc:sldLayoutChg chg="del">
          <pc:chgData name="Sam Darcy-Page" userId="6d61c65d-8776-4702-a120-c239c4f4e9e7" providerId="ADAL" clId="{CC4A74EE-F233-4FD8-B631-452354695FA2}" dt="2024-03-25T12:11:03.359" v="8" actId="47"/>
          <pc:sldLayoutMkLst>
            <pc:docMk/>
            <pc:sldMasterMk cId="1940673710" sldId="2147483745"/>
            <pc:sldLayoutMk cId="3164722468" sldId="2147483773"/>
          </pc:sldLayoutMkLst>
        </pc:sldLayoutChg>
        <pc:sldLayoutChg chg="del">
          <pc:chgData name="Sam Darcy-Page" userId="6d61c65d-8776-4702-a120-c239c4f4e9e7" providerId="ADAL" clId="{CC4A74EE-F233-4FD8-B631-452354695FA2}" dt="2024-03-25T12:10:50.502" v="4" actId="47"/>
          <pc:sldLayoutMkLst>
            <pc:docMk/>
            <pc:sldMasterMk cId="1940673710" sldId="2147483745"/>
            <pc:sldLayoutMk cId="2575349652" sldId="2147483774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E:\ACDA6017%20-%20Major%20Project\Data%20Pack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E:\ACDA6017%20-%20Major%20Project\Data%20Pack.xlsx" TargetMode="Externa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u="sng"/>
              <a:t>Graph</a:t>
            </a:r>
            <a:r>
              <a:rPr lang="en-GB" u="sng" baseline="0"/>
              <a:t> Showing Kinetic Energy vs Penetrative Depth for Scenarios 1 - 4</a:t>
            </a:r>
            <a:endParaRPr lang="en-GB" u="sng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forward val="2"/>
            <c:dispRSqr val="1"/>
            <c:dispEq val="1"/>
            <c:trendlineLbl>
              <c:layout>
                <c:manualLayout>
                  <c:x val="-2.8427063723171614E-3"/>
                  <c:y val="-0.10135103504451956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'Kinetic Energy'!$L$3:$L$18</c:f>
              <c:numCache>
                <c:formatCode>0.000</c:formatCode>
                <c:ptCount val="16"/>
                <c:pt idx="0">
                  <c:v>8.5088947222383258</c:v>
                </c:pt>
                <c:pt idx="1">
                  <c:v>9.1333711117613241</c:v>
                </c:pt>
                <c:pt idx="2">
                  <c:v>8.5942058807699997</c:v>
                </c:pt>
                <c:pt idx="3">
                  <c:v>8.7095376042325015</c:v>
                </c:pt>
                <c:pt idx="4">
                  <c:v>16.854145162583642</c:v>
                </c:pt>
                <c:pt idx="5">
                  <c:v>16.552132179578003</c:v>
                </c:pt>
                <c:pt idx="6">
                  <c:v>16.008583941800005</c:v>
                </c:pt>
                <c:pt idx="7">
                  <c:v>15.736564644004588</c:v>
                </c:pt>
                <c:pt idx="8">
                  <c:v>8.4664629642043252</c:v>
                </c:pt>
                <c:pt idx="9">
                  <c:v>9.7653512914062492</c:v>
                </c:pt>
                <c:pt idx="10">
                  <c:v>8.8070428756936625</c:v>
                </c:pt>
                <c:pt idx="11">
                  <c:v>8.6679401713688247</c:v>
                </c:pt>
                <c:pt idx="12">
                  <c:v>13.222635777963816</c:v>
                </c:pt>
                <c:pt idx="13">
                  <c:v>13.244683713693108</c:v>
                </c:pt>
                <c:pt idx="14">
                  <c:v>13.184204566261164</c:v>
                </c:pt>
                <c:pt idx="15">
                  <c:v>14.531566312836508</c:v>
                </c:pt>
              </c:numCache>
            </c:numRef>
          </c:xVal>
          <c:yVal>
            <c:numRef>
              <c:f>'Kinetic Energy'!$P$3:$P$18</c:f>
              <c:numCache>
                <c:formatCode>0.00</c:formatCode>
                <c:ptCount val="16"/>
                <c:pt idx="0">
                  <c:v>6.3599999999999994</c:v>
                </c:pt>
                <c:pt idx="1">
                  <c:v>9.82</c:v>
                </c:pt>
                <c:pt idx="2">
                  <c:v>2.87</c:v>
                </c:pt>
                <c:pt idx="3">
                  <c:v>4.34</c:v>
                </c:pt>
                <c:pt idx="4">
                  <c:v>8.5500000000000007</c:v>
                </c:pt>
                <c:pt idx="5">
                  <c:v>9.4499999999999993</c:v>
                </c:pt>
                <c:pt idx="6">
                  <c:v>9.1999999999999993</c:v>
                </c:pt>
                <c:pt idx="7">
                  <c:v>6</c:v>
                </c:pt>
                <c:pt idx="8">
                  <c:v>4.41</c:v>
                </c:pt>
                <c:pt idx="9">
                  <c:v>5.42</c:v>
                </c:pt>
                <c:pt idx="10">
                  <c:v>3.81</c:v>
                </c:pt>
                <c:pt idx="11">
                  <c:v>4.3099999999999996</c:v>
                </c:pt>
                <c:pt idx="12">
                  <c:v>6.8900000000000006</c:v>
                </c:pt>
                <c:pt idx="13">
                  <c:v>10.199999999999999</c:v>
                </c:pt>
                <c:pt idx="14">
                  <c:v>3.89</c:v>
                </c:pt>
                <c:pt idx="15">
                  <c:v>7.77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E12C-486B-90D4-A51A340448B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550295360"/>
        <c:axId val="1595751648"/>
      </c:scatterChart>
      <c:valAx>
        <c:axId val="155029536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1000" b="0" i="0" u="none" strike="noStrike" kern="1200" baseline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000" b="0" i="0" u="none" strike="noStrike" kern="1200" baseline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</a:rPr>
                  <a:t>Theoretical Maximum Kinetic Energy (kJ)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000" b="0" i="0" u="none" strike="noStrike" kern="1200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95751648"/>
        <c:crosses val="autoZero"/>
        <c:crossBetween val="midCat"/>
      </c:valAx>
      <c:valAx>
        <c:axId val="15957516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Depth of Penetration (mm</a:t>
                </a:r>
                <a:r>
                  <a:rPr lang="en-GB" baseline="0"/>
                  <a:t>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5029536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u="sng"/>
              <a:t>Comparison of Total Kinetic Energy and Estimated Maximum Penetrative Depth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Scenario 1 (Cu)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rgbClr val="002060"/>
              </a:solidFill>
              <a:ln w="9525">
                <a:solidFill>
                  <a:srgbClr val="002060"/>
                </a:solidFill>
              </a:ln>
              <a:effectLst/>
            </c:spPr>
          </c:marker>
          <c:dPt>
            <c:idx val="2"/>
            <c:marker>
              <c:symbol val="circle"/>
              <c:size val="5"/>
              <c:spPr>
                <a:solidFill>
                  <a:srgbClr val="002060"/>
                </a:solidFill>
                <a:ln w="9525">
                  <a:solidFill>
                    <a:srgbClr val="002060"/>
                  </a:solidFill>
                </a:ln>
                <a:effectLst/>
              </c:spPr>
            </c:marker>
            <c:bubble3D val="0"/>
            <c:spPr>
              <a:ln w="19050" cap="rnd">
                <a:noFill/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6E17-4530-A678-E84EDE0D5D31}"/>
              </c:ext>
            </c:extLst>
          </c:dPt>
          <c:xVal>
            <c:numRef>
              <c:f>'Kinetic Energy'!$L$3:$L$6</c:f>
              <c:numCache>
                <c:formatCode>0.000</c:formatCode>
                <c:ptCount val="4"/>
                <c:pt idx="0">
                  <c:v>8.5088947222383258</c:v>
                </c:pt>
                <c:pt idx="1">
                  <c:v>9.1333711117613241</c:v>
                </c:pt>
                <c:pt idx="2">
                  <c:v>8.5942058807699997</c:v>
                </c:pt>
                <c:pt idx="3">
                  <c:v>8.7095376042325015</c:v>
                </c:pt>
              </c:numCache>
            </c:numRef>
          </c:xVal>
          <c:yVal>
            <c:numRef>
              <c:f>'Kinetic Energy'!$P$3:$P$6</c:f>
              <c:numCache>
                <c:formatCode>0.00</c:formatCode>
                <c:ptCount val="4"/>
                <c:pt idx="0">
                  <c:v>6.3599999999999994</c:v>
                </c:pt>
                <c:pt idx="1">
                  <c:v>9.82</c:v>
                </c:pt>
                <c:pt idx="2">
                  <c:v>2.87</c:v>
                </c:pt>
                <c:pt idx="3">
                  <c:v>4.34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6E17-4530-A678-E84EDE0D5D31}"/>
            </c:ext>
          </c:extLst>
        </c:ser>
        <c:ser>
          <c:idx val="1"/>
          <c:order val="1"/>
          <c:tx>
            <c:v>Scenario 2 (Al)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'Kinetic Energy'!$L$7:$L$10</c:f>
              <c:numCache>
                <c:formatCode>0.000</c:formatCode>
                <c:ptCount val="4"/>
                <c:pt idx="0">
                  <c:v>16.854145162583642</c:v>
                </c:pt>
                <c:pt idx="1">
                  <c:v>16.552132179578003</c:v>
                </c:pt>
                <c:pt idx="2">
                  <c:v>16.008583941800005</c:v>
                </c:pt>
                <c:pt idx="3">
                  <c:v>15.736564644004588</c:v>
                </c:pt>
              </c:numCache>
            </c:numRef>
          </c:xVal>
          <c:yVal>
            <c:numRef>
              <c:f>'Kinetic Energy'!$P$7:$P$10</c:f>
              <c:numCache>
                <c:formatCode>0.00</c:formatCode>
                <c:ptCount val="4"/>
                <c:pt idx="0">
                  <c:v>8.5500000000000007</c:v>
                </c:pt>
                <c:pt idx="1">
                  <c:v>9.4499999999999993</c:v>
                </c:pt>
                <c:pt idx="2">
                  <c:v>9.1999999999999993</c:v>
                </c:pt>
                <c:pt idx="3">
                  <c:v>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6E17-4530-A678-E84EDE0D5D31}"/>
            </c:ext>
          </c:extLst>
        </c:ser>
        <c:ser>
          <c:idx val="2"/>
          <c:order val="2"/>
          <c:tx>
            <c:v>Scenario 3 (Cu/Cu)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'Kinetic Energy'!$L$11:$L$14</c:f>
              <c:numCache>
                <c:formatCode>0.000</c:formatCode>
                <c:ptCount val="4"/>
                <c:pt idx="0">
                  <c:v>8.4664629642043252</c:v>
                </c:pt>
                <c:pt idx="1">
                  <c:v>9.7653512914062492</c:v>
                </c:pt>
                <c:pt idx="2">
                  <c:v>8.8070428756936625</c:v>
                </c:pt>
                <c:pt idx="3">
                  <c:v>8.6679401713688247</c:v>
                </c:pt>
              </c:numCache>
            </c:numRef>
          </c:xVal>
          <c:yVal>
            <c:numRef>
              <c:f>'Kinetic Energy'!$P$11:$P$14</c:f>
              <c:numCache>
                <c:formatCode>0.00</c:formatCode>
                <c:ptCount val="4"/>
                <c:pt idx="0">
                  <c:v>4.41</c:v>
                </c:pt>
                <c:pt idx="1">
                  <c:v>5.42</c:v>
                </c:pt>
                <c:pt idx="2">
                  <c:v>3.81</c:v>
                </c:pt>
                <c:pt idx="3">
                  <c:v>4.3099999999999996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6E17-4530-A678-E84EDE0D5D31}"/>
            </c:ext>
          </c:extLst>
        </c:ser>
        <c:ser>
          <c:idx val="3"/>
          <c:order val="3"/>
          <c:tx>
            <c:v>Scenario 4 (Al/Al)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rgbClr val="7030A0"/>
              </a:solidFill>
              <a:ln w="9525">
                <a:solidFill>
                  <a:srgbClr val="7030A0"/>
                </a:solidFill>
              </a:ln>
              <a:effectLst/>
            </c:spPr>
          </c:marker>
          <c:xVal>
            <c:numRef>
              <c:f>'Kinetic Energy'!$L$15:$L$18</c:f>
              <c:numCache>
                <c:formatCode>0.000</c:formatCode>
                <c:ptCount val="4"/>
                <c:pt idx="0">
                  <c:v>13.222635777963816</c:v>
                </c:pt>
                <c:pt idx="1">
                  <c:v>13.244683713693108</c:v>
                </c:pt>
                <c:pt idx="2">
                  <c:v>13.184204566261164</c:v>
                </c:pt>
                <c:pt idx="3">
                  <c:v>14.531566312836508</c:v>
                </c:pt>
              </c:numCache>
            </c:numRef>
          </c:xVal>
          <c:yVal>
            <c:numRef>
              <c:f>'Kinetic Energy'!$P$15:$P$18</c:f>
              <c:numCache>
                <c:formatCode>0.00</c:formatCode>
                <c:ptCount val="4"/>
                <c:pt idx="0">
                  <c:v>6.8900000000000006</c:v>
                </c:pt>
                <c:pt idx="1">
                  <c:v>10.199999999999999</c:v>
                </c:pt>
                <c:pt idx="2">
                  <c:v>3.89</c:v>
                </c:pt>
                <c:pt idx="3">
                  <c:v>7.77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6E17-4530-A678-E84EDE0D5D31}"/>
            </c:ext>
          </c:extLst>
        </c:ser>
        <c:ser>
          <c:idx val="4"/>
          <c:order val="4"/>
          <c:tx>
            <c:v>Scenario 5 (Cu/Al)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5"/>
              </a:solidFill>
              <a:ln w="9525">
                <a:solidFill>
                  <a:schemeClr val="accent5"/>
                </a:solidFill>
              </a:ln>
              <a:effectLst/>
            </c:spPr>
          </c:marker>
          <c:xVal>
            <c:numRef>
              <c:f>'Kinetic Energy'!$L$19:$L$22</c:f>
              <c:numCache>
                <c:formatCode>0.000</c:formatCode>
                <c:ptCount val="4"/>
                <c:pt idx="0">
                  <c:v>14.234977614944</c:v>
                </c:pt>
                <c:pt idx="1">
                  <c:v>13.715368418998604</c:v>
                </c:pt>
                <c:pt idx="2">
                  <c:v>14.033295936135817</c:v>
                </c:pt>
                <c:pt idx="3">
                  <c:v>14.312565273886921</c:v>
                </c:pt>
              </c:numCache>
            </c:numRef>
          </c:xVal>
          <c:yVal>
            <c:numRef>
              <c:f>'Kinetic Energy'!$P$19:$P$22</c:f>
              <c:numCache>
                <c:formatCode>0.00</c:formatCode>
                <c:ptCount val="4"/>
                <c:pt idx="0">
                  <c:v>11.66</c:v>
                </c:pt>
                <c:pt idx="1">
                  <c:v>5.9600000000000009</c:v>
                </c:pt>
                <c:pt idx="2">
                  <c:v>13.530000000000001</c:v>
                </c:pt>
                <c:pt idx="3">
                  <c:v>11.379999999999999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6E17-4530-A678-E84EDE0D5D31}"/>
            </c:ext>
          </c:extLst>
        </c:ser>
        <c:ser>
          <c:idx val="5"/>
          <c:order val="5"/>
          <c:tx>
            <c:v>Scenario 6 (Al/Cu)</c:v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rgbClr val="FF0000"/>
              </a:solidFill>
              <a:ln w="9525">
                <a:solidFill>
                  <a:srgbClr val="FF0000"/>
                </a:solidFill>
              </a:ln>
              <a:effectLst/>
            </c:spPr>
          </c:marker>
          <c:xVal>
            <c:numRef>
              <c:f>'Kinetic Energy'!$L$23:$L$26</c:f>
              <c:numCache>
                <c:formatCode>0.000</c:formatCode>
                <c:ptCount val="4"/>
                <c:pt idx="0">
                  <c:v>11.515173393495555</c:v>
                </c:pt>
                <c:pt idx="1">
                  <c:v>10.685204944923154</c:v>
                </c:pt>
                <c:pt idx="2">
                  <c:v>12.302965158166357</c:v>
                </c:pt>
                <c:pt idx="3">
                  <c:v>11.246964573935255</c:v>
                </c:pt>
              </c:numCache>
            </c:numRef>
          </c:xVal>
          <c:yVal>
            <c:numRef>
              <c:f>'Kinetic Energy'!$P$23:$P$26</c:f>
              <c:numCache>
                <c:formatCode>0.00</c:formatCode>
                <c:ptCount val="4"/>
                <c:pt idx="0">
                  <c:v>10.98</c:v>
                </c:pt>
                <c:pt idx="1">
                  <c:v>10.81</c:v>
                </c:pt>
                <c:pt idx="2">
                  <c:v>9.48</c:v>
                </c:pt>
                <c:pt idx="3">
                  <c:v>12.99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6E17-4530-A678-E84EDE0D5D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4849072"/>
        <c:axId val="64701936"/>
      </c:scatterChart>
      <c:valAx>
        <c:axId val="6484907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Total Kinetic</a:t>
                </a:r>
                <a:r>
                  <a:rPr lang="en-GB" baseline="0"/>
                  <a:t> Energy (kJ)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701936"/>
        <c:crosses val="autoZero"/>
        <c:crossBetween val="midCat"/>
      </c:valAx>
      <c:valAx>
        <c:axId val="647019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Estimated</a:t>
                </a:r>
                <a:r>
                  <a:rPr lang="en-GB" baseline="0"/>
                  <a:t> Maximum Penetration (mm)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84907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8521FC-9FB8-4A73-86CD-4250BADD23C3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0F6A655-2DDC-4BAE-A969-70A0BF645D9A}">
      <dgm:prSet/>
      <dgm:spPr/>
      <dgm:t>
        <a:bodyPr/>
        <a:lstStyle/>
        <a:p>
          <a:r>
            <a:rPr lang="en-GB"/>
            <a:t>Dual Lined SC</a:t>
          </a:r>
          <a:endParaRPr lang="en-US"/>
        </a:p>
      </dgm:t>
    </dgm:pt>
    <dgm:pt modelId="{4791D50E-BAF7-4B8B-9B41-527E8CCCF56E}" type="parTrans" cxnId="{B11315B7-13C4-4996-8624-AFEAAA038627}">
      <dgm:prSet/>
      <dgm:spPr/>
      <dgm:t>
        <a:bodyPr/>
        <a:lstStyle/>
        <a:p>
          <a:endParaRPr lang="en-US"/>
        </a:p>
      </dgm:t>
    </dgm:pt>
    <dgm:pt modelId="{DA836477-4AD8-452E-A6E7-BA9793E4FF76}" type="sibTrans" cxnId="{B11315B7-13C4-4996-8624-AFEAAA038627}">
      <dgm:prSet/>
      <dgm:spPr/>
      <dgm:t>
        <a:bodyPr/>
        <a:lstStyle/>
        <a:p>
          <a:endParaRPr lang="en-US"/>
        </a:p>
      </dgm:t>
    </dgm:pt>
    <dgm:pt modelId="{1ED5A6E6-9303-4AB0-A133-759C2F208CA2}">
      <dgm:prSet/>
      <dgm:spPr/>
      <dgm:t>
        <a:bodyPr/>
        <a:lstStyle/>
        <a:p>
          <a:r>
            <a:rPr lang="en-GB"/>
            <a:t>Reactive SC</a:t>
          </a:r>
          <a:endParaRPr lang="en-US"/>
        </a:p>
      </dgm:t>
    </dgm:pt>
    <dgm:pt modelId="{CB79CE08-440A-4611-9DF0-5761771785AE}" type="parTrans" cxnId="{53FF392E-F258-403B-843B-4B5BB5666D96}">
      <dgm:prSet/>
      <dgm:spPr/>
      <dgm:t>
        <a:bodyPr/>
        <a:lstStyle/>
        <a:p>
          <a:endParaRPr lang="en-US"/>
        </a:p>
      </dgm:t>
    </dgm:pt>
    <dgm:pt modelId="{99E05486-FF2B-41B3-97C7-17A1E1334229}" type="sibTrans" cxnId="{53FF392E-F258-403B-843B-4B5BB5666D96}">
      <dgm:prSet/>
      <dgm:spPr/>
      <dgm:t>
        <a:bodyPr/>
        <a:lstStyle/>
        <a:p>
          <a:endParaRPr lang="en-US"/>
        </a:p>
      </dgm:t>
    </dgm:pt>
    <dgm:pt modelId="{57E2BE8B-49E9-4572-9777-1274888CEFF5}">
      <dgm:prSet/>
      <dgm:spPr/>
      <dgm:t>
        <a:bodyPr/>
        <a:lstStyle/>
        <a:p>
          <a:r>
            <a:rPr lang="en-GB"/>
            <a:t>Dual Lined EFP</a:t>
          </a:r>
          <a:endParaRPr lang="en-US"/>
        </a:p>
      </dgm:t>
    </dgm:pt>
    <dgm:pt modelId="{B6F34A8B-55E5-4EAC-AD48-AE93177902A4}" type="parTrans" cxnId="{1EF0EB5D-2314-46EC-BCC8-2D390AAB8B8D}">
      <dgm:prSet/>
      <dgm:spPr/>
      <dgm:t>
        <a:bodyPr/>
        <a:lstStyle/>
        <a:p>
          <a:endParaRPr lang="en-US"/>
        </a:p>
      </dgm:t>
    </dgm:pt>
    <dgm:pt modelId="{71F8D00E-59EE-449A-95DA-87B89C94354D}" type="sibTrans" cxnId="{1EF0EB5D-2314-46EC-BCC8-2D390AAB8B8D}">
      <dgm:prSet/>
      <dgm:spPr/>
      <dgm:t>
        <a:bodyPr/>
        <a:lstStyle/>
        <a:p>
          <a:endParaRPr lang="en-US"/>
        </a:p>
      </dgm:t>
    </dgm:pt>
    <dgm:pt modelId="{D7160C32-320D-4AD5-A2D8-1612411E47F9}" type="pres">
      <dgm:prSet presAssocID="{758521FC-9FB8-4A73-86CD-4250BADD23C3}" presName="linear" presStyleCnt="0">
        <dgm:presLayoutVars>
          <dgm:animLvl val="lvl"/>
          <dgm:resizeHandles val="exact"/>
        </dgm:presLayoutVars>
      </dgm:prSet>
      <dgm:spPr/>
    </dgm:pt>
    <dgm:pt modelId="{4E0BDDE5-28BB-4766-B402-8D0B8247844C}" type="pres">
      <dgm:prSet presAssocID="{B0F6A655-2DDC-4BAE-A969-70A0BF645D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C9BA13E-7BD2-4080-BAB1-30B82369A1B0}" type="pres">
      <dgm:prSet presAssocID="{DA836477-4AD8-452E-A6E7-BA9793E4FF76}" presName="spacer" presStyleCnt="0"/>
      <dgm:spPr/>
    </dgm:pt>
    <dgm:pt modelId="{0F714AB5-BC1E-4F12-ACA8-32AD357315BE}" type="pres">
      <dgm:prSet presAssocID="{1ED5A6E6-9303-4AB0-A133-759C2F208CA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2AC2DAD-42DE-4FA4-BFDC-288DE7CFFAD2}" type="pres">
      <dgm:prSet presAssocID="{99E05486-FF2B-41B3-97C7-17A1E1334229}" presName="spacer" presStyleCnt="0"/>
      <dgm:spPr/>
    </dgm:pt>
    <dgm:pt modelId="{6BBD9B8E-C197-4B37-BF7F-B11373452947}" type="pres">
      <dgm:prSet presAssocID="{57E2BE8B-49E9-4572-9777-1274888CEFF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D38122A-7C8A-4419-AE38-AE7343436732}" type="presOf" srcId="{1ED5A6E6-9303-4AB0-A133-759C2F208CA2}" destId="{0F714AB5-BC1E-4F12-ACA8-32AD357315BE}" srcOrd="0" destOrd="0" presId="urn:microsoft.com/office/officeart/2005/8/layout/vList2"/>
    <dgm:cxn modelId="{53FF392E-F258-403B-843B-4B5BB5666D96}" srcId="{758521FC-9FB8-4A73-86CD-4250BADD23C3}" destId="{1ED5A6E6-9303-4AB0-A133-759C2F208CA2}" srcOrd="1" destOrd="0" parTransId="{CB79CE08-440A-4611-9DF0-5761771785AE}" sibTransId="{99E05486-FF2B-41B3-97C7-17A1E1334229}"/>
    <dgm:cxn modelId="{1EF0EB5D-2314-46EC-BCC8-2D390AAB8B8D}" srcId="{758521FC-9FB8-4A73-86CD-4250BADD23C3}" destId="{57E2BE8B-49E9-4572-9777-1274888CEFF5}" srcOrd="2" destOrd="0" parTransId="{B6F34A8B-55E5-4EAC-AD48-AE93177902A4}" sibTransId="{71F8D00E-59EE-449A-95DA-87B89C94354D}"/>
    <dgm:cxn modelId="{4EC7E0B5-4922-47DA-86C5-D7024FABE845}" type="presOf" srcId="{B0F6A655-2DDC-4BAE-A969-70A0BF645D9A}" destId="{4E0BDDE5-28BB-4766-B402-8D0B8247844C}" srcOrd="0" destOrd="0" presId="urn:microsoft.com/office/officeart/2005/8/layout/vList2"/>
    <dgm:cxn modelId="{B11315B7-13C4-4996-8624-AFEAAA038627}" srcId="{758521FC-9FB8-4A73-86CD-4250BADD23C3}" destId="{B0F6A655-2DDC-4BAE-A969-70A0BF645D9A}" srcOrd="0" destOrd="0" parTransId="{4791D50E-BAF7-4B8B-9B41-527E8CCCF56E}" sibTransId="{DA836477-4AD8-452E-A6E7-BA9793E4FF76}"/>
    <dgm:cxn modelId="{E5D094E9-2C9F-40C9-AE4A-D2EAF0CF33C4}" type="presOf" srcId="{758521FC-9FB8-4A73-86CD-4250BADD23C3}" destId="{D7160C32-320D-4AD5-A2D8-1612411E47F9}" srcOrd="0" destOrd="0" presId="urn:microsoft.com/office/officeart/2005/8/layout/vList2"/>
    <dgm:cxn modelId="{F4495BEC-265C-4439-8C7D-F383554E6851}" type="presOf" srcId="{57E2BE8B-49E9-4572-9777-1274888CEFF5}" destId="{6BBD9B8E-C197-4B37-BF7F-B11373452947}" srcOrd="0" destOrd="0" presId="urn:microsoft.com/office/officeart/2005/8/layout/vList2"/>
    <dgm:cxn modelId="{3AD78D96-E696-4680-8D5B-FC6C93C59C1D}" type="presParOf" srcId="{D7160C32-320D-4AD5-A2D8-1612411E47F9}" destId="{4E0BDDE5-28BB-4766-B402-8D0B8247844C}" srcOrd="0" destOrd="0" presId="urn:microsoft.com/office/officeart/2005/8/layout/vList2"/>
    <dgm:cxn modelId="{884AADFD-809E-4058-B0F2-7EA7E068716F}" type="presParOf" srcId="{D7160C32-320D-4AD5-A2D8-1612411E47F9}" destId="{3C9BA13E-7BD2-4080-BAB1-30B82369A1B0}" srcOrd="1" destOrd="0" presId="urn:microsoft.com/office/officeart/2005/8/layout/vList2"/>
    <dgm:cxn modelId="{7FC62D0F-0157-4C2A-A6BF-2497F361A473}" type="presParOf" srcId="{D7160C32-320D-4AD5-A2D8-1612411E47F9}" destId="{0F714AB5-BC1E-4F12-ACA8-32AD357315BE}" srcOrd="2" destOrd="0" presId="urn:microsoft.com/office/officeart/2005/8/layout/vList2"/>
    <dgm:cxn modelId="{5023C2A3-9D7B-4768-8C65-CE3553C82B92}" type="presParOf" srcId="{D7160C32-320D-4AD5-A2D8-1612411E47F9}" destId="{32AC2DAD-42DE-4FA4-BFDC-288DE7CFFAD2}" srcOrd="3" destOrd="0" presId="urn:microsoft.com/office/officeart/2005/8/layout/vList2"/>
    <dgm:cxn modelId="{F431D137-6288-4CEC-9A52-107B533EAA2C}" type="presParOf" srcId="{D7160C32-320D-4AD5-A2D8-1612411E47F9}" destId="{6BBD9B8E-C197-4B37-BF7F-B1137345294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0BDDE5-28BB-4766-B402-8D0B8247844C}">
      <dsp:nvSpPr>
        <dsp:cNvPr id="0" name=""/>
        <dsp:cNvSpPr/>
      </dsp:nvSpPr>
      <dsp:spPr>
        <a:xfrm>
          <a:off x="0" y="5744"/>
          <a:ext cx="5450400" cy="14630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/>
            <a:t>Dual Lined SC</a:t>
          </a:r>
          <a:endParaRPr lang="en-US" sz="6100" kern="1200"/>
        </a:p>
      </dsp:txBody>
      <dsp:txXfrm>
        <a:off x="71422" y="77166"/>
        <a:ext cx="5307556" cy="1320241"/>
      </dsp:txXfrm>
    </dsp:sp>
    <dsp:sp modelId="{0F714AB5-BC1E-4F12-ACA8-32AD357315BE}">
      <dsp:nvSpPr>
        <dsp:cNvPr id="0" name=""/>
        <dsp:cNvSpPr/>
      </dsp:nvSpPr>
      <dsp:spPr>
        <a:xfrm>
          <a:off x="0" y="1644509"/>
          <a:ext cx="5450400" cy="14630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/>
            <a:t>Reactive SC</a:t>
          </a:r>
          <a:endParaRPr lang="en-US" sz="6100" kern="1200"/>
        </a:p>
      </dsp:txBody>
      <dsp:txXfrm>
        <a:off x="71422" y="1715931"/>
        <a:ext cx="5307556" cy="1320241"/>
      </dsp:txXfrm>
    </dsp:sp>
    <dsp:sp modelId="{6BBD9B8E-C197-4B37-BF7F-B11373452947}">
      <dsp:nvSpPr>
        <dsp:cNvPr id="0" name=""/>
        <dsp:cNvSpPr/>
      </dsp:nvSpPr>
      <dsp:spPr>
        <a:xfrm>
          <a:off x="0" y="3283275"/>
          <a:ext cx="5450400" cy="14630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/>
            <a:t>Dual Lined EFP</a:t>
          </a:r>
          <a:endParaRPr lang="en-US" sz="6100" kern="1200"/>
        </a:p>
      </dsp:txBody>
      <dsp:txXfrm>
        <a:off x="71422" y="3354697"/>
        <a:ext cx="5307556" cy="1320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0.41968</cdr:x>
      <cdr:y>0.37409</cdr:y>
    </cdr:from>
    <cdr:to>
      <cdr:x>0.49625</cdr:x>
      <cdr:y>0.75878</cdr:y>
    </cdr:to>
    <cdr:sp macro="" textlink="">
      <cdr:nvSpPr>
        <cdr:cNvPr id="2" name="Oval 1">
          <a:extLst xmlns:a="http://schemas.openxmlformats.org/drawingml/2006/main">
            <a:ext uri="{FF2B5EF4-FFF2-40B4-BE49-F238E27FC236}">
              <a16:creationId xmlns:a16="http://schemas.microsoft.com/office/drawing/2014/main" id="{4BF847AB-5E37-339D-9A9A-8C6329771132}"/>
            </a:ext>
          </a:extLst>
        </cdr:cNvPr>
        <cdr:cNvSpPr/>
      </cdr:nvSpPr>
      <cdr:spPr>
        <a:xfrm xmlns:a="http://schemas.openxmlformats.org/drawingml/2006/main" rot="453424">
          <a:off x="4774274" y="1777434"/>
          <a:ext cx="871062" cy="1827842"/>
        </a:xfrm>
        <a:prstGeom xmlns:a="http://schemas.openxmlformats.org/drawingml/2006/main" prst="ellipse">
          <a:avLst/>
        </a:prstGeom>
        <a:noFill xmlns:a="http://schemas.openxmlformats.org/drawingml/2006/main"/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 dirty="0"/>
        </a:p>
      </cdr:txBody>
    </cdr:sp>
  </cdr:relSizeAnchor>
  <cdr:relSizeAnchor xmlns:cdr="http://schemas.openxmlformats.org/drawingml/2006/chartDrawing">
    <cdr:from>
      <cdr:x>0.41957</cdr:x>
      <cdr:y>0.60387</cdr:y>
    </cdr:from>
    <cdr:to>
      <cdr:x>0.52843</cdr:x>
      <cdr:y>0.69028</cdr:y>
    </cdr:to>
    <cdr:sp macro="" textlink="">
      <cdr:nvSpPr>
        <cdr:cNvPr id="3" name="Oval 2">
          <a:extLst xmlns:a="http://schemas.openxmlformats.org/drawingml/2006/main">
            <a:ext uri="{FF2B5EF4-FFF2-40B4-BE49-F238E27FC236}">
              <a16:creationId xmlns:a16="http://schemas.microsoft.com/office/drawing/2014/main" id="{EFBD8D88-818E-D344-848E-552795884732}"/>
            </a:ext>
          </a:extLst>
        </cdr:cNvPr>
        <cdr:cNvSpPr/>
      </cdr:nvSpPr>
      <cdr:spPr>
        <a:xfrm xmlns:a="http://schemas.openxmlformats.org/drawingml/2006/main" rot="19840029">
          <a:off x="4773085" y="2869203"/>
          <a:ext cx="1238394" cy="410568"/>
        </a:xfrm>
        <a:prstGeom xmlns:a="http://schemas.openxmlformats.org/drawingml/2006/main" prst="ellipse">
          <a:avLst/>
        </a:prstGeom>
        <a:noFill xmlns:a="http://schemas.openxmlformats.org/drawingml/2006/main"/>
        <a:ln xmlns:a="http://schemas.openxmlformats.org/drawingml/2006/main">
          <a:solidFill>
            <a:schemeClr val="bg1">
              <a:lumMod val="65000"/>
            </a:schemeClr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0.53939</cdr:x>
      <cdr:y>0.21314</cdr:y>
    </cdr:from>
    <cdr:to>
      <cdr:x>0.62518</cdr:x>
      <cdr:y>0.48372</cdr:y>
    </cdr:to>
    <cdr:sp macro="" textlink="">
      <cdr:nvSpPr>
        <cdr:cNvPr id="4" name="Oval 3">
          <a:extLst xmlns:a="http://schemas.openxmlformats.org/drawingml/2006/main">
            <a:ext uri="{FF2B5EF4-FFF2-40B4-BE49-F238E27FC236}">
              <a16:creationId xmlns:a16="http://schemas.microsoft.com/office/drawing/2014/main" id="{1C1A9C73-F400-430D-2AC7-DA31B951696D}"/>
            </a:ext>
          </a:extLst>
        </cdr:cNvPr>
        <cdr:cNvSpPr/>
      </cdr:nvSpPr>
      <cdr:spPr>
        <a:xfrm xmlns:a="http://schemas.openxmlformats.org/drawingml/2006/main" rot="19115717">
          <a:off x="6136104" y="1012710"/>
          <a:ext cx="975949" cy="1285620"/>
        </a:xfrm>
        <a:prstGeom xmlns:a="http://schemas.openxmlformats.org/drawingml/2006/main" prst="ellipse">
          <a:avLst/>
        </a:prstGeom>
        <a:noFill xmlns:a="http://schemas.openxmlformats.org/drawingml/2006/main"/>
        <a:ln xmlns:a="http://schemas.openxmlformats.org/drawingml/2006/main">
          <a:solidFill>
            <a:srgbClr val="FF0000"/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0.75751</cdr:x>
      <cdr:y>0.39598</cdr:y>
    </cdr:from>
    <cdr:to>
      <cdr:x>0.82947</cdr:x>
      <cdr:y>0.6311</cdr:y>
    </cdr:to>
    <cdr:sp macro="" textlink="">
      <cdr:nvSpPr>
        <cdr:cNvPr id="5" name="Oval 4">
          <a:extLst xmlns:a="http://schemas.openxmlformats.org/drawingml/2006/main">
            <a:ext uri="{FF2B5EF4-FFF2-40B4-BE49-F238E27FC236}">
              <a16:creationId xmlns:a16="http://schemas.microsoft.com/office/drawing/2014/main" id="{7B5CB7FE-449D-C4FC-8221-8D2218362AE7}"/>
            </a:ext>
          </a:extLst>
        </cdr:cNvPr>
        <cdr:cNvSpPr/>
      </cdr:nvSpPr>
      <cdr:spPr>
        <a:xfrm xmlns:a="http://schemas.openxmlformats.org/drawingml/2006/main" rot="825989">
          <a:off x="8617487" y="1881456"/>
          <a:ext cx="818619" cy="1117146"/>
        </a:xfrm>
        <a:prstGeom xmlns:a="http://schemas.openxmlformats.org/drawingml/2006/main" prst="ellipse">
          <a:avLst/>
        </a:prstGeom>
        <a:noFill xmlns:a="http://schemas.openxmlformats.org/drawingml/2006/main"/>
        <a:ln xmlns:a="http://schemas.openxmlformats.org/drawingml/2006/main">
          <a:solidFill>
            <a:schemeClr val="accent2"/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0.62481</cdr:x>
      <cdr:y>0.34033</cdr:y>
    </cdr:from>
    <cdr:to>
      <cdr:x>0.72307</cdr:x>
      <cdr:y>0.72278</cdr:y>
    </cdr:to>
    <cdr:sp macro="" textlink="">
      <cdr:nvSpPr>
        <cdr:cNvPr id="6" name="Oval 5">
          <a:extLst xmlns:a="http://schemas.openxmlformats.org/drawingml/2006/main">
            <a:ext uri="{FF2B5EF4-FFF2-40B4-BE49-F238E27FC236}">
              <a16:creationId xmlns:a16="http://schemas.microsoft.com/office/drawing/2014/main" id="{D299905F-BBD2-89B6-8E8A-EF4BA2195B6A}"/>
            </a:ext>
          </a:extLst>
        </cdr:cNvPr>
        <cdr:cNvSpPr/>
      </cdr:nvSpPr>
      <cdr:spPr>
        <a:xfrm xmlns:a="http://schemas.openxmlformats.org/drawingml/2006/main" rot="805895">
          <a:off x="7107909" y="1617037"/>
          <a:ext cx="1117762" cy="1817151"/>
        </a:xfrm>
        <a:prstGeom xmlns:a="http://schemas.openxmlformats.org/drawingml/2006/main" prst="ellipse">
          <a:avLst/>
        </a:prstGeom>
        <a:noFill xmlns:a="http://schemas.openxmlformats.org/drawingml/2006/main"/>
        <a:ln xmlns:a="http://schemas.openxmlformats.org/drawingml/2006/main">
          <a:solidFill>
            <a:srgbClr val="7030A0"/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0.67345</cdr:x>
      <cdr:y>0.20189</cdr:y>
    </cdr:from>
    <cdr:to>
      <cdr:x>0.72142</cdr:x>
      <cdr:y>0.34213</cdr:y>
    </cdr:to>
    <cdr:sp macro="" textlink="">
      <cdr:nvSpPr>
        <cdr:cNvPr id="7" name="Oval 6">
          <a:extLst xmlns:a="http://schemas.openxmlformats.org/drawingml/2006/main">
            <a:ext uri="{FF2B5EF4-FFF2-40B4-BE49-F238E27FC236}">
              <a16:creationId xmlns:a16="http://schemas.microsoft.com/office/drawing/2014/main" id="{0F191718-F540-6897-96F8-5F6DB609260C}"/>
            </a:ext>
          </a:extLst>
        </cdr:cNvPr>
        <cdr:cNvSpPr/>
      </cdr:nvSpPr>
      <cdr:spPr>
        <a:xfrm xmlns:a="http://schemas.openxmlformats.org/drawingml/2006/main" rot="21289430">
          <a:off x="7661173" y="959263"/>
          <a:ext cx="545708" cy="666334"/>
        </a:xfrm>
        <a:prstGeom xmlns:a="http://schemas.openxmlformats.org/drawingml/2006/main" prst="ellipse">
          <a:avLst/>
        </a:prstGeom>
        <a:noFill xmlns:a="http://schemas.openxmlformats.org/drawingml/2006/main"/>
        <a:ln xmlns:a="http://schemas.openxmlformats.org/drawingml/2006/main">
          <a:solidFill>
            <a:srgbClr val="0070C0"/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F8EA1D-728A-4E5F-9A4B-D1A7FD31BCED}" type="datetimeFigureOut">
              <a:rPr lang="en-GB" smtClean="0">
                <a:latin typeface="Arial" charset="0"/>
                <a:ea typeface="Arial" charset="0"/>
                <a:cs typeface="Arial" charset="0"/>
              </a:rPr>
              <a:t>14/04/2024</a:t>
            </a:fld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9A8912-DC56-4920-85F1-EA9817C1761F}" type="slidenum">
              <a:rPr lang="en-GB" smtClean="0">
                <a:latin typeface="Arial" charset="0"/>
                <a:ea typeface="Arial" charset="0"/>
                <a:cs typeface="Arial" charset="0"/>
              </a:rPr>
              <a:t>‹#›</a:t>
            </a:fld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00248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3CE1C2-7DC9-FC47-9848-69281FD2BD18}" type="datetimeFigureOut">
              <a:rPr lang="en-US" smtClean="0"/>
              <a:t>4/14/2024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8375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11FC8D-FEAC-3A4D-B17B-284E661AD2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081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11FC8D-FEAC-3A4D-B17B-284E661AD23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0544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000" dirty="0"/>
              <a:t>Independent coaxial: from placement of three same material and wall thickness liners</a:t>
            </a:r>
          </a:p>
          <a:p>
            <a:endParaRPr lang="en-US" sz="1000" dirty="0"/>
          </a:p>
          <a:p>
            <a:r>
              <a:rPr lang="en-US" sz="1000" dirty="0"/>
              <a:t>Liner angle</a:t>
            </a:r>
          </a:p>
          <a:p>
            <a:r>
              <a:rPr lang="en-US" sz="1000" dirty="0"/>
              <a:t>Affects shape with little effect on liner velocity</a:t>
            </a:r>
          </a:p>
          <a:p>
            <a:endParaRPr lang="en-US" sz="1000" dirty="0"/>
          </a:p>
          <a:p>
            <a:r>
              <a:rPr lang="en-US" sz="1000" dirty="0"/>
              <a:t>Liner thickness:</a:t>
            </a:r>
          </a:p>
          <a:p>
            <a:r>
              <a:rPr lang="en-US" sz="1000" dirty="0"/>
              <a:t>The thicker the liners, the better their separation, however, thin liners struggle to separate</a:t>
            </a:r>
          </a:p>
          <a:p>
            <a:endParaRPr lang="en-US" sz="1000" dirty="0"/>
          </a:p>
          <a:p>
            <a:r>
              <a:rPr lang="en-US" sz="1000" dirty="0"/>
              <a:t>Charge head-space:</a:t>
            </a:r>
          </a:p>
          <a:p>
            <a:r>
              <a:rPr lang="en-US" sz="1000" dirty="0"/>
              <a:t>Relationship of head space to </a:t>
            </a:r>
            <a:r>
              <a:rPr lang="en-US" sz="1000" dirty="0" err="1"/>
              <a:t>to</a:t>
            </a:r>
            <a:r>
              <a:rPr lang="en-US" sz="1000" dirty="0"/>
              <a:t> L/D is similar to conventional EFPs (with increased head space, L/D of EFPs is increased)</a:t>
            </a:r>
          </a:p>
          <a:p>
            <a:r>
              <a:rPr lang="en-US" sz="1000" dirty="0"/>
              <a:t>Can lead to higher tandem EFP velocities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11FC8D-FEAC-3A4D-B17B-284E661AD23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61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11FC8D-FEAC-3A4D-B17B-284E661AD23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6191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about HE 8701 and differences/similarities</a:t>
            </a:r>
          </a:p>
          <a:p>
            <a:endParaRPr lang="en-US" dirty="0"/>
          </a:p>
          <a:p>
            <a:r>
              <a:rPr lang="en-GB" dirty="0"/>
              <a:t>Mention that there is no liner material spec in previous research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11FC8D-FEAC-3A4D-B17B-284E661AD23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71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From Ma:</a:t>
            </a:r>
          </a:p>
          <a:p>
            <a:endParaRPr lang="en-US" dirty="0"/>
          </a:p>
          <a:p>
            <a:r>
              <a:rPr lang="en-US" dirty="0"/>
              <a:t>Leading – has a diminished L/D ratio</a:t>
            </a:r>
          </a:p>
          <a:p>
            <a:r>
              <a:rPr lang="en-US" dirty="0"/>
              <a:t>Following – has an increased L/D ratio</a:t>
            </a:r>
          </a:p>
          <a:p>
            <a:endParaRPr lang="en-US" dirty="0"/>
          </a:p>
          <a:p>
            <a:r>
              <a:rPr lang="en-US" dirty="0"/>
              <a:t>Single Liner in transition period between hydrodynamic and non-hydrodynamic</a:t>
            </a:r>
          </a:p>
          <a:p>
            <a:r>
              <a:rPr lang="en-US" dirty="0"/>
              <a:t>When an average of the two velocities is taken for dual liner, average is 10 m/s lower than conventional EFP</a:t>
            </a:r>
          </a:p>
          <a:p>
            <a:r>
              <a:rPr lang="en-US" dirty="0"/>
              <a:t>Vel increase likely due to the impact stage of formation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11FC8D-FEAC-3A4D-B17B-284E661AD23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2597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55D3B-B966-9932-1800-294DDABB51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181BD2-CA12-E680-B5FD-3610103C14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60F8AB-B4DF-F233-20EB-1044F67FE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From Ma:</a:t>
            </a:r>
          </a:p>
          <a:p>
            <a:endParaRPr lang="en-US" dirty="0"/>
          </a:p>
          <a:p>
            <a:r>
              <a:rPr lang="en-US" dirty="0"/>
              <a:t>Leading – has a diminished L/D ratio</a:t>
            </a:r>
          </a:p>
          <a:p>
            <a:r>
              <a:rPr lang="en-US" dirty="0"/>
              <a:t>Following – has an increased L/D ratio</a:t>
            </a:r>
          </a:p>
          <a:p>
            <a:endParaRPr lang="en-US" dirty="0"/>
          </a:p>
          <a:p>
            <a:r>
              <a:rPr lang="en-US" dirty="0"/>
              <a:t>All EFPs within hydrodynamic region</a:t>
            </a:r>
          </a:p>
          <a:p>
            <a:r>
              <a:rPr lang="en-US" dirty="0"/>
              <a:t>With an increase of 1700 m/s over copper</a:t>
            </a:r>
          </a:p>
          <a:p>
            <a:endParaRPr lang="en-US" dirty="0"/>
          </a:p>
          <a:p>
            <a:r>
              <a:rPr lang="en-US" dirty="0"/>
              <a:t>Leading fragment considered the forward EFP, following fragment considered as the net largest object determined from FXR</a:t>
            </a:r>
          </a:p>
          <a:p>
            <a:endParaRPr lang="en-US" dirty="0"/>
          </a:p>
          <a:p>
            <a:r>
              <a:rPr lang="en-US" dirty="0"/>
              <a:t>Vel decrease likely from lack of coherence leading to ‘tearing’ of the liner material</a:t>
            </a:r>
          </a:p>
          <a:p>
            <a:endParaRPr lang="en-US" dirty="0"/>
          </a:p>
          <a:p>
            <a:r>
              <a:rPr lang="en-US" dirty="0"/>
              <a:t>Explain predicted nature of following fragment velocity and confidence level of 0.5 – 2.7%</a:t>
            </a:r>
          </a:p>
          <a:p>
            <a:endParaRPr lang="en-US" dirty="0"/>
          </a:p>
          <a:p>
            <a:r>
              <a:rPr lang="en-US" dirty="0"/>
              <a:t>Stability improved over that of Copper but still not desirable, likely due to the increased velocity. Instability in flight could also be linked to a lack of axial symmetry in detonation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6B55CD-E71C-EC2D-30DE-83A1DFCF4C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11FC8D-FEAC-3A4D-B17B-284E661AD23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811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2DF558-4819-C97C-28E2-AAF49670FF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16E3D1-B621-A893-C32D-366279D4B9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56A828-249D-421B-5C59-12784636C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Following Projectiles irregular geometries, therefore, L/D analysis not deemed appropriate</a:t>
            </a:r>
          </a:p>
          <a:p>
            <a:endParaRPr lang="en-US" dirty="0"/>
          </a:p>
          <a:p>
            <a:r>
              <a:rPr lang="en-US" dirty="0"/>
              <a:t>Al/Cu still represents an increase of approx. 590 m/s over conventional copper EFPs</a:t>
            </a:r>
          </a:p>
          <a:p>
            <a:endParaRPr lang="en-US" dirty="0"/>
          </a:p>
          <a:p>
            <a:r>
              <a:rPr lang="en-US" dirty="0"/>
              <a:t>Significantly more stable</a:t>
            </a:r>
          </a:p>
          <a:p>
            <a:endParaRPr lang="en-US" dirty="0"/>
          </a:p>
          <a:p>
            <a:r>
              <a:rPr lang="en-US" dirty="0"/>
              <a:t>Al/Cu – no presence of </a:t>
            </a:r>
            <a:r>
              <a:rPr lang="en-US" dirty="0" err="1"/>
              <a:t>aluminium</a:t>
            </a:r>
            <a:r>
              <a:rPr lang="en-US" dirty="0"/>
              <a:t> due to density observation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839718-2F80-7AC0-C4EB-5695D6E37F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11FC8D-FEAC-3A4D-B17B-284E661AD23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537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871864" y="4149080"/>
            <a:ext cx="6264696" cy="7920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2400" b="1" i="0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 </a:t>
            </a:r>
            <a:br>
              <a:rPr lang="en-GB" dirty="0"/>
            </a:br>
            <a:r>
              <a:rPr lang="en-GB" dirty="0"/>
              <a:t>Arial Bold 22pt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4873469" y="5229200"/>
            <a:ext cx="6264696" cy="504056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2400" b="0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22pt</a:t>
            </a:r>
            <a:endParaRPr lang="en-US" dirty="0"/>
          </a:p>
        </p:txBody>
      </p:sp>
      <p:sp>
        <p:nvSpPr>
          <p:cNvPr id="5" name="Text Placeholder 17"/>
          <p:cNvSpPr txBox="1">
            <a:spLocks/>
          </p:cNvSpPr>
          <p:nvPr userDrawn="1"/>
        </p:nvSpPr>
        <p:spPr>
          <a:xfrm>
            <a:off x="4871864" y="6021288"/>
            <a:ext cx="6264696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0" dirty="0" err="1">
                <a:solidFill>
                  <a:srgbClr val="633E88"/>
                </a:solidFill>
              </a:rPr>
              <a:t>www.cranfield.ac.uk</a:t>
            </a:r>
            <a:endParaRPr lang="en-GB" sz="2400" b="0" dirty="0">
              <a:solidFill>
                <a:srgbClr val="633E88"/>
              </a:solidFill>
            </a:endParaRPr>
          </a:p>
        </p:txBody>
      </p:sp>
      <p:sp>
        <p:nvSpPr>
          <p:cNvPr id="2" name="Rectangle 1"/>
          <p:cNvSpPr/>
          <p:nvPr userDrawn="1"/>
        </p:nvSpPr>
        <p:spPr>
          <a:xfrm>
            <a:off x="263352" y="188640"/>
            <a:ext cx="1296144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000" y="1028112"/>
            <a:ext cx="3409000" cy="3409000"/>
          </a:xfrm>
          <a:prstGeom prst="rect">
            <a:avLst/>
          </a:prstGeom>
        </p:spPr>
      </p:pic>
      <p:sp>
        <p:nvSpPr>
          <p:cNvPr id="10" name="Title 3">
            <a:extLst>
              <a:ext uri="{FF2B5EF4-FFF2-40B4-BE49-F238E27FC236}">
                <a16:creationId xmlns:a16="http://schemas.microsoft.com/office/drawing/2014/main" id="{20D488C4-4CA0-FD40-9E6D-2C0E30F1F3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71864" y="1700460"/>
            <a:ext cx="6264696" cy="21605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pPr lvl="0"/>
            <a:r>
              <a:rPr lang="en-GB" dirty="0"/>
              <a:t>Presentation or Chapter Title, Arial 32pt Bold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035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Body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07368" y="1412776"/>
            <a:ext cx="11377264" cy="792088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buNone/>
              <a:defRPr sz="2200" b="1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Sub-header, Arial Bold 22pt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2348881"/>
            <a:ext cx="11377264" cy="3960439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5955C-285E-1E49-94FA-A19723F5BB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52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Body copy,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07368" y="1412776"/>
            <a:ext cx="6696744" cy="792088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buNone/>
              <a:defRPr sz="2200" b="1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Sub-header, Arial Bold 22pt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2348881"/>
            <a:ext cx="6696744" cy="396044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1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7248525" y="1412776"/>
            <a:ext cx="4535488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C4390B-5CB0-B847-B954-826FF2D688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226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Body copy, Image are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412776"/>
            <a:ext cx="6696744" cy="489654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7248525" y="1412776"/>
            <a:ext cx="4535488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67532-9A68-C945-B397-3859811F73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939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wo column body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407366" y="1412776"/>
            <a:ext cx="11377265" cy="4896544"/>
          </a:xfrm>
          <a:prstGeom prst="rect">
            <a:avLst/>
          </a:prstGeom>
        </p:spPr>
        <p:txBody>
          <a:bodyPr numCol="2" spcCol="144000"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1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2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  <a:p>
            <a:pPr lvl="4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8EC47-AA3D-934C-A5C0-76716AC22B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331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arge image are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>
            <a:spLocks noGrp="1"/>
          </p:cNvSpPr>
          <p:nvPr>
            <p:ph sz="quarter" idx="19" hasCustomPrompt="1"/>
          </p:nvPr>
        </p:nvSpPr>
        <p:spPr>
          <a:xfrm>
            <a:off x="407368" y="1412776"/>
            <a:ext cx="11376645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48AAB8-0870-DC49-B97A-7A725EA98F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7904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wo image are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>
            <a:spLocks noGrp="1"/>
          </p:cNvSpPr>
          <p:nvPr>
            <p:ph sz="quarter" idx="21" hasCustomPrompt="1"/>
          </p:nvPr>
        </p:nvSpPr>
        <p:spPr>
          <a:xfrm>
            <a:off x="6168632" y="1412776"/>
            <a:ext cx="5615381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22" hasCustomPrompt="1"/>
          </p:nvPr>
        </p:nvSpPr>
        <p:spPr>
          <a:xfrm>
            <a:off x="407987" y="1412776"/>
            <a:ext cx="5615381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82B4E-070C-7048-AE53-860E723D9E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902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1FEEE-5621-544D-B4F7-2372D53985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909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otally 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84249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2737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8AFE373-A09D-C844-B6EA-A20453D18C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24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5B78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ln>
                <a:noFill/>
              </a:ln>
              <a:solidFill>
                <a:srgbClr val="5B7813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4464D7D1-6086-BF42-A627-65935218E2E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EBC2D719-AF96-0A48-B299-C4B19D54F7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3926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nk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8121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A7664347-5115-5342-9F78-C60E2195F3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797CFBEE-5A52-5048-A348-81599E30B9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03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urple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442B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50AFAE58-DB3E-714E-B69B-EF5E5859095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83AABD9F-B0D6-2742-96EB-88F53C9A5A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6478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820E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0B243509-644F-0841-B172-73C9CD99CD4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6DD60F1F-6141-5A48-B0D1-7EE4D9E05D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0516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llow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DD7A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1B897FEE-C789-DC46-BD0C-DBEC9793AE7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B00BD2AC-376D-C449-9214-D9161F74BA8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rgbClr val="091932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4882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n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000" y="1028112"/>
            <a:ext cx="3409000" cy="3409000"/>
          </a:xfrm>
          <a:prstGeom prst="rect">
            <a:avLst/>
          </a:prstGeom>
        </p:spPr>
      </p:pic>
      <p:sp>
        <p:nvSpPr>
          <p:cNvPr id="12" name="TextBox 11"/>
          <p:cNvSpPr txBox="1"/>
          <p:nvPr userDrawn="1"/>
        </p:nvSpPr>
        <p:spPr>
          <a:xfrm>
            <a:off x="4871864" y="2924944"/>
            <a:ext cx="6336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dirty="0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rPr>
              <a:t>T: +44 (0)1234 750111</a:t>
            </a:r>
            <a:endParaRPr lang="en-US" sz="2800" b="1" dirty="0">
              <a:solidFill>
                <a:srgbClr val="633E88"/>
              </a:solidFill>
              <a:latin typeface="Arial" charset="0"/>
              <a:ea typeface="Arial" charset="0"/>
              <a:cs typeface="Arial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5CDC779-18E2-D042-9784-0A3C1B766EDD}"/>
              </a:ext>
            </a:extLst>
          </p:cNvPr>
          <p:cNvGrpSpPr/>
          <p:nvPr userDrawn="1"/>
        </p:nvGrpSpPr>
        <p:grpSpPr>
          <a:xfrm>
            <a:off x="4727848" y="4221088"/>
            <a:ext cx="3309496" cy="1836446"/>
            <a:chOff x="4727848" y="4487818"/>
            <a:chExt cx="3309496" cy="1836446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B363BCB-7192-754D-B548-5268FAC338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27848" y="4487818"/>
              <a:ext cx="3309496" cy="1836446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2624121-48CC-B144-968F-952A6BB69AE8}"/>
                </a:ext>
              </a:extLst>
            </p:cNvPr>
            <p:cNvSpPr/>
            <p:nvPr userDrawn="1"/>
          </p:nvSpPr>
          <p:spPr>
            <a:xfrm>
              <a:off x="4871864" y="5229200"/>
              <a:ext cx="504056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4" name="Picture 13" descr="Icon&#10;&#10;Description automatically generated">
              <a:extLst>
                <a:ext uri="{FF2B5EF4-FFF2-40B4-BE49-F238E27FC236}">
                  <a16:creationId xmlns:a16="http://schemas.microsoft.com/office/drawing/2014/main" id="{DB75F4FA-FF01-9F49-8665-67211925D9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43872" y="5218549"/>
              <a:ext cx="360040" cy="36004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AFF30E-E2D0-3F45-873B-62173F062F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71864" y="1988840"/>
            <a:ext cx="7056523" cy="864000"/>
          </a:xfrm>
        </p:spPr>
        <p:txBody>
          <a:bodyPr/>
          <a:lstStyle/>
          <a:p>
            <a:r>
              <a:rPr lang="en-GB" sz="2800" b="1" dirty="0" err="1">
                <a:solidFill>
                  <a:srgbClr val="0C406D"/>
                </a:solidFill>
                <a:latin typeface="Arial" charset="0"/>
                <a:ea typeface="Arial" charset="0"/>
                <a:cs typeface="Arial" charset="0"/>
              </a:rPr>
              <a:t>www.cranfield.ac.uk</a:t>
            </a:r>
            <a:r>
              <a:rPr lang="en-GB" sz="2800" b="1" dirty="0">
                <a:solidFill>
                  <a:srgbClr val="0C406D"/>
                </a:solidFill>
                <a:latin typeface="Arial" charset="0"/>
                <a:ea typeface="Arial" charset="0"/>
                <a:cs typeface="Arial" charset="0"/>
              </a:rPr>
              <a:t>/your-specific-</a:t>
            </a:r>
            <a:r>
              <a:rPr lang="en-GB" sz="2800" b="1" dirty="0" err="1">
                <a:solidFill>
                  <a:srgbClr val="0C406D"/>
                </a:solidFill>
                <a:latin typeface="Arial" charset="0"/>
                <a:ea typeface="Arial" charset="0"/>
                <a:cs typeface="Arial" charset="0"/>
              </a:rPr>
              <a:t>url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640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 slide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871864" y="4005064"/>
            <a:ext cx="6264696" cy="79208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200" b="1" i="0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 Arial Bold 22pt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4873469" y="4941168"/>
            <a:ext cx="6264696" cy="504056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 b="1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20pt</a:t>
            </a:r>
            <a:endParaRPr lang="en-US" dirty="0"/>
          </a:p>
        </p:txBody>
      </p:sp>
      <p:sp>
        <p:nvSpPr>
          <p:cNvPr id="5" name="Text Placeholder 17"/>
          <p:cNvSpPr txBox="1">
            <a:spLocks/>
          </p:cNvSpPr>
          <p:nvPr userDrawn="1"/>
        </p:nvSpPr>
        <p:spPr>
          <a:xfrm>
            <a:off x="4871864" y="5661248"/>
            <a:ext cx="6264696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0" dirty="0" err="1"/>
              <a:t>www.cranfield.ac.uk</a:t>
            </a:r>
            <a:endParaRPr lang="en-GB" sz="2400" b="0" dirty="0"/>
          </a:p>
        </p:txBody>
      </p:sp>
      <p:sp>
        <p:nvSpPr>
          <p:cNvPr id="2" name="Rectangle 1"/>
          <p:cNvSpPr/>
          <p:nvPr userDrawn="1"/>
        </p:nvSpPr>
        <p:spPr>
          <a:xfrm>
            <a:off x="263352" y="188640"/>
            <a:ext cx="1296144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000" y="1028112"/>
            <a:ext cx="3409000" cy="3409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9C27177-E4BE-2048-AF1F-2EA9873170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71864" y="1700460"/>
            <a:ext cx="6264696" cy="21605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pPr lvl="0"/>
            <a:r>
              <a:rPr lang="en-GB" dirty="0"/>
              <a:t>Presentation or Chapter Title, Arial Bold 32pt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33368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Subtitle, Body copy, Image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07368" y="1412776"/>
            <a:ext cx="6696744" cy="792088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buNone/>
              <a:defRPr sz="2200" b="1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Sub-header, Arial Bold 22pt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2348881"/>
            <a:ext cx="6696744" cy="381600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7248525" y="1412776"/>
            <a:ext cx="4535488" cy="475210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5A020-0B8F-B142-977A-14DAC4F96D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7711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Body copy, Image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412776"/>
            <a:ext cx="6696744" cy="4752105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7248525" y="1412776"/>
            <a:ext cx="4535488" cy="475210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AF555-DCE6-3548-BA28-58780E139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348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Two column body copy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6" hasCustomPrompt="1"/>
          </p:nvPr>
        </p:nvSpPr>
        <p:spPr>
          <a:xfrm>
            <a:off x="407367" y="1412776"/>
            <a:ext cx="5688634" cy="4752105"/>
          </a:xfrm>
          <a:prstGeom prst="rect">
            <a:avLst/>
          </a:prstGeom>
        </p:spPr>
        <p:txBody>
          <a:bodyPr numCol="1" spcCol="144000" anchor="t" anchorCtr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1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4"/>
            <a:endParaRPr lang="en-GB" dirty="0"/>
          </a:p>
          <a:p>
            <a:pPr lvl="4"/>
            <a:endParaRPr lang="en-GB" dirty="0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D58F97CA-806E-46D9-BD91-2EE3E4DA807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40016" y="1421452"/>
            <a:ext cx="5688634" cy="4752105"/>
          </a:xfrm>
          <a:prstGeom prst="rect">
            <a:avLst/>
          </a:prstGeom>
        </p:spPr>
        <p:txBody>
          <a:bodyPr numCol="1" spcCol="144000" anchor="t" anchorCtr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2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4"/>
            <a:endParaRPr lang="en-GB" dirty="0"/>
          </a:p>
          <a:p>
            <a:pPr lvl="4"/>
            <a:endParaRPr lang="en-GB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631D12A-1668-3643-AEE6-D4594EF141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6800" y="365126"/>
            <a:ext cx="11376000" cy="909550"/>
          </a:xfrm>
        </p:spPr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7630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Large image area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407368" y="1412776"/>
            <a:ext cx="11376645" cy="475210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8AE33-59A8-B44E-BE90-E25CB8F0C2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82801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Body copy, Image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404664"/>
            <a:ext cx="6552728" cy="5760217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/>
            </a:lvl2pPr>
            <a:lvl3pPr>
              <a:lnSpc>
                <a:spcPct val="100000"/>
              </a:lnSpc>
              <a:defRPr sz="2000" b="0" i="0"/>
            </a:lvl3pPr>
            <a:lvl4pPr>
              <a:lnSpc>
                <a:spcPct val="100000"/>
              </a:lnSpc>
              <a:defRPr sz="2000" b="0" i="0"/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 i="0"/>
            </a:lvl5pPr>
          </a:lstStyle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7248525" y="404664"/>
            <a:ext cx="4535488" cy="5760217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</p:spTree>
    <p:extLst>
      <p:ext uri="{BB962C8B-B14F-4D97-AF65-F5344CB8AC3E}">
        <p14:creationId xmlns:p14="http://schemas.microsoft.com/office/powerpoint/2010/main" val="25359381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wo column body copy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8"/>
          <p:cNvSpPr>
            <a:spLocks noGrp="1"/>
          </p:cNvSpPr>
          <p:nvPr>
            <p:ph type="body" sz="quarter" idx="16" hasCustomPrompt="1"/>
          </p:nvPr>
        </p:nvSpPr>
        <p:spPr>
          <a:xfrm>
            <a:off x="407366" y="404664"/>
            <a:ext cx="11377265" cy="5760217"/>
          </a:xfrm>
          <a:prstGeom prst="rect">
            <a:avLst/>
          </a:prstGeom>
        </p:spPr>
        <p:txBody>
          <a:bodyPr numCol="2" spcCol="1440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1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2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  <a:p>
            <a:pPr lvl="4"/>
            <a:endParaRPr lang="en-GB" dirty="0"/>
          </a:p>
          <a:p>
            <a:pPr lvl="4"/>
            <a:endParaRPr lang="en-GB" dirty="0"/>
          </a:p>
        </p:txBody>
      </p:sp>
      <p:sp>
        <p:nvSpPr>
          <p:cNvPr id="12" name="Rectangle 11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</p:spTree>
    <p:extLst>
      <p:ext uri="{BB962C8B-B14F-4D97-AF65-F5344CB8AC3E}">
        <p14:creationId xmlns:p14="http://schemas.microsoft.com/office/powerpoint/2010/main" val="17713330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wo image areas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9" hasCustomPrompt="1"/>
          </p:nvPr>
        </p:nvSpPr>
        <p:spPr>
          <a:xfrm>
            <a:off x="6168632" y="404662"/>
            <a:ext cx="5615381" cy="576021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sz="quarter" idx="20" hasCustomPrompt="1"/>
          </p:nvPr>
        </p:nvSpPr>
        <p:spPr>
          <a:xfrm>
            <a:off x="407368" y="404661"/>
            <a:ext cx="5615381" cy="576021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</p:spTree>
    <p:extLst>
      <p:ext uri="{BB962C8B-B14F-4D97-AF65-F5344CB8AC3E}">
        <p14:creationId xmlns:p14="http://schemas.microsoft.com/office/powerpoint/2010/main" val="8220985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 slide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871864" y="4005064"/>
            <a:ext cx="6264696" cy="79208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200" b="1" i="0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 Arial Bold 22pt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4873469" y="4941168"/>
            <a:ext cx="6264696" cy="504056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 b="1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20pt</a:t>
            </a:r>
            <a:endParaRPr lang="en-US" dirty="0"/>
          </a:p>
        </p:txBody>
      </p:sp>
      <p:sp>
        <p:nvSpPr>
          <p:cNvPr id="5" name="Text Placeholder 17"/>
          <p:cNvSpPr txBox="1">
            <a:spLocks/>
          </p:cNvSpPr>
          <p:nvPr userDrawn="1"/>
        </p:nvSpPr>
        <p:spPr>
          <a:xfrm>
            <a:off x="4871864" y="5661248"/>
            <a:ext cx="6264696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0" dirty="0" err="1"/>
              <a:t>www.cranfield.ac.uk</a:t>
            </a:r>
            <a:endParaRPr lang="en-GB" sz="2400" b="0" dirty="0"/>
          </a:p>
        </p:txBody>
      </p:sp>
      <p:sp>
        <p:nvSpPr>
          <p:cNvPr id="2" name="Rectangle 1"/>
          <p:cNvSpPr/>
          <p:nvPr userDrawn="1"/>
        </p:nvSpPr>
        <p:spPr>
          <a:xfrm>
            <a:off x="263352" y="188640"/>
            <a:ext cx="1296144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000" y="1028112"/>
            <a:ext cx="3409000" cy="3409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9C27177-E4BE-2048-AF1F-2EA9873170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71864" y="1700460"/>
            <a:ext cx="6264696" cy="21605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pPr lvl="0"/>
            <a:r>
              <a:rPr lang="en-GB" dirty="0"/>
              <a:t>Presentation or Chapter Title, Arial Bold 32pt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8937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Body copy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07368" y="1412776"/>
            <a:ext cx="11377264" cy="792088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buNone/>
              <a:defRPr sz="2200" b="1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Sub-header, Arial Bold 22pt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2348881"/>
            <a:ext cx="11377264" cy="381600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EFB735-DD2D-6C43-8C92-723CF417ADD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0943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Body copy, Image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07368" y="1412776"/>
            <a:ext cx="6696744" cy="792088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buNone/>
              <a:defRPr sz="2200" b="1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Sub-header, Arial Bold 22pt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2348881"/>
            <a:ext cx="6696744" cy="381600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7248525" y="1412776"/>
            <a:ext cx="4535488" cy="475210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5A020-0B8F-B142-977A-14DAC4F96D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6670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Body copy, Image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412776"/>
            <a:ext cx="6696744" cy="4752105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7248525" y="1412776"/>
            <a:ext cx="4535488" cy="475210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AF555-DCE6-3548-BA28-58780E139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2298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wo column body copy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6" hasCustomPrompt="1"/>
          </p:nvPr>
        </p:nvSpPr>
        <p:spPr>
          <a:xfrm>
            <a:off x="407367" y="1412776"/>
            <a:ext cx="5688634" cy="4752105"/>
          </a:xfrm>
          <a:prstGeom prst="rect">
            <a:avLst/>
          </a:prstGeom>
        </p:spPr>
        <p:txBody>
          <a:bodyPr numCol="1" spcCol="144000" anchor="t" anchorCtr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1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4"/>
            <a:endParaRPr lang="en-GB" dirty="0"/>
          </a:p>
          <a:p>
            <a:pPr lvl="4"/>
            <a:endParaRPr lang="en-GB" dirty="0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D58F97CA-806E-46D9-BD91-2EE3E4DA807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40016" y="1421452"/>
            <a:ext cx="5688634" cy="4752105"/>
          </a:xfrm>
          <a:prstGeom prst="rect">
            <a:avLst/>
          </a:prstGeom>
        </p:spPr>
        <p:txBody>
          <a:bodyPr numCol="1" spcCol="144000" anchor="t" anchorCtr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2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4"/>
            <a:endParaRPr lang="en-GB" dirty="0"/>
          </a:p>
          <a:p>
            <a:pPr lvl="4"/>
            <a:endParaRPr lang="en-GB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631D12A-1668-3643-AEE6-D4594EF141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6800" y="365126"/>
            <a:ext cx="11376000" cy="909550"/>
          </a:xfrm>
        </p:spPr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301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arge image area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407368" y="1412776"/>
            <a:ext cx="11376645" cy="4752105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8AE33-59A8-B44E-BE90-E25CB8F0C2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5800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ody copy, Image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404664"/>
            <a:ext cx="6552728" cy="5760217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/>
            </a:lvl2pPr>
            <a:lvl3pPr>
              <a:lnSpc>
                <a:spcPct val="100000"/>
              </a:lnSpc>
              <a:defRPr sz="2000" b="0" i="0"/>
            </a:lvl3pPr>
            <a:lvl4pPr>
              <a:lnSpc>
                <a:spcPct val="100000"/>
              </a:lnSpc>
              <a:defRPr sz="2000" b="0" i="0"/>
            </a:lvl4pPr>
            <a:lvl5pPr marL="21717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 i="0"/>
            </a:lvl5pPr>
          </a:lstStyle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7248525" y="404664"/>
            <a:ext cx="4535488" cy="5760217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</p:spTree>
    <p:extLst>
      <p:ext uri="{BB962C8B-B14F-4D97-AF65-F5344CB8AC3E}">
        <p14:creationId xmlns:p14="http://schemas.microsoft.com/office/powerpoint/2010/main" val="6532212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lumn body copy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8"/>
          <p:cNvSpPr>
            <a:spLocks noGrp="1"/>
          </p:cNvSpPr>
          <p:nvPr>
            <p:ph type="body" sz="quarter" idx="16" hasCustomPrompt="1"/>
          </p:nvPr>
        </p:nvSpPr>
        <p:spPr>
          <a:xfrm>
            <a:off x="407366" y="404664"/>
            <a:ext cx="11377265" cy="5760217"/>
          </a:xfrm>
          <a:prstGeom prst="rect">
            <a:avLst/>
          </a:prstGeom>
        </p:spPr>
        <p:txBody>
          <a:bodyPr numCol="2" spcCol="1440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1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2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  <a:p>
            <a:pPr lvl="4"/>
            <a:endParaRPr lang="en-GB" dirty="0"/>
          </a:p>
          <a:p>
            <a:pPr lvl="4"/>
            <a:endParaRPr lang="en-GB" dirty="0"/>
          </a:p>
        </p:txBody>
      </p:sp>
      <p:sp>
        <p:nvSpPr>
          <p:cNvPr id="12" name="Rectangle 11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</p:spTree>
    <p:extLst>
      <p:ext uri="{BB962C8B-B14F-4D97-AF65-F5344CB8AC3E}">
        <p14:creationId xmlns:p14="http://schemas.microsoft.com/office/powerpoint/2010/main" val="2198744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arge image area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407368" y="404664"/>
            <a:ext cx="11376645" cy="5760217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</p:spTree>
    <p:extLst>
      <p:ext uri="{BB962C8B-B14F-4D97-AF65-F5344CB8AC3E}">
        <p14:creationId xmlns:p14="http://schemas.microsoft.com/office/powerpoint/2010/main" val="173829911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image areas,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9" hasCustomPrompt="1"/>
          </p:nvPr>
        </p:nvSpPr>
        <p:spPr>
          <a:xfrm>
            <a:off x="6168632" y="404662"/>
            <a:ext cx="5615381" cy="576021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sz="quarter" idx="20" hasCustomPrompt="1"/>
          </p:nvPr>
        </p:nvSpPr>
        <p:spPr>
          <a:xfrm>
            <a:off x="407368" y="404661"/>
            <a:ext cx="5615381" cy="576021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</p:spTree>
    <p:extLst>
      <p:ext uri="{BB962C8B-B14F-4D97-AF65-F5344CB8AC3E}">
        <p14:creationId xmlns:p14="http://schemas.microsoft.com/office/powerpoint/2010/main" val="18060342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copy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660D99-66D7-114C-A29F-E06482059E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4058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otally 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37411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n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53B61F4-A235-AB45-A92A-8F6BC4ABC87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000" y="1028112"/>
            <a:ext cx="3409000" cy="3409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A598270-3914-A941-88C7-77FE22ADFA91}"/>
              </a:ext>
            </a:extLst>
          </p:cNvPr>
          <p:cNvSpPr txBox="1"/>
          <p:nvPr userDrawn="1"/>
        </p:nvSpPr>
        <p:spPr>
          <a:xfrm>
            <a:off x="4871864" y="2924944"/>
            <a:ext cx="6336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dirty="0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rPr>
              <a:t>T: +44 (0)1234 750111</a:t>
            </a:r>
            <a:endParaRPr lang="en-US" sz="2800" b="1" dirty="0">
              <a:solidFill>
                <a:srgbClr val="633E88"/>
              </a:solidFill>
              <a:latin typeface="Arial" charset="0"/>
              <a:ea typeface="Arial" charset="0"/>
              <a:cs typeface="Arial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AA75AB7-E9E0-D143-BA94-0ACBC489891C}"/>
              </a:ext>
            </a:extLst>
          </p:cNvPr>
          <p:cNvGrpSpPr/>
          <p:nvPr userDrawn="1"/>
        </p:nvGrpSpPr>
        <p:grpSpPr>
          <a:xfrm>
            <a:off x="4727848" y="4221088"/>
            <a:ext cx="3309496" cy="1836446"/>
            <a:chOff x="4727848" y="4487818"/>
            <a:chExt cx="3309496" cy="1836446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B717823D-2822-B64F-AB4B-0924282620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27848" y="4487818"/>
              <a:ext cx="3309496" cy="1836446"/>
            </a:xfrm>
            <a:prstGeom prst="rect">
              <a:avLst/>
            </a:prstGeom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3909CE4-023F-A547-9DA4-B956C0AF6B77}"/>
                </a:ext>
              </a:extLst>
            </p:cNvPr>
            <p:cNvSpPr/>
            <p:nvPr userDrawn="1"/>
          </p:nvSpPr>
          <p:spPr>
            <a:xfrm>
              <a:off x="4871864" y="5229200"/>
              <a:ext cx="504056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1" name="Picture 20" descr="Icon&#10;&#10;Description automatically generated">
              <a:extLst>
                <a:ext uri="{FF2B5EF4-FFF2-40B4-BE49-F238E27FC236}">
                  <a16:creationId xmlns:a16="http://schemas.microsoft.com/office/drawing/2014/main" id="{0816E0B6-BAA0-6946-A580-B7A03EDFB11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43872" y="5218549"/>
              <a:ext cx="360040" cy="36004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725B02-4237-AD4C-84E5-6226325C23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71864" y="1943386"/>
            <a:ext cx="6600056" cy="909550"/>
          </a:xfrm>
        </p:spPr>
        <p:txBody>
          <a:bodyPr/>
          <a:lstStyle>
            <a:lvl1pPr>
              <a:defRPr>
                <a:solidFill>
                  <a:srgbClr val="0C406D"/>
                </a:solidFill>
              </a:defRPr>
            </a:lvl1pPr>
          </a:lstStyle>
          <a:p>
            <a:r>
              <a:rPr lang="en-GB" sz="2800" b="1" dirty="0" err="1">
                <a:solidFill>
                  <a:srgbClr val="0C406D"/>
                </a:solidFill>
                <a:latin typeface="Arial" charset="0"/>
                <a:ea typeface="Arial" charset="0"/>
                <a:cs typeface="Arial" charset="0"/>
              </a:rPr>
              <a:t>www.cranfield.ac.uk</a:t>
            </a:r>
            <a:r>
              <a:rPr lang="en-GB" sz="2800" b="1" dirty="0">
                <a:solidFill>
                  <a:srgbClr val="0C406D"/>
                </a:solidFill>
                <a:latin typeface="Arial" charset="0"/>
                <a:ea typeface="Arial" charset="0"/>
                <a:cs typeface="Arial" charset="0"/>
              </a:rPr>
              <a:t>/your-specific-</a:t>
            </a:r>
            <a:r>
              <a:rPr lang="en-GB" sz="2800" b="1" dirty="0" err="1">
                <a:solidFill>
                  <a:srgbClr val="0C406D"/>
                </a:solidFill>
                <a:latin typeface="Arial" charset="0"/>
                <a:ea typeface="Arial" charset="0"/>
                <a:cs typeface="Arial" charset="0"/>
              </a:rPr>
              <a:t>url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0317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871864" y="4149080"/>
            <a:ext cx="6264696" cy="7920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2400" b="1" i="0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 </a:t>
            </a:r>
            <a:br>
              <a:rPr lang="en-GB" dirty="0"/>
            </a:br>
            <a:r>
              <a:rPr lang="en-GB" dirty="0"/>
              <a:t>Arial Bold 22pt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4873469" y="5229200"/>
            <a:ext cx="6264696" cy="504056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2400" b="0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22pt</a:t>
            </a:r>
            <a:endParaRPr lang="en-US" dirty="0"/>
          </a:p>
        </p:txBody>
      </p:sp>
      <p:sp>
        <p:nvSpPr>
          <p:cNvPr id="5" name="Text Placeholder 17"/>
          <p:cNvSpPr txBox="1">
            <a:spLocks/>
          </p:cNvSpPr>
          <p:nvPr userDrawn="1"/>
        </p:nvSpPr>
        <p:spPr>
          <a:xfrm>
            <a:off x="4871864" y="6021288"/>
            <a:ext cx="6264696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0" dirty="0" err="1">
                <a:solidFill>
                  <a:srgbClr val="633E88"/>
                </a:solidFill>
              </a:rPr>
              <a:t>www.cranfield.ac.uk</a:t>
            </a:r>
            <a:endParaRPr lang="en-GB" sz="2400" b="0" dirty="0">
              <a:solidFill>
                <a:srgbClr val="633E88"/>
              </a:solidFill>
            </a:endParaRPr>
          </a:p>
        </p:txBody>
      </p:sp>
      <p:sp>
        <p:nvSpPr>
          <p:cNvPr id="2" name="Rectangle 1"/>
          <p:cNvSpPr/>
          <p:nvPr userDrawn="1"/>
        </p:nvSpPr>
        <p:spPr>
          <a:xfrm>
            <a:off x="263352" y="188640"/>
            <a:ext cx="1296144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000" y="1028112"/>
            <a:ext cx="3409000" cy="3409000"/>
          </a:xfrm>
          <a:prstGeom prst="rect">
            <a:avLst/>
          </a:prstGeom>
        </p:spPr>
      </p:pic>
      <p:sp>
        <p:nvSpPr>
          <p:cNvPr id="10" name="Title 3">
            <a:extLst>
              <a:ext uri="{FF2B5EF4-FFF2-40B4-BE49-F238E27FC236}">
                <a16:creationId xmlns:a16="http://schemas.microsoft.com/office/drawing/2014/main" id="{20D488C4-4CA0-FD40-9E6D-2C0E30F1F3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71864" y="1700460"/>
            <a:ext cx="6264696" cy="21605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pPr lvl="0"/>
            <a:r>
              <a:rPr lang="en-GB" dirty="0"/>
              <a:t>Presentation or Chapter Title, Arial 32pt Bold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13476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1FEEE-5621-544D-B4F7-2372D53985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14065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ue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2737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8AFE373-A09D-C844-B6EA-A20453D18C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60788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chapter slide">
    <p:bg>
      <p:bgPr>
        <a:solidFill>
          <a:srgbClr val="2737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95" y="-27384"/>
            <a:ext cx="12223573" cy="6875887"/>
          </a:xfrm>
          <a:prstGeom prst="rect">
            <a:avLst/>
          </a:prstGeom>
        </p:spPr>
      </p:pic>
      <p:sp>
        <p:nvSpPr>
          <p:cNvPr id="7" name="Text Placeholder 17"/>
          <p:cNvSpPr txBox="1">
            <a:spLocks/>
          </p:cNvSpPr>
          <p:nvPr userDrawn="1"/>
        </p:nvSpPr>
        <p:spPr>
          <a:xfrm>
            <a:off x="800101" y="6057886"/>
            <a:ext cx="3557588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dirty="0" err="1">
                <a:solidFill>
                  <a:prstClr val="white"/>
                </a:solidFill>
                <a:latin typeface="Arial" charset="0"/>
                <a:ea typeface="Arial" charset="0"/>
                <a:cs typeface="Arial" charset="0"/>
              </a:rPr>
              <a:t>www.cranfield.ac.uk</a:t>
            </a:r>
            <a:endParaRPr lang="en-GB" sz="1800" b="0" dirty="0">
              <a:solidFill>
                <a:prstClr val="white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5087889" y="4437112"/>
            <a:ext cx="6480000" cy="64807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200" b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</a:t>
            </a:r>
            <a:br>
              <a:rPr lang="en-GB" dirty="0"/>
            </a:br>
            <a:r>
              <a:rPr lang="en-GB" dirty="0"/>
              <a:t>Arial Bold 22pt</a:t>
            </a:r>
            <a:endParaRPr lang="en-US" dirty="0"/>
          </a:p>
        </p:txBody>
      </p:sp>
      <p:sp>
        <p:nvSpPr>
          <p:cNvPr id="5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5087889" y="5239462"/>
            <a:ext cx="6480000" cy="493795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20pt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D241F5D-EDA6-D445-84C8-6F53710C7E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87888" y="2492896"/>
            <a:ext cx="6480000" cy="1789938"/>
          </a:xfrm>
          <a:prstGeom prst="rect">
            <a:avLst/>
          </a:prstGeom>
        </p:spPr>
        <p:txBody>
          <a:bodyPr/>
          <a:lstStyle>
            <a:lvl1pPr>
              <a:defRPr sz="36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Presentation or Chapter Title, Arial Bold 36pt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672167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chapter slide">
    <p:bg>
      <p:bgPr>
        <a:solidFill>
          <a:srgbClr val="5B78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95" y="-27384"/>
            <a:ext cx="12223573" cy="6875887"/>
          </a:xfrm>
          <a:prstGeom prst="rect">
            <a:avLst/>
          </a:prstGeom>
        </p:spPr>
      </p:pic>
      <p:sp>
        <p:nvSpPr>
          <p:cNvPr id="4" name="Text Placeholder 17"/>
          <p:cNvSpPr txBox="1">
            <a:spLocks/>
          </p:cNvSpPr>
          <p:nvPr userDrawn="1"/>
        </p:nvSpPr>
        <p:spPr>
          <a:xfrm>
            <a:off x="800101" y="6057886"/>
            <a:ext cx="3557588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dirty="0" err="1">
                <a:solidFill>
                  <a:prstClr val="white"/>
                </a:solidFill>
                <a:latin typeface="Arial" charset="0"/>
                <a:ea typeface="Arial" charset="0"/>
                <a:cs typeface="Arial" charset="0"/>
              </a:rPr>
              <a:t>www.cranfield.ac.uk</a:t>
            </a:r>
            <a:endParaRPr lang="en-GB" sz="1800" b="0" dirty="0">
              <a:solidFill>
                <a:prstClr val="white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A8C46A4-397D-DA42-83BC-57B894AA849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87889" y="4437112"/>
            <a:ext cx="6480000" cy="64807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200" b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</a:t>
            </a:r>
            <a:br>
              <a:rPr lang="en-GB" dirty="0"/>
            </a:br>
            <a:r>
              <a:rPr lang="en-GB" dirty="0"/>
              <a:t>Arial Bold 22pt</a:t>
            </a:r>
            <a:endParaRPr lang="en-US" dirty="0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D9F58F5E-61DB-F047-BF9B-E07DDA5CA94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087889" y="5239462"/>
            <a:ext cx="6480000" cy="493795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20pt</a:t>
            </a:r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C6393F1-D841-D649-BD88-071B8361A6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87888" y="2492896"/>
            <a:ext cx="6480000" cy="1789938"/>
          </a:xfrm>
          <a:prstGeom prst="rect">
            <a:avLst/>
          </a:prstGeom>
        </p:spPr>
        <p:txBody>
          <a:bodyPr/>
          <a:lstStyle>
            <a:lvl1pPr>
              <a:defRPr sz="36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Presentation or Chapter Title, Arial Bold 36pt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418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nk chapter slide">
    <p:bg>
      <p:bgPr>
        <a:solidFill>
          <a:srgbClr val="8121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95" y="-27384"/>
            <a:ext cx="12223573" cy="6875887"/>
          </a:xfrm>
          <a:prstGeom prst="rect">
            <a:avLst/>
          </a:prstGeom>
        </p:spPr>
      </p:pic>
      <p:sp>
        <p:nvSpPr>
          <p:cNvPr id="4" name="Text Placeholder 17"/>
          <p:cNvSpPr txBox="1">
            <a:spLocks/>
          </p:cNvSpPr>
          <p:nvPr userDrawn="1"/>
        </p:nvSpPr>
        <p:spPr>
          <a:xfrm>
            <a:off x="800101" y="6057886"/>
            <a:ext cx="3557588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dirty="0" err="1">
                <a:solidFill>
                  <a:prstClr val="white"/>
                </a:solidFill>
                <a:latin typeface="Arial" charset="0"/>
                <a:ea typeface="Arial" charset="0"/>
                <a:cs typeface="Arial" charset="0"/>
              </a:rPr>
              <a:t>www.cranfield.ac.uk</a:t>
            </a:r>
            <a:endParaRPr lang="en-GB" sz="1800" b="0" dirty="0">
              <a:solidFill>
                <a:prstClr val="white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4B1F6C-2619-C541-8A38-82E71C23828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87889" y="4437112"/>
            <a:ext cx="6480000" cy="64807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200" b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</a:t>
            </a:r>
            <a:br>
              <a:rPr lang="en-GB" dirty="0"/>
            </a:br>
            <a:r>
              <a:rPr lang="en-GB" dirty="0"/>
              <a:t>Arial Bold 22pt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AF9BFC3-B94B-AD4E-A4BE-482E2129F1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087889" y="5239462"/>
            <a:ext cx="6480000" cy="493795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20pt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4482C4F-5F00-8E4F-9F74-0EB9D299BD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87888" y="2492896"/>
            <a:ext cx="6480000" cy="1789938"/>
          </a:xfrm>
          <a:prstGeom prst="rect">
            <a:avLst/>
          </a:prstGeom>
        </p:spPr>
        <p:txBody>
          <a:bodyPr/>
          <a:lstStyle>
            <a:lvl1pPr>
              <a:defRPr sz="36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Presentation or Chapter Title, Arial Bold 36pt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073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urple chapter slide">
    <p:bg>
      <p:bgPr>
        <a:solidFill>
          <a:srgbClr val="442B5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95" y="-27384"/>
            <a:ext cx="12223573" cy="6875887"/>
          </a:xfrm>
          <a:prstGeom prst="rect">
            <a:avLst/>
          </a:prstGeom>
        </p:spPr>
      </p:pic>
      <p:sp>
        <p:nvSpPr>
          <p:cNvPr id="3" name="Text Placeholder 17"/>
          <p:cNvSpPr txBox="1">
            <a:spLocks/>
          </p:cNvSpPr>
          <p:nvPr userDrawn="1"/>
        </p:nvSpPr>
        <p:spPr>
          <a:xfrm>
            <a:off x="800101" y="6057886"/>
            <a:ext cx="3557588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dirty="0" err="1">
                <a:solidFill>
                  <a:prstClr val="white"/>
                </a:solidFill>
                <a:latin typeface="Arial" charset="0"/>
                <a:ea typeface="Arial" charset="0"/>
                <a:cs typeface="Arial" charset="0"/>
              </a:rPr>
              <a:t>www.cranfield.ac.uk</a:t>
            </a:r>
            <a:endParaRPr lang="en-GB" sz="1800" b="0" dirty="0">
              <a:solidFill>
                <a:prstClr val="white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A74E17-1FFE-0D4F-8047-E1F45A64953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87889" y="4437112"/>
            <a:ext cx="6480000" cy="64807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200" b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</a:t>
            </a:r>
            <a:br>
              <a:rPr lang="en-GB" dirty="0"/>
            </a:br>
            <a:r>
              <a:rPr lang="en-GB" dirty="0"/>
              <a:t>Arial Bold 22pt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6FC34CF0-3A79-0C45-9375-3601C8DB695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087889" y="5239462"/>
            <a:ext cx="6480000" cy="493795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20pt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1D3E497-56B0-094E-944B-4A44974EF8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87888" y="2492896"/>
            <a:ext cx="6480000" cy="1789938"/>
          </a:xfrm>
          <a:prstGeom prst="rect">
            <a:avLst/>
          </a:prstGeom>
        </p:spPr>
        <p:txBody>
          <a:bodyPr/>
          <a:lstStyle>
            <a:lvl1pPr>
              <a:defRPr sz="36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Presentation or Chapter Title, Arial Bold 36pt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05024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chapter slide">
    <p:bg>
      <p:bgPr>
        <a:solidFill>
          <a:srgbClr val="820E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95" y="-27384"/>
            <a:ext cx="12223573" cy="6875887"/>
          </a:xfrm>
          <a:prstGeom prst="rect">
            <a:avLst/>
          </a:prstGeom>
        </p:spPr>
      </p:pic>
      <p:sp>
        <p:nvSpPr>
          <p:cNvPr id="3" name="Text Placeholder 17"/>
          <p:cNvSpPr txBox="1">
            <a:spLocks/>
          </p:cNvSpPr>
          <p:nvPr userDrawn="1"/>
        </p:nvSpPr>
        <p:spPr>
          <a:xfrm>
            <a:off x="800101" y="6057886"/>
            <a:ext cx="3557588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dirty="0" err="1">
                <a:solidFill>
                  <a:prstClr val="white"/>
                </a:solidFill>
                <a:latin typeface="Arial" charset="0"/>
                <a:ea typeface="Arial" charset="0"/>
                <a:cs typeface="Arial" charset="0"/>
              </a:rPr>
              <a:t>www.cranfield.ac.uk</a:t>
            </a:r>
            <a:endParaRPr lang="en-GB" sz="1800" b="0" dirty="0">
              <a:solidFill>
                <a:prstClr val="white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B4B92C5E-5B3E-3C41-A6BA-62479190B08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87889" y="4437112"/>
            <a:ext cx="6480000" cy="64807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200" b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</a:t>
            </a:r>
            <a:br>
              <a:rPr lang="en-GB" dirty="0"/>
            </a:br>
            <a:r>
              <a:rPr lang="en-GB" dirty="0"/>
              <a:t>Arial Bold 22pt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348047CF-D894-FB46-B58A-30285204BAA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087889" y="5239462"/>
            <a:ext cx="6480000" cy="493795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20pt</a:t>
            </a:r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4BFF925-759E-A64F-BDE1-C1EC95490B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87888" y="2492896"/>
            <a:ext cx="6480000" cy="1789938"/>
          </a:xfrm>
          <a:prstGeom prst="rect">
            <a:avLst/>
          </a:prstGeom>
        </p:spPr>
        <p:txBody>
          <a:bodyPr/>
          <a:lstStyle>
            <a:lvl1pPr>
              <a:defRPr sz="36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Presentation or Chapter Title, Arial Bold 36pt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08875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llow chapter slide">
    <p:bg>
      <p:bgPr>
        <a:solidFill>
          <a:srgbClr val="DD7A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95" y="-27384"/>
            <a:ext cx="12223573" cy="6875887"/>
          </a:xfrm>
          <a:prstGeom prst="rect">
            <a:avLst/>
          </a:prstGeom>
        </p:spPr>
      </p:pic>
      <p:sp>
        <p:nvSpPr>
          <p:cNvPr id="3" name="Text Placeholder 17"/>
          <p:cNvSpPr txBox="1">
            <a:spLocks/>
          </p:cNvSpPr>
          <p:nvPr userDrawn="1"/>
        </p:nvSpPr>
        <p:spPr>
          <a:xfrm>
            <a:off x="800101" y="6057886"/>
            <a:ext cx="3557588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dirty="0" err="1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rPr>
              <a:t>www.cranfield.ac.uk</a:t>
            </a:r>
            <a:endParaRPr lang="en-GB" sz="1800" b="0" dirty="0">
              <a:solidFill>
                <a:srgbClr val="091932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842088B4-2BB2-DE4E-9AF9-8199CE7F43D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087889" y="4437112"/>
            <a:ext cx="6480000" cy="64807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200" b="1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</a:t>
            </a:r>
            <a:br>
              <a:rPr lang="en-GB" dirty="0"/>
            </a:br>
            <a:r>
              <a:rPr lang="en-GB" dirty="0"/>
              <a:t>Arial Bold 22pt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54B5B684-7BC3-EE4F-BC79-2C0A2F00DAF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087889" y="5239462"/>
            <a:ext cx="6480000" cy="493795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 b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20pt</a:t>
            </a:r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572AF32-9D12-D043-BDE4-C9B5B45439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87888" y="2492896"/>
            <a:ext cx="6480000" cy="1789938"/>
          </a:xfrm>
          <a:prstGeom prst="rect">
            <a:avLst/>
          </a:prstGeom>
        </p:spPr>
        <p:txBody>
          <a:bodyPr/>
          <a:lstStyle>
            <a:lvl1pPr>
              <a:defRPr sz="3600" b="1" i="0">
                <a:solidFill>
                  <a:srgbClr val="09193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Presentation or Chapter Title, Arial Bold 36pt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16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slideLayout" Target="../slideLayouts/slideLayout40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ranfield University logo"/>
          <p:cNvPicPr>
            <a:picLocks noChangeAspect="1"/>
          </p:cNvPicPr>
          <p:nvPr userDrawn="1"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00" y="324000"/>
            <a:ext cx="972000" cy="972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58800" y="403200"/>
            <a:ext cx="102240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Slide Title, Arial Bold 28pt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6800" y="1411200"/>
            <a:ext cx="11376000" cy="47698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201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60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44" r:id="rId16"/>
    <p:sldLayoutId id="2147483775" r:id="rId17"/>
    <p:sldLayoutId id="2147483777" r:id="rId18"/>
    <p:sldLayoutId id="2147483778" r:id="rId19"/>
    <p:sldLayoutId id="2147483779" r:id="rId20"/>
    <p:sldLayoutId id="2147483780" r:id="rId21"/>
    <p:sldLayoutId id="2147483781" r:id="rId22"/>
    <p:sldLayoutId id="2147483782" r:id="rId23"/>
    <p:sldLayoutId id="2147483784" r:id="rId2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 baseline="0">
          <a:solidFill>
            <a:srgbClr val="0C406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6800" y="1411200"/>
            <a:ext cx="11376000" cy="47698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3" name="Rectangle 12"/>
          <p:cNvSpPr/>
          <p:nvPr userDrawn="1"/>
        </p:nvSpPr>
        <p:spPr>
          <a:xfrm>
            <a:off x="0" y="6309320"/>
            <a:ext cx="12192000" cy="548680"/>
          </a:xfrm>
          <a:prstGeom prst="rect">
            <a:avLst/>
          </a:prstGeom>
          <a:solidFill>
            <a:srgbClr val="0C406D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/>
            <a:endParaRPr lang="en-US" kern="0">
              <a:solidFill>
                <a:prstClr val="white"/>
              </a:solidFill>
            </a:endParaRPr>
          </a:p>
        </p:txBody>
      </p:sp>
      <p:sp>
        <p:nvSpPr>
          <p:cNvPr id="14" name="TextBox 13"/>
          <p:cNvSpPr txBox="1"/>
          <p:nvPr userDrawn="1"/>
        </p:nvSpPr>
        <p:spPr>
          <a:xfrm>
            <a:off x="8904312" y="6414383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>
                <a:solidFill>
                  <a:prstClr val="white"/>
                </a:solidFill>
                <a:latin typeface="Arial" charset="0"/>
                <a:ea typeface="Arial" charset="0"/>
                <a:cs typeface="Arial" charset="0"/>
              </a:rPr>
              <a:t>© </a:t>
            </a:r>
            <a:r>
              <a:rPr lang="en-US" sz="1600" dirty="0" err="1">
                <a:solidFill>
                  <a:prstClr val="white"/>
                </a:solidFill>
                <a:latin typeface="Arial" charset="0"/>
                <a:ea typeface="Arial" charset="0"/>
                <a:cs typeface="Arial" charset="0"/>
              </a:rPr>
              <a:t>Cranfield</a:t>
            </a:r>
            <a:r>
              <a:rPr lang="en-US" sz="1600" dirty="0">
                <a:solidFill>
                  <a:prstClr val="white"/>
                </a:solidFill>
                <a:latin typeface="Arial" charset="0"/>
                <a:ea typeface="Arial" charset="0"/>
                <a:cs typeface="Arial" charset="0"/>
              </a:rPr>
              <a:t> University</a:t>
            </a:r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3DE41B24-B4E8-CD48-9D80-9A1E51667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800" y="365126"/>
            <a:ext cx="11376000" cy="9095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673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08" r:id="rId2"/>
    <p:sldLayoutId id="2147483729" r:id="rId3"/>
    <p:sldLayoutId id="2147483709" r:id="rId4"/>
    <p:sldLayoutId id="2147483710" r:id="rId5"/>
    <p:sldLayoutId id="2147483712" r:id="rId6"/>
    <p:sldLayoutId id="2147483717" r:id="rId7"/>
    <p:sldLayoutId id="2147483718" r:id="rId8"/>
    <p:sldLayoutId id="2147483714" r:id="rId9"/>
    <p:sldLayoutId id="2147483727" r:id="rId10"/>
    <p:sldLayoutId id="2147483711" r:id="rId11"/>
    <p:sldLayoutId id="2147483759" r:id="rId12"/>
    <p:sldLayoutId id="2147483733" r:id="rId13"/>
    <p:sldLayoutId id="2147483761" r:id="rId14"/>
    <p:sldLayoutId id="2147483768" r:id="rId15"/>
    <p:sldLayoutId id="2147483769" r:id="rId16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 baseline="0">
          <a:solidFill>
            <a:srgbClr val="0C406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0937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9A20A14-5DBD-3F43-9990-266AFDD46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7889" y="1988840"/>
            <a:ext cx="6480000" cy="1789938"/>
          </a:xfrm>
        </p:spPr>
        <p:txBody>
          <a:bodyPr/>
          <a:lstStyle/>
          <a:p>
            <a:r>
              <a:rPr lang="en-GB" dirty="0"/>
              <a:t>An investigation on the effects of multi-layer charge liners on EFP formation and performance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D81093F-BAEB-AD44-AE22-4BB457AE7C4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Samuel Darcy-Page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1BB6C7-9A09-3C4F-90E8-9571FE6AFF7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087889" y="5373216"/>
            <a:ext cx="6480000" cy="493795"/>
          </a:xfrm>
        </p:spPr>
        <p:txBody>
          <a:bodyPr/>
          <a:lstStyle/>
          <a:p>
            <a:r>
              <a:rPr lang="en-US" dirty="0"/>
              <a:t>17</a:t>
            </a:r>
            <a:r>
              <a:rPr lang="en-US" baseline="30000" dirty="0"/>
              <a:t>th</a:t>
            </a:r>
            <a:r>
              <a:rPr lang="en-US" dirty="0"/>
              <a:t> April 2024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944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0724191-D7EC-2942-BE5C-02C14B64242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07368" y="1412776"/>
            <a:ext cx="11375432" cy="792088"/>
          </a:xfrm>
        </p:spPr>
        <p:txBody>
          <a:bodyPr/>
          <a:lstStyle/>
          <a:p>
            <a:r>
              <a:rPr lang="en-US" dirty="0"/>
              <a:t>Why is this project necessary?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35FD25-132A-4B48-BF1C-CE350F744D6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7368" y="2348881"/>
            <a:ext cx="11375432" cy="381600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Shaped Charge (SC) research is comprehensive</a:t>
            </a:r>
          </a:p>
          <a:p>
            <a:r>
              <a:rPr lang="en-US" dirty="0"/>
              <a:t>Explosively Formed Projectile (EFP) research is much less comprehensive</a:t>
            </a:r>
          </a:p>
          <a:p>
            <a:r>
              <a:rPr lang="en-US" dirty="0"/>
              <a:t>Whilst conventional EFPs are widely understood, there is a considerable gap in knowledge when using novel liner configurations such as a dual liner configuration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B343EB5-0C06-4944-8A65-EB8C3826A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Background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617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7A03E6C-000A-85ED-10A1-5A530FE9D3F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07367" y="2348880"/>
            <a:ext cx="5688634" cy="3816001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To investigate the relationship between: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Layering charge liners and the ability to form a coherent EFP; 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Having layered charge liners and the damage ability of the resulting EFP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36DE3C-766D-FA25-4E33-3A292FA0855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240016" y="2348880"/>
            <a:ext cx="5688634" cy="3824677"/>
          </a:xfrm>
        </p:spPr>
        <p:txBody>
          <a:bodyPr/>
          <a:lstStyle/>
          <a:p>
            <a:r>
              <a:rPr lang="en-US" dirty="0"/>
              <a:t>The scope is to: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Assess the formation characteristics of an EFP charge when a novel dual liner approach is used; 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further progress understanding of dual liner approaches where limited research is available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73F8E7B-DD97-FA27-7813-7D4D37E26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480" y="365126"/>
            <a:ext cx="10367320" cy="909550"/>
          </a:xfrm>
        </p:spPr>
        <p:txBody>
          <a:bodyPr/>
          <a:lstStyle/>
          <a:p>
            <a:r>
              <a:rPr lang="en-US" dirty="0"/>
              <a:t>Project Definition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0C5DEA-61DD-77ED-2BE1-DB3A9FA2EB14}"/>
              </a:ext>
            </a:extLst>
          </p:cNvPr>
          <p:cNvSpPr txBox="1"/>
          <p:nvPr/>
        </p:nvSpPr>
        <p:spPr>
          <a:xfrm>
            <a:off x="407367" y="1643082"/>
            <a:ext cx="56886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rgbClr val="633E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  <a:endParaRPr lang="en-GB" sz="2200" b="1" dirty="0">
              <a:solidFill>
                <a:srgbClr val="633E8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DF253C-E8FB-F0FC-DAD1-1D772C9A533C}"/>
              </a:ext>
            </a:extLst>
          </p:cNvPr>
          <p:cNvSpPr txBox="1"/>
          <p:nvPr/>
        </p:nvSpPr>
        <p:spPr>
          <a:xfrm>
            <a:off x="6240016" y="1643081"/>
            <a:ext cx="56886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rgbClr val="633E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  <a:endParaRPr lang="en-GB" sz="2200" b="1" dirty="0">
              <a:solidFill>
                <a:srgbClr val="633E8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72AD858-ABE7-A08B-7814-9731B93454A4}"/>
              </a:ext>
            </a:extLst>
          </p:cNvPr>
          <p:cNvCxnSpPr>
            <a:cxnSpLocks/>
          </p:cNvCxnSpPr>
          <p:nvPr/>
        </p:nvCxnSpPr>
        <p:spPr>
          <a:xfrm>
            <a:off x="6096000" y="1412776"/>
            <a:ext cx="0" cy="4907306"/>
          </a:xfrm>
          <a:prstGeom prst="line">
            <a:avLst/>
          </a:prstGeom>
          <a:ln w="19050">
            <a:solidFill>
              <a:srgbClr val="0C406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738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01E72A4-78F6-4F4E-ADFE-891B77ACFEB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07367" y="2276872"/>
            <a:ext cx="5688634" cy="3888009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Stand-off up to 14 CD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Higher Velocity up to 10,000 m/s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Liner Inversion through the Munroe Effect [1]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D073276-23F0-3148-A455-7AC232F2DBB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240016" y="2276872"/>
            <a:ext cx="5688634" cy="389668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Stand-off up to 1000 CD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Lower Velocity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Liner Folds on itself under </a:t>
            </a:r>
            <a:r>
              <a:rPr lang="en-GB" dirty="0" err="1"/>
              <a:t>Misznay-Schardin</a:t>
            </a:r>
            <a:r>
              <a:rPr lang="en-GB" dirty="0"/>
              <a:t> [1]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DE851D1-FF09-8C41-9D4C-F65CF08F2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8" y="365126"/>
            <a:ext cx="10295312" cy="909550"/>
          </a:xfrm>
        </p:spPr>
        <p:txBody>
          <a:bodyPr/>
          <a:lstStyle/>
          <a:p>
            <a:r>
              <a:rPr lang="en-US" dirty="0"/>
              <a:t>Shaped Charges and EFPs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942CA5-77C9-170B-51F8-110DB86EBE6F}"/>
              </a:ext>
            </a:extLst>
          </p:cNvPr>
          <p:cNvSpPr txBox="1"/>
          <p:nvPr/>
        </p:nvSpPr>
        <p:spPr>
          <a:xfrm>
            <a:off x="407367" y="1560330"/>
            <a:ext cx="56886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rgbClr val="633E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Shaped Charges</a:t>
            </a:r>
            <a:endParaRPr lang="en-GB" sz="2200" b="1" dirty="0">
              <a:solidFill>
                <a:srgbClr val="633E8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DD9213-39B5-8ACA-9ED2-A49817CDDBF1}"/>
              </a:ext>
            </a:extLst>
          </p:cNvPr>
          <p:cNvSpPr txBox="1"/>
          <p:nvPr/>
        </p:nvSpPr>
        <p:spPr>
          <a:xfrm>
            <a:off x="6240016" y="1560329"/>
            <a:ext cx="56886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rgbClr val="633E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EFPs</a:t>
            </a:r>
            <a:endParaRPr lang="en-GB" sz="2200" b="1" dirty="0">
              <a:solidFill>
                <a:srgbClr val="633E8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A diagram of a microsecond&#10;&#10;Description automatically generated with medium confidence">
            <a:extLst>
              <a:ext uri="{FF2B5EF4-FFF2-40B4-BE49-F238E27FC236}">
                <a16:creationId xmlns:a16="http://schemas.microsoft.com/office/drawing/2014/main" id="{9DAC75D2-69C3-8CFC-691C-5F24E39E4E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6240" y="3609149"/>
            <a:ext cx="2639363" cy="2570976"/>
          </a:xfrm>
          <a:prstGeom prst="rect">
            <a:avLst/>
          </a:prstGeom>
        </p:spPr>
      </p:pic>
      <p:pic>
        <p:nvPicPr>
          <p:cNvPr id="6" name="Picture 5" descr="A black arrow pointing to a point&#10;&#10;Description automatically generated">
            <a:extLst>
              <a:ext uri="{FF2B5EF4-FFF2-40B4-BE49-F238E27FC236}">
                <a16:creationId xmlns:a16="http://schemas.microsoft.com/office/drawing/2014/main" id="{67C42081-C743-4039-FF35-4B9981512C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385"/>
          <a:stretch/>
        </p:blipFill>
        <p:spPr bwMode="auto">
          <a:xfrm>
            <a:off x="241572" y="4552815"/>
            <a:ext cx="5731510" cy="74485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479887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C3CE528-A455-C147-88E4-4DF23C1B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800" y="403200"/>
            <a:ext cx="10224000" cy="864000"/>
          </a:xfrm>
        </p:spPr>
        <p:txBody>
          <a:bodyPr anchor="ctr">
            <a:normAutofit/>
          </a:bodyPr>
          <a:lstStyle/>
          <a:p>
            <a:r>
              <a:rPr lang="en-US" dirty="0"/>
              <a:t>Recent Developments in Shaped Charge and EFP Technology</a:t>
            </a:r>
            <a:endParaRPr lang="en-GB" dirty="0"/>
          </a:p>
        </p:txBody>
      </p:sp>
      <p:pic>
        <p:nvPicPr>
          <p:cNvPr id="6" name="Content Placeholder 5" descr="A diagram of a case with arrows with Crust in the background&#10;&#10;Description automatically generated">
            <a:extLst>
              <a:ext uri="{FF2B5EF4-FFF2-40B4-BE49-F238E27FC236}">
                <a16:creationId xmlns:a16="http://schemas.microsoft.com/office/drawing/2014/main" id="{48624C26-888A-13AD-C349-7DB95FCCAF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917" y="2307424"/>
            <a:ext cx="3747998" cy="2243151"/>
          </a:xfrm>
          <a:prstGeom prst="rect">
            <a:avLst/>
          </a:prstGeom>
        </p:spPr>
      </p:pic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2871C5EB-F74F-AA43-1A12-F3BF4287A1C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86327826"/>
              </p:ext>
            </p:extLst>
          </p:nvPr>
        </p:nvGraphicFramePr>
        <p:xfrm>
          <a:off x="5740683" y="1412776"/>
          <a:ext cx="5450400" cy="4752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2ABEC7B-734F-BBE4-329D-2D314E956CA9}"/>
              </a:ext>
            </a:extLst>
          </p:cNvPr>
          <p:cNvSpPr txBox="1"/>
          <p:nvPr/>
        </p:nvSpPr>
        <p:spPr>
          <a:xfrm>
            <a:off x="932491" y="4822191"/>
            <a:ext cx="38164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Proposed dual layer, reactive shaped charge design from previous research by Wang, H et al. [2]</a:t>
            </a:r>
          </a:p>
        </p:txBody>
      </p:sp>
    </p:spTree>
    <p:extLst>
      <p:ext uri="{BB962C8B-B14F-4D97-AF65-F5344CB8AC3E}">
        <p14:creationId xmlns:p14="http://schemas.microsoft.com/office/powerpoint/2010/main" val="3410970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5B67F0B-183B-DE9C-D103-52570731654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07368" y="1411996"/>
            <a:ext cx="6696744" cy="792088"/>
          </a:xfrm>
        </p:spPr>
        <p:txBody>
          <a:bodyPr/>
          <a:lstStyle/>
          <a:p>
            <a:r>
              <a:rPr lang="en-US" dirty="0"/>
              <a:t>Numerical Simulation on forming of triple-layer tandem EFP [3]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651D2F-A3FC-2285-0BB3-F6EDD89B7C2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7368" y="2348880"/>
            <a:ext cx="6696744" cy="38160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Main findings: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Three independent coaxial EFPs can be formed</a:t>
            </a:r>
          </a:p>
          <a:p>
            <a:r>
              <a:rPr lang="en-US" dirty="0"/>
              <a:t>Shaped charge construction can greatly affect tandem EFPs such as:</a:t>
            </a:r>
          </a:p>
          <a:p>
            <a:pPr lvl="1"/>
            <a:r>
              <a:rPr lang="en-US" dirty="0"/>
              <a:t>Liner angle</a:t>
            </a:r>
          </a:p>
          <a:p>
            <a:pPr lvl="1"/>
            <a:r>
              <a:rPr lang="en-US" dirty="0"/>
              <a:t>Liner thickness</a:t>
            </a:r>
          </a:p>
          <a:p>
            <a:pPr lvl="1"/>
            <a:r>
              <a:rPr lang="en-US" dirty="0"/>
              <a:t>Charge head space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0C0AD0D-D3FD-5CC1-DDC8-A75DBC790026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 rotWithShape="1">
          <a:blip r:embed="rId3"/>
          <a:srcRect l="55559" t="5668" r="1574" b="1553"/>
          <a:stretch/>
        </p:blipFill>
        <p:spPr>
          <a:xfrm>
            <a:off x="8256240" y="764704"/>
            <a:ext cx="3024336" cy="4686936"/>
          </a:xfrm>
          <a:ln>
            <a:solidFill>
              <a:schemeClr val="tx1"/>
            </a:solidFill>
          </a:ln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8BAFACE6-F95F-D457-4F2E-F1E70E74F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Tandem EFP Phenomenon</a:t>
            </a:r>
            <a:endParaRPr lang="en-GB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DCC45679-5535-3AF4-0A23-2143B06D59EC}"/>
              </a:ext>
            </a:extLst>
          </p:cNvPr>
          <p:cNvSpPr txBox="1">
            <a:spLocks/>
          </p:cNvSpPr>
          <p:nvPr/>
        </p:nvSpPr>
        <p:spPr>
          <a:xfrm>
            <a:off x="7599167" y="5652863"/>
            <a:ext cx="4338482" cy="51201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/>
              <a:t>Results of modelling Yin, J et al. [3]</a:t>
            </a:r>
          </a:p>
        </p:txBody>
      </p:sp>
    </p:spTree>
    <p:extLst>
      <p:ext uri="{BB962C8B-B14F-4D97-AF65-F5344CB8AC3E}">
        <p14:creationId xmlns:p14="http://schemas.microsoft.com/office/powerpoint/2010/main" val="3018197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B99215B-5114-B17F-5B2A-1284346B478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Formation and impact-induced separation of Tandem EFPs [4]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0E52C1-9568-3B1D-DA9C-BD9B6941728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3398" y="2357194"/>
            <a:ext cx="6696744" cy="38160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Main findings: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Tandem EFPs can be formed</a:t>
            </a:r>
          </a:p>
          <a:p>
            <a:r>
              <a:rPr lang="en-US" dirty="0"/>
              <a:t>Complex formation mechanism in four stages:</a:t>
            </a:r>
          </a:p>
          <a:p>
            <a:pPr lvl="1"/>
            <a:r>
              <a:rPr lang="en-US" dirty="0"/>
              <a:t>Impact</a:t>
            </a:r>
          </a:p>
          <a:p>
            <a:pPr lvl="1"/>
            <a:r>
              <a:rPr lang="en-US" dirty="0"/>
              <a:t>Propulsion</a:t>
            </a:r>
          </a:p>
          <a:p>
            <a:pPr lvl="1"/>
            <a:r>
              <a:rPr lang="en-US" dirty="0"/>
              <a:t>Slide</a:t>
            </a:r>
          </a:p>
          <a:p>
            <a:pPr lvl="1"/>
            <a:r>
              <a:rPr lang="en-US" dirty="0"/>
              <a:t>Free-flight</a:t>
            </a:r>
          </a:p>
          <a:p>
            <a:r>
              <a:rPr lang="en-US" dirty="0" err="1"/>
              <a:t>Aluminium</a:t>
            </a:r>
            <a:r>
              <a:rPr lang="en-US" dirty="0"/>
              <a:t> was unable to form tandem EFPs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DBBEC35-BCB6-1864-110E-7612C6B0BBE2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 rotWithShape="1">
          <a:blip r:embed="rId3"/>
          <a:srcRect r="1830"/>
          <a:stretch/>
        </p:blipFill>
        <p:spPr>
          <a:xfrm>
            <a:off x="7320136" y="1166812"/>
            <a:ext cx="4329385" cy="4524375"/>
          </a:xfrm>
          <a:ln>
            <a:solidFill>
              <a:schemeClr val="tx1"/>
            </a:solidFill>
          </a:ln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8BA3793-830B-0067-9D93-EE4D47D7A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Tandem EFP Phenomenon</a:t>
            </a:r>
            <a:endParaRPr lang="en-GB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6374184-4665-9273-DF95-01EF4A5F89A9}"/>
              </a:ext>
            </a:extLst>
          </p:cNvPr>
          <p:cNvSpPr txBox="1">
            <a:spLocks/>
          </p:cNvSpPr>
          <p:nvPr/>
        </p:nvSpPr>
        <p:spPr>
          <a:xfrm>
            <a:off x="7918654" y="5805264"/>
            <a:ext cx="3132348" cy="46061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b="0" kern="1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Results from Ma, et al. [4]</a:t>
            </a:r>
          </a:p>
        </p:txBody>
      </p:sp>
    </p:spTree>
    <p:extLst>
      <p:ext uri="{BB962C8B-B14F-4D97-AF65-F5344CB8AC3E}">
        <p14:creationId xmlns:p14="http://schemas.microsoft.com/office/powerpoint/2010/main" val="3032076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959A08-FAC7-FAC3-BD6F-431B2A7BF3B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Performance of an EFP is defined as a measure of: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EFP Velocity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Formation Characteristics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Depth of Penetration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Crater Diameter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In-flight Stability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1A12058-CB19-1935-BE4D-A6FE90ECE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480" y="365126"/>
            <a:ext cx="10367320" cy="909550"/>
          </a:xfrm>
        </p:spPr>
        <p:txBody>
          <a:bodyPr/>
          <a:lstStyle/>
          <a:p>
            <a:r>
              <a:rPr lang="en-US" dirty="0"/>
              <a:t>Methodology and Trial Conduct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624868-AA2C-CB0D-8082-73F0A8CEC547}"/>
              </a:ext>
            </a:extLst>
          </p:cNvPr>
          <p:cNvSpPr txBox="1"/>
          <p:nvPr/>
        </p:nvSpPr>
        <p:spPr>
          <a:xfrm>
            <a:off x="263351" y="3213556"/>
            <a:ext cx="56886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solidFill>
                  <a:srgbClr val="633E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Metrics for EFP Performance</a:t>
            </a:r>
            <a:endParaRPr lang="en-GB" sz="2200" b="1" dirty="0">
              <a:solidFill>
                <a:srgbClr val="633E8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6803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F64E7B1-7B83-8A8A-C04E-7CAE3368801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Set-up at Cranfield University Ordnance, Test and Evaluation Centre (plan view)</a:t>
            </a: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1F7E58-06F8-6B1C-90DA-9001B7FA7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Trial Setup and Instrumentation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9DC84A-9617-955C-B6E5-CBA04AFD7250}"/>
              </a:ext>
            </a:extLst>
          </p:cNvPr>
          <p:cNvSpPr/>
          <p:nvPr/>
        </p:nvSpPr>
        <p:spPr>
          <a:xfrm>
            <a:off x="911424" y="3429000"/>
            <a:ext cx="432048" cy="216024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B654E9D-5AA6-529A-494C-7BFA31B5D329}"/>
              </a:ext>
            </a:extLst>
          </p:cNvPr>
          <p:cNvSpPr/>
          <p:nvPr/>
        </p:nvSpPr>
        <p:spPr>
          <a:xfrm>
            <a:off x="2450117" y="4482206"/>
            <a:ext cx="288380" cy="122413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F4D9EB-418F-9C01-91CF-E73AEEE8AC99}"/>
              </a:ext>
            </a:extLst>
          </p:cNvPr>
          <p:cNvSpPr/>
          <p:nvPr/>
        </p:nvSpPr>
        <p:spPr>
          <a:xfrm>
            <a:off x="1738820" y="2465088"/>
            <a:ext cx="1728888" cy="1440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86CA54A-69B4-5C3D-1CED-3EB1C751EE94}"/>
              </a:ext>
            </a:extLst>
          </p:cNvPr>
          <p:cNvSpPr/>
          <p:nvPr/>
        </p:nvSpPr>
        <p:spPr>
          <a:xfrm>
            <a:off x="6562788" y="3068960"/>
            <a:ext cx="216024" cy="936104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3DBC29E-B6FB-55B4-7AF6-974B12D88F38}"/>
              </a:ext>
            </a:extLst>
          </p:cNvPr>
          <p:cNvGrpSpPr/>
          <p:nvPr/>
        </p:nvGrpSpPr>
        <p:grpSpPr>
          <a:xfrm>
            <a:off x="4834596" y="5193148"/>
            <a:ext cx="648072" cy="971733"/>
            <a:chOff x="4799160" y="5188627"/>
            <a:chExt cx="648072" cy="971733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CBC5274-BADA-76F3-C265-02750786623A}"/>
                </a:ext>
              </a:extLst>
            </p:cNvPr>
            <p:cNvSpPr/>
            <p:nvPr/>
          </p:nvSpPr>
          <p:spPr>
            <a:xfrm>
              <a:off x="4799160" y="5440703"/>
              <a:ext cx="648072" cy="71965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9C48D9D7-DEDA-FD2B-4C91-761327809A64}"/>
                </a:ext>
              </a:extLst>
            </p:cNvPr>
            <p:cNvSpPr/>
            <p:nvPr/>
          </p:nvSpPr>
          <p:spPr>
            <a:xfrm rot="10800000">
              <a:off x="4907172" y="5188627"/>
              <a:ext cx="432048" cy="513193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D29EE015-8D56-BABE-2B27-B3B586D2D6E1}"/>
              </a:ext>
            </a:extLst>
          </p:cNvPr>
          <p:cNvSpPr/>
          <p:nvPr/>
        </p:nvSpPr>
        <p:spPr>
          <a:xfrm>
            <a:off x="3646464" y="2563385"/>
            <a:ext cx="3024336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Content Placeholder 18" descr="A concrete blocks with a few metal rods&#10;&#10;Description automatically generated with low confidence">
            <a:extLst>
              <a:ext uri="{FF2B5EF4-FFF2-40B4-BE49-F238E27FC236}">
                <a16:creationId xmlns:a16="http://schemas.microsoft.com/office/drawing/2014/main" id="{AA17DC81-05AB-B712-B8B9-A22CBB8FF9BD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8525" y="2276740"/>
            <a:ext cx="4535488" cy="3023658"/>
          </a:xfr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11C527C-71A3-46E6-48E3-17C1A4C4AD42}"/>
              </a:ext>
            </a:extLst>
          </p:cNvPr>
          <p:cNvCxnSpPr>
            <a:stCxn id="7" idx="2"/>
          </p:cNvCxnSpPr>
          <p:nvPr/>
        </p:nvCxnSpPr>
        <p:spPr>
          <a:xfrm>
            <a:off x="2603264" y="2609104"/>
            <a:ext cx="0" cy="927908"/>
          </a:xfrm>
          <a:prstGeom prst="straightConnector1">
            <a:avLst/>
          </a:prstGeom>
          <a:ln w="190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6D45801-4AD0-75EF-3E54-3C975798EDEB}"/>
              </a:ext>
            </a:extLst>
          </p:cNvPr>
          <p:cNvCxnSpPr/>
          <p:nvPr/>
        </p:nvCxnSpPr>
        <p:spPr>
          <a:xfrm>
            <a:off x="2603264" y="3541110"/>
            <a:ext cx="0" cy="927908"/>
          </a:xfrm>
          <a:prstGeom prst="straightConnector1">
            <a:avLst/>
          </a:prstGeom>
          <a:ln w="190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E22458B-3320-EBD4-E447-EC88567B16D3}"/>
              </a:ext>
            </a:extLst>
          </p:cNvPr>
          <p:cNvCxnSpPr>
            <a:cxnSpLocks/>
            <a:endCxn id="12" idx="3"/>
          </p:cNvCxnSpPr>
          <p:nvPr/>
        </p:nvCxnSpPr>
        <p:spPr>
          <a:xfrm flipH="1">
            <a:off x="5158632" y="3537012"/>
            <a:ext cx="1312" cy="1656136"/>
          </a:xfrm>
          <a:prstGeom prst="straightConnector1">
            <a:avLst/>
          </a:prstGeom>
          <a:ln w="190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667135A-E15F-A807-9998-20812244D5FB}"/>
              </a:ext>
            </a:extLst>
          </p:cNvPr>
          <p:cNvCxnSpPr>
            <a:stCxn id="5" idx="3"/>
            <a:endCxn id="8" idx="1"/>
          </p:cNvCxnSpPr>
          <p:nvPr/>
        </p:nvCxnSpPr>
        <p:spPr>
          <a:xfrm>
            <a:off x="1343472" y="3537012"/>
            <a:ext cx="5219316" cy="0"/>
          </a:xfrm>
          <a:prstGeom prst="straightConnector1">
            <a:avLst/>
          </a:prstGeom>
          <a:ln w="25400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9F684D39-04D1-22BF-3D4C-778E146C10E5}"/>
              </a:ext>
            </a:extLst>
          </p:cNvPr>
          <p:cNvSpPr txBox="1"/>
          <p:nvPr/>
        </p:nvSpPr>
        <p:spPr>
          <a:xfrm>
            <a:off x="3557110" y="3167680"/>
            <a:ext cx="792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1.5 m</a:t>
            </a:r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BAD083E-FCA9-BEAA-603B-72A0394EC429}"/>
              </a:ext>
            </a:extLst>
          </p:cNvPr>
          <p:cNvSpPr txBox="1"/>
          <p:nvPr/>
        </p:nvSpPr>
        <p:spPr>
          <a:xfrm>
            <a:off x="2662280" y="2802547"/>
            <a:ext cx="793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 m</a:t>
            </a:r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CF9CF0C-344C-9CD5-3AD8-9A2AAEB54DAC}"/>
              </a:ext>
            </a:extLst>
          </p:cNvPr>
          <p:cNvSpPr txBox="1"/>
          <p:nvPr/>
        </p:nvSpPr>
        <p:spPr>
          <a:xfrm>
            <a:off x="2674356" y="3730455"/>
            <a:ext cx="793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 m</a:t>
            </a: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9DF2827-C0BE-40BB-FA95-362D2C014BA1}"/>
              </a:ext>
            </a:extLst>
          </p:cNvPr>
          <p:cNvSpPr txBox="1"/>
          <p:nvPr/>
        </p:nvSpPr>
        <p:spPr>
          <a:xfrm>
            <a:off x="5177386" y="4180414"/>
            <a:ext cx="792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15 m</a:t>
            </a:r>
            <a:endParaRPr lang="en-GB" dirty="0"/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13C1BE7B-F4CB-FFEB-90D8-3308B1F77FB9}"/>
              </a:ext>
            </a:extLst>
          </p:cNvPr>
          <p:cNvCxnSpPr/>
          <p:nvPr/>
        </p:nvCxnSpPr>
        <p:spPr>
          <a:xfrm>
            <a:off x="1343472" y="3352346"/>
            <a:ext cx="1250835" cy="0"/>
          </a:xfrm>
          <a:prstGeom prst="straightConnector1">
            <a:avLst/>
          </a:prstGeom>
          <a:ln w="190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4BA4B77F-4C90-B939-1769-03B48FCDB7C1}"/>
              </a:ext>
            </a:extLst>
          </p:cNvPr>
          <p:cNvSpPr txBox="1"/>
          <p:nvPr/>
        </p:nvSpPr>
        <p:spPr>
          <a:xfrm>
            <a:off x="1558800" y="2975246"/>
            <a:ext cx="864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0.35 m</a:t>
            </a:r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758A091-3BF6-89D8-AC05-4B7A62DA84B0}"/>
              </a:ext>
            </a:extLst>
          </p:cNvPr>
          <p:cNvSpPr txBox="1"/>
          <p:nvPr/>
        </p:nvSpPr>
        <p:spPr>
          <a:xfrm>
            <a:off x="1630827" y="4733340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X-ray head</a:t>
            </a: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1FB9965-3DCC-32A2-D979-D73239DB51D5}"/>
              </a:ext>
            </a:extLst>
          </p:cNvPr>
          <p:cNvSpPr txBox="1"/>
          <p:nvPr/>
        </p:nvSpPr>
        <p:spPr>
          <a:xfrm>
            <a:off x="844242" y="307973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EFP</a:t>
            </a:r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056DFDE-2F86-1914-D3A8-99B6B1B007CA}"/>
              </a:ext>
            </a:extLst>
          </p:cNvPr>
          <p:cNvSpPr txBox="1"/>
          <p:nvPr/>
        </p:nvSpPr>
        <p:spPr>
          <a:xfrm>
            <a:off x="1719599" y="2094195"/>
            <a:ext cx="1902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X-ray image plate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A611104-9941-33C1-0FB1-0BDFC6BFB64C}"/>
              </a:ext>
            </a:extLst>
          </p:cNvPr>
          <p:cNvSpPr txBox="1"/>
          <p:nvPr/>
        </p:nvSpPr>
        <p:spPr>
          <a:xfrm>
            <a:off x="5573407" y="5621818"/>
            <a:ext cx="792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HSDV</a:t>
            </a:r>
            <a:endParaRPr lang="en-GB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1259723-0C6F-B1F8-2BEB-73EC23975F20}"/>
              </a:ext>
            </a:extLst>
          </p:cNvPr>
          <p:cNvSpPr txBox="1"/>
          <p:nvPr/>
        </p:nvSpPr>
        <p:spPr>
          <a:xfrm>
            <a:off x="6274780" y="4023870"/>
            <a:ext cx="792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Target</a:t>
            </a:r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E7633ED-81FA-A192-23E3-593FF6371AD3}"/>
              </a:ext>
            </a:extLst>
          </p:cNvPr>
          <p:cNvSpPr txBox="1"/>
          <p:nvPr/>
        </p:nvSpPr>
        <p:spPr>
          <a:xfrm>
            <a:off x="370948" y="5793954"/>
            <a:ext cx="1367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Not to Scale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199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44ACE57-1CFC-4CB5-59C1-ED2ECFE00A0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7368" y="1412776"/>
            <a:ext cx="6696744" cy="4752105"/>
          </a:xfrm>
        </p:spPr>
        <p:txBody>
          <a:bodyPr anchor="t">
            <a:normAutofit/>
          </a:bodyPr>
          <a:lstStyle/>
          <a:p>
            <a:endParaRPr lang="en-US" dirty="0"/>
          </a:p>
          <a:p>
            <a:r>
              <a:rPr lang="en-US" dirty="0"/>
              <a:t>Energetic Material</a:t>
            </a:r>
          </a:p>
          <a:p>
            <a:pPr lvl="1"/>
            <a:r>
              <a:rPr lang="en-US" dirty="0"/>
              <a:t>PE-4</a:t>
            </a:r>
          </a:p>
          <a:p>
            <a:pPr lvl="1"/>
            <a:endParaRPr lang="en-US" dirty="0"/>
          </a:p>
          <a:p>
            <a:r>
              <a:rPr lang="en-US" dirty="0"/>
              <a:t>Liner Materials</a:t>
            </a:r>
          </a:p>
          <a:p>
            <a:pPr lvl="1"/>
            <a:r>
              <a:rPr lang="en-US" dirty="0"/>
              <a:t>Copper – cz106</a:t>
            </a:r>
          </a:p>
          <a:p>
            <a:pPr lvl="1"/>
            <a:r>
              <a:rPr lang="en-US" dirty="0" err="1"/>
              <a:t>Aluminium</a:t>
            </a:r>
            <a:r>
              <a:rPr lang="en-US" dirty="0"/>
              <a:t> – 1050a</a:t>
            </a:r>
          </a:p>
          <a:p>
            <a:pPr lvl="1"/>
            <a:endParaRPr lang="en-US" dirty="0"/>
          </a:p>
          <a:p>
            <a:r>
              <a:rPr lang="en-US" dirty="0"/>
              <a:t>Target</a:t>
            </a:r>
          </a:p>
          <a:p>
            <a:pPr lvl="1"/>
            <a:r>
              <a:rPr lang="en-US" dirty="0"/>
              <a:t>ABRO 400</a:t>
            </a:r>
          </a:p>
          <a:p>
            <a:pPr lvl="1"/>
            <a:endParaRPr lang="en-US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06589C-536B-E3CC-1112-3A8A40B9A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800" y="403200"/>
            <a:ext cx="10224000" cy="864000"/>
          </a:xfrm>
        </p:spPr>
        <p:txBody>
          <a:bodyPr anchor="ctr">
            <a:normAutofit/>
          </a:bodyPr>
          <a:lstStyle/>
          <a:p>
            <a:r>
              <a:rPr lang="en-US" dirty="0"/>
              <a:t>Resources and Charge Construction</a:t>
            </a:r>
            <a:endParaRPr lang="en-GB" dirty="0"/>
          </a:p>
        </p:txBody>
      </p:sp>
      <p:pic>
        <p:nvPicPr>
          <p:cNvPr id="4" name="Content Placeholder 3" descr="A white table with black text&#10;&#10;Description automatically generated">
            <a:extLst>
              <a:ext uri="{FF2B5EF4-FFF2-40B4-BE49-F238E27FC236}">
                <a16:creationId xmlns:a16="http://schemas.microsoft.com/office/drawing/2014/main" id="{1528CE00-44B6-8784-50EF-9735EA4D22B1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3"/>
          <a:stretch>
            <a:fillRect/>
          </a:stretch>
        </p:blipFill>
        <p:spPr>
          <a:xfrm>
            <a:off x="6110086" y="5013224"/>
            <a:ext cx="5641715" cy="864000"/>
          </a:xfrm>
          <a:prstGeom prst="rect">
            <a:avLst/>
          </a:prstGeom>
        </p:spPr>
      </p:pic>
      <p:pic>
        <p:nvPicPr>
          <p:cNvPr id="9" name="Picture 8" descr="A white and black container with black writing on it&#10;&#10;Description automatically generated">
            <a:extLst>
              <a:ext uri="{FF2B5EF4-FFF2-40B4-BE49-F238E27FC236}">
                <a16:creationId xmlns:a16="http://schemas.microsoft.com/office/drawing/2014/main" id="{DC6DA072-B7D0-8F3B-9387-8B49FBC1AA0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77" t="30400" r="32023" b="31800"/>
          <a:stretch/>
        </p:blipFill>
        <p:spPr>
          <a:xfrm rot="5400000">
            <a:off x="7490783" y="2240892"/>
            <a:ext cx="2880320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071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35FD701-C949-0CE0-B51C-8372EB14E581}"/>
              </a:ext>
            </a:extLst>
          </p:cNvPr>
          <p:cNvSpPr/>
          <p:nvPr/>
        </p:nvSpPr>
        <p:spPr>
          <a:xfrm>
            <a:off x="7104112" y="1412776"/>
            <a:ext cx="5087888" cy="5042024"/>
          </a:xfrm>
          <a:prstGeom prst="rect">
            <a:avLst/>
          </a:prstGeom>
          <a:solidFill>
            <a:srgbClr val="0C406D"/>
          </a:solidFill>
          <a:ln>
            <a:solidFill>
              <a:srgbClr val="0C406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CB7AEDC-C285-294D-433B-F3926F98C1E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Copper Lined EFP Charges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82253-9C71-0726-360D-51BF931BD7A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/>
          </a:bodyPr>
          <a:lstStyle/>
          <a:p>
            <a:r>
              <a:rPr lang="en-US" dirty="0"/>
              <a:t>L/D</a:t>
            </a:r>
          </a:p>
          <a:p>
            <a:pPr lvl="1"/>
            <a:r>
              <a:rPr lang="en-US" dirty="0"/>
              <a:t>Single Lined EFP – 1.88</a:t>
            </a:r>
          </a:p>
          <a:p>
            <a:pPr lvl="1"/>
            <a:r>
              <a:rPr lang="en-US" dirty="0"/>
              <a:t>Double Lined EFP – Leading 1.65, Following 1.99</a:t>
            </a:r>
          </a:p>
          <a:p>
            <a:r>
              <a:rPr lang="en-US" dirty="0"/>
              <a:t>Velocity</a:t>
            </a:r>
          </a:p>
          <a:p>
            <a:pPr lvl="1"/>
            <a:r>
              <a:rPr lang="en-US" dirty="0"/>
              <a:t>Single Lined EFP – approx. 1120 m/s</a:t>
            </a:r>
          </a:p>
          <a:p>
            <a:pPr lvl="1"/>
            <a:r>
              <a:rPr lang="en-US" dirty="0"/>
              <a:t>Leading – approx. 60 m/s increase</a:t>
            </a:r>
          </a:p>
          <a:p>
            <a:pPr lvl="1"/>
            <a:r>
              <a:rPr lang="en-US" dirty="0"/>
              <a:t>Following – approx. 40 m/s decrease</a:t>
            </a:r>
          </a:p>
          <a:p>
            <a:r>
              <a:rPr lang="en-US" dirty="0"/>
              <a:t>In-flight Stability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79DE26-F367-32B3-AA24-CA61BB0DAD75}"/>
              </a:ext>
            </a:extLst>
          </p:cNvPr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dirty="0">
                <a:solidFill>
                  <a:schemeClr val="bg1"/>
                </a:solidFill>
              </a:rPr>
              <a:t>Single Lined Copper</a:t>
            </a:r>
          </a:p>
          <a:p>
            <a:pPr algn="ctr"/>
            <a:endParaRPr lang="en-US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Double Lined Copper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C84CC48-39FB-C7DC-629C-1B78487CE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EFP Formation</a:t>
            </a:r>
            <a:endParaRPr lang="en-GB" dirty="0"/>
          </a:p>
        </p:txBody>
      </p:sp>
      <p:pic>
        <p:nvPicPr>
          <p:cNvPr id="6" name="Picture 5" descr="A black object on a white surface&#10;&#10;Description automatically generated">
            <a:extLst>
              <a:ext uri="{FF2B5EF4-FFF2-40B4-BE49-F238E27FC236}">
                <a16:creationId xmlns:a16="http://schemas.microsoft.com/office/drawing/2014/main" id="{397F8EF4-578F-ABCC-A2D3-6E7FCA953D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64" t="35333" r="13450" b="43239"/>
          <a:stretch/>
        </p:blipFill>
        <p:spPr bwMode="auto">
          <a:xfrm>
            <a:off x="8719979" y="2348881"/>
            <a:ext cx="1592580" cy="9982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person running away from another person&#10;&#10;Description automatically generated">
            <a:extLst>
              <a:ext uri="{FF2B5EF4-FFF2-40B4-BE49-F238E27FC236}">
                <a16:creationId xmlns:a16="http://schemas.microsoft.com/office/drawing/2014/main" id="{013A6D2B-6CAB-D8F5-96DC-279B23E3E9E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91" t="40458" r="15045" b="38412"/>
          <a:stretch/>
        </p:blipFill>
        <p:spPr bwMode="auto">
          <a:xfrm>
            <a:off x="8145939" y="4338166"/>
            <a:ext cx="2740660" cy="13144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90393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Firing 12 - for presentation">
            <a:hlinkClick r:id="" action="ppaction://media"/>
            <a:extLst>
              <a:ext uri="{FF2B5EF4-FFF2-40B4-BE49-F238E27FC236}">
                <a16:creationId xmlns:a16="http://schemas.microsoft.com/office/drawing/2014/main" id="{9FE41B19-0DED-B894-958F-90317F0D01CF}"/>
              </a:ext>
            </a:extLst>
          </p:cNvPr>
          <p:cNvPicPr>
            <a:picLocks noGrp="1" noChangeAspect="1"/>
          </p:cNvPicPr>
          <p:nvPr>
            <p:ph sz="quarter" idx="17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7988" y="2011363"/>
            <a:ext cx="11376025" cy="3554412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AC9B1B0-5E6F-51F7-70C3-9F964BC59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High-speed Imagery of Dual Lined Copper EFPs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87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4E096F-BEE3-2C13-41C1-706CCCB0C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376F8B4-F770-09B7-9CBC-0181B5EDB9B3}"/>
              </a:ext>
            </a:extLst>
          </p:cNvPr>
          <p:cNvSpPr/>
          <p:nvPr/>
        </p:nvSpPr>
        <p:spPr>
          <a:xfrm>
            <a:off x="7104112" y="1412776"/>
            <a:ext cx="5087888" cy="5042024"/>
          </a:xfrm>
          <a:prstGeom prst="rect">
            <a:avLst/>
          </a:prstGeom>
          <a:solidFill>
            <a:srgbClr val="0C406D"/>
          </a:solidFill>
          <a:ln>
            <a:solidFill>
              <a:srgbClr val="0C406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F2D959F-ACD0-881E-85BA-A6D64B84F3F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 err="1"/>
              <a:t>Aluminium</a:t>
            </a:r>
            <a:r>
              <a:rPr lang="en-US" dirty="0"/>
              <a:t> Lined EFP Charges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CC69DE-5888-E2A3-CD14-31914C7CDBF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/>
          </a:bodyPr>
          <a:lstStyle/>
          <a:p>
            <a:r>
              <a:rPr lang="en-US" dirty="0"/>
              <a:t>L/D</a:t>
            </a:r>
          </a:p>
          <a:p>
            <a:pPr lvl="1"/>
            <a:r>
              <a:rPr lang="en-US" dirty="0"/>
              <a:t>Single Lined EFP – 3.75</a:t>
            </a:r>
          </a:p>
          <a:p>
            <a:pPr lvl="1"/>
            <a:r>
              <a:rPr lang="en-US" dirty="0"/>
              <a:t>Double Lined EFP – 2.67</a:t>
            </a:r>
          </a:p>
          <a:p>
            <a:r>
              <a:rPr lang="en-US" dirty="0"/>
              <a:t>Velocity</a:t>
            </a:r>
          </a:p>
          <a:p>
            <a:pPr lvl="1"/>
            <a:r>
              <a:rPr lang="en-US" dirty="0"/>
              <a:t>Single Lined EFP – approx. 2830 m/s</a:t>
            </a:r>
          </a:p>
          <a:p>
            <a:pPr lvl="1"/>
            <a:r>
              <a:rPr lang="en-US" dirty="0"/>
              <a:t>Leading – approx. 20 m/s decrease</a:t>
            </a:r>
          </a:p>
          <a:p>
            <a:pPr lvl="1"/>
            <a:r>
              <a:rPr lang="en-US" dirty="0"/>
              <a:t>Following – approx. 500 m/s decrease (predicted)</a:t>
            </a:r>
          </a:p>
          <a:p>
            <a:r>
              <a:rPr lang="en-US" dirty="0"/>
              <a:t>In-flight Stability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D767DC-7F41-A103-B3D0-AA8F2EA483BA}"/>
              </a:ext>
            </a:extLst>
          </p:cNvPr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dirty="0">
                <a:solidFill>
                  <a:schemeClr val="bg1"/>
                </a:solidFill>
              </a:rPr>
              <a:t>Single Lined </a:t>
            </a:r>
            <a:r>
              <a:rPr lang="en-US" dirty="0" err="1">
                <a:solidFill>
                  <a:schemeClr val="bg1"/>
                </a:solidFill>
              </a:rPr>
              <a:t>Aluminium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Double Lined Aluminium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13A2B67-C816-7584-2917-08354A5D4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EFP Formation</a:t>
            </a:r>
            <a:endParaRPr lang="en-GB" dirty="0"/>
          </a:p>
        </p:txBody>
      </p:sp>
      <p:pic>
        <p:nvPicPr>
          <p:cNvPr id="9" name="Picture 8" descr="A close-up of a grey background&#10;&#10;Description automatically generated">
            <a:extLst>
              <a:ext uri="{FF2B5EF4-FFF2-40B4-BE49-F238E27FC236}">
                <a16:creationId xmlns:a16="http://schemas.microsoft.com/office/drawing/2014/main" id="{4B8B1668-2169-DFBC-CB99-B0E328270B8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6" t="33470" r="21959" b="45857"/>
          <a:stretch/>
        </p:blipFill>
        <p:spPr bwMode="auto">
          <a:xfrm>
            <a:off x="7625581" y="4411506"/>
            <a:ext cx="4044950" cy="148145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 descr="A few shoes on a grey surface&#10;&#10;Description automatically generated">
            <a:extLst>
              <a:ext uri="{FF2B5EF4-FFF2-40B4-BE49-F238E27FC236}">
                <a16:creationId xmlns:a16="http://schemas.microsoft.com/office/drawing/2014/main" id="{A4153F71-227A-C9BF-B602-F9379E2C0E8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94" t="34657" r="22358" b="43005"/>
          <a:stretch/>
        </p:blipFill>
        <p:spPr bwMode="auto">
          <a:xfrm>
            <a:off x="8066271" y="2446494"/>
            <a:ext cx="316357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995170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Firing 15 - for presentation">
            <a:hlinkClick r:id="" action="ppaction://media"/>
            <a:extLst>
              <a:ext uri="{FF2B5EF4-FFF2-40B4-BE49-F238E27FC236}">
                <a16:creationId xmlns:a16="http://schemas.microsoft.com/office/drawing/2014/main" id="{7E412D84-75D1-C403-B464-1DDD683A58FB}"/>
              </a:ext>
            </a:extLst>
          </p:cNvPr>
          <p:cNvPicPr>
            <a:picLocks noGrp="1" noChangeAspect="1"/>
          </p:cNvPicPr>
          <p:nvPr>
            <p:ph sz="quarter" idx="17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7988" y="2011363"/>
            <a:ext cx="11376025" cy="3554412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D4DFC55-F364-28E1-E1FF-90FDD4BE7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High-speed Imagery of Dual Lined </a:t>
            </a:r>
            <a:r>
              <a:rPr lang="en-US" dirty="0" err="1"/>
              <a:t>Aluminium</a:t>
            </a:r>
            <a:r>
              <a:rPr lang="en-US" dirty="0"/>
              <a:t> Charges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20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2A6B4-AF4C-91D5-F106-1EA2067B4D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1840917-C06E-3BC3-4E38-FABC3C267D84}"/>
              </a:ext>
            </a:extLst>
          </p:cNvPr>
          <p:cNvSpPr/>
          <p:nvPr/>
        </p:nvSpPr>
        <p:spPr>
          <a:xfrm>
            <a:off x="7104112" y="1412776"/>
            <a:ext cx="5087888" cy="5042024"/>
          </a:xfrm>
          <a:prstGeom prst="rect">
            <a:avLst/>
          </a:prstGeom>
          <a:solidFill>
            <a:srgbClr val="0C406D"/>
          </a:solidFill>
          <a:ln>
            <a:solidFill>
              <a:srgbClr val="0C406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1B21632-6B34-E5E3-2B68-21D200151A3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Dissimilar Lined EFP Charges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CED87D-03FE-806B-36BB-10A800B5380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/>
          </a:bodyPr>
          <a:lstStyle/>
          <a:p>
            <a:r>
              <a:rPr lang="en-US" dirty="0"/>
              <a:t>L/D</a:t>
            </a:r>
          </a:p>
          <a:p>
            <a:pPr lvl="1"/>
            <a:r>
              <a:rPr lang="en-US" dirty="0"/>
              <a:t>Cu/Al – Leading 1.6</a:t>
            </a:r>
          </a:p>
          <a:p>
            <a:pPr lvl="1"/>
            <a:r>
              <a:rPr lang="en-US" dirty="0"/>
              <a:t>Al/Cu – Leading 2</a:t>
            </a:r>
          </a:p>
          <a:p>
            <a:r>
              <a:rPr lang="en-US" dirty="0"/>
              <a:t>Velocity</a:t>
            </a:r>
          </a:p>
          <a:p>
            <a:pPr lvl="1"/>
            <a:r>
              <a:rPr lang="en-US" dirty="0"/>
              <a:t>Cu/Al – Leading: approx. 630 - 700 m/s increase, Following: approx. 490 – 530 m/s increase</a:t>
            </a:r>
          </a:p>
          <a:p>
            <a:pPr lvl="1"/>
            <a:r>
              <a:rPr lang="en-US" dirty="0"/>
              <a:t>Al/Cu – Leading: approx. 1120 m/s decrease, Following: approx. 1270 m/s decrease</a:t>
            </a:r>
          </a:p>
          <a:p>
            <a:r>
              <a:rPr lang="en-US" dirty="0"/>
              <a:t>In-flight Stability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DA7F7E-6DC6-BF38-C8D5-2F082C4D3D65}"/>
              </a:ext>
            </a:extLst>
          </p:cNvPr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dirty="0">
                <a:solidFill>
                  <a:schemeClr val="bg1"/>
                </a:solidFill>
              </a:rPr>
              <a:t>Copper/</a:t>
            </a:r>
            <a:r>
              <a:rPr lang="en-US" dirty="0" err="1">
                <a:solidFill>
                  <a:schemeClr val="bg1"/>
                </a:solidFill>
              </a:rPr>
              <a:t>Aluminium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Aluminium/Copper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422565B-8FA9-0D4E-D7D1-C333CCA18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EFP Formation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8302E2-F3A9-7794-D262-235A6D43D4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2408" y="2492896"/>
            <a:ext cx="3871296" cy="1091279"/>
          </a:xfrm>
          <a:prstGeom prst="rect">
            <a:avLst/>
          </a:prstGeom>
        </p:spPr>
      </p:pic>
      <p:pic>
        <p:nvPicPr>
          <p:cNvPr id="7" name="Picture 6" descr="A black and white photo of a person's face&#10;&#10;Description automatically generated">
            <a:extLst>
              <a:ext uri="{FF2B5EF4-FFF2-40B4-BE49-F238E27FC236}">
                <a16:creationId xmlns:a16="http://schemas.microsoft.com/office/drawing/2014/main" id="{3B1EE885-949B-7EF4-D09B-DC448F0D535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71" t="31954" r="4829" b="52205"/>
          <a:stretch/>
        </p:blipFill>
        <p:spPr bwMode="auto">
          <a:xfrm>
            <a:off x="8055589" y="4437112"/>
            <a:ext cx="3184934" cy="117308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016991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BADF29-097B-9184-5300-E3D30374F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973557E-08B8-5763-F7C1-0434CB8F9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High-speed Imagery of Al/Cu Lined Charges</a:t>
            </a:r>
            <a:endParaRPr lang="en-GB" dirty="0"/>
          </a:p>
        </p:txBody>
      </p:sp>
      <p:pic>
        <p:nvPicPr>
          <p:cNvPr id="6" name="Firing 22 - for presentation">
            <a:hlinkClick r:id="" action="ppaction://media"/>
            <a:extLst>
              <a:ext uri="{FF2B5EF4-FFF2-40B4-BE49-F238E27FC236}">
                <a16:creationId xmlns:a16="http://schemas.microsoft.com/office/drawing/2014/main" id="{091AD3DC-4767-2C7D-C539-889CDFC4A6E7}"/>
              </a:ext>
            </a:extLst>
          </p:cNvPr>
          <p:cNvPicPr>
            <a:picLocks noGrp="1" noChangeAspect="1"/>
          </p:cNvPicPr>
          <p:nvPr>
            <p:ph sz="quarter" idx="17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7988" y="2011363"/>
            <a:ext cx="11376025" cy="3554412"/>
          </a:xfrm>
        </p:spPr>
      </p:pic>
    </p:spTree>
    <p:extLst>
      <p:ext uri="{BB962C8B-B14F-4D97-AF65-F5344CB8AC3E}">
        <p14:creationId xmlns:p14="http://schemas.microsoft.com/office/powerpoint/2010/main" val="280586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hole in a metal surface&#10;&#10;Description automatically generated">
            <a:extLst>
              <a:ext uri="{FF2B5EF4-FFF2-40B4-BE49-F238E27FC236}">
                <a16:creationId xmlns:a16="http://schemas.microsoft.com/office/drawing/2014/main" id="{BA829208-9AC1-14C9-C017-5938790486A3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2459" y="1412875"/>
            <a:ext cx="7127082" cy="4751388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24C2E7E-E971-036A-B8AF-B3F526531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Damage Observed from Al/Cu Lined Charges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288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13CAC7-31AE-8E69-7C31-849169D72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Kinetic Energy</a:t>
            </a:r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FDFDBAD-D78F-96E5-B08A-F98A367A8202}"/>
              </a:ext>
            </a:extLst>
          </p:cNvPr>
          <p:cNvGraphicFramePr>
            <a:graphicFrameLocks noGrp="1"/>
          </p:cNvGraphicFramePr>
          <p:nvPr>
            <p:ph sz="quarter" idx="17"/>
          </p:nvPr>
        </p:nvGraphicFramePr>
        <p:xfrm>
          <a:off x="407988" y="1412875"/>
          <a:ext cx="11376025" cy="47513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5478825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9E7CCEE-E0A2-FE9D-963E-1554F6441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Kinetic Energy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F8E5AFB-F5DC-C6E6-D56E-7E7D2F4B9F91}"/>
              </a:ext>
            </a:extLst>
          </p:cNvPr>
          <p:cNvGraphicFramePr>
            <a:graphicFrameLocks noGrp="1"/>
          </p:cNvGraphicFramePr>
          <p:nvPr>
            <p:ph sz="quarter" idx="17"/>
            <p:extLst>
              <p:ext uri="{D42A27DB-BD31-4B8C-83A1-F6EECF244321}">
                <p14:modId xmlns:p14="http://schemas.microsoft.com/office/powerpoint/2010/main" val="1500071531"/>
              </p:ext>
            </p:extLst>
          </p:nvPr>
        </p:nvGraphicFramePr>
        <p:xfrm>
          <a:off x="407988" y="1412875"/>
          <a:ext cx="11376025" cy="47513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701223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A5B6CC7-9F69-CE05-F94F-435F97BCA1E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7368" y="1412776"/>
            <a:ext cx="6696744" cy="4752105"/>
          </a:xfrm>
        </p:spPr>
        <p:txBody>
          <a:bodyPr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Consistently, a ‘ring’ of copper was observed following the copper EFPs</a:t>
            </a:r>
          </a:p>
          <a:p>
            <a:endParaRPr lang="en-GB" dirty="0"/>
          </a:p>
          <a:p>
            <a:r>
              <a:rPr lang="en-GB" dirty="0"/>
              <a:t>Charge case used a small ‘lip’ to hold liners in place instead of a more traditional closure ring</a:t>
            </a:r>
          </a:p>
        </p:txBody>
      </p:sp>
      <p:pic>
        <p:nvPicPr>
          <p:cNvPr id="5" name="Picture 4" descr="A white background with black spots&#10;&#10;Description automatically generated with medium confidence">
            <a:extLst>
              <a:ext uri="{FF2B5EF4-FFF2-40B4-BE49-F238E27FC236}">
                <a16:creationId xmlns:a16="http://schemas.microsoft.com/office/drawing/2014/main" id="{597298FF-A15F-D770-631F-63F2E3FFDA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12" t="1574" r="24900" b="1578"/>
          <a:stretch/>
        </p:blipFill>
        <p:spPr>
          <a:xfrm rot="5400000">
            <a:off x="8549685" y="1521084"/>
            <a:ext cx="1933167" cy="4535488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834F7E6-150F-7500-1756-092EBE4FB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800" y="403200"/>
            <a:ext cx="10224000" cy="864000"/>
          </a:xfrm>
        </p:spPr>
        <p:txBody>
          <a:bodyPr anchor="ctr">
            <a:normAutofit/>
          </a:bodyPr>
          <a:lstStyle/>
          <a:p>
            <a:r>
              <a:rPr lang="en-US" dirty="0"/>
              <a:t>Other Effects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3815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E046112-AC76-B925-7376-00CFDA6A0B3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07367" y="2132856"/>
            <a:ext cx="5688634" cy="403202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Tandem EFPs can be created from a dual liner approach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Al/Cu gives greatest penetrative ability with an increase of approximately 25%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Lack of high-quality machining and hand-pressed energetics likely to have contributed to flight instability of projectiles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78FD2-B0A2-9F20-D94E-74C8867AE7B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240016" y="2132856"/>
            <a:ext cx="5688634" cy="4040701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Use of high-precision liners and energetic filling methods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Employment of double head x-ray system for velocity measurements from liners with pyrophoric nature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Investigate metallurgy of EFPs formed from Copper/Aluminium dual liners.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Introduce different liner materials and investigate potential polymer liner configurations.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Investigate liner interface and its effects.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60FF890-CF75-7FBB-2E7E-7BD9C45C4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8" y="365126"/>
            <a:ext cx="10295312" cy="909550"/>
          </a:xfrm>
        </p:spPr>
        <p:txBody>
          <a:bodyPr/>
          <a:lstStyle/>
          <a:p>
            <a:r>
              <a:rPr lang="en-GB" dirty="0"/>
              <a:t>Conclusions and Future Work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5F7A87-14EE-B2F4-BB09-F472B335431D}"/>
              </a:ext>
            </a:extLst>
          </p:cNvPr>
          <p:cNvSpPr txBox="1"/>
          <p:nvPr/>
        </p:nvSpPr>
        <p:spPr>
          <a:xfrm>
            <a:off x="407367" y="1412776"/>
            <a:ext cx="5688633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8F3956-9CCE-BA10-0BF2-3480A5CE0D50}"/>
              </a:ext>
            </a:extLst>
          </p:cNvPr>
          <p:cNvSpPr txBox="1"/>
          <p:nvPr/>
        </p:nvSpPr>
        <p:spPr>
          <a:xfrm>
            <a:off x="407367" y="1412776"/>
            <a:ext cx="56886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rgbClr val="633E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A77CEF-5F11-D1D3-0F27-B19790244C69}"/>
              </a:ext>
            </a:extLst>
          </p:cNvPr>
          <p:cNvSpPr txBox="1"/>
          <p:nvPr/>
        </p:nvSpPr>
        <p:spPr>
          <a:xfrm>
            <a:off x="6240016" y="1412775"/>
            <a:ext cx="56886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rgbClr val="633E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Work</a:t>
            </a:r>
          </a:p>
        </p:txBody>
      </p:sp>
    </p:spTree>
    <p:extLst>
      <p:ext uri="{BB962C8B-B14F-4D97-AF65-F5344CB8AC3E}">
        <p14:creationId xmlns:p14="http://schemas.microsoft.com/office/powerpoint/2010/main" val="11205727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9CE046C-C62D-FEA0-8B37-5F747DA406D5}"/>
              </a:ext>
            </a:extLst>
          </p:cNvPr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[1]	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W. P. Walters and J. A.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Zukas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Fundamentals of Shaped Charges, New York: John Wiley &amp; Sons, 	1989. </a:t>
            </a:r>
          </a:p>
          <a:p>
            <a:r>
              <a:rPr lang="en-US" dirty="0"/>
              <a:t>[2]	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H. Wang, H. Guo, B.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Q. Yu and Y. Zheng, “Application of PTFE/Al Reactive Materials for 	Double-Layered Liner Shaped Charge,”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Materials,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vol. 12, no. 17, 2019.</a:t>
            </a:r>
            <a:endParaRPr lang="en-US" dirty="0"/>
          </a:p>
          <a:p>
            <a:r>
              <a:rPr lang="en-US" dirty="0"/>
              <a:t>[3] 	Yin, J. Chen, Y. Han, C. Dou and J. Yi, “Numerical Simulation on Forming of Triple Layer 	Tandem EFP,” in 30th International Symposium on Ballistics, Long Beach, 2017. </a:t>
            </a:r>
          </a:p>
          <a:p>
            <a:r>
              <a:rPr lang="en-US" dirty="0"/>
              <a:t>[4]	H.-b. Ma, Y.-f. Zheng, H.-f. Wang, C. Ge and C.-h. Su, “Formation and impact-induced 	separation of tandem EFPs,” </a:t>
            </a:r>
            <a:r>
              <a:rPr lang="en-US" dirty="0" err="1"/>
              <a:t>Defence</a:t>
            </a:r>
            <a:r>
              <a:rPr lang="en-US" dirty="0"/>
              <a:t> Technology, vol. 16, no. 1, pp. 668 - 677, 2020. 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300D67D-9A47-AF4B-3E44-75842349B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5661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DE3E339-47BD-9C44-A9E6-1A22FBB26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2865" y="1918836"/>
            <a:ext cx="7056784" cy="124855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dirty="0" err="1"/>
              <a:t>Mr</a:t>
            </a:r>
            <a:r>
              <a:rPr lang="en-US" dirty="0"/>
              <a:t> Samuel Darcy-Page</a:t>
            </a:r>
            <a:br>
              <a:rPr lang="en-US" dirty="0"/>
            </a:br>
            <a:r>
              <a:rPr lang="en-US" dirty="0"/>
              <a:t>www.cotec.org.uk</a:t>
            </a:r>
            <a:br>
              <a:rPr lang="en-US" dirty="0"/>
            </a:br>
            <a:r>
              <a:rPr lang="en-US" dirty="0"/>
              <a:t>www.cranfield.ac.uk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7A4E9F-62A7-1269-B80D-30E9C98E0825}"/>
              </a:ext>
            </a:extLst>
          </p:cNvPr>
          <p:cNvSpPr txBox="1"/>
          <p:nvPr/>
        </p:nvSpPr>
        <p:spPr>
          <a:xfrm>
            <a:off x="4852865" y="3167390"/>
            <a:ext cx="381642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633E8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+44 (0)1380 813251</a:t>
            </a:r>
            <a:endParaRPr lang="en-GB" sz="2800" b="1" dirty="0">
              <a:solidFill>
                <a:srgbClr val="633E8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9111265"/>
      </p:ext>
    </p:extLst>
  </p:cSld>
  <p:clrMapOvr>
    <a:masterClrMapping/>
  </p:clrMapOvr>
</p:sld>
</file>

<file path=ppt/theme/theme1.xml><?xml version="1.0" encoding="utf-8"?>
<a:theme xmlns:a="http://schemas.openxmlformats.org/drawingml/2006/main" name="Master layout bod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U-Presentation-Accessibility-APRIL-2021" id="{C99E393E-DB25-4FBD-80CE-E9CBFB9CD6A5}" vid="{C7544C4A-7948-4267-8A99-96613572B240}"/>
    </a:ext>
  </a:extLst>
</a:theme>
</file>

<file path=ppt/theme/theme2.xml><?xml version="1.0" encoding="utf-8"?>
<a:theme xmlns:a="http://schemas.openxmlformats.org/drawingml/2006/main" name="No logo, with copyrigh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U-Presentation-Accessibility-APRIL-2021" id="{C99E393E-DB25-4FBD-80CE-E9CBFB9CD6A5}" vid="{DC53C3D7-5D84-4458-BE05-5B6284ABC5DF}"/>
    </a:ext>
  </a:extLst>
</a:theme>
</file>

<file path=ppt/theme/theme3.xml><?xml version="1.0" encoding="utf-8"?>
<a:theme xmlns:a="http://schemas.openxmlformats.org/drawingml/2006/main" name="Coloured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U-Presentation-Accessibility-APRIL-2021" id="{C99E393E-DB25-4FBD-80CE-E9CBFB9CD6A5}" vid="{CAFF0554-1E3E-4D8C-909B-14ABBF706C9B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5F2428EAC03A342B9BB2F331FEB908A" ma:contentTypeVersion="3" ma:contentTypeDescription="Create a new document." ma:contentTypeScope="" ma:versionID="823a14c264c580be9fd5c5c98da67aa0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8022916f55ab85163ee9a5069dec31d5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D0419D-158A-438F-9271-574A5EBED3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6429D86A-3AF6-48A4-855F-0A95E6AF055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F2FDF69-5A1A-4E32-A5EE-49837B61342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Master layout body</Template>
  <TotalTime>974</TotalTime>
  <Words>1384</Words>
  <Application>Microsoft Office PowerPoint</Application>
  <PresentationFormat>Widescreen</PresentationFormat>
  <Paragraphs>233</Paragraphs>
  <Slides>23</Slides>
  <Notes>7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Master layout body</vt:lpstr>
      <vt:lpstr>No logo, with copyright</vt:lpstr>
      <vt:lpstr>Coloured slides</vt:lpstr>
      <vt:lpstr>An investigation on the effects of multi-layer charge liners on EFP formation and performance</vt:lpstr>
      <vt:lpstr>Project Background</vt:lpstr>
      <vt:lpstr>Project Definition</vt:lpstr>
      <vt:lpstr>Shaped Charges and EFPs</vt:lpstr>
      <vt:lpstr>Recent Developments in Shaped Charge and EFP Technology</vt:lpstr>
      <vt:lpstr>The Tandem EFP Phenomenon</vt:lpstr>
      <vt:lpstr>The Tandem EFP Phenomenon</vt:lpstr>
      <vt:lpstr>Methodology and Trial Conduct</vt:lpstr>
      <vt:lpstr>Trial Setup and Instrumentation</vt:lpstr>
      <vt:lpstr>Resources and Charge Construction</vt:lpstr>
      <vt:lpstr>EFP Formation</vt:lpstr>
      <vt:lpstr>High-speed Imagery of Dual Lined Copper EFPs</vt:lpstr>
      <vt:lpstr>EFP Formation</vt:lpstr>
      <vt:lpstr>High-speed Imagery of Dual Lined Aluminium Charges</vt:lpstr>
      <vt:lpstr>EFP Formation</vt:lpstr>
      <vt:lpstr>High-speed Imagery of Al/Cu Lined Charges</vt:lpstr>
      <vt:lpstr>Damage Observed from Al/Cu Lined Charges</vt:lpstr>
      <vt:lpstr>Kinetic Energy</vt:lpstr>
      <vt:lpstr>Kinetic Energy</vt:lpstr>
      <vt:lpstr>Other Effects</vt:lpstr>
      <vt:lpstr>Conclusions and Future Work</vt:lpstr>
      <vt:lpstr>References</vt:lpstr>
      <vt:lpstr>Mr Samuel Darcy-Page www.cotec.org.uk www.cranfield.ac.uk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 tips for making sure your presentation is accessible to all</dc:title>
  <dc:creator>Peter Gibbs</dc:creator>
  <cp:lastModifiedBy>Sam Darcy-Page</cp:lastModifiedBy>
  <cp:revision>46</cp:revision>
  <cp:lastPrinted>2014-09-02T09:13:37Z</cp:lastPrinted>
  <dcterms:created xsi:type="dcterms:W3CDTF">2021-06-16T09:08:46Z</dcterms:created>
  <dcterms:modified xsi:type="dcterms:W3CDTF">2024-04-14T14:52:01Z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0x01010005F2428EAC03A342B9BB2F331FEB908A</vt:lpwstr>
  </property>
  <property fmtid="{D5CDD505-2E9C-101B-9397-08002B2CF9AE}" pid="3" name="MSIP_Label_76ec77b0-1566-4e6c-8f07-2f97449b5aa9_Enabled">
    <vt:lpwstr>true</vt:lpwstr>
  </property>
  <property fmtid="{D5CDD505-2E9C-101B-9397-08002B2CF9AE}" pid="4" name="MSIP_Label_76ec77b0-1566-4e6c-8f07-2f97449b5aa9_SetDate">
    <vt:lpwstr>2020-08-27T13:50:15Z</vt:lpwstr>
  </property>
  <property fmtid="{D5CDD505-2E9C-101B-9397-08002B2CF9AE}" pid="5" name="MSIP_Label_76ec77b0-1566-4e6c-8f07-2f97449b5aa9_Method">
    <vt:lpwstr>Standard</vt:lpwstr>
  </property>
  <property fmtid="{D5CDD505-2E9C-101B-9397-08002B2CF9AE}" pid="6" name="MSIP_Label_76ec77b0-1566-4e6c-8f07-2f97449b5aa9_Name">
    <vt:lpwstr>Internal Business</vt:lpwstr>
  </property>
  <property fmtid="{D5CDD505-2E9C-101B-9397-08002B2CF9AE}" pid="7" name="MSIP_Label_76ec77b0-1566-4e6c-8f07-2f97449b5aa9_SiteId">
    <vt:lpwstr>31dca259-f714-4c48-ba5c-aa96dcf60aaa</vt:lpwstr>
  </property>
  <property fmtid="{D5CDD505-2E9C-101B-9397-08002B2CF9AE}" pid="8" name="MSIP_Label_76ec77b0-1566-4e6c-8f07-2f97449b5aa9_ActionId">
    <vt:lpwstr>b1116fbc-4a79-40ab-9515-6b1a0a69f6bc</vt:lpwstr>
  </property>
  <property fmtid="{D5CDD505-2E9C-101B-9397-08002B2CF9AE}" pid="9" name="MSIP_Label_76ec77b0-1566-4e6c-8f07-2f97449b5aa9_ContentBits">
    <vt:lpwstr>0</vt:lpwstr>
  </property>
  <property fmtid="{D5CDD505-2E9C-101B-9397-08002B2CF9AE}" pid="10" name="_dlc_DocIdItemGuid">
    <vt:lpwstr>459c272a-df27-407a-aace-7fde3c4e1047</vt:lpwstr>
  </property>
</Properties>
</file>