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notesSlides/notesSlide1.xml" ContentType="application/vnd.openxmlformats-officedocument.presentationml.notesSlide+xml"/>
  <Override PartName="/ppt/slides/slide3.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notesSlides/notesSlide3.xml" ContentType="application/vnd.openxmlformats-officedocument.presentationml.notesSlide+xml"/>
  <Override PartName="/ppt/slides/slide5.xml" ContentType="application/vnd.openxmlformats-officedocument.presentationml.slide+xml"/>
  <Override PartName="/ppt/notesSlides/notesSlide4.xml" ContentType="application/vnd.openxmlformats-officedocument.presentationml.notesSlide+xml"/>
  <Override PartName="/ppt/slides/slide6.xml" ContentType="application/vnd.openxmlformats-officedocument.presentationml.slide+xml"/>
  <Override PartName="/ppt/notesSlides/notesSlide5.xml" ContentType="application/vnd.openxmlformats-officedocument.presentationml.notesSlide+xml"/>
  <Override PartName="/ppt/slides/slide7.xml" ContentType="application/vnd.openxmlformats-officedocument.presentationml.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7.xml" ContentType="application/vnd.openxmlformats-officedocument.presentationml.notesSlide+xml"/>
  <Override PartName="/ppt/slides/slide9.xml" ContentType="application/vnd.openxmlformats-officedocument.presentationml.slide+xml"/>
  <Override PartName="/ppt/notesSlides/notesSlide8.xml" ContentType="application/vnd.openxmlformats-officedocument.presentationml.notesSlide+xml"/>
  <Override PartName="/ppt/slides/slide10.xml" ContentType="application/vnd.openxmlformats-officedocument.presentationml.slide+xml"/>
  <Override PartName="/ppt/notesSlides/notesSlide9.xml" ContentType="application/vnd.openxmlformats-officedocument.presentationml.notesSlide+xml"/>
  <Override PartName="/ppt/slides/slide11.xml" ContentType="application/vnd.openxmlformats-officedocument.presentationml.slide+xml"/>
  <Override PartName="/ppt/notesSlides/notesSlide10.xml" ContentType="application/vnd.openxmlformats-officedocument.presentationml.notesSlide+xml"/>
  <Override PartName="/ppt/slides/slide12.xml" ContentType="application/vnd.openxmlformats-officedocument.presentationml.slide+xml"/>
  <Override PartName="/ppt/notesSlides/notesSlide11.xml" ContentType="application/vnd.openxmlformats-officedocument.presentationml.notesSlide+xml"/>
  <Override PartName="/ppt/slides/slide13.xml" ContentType="application/vnd.openxmlformats-officedocument.presentationml.slide+xml"/>
  <Override PartName="/ppt/notesSlides/notesSlide12.xml" ContentType="application/vnd.openxmlformats-officedocument.presentationml.notesSlide+xml"/>
  <Override PartName="/ppt/slides/slide14.xml" ContentType="application/vnd.openxmlformats-officedocument.presentationml.slide+xml"/>
  <Override PartName="/ppt/notesSlides/notesSlide13.xml" ContentType="application/vnd.openxmlformats-officedocument.presentationml.notesSlide+xml"/>
  <Override PartName="/ppt/slides/slide15.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saveSubsetFonts="1">
  <p:sldMasterIdLst>
    <p:sldMasterId id="2147483648" r:id="rId1"/>
  </p:sldMasterIdLst>
  <p:notesMasterIdLst>
    <p:notesMasterId r:id="rId2"/>
  </p:notesMasterIdLst>
  <p:sldIdLst>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type="screen16x9" cy="6858000" cx="12192000"/>
  <p:notesSz cx="6858000" cy="9144000"/>
  <p:defaultTextStyle>
    <a:defPPr>
      <a:defRPr lang="en-US"/>
    </a:defPPr>
    <a:lvl1pPr algn="l" defTabSz="457200" eaLnBrk="1" hangingPunct="1" latinLnBrk="0" marL="0" rtl="0">
      <a:defRPr sz="1800" kern="1200">
        <a:solidFill>
          <a:schemeClr val="tx1"/>
        </a:solidFill>
        <a:latin typeface="+mn-lt"/>
        <a:ea typeface="+mn-ea"/>
        <a:cs typeface="+mn-cs"/>
      </a:defRPr>
    </a:lvl1pPr>
    <a:lvl2pPr algn="l" defTabSz="457200" eaLnBrk="1" hangingPunct="1" latinLnBrk="0" marL="457200" rtl="0">
      <a:defRPr sz="1800" kern="1200">
        <a:solidFill>
          <a:schemeClr val="tx1"/>
        </a:solidFill>
        <a:latin typeface="+mn-lt"/>
        <a:ea typeface="+mn-ea"/>
        <a:cs typeface="+mn-cs"/>
      </a:defRPr>
    </a:lvl2pPr>
    <a:lvl3pPr algn="l" defTabSz="457200" eaLnBrk="1" hangingPunct="1" latinLnBrk="0" marL="914400" rtl="0">
      <a:defRPr sz="1800" kern="1200">
        <a:solidFill>
          <a:schemeClr val="tx1"/>
        </a:solidFill>
        <a:latin typeface="+mn-lt"/>
        <a:ea typeface="+mn-ea"/>
        <a:cs typeface="+mn-cs"/>
      </a:defRPr>
    </a:lvl3pPr>
    <a:lvl4pPr algn="l" defTabSz="457200" eaLnBrk="1" hangingPunct="1" latinLnBrk="0" marL="1371600" rtl="0">
      <a:defRPr sz="1800" kern="1200">
        <a:solidFill>
          <a:schemeClr val="tx1"/>
        </a:solidFill>
        <a:latin typeface="+mn-lt"/>
        <a:ea typeface="+mn-ea"/>
        <a:cs typeface="+mn-cs"/>
      </a:defRPr>
    </a:lvl4pPr>
    <a:lvl5pPr algn="l" defTabSz="457200" eaLnBrk="1" hangingPunct="1" latinLnBrk="0" marL="1828800" rtl="0">
      <a:defRPr sz="1800" kern="1200">
        <a:solidFill>
          <a:schemeClr val="tx1"/>
        </a:solidFill>
        <a:latin typeface="+mn-lt"/>
        <a:ea typeface="+mn-ea"/>
        <a:cs typeface="+mn-cs"/>
      </a:defRPr>
    </a:lvl5pPr>
    <a:lvl6pPr algn="l" defTabSz="457200" eaLnBrk="1" hangingPunct="1" latinLnBrk="0" marL="2286000" rtl="0">
      <a:defRPr sz="1800" kern="1200">
        <a:solidFill>
          <a:schemeClr val="tx1"/>
        </a:solidFill>
        <a:latin typeface="+mn-lt"/>
        <a:ea typeface="+mn-ea"/>
        <a:cs typeface="+mn-cs"/>
      </a:defRPr>
    </a:lvl6pPr>
    <a:lvl7pPr algn="l" defTabSz="457200" eaLnBrk="1" hangingPunct="1" latinLnBrk="0" marL="2743200" rtl="0">
      <a:defRPr sz="1800" kern="1200">
        <a:solidFill>
          <a:schemeClr val="tx1"/>
        </a:solidFill>
        <a:latin typeface="+mn-lt"/>
        <a:ea typeface="+mn-ea"/>
        <a:cs typeface="+mn-cs"/>
      </a:defRPr>
    </a:lvl7pPr>
    <a:lvl8pPr algn="l" defTabSz="457200" eaLnBrk="1" hangingPunct="1" latinLnBrk="0" marL="3200400" rtl="0">
      <a:defRPr sz="1800" kern="1200">
        <a:solidFill>
          <a:schemeClr val="tx1"/>
        </a:solidFill>
        <a:latin typeface="+mn-lt"/>
        <a:ea typeface="+mn-ea"/>
        <a:cs typeface="+mn-cs"/>
      </a:defRPr>
    </a:lvl8pPr>
    <a:lvl9pPr algn="l" defTabSz="4572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lastView="sldThumbnailView">
  <p:normalViewPr>
    <p:restoredLeft sz="14995" autoAdjust="0"/>
    <p:restoredTop sz="94061" autoAdjust="0"/>
  </p:normalViewPr>
  <p:slideViewPr>
    <p:cSldViewPr snapToGrid="0">
      <p:cViewPr varScale="1">
        <p:scale>
          <a:sx n="65" d="100"/>
          <a:sy n="65" d="100"/>
        </p:scale>
        <p:origin x="936" y="78"/>
      </p:cViewPr>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tableStyles" Target="tableStyles.xml"/><Relationship Id="rId19" Type="http://schemas.openxmlformats.org/officeDocument/2006/relationships/presProps" Target="presProps.xml"/><Relationship Id="rId20" Type="http://schemas.openxmlformats.org/officeDocument/2006/relationships/viewProps" Target="viewProps.xml"/><Relationship Id="rId2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93" name=""/>
        <p:cNvGrpSpPr/>
        <p:nvPr/>
      </p:nvGrpSpPr>
      <p:grpSpPr>
        <a:xfrm>
          <a:off x="0" y="0"/>
          <a:ext cx="0" cy="0"/>
          <a:chOff x="0" y="0"/>
          <a:chExt cx="0" cy="0"/>
        </a:xfrm>
      </p:grpSpPr>
      <p:sp>
        <p:nvSpPr>
          <p:cNvPr id="1048752" name="Header Placeholder 1"/>
          <p:cNvSpPr>
            <a:spLocks noGrp="1"/>
          </p:cNvSpPr>
          <p:nvPr>
            <p:ph type="hdr" sz="quarter"/>
          </p:nvPr>
        </p:nvSpPr>
        <p:spPr>
          <a:xfrm>
            <a:off x="0" y="0"/>
            <a:ext cx="2971800" cy="458788"/>
          </a:xfrm>
          <a:prstGeom prst="rect"/>
        </p:spPr>
        <p:txBody>
          <a:bodyPr bIns="45720" lIns="91440" rIns="91440" rtlCol="0" tIns="45720" vert="horz"/>
          <a:lstStyle>
            <a:lvl1pPr algn="l">
              <a:defRPr sz="1200"/>
            </a:lvl1pPr>
          </a:lstStyle>
          <a:p>
            <a:endParaRPr lang="en-US"/>
          </a:p>
        </p:txBody>
      </p:sp>
      <p:sp>
        <p:nvSpPr>
          <p:cNvPr id="1048753" name="Date Placeholder 2"/>
          <p:cNvSpPr>
            <a:spLocks noGrp="1"/>
          </p:cNvSpPr>
          <p:nvPr>
            <p:ph type="dt" idx="1"/>
          </p:nvPr>
        </p:nvSpPr>
        <p:spPr>
          <a:xfrm>
            <a:off x="3884613" y="0"/>
            <a:ext cx="2971800" cy="458788"/>
          </a:xfrm>
          <a:prstGeom prst="rect"/>
        </p:spPr>
        <p:txBody>
          <a:bodyPr bIns="45720" lIns="91440" rIns="91440" rtlCol="0" tIns="45720" vert="horz"/>
          <a:lstStyle>
            <a:lvl1pPr algn="r">
              <a:defRPr sz="1200"/>
            </a:lvl1pPr>
          </a:lstStyle>
          <a:p>
            <a:fld id="{DCB7BFBC-17C0-4750-B573-FF68B88AAB82}" type="datetimeFigureOut">
              <a:rPr lang="en-US" smtClean="0"/>
              <a:t>2/17/2026</a:t>
            </a:fld>
            <a:endParaRPr lang="en-US"/>
          </a:p>
        </p:txBody>
      </p:sp>
      <p:sp>
        <p:nvSpPr>
          <p:cNvPr id="1048754" name="Slide Image Placeholder 3"/>
          <p:cNvSpPr>
            <a:spLocks noChangeAspect="1" noRot="1" noGrp="1"/>
          </p:cNvSpPr>
          <p:nvPr>
            <p:ph type="sldImg" idx="2"/>
          </p:nvPr>
        </p:nvSpPr>
        <p:spPr>
          <a:xfrm>
            <a:off x="685800" y="1143000"/>
            <a:ext cx="5486400" cy="3086100"/>
          </a:xfrm>
          <a:prstGeom prst="rect"/>
          <a:noFill/>
          <a:ln w="12700">
            <a:solidFill>
              <a:prstClr val="black"/>
            </a:solidFill>
          </a:ln>
        </p:spPr>
        <p:txBody>
          <a:bodyPr anchor="ctr" bIns="45720" lIns="91440" rIns="91440" rtlCol="0" tIns="45720" vert="horz"/>
          <a:p>
            <a:endParaRPr lang="en-US"/>
          </a:p>
        </p:txBody>
      </p:sp>
      <p:sp>
        <p:nvSpPr>
          <p:cNvPr id="1048755" name="Notes Placeholder 4"/>
          <p:cNvSpPr>
            <a:spLocks noGrp="1"/>
          </p:cNvSpPr>
          <p:nvPr>
            <p:ph type="body" sz="quarter" idx="3"/>
          </p:nvPr>
        </p:nvSpPr>
        <p:spPr>
          <a:xfrm>
            <a:off x="685800" y="4400550"/>
            <a:ext cx="5486400" cy="3600450"/>
          </a:xfrm>
          <a:prstGeom prst="rect"/>
        </p:spPr>
        <p:txBody>
          <a:bodyPr bIns="45720" lIns="91440" rIns="91440" rtlCol="0" tIns="45720" vert="horz"/>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56" name="Footer Placeholder 5"/>
          <p:cNvSpPr>
            <a:spLocks noGrp="1"/>
          </p:cNvSpPr>
          <p:nvPr>
            <p:ph type="ftr" sz="quarter" idx="4"/>
          </p:nvPr>
        </p:nvSpPr>
        <p:spPr>
          <a:xfrm>
            <a:off x="0" y="8685213"/>
            <a:ext cx="2971800" cy="458787"/>
          </a:xfrm>
          <a:prstGeom prst="rect"/>
        </p:spPr>
        <p:txBody>
          <a:bodyPr anchor="b" bIns="45720" lIns="91440" rIns="91440" rtlCol="0" tIns="45720" vert="horz"/>
          <a:lstStyle>
            <a:lvl1pPr algn="l">
              <a:defRPr sz="1200"/>
            </a:lvl1pPr>
          </a:lstStyle>
          <a:p>
            <a:endParaRPr lang="en-US"/>
          </a:p>
        </p:txBody>
      </p:sp>
      <p:sp>
        <p:nvSpPr>
          <p:cNvPr id="1048757" name="Slide Number Placeholder 6"/>
          <p:cNvSpPr>
            <a:spLocks noGrp="1"/>
          </p:cNvSpPr>
          <p:nvPr>
            <p:ph type="sldNum" sz="quarter" idx="5"/>
          </p:nvPr>
        </p:nvSpPr>
        <p:spPr>
          <a:xfrm>
            <a:off x="3884613" y="8685213"/>
            <a:ext cx="2971800" cy="458787"/>
          </a:xfrm>
          <a:prstGeom prst="rect"/>
        </p:spPr>
        <p:txBody>
          <a:bodyPr anchor="b" bIns="45720" lIns="91440" rIns="91440" rtlCol="0" tIns="45720" vert="horz"/>
          <a:lstStyle>
            <a:lvl1pPr algn="r">
              <a:defRPr sz="1200"/>
            </a:lvl1pPr>
          </a:lstStyle>
          <a:p>
            <a:fld id="{BF80287C-0C8A-4C1F-A3EB-705756BD0E2E}" type="slidenum">
              <a:rPr lang="en-US" smtClean="0"/>
              <a:t>‹#›</a:t>
            </a:fld>
            <a:endParaRPr lang="en-US"/>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41" name=""/>
        <p:cNvGrpSpPr/>
        <p:nvPr/>
      </p:nvGrpSpPr>
      <p:grpSpPr>
        <a:xfrm>
          <a:off x="0" y="0"/>
          <a:ext cx="0" cy="0"/>
          <a:chOff x="0" y="0"/>
          <a:chExt cx="0" cy="0"/>
        </a:xfrm>
      </p:grpSpPr>
      <p:sp>
        <p:nvSpPr>
          <p:cNvPr id="1048611" name="Slide Image Placeholder 1"/>
          <p:cNvSpPr>
            <a:spLocks noChangeAspect="1" noRot="1" noGrp="1"/>
          </p:cNvSpPr>
          <p:nvPr>
            <p:ph type="sldImg"/>
          </p:nvPr>
        </p:nvSpPr>
        <p:spPr/>
      </p:sp>
      <p:sp>
        <p:nvSpPr>
          <p:cNvPr id="1048612" name="Notes Placeholder 2"/>
          <p:cNvSpPr>
            <a:spLocks noGrp="1"/>
          </p:cNvSpPr>
          <p:nvPr>
            <p:ph type="body" idx="1"/>
          </p:nvPr>
        </p:nvSpPr>
        <p:spPr/>
        <p:txBody>
          <a:bodyPr/>
          <a:p>
            <a:pPr algn="just" marL="0" marR="0">
              <a:lnSpc>
                <a:spcPct val="150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Quality assurance is an essential process by which healthcare organisations attempt to make care safe, effective, and consistently provided to a satisfactory level. In health and social care, quality assurance is not worried about ensuring that practise is error-free, but of ensuring that issues in service delivery are identified systematically to take corrective measures, and the outcomes observed continuously to ensure that the safety of patients is ensured and the quality of care enhanced in the long run. According to </a:t>
            </a:r>
            <a:r>
              <a:rPr dirty="0" sz="1800" kern="100" lang="en-GB">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Steiner and Camp (2021) </a:t>
            </a: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quality assurance is a formal and ongoing exercise in identifying gaps in care, developing interventions to close these gaps and assessing whether interventions have achieved the intended corrective actions which is the foundation of modern NHS quality systems. Even with the regulatory cheques and balances, national guidelines and organisational policies, the recurring public investigations in the United Kingdom have shown that there are still critical care lapse failures witnessed. The literature on patient safety as well as NHS inquiries indicate that such failures are hardly ever due to individual failures. On the contrary, they grow out of complicated interactions among the organisational culture, leadership, governance structures, and ineffective quality assurance systems that cannot identify and react to the initial warning indications of harm (WHO, 2020).</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pPr algn="just" marL="0" marR="0">
              <a:lnSpc>
                <a:spcPct val="150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This presentation focuses on the Shrewsbury and Telford Hospital NHS Trust maternity services failures case, as it demonstrates how the vulnerabilities in quality assurance and clinical governance may be prolonged during a long time. The aim of the presentation is to critically examine the underlying causes of these failures through </a:t>
            </a:r>
            <a:r>
              <a:rPr b="1" dirty="0" sz="1800" kern="100" lang="en-GB">
                <a:effectLst/>
                <a:latin typeface="Times New Roman" panose="02020603050405020304" pitchFamily="18" charset="0"/>
                <a:ea typeface="Calibri" panose="020F0502020204030204" pitchFamily="34" charset="0"/>
                <a:cs typeface="Times New Roman" panose="02020603050405020304" pitchFamily="18" charset="0"/>
              </a:rPr>
              <a:t>systems-based</a:t>
            </a: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 safety models and well established quality frameworks and also to identify how national and local policy factors affected service delivery. The presentation will also reflect on how these failures affect the quality, efficiency, and equity of care, as the case will go on to show how the case can be of valuable insights on future care and service improvement and patient safety in healthcare systems.</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endParaRPr dirty="0" lang="en-US"/>
          </a:p>
        </p:txBody>
      </p:sp>
      <p:sp>
        <p:nvSpPr>
          <p:cNvPr id="1048613" name="Slide Number Placeholder 3"/>
          <p:cNvSpPr>
            <a:spLocks noGrp="1"/>
          </p:cNvSpPr>
          <p:nvPr>
            <p:ph type="sldNum" sz="quarter" idx="5"/>
          </p:nvPr>
        </p:nvSpPr>
        <p:spPr/>
        <p:txBody>
          <a:bodyPr/>
          <a:p>
            <a:fld id="{BF80287C-0C8A-4C1F-A3EB-705756BD0E2E}"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44" name=""/>
        <p:cNvGrpSpPr/>
        <p:nvPr/>
      </p:nvGrpSpPr>
      <p:grpSpPr>
        <a:xfrm>
          <a:off x="0" y="0"/>
          <a:ext cx="0" cy="0"/>
          <a:chOff x="0" y="0"/>
          <a:chExt cx="0" cy="0"/>
        </a:xfrm>
      </p:grpSpPr>
      <p:sp>
        <p:nvSpPr>
          <p:cNvPr id="1048616" name="Slide Image Placeholder 1"/>
          <p:cNvSpPr>
            <a:spLocks noChangeAspect="1" noRot="1" noGrp="1"/>
          </p:cNvSpPr>
          <p:nvPr>
            <p:ph type="sldImg"/>
          </p:nvPr>
        </p:nvSpPr>
        <p:spPr/>
      </p:sp>
      <p:sp>
        <p:nvSpPr>
          <p:cNvPr id="1048617" name="Notes Placeholder 2"/>
          <p:cNvSpPr>
            <a:spLocks noGrp="1"/>
          </p:cNvSpPr>
          <p:nvPr>
            <p:ph type="body" idx="1"/>
          </p:nvPr>
        </p:nvSpPr>
        <p:spPr/>
        <p:txBody>
          <a:bodyPr/>
          <a:p>
            <a:pPr algn="just" marL="0" marR="0">
              <a:lnSpc>
                <a:spcPct val="150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Shrewsbury and Telford Hospital NHS Trust is endowed with the responsibility of providing maternity services to a big number of population within England. The 1970s-2019 period in the history of the Trust was linked with a continuous trend of poor maternity, death, and neurological injury outcomes in </a:t>
            </a:r>
            <a:r>
              <a:rPr dirty="0" sz="1800" kern="100" lang="en-GB" err="1">
                <a:effectLst/>
                <a:latin typeface="Times New Roman" panose="02020603050405020304" pitchFamily="18" charset="0"/>
                <a:ea typeface="Calibri" panose="020F0502020204030204" pitchFamily="34" charset="0"/>
                <a:cs typeface="Times New Roman" panose="02020603050405020304" pitchFamily="18" charset="0"/>
              </a:rPr>
              <a:t>newborns</a:t>
            </a: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 and mothers. Later studies found out that a good percentage of these results could have been prevented, which caused serious doubts about the safety and quality of services offered by the organisation during several decades (Ockenden, 2022).</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pPr algn="just" marL="0" marR="0">
              <a:lnSpc>
                <a:spcPct val="150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The issue of maternity care was raised by families, frontline healthcare professionals, and external reviewers on several occasions. Yet, these issues were generally disregarded, poorly researched, or considered as a one-time event instead of being realised as symptoms of system malfunction. The module teaching material highlights how efficient quality assurance is achieved by organisations identifying patterns of harm, quantifying risk and preventing failures to be entrenched in normal practise. The Trust itself did not fulfil these expectations on several occasions in this instance thus permitting similar negative events to take place without any significant organisational learning or service enhancement</a:t>
            </a:r>
            <a:r>
              <a:rPr b="1" dirty="0" sz="1800" kern="100" lang="en-GB">
                <a:effectLst/>
                <a:latin typeface="Times New Roman" panose="02020603050405020304" pitchFamily="18" charset="0"/>
                <a:ea typeface="Calibri" panose="020F0502020204030204" pitchFamily="34" charset="0"/>
                <a:cs typeface="Times New Roman" panose="02020603050405020304" pitchFamily="18" charset="0"/>
              </a:rPr>
              <a:t> (</a:t>
            </a:r>
            <a:r>
              <a:rPr dirty="0" sz="1800" kern="100" lang="en-GB" err="1">
                <a:effectLst/>
                <a:latin typeface="Times New Roman" panose="02020603050405020304" pitchFamily="18" charset="0"/>
                <a:ea typeface="Calibri" panose="020F0502020204030204" pitchFamily="34" charset="0"/>
                <a:cs typeface="Times New Roman" panose="02020603050405020304" pitchFamily="18" charset="0"/>
              </a:rPr>
              <a:t>Kirkup</a:t>
            </a: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 2015).</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pPr algn="just" marL="0" marR="0">
              <a:lnSpc>
                <a:spcPct val="150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Due to the increasing public concern, an independent review was commissioned by the Trust to investigate maternity services within the Trust conducted by Donna Ockenden. The final Ockenden Report found general leadership, clinical governance, risk management and organisational culture failures. More importantly, the review also found that the Trust had not learnt over the years, and the unsafe practises became normalised in the maternity service (Ockenden, 2022). The case is thus a clear example of failure on quality assurance over a long period of time where the systems designed to safeguard the patients failed to work efficiently.</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endParaRPr dirty="0" lang="en-US"/>
          </a:p>
        </p:txBody>
      </p:sp>
      <p:sp>
        <p:nvSpPr>
          <p:cNvPr id="1048618" name="Slide Number Placeholder 3"/>
          <p:cNvSpPr>
            <a:spLocks noGrp="1"/>
          </p:cNvSpPr>
          <p:nvPr>
            <p:ph type="sldNum" sz="quarter" idx="5"/>
          </p:nvPr>
        </p:nvSpPr>
        <p:spPr/>
        <p:txBody>
          <a:bodyPr/>
          <a:p>
            <a:fld id="{BF80287C-0C8A-4C1F-A3EB-705756BD0E2E}"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47" name=""/>
        <p:cNvGrpSpPr/>
        <p:nvPr/>
      </p:nvGrpSpPr>
      <p:grpSpPr>
        <a:xfrm>
          <a:off x="0" y="0"/>
          <a:ext cx="0" cy="0"/>
          <a:chOff x="0" y="0"/>
          <a:chExt cx="0" cy="0"/>
        </a:xfrm>
      </p:grpSpPr>
      <p:sp>
        <p:nvSpPr>
          <p:cNvPr id="1048621" name="Slide Image Placeholder 1"/>
          <p:cNvSpPr>
            <a:spLocks noChangeAspect="1" noRot="1" noGrp="1"/>
          </p:cNvSpPr>
          <p:nvPr>
            <p:ph type="sldImg"/>
          </p:nvPr>
        </p:nvSpPr>
        <p:spPr/>
      </p:sp>
      <p:sp>
        <p:nvSpPr>
          <p:cNvPr id="1048622" name="Notes Placeholder 2"/>
          <p:cNvSpPr>
            <a:spLocks noGrp="1"/>
          </p:cNvSpPr>
          <p:nvPr>
            <p:ph type="body" idx="1"/>
          </p:nvPr>
        </p:nvSpPr>
        <p:spPr/>
        <p:txBody>
          <a:bodyPr/>
          <a:p>
            <a:pPr algn="just" marL="0" marR="0">
              <a:lnSpc>
                <a:spcPct val="150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The quality issues found at the Shrewsbury and Telford Hospital NHS Trust were multi-faceted, interdependent and entrenched in organisational systems. The unsafe clinical practise especially concerning foetal monitoring, slow increase of the concern and insufficient reactions to maternal and neonatal complications was reported on several occasions in several cases. All these failures had a direct impact on the patient safety and prove the inability to provide care according to the accepted clinical standards and national guidelines (Ockenden, 2022).</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pPr algn="just" marL="0" marR="0">
              <a:lnSpc>
                <a:spcPct val="150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One of the aspects of the quality failure was the poor functionality of incident reporting and investigation systems. The fact that there were formal mechanisms to report adverse events was attractive despite the fact that they were underutilised or could not create meaningful learning in the organisation. In the module teaching, the focus on quality assurance does not focus on the presence of policies or reporting practises, but rather how the organisations respond effectively on information to avoid harm in the future. The results in this instance were frequently rationalised or even blamed on individual clinicians, as opposed to initiating a search into the structural factors (Francis, 2013).</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pPr algn="just" marL="0" marR="0">
              <a:lnSpc>
                <a:spcPct val="150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Moreover, the Trust demonstrated a defensive organisational culture where employees were discouraged to raise issues and marginalisation of the voice of families. The clinical governance arrangements were not able to offer adequate supervision or guarantee that maternity care was safe, effective and patient focused. These and other significant NHS investigations have been noted to have similar cultural and governance failures that support the position that these failures are systemic and not organisational </a:t>
            </a:r>
            <a:r>
              <a:rPr b="1" dirty="0" sz="1800" kern="100" lang="en-GB">
                <a:effectLst/>
                <a:latin typeface="Times New Roman" panose="02020603050405020304" pitchFamily="18" charset="0"/>
                <a:ea typeface="Calibri" panose="020F0502020204030204" pitchFamily="34" charset="0"/>
                <a:cs typeface="Times New Roman" panose="02020603050405020304" pitchFamily="18" charset="0"/>
              </a:rPr>
              <a:t>(</a:t>
            </a:r>
            <a:r>
              <a:rPr dirty="0" sz="1800" kern="100" lang="en-GB" err="1">
                <a:effectLst/>
                <a:latin typeface="Times New Roman" panose="02020603050405020304" pitchFamily="18" charset="0"/>
                <a:ea typeface="Calibri" panose="020F0502020204030204" pitchFamily="34" charset="0"/>
                <a:cs typeface="Times New Roman" panose="02020603050405020304" pitchFamily="18" charset="0"/>
              </a:rPr>
              <a:t>Kirkup</a:t>
            </a: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 2015; Francis, 2013). Taken together, these points can explain how the breakdown of the quality assurance systems can enable the continuation of the unsafe care on a long-term basis, causing severe damage to both patients and families.</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endParaRPr dirty="0" lang="en-US"/>
          </a:p>
        </p:txBody>
      </p:sp>
      <p:sp>
        <p:nvSpPr>
          <p:cNvPr id="1048623" name="Slide Number Placeholder 3"/>
          <p:cNvSpPr>
            <a:spLocks noGrp="1"/>
          </p:cNvSpPr>
          <p:nvPr>
            <p:ph type="sldNum" sz="quarter" idx="5"/>
          </p:nvPr>
        </p:nvSpPr>
        <p:spPr/>
        <p:txBody>
          <a:bodyPr/>
          <a:p>
            <a:fld id="{BF80287C-0C8A-4C1F-A3EB-705756BD0E2E}"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50" name=""/>
        <p:cNvGrpSpPr/>
        <p:nvPr/>
      </p:nvGrpSpPr>
      <p:grpSpPr>
        <a:xfrm>
          <a:off x="0" y="0"/>
          <a:ext cx="0" cy="0"/>
          <a:chOff x="0" y="0"/>
          <a:chExt cx="0" cy="0"/>
        </a:xfrm>
      </p:grpSpPr>
      <p:sp>
        <p:nvSpPr>
          <p:cNvPr id="1048626" name="Slide Image Placeholder 1"/>
          <p:cNvSpPr>
            <a:spLocks noChangeAspect="1" noRot="1" noGrp="1"/>
          </p:cNvSpPr>
          <p:nvPr>
            <p:ph type="sldImg"/>
          </p:nvPr>
        </p:nvSpPr>
        <p:spPr/>
      </p:sp>
      <p:sp>
        <p:nvSpPr>
          <p:cNvPr id="1048627" name="Notes Placeholder 2"/>
          <p:cNvSpPr>
            <a:spLocks noGrp="1"/>
          </p:cNvSpPr>
          <p:nvPr>
            <p:ph type="body" idx="1"/>
          </p:nvPr>
        </p:nvSpPr>
        <p:spPr/>
        <p:txBody>
          <a:bodyPr/>
          <a:p>
            <a:pPr algn="just" marL="0" marR="0">
              <a:lnSpc>
                <a:spcPct val="107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The healthcare provision is a complicated system wherein the delivery of healthcare is determined by how people, processes, technology, and organisational structures interact. A systems-based perspective of patient safety appreciates that the damage is not often caused by an isolated error or failure of an individual. Rather, negative consequences are experienced when various system weaknesses come into play and are not addressed. This point of view is especially applicable to maternity services where the work is carried out by multidisciplinary teams, in the high-risk, time-sensitive setting, which depends on effective communication, pathways of escalation, and governance structures (Reason, 2000).</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pPr algn="just" marL="0" marR="0">
              <a:lnSpc>
                <a:spcPct val="107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Conventional methods of applying blame to individuals do not tackle the prevailing circumstances that enable unsafe practises to be practised. The focus of the systems-based safety models changes to the focus on the organisational culture, the decision of the leaders, the staffing, training, and the effectiveness of the quality assurance mechanisms. The case-based context of the Shrewsbury and Telford Hospital NHS Trust revealed recurring poor maternity results, which implies that the underlying systemic shortcomings have not been detected and addressed over the years, requiring a systematic systems-oriented analysis to comprehend how the damage has been permitted to happen repeatedly (Ockenden, 2022).</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endParaRPr dirty="0" lang="en-US"/>
          </a:p>
        </p:txBody>
      </p:sp>
      <p:sp>
        <p:nvSpPr>
          <p:cNvPr id="1048628" name="Slide Number Placeholder 3"/>
          <p:cNvSpPr>
            <a:spLocks noGrp="1"/>
          </p:cNvSpPr>
          <p:nvPr>
            <p:ph type="sldNum" sz="quarter" idx="5"/>
          </p:nvPr>
        </p:nvSpPr>
        <p:spPr/>
        <p:txBody>
          <a:bodyPr/>
          <a:p>
            <a:fld id="{BF80287C-0C8A-4C1F-A3EB-705756BD0E2E}"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53" name=""/>
        <p:cNvGrpSpPr/>
        <p:nvPr/>
      </p:nvGrpSpPr>
      <p:grpSpPr>
        <a:xfrm>
          <a:off x="0" y="0"/>
          <a:ext cx="0" cy="0"/>
          <a:chOff x="0" y="0"/>
          <a:chExt cx="0" cy="0"/>
        </a:xfrm>
      </p:grpSpPr>
      <p:sp>
        <p:nvSpPr>
          <p:cNvPr id="1048631" name="Slide Image Placeholder 1"/>
          <p:cNvSpPr>
            <a:spLocks noChangeAspect="1" noRot="1" noGrp="1"/>
          </p:cNvSpPr>
          <p:nvPr>
            <p:ph type="sldImg"/>
          </p:nvPr>
        </p:nvSpPr>
        <p:spPr/>
      </p:sp>
      <p:sp>
        <p:nvSpPr>
          <p:cNvPr id="1048632" name="Notes Placeholder 2"/>
          <p:cNvSpPr>
            <a:spLocks noGrp="1"/>
          </p:cNvSpPr>
          <p:nvPr>
            <p:ph type="body" idx="1"/>
          </p:nvPr>
        </p:nvSpPr>
        <p:spPr/>
        <p:txBody>
          <a:bodyPr/>
          <a:p>
            <a:pPr algn="just" marL="0" marR="0">
              <a:lnSpc>
                <a:spcPct val="107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The Swiss Cheese Model is a well-known safety model that is systems-based and was developed by James Reason as a model explaining how accidents happen in complex organisations. The model conceptualises the organisational defences as a set of layers of defence, which are symbolised by a slice of Swiss cheese. Each of the layers aims at preventing harm, and it has weaknesses or holes. When such holes coincide with numerous layers, unfavourable events take place, and the dangers are passed through the system and reach the patient (</a:t>
            </a:r>
            <a:r>
              <a:rPr dirty="0" sz="1800" kern="100" lang="en-GB" err="1">
                <a:effectLst/>
                <a:latin typeface="Times New Roman" panose="02020603050405020304" pitchFamily="18" charset="0"/>
                <a:ea typeface="Calibri" panose="020F0502020204030204" pitchFamily="34" charset="0"/>
                <a:cs typeface="Times New Roman" panose="02020603050405020304" pitchFamily="18" charset="0"/>
              </a:rPr>
              <a:t>Larouzee</a:t>
            </a: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 and Le Coze, 2020).</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pPr algn="just" marL="0" marR="0">
              <a:lnSpc>
                <a:spcPct val="107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Some examples of these layers in the domain of healthcare are clinical guidelines, staffing policies, training, supervision, incident reporting systems, and regulatory oversight. The Swiss Cheese Model is especially applicable in the quality assurance of health care since it illustrates the fact that the safety of a system is based on the robustness of the system, and not on the actions of a particular practitioner. The application of this model allows organisations to understand the area of failure of defences and where the automation should be improved to avoid future damage (</a:t>
            </a:r>
            <a:r>
              <a:rPr dirty="0" sz="1800" kern="100" lang="en-GB"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Wiegmann</a:t>
            </a:r>
            <a:r>
              <a:rPr dirty="0" sz="1800" kern="100" lang="en-GB">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et al., 2022)</a:t>
            </a: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endParaRPr dirty="0" lang="en-US"/>
          </a:p>
        </p:txBody>
      </p:sp>
      <p:sp>
        <p:nvSpPr>
          <p:cNvPr id="1048633" name="Slide Number Placeholder 3"/>
          <p:cNvSpPr>
            <a:spLocks noGrp="1"/>
          </p:cNvSpPr>
          <p:nvPr>
            <p:ph type="sldNum" sz="quarter" idx="5"/>
          </p:nvPr>
        </p:nvSpPr>
        <p:spPr/>
        <p:txBody>
          <a:bodyPr/>
          <a:p>
            <a:fld id="{BF80287C-0C8A-4C1F-A3EB-705756BD0E2E}"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56" name=""/>
        <p:cNvGrpSpPr/>
        <p:nvPr/>
      </p:nvGrpSpPr>
      <p:grpSpPr>
        <a:xfrm>
          <a:off x="0" y="0"/>
          <a:ext cx="0" cy="0"/>
          <a:chOff x="0" y="0"/>
          <a:chExt cx="0" cy="0"/>
        </a:xfrm>
      </p:grpSpPr>
      <p:sp>
        <p:nvSpPr>
          <p:cNvPr id="1048634" name="Slide Image Placeholder 1"/>
          <p:cNvSpPr>
            <a:spLocks noChangeAspect="1" noRot="1" noGrp="1"/>
          </p:cNvSpPr>
          <p:nvPr>
            <p:ph type="sldImg"/>
          </p:nvPr>
        </p:nvSpPr>
        <p:spPr/>
      </p:sp>
      <p:sp>
        <p:nvSpPr>
          <p:cNvPr id="1048635" name="Notes Placeholder 2"/>
          <p:cNvSpPr>
            <a:spLocks noGrp="1"/>
          </p:cNvSpPr>
          <p:nvPr>
            <p:ph type="body" idx="1"/>
          </p:nvPr>
        </p:nvSpPr>
        <p:spPr/>
        <p:txBody>
          <a:bodyPr/>
          <a:p>
            <a:pPr algn="just" marL="0" marR="0">
              <a:lnSpc>
                <a:spcPct val="107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The Swiss Cheese Model illustrates how multiple layers of defence can fail when weaknesses in a system align, enabling errors to pass through and result in harm.</a:t>
            </a:r>
          </a:p>
          <a:p>
            <a:pPr algn="just" marL="0" marR="0">
              <a:lnSpc>
                <a:spcPct val="107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Using the Swiss Cheese Model to the Shrewsbury and Telford Hospital NHS Trust maternity failures, one can see that various systemic flaws converged over the years. The shortcomings at the frontline level were manifested in failures in clinical practise, e.g. poor foetal monitoring and prompt raising the alarm. Inadequate staffing, lack of compliance with clinical guidelines, and supervision only contributed to these failures, causing additional gaps in the system (Ockenden, 2022; </a:t>
            </a:r>
            <a:r>
              <a:rPr dirty="0" sz="1800" kern="100" lang="en-GB"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Wiegmann</a:t>
            </a:r>
            <a:r>
              <a:rPr dirty="0" sz="1800" kern="100" lang="en-GB">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et al., 2022</a:t>
            </a: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pPr algn="just" marL="0" marR="0">
              <a:lnSpc>
                <a:spcPct val="107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Another very important defence was compromised at an organisational level by ineffective incident reporting, inadequate investigation of adverse incidents and a lack of learning. Failure of leadership and governance also led to the convergence of weaknesses of the system, because the issues that arose among the staff and families were discounted or downplayed. The regulatory stricter oversight was not able to detect and resolve these problems promptly and condone them in the continuity of maternity care. The integration of these failures into numerous layers shows that damage was not caused by single mistakes, but by the system failures that were caused by the integration of failures (Dyer, 2022).</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endParaRPr dirty="0" lang="en-US"/>
          </a:p>
        </p:txBody>
      </p:sp>
      <p:sp>
        <p:nvSpPr>
          <p:cNvPr id="1048636" name="Slide Number Placeholder 3"/>
          <p:cNvSpPr>
            <a:spLocks noGrp="1"/>
          </p:cNvSpPr>
          <p:nvPr>
            <p:ph type="sldNum" sz="quarter" idx="5"/>
          </p:nvPr>
        </p:nvSpPr>
        <p:spPr/>
        <p:txBody>
          <a:bodyPr/>
          <a:p>
            <a:fld id="{BF80287C-0C8A-4C1F-A3EB-705756BD0E2E}"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59" name=""/>
        <p:cNvGrpSpPr/>
        <p:nvPr/>
      </p:nvGrpSpPr>
      <p:grpSpPr>
        <a:xfrm>
          <a:off x="0" y="0"/>
          <a:ext cx="0" cy="0"/>
          <a:chOff x="0" y="0"/>
          <a:chExt cx="0" cy="0"/>
        </a:xfrm>
      </p:grpSpPr>
      <p:sp>
        <p:nvSpPr>
          <p:cNvPr id="1048639" name="Slide Image Placeholder 1"/>
          <p:cNvSpPr>
            <a:spLocks noChangeAspect="1" noRot="1" noGrp="1"/>
          </p:cNvSpPr>
          <p:nvPr>
            <p:ph type="sldImg"/>
          </p:nvPr>
        </p:nvSpPr>
        <p:spPr/>
      </p:sp>
      <p:sp>
        <p:nvSpPr>
          <p:cNvPr id="1048640" name="Notes Placeholder 2"/>
          <p:cNvSpPr>
            <a:spLocks noGrp="1"/>
          </p:cNvSpPr>
          <p:nvPr>
            <p:ph type="body" idx="1"/>
          </p:nvPr>
        </p:nvSpPr>
        <p:spPr/>
        <p:txBody>
          <a:bodyPr/>
          <a:p>
            <a:r>
              <a:rPr b="0" dirty="0" i="0" lang="en-US">
                <a:solidFill>
                  <a:srgbClr val="111111"/>
                </a:solidFill>
                <a:effectLst/>
                <a:latin typeface="ui-sans-serif"/>
              </a:rPr>
              <a:t>Root Cause Analysis (RCA) is a structured approach to healthcare that tracks the underlying cause of adverse events instead of dwelling on errors that are immediate or can be observed.</a:t>
            </a:r>
            <a:r>
              <a:rPr b="0" dirty="0" i="0" lang="en-US">
                <a:effectLst/>
                <a:latin typeface="ui-sans-serif"/>
              </a:rPr>
              <a:t> </a:t>
            </a:r>
            <a:r>
              <a:rPr b="0" dirty="0" i="0" lang="en-US">
                <a:solidFill>
                  <a:srgbClr val="111111"/>
                </a:solidFill>
                <a:effectLst/>
                <a:latin typeface="ui-sans-serif"/>
              </a:rPr>
              <a:t>RCA focuses on the underlying </a:t>
            </a:r>
            <a:r>
              <a:rPr b="0" dirty="0" i="0" lang="en-US" err="1">
                <a:solidFill>
                  <a:srgbClr val="111111"/>
                </a:solidFill>
                <a:effectLst/>
                <a:latin typeface="ui-sans-serif"/>
              </a:rPr>
              <a:t>organisational</a:t>
            </a:r>
            <a:r>
              <a:rPr b="0" dirty="0" i="0" lang="en-US">
                <a:solidFill>
                  <a:srgbClr val="111111"/>
                </a:solidFill>
                <a:effectLst/>
                <a:latin typeface="ui-sans-serif"/>
              </a:rPr>
              <a:t>, structural and process-based vulnerabilities to unsafe outcomes, as opposed to blaming individual clinicians.</a:t>
            </a:r>
            <a:r>
              <a:rPr b="0" dirty="0" i="0" lang="en-US">
                <a:effectLst/>
                <a:latin typeface="ui-sans-serif"/>
              </a:rPr>
              <a:t> </a:t>
            </a:r>
            <a:r>
              <a:rPr b="0" dirty="0" i="0" lang="en-US">
                <a:solidFill>
                  <a:srgbClr val="111111"/>
                </a:solidFill>
                <a:effectLst/>
                <a:latin typeface="ui-sans-serif"/>
              </a:rPr>
              <a:t>At the Shrewsbury and Telford Hospital NHS Trust, recurrent maternal and neonatal injuries were not due to some isolated clinical errors but were indicative of in-depth systemic failures.</a:t>
            </a:r>
            <a:r>
              <a:rPr b="0" dirty="0" i="0" lang="en-US">
                <a:effectLst/>
                <a:latin typeface="ui-sans-serif"/>
              </a:rPr>
              <a:t> </a:t>
            </a:r>
            <a:r>
              <a:rPr b="0" dirty="0" i="0" lang="en-US">
                <a:solidFill>
                  <a:srgbClr val="111111"/>
                </a:solidFill>
                <a:effectLst/>
                <a:latin typeface="ui-sans-serif"/>
              </a:rPr>
              <a:t>Major contributing factors were poor leadership control, weak safety governance, staffing, and inability to act on the antecedents of the risks.</a:t>
            </a:r>
            <a:r>
              <a:rPr b="0" dirty="0" i="0" lang="en-US">
                <a:effectLst/>
                <a:latin typeface="ui-sans-serif"/>
              </a:rPr>
              <a:t> </a:t>
            </a:r>
            <a:r>
              <a:rPr b="0" dirty="0" i="0" lang="en-US">
                <a:solidFill>
                  <a:srgbClr val="111111"/>
                </a:solidFill>
                <a:effectLst/>
                <a:latin typeface="ui-sans-serif"/>
              </a:rPr>
              <a:t>Moreover, incidents were not investigated well, and </a:t>
            </a:r>
            <a:r>
              <a:rPr b="0" dirty="0" i="0" lang="en-US" err="1">
                <a:solidFill>
                  <a:srgbClr val="111111"/>
                </a:solidFill>
                <a:effectLst/>
                <a:latin typeface="ui-sans-serif"/>
              </a:rPr>
              <a:t>organisational</a:t>
            </a:r>
            <a:r>
              <a:rPr b="0" dirty="0" i="0" lang="en-US">
                <a:solidFill>
                  <a:srgbClr val="111111"/>
                </a:solidFill>
                <a:effectLst/>
                <a:latin typeface="ui-sans-serif"/>
              </a:rPr>
              <a:t> learning was missing this permitted undesirable </a:t>
            </a:r>
            <a:r>
              <a:rPr b="0" dirty="0" i="0" lang="en-US" err="1">
                <a:solidFill>
                  <a:srgbClr val="111111"/>
                </a:solidFill>
                <a:effectLst/>
                <a:latin typeface="ui-sans-serif"/>
              </a:rPr>
              <a:t>practises</a:t>
            </a:r>
            <a:r>
              <a:rPr b="0" dirty="0" i="0" lang="en-US">
                <a:solidFill>
                  <a:srgbClr val="111111"/>
                </a:solidFill>
                <a:effectLst/>
                <a:latin typeface="ui-sans-serif"/>
              </a:rPr>
              <a:t> over several years.</a:t>
            </a:r>
            <a:r>
              <a:rPr b="0" dirty="0" i="0" lang="en-US">
                <a:effectLst/>
                <a:latin typeface="ui-sans-serif"/>
              </a:rPr>
              <a:t> </a:t>
            </a:r>
            <a:r>
              <a:rPr b="0" dirty="0" i="0" lang="en-US">
                <a:solidFill>
                  <a:srgbClr val="111111"/>
                </a:solidFill>
                <a:effectLst/>
                <a:latin typeface="ui-sans-serif"/>
              </a:rPr>
              <a:t>The fact that no meaningful corrective action was taken shows that the quality assurance processes failed to do this effectively, as there is recognition of risks but no response to them (</a:t>
            </a:r>
            <a:r>
              <a:rPr b="0" dirty="0" i="0" lang="en-US" err="1">
                <a:solidFill>
                  <a:srgbClr val="111111"/>
                </a:solidFill>
                <a:effectLst/>
                <a:latin typeface="ui-sans-serif"/>
              </a:rPr>
              <a:t>Ockenden</a:t>
            </a:r>
            <a:r>
              <a:rPr b="0" dirty="0" i="0" lang="en-US">
                <a:solidFill>
                  <a:srgbClr val="111111"/>
                </a:solidFill>
                <a:effectLst/>
                <a:latin typeface="ui-sans-serif"/>
              </a:rPr>
              <a:t>, 2022).</a:t>
            </a:r>
            <a:r>
              <a:rPr b="0" dirty="0" i="0" lang="en-US">
                <a:effectLst/>
                <a:latin typeface="ui-sans-serif"/>
              </a:rPr>
              <a:t> </a:t>
            </a:r>
            <a:r>
              <a:rPr b="0" dirty="0" i="0" lang="en-US">
                <a:solidFill>
                  <a:srgbClr val="111111"/>
                </a:solidFill>
                <a:effectLst/>
                <a:latin typeface="ui-sans-serif"/>
              </a:rPr>
              <a:t>The use of RCA in the present case points to the involvement of deeply rooted structural and governance failures that were directly related to the </a:t>
            </a:r>
            <a:r>
              <a:rPr b="0" dirty="0" i="0" lang="en-US" err="1">
                <a:solidFill>
                  <a:srgbClr val="111111"/>
                </a:solidFill>
                <a:effectLst/>
                <a:latin typeface="ui-sans-serif"/>
              </a:rPr>
              <a:t>unfavourable</a:t>
            </a:r>
            <a:r>
              <a:rPr b="0" dirty="0" i="0" lang="en-US">
                <a:solidFill>
                  <a:srgbClr val="111111"/>
                </a:solidFill>
                <a:effectLst/>
                <a:latin typeface="ui-sans-serif"/>
              </a:rPr>
              <a:t> patient outcomes.</a:t>
            </a:r>
            <a:r>
              <a:rPr b="0" dirty="0" i="0" lang="en-US">
                <a:effectLst/>
                <a:latin typeface="ui-sans-serif"/>
              </a:rPr>
              <a:t> </a:t>
            </a:r>
            <a:br>
              <a:rPr dirty="0" lang="en-US"/>
            </a:br>
            <a:endParaRPr dirty="0" lang="en-US"/>
          </a:p>
        </p:txBody>
      </p:sp>
      <p:sp>
        <p:nvSpPr>
          <p:cNvPr id="1048641" name="Slide Number Placeholder 3"/>
          <p:cNvSpPr>
            <a:spLocks noGrp="1"/>
          </p:cNvSpPr>
          <p:nvPr>
            <p:ph type="sldNum" sz="quarter" idx="5"/>
          </p:nvPr>
        </p:nvSpPr>
        <p:spPr/>
        <p:txBody>
          <a:bodyPr/>
          <a:p>
            <a:fld id="{BF80287C-0C8A-4C1F-A3EB-705756BD0E2E}"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62" name=""/>
        <p:cNvGrpSpPr/>
        <p:nvPr/>
      </p:nvGrpSpPr>
      <p:grpSpPr>
        <a:xfrm>
          <a:off x="0" y="0"/>
          <a:ext cx="0" cy="0"/>
          <a:chOff x="0" y="0"/>
          <a:chExt cx="0" cy="0"/>
        </a:xfrm>
      </p:grpSpPr>
      <p:sp>
        <p:nvSpPr>
          <p:cNvPr id="1048642" name="Slide Image Placeholder 1"/>
          <p:cNvSpPr>
            <a:spLocks noChangeAspect="1" noRot="1" noGrp="1"/>
          </p:cNvSpPr>
          <p:nvPr>
            <p:ph type="sldImg"/>
          </p:nvPr>
        </p:nvSpPr>
        <p:spPr/>
      </p:sp>
      <p:sp>
        <p:nvSpPr>
          <p:cNvPr id="1048643" name="Notes Placeholder 2"/>
          <p:cNvSpPr>
            <a:spLocks noGrp="1"/>
          </p:cNvSpPr>
          <p:nvPr>
            <p:ph type="body" idx="1"/>
          </p:nvPr>
        </p:nvSpPr>
        <p:spPr/>
        <p:txBody>
          <a:bodyPr/>
          <a:p>
            <a:pPr algn="just" marL="0" marR="0">
              <a:lnSpc>
                <a:spcPct val="107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One of the major quality assurance activities is benchmarking, which is the process of comparing organisational performance based on predetermined standards, organisations of similar scale, or best practises benchmarks. Efficient benchmarking enables healthcare professionals to recognise the areas of performance deficiency, track results, and make evidence-based amendments. Benchmarking of the results in maternity services, including the rates of stillbirths, neonatal death, and clinical interventions, is crucial towards the provision of safe and equitable care (NHS England, 2016).</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pPr algn="just" marL="0" marR="0">
              <a:lnSpc>
                <a:spcPct val="107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Shrewsbury and Telford Hospital NHS Trust experienced a major impact of poor benchmarking of maternity outcomes with national data and similar organisations. The poor results continued for decades without arousing the necessary concern or action to be taken, which implies that benchmarking data was not used or taken. Such poor benchmarking led to missing an opportunity to intervene and improve early and leave unsafe practises unaddressed (Dyer, 2022). The lack of strong benchmarking is also a severe weakness of the quality assurance system of the Trust.</a:t>
            </a:r>
          </a:p>
          <a:p>
            <a:pPr algn="just" marL="0" marR="0">
              <a:lnSpc>
                <a:spcPct val="107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National standards and clinical guidelines are at the centre stage of quality assurance as levels of care expected are defined and evidence-based recommendations to clinical practise are given. In England, the standards used to guide the maternity services include the National Institute of Health and Care Excellence (NICE), NHS England and regulatory agencies such as the Care Quality Commission (CQC). The standards focus on encouraging safe, consistent and quality-based maternity care among all providers (NICE, 2021).</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pPr algn="just" marL="0" marR="0">
              <a:lnSpc>
                <a:spcPct val="107000"/>
              </a:lnSpc>
              <a:spcBef>
                <a:spcPts val="0"/>
              </a:spcBef>
              <a:spcAft>
                <a:spcPts val="800"/>
              </a:spcAft>
            </a:pPr>
            <a:r>
              <a:rPr dirty="0" sz="2800" lang="en-US"/>
              <a:t>Shrewsbury and Telford Hospital NHS Trust falls far short of national maternity standards, according to benchmarking. Safe whistleblowing, effective communication, midwife-to-birth ratios, supportive leadership, and mortality reviews are national priorities. The </a:t>
            </a:r>
            <a:r>
              <a:rPr dirty="0" sz="2800" lang="en-US" err="1"/>
              <a:t>Ockenden</a:t>
            </a:r>
            <a:r>
              <a:rPr dirty="0" sz="2800" lang="en-US"/>
              <a:t> Review found that these requirements were not always satisfied (</a:t>
            </a:r>
            <a:r>
              <a:rPr dirty="0" sz="2800" lang="en-US" err="1"/>
              <a:t>Ockenden</a:t>
            </a:r>
            <a:r>
              <a:rPr dirty="0" sz="2800" lang="en-US"/>
              <a:t>, 2022). Staff reported feeling unable to express concerns, communication breakdowns caused dangerous treatment, and many stillbirth cases were not thoroughly examined. Workforce shortages and defensive leadership increased the gap between required standards and service delivery, revealing quality assurance and governance issues.</a:t>
            </a:r>
            <a:endParaRPr dirty="0" sz="1800" lang="en-US"/>
          </a:p>
          <a:p>
            <a:pPr algn="just" marL="0" marR="0">
              <a:lnSpc>
                <a:spcPct val="107000"/>
              </a:lnSpc>
              <a:spcBef>
                <a:spcPts val="0"/>
              </a:spcBef>
              <a:spcAft>
                <a:spcPts val="800"/>
              </a:spcAft>
            </a:pP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endParaRPr dirty="0" lang="en-US"/>
          </a:p>
        </p:txBody>
      </p:sp>
      <p:sp>
        <p:nvSpPr>
          <p:cNvPr id="1048644" name="Slide Number Placeholder 3"/>
          <p:cNvSpPr>
            <a:spLocks noGrp="1"/>
          </p:cNvSpPr>
          <p:nvPr>
            <p:ph type="sldNum" sz="quarter" idx="5"/>
          </p:nvPr>
        </p:nvSpPr>
        <p:spPr/>
        <p:txBody>
          <a:bodyPr/>
          <a:p>
            <a:fld id="{BF80287C-0C8A-4C1F-A3EB-705756BD0E2E}"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65" name=""/>
        <p:cNvGrpSpPr/>
        <p:nvPr/>
      </p:nvGrpSpPr>
      <p:grpSpPr>
        <a:xfrm>
          <a:off x="0" y="0"/>
          <a:ext cx="0" cy="0"/>
          <a:chOff x="0" y="0"/>
          <a:chExt cx="0" cy="0"/>
        </a:xfrm>
      </p:grpSpPr>
      <p:sp>
        <p:nvSpPr>
          <p:cNvPr id="1048647" name="Slide Image Placeholder 1"/>
          <p:cNvSpPr>
            <a:spLocks noChangeAspect="1" noRot="1" noGrp="1"/>
          </p:cNvSpPr>
          <p:nvPr>
            <p:ph type="sldImg"/>
          </p:nvPr>
        </p:nvSpPr>
        <p:spPr/>
      </p:sp>
      <p:sp>
        <p:nvSpPr>
          <p:cNvPr id="1048648" name="Notes Placeholder 2"/>
          <p:cNvSpPr>
            <a:spLocks noGrp="1"/>
          </p:cNvSpPr>
          <p:nvPr>
            <p:ph type="body" idx="1"/>
          </p:nvPr>
        </p:nvSpPr>
        <p:spPr/>
        <p:txBody>
          <a:bodyPr/>
          <a:p>
            <a:pPr algn="just" marL="0" marR="0">
              <a:lnSpc>
                <a:spcPct val="107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The national and organisational level policy frameworks play a major role in the delivery and governance of healthcare services. To achieve proper policy implementation, there should be proper staffing, training, commitment by the leadership, and monitoring. The persistent pressures of the workforce, lack of resources, and uneven regulatory supervision have been found to be recurrent issues in the NHS in the context of maternity services (Francis, 2013).</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pPr algn="just" marL="0" marR="0">
              <a:lnSpc>
                <a:spcPct val="107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Policy failures were witnessed at Shrewsbury and Telford Hospital in the implementation of the safety and governance policies, which were not satisfactory. Patient safety was not a priority in leadership decisions, and organisational culture did not encourage transparency and learning. The regulatory systems failed to step in in time to avoid continuous damage. Such policy-related shortcomings interacted with clinical and organisational failures, which supported systemic risks and increased the contribution to long-term quality failures in maternity care (Dyer, 2022; </a:t>
            </a:r>
            <a:r>
              <a:rPr dirty="0" sz="1800" kern="100" lang="en-GB" err="1">
                <a:effectLst/>
                <a:latin typeface="Times New Roman" panose="02020603050405020304" pitchFamily="18" charset="0"/>
                <a:ea typeface="Calibri" panose="020F0502020204030204" pitchFamily="34" charset="0"/>
                <a:cs typeface="Times New Roman" panose="02020603050405020304" pitchFamily="18" charset="0"/>
              </a:rPr>
              <a:t>Kirkup</a:t>
            </a: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 2015).</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endParaRPr dirty="0" lang="en-US"/>
          </a:p>
        </p:txBody>
      </p:sp>
      <p:sp>
        <p:nvSpPr>
          <p:cNvPr id="1048649" name="Slide Number Placeholder 3"/>
          <p:cNvSpPr>
            <a:spLocks noGrp="1"/>
          </p:cNvSpPr>
          <p:nvPr>
            <p:ph type="sldNum" sz="quarter" idx="5"/>
          </p:nvPr>
        </p:nvSpPr>
        <p:spPr/>
        <p:txBody>
          <a:bodyPr/>
          <a:p>
            <a:fld id="{BF80287C-0C8A-4C1F-A3EB-705756BD0E2E}"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68" name=""/>
        <p:cNvGrpSpPr/>
        <p:nvPr/>
      </p:nvGrpSpPr>
      <p:grpSpPr>
        <a:xfrm>
          <a:off x="0" y="0"/>
          <a:ext cx="0" cy="0"/>
          <a:chOff x="0" y="0"/>
          <a:chExt cx="0" cy="0"/>
        </a:xfrm>
      </p:grpSpPr>
      <p:sp>
        <p:nvSpPr>
          <p:cNvPr id="1048652" name="Slide Image Placeholder 1"/>
          <p:cNvSpPr>
            <a:spLocks noChangeAspect="1" noRot="1" noGrp="1"/>
          </p:cNvSpPr>
          <p:nvPr>
            <p:ph type="sldImg"/>
          </p:nvPr>
        </p:nvSpPr>
        <p:spPr/>
      </p:sp>
      <p:sp>
        <p:nvSpPr>
          <p:cNvPr id="1048653" name="Notes Placeholder 2"/>
          <p:cNvSpPr>
            <a:spLocks noGrp="1"/>
          </p:cNvSpPr>
          <p:nvPr>
            <p:ph type="body" idx="1"/>
          </p:nvPr>
        </p:nvSpPr>
        <p:spPr/>
        <p:txBody>
          <a:bodyPr/>
          <a:p>
            <a:pPr marL="0" marR="0">
              <a:lnSpc>
                <a:spcPct val="107000"/>
              </a:lnSpc>
              <a:spcBef>
                <a:spcPts val="0"/>
              </a:spcBef>
              <a:spcAft>
                <a:spcPts val="800"/>
              </a:spcAft>
            </a:pPr>
            <a:r>
              <a:rPr dirty="0" sz="2800" lang="en-US"/>
              <a:t>The </a:t>
            </a:r>
            <a:r>
              <a:rPr dirty="0" sz="2800" lang="en-US" err="1"/>
              <a:t>Ockenden</a:t>
            </a:r>
            <a:r>
              <a:rPr dirty="0" sz="2800" lang="en-US"/>
              <a:t> Report prompted the National Health Service to make maternity safety reform a top priority. The Three-Year Delivery Plan for Maternity and Neonatal Services (2023) was developed by NHS England with the purpose of augmenting patient safety monitoring, increasing governance, and boosting worker retention. Transparency, freedom of speech, and methodical learning from unpleasant situations have all been given more weight by regulatory </a:t>
            </a:r>
            <a:r>
              <a:rPr dirty="0" sz="2800" lang="en-US" err="1"/>
              <a:t>organisations</a:t>
            </a:r>
            <a:r>
              <a:rPr dirty="0" sz="2800" lang="en-US"/>
              <a:t>. Improved inspection procedures have also led to heightened scrutiny of maternity care by the Care Quality Commission (CQC).</a:t>
            </a:r>
            <a:br>
              <a:rPr dirty="0" sz="2800" lang="en-US"/>
            </a:br>
            <a:r>
              <a:rPr dirty="0" sz="2800" lang="en-US"/>
              <a:t>Nevertheless, long-term progress is still hindered by systemic forces. The rate of transformation has been slowed by workforce shortages, increasing clinical demand, and variations in implementation among NHS trusts. There is a lack of consistent local accountability and strong quality assurance systems, according to national reports (CQC, 2023; NHS England, 2023), which means that policy actions are not enough to address the difference in maternity outcomes between areas. To ensure that harm does not happen again, it is crucial to monitor the situation continuously and implement system-wide cultural change.</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048654" name="Slide Number Placeholder 3"/>
          <p:cNvSpPr>
            <a:spLocks noGrp="1"/>
          </p:cNvSpPr>
          <p:nvPr>
            <p:ph type="sldNum" sz="quarter" idx="5"/>
          </p:nvPr>
        </p:nvSpPr>
        <p:spPr/>
        <p:txBody>
          <a:bodyPr/>
          <a:p>
            <a:fld id="{BF80287C-0C8A-4C1F-A3EB-705756BD0E2E}"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71" name=""/>
        <p:cNvGrpSpPr/>
        <p:nvPr/>
      </p:nvGrpSpPr>
      <p:grpSpPr>
        <a:xfrm>
          <a:off x="0" y="0"/>
          <a:ext cx="0" cy="0"/>
          <a:chOff x="0" y="0"/>
          <a:chExt cx="0" cy="0"/>
        </a:xfrm>
      </p:grpSpPr>
      <p:sp>
        <p:nvSpPr>
          <p:cNvPr id="1048657" name="Slide Image Placeholder 1"/>
          <p:cNvSpPr>
            <a:spLocks noChangeAspect="1" noRot="1" noGrp="1"/>
          </p:cNvSpPr>
          <p:nvPr>
            <p:ph type="sldImg"/>
          </p:nvPr>
        </p:nvSpPr>
        <p:spPr/>
      </p:sp>
      <p:sp>
        <p:nvSpPr>
          <p:cNvPr id="1048658" name="Notes Placeholder 2"/>
          <p:cNvSpPr>
            <a:spLocks noGrp="1"/>
          </p:cNvSpPr>
          <p:nvPr>
            <p:ph type="body" idx="1"/>
          </p:nvPr>
        </p:nvSpPr>
        <p:spPr/>
        <p:txBody>
          <a:bodyPr/>
          <a:p>
            <a:pPr marL="0" marR="0">
              <a:lnSpc>
                <a:spcPct val="107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The crises at Shrewsbury and Telford Hospital NHS Trust were far-reaching, affecting the quality of care, and leading to avoidable damages, loss of life and the long-term physical and mental effects on women and families. In terms of efficiency, such failures incurred huge financial expenses in terms of litigation, investigations, and remedial measures, which pulled the resources out of frontline care (Francis, 2013).</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The integrity was also undermined, with women and families not receiving safe and respectful maternity care and their interests being </a:t>
            </a:r>
            <a:r>
              <a:rPr dirty="0" sz="1800" kern="100" lang="en-GB" err="1">
                <a:effectLst/>
                <a:latin typeface="Times New Roman" panose="02020603050405020304" pitchFamily="18" charset="0"/>
                <a:ea typeface="Calibri" panose="020F0502020204030204" pitchFamily="34" charset="0"/>
                <a:cs typeface="Times New Roman" panose="02020603050405020304" pitchFamily="18" charset="0"/>
              </a:rPr>
              <a:t>sidelined</a:t>
            </a: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 on numerous occasions. The differences in the quality of care weakened the Trust in the maternity services and emphasised the systemic injustices in service provision. These effects show that the problem of quality assurance has a wider effect than clinical outcomes, which are the sustainability, equity, and validity of healthcare systems (WHO, 2020).</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endParaRPr dirty="0" lang="en-US"/>
          </a:p>
        </p:txBody>
      </p:sp>
      <p:sp>
        <p:nvSpPr>
          <p:cNvPr id="1048659" name="Slide Number Placeholder 3"/>
          <p:cNvSpPr>
            <a:spLocks noGrp="1"/>
          </p:cNvSpPr>
          <p:nvPr>
            <p:ph type="sldNum" sz="quarter" idx="5"/>
          </p:nvPr>
        </p:nvSpPr>
        <p:spPr/>
        <p:txBody>
          <a:bodyPr/>
          <a:p>
            <a:fld id="{BF80287C-0C8A-4C1F-A3EB-705756BD0E2E}" type="slidenum">
              <a:rPr lang="en-US" smtClean="0"/>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74" name=""/>
        <p:cNvGrpSpPr/>
        <p:nvPr/>
      </p:nvGrpSpPr>
      <p:grpSpPr>
        <a:xfrm>
          <a:off x="0" y="0"/>
          <a:ext cx="0" cy="0"/>
          <a:chOff x="0" y="0"/>
          <a:chExt cx="0" cy="0"/>
        </a:xfrm>
      </p:grpSpPr>
      <p:sp>
        <p:nvSpPr>
          <p:cNvPr id="1048662" name="Slide Image Placeholder 1"/>
          <p:cNvSpPr>
            <a:spLocks noChangeAspect="1" noRot="1" noGrp="1"/>
          </p:cNvSpPr>
          <p:nvPr>
            <p:ph type="sldImg"/>
          </p:nvPr>
        </p:nvSpPr>
        <p:spPr/>
      </p:sp>
      <p:sp>
        <p:nvSpPr>
          <p:cNvPr id="1048663" name="Notes Placeholder 2"/>
          <p:cNvSpPr>
            <a:spLocks noGrp="1"/>
          </p:cNvSpPr>
          <p:nvPr>
            <p:ph type="body" idx="1"/>
          </p:nvPr>
        </p:nvSpPr>
        <p:spPr/>
        <p:txBody>
          <a:bodyPr/>
          <a:p>
            <a:pPr marL="0" marR="0">
              <a:lnSpc>
                <a:spcPct val="107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Component 2 of the assessment shall be based on this case study, but it will proceed to give a more in-depth analysis of the quality failures identified. The quality improvement and analytical models that the report will utilise to explore underlying causes of failure deeper will include the Root Cause Analysis, the Fishbone Diagram, the Systems Theory, and the Donabedian Model. The area of policy analysis will be extended to discuss how governance and regulation systems affect service delivery.</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dirty="0" sz="1800" kern="100" lang="en-GB">
                <a:effectLst/>
                <a:latin typeface="Times New Roman" panose="02020603050405020304" pitchFamily="18" charset="0"/>
                <a:ea typeface="Calibri" panose="020F0502020204030204" pitchFamily="34" charset="0"/>
                <a:cs typeface="Times New Roman" panose="02020603050405020304" pitchFamily="18" charset="0"/>
              </a:rPr>
              <a:t>Evidence-based recommendations on how to improve the services will also be proposed in the report based on the relevant literature and examples of best practise. Recognised quality improvement tools strategy to implementation will be described with explanations of how sustainable enhancements in the maternity safety and quality assurance can be realised in practice.</a:t>
            </a:r>
            <a:endParaRPr dirty="0" sz="1800" kern="100" lang="en-US">
              <a:effectLst/>
              <a:latin typeface="Times New Roman" panose="02020603050405020304" pitchFamily="18" charset="0"/>
              <a:ea typeface="Calibri" panose="020F0502020204030204" pitchFamily="34" charset="0"/>
              <a:cs typeface="Times New Roman" panose="02020603050405020304" pitchFamily="18" charset="0"/>
            </a:endParaRPr>
          </a:p>
          <a:p>
            <a:endParaRPr dirty="0" lang="en-US"/>
          </a:p>
        </p:txBody>
      </p:sp>
      <p:sp>
        <p:nvSpPr>
          <p:cNvPr id="1048664" name="Slide Number Placeholder 3"/>
          <p:cNvSpPr>
            <a:spLocks noGrp="1"/>
          </p:cNvSpPr>
          <p:nvPr>
            <p:ph type="sldNum" sz="quarter" idx="5"/>
          </p:nvPr>
        </p:nvSpPr>
        <p:spPr/>
        <p:txBody>
          <a:bodyPr/>
          <a:p>
            <a:fld id="{BF80287C-0C8A-4C1F-A3EB-705756BD0E2E}" type="slidenum">
              <a:rPr lang="en-US" smtClean="0"/>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77" name=""/>
        <p:cNvGrpSpPr/>
        <p:nvPr/>
      </p:nvGrpSpPr>
      <p:grpSpPr>
        <a:xfrm>
          <a:off x="0" y="0"/>
          <a:ext cx="0" cy="0"/>
          <a:chOff x="0" y="0"/>
          <a:chExt cx="0" cy="0"/>
        </a:xfrm>
      </p:grpSpPr>
      <p:sp>
        <p:nvSpPr>
          <p:cNvPr id="1048667" name="Slide Image Placeholder 1"/>
          <p:cNvSpPr>
            <a:spLocks noChangeAspect="1" noRot="1" noGrp="1"/>
          </p:cNvSpPr>
          <p:nvPr>
            <p:ph type="sldImg"/>
          </p:nvPr>
        </p:nvSpPr>
        <p:spPr/>
      </p:sp>
      <p:sp>
        <p:nvSpPr>
          <p:cNvPr id="1048668" name="Notes Placeholder 2"/>
          <p:cNvSpPr>
            <a:spLocks noGrp="1"/>
          </p:cNvSpPr>
          <p:nvPr>
            <p:ph type="body" idx="1"/>
          </p:nvPr>
        </p:nvSpPr>
        <p:spPr/>
        <p:txBody>
          <a:bodyPr/>
          <a:p>
            <a:endParaRPr dirty="0" lang="en-US"/>
          </a:p>
        </p:txBody>
      </p:sp>
      <p:sp>
        <p:nvSpPr>
          <p:cNvPr id="1048669" name="Slide Number Placeholder 3"/>
          <p:cNvSpPr>
            <a:spLocks noGrp="1"/>
          </p:cNvSpPr>
          <p:nvPr>
            <p:ph type="sldNum" sz="quarter" idx="5"/>
          </p:nvPr>
        </p:nvSpPr>
        <p:spPr/>
        <p:txBody>
          <a:bodyPr/>
          <a:p>
            <a:fld id="{BF80287C-0C8A-4C1F-A3EB-705756BD0E2E}" type="slidenum">
              <a:rPr lang="en-US" smtClean="0"/>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type="title">
  <p:cSld name="Title Slide">
    <p:spTree>
      <p:nvGrpSpPr>
        <p:cNvPr id="30" name=""/>
        <p:cNvGrpSpPr/>
        <p:nvPr/>
      </p:nvGrpSpPr>
      <p:grpSpPr>
        <a:xfrm>
          <a:off x="0" y="0"/>
          <a:ext cx="0" cy="0"/>
          <a:chOff x="0" y="0"/>
          <a:chExt cx="0" cy="0"/>
        </a:xfrm>
      </p:grpSpPr>
      <p:grpSp>
        <p:nvGrpSpPr>
          <p:cNvPr id="31" name="Group 6"/>
          <p:cNvGrpSpPr/>
          <p:nvPr/>
        </p:nvGrpSpPr>
        <p:grpSpPr>
          <a:xfrm>
            <a:off x="0" y="-8467"/>
            <a:ext cx="12192000" cy="6866467"/>
            <a:chOff x="0" y="-8467"/>
            <a:chExt cx="12192000" cy="6866467"/>
          </a:xfrm>
        </p:grpSpPr>
        <p:cxnSp>
          <p:nvCxnSpPr>
            <p:cNvPr id="3145730" name="Straight Connector 31"/>
            <p:cNvCxnSpPr>
              <a:cxnSpLocks/>
            </p:cNvCxnSpPr>
            <p:nvPr/>
          </p:nvCxnSpPr>
          <p:spPr>
            <a:xfrm>
              <a:off x="9371012" y="0"/>
              <a:ext cx="1219200" cy="6858000"/>
            </a:xfrm>
            <a:prstGeom prst="line"/>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45731" name="Straight Connector 20"/>
            <p:cNvCxnSpPr>
              <a:cxnSpLocks/>
            </p:cNvCxnSpPr>
            <p:nvPr/>
          </p:nvCxnSpPr>
          <p:spPr>
            <a:xfrm flipH="1">
              <a:off x="7425267" y="3681413"/>
              <a:ext cx="4763558" cy="3176587"/>
            </a:xfrm>
            <a:prstGeom prst="line"/>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48589" name="Rectangle 23"/>
            <p:cNvSpPr/>
            <p:nvPr/>
          </p:nvSpPr>
          <p:spPr>
            <a:xfrm>
              <a:off x="9181476" y="-8467"/>
              <a:ext cx="3007349" cy="6866467"/>
            </a:xfrm>
            <a:custGeom>
              <a:avLst/>
              <a:ah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8590" name="Rectangle 25"/>
            <p:cNvSpPr/>
            <p:nvPr/>
          </p:nvSpPr>
          <p:spPr>
            <a:xfrm>
              <a:off x="9603442" y="-8467"/>
              <a:ext cx="2588558" cy="6866467"/>
            </a:xfrm>
            <a:custGeom>
              <a:avLst/>
              <a:ah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8591"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8592" name="Rectangle 27"/>
            <p:cNvSpPr/>
            <p:nvPr/>
          </p:nvSpPr>
          <p:spPr>
            <a:xfrm>
              <a:off x="9334500" y="-8467"/>
              <a:ext cx="2854326" cy="6866467"/>
            </a:xfrm>
            <a:custGeom>
              <a:avLst/>
              <a:ah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8593" name="Rectangle 28"/>
            <p:cNvSpPr/>
            <p:nvPr/>
          </p:nvSpPr>
          <p:spPr>
            <a:xfrm>
              <a:off x="10898730" y="-8467"/>
              <a:ext cx="1290094" cy="6866467"/>
            </a:xfrm>
            <a:custGeom>
              <a:avLst/>
              <a:ah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8594" name="Rectangle 29"/>
            <p:cNvSpPr/>
            <p:nvPr/>
          </p:nvSpPr>
          <p:spPr>
            <a:xfrm>
              <a:off x="10938999" y="-8467"/>
              <a:ext cx="1249825" cy="6866467"/>
            </a:xfrm>
            <a:custGeom>
              <a:avLst/>
              <a:ah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8595"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8596"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048597"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dirty="0" lang="en-US"/>
          </a:p>
        </p:txBody>
      </p:sp>
      <p:sp>
        <p:nvSpPr>
          <p:cNvPr id="1048598" name="Subtitle 2"/>
          <p:cNvSpPr>
            <a:spLocks noGrp="1"/>
          </p:cNvSpPr>
          <p:nvPr>
            <p:ph type="subTitle" idx="1"/>
          </p:nvPr>
        </p:nvSpPr>
        <p:spPr>
          <a:xfrm>
            <a:off x="1507067" y="4050833"/>
            <a:ext cx="7766936" cy="1096899"/>
          </a:xfrm>
        </p:spPr>
        <p:txBody>
          <a:bodyPr anchor="t"/>
          <a:lstStyle>
            <a:lvl1pPr algn="r" indent="0" marL="0">
              <a:buNone/>
              <a:defRPr>
                <a:solidFill>
                  <a:schemeClr val="tx1">
                    <a:lumMod val="50000"/>
                    <a:lumOff val="50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endParaRPr dirty="0" lang="en-US"/>
          </a:p>
        </p:txBody>
      </p:sp>
      <p:sp>
        <p:nvSpPr>
          <p:cNvPr id="1048599" name="Date Placeholder 3"/>
          <p:cNvSpPr>
            <a:spLocks noGrp="1"/>
          </p:cNvSpPr>
          <p:nvPr>
            <p:ph type="dt" sz="half" idx="10"/>
          </p:nvPr>
        </p:nvSpPr>
        <p:spPr/>
        <p:txBody>
          <a:bodyPr/>
          <a:p>
            <a:fld id="{113C1A51-B473-46DC-AB3A-88A00BD49CEC}" type="datetimeFigureOut">
              <a:rPr lang="en-US" smtClean="0"/>
              <a:t>2/17/2026</a:t>
            </a:fld>
            <a:endParaRPr lang="en-US"/>
          </a:p>
        </p:txBody>
      </p:sp>
      <p:sp>
        <p:nvSpPr>
          <p:cNvPr id="1048600" name="Footer Placeholder 4"/>
          <p:cNvSpPr>
            <a:spLocks noGrp="1"/>
          </p:cNvSpPr>
          <p:nvPr>
            <p:ph type="ftr" sz="quarter" idx="11"/>
          </p:nvPr>
        </p:nvSpPr>
        <p:spPr/>
        <p:txBody>
          <a:bodyPr/>
          <a:p>
            <a:endParaRPr lang="en-US"/>
          </a:p>
        </p:txBody>
      </p:sp>
      <p:sp>
        <p:nvSpPr>
          <p:cNvPr id="1048601" name="Slide Number Placeholder 5"/>
          <p:cNvSpPr>
            <a:spLocks noGrp="1"/>
          </p:cNvSpPr>
          <p:nvPr>
            <p:ph type="sldNum" sz="quarter" idx="12"/>
          </p:nvPr>
        </p:nvSpPr>
        <p:spPr/>
        <p:txBody>
          <a:bodyPr/>
          <a:p>
            <a:fld id="{434C6F4E-0E3D-442E-B006-26331A0B873F}"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38" name=""/>
        <p:cNvGrpSpPr/>
        <p:nvPr/>
      </p:nvGrpSpPr>
      <p:grpSpPr>
        <a:xfrm>
          <a:off x="0" y="0"/>
          <a:ext cx="0" cy="0"/>
          <a:chOff x="0" y="0"/>
          <a:chExt cx="0" cy="0"/>
        </a:xfrm>
      </p:grpSpPr>
      <p:sp>
        <p:nvSpPr>
          <p:cNvPr id="1048604" name="Title 1"/>
          <p:cNvSpPr>
            <a:spLocks noGrp="1"/>
          </p:cNvSpPr>
          <p:nvPr>
            <p:ph type="title"/>
          </p:nvPr>
        </p:nvSpPr>
        <p:spPr/>
        <p:txBody>
          <a:bodyPr>
            <a:normAutofit/>
          </a:bodyPr>
          <a:lstStyle>
            <a:lvl1pPr>
              <a:defRPr sz="3600"/>
            </a:lvl1pPr>
          </a:lstStyle>
          <a:p>
            <a:r>
              <a:rPr lang="en-US"/>
              <a:t>Click to edit Master title style</a:t>
            </a:r>
            <a:endParaRPr dirty="0" lang="en-US"/>
          </a:p>
        </p:txBody>
      </p:sp>
      <p:sp>
        <p:nvSpPr>
          <p:cNvPr id="1048605"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06" name="Date Placeholder 3"/>
          <p:cNvSpPr>
            <a:spLocks noGrp="1"/>
          </p:cNvSpPr>
          <p:nvPr>
            <p:ph type="dt" sz="half" idx="10"/>
          </p:nvPr>
        </p:nvSpPr>
        <p:spPr/>
        <p:txBody>
          <a:bodyPr/>
          <a:p>
            <a:fld id="{113C1A51-B473-46DC-AB3A-88A00BD49CEC}" type="datetimeFigureOut">
              <a:rPr lang="en-US" smtClean="0"/>
              <a:t>2/17/2026</a:t>
            </a:fld>
            <a:endParaRPr lang="en-US"/>
          </a:p>
        </p:txBody>
      </p:sp>
      <p:sp>
        <p:nvSpPr>
          <p:cNvPr id="1048607" name="Footer Placeholder 4"/>
          <p:cNvSpPr>
            <a:spLocks noGrp="1"/>
          </p:cNvSpPr>
          <p:nvPr>
            <p:ph type="ftr" sz="quarter" idx="11"/>
          </p:nvPr>
        </p:nvSpPr>
        <p:spPr/>
        <p:txBody>
          <a:bodyPr/>
          <a:p>
            <a:endParaRPr lang="en-US"/>
          </a:p>
        </p:txBody>
      </p:sp>
      <p:sp>
        <p:nvSpPr>
          <p:cNvPr id="1048608" name="Slide Number Placeholder 5"/>
          <p:cNvSpPr>
            <a:spLocks noGrp="1"/>
          </p:cNvSpPr>
          <p:nvPr>
            <p:ph type="sldNum" sz="quarter" idx="12"/>
          </p:nvPr>
        </p:nvSpPr>
        <p:spPr/>
        <p:txBody>
          <a:bodyPr/>
          <a:p>
            <a:fld id="{434C6F4E-0E3D-442E-B006-26331A0B873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84" name=""/>
        <p:cNvGrpSpPr/>
        <p:nvPr/>
      </p:nvGrpSpPr>
      <p:grpSpPr>
        <a:xfrm>
          <a:off x="0" y="0"/>
          <a:ext cx="0" cy="0"/>
          <a:chOff x="0" y="0"/>
          <a:chExt cx="0" cy="0"/>
        </a:xfrm>
      </p:grpSpPr>
      <p:sp>
        <p:nvSpPr>
          <p:cNvPr id="1048703" name="Title 1"/>
          <p:cNvSpPr>
            <a:spLocks noGrp="1"/>
          </p:cNvSpPr>
          <p:nvPr>
            <p:ph type="title"/>
          </p:nvPr>
        </p:nvSpPr>
        <p:spPr>
          <a:xfrm>
            <a:off x="677335" y="2700867"/>
            <a:ext cx="8596668" cy="1826581"/>
          </a:xfrm>
        </p:spPr>
        <p:txBody>
          <a:bodyPr anchor="b"/>
          <a:lstStyle>
            <a:lvl1pPr algn="l">
              <a:defRPr b="0" cap="none" sz="4000"/>
            </a:lvl1pPr>
          </a:lstStyle>
          <a:p>
            <a:r>
              <a:rPr lang="en-US"/>
              <a:t>Click to edit Master title style</a:t>
            </a:r>
            <a:endParaRPr dirty="0" lang="en-US"/>
          </a:p>
        </p:txBody>
      </p:sp>
      <p:sp>
        <p:nvSpPr>
          <p:cNvPr id="1048704" name="Text Placeholder 2"/>
          <p:cNvSpPr>
            <a:spLocks noGrp="1"/>
          </p:cNvSpPr>
          <p:nvPr>
            <p:ph type="body" idx="1"/>
          </p:nvPr>
        </p:nvSpPr>
        <p:spPr>
          <a:xfrm>
            <a:off x="677335" y="4527448"/>
            <a:ext cx="8596668" cy="860400"/>
          </a:xfrm>
        </p:spPr>
        <p:txBody>
          <a:bodyPr anchor="t"/>
          <a:lstStyle>
            <a:lvl1pPr algn="l" indent="0" marL="0">
              <a:buNone/>
              <a:defRPr sz="2000">
                <a:solidFill>
                  <a:schemeClr val="tx1">
                    <a:lumMod val="50000"/>
                    <a:lumOff val="5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705" name="Date Placeholder 3"/>
          <p:cNvSpPr>
            <a:spLocks noGrp="1"/>
          </p:cNvSpPr>
          <p:nvPr>
            <p:ph type="dt" sz="half" idx="10"/>
          </p:nvPr>
        </p:nvSpPr>
        <p:spPr/>
        <p:txBody>
          <a:bodyPr/>
          <a:p>
            <a:fld id="{113C1A51-B473-46DC-AB3A-88A00BD49CEC}" type="datetimeFigureOut">
              <a:rPr lang="en-US" smtClean="0"/>
              <a:t>2/17/2026</a:t>
            </a:fld>
            <a:endParaRPr lang="en-US"/>
          </a:p>
        </p:txBody>
      </p:sp>
      <p:sp>
        <p:nvSpPr>
          <p:cNvPr id="1048706" name="Footer Placeholder 4"/>
          <p:cNvSpPr>
            <a:spLocks noGrp="1"/>
          </p:cNvSpPr>
          <p:nvPr>
            <p:ph type="ftr" sz="quarter" idx="11"/>
          </p:nvPr>
        </p:nvSpPr>
        <p:spPr/>
        <p:txBody>
          <a:bodyPr/>
          <a:p>
            <a:endParaRPr lang="en-US"/>
          </a:p>
        </p:txBody>
      </p:sp>
      <p:sp>
        <p:nvSpPr>
          <p:cNvPr id="1048707" name="Slide Number Placeholder 5"/>
          <p:cNvSpPr>
            <a:spLocks noGrp="1"/>
          </p:cNvSpPr>
          <p:nvPr>
            <p:ph type="sldNum" sz="quarter" idx="12"/>
          </p:nvPr>
        </p:nvSpPr>
        <p:spPr/>
        <p:txBody>
          <a:bodyPr/>
          <a:p>
            <a:fld id="{434C6F4E-0E3D-442E-B006-26331A0B873F}"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89" name=""/>
        <p:cNvGrpSpPr/>
        <p:nvPr/>
      </p:nvGrpSpPr>
      <p:grpSpPr>
        <a:xfrm>
          <a:off x="0" y="0"/>
          <a:ext cx="0" cy="0"/>
          <a:chOff x="0" y="0"/>
          <a:chExt cx="0" cy="0"/>
        </a:xfrm>
      </p:grpSpPr>
      <p:sp>
        <p:nvSpPr>
          <p:cNvPr id="1048729" name="Title 1"/>
          <p:cNvSpPr>
            <a:spLocks noGrp="1"/>
          </p:cNvSpPr>
          <p:nvPr>
            <p:ph type="title"/>
          </p:nvPr>
        </p:nvSpPr>
        <p:spPr/>
        <p:txBody>
          <a:bodyPr/>
          <a:p>
            <a:r>
              <a:rPr lang="en-US"/>
              <a:t>Click to edit Master title style</a:t>
            </a:r>
            <a:endParaRPr dirty="0" lang="en-US"/>
          </a:p>
        </p:txBody>
      </p:sp>
      <p:sp>
        <p:nvSpPr>
          <p:cNvPr id="1048730" name="Content Placeholder 2"/>
          <p:cNvSpPr>
            <a:spLocks noGrp="1"/>
          </p:cNvSpPr>
          <p:nvPr>
            <p:ph sz="half" idx="1"/>
          </p:nvPr>
        </p:nvSpPr>
        <p:spPr>
          <a:xfrm>
            <a:off x="677334" y="2160589"/>
            <a:ext cx="4184035" cy="3880772"/>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31" name="Content Placeholder 3"/>
          <p:cNvSpPr>
            <a:spLocks noGrp="1"/>
          </p:cNvSpPr>
          <p:nvPr>
            <p:ph sz="half" idx="2"/>
          </p:nvPr>
        </p:nvSpPr>
        <p:spPr>
          <a:xfrm>
            <a:off x="5089970" y="2160589"/>
            <a:ext cx="4184034" cy="3880773"/>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32" name="Date Placeholder 4"/>
          <p:cNvSpPr>
            <a:spLocks noGrp="1"/>
          </p:cNvSpPr>
          <p:nvPr>
            <p:ph type="dt" sz="half" idx="10"/>
          </p:nvPr>
        </p:nvSpPr>
        <p:spPr/>
        <p:txBody>
          <a:bodyPr/>
          <a:p>
            <a:fld id="{113C1A51-B473-46DC-AB3A-88A00BD49CEC}" type="datetimeFigureOut">
              <a:rPr lang="en-US" smtClean="0"/>
              <a:t>2/17/2026</a:t>
            </a:fld>
            <a:endParaRPr lang="en-US"/>
          </a:p>
        </p:txBody>
      </p:sp>
      <p:sp>
        <p:nvSpPr>
          <p:cNvPr id="1048733" name="Footer Placeholder 5"/>
          <p:cNvSpPr>
            <a:spLocks noGrp="1"/>
          </p:cNvSpPr>
          <p:nvPr>
            <p:ph type="ftr" sz="quarter" idx="11"/>
          </p:nvPr>
        </p:nvSpPr>
        <p:spPr/>
        <p:txBody>
          <a:bodyPr/>
          <a:p>
            <a:endParaRPr lang="en-US"/>
          </a:p>
        </p:txBody>
      </p:sp>
      <p:sp>
        <p:nvSpPr>
          <p:cNvPr id="1048734" name="Slide Number Placeholder 6"/>
          <p:cNvSpPr>
            <a:spLocks noGrp="1"/>
          </p:cNvSpPr>
          <p:nvPr>
            <p:ph type="sldNum" sz="quarter" idx="12"/>
          </p:nvPr>
        </p:nvSpPr>
        <p:spPr/>
        <p:txBody>
          <a:bodyPr/>
          <a:p>
            <a:fld id="{434C6F4E-0E3D-442E-B006-26331A0B873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85" name=""/>
        <p:cNvGrpSpPr/>
        <p:nvPr/>
      </p:nvGrpSpPr>
      <p:grpSpPr>
        <a:xfrm>
          <a:off x="0" y="0"/>
          <a:ext cx="0" cy="0"/>
          <a:chOff x="0" y="0"/>
          <a:chExt cx="0" cy="0"/>
        </a:xfrm>
      </p:grpSpPr>
      <p:sp>
        <p:nvSpPr>
          <p:cNvPr id="1048708" name="Title 1"/>
          <p:cNvSpPr>
            <a:spLocks noGrp="1"/>
          </p:cNvSpPr>
          <p:nvPr>
            <p:ph type="title"/>
          </p:nvPr>
        </p:nvSpPr>
        <p:spPr/>
        <p:txBody>
          <a:bodyPr/>
          <a:p>
            <a:r>
              <a:rPr lang="en-US"/>
              <a:t>Click to edit Master title style</a:t>
            </a:r>
            <a:endParaRPr dirty="0" lang="en-US"/>
          </a:p>
        </p:txBody>
      </p:sp>
      <p:sp>
        <p:nvSpPr>
          <p:cNvPr id="1048709" name="Text Placeholder 2"/>
          <p:cNvSpPr>
            <a:spLocks noGrp="1"/>
          </p:cNvSpPr>
          <p:nvPr>
            <p:ph type="body" idx="1"/>
          </p:nvPr>
        </p:nvSpPr>
        <p:spPr>
          <a:xfrm>
            <a:off x="675745" y="2160983"/>
            <a:ext cx="4185623" cy="576262"/>
          </a:xfrm>
        </p:spPr>
        <p:txBody>
          <a:bodyPr anchor="b">
            <a:noAutofit/>
          </a:bodyPr>
          <a:lstStyle>
            <a:lvl1pPr indent="0" marL="0">
              <a:buNone/>
              <a:defRPr b="0"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10" name="Content Placeholder 3"/>
          <p:cNvSpPr>
            <a:spLocks noGrp="1"/>
          </p:cNvSpPr>
          <p:nvPr>
            <p:ph sz="half" idx="2"/>
          </p:nvPr>
        </p:nvSpPr>
        <p:spPr>
          <a:xfrm>
            <a:off x="675745" y="2737245"/>
            <a:ext cx="4185623" cy="3304117"/>
          </a:xfrm>
        </p:spPr>
        <p:txBody>
          <a:bodyPr>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11" name="Text Placeholder 4"/>
          <p:cNvSpPr>
            <a:spLocks noGrp="1"/>
          </p:cNvSpPr>
          <p:nvPr>
            <p:ph type="body" sz="quarter" idx="3"/>
          </p:nvPr>
        </p:nvSpPr>
        <p:spPr>
          <a:xfrm>
            <a:off x="5088383" y="2160983"/>
            <a:ext cx="4185618" cy="576262"/>
          </a:xfrm>
        </p:spPr>
        <p:txBody>
          <a:bodyPr anchor="b">
            <a:noAutofit/>
          </a:bodyPr>
          <a:lstStyle>
            <a:lvl1pPr indent="0" marL="0">
              <a:buNone/>
              <a:defRPr b="0"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12" name="Content Placeholder 5"/>
          <p:cNvSpPr>
            <a:spLocks noGrp="1"/>
          </p:cNvSpPr>
          <p:nvPr>
            <p:ph sz="quarter" idx="4"/>
          </p:nvPr>
        </p:nvSpPr>
        <p:spPr>
          <a:xfrm>
            <a:off x="5088384" y="2737245"/>
            <a:ext cx="4185617" cy="3304117"/>
          </a:xfrm>
        </p:spPr>
        <p:txBody>
          <a:bodyPr>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13" name="Date Placeholder 6"/>
          <p:cNvSpPr>
            <a:spLocks noGrp="1"/>
          </p:cNvSpPr>
          <p:nvPr>
            <p:ph type="dt" sz="half" idx="10"/>
          </p:nvPr>
        </p:nvSpPr>
        <p:spPr/>
        <p:txBody>
          <a:bodyPr/>
          <a:p>
            <a:fld id="{113C1A51-B473-46DC-AB3A-88A00BD49CEC}" type="datetimeFigureOut">
              <a:rPr lang="en-US" smtClean="0"/>
              <a:t>2/17/2026</a:t>
            </a:fld>
            <a:endParaRPr lang="en-US"/>
          </a:p>
        </p:txBody>
      </p:sp>
      <p:sp>
        <p:nvSpPr>
          <p:cNvPr id="1048714" name="Footer Placeholder 7"/>
          <p:cNvSpPr>
            <a:spLocks noGrp="1"/>
          </p:cNvSpPr>
          <p:nvPr>
            <p:ph type="ftr" sz="quarter" idx="11"/>
          </p:nvPr>
        </p:nvSpPr>
        <p:spPr/>
        <p:txBody>
          <a:bodyPr/>
          <a:p>
            <a:endParaRPr lang="en-US"/>
          </a:p>
        </p:txBody>
      </p:sp>
      <p:sp>
        <p:nvSpPr>
          <p:cNvPr id="1048715" name="Slide Number Placeholder 8"/>
          <p:cNvSpPr>
            <a:spLocks noGrp="1"/>
          </p:cNvSpPr>
          <p:nvPr>
            <p:ph type="sldNum" sz="quarter" idx="12"/>
          </p:nvPr>
        </p:nvSpPr>
        <p:spPr/>
        <p:txBody>
          <a:bodyPr/>
          <a:p>
            <a:fld id="{434C6F4E-0E3D-442E-B006-26331A0B873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79" name=""/>
        <p:cNvGrpSpPr/>
        <p:nvPr/>
      </p:nvGrpSpPr>
      <p:grpSpPr>
        <a:xfrm>
          <a:off x="0" y="0"/>
          <a:ext cx="0" cy="0"/>
          <a:chOff x="0" y="0"/>
          <a:chExt cx="0" cy="0"/>
        </a:xfrm>
      </p:grpSpPr>
      <p:sp>
        <p:nvSpPr>
          <p:cNvPr id="1048672" name="Title 1"/>
          <p:cNvSpPr>
            <a:spLocks noGrp="1"/>
          </p:cNvSpPr>
          <p:nvPr>
            <p:ph type="title"/>
          </p:nvPr>
        </p:nvSpPr>
        <p:spPr>
          <a:xfrm>
            <a:off x="677334" y="609600"/>
            <a:ext cx="8596668" cy="1320800"/>
          </a:xfrm>
        </p:spPr>
        <p:txBody>
          <a:bodyPr/>
          <a:p>
            <a:r>
              <a:rPr lang="en-US"/>
              <a:t>Click to edit Master title style</a:t>
            </a:r>
            <a:endParaRPr dirty="0" lang="en-US"/>
          </a:p>
        </p:txBody>
      </p:sp>
      <p:sp>
        <p:nvSpPr>
          <p:cNvPr id="1048673" name="Date Placeholder 2"/>
          <p:cNvSpPr>
            <a:spLocks noGrp="1"/>
          </p:cNvSpPr>
          <p:nvPr>
            <p:ph type="dt" sz="half" idx="10"/>
          </p:nvPr>
        </p:nvSpPr>
        <p:spPr/>
        <p:txBody>
          <a:bodyPr/>
          <a:p>
            <a:fld id="{113C1A51-B473-46DC-AB3A-88A00BD49CEC}" type="datetimeFigureOut">
              <a:rPr lang="en-US" smtClean="0"/>
              <a:t>2/17/2026</a:t>
            </a:fld>
            <a:endParaRPr lang="en-US"/>
          </a:p>
        </p:txBody>
      </p:sp>
      <p:sp>
        <p:nvSpPr>
          <p:cNvPr id="1048674" name="Footer Placeholder 3"/>
          <p:cNvSpPr>
            <a:spLocks noGrp="1"/>
          </p:cNvSpPr>
          <p:nvPr>
            <p:ph type="ftr" sz="quarter" idx="11"/>
          </p:nvPr>
        </p:nvSpPr>
        <p:spPr/>
        <p:txBody>
          <a:bodyPr/>
          <a:p>
            <a:endParaRPr lang="en-US"/>
          </a:p>
        </p:txBody>
      </p:sp>
      <p:sp>
        <p:nvSpPr>
          <p:cNvPr id="1048675" name="Slide Number Placeholder 4"/>
          <p:cNvSpPr>
            <a:spLocks noGrp="1"/>
          </p:cNvSpPr>
          <p:nvPr>
            <p:ph type="sldNum" sz="quarter" idx="12"/>
          </p:nvPr>
        </p:nvSpPr>
        <p:spPr/>
        <p:txBody>
          <a:bodyPr/>
          <a:p>
            <a:fld id="{434C6F4E-0E3D-442E-B006-26331A0B873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86" name=""/>
        <p:cNvGrpSpPr/>
        <p:nvPr/>
      </p:nvGrpSpPr>
      <p:grpSpPr>
        <a:xfrm>
          <a:off x="0" y="0"/>
          <a:ext cx="0" cy="0"/>
          <a:chOff x="0" y="0"/>
          <a:chExt cx="0" cy="0"/>
        </a:xfrm>
      </p:grpSpPr>
      <p:sp>
        <p:nvSpPr>
          <p:cNvPr id="1048716" name="Date Placeholder 1"/>
          <p:cNvSpPr>
            <a:spLocks noGrp="1"/>
          </p:cNvSpPr>
          <p:nvPr>
            <p:ph type="dt" sz="half" idx="10"/>
          </p:nvPr>
        </p:nvSpPr>
        <p:spPr/>
        <p:txBody>
          <a:bodyPr/>
          <a:p>
            <a:fld id="{113C1A51-B473-46DC-AB3A-88A00BD49CEC}" type="datetimeFigureOut">
              <a:rPr lang="en-US" smtClean="0"/>
              <a:t>2/17/2026</a:t>
            </a:fld>
            <a:endParaRPr lang="en-US"/>
          </a:p>
        </p:txBody>
      </p:sp>
      <p:sp>
        <p:nvSpPr>
          <p:cNvPr id="1048717" name="Footer Placeholder 2"/>
          <p:cNvSpPr>
            <a:spLocks noGrp="1"/>
          </p:cNvSpPr>
          <p:nvPr>
            <p:ph type="ftr" sz="quarter" idx="11"/>
          </p:nvPr>
        </p:nvSpPr>
        <p:spPr/>
        <p:txBody>
          <a:bodyPr/>
          <a:p>
            <a:endParaRPr lang="en-US"/>
          </a:p>
        </p:txBody>
      </p:sp>
      <p:sp>
        <p:nvSpPr>
          <p:cNvPr id="1048718" name="Slide Number Placeholder 3"/>
          <p:cNvSpPr>
            <a:spLocks noGrp="1"/>
          </p:cNvSpPr>
          <p:nvPr>
            <p:ph type="sldNum" sz="quarter" idx="12"/>
          </p:nvPr>
        </p:nvSpPr>
        <p:spPr/>
        <p:txBody>
          <a:bodyPr/>
          <a:p>
            <a:fld id="{434C6F4E-0E3D-442E-B006-26331A0B873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91" name=""/>
        <p:cNvGrpSpPr/>
        <p:nvPr/>
      </p:nvGrpSpPr>
      <p:grpSpPr>
        <a:xfrm>
          <a:off x="0" y="0"/>
          <a:ext cx="0" cy="0"/>
          <a:chOff x="0" y="0"/>
          <a:chExt cx="0" cy="0"/>
        </a:xfrm>
      </p:grpSpPr>
      <p:sp>
        <p:nvSpPr>
          <p:cNvPr id="1048741"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dirty="0" lang="en-US"/>
          </a:p>
        </p:txBody>
      </p:sp>
      <p:sp>
        <p:nvSpPr>
          <p:cNvPr id="1048742" name="Content Placeholder 2"/>
          <p:cNvSpPr>
            <a:spLocks noGrp="1"/>
          </p:cNvSpPr>
          <p:nvPr>
            <p:ph idx="1"/>
          </p:nvPr>
        </p:nvSpPr>
        <p:spPr>
          <a:xfrm>
            <a:off x="4760461" y="514924"/>
            <a:ext cx="4513541" cy="5526437"/>
          </a:xfrm>
        </p:spPr>
        <p:txBody>
          <a:bodyPr>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43" name="Text Placeholder 3"/>
          <p:cNvSpPr>
            <a:spLocks noGrp="1"/>
          </p:cNvSpPr>
          <p:nvPr>
            <p:ph type="body" sz="half" idx="2"/>
          </p:nvPr>
        </p:nvSpPr>
        <p:spPr>
          <a:xfrm>
            <a:off x="677334" y="2777069"/>
            <a:ext cx="3854528" cy="2584449"/>
          </a:xfrm>
        </p:spPr>
        <p:txBody>
          <a:bodyPr>
            <a:normAutofit/>
          </a:bodyPr>
          <a:lstStyle>
            <a:lvl1pPr indent="0" marL="0">
              <a:buNone/>
              <a:defRPr sz="1400"/>
            </a:lvl1pPr>
            <a:lvl2pPr indent="0" marL="457063">
              <a:buNone/>
              <a:defRPr sz="1400"/>
            </a:lvl2pPr>
            <a:lvl3pPr indent="0" marL="914126">
              <a:buNone/>
              <a:defRPr sz="1200"/>
            </a:lvl3pPr>
            <a:lvl4pPr indent="0" marL="1371189">
              <a:buNone/>
              <a:defRPr sz="1000"/>
            </a:lvl4pPr>
            <a:lvl5pPr indent="0" marL="1828251">
              <a:buNone/>
              <a:defRPr sz="1000"/>
            </a:lvl5pPr>
            <a:lvl6pPr indent="0" marL="2285314">
              <a:buNone/>
              <a:defRPr sz="1000"/>
            </a:lvl6pPr>
            <a:lvl7pPr indent="0" marL="2742377">
              <a:buNone/>
              <a:defRPr sz="1000"/>
            </a:lvl7pPr>
            <a:lvl8pPr indent="0" marL="3199440">
              <a:buNone/>
              <a:defRPr sz="1000"/>
            </a:lvl8pPr>
            <a:lvl9pPr indent="0" marL="3656503">
              <a:buNone/>
              <a:defRPr sz="1000"/>
            </a:lvl9pPr>
          </a:lstStyle>
          <a:p>
            <a:pPr lvl="0"/>
            <a:r>
              <a:rPr lang="en-US"/>
              <a:t>Click to edit Master text styles</a:t>
            </a:r>
          </a:p>
        </p:txBody>
      </p:sp>
      <p:sp>
        <p:nvSpPr>
          <p:cNvPr id="1048744" name="Date Placeholder 4"/>
          <p:cNvSpPr>
            <a:spLocks noGrp="1"/>
          </p:cNvSpPr>
          <p:nvPr>
            <p:ph type="dt" sz="half" idx="10"/>
          </p:nvPr>
        </p:nvSpPr>
        <p:spPr/>
        <p:txBody>
          <a:bodyPr/>
          <a:p>
            <a:fld id="{113C1A51-B473-46DC-AB3A-88A00BD49CEC}" type="datetimeFigureOut">
              <a:rPr lang="en-US" smtClean="0"/>
              <a:t>2/17/2026</a:t>
            </a:fld>
            <a:endParaRPr lang="en-US"/>
          </a:p>
        </p:txBody>
      </p:sp>
      <p:sp>
        <p:nvSpPr>
          <p:cNvPr id="1048745" name="Footer Placeholder 5"/>
          <p:cNvSpPr>
            <a:spLocks noGrp="1"/>
          </p:cNvSpPr>
          <p:nvPr>
            <p:ph type="ftr" sz="quarter" idx="11"/>
          </p:nvPr>
        </p:nvSpPr>
        <p:spPr/>
        <p:txBody>
          <a:bodyPr/>
          <a:p>
            <a:endParaRPr lang="en-US"/>
          </a:p>
        </p:txBody>
      </p:sp>
      <p:sp>
        <p:nvSpPr>
          <p:cNvPr id="1048746" name="Slide Number Placeholder 6"/>
          <p:cNvSpPr>
            <a:spLocks noGrp="1"/>
          </p:cNvSpPr>
          <p:nvPr>
            <p:ph type="sldNum" sz="quarter" idx="12"/>
          </p:nvPr>
        </p:nvSpPr>
        <p:spPr/>
        <p:txBody>
          <a:bodyPr/>
          <a:p>
            <a:fld id="{434C6F4E-0E3D-442E-B006-26331A0B873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82" name=""/>
        <p:cNvGrpSpPr/>
        <p:nvPr/>
      </p:nvGrpSpPr>
      <p:grpSpPr>
        <a:xfrm>
          <a:off x="0" y="0"/>
          <a:ext cx="0" cy="0"/>
          <a:chOff x="0" y="0"/>
          <a:chExt cx="0" cy="0"/>
        </a:xfrm>
      </p:grpSpPr>
      <p:sp>
        <p:nvSpPr>
          <p:cNvPr id="1048692" name="Title 1"/>
          <p:cNvSpPr>
            <a:spLocks noGrp="1"/>
          </p:cNvSpPr>
          <p:nvPr>
            <p:ph type="title"/>
          </p:nvPr>
        </p:nvSpPr>
        <p:spPr>
          <a:xfrm>
            <a:off x="677334" y="4800600"/>
            <a:ext cx="8596667" cy="566738"/>
          </a:xfrm>
        </p:spPr>
        <p:txBody>
          <a:bodyPr anchor="b">
            <a:normAutofit/>
          </a:bodyPr>
          <a:lstStyle>
            <a:lvl1pPr algn="l">
              <a:defRPr b="0" sz="2400"/>
            </a:lvl1pPr>
          </a:lstStyle>
          <a:p>
            <a:r>
              <a:rPr lang="en-US"/>
              <a:t>Click to edit Master title style</a:t>
            </a:r>
            <a:endParaRPr dirty="0" lang="en-US"/>
          </a:p>
        </p:txBody>
      </p:sp>
      <p:sp>
        <p:nvSpPr>
          <p:cNvPr id="1048693" name="Picture Placeholder 2"/>
          <p:cNvSpPr>
            <a:spLocks noChangeAspect="1" noGrp="1"/>
          </p:cNvSpPr>
          <p:nvPr>
            <p:ph type="pic" idx="1"/>
          </p:nvPr>
        </p:nvSpPr>
        <p:spPr>
          <a:xfrm>
            <a:off x="677334" y="609600"/>
            <a:ext cx="8596668" cy="3845718"/>
          </a:xfrm>
        </p:spPr>
        <p:txBody>
          <a:bodyPr anchor="t">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1048694" name="Text Placeholder 3"/>
          <p:cNvSpPr>
            <a:spLocks noGrp="1"/>
          </p:cNvSpPr>
          <p:nvPr>
            <p:ph type="body" sz="half" idx="2"/>
          </p:nvPr>
        </p:nvSpPr>
        <p:spPr>
          <a:xfrm>
            <a:off x="677334" y="5367338"/>
            <a:ext cx="8596667" cy="674024"/>
          </a:xfrm>
        </p:spPr>
        <p:txBody>
          <a:bodyPr>
            <a:normAutofit/>
          </a:bodyPr>
          <a:lstStyle>
            <a:lvl1pPr indent="0" marL="0">
              <a:buNone/>
              <a:defRPr sz="12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695" name="Date Placeholder 4"/>
          <p:cNvSpPr>
            <a:spLocks noGrp="1"/>
          </p:cNvSpPr>
          <p:nvPr>
            <p:ph type="dt" sz="half" idx="10"/>
          </p:nvPr>
        </p:nvSpPr>
        <p:spPr/>
        <p:txBody>
          <a:bodyPr/>
          <a:p>
            <a:fld id="{113C1A51-B473-46DC-AB3A-88A00BD49CEC}" type="datetimeFigureOut">
              <a:rPr lang="en-US" smtClean="0"/>
              <a:t>2/17/2026</a:t>
            </a:fld>
            <a:endParaRPr lang="en-US"/>
          </a:p>
        </p:txBody>
      </p:sp>
      <p:sp>
        <p:nvSpPr>
          <p:cNvPr id="1048696" name="Footer Placeholder 5"/>
          <p:cNvSpPr>
            <a:spLocks noGrp="1"/>
          </p:cNvSpPr>
          <p:nvPr>
            <p:ph type="ftr" sz="quarter" idx="11"/>
          </p:nvPr>
        </p:nvSpPr>
        <p:spPr/>
        <p:txBody>
          <a:bodyPr/>
          <a:p>
            <a:endParaRPr lang="en-US"/>
          </a:p>
        </p:txBody>
      </p:sp>
      <p:sp>
        <p:nvSpPr>
          <p:cNvPr id="1048697" name="Slide Number Placeholder 6"/>
          <p:cNvSpPr>
            <a:spLocks noGrp="1"/>
          </p:cNvSpPr>
          <p:nvPr>
            <p:ph type="sldNum" sz="quarter" idx="12"/>
          </p:nvPr>
        </p:nvSpPr>
        <p:spPr/>
        <p:txBody>
          <a:bodyPr/>
          <a:p>
            <a:fld id="{434C6F4E-0E3D-442E-B006-26331A0B873F}"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88" name=""/>
        <p:cNvGrpSpPr/>
        <p:nvPr/>
      </p:nvGrpSpPr>
      <p:grpSpPr>
        <a:xfrm>
          <a:off x="0" y="0"/>
          <a:ext cx="0" cy="0"/>
          <a:chOff x="0" y="0"/>
          <a:chExt cx="0" cy="0"/>
        </a:xfrm>
      </p:grpSpPr>
      <p:sp>
        <p:nvSpPr>
          <p:cNvPr id="1048724" name="Title 1"/>
          <p:cNvSpPr>
            <a:spLocks noGrp="1"/>
          </p:cNvSpPr>
          <p:nvPr>
            <p:ph type="title"/>
          </p:nvPr>
        </p:nvSpPr>
        <p:spPr>
          <a:xfrm>
            <a:off x="677335" y="609600"/>
            <a:ext cx="8596668" cy="3403600"/>
          </a:xfrm>
        </p:spPr>
        <p:txBody>
          <a:bodyPr anchor="ctr">
            <a:normAutofit/>
          </a:bodyPr>
          <a:lstStyle>
            <a:lvl1pPr algn="l">
              <a:defRPr b="0" cap="none" sz="4400"/>
            </a:lvl1pPr>
          </a:lstStyle>
          <a:p>
            <a:r>
              <a:rPr lang="en-US"/>
              <a:t>Click to edit Master title style</a:t>
            </a:r>
            <a:endParaRPr dirty="0" lang="en-US"/>
          </a:p>
        </p:txBody>
      </p:sp>
      <p:sp>
        <p:nvSpPr>
          <p:cNvPr id="1048725" name="Text Placeholder 2"/>
          <p:cNvSpPr>
            <a:spLocks noGrp="1"/>
          </p:cNvSpPr>
          <p:nvPr>
            <p:ph type="body" idx="1"/>
          </p:nvPr>
        </p:nvSpPr>
        <p:spPr>
          <a:xfrm>
            <a:off x="677335" y="4470400"/>
            <a:ext cx="8596668" cy="1570962"/>
          </a:xfrm>
        </p:spPr>
        <p:txBody>
          <a:bodyPr anchor="ctr">
            <a:normAutofit/>
          </a:bodyPr>
          <a:lstStyle>
            <a:lvl1pPr algn="l" indent="0" marL="0">
              <a:buNone/>
              <a:defRPr sz="1800">
                <a:solidFill>
                  <a:schemeClr val="tx1">
                    <a:lumMod val="75000"/>
                    <a:lumOff val="2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726" name="Date Placeholder 3"/>
          <p:cNvSpPr>
            <a:spLocks noGrp="1"/>
          </p:cNvSpPr>
          <p:nvPr>
            <p:ph type="dt" sz="half" idx="10"/>
          </p:nvPr>
        </p:nvSpPr>
        <p:spPr/>
        <p:txBody>
          <a:bodyPr/>
          <a:p>
            <a:fld id="{113C1A51-B473-46DC-AB3A-88A00BD49CEC}" type="datetimeFigureOut">
              <a:rPr lang="en-US" smtClean="0"/>
              <a:t>2/17/2026</a:t>
            </a:fld>
            <a:endParaRPr lang="en-US"/>
          </a:p>
        </p:txBody>
      </p:sp>
      <p:sp>
        <p:nvSpPr>
          <p:cNvPr id="1048727" name="Footer Placeholder 4"/>
          <p:cNvSpPr>
            <a:spLocks noGrp="1"/>
          </p:cNvSpPr>
          <p:nvPr>
            <p:ph type="ftr" sz="quarter" idx="11"/>
          </p:nvPr>
        </p:nvSpPr>
        <p:spPr/>
        <p:txBody>
          <a:bodyPr/>
          <a:p>
            <a:endParaRPr lang="en-US"/>
          </a:p>
        </p:txBody>
      </p:sp>
      <p:sp>
        <p:nvSpPr>
          <p:cNvPr id="1048728" name="Slide Number Placeholder 5"/>
          <p:cNvSpPr>
            <a:spLocks noGrp="1"/>
          </p:cNvSpPr>
          <p:nvPr>
            <p:ph type="sldNum" sz="quarter" idx="12"/>
          </p:nvPr>
        </p:nvSpPr>
        <p:spPr/>
        <p:txBody>
          <a:bodyPr/>
          <a:p>
            <a:fld id="{434C6F4E-0E3D-442E-B006-26331A0B873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81" name=""/>
        <p:cNvGrpSpPr/>
        <p:nvPr/>
      </p:nvGrpSpPr>
      <p:grpSpPr>
        <a:xfrm>
          <a:off x="0" y="0"/>
          <a:ext cx="0" cy="0"/>
          <a:chOff x="0" y="0"/>
          <a:chExt cx="0" cy="0"/>
        </a:xfrm>
      </p:grpSpPr>
      <p:sp>
        <p:nvSpPr>
          <p:cNvPr id="1048684" name="Title 1"/>
          <p:cNvSpPr>
            <a:spLocks noGrp="1"/>
          </p:cNvSpPr>
          <p:nvPr>
            <p:ph type="title"/>
          </p:nvPr>
        </p:nvSpPr>
        <p:spPr>
          <a:xfrm>
            <a:off x="931334" y="609600"/>
            <a:ext cx="8094134" cy="3022600"/>
          </a:xfrm>
        </p:spPr>
        <p:txBody>
          <a:bodyPr anchor="ctr">
            <a:normAutofit/>
          </a:bodyPr>
          <a:lstStyle>
            <a:lvl1pPr algn="l">
              <a:defRPr b="0" cap="none" sz="4400"/>
            </a:lvl1pPr>
          </a:lstStyle>
          <a:p>
            <a:r>
              <a:rPr lang="en-US"/>
              <a:t>Click to edit Master title style</a:t>
            </a:r>
            <a:endParaRPr dirty="0" lang="en-US"/>
          </a:p>
        </p:txBody>
      </p:sp>
      <p:sp>
        <p:nvSpPr>
          <p:cNvPr id="1048685" name="Text Placeholder 9"/>
          <p:cNvSpPr>
            <a:spLocks noGrp="1"/>
          </p:cNvSpPr>
          <p:nvPr>
            <p:ph type="body" sz="quarter" idx="13"/>
          </p:nvPr>
        </p:nvSpPr>
        <p:spPr>
          <a:xfrm>
            <a:off x="1366139" y="3632200"/>
            <a:ext cx="7224524" cy="381000"/>
          </a:xfrm>
        </p:spPr>
        <p:txBody>
          <a:bodyPr anchor="ctr">
            <a:noAutofit/>
          </a:bodyPr>
          <a:lstStyle>
            <a:lvl1pPr indent="0" marL="0">
              <a:buFontTx/>
              <a:buNone/>
              <a:defRPr sz="1600">
                <a:solidFill>
                  <a:schemeClr val="tx1">
                    <a:lumMod val="50000"/>
                    <a:lumOff val="50000"/>
                  </a:schemeClr>
                </a:solidFill>
              </a:defRPr>
            </a:lvl1pPr>
            <a:lvl2pPr indent="0" marL="457200">
              <a:buFontTx/>
              <a:buNone/>
            </a:lvl2pPr>
            <a:lvl3pPr indent="0" marL="914400">
              <a:buFontTx/>
              <a:buNone/>
            </a:lvl3pPr>
            <a:lvl4pPr indent="0" marL="1371600">
              <a:buFontTx/>
              <a:buNone/>
            </a:lvl4pPr>
            <a:lvl5pPr indent="0" marL="1828800">
              <a:buFontTx/>
              <a:buNone/>
            </a:lvl5pPr>
          </a:lstStyle>
          <a:p>
            <a:pPr lvl="0"/>
            <a:r>
              <a:rPr lang="en-US"/>
              <a:t>Click to edit Master text styles</a:t>
            </a:r>
          </a:p>
        </p:txBody>
      </p:sp>
      <p:sp>
        <p:nvSpPr>
          <p:cNvPr id="1048686" name="Text Placeholder 2"/>
          <p:cNvSpPr>
            <a:spLocks noGrp="1"/>
          </p:cNvSpPr>
          <p:nvPr>
            <p:ph type="body" idx="1"/>
          </p:nvPr>
        </p:nvSpPr>
        <p:spPr>
          <a:xfrm>
            <a:off x="677335" y="4470400"/>
            <a:ext cx="8596668" cy="1570962"/>
          </a:xfrm>
        </p:spPr>
        <p:txBody>
          <a:bodyPr anchor="ctr">
            <a:normAutofit/>
          </a:bodyPr>
          <a:lstStyle>
            <a:lvl1pPr algn="l" indent="0" marL="0">
              <a:buNone/>
              <a:defRPr sz="1800">
                <a:solidFill>
                  <a:schemeClr val="tx1">
                    <a:lumMod val="75000"/>
                    <a:lumOff val="2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687" name="Date Placeholder 3"/>
          <p:cNvSpPr>
            <a:spLocks noGrp="1"/>
          </p:cNvSpPr>
          <p:nvPr>
            <p:ph type="dt" sz="half" idx="10"/>
          </p:nvPr>
        </p:nvSpPr>
        <p:spPr/>
        <p:txBody>
          <a:bodyPr/>
          <a:p>
            <a:fld id="{113C1A51-B473-46DC-AB3A-88A00BD49CEC}" type="datetimeFigureOut">
              <a:rPr lang="en-US" smtClean="0"/>
              <a:t>2/17/2026</a:t>
            </a:fld>
            <a:endParaRPr lang="en-US"/>
          </a:p>
        </p:txBody>
      </p:sp>
      <p:sp>
        <p:nvSpPr>
          <p:cNvPr id="1048688" name="Footer Placeholder 4"/>
          <p:cNvSpPr>
            <a:spLocks noGrp="1"/>
          </p:cNvSpPr>
          <p:nvPr>
            <p:ph type="ftr" sz="quarter" idx="11"/>
          </p:nvPr>
        </p:nvSpPr>
        <p:spPr/>
        <p:txBody>
          <a:bodyPr/>
          <a:p>
            <a:endParaRPr lang="en-US"/>
          </a:p>
        </p:txBody>
      </p:sp>
      <p:sp>
        <p:nvSpPr>
          <p:cNvPr id="1048689" name="Slide Number Placeholder 5"/>
          <p:cNvSpPr>
            <a:spLocks noGrp="1"/>
          </p:cNvSpPr>
          <p:nvPr>
            <p:ph type="sldNum" sz="quarter" idx="12"/>
          </p:nvPr>
        </p:nvSpPr>
        <p:spPr/>
        <p:txBody>
          <a:bodyPr/>
          <a:p>
            <a:fld id="{434C6F4E-0E3D-442E-B006-26331A0B873F}" type="slidenum">
              <a:rPr lang="en-US" smtClean="0"/>
              <a:t>‹#›</a:t>
            </a:fld>
            <a:endParaRPr lang="en-US"/>
          </a:p>
        </p:txBody>
      </p:sp>
      <p:sp>
        <p:nvSpPr>
          <p:cNvPr id="1048690" name="TextBox 19"/>
          <p:cNvSpPr txBox="1"/>
          <p:nvPr/>
        </p:nvSpPr>
        <p:spPr>
          <a:xfrm>
            <a:off x="541870" y="790378"/>
            <a:ext cx="609600" cy="584776"/>
          </a:xfrm>
          <a:prstGeom prst="rect"/>
        </p:spPr>
        <p:txBody>
          <a:bodyPr anchor="ctr" bIns="45720" lIns="91440" rIns="91440" rtlCol="0" tIns="45720" vert="horz">
            <a:noAutofit/>
          </a:bodyPr>
          <a:p>
            <a:pPr lvl="0"/>
            <a:r>
              <a:rPr baseline="0" dirty="0" sz="8000" lang="en-US">
                <a:ln w="3175" cmpd="sng">
                  <a:noFill/>
                </a:ln>
                <a:solidFill>
                  <a:schemeClr val="accent1">
                    <a:lumMod val="60000"/>
                    <a:lumOff val="40000"/>
                  </a:schemeClr>
                </a:solidFill>
                <a:effectLst/>
                <a:latin typeface="Arial"/>
              </a:rPr>
              <a:t>“</a:t>
            </a:r>
          </a:p>
        </p:txBody>
      </p:sp>
      <p:sp>
        <p:nvSpPr>
          <p:cNvPr id="1048691" name="TextBox 21"/>
          <p:cNvSpPr txBox="1"/>
          <p:nvPr/>
        </p:nvSpPr>
        <p:spPr>
          <a:xfrm>
            <a:off x="8893011" y="2886556"/>
            <a:ext cx="609600" cy="584776"/>
          </a:xfrm>
          <a:prstGeom prst="rect"/>
        </p:spPr>
        <p:txBody>
          <a:bodyPr anchor="ctr" bIns="45720" lIns="91440" rIns="91440" rtlCol="0" tIns="45720" vert="horz">
            <a:noAutofit/>
          </a:bodyPr>
          <a:p>
            <a:pPr lvl="0"/>
            <a:r>
              <a:rPr baseline="0" dirty="0" sz="8000" lang="en-US">
                <a:ln w="3175" cmpd="sng">
                  <a:noFill/>
                </a:ln>
                <a:solidFill>
                  <a:schemeClr val="accent1">
                    <a:lumMod val="60000"/>
                    <a:lumOff val="40000"/>
                  </a:schemeClr>
                </a:solidFill>
                <a:latin typeface="Arial"/>
              </a:rPr>
              <a:t>”</a:t>
            </a:r>
            <a:endParaRPr dirty="0" lang="en-US">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87" name=""/>
        <p:cNvGrpSpPr/>
        <p:nvPr/>
      </p:nvGrpSpPr>
      <p:grpSpPr>
        <a:xfrm>
          <a:off x="0" y="0"/>
          <a:ext cx="0" cy="0"/>
          <a:chOff x="0" y="0"/>
          <a:chExt cx="0" cy="0"/>
        </a:xfrm>
      </p:grpSpPr>
      <p:sp>
        <p:nvSpPr>
          <p:cNvPr id="1048719" name="Title 1"/>
          <p:cNvSpPr>
            <a:spLocks noGrp="1"/>
          </p:cNvSpPr>
          <p:nvPr>
            <p:ph type="title"/>
          </p:nvPr>
        </p:nvSpPr>
        <p:spPr>
          <a:xfrm>
            <a:off x="677335" y="1931988"/>
            <a:ext cx="8596668" cy="2595460"/>
          </a:xfrm>
        </p:spPr>
        <p:txBody>
          <a:bodyPr anchor="b">
            <a:normAutofit/>
          </a:bodyPr>
          <a:lstStyle>
            <a:lvl1pPr algn="l">
              <a:defRPr b="0" cap="none" sz="4400"/>
            </a:lvl1pPr>
          </a:lstStyle>
          <a:p>
            <a:r>
              <a:rPr lang="en-US"/>
              <a:t>Click to edit Master title style</a:t>
            </a:r>
            <a:endParaRPr dirty="0" lang="en-US"/>
          </a:p>
        </p:txBody>
      </p:sp>
      <p:sp>
        <p:nvSpPr>
          <p:cNvPr id="1048720" name="Text Placeholder 2"/>
          <p:cNvSpPr>
            <a:spLocks noGrp="1"/>
          </p:cNvSpPr>
          <p:nvPr>
            <p:ph type="body" idx="1"/>
          </p:nvPr>
        </p:nvSpPr>
        <p:spPr>
          <a:xfrm>
            <a:off x="677335" y="4527448"/>
            <a:ext cx="8596668" cy="1513914"/>
          </a:xfrm>
        </p:spPr>
        <p:txBody>
          <a:bodyPr anchor="t">
            <a:normAutofit/>
          </a:bodyPr>
          <a:lstStyle>
            <a:lvl1pPr algn="l" indent="0" marL="0">
              <a:buNone/>
              <a:defRPr sz="1800">
                <a:solidFill>
                  <a:schemeClr val="tx1">
                    <a:lumMod val="75000"/>
                    <a:lumOff val="2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721" name="Date Placeholder 3"/>
          <p:cNvSpPr>
            <a:spLocks noGrp="1"/>
          </p:cNvSpPr>
          <p:nvPr>
            <p:ph type="dt" sz="half" idx="10"/>
          </p:nvPr>
        </p:nvSpPr>
        <p:spPr/>
        <p:txBody>
          <a:bodyPr/>
          <a:p>
            <a:fld id="{113C1A51-B473-46DC-AB3A-88A00BD49CEC}" type="datetimeFigureOut">
              <a:rPr lang="en-US" smtClean="0"/>
              <a:t>2/17/2026</a:t>
            </a:fld>
            <a:endParaRPr lang="en-US"/>
          </a:p>
        </p:txBody>
      </p:sp>
      <p:sp>
        <p:nvSpPr>
          <p:cNvPr id="1048722" name="Footer Placeholder 4"/>
          <p:cNvSpPr>
            <a:spLocks noGrp="1"/>
          </p:cNvSpPr>
          <p:nvPr>
            <p:ph type="ftr" sz="quarter" idx="11"/>
          </p:nvPr>
        </p:nvSpPr>
        <p:spPr/>
        <p:txBody>
          <a:bodyPr/>
          <a:p>
            <a:endParaRPr lang="en-US"/>
          </a:p>
        </p:txBody>
      </p:sp>
      <p:sp>
        <p:nvSpPr>
          <p:cNvPr id="1048723" name="Slide Number Placeholder 5"/>
          <p:cNvSpPr>
            <a:spLocks noGrp="1"/>
          </p:cNvSpPr>
          <p:nvPr>
            <p:ph type="sldNum" sz="quarter" idx="12"/>
          </p:nvPr>
        </p:nvSpPr>
        <p:spPr/>
        <p:txBody>
          <a:bodyPr/>
          <a:p>
            <a:fld id="{434C6F4E-0E3D-442E-B006-26331A0B873F}"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80" name=""/>
        <p:cNvGrpSpPr/>
        <p:nvPr/>
      </p:nvGrpSpPr>
      <p:grpSpPr>
        <a:xfrm>
          <a:off x="0" y="0"/>
          <a:ext cx="0" cy="0"/>
          <a:chOff x="0" y="0"/>
          <a:chExt cx="0" cy="0"/>
        </a:xfrm>
      </p:grpSpPr>
      <p:sp>
        <p:nvSpPr>
          <p:cNvPr id="1048676" name="Title 1"/>
          <p:cNvSpPr>
            <a:spLocks noGrp="1"/>
          </p:cNvSpPr>
          <p:nvPr>
            <p:ph type="title"/>
          </p:nvPr>
        </p:nvSpPr>
        <p:spPr>
          <a:xfrm>
            <a:off x="931334" y="609600"/>
            <a:ext cx="8094134" cy="3022600"/>
          </a:xfrm>
        </p:spPr>
        <p:txBody>
          <a:bodyPr anchor="ctr">
            <a:normAutofit/>
          </a:bodyPr>
          <a:lstStyle>
            <a:lvl1pPr algn="l">
              <a:defRPr b="0" cap="none" sz="4400"/>
            </a:lvl1pPr>
          </a:lstStyle>
          <a:p>
            <a:r>
              <a:rPr lang="en-US"/>
              <a:t>Click to edit Master title style</a:t>
            </a:r>
            <a:endParaRPr dirty="0" lang="en-US"/>
          </a:p>
        </p:txBody>
      </p:sp>
      <p:sp>
        <p:nvSpPr>
          <p:cNvPr id="1048677" name="Text Placeholder 9"/>
          <p:cNvSpPr>
            <a:spLocks noGrp="1"/>
          </p:cNvSpPr>
          <p:nvPr>
            <p:ph type="body" sz="quarter" idx="13"/>
          </p:nvPr>
        </p:nvSpPr>
        <p:spPr>
          <a:xfrm>
            <a:off x="677332" y="4013200"/>
            <a:ext cx="8596669" cy="514248"/>
          </a:xfrm>
        </p:spPr>
        <p:txBody>
          <a:bodyPr anchor="b">
            <a:noAutofit/>
          </a:bodyPr>
          <a:lstStyle>
            <a:lvl1pPr indent="0" marL="0">
              <a:buFontTx/>
              <a:buNone/>
              <a:defRPr sz="2400">
                <a:solidFill>
                  <a:schemeClr val="tx1">
                    <a:lumMod val="75000"/>
                    <a:lumOff val="25000"/>
                  </a:schemeClr>
                </a:solidFill>
              </a:defRPr>
            </a:lvl1pPr>
            <a:lvl2pPr indent="0" marL="457200">
              <a:buFontTx/>
              <a:buNone/>
            </a:lvl2pPr>
            <a:lvl3pPr indent="0" marL="914400">
              <a:buFontTx/>
              <a:buNone/>
            </a:lvl3pPr>
            <a:lvl4pPr indent="0" marL="1371600">
              <a:buFontTx/>
              <a:buNone/>
            </a:lvl4pPr>
            <a:lvl5pPr indent="0" marL="1828800">
              <a:buFontTx/>
              <a:buNone/>
            </a:lvl5pPr>
          </a:lstStyle>
          <a:p>
            <a:pPr lvl="0"/>
            <a:r>
              <a:rPr lang="en-US"/>
              <a:t>Click to edit Master text styles</a:t>
            </a:r>
          </a:p>
        </p:txBody>
      </p:sp>
      <p:sp>
        <p:nvSpPr>
          <p:cNvPr id="1048678" name="Text Placeholder 2"/>
          <p:cNvSpPr>
            <a:spLocks noGrp="1"/>
          </p:cNvSpPr>
          <p:nvPr>
            <p:ph type="body" idx="1"/>
          </p:nvPr>
        </p:nvSpPr>
        <p:spPr>
          <a:xfrm>
            <a:off x="677335" y="4527448"/>
            <a:ext cx="8596668" cy="1513914"/>
          </a:xfrm>
        </p:spPr>
        <p:txBody>
          <a:bodyPr anchor="t">
            <a:normAutofit/>
          </a:bodyPr>
          <a:lstStyle>
            <a:lvl1pPr algn="l" indent="0" marL="0">
              <a:buNone/>
              <a:defRPr sz="1800">
                <a:solidFill>
                  <a:schemeClr val="tx1">
                    <a:lumMod val="50000"/>
                    <a:lumOff val="5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679" name="Date Placeholder 3"/>
          <p:cNvSpPr>
            <a:spLocks noGrp="1"/>
          </p:cNvSpPr>
          <p:nvPr>
            <p:ph type="dt" sz="half" idx="10"/>
          </p:nvPr>
        </p:nvSpPr>
        <p:spPr/>
        <p:txBody>
          <a:bodyPr/>
          <a:p>
            <a:fld id="{113C1A51-B473-46DC-AB3A-88A00BD49CEC}" type="datetimeFigureOut">
              <a:rPr lang="en-US" smtClean="0"/>
              <a:t>2/17/2026</a:t>
            </a:fld>
            <a:endParaRPr lang="en-US"/>
          </a:p>
        </p:txBody>
      </p:sp>
      <p:sp>
        <p:nvSpPr>
          <p:cNvPr id="1048680" name="Footer Placeholder 4"/>
          <p:cNvSpPr>
            <a:spLocks noGrp="1"/>
          </p:cNvSpPr>
          <p:nvPr>
            <p:ph type="ftr" sz="quarter" idx="11"/>
          </p:nvPr>
        </p:nvSpPr>
        <p:spPr/>
        <p:txBody>
          <a:bodyPr/>
          <a:p>
            <a:endParaRPr lang="en-US"/>
          </a:p>
        </p:txBody>
      </p:sp>
      <p:sp>
        <p:nvSpPr>
          <p:cNvPr id="1048681" name="Slide Number Placeholder 5"/>
          <p:cNvSpPr>
            <a:spLocks noGrp="1"/>
          </p:cNvSpPr>
          <p:nvPr>
            <p:ph type="sldNum" sz="quarter" idx="12"/>
          </p:nvPr>
        </p:nvSpPr>
        <p:spPr/>
        <p:txBody>
          <a:bodyPr/>
          <a:p>
            <a:fld id="{434C6F4E-0E3D-442E-B006-26331A0B873F}" type="slidenum">
              <a:rPr lang="en-US" smtClean="0"/>
              <a:t>‹#›</a:t>
            </a:fld>
            <a:endParaRPr lang="en-US"/>
          </a:p>
        </p:txBody>
      </p:sp>
      <p:sp>
        <p:nvSpPr>
          <p:cNvPr id="1048682" name="TextBox 23"/>
          <p:cNvSpPr txBox="1"/>
          <p:nvPr/>
        </p:nvSpPr>
        <p:spPr>
          <a:xfrm>
            <a:off x="541870" y="790378"/>
            <a:ext cx="609600" cy="584776"/>
          </a:xfrm>
          <a:prstGeom prst="rect"/>
        </p:spPr>
        <p:txBody>
          <a:bodyPr anchor="ctr" bIns="45720" lIns="91440" rIns="91440" rtlCol="0" tIns="45720" vert="horz">
            <a:noAutofit/>
          </a:bodyPr>
          <a:p>
            <a:pPr lvl="0"/>
            <a:r>
              <a:rPr baseline="0" dirty="0" sz="8000" lang="en-US">
                <a:ln w="3175" cmpd="sng">
                  <a:noFill/>
                </a:ln>
                <a:solidFill>
                  <a:schemeClr val="accent1">
                    <a:lumMod val="60000"/>
                    <a:lumOff val="40000"/>
                  </a:schemeClr>
                </a:solidFill>
                <a:effectLst/>
                <a:latin typeface="Arial"/>
              </a:rPr>
              <a:t>“</a:t>
            </a:r>
          </a:p>
        </p:txBody>
      </p:sp>
      <p:sp>
        <p:nvSpPr>
          <p:cNvPr id="1048683" name="TextBox 24"/>
          <p:cNvSpPr txBox="1"/>
          <p:nvPr/>
        </p:nvSpPr>
        <p:spPr>
          <a:xfrm>
            <a:off x="8893011" y="2886556"/>
            <a:ext cx="609600" cy="584776"/>
          </a:xfrm>
          <a:prstGeom prst="rect"/>
        </p:spPr>
        <p:txBody>
          <a:bodyPr anchor="ctr" bIns="45720" lIns="91440" rIns="91440" rtlCol="0" tIns="45720" vert="horz">
            <a:noAutofit/>
          </a:bodyPr>
          <a:p>
            <a:pPr lvl="0"/>
            <a:r>
              <a:rPr baseline="0" dirty="0" sz="8000" lang="en-US">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90" name=""/>
        <p:cNvGrpSpPr/>
        <p:nvPr/>
      </p:nvGrpSpPr>
      <p:grpSpPr>
        <a:xfrm>
          <a:off x="0" y="0"/>
          <a:ext cx="0" cy="0"/>
          <a:chOff x="0" y="0"/>
          <a:chExt cx="0" cy="0"/>
        </a:xfrm>
      </p:grpSpPr>
      <p:sp>
        <p:nvSpPr>
          <p:cNvPr id="1048735" name="Title 1"/>
          <p:cNvSpPr>
            <a:spLocks noGrp="1"/>
          </p:cNvSpPr>
          <p:nvPr>
            <p:ph type="title"/>
          </p:nvPr>
        </p:nvSpPr>
        <p:spPr>
          <a:xfrm>
            <a:off x="685799" y="609600"/>
            <a:ext cx="8588203" cy="3022600"/>
          </a:xfrm>
        </p:spPr>
        <p:txBody>
          <a:bodyPr anchor="ctr">
            <a:normAutofit/>
          </a:bodyPr>
          <a:lstStyle>
            <a:lvl1pPr algn="l">
              <a:defRPr b="0" cap="none" sz="4400"/>
            </a:lvl1pPr>
          </a:lstStyle>
          <a:p>
            <a:r>
              <a:rPr lang="en-US"/>
              <a:t>Click to edit Master title style</a:t>
            </a:r>
            <a:endParaRPr dirty="0" lang="en-US"/>
          </a:p>
        </p:txBody>
      </p:sp>
      <p:sp>
        <p:nvSpPr>
          <p:cNvPr id="1048736" name="Text Placeholder 9"/>
          <p:cNvSpPr>
            <a:spLocks noGrp="1"/>
          </p:cNvSpPr>
          <p:nvPr>
            <p:ph type="body" sz="quarter" idx="13"/>
          </p:nvPr>
        </p:nvSpPr>
        <p:spPr>
          <a:xfrm>
            <a:off x="677332" y="4013200"/>
            <a:ext cx="8596669" cy="514248"/>
          </a:xfrm>
        </p:spPr>
        <p:txBody>
          <a:bodyPr anchor="b">
            <a:noAutofit/>
          </a:bodyPr>
          <a:lstStyle>
            <a:lvl1pPr indent="0" marL="0">
              <a:buFontTx/>
              <a:buNone/>
              <a:defRPr sz="2400">
                <a:solidFill>
                  <a:schemeClr val="accent1"/>
                </a:solidFill>
              </a:defRPr>
            </a:lvl1pPr>
            <a:lvl2pPr indent="0" marL="457200">
              <a:buFontTx/>
              <a:buNone/>
            </a:lvl2pPr>
            <a:lvl3pPr indent="0" marL="914400">
              <a:buFontTx/>
              <a:buNone/>
            </a:lvl3pPr>
            <a:lvl4pPr indent="0" marL="1371600">
              <a:buFontTx/>
              <a:buNone/>
            </a:lvl4pPr>
            <a:lvl5pPr indent="0" marL="1828800">
              <a:buFontTx/>
              <a:buNone/>
            </a:lvl5pPr>
          </a:lstStyle>
          <a:p>
            <a:pPr lvl="0"/>
            <a:r>
              <a:rPr lang="en-US"/>
              <a:t>Click to edit Master text styles</a:t>
            </a:r>
          </a:p>
        </p:txBody>
      </p:sp>
      <p:sp>
        <p:nvSpPr>
          <p:cNvPr id="1048737" name="Text Placeholder 2"/>
          <p:cNvSpPr>
            <a:spLocks noGrp="1"/>
          </p:cNvSpPr>
          <p:nvPr>
            <p:ph type="body" idx="1"/>
          </p:nvPr>
        </p:nvSpPr>
        <p:spPr>
          <a:xfrm>
            <a:off x="677335" y="4527448"/>
            <a:ext cx="8596668" cy="1513914"/>
          </a:xfrm>
        </p:spPr>
        <p:txBody>
          <a:bodyPr anchor="t">
            <a:normAutofit/>
          </a:bodyPr>
          <a:lstStyle>
            <a:lvl1pPr algn="l" indent="0" marL="0">
              <a:buNone/>
              <a:defRPr sz="1800">
                <a:solidFill>
                  <a:schemeClr val="tx1">
                    <a:lumMod val="50000"/>
                    <a:lumOff val="5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738" name="Date Placeholder 3"/>
          <p:cNvSpPr>
            <a:spLocks noGrp="1"/>
          </p:cNvSpPr>
          <p:nvPr>
            <p:ph type="dt" sz="half" idx="10"/>
          </p:nvPr>
        </p:nvSpPr>
        <p:spPr/>
        <p:txBody>
          <a:bodyPr/>
          <a:p>
            <a:fld id="{113C1A51-B473-46DC-AB3A-88A00BD49CEC}" type="datetimeFigureOut">
              <a:rPr lang="en-US" smtClean="0"/>
              <a:t>2/17/2026</a:t>
            </a:fld>
            <a:endParaRPr lang="en-US"/>
          </a:p>
        </p:txBody>
      </p:sp>
      <p:sp>
        <p:nvSpPr>
          <p:cNvPr id="1048739" name="Footer Placeholder 4"/>
          <p:cNvSpPr>
            <a:spLocks noGrp="1"/>
          </p:cNvSpPr>
          <p:nvPr>
            <p:ph type="ftr" sz="quarter" idx="11"/>
          </p:nvPr>
        </p:nvSpPr>
        <p:spPr/>
        <p:txBody>
          <a:bodyPr/>
          <a:p>
            <a:endParaRPr lang="en-US"/>
          </a:p>
        </p:txBody>
      </p:sp>
      <p:sp>
        <p:nvSpPr>
          <p:cNvPr id="1048740" name="Slide Number Placeholder 5"/>
          <p:cNvSpPr>
            <a:spLocks noGrp="1"/>
          </p:cNvSpPr>
          <p:nvPr>
            <p:ph type="sldNum" sz="quarter" idx="12"/>
          </p:nvPr>
        </p:nvSpPr>
        <p:spPr/>
        <p:txBody>
          <a:bodyPr/>
          <a:p>
            <a:fld id="{434C6F4E-0E3D-442E-B006-26331A0B873F}"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83" name=""/>
        <p:cNvGrpSpPr/>
        <p:nvPr/>
      </p:nvGrpSpPr>
      <p:grpSpPr>
        <a:xfrm>
          <a:off x="0" y="0"/>
          <a:ext cx="0" cy="0"/>
          <a:chOff x="0" y="0"/>
          <a:chExt cx="0" cy="0"/>
        </a:xfrm>
      </p:grpSpPr>
      <p:sp>
        <p:nvSpPr>
          <p:cNvPr id="1048698" name="Title 1"/>
          <p:cNvSpPr>
            <a:spLocks noGrp="1"/>
          </p:cNvSpPr>
          <p:nvPr>
            <p:ph type="title"/>
          </p:nvPr>
        </p:nvSpPr>
        <p:spPr/>
        <p:txBody>
          <a:bodyPr/>
          <a:p>
            <a:r>
              <a:rPr lang="en-US"/>
              <a:t>Click to edit Master title style</a:t>
            </a:r>
            <a:endParaRPr dirty="0" lang="en-US"/>
          </a:p>
        </p:txBody>
      </p:sp>
      <p:sp>
        <p:nvSpPr>
          <p:cNvPr id="1048699" name="Vertical Text Placeholder 2"/>
          <p:cNvSpPr>
            <a:spLocks noGrp="1"/>
          </p:cNvSpPr>
          <p:nvPr>
            <p:ph type="body" orient="vert" idx="1"/>
          </p:nvPr>
        </p:nvSpPr>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00" name="Date Placeholder 3"/>
          <p:cNvSpPr>
            <a:spLocks noGrp="1"/>
          </p:cNvSpPr>
          <p:nvPr>
            <p:ph type="dt" sz="half" idx="10"/>
          </p:nvPr>
        </p:nvSpPr>
        <p:spPr/>
        <p:txBody>
          <a:bodyPr/>
          <a:p>
            <a:fld id="{113C1A51-B473-46DC-AB3A-88A00BD49CEC}" type="datetimeFigureOut">
              <a:rPr lang="en-US" smtClean="0"/>
              <a:t>2/17/2026</a:t>
            </a:fld>
            <a:endParaRPr lang="en-US"/>
          </a:p>
        </p:txBody>
      </p:sp>
      <p:sp>
        <p:nvSpPr>
          <p:cNvPr id="1048701" name="Footer Placeholder 4"/>
          <p:cNvSpPr>
            <a:spLocks noGrp="1"/>
          </p:cNvSpPr>
          <p:nvPr>
            <p:ph type="ftr" sz="quarter" idx="11"/>
          </p:nvPr>
        </p:nvSpPr>
        <p:spPr/>
        <p:txBody>
          <a:bodyPr/>
          <a:p>
            <a:endParaRPr lang="en-US"/>
          </a:p>
        </p:txBody>
      </p:sp>
      <p:sp>
        <p:nvSpPr>
          <p:cNvPr id="1048702" name="Slide Number Placeholder 5"/>
          <p:cNvSpPr>
            <a:spLocks noGrp="1"/>
          </p:cNvSpPr>
          <p:nvPr>
            <p:ph type="sldNum" sz="quarter" idx="12"/>
          </p:nvPr>
        </p:nvSpPr>
        <p:spPr/>
        <p:txBody>
          <a:bodyPr/>
          <a:p>
            <a:fld id="{434C6F4E-0E3D-442E-B006-26331A0B873F}"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92" name=""/>
        <p:cNvGrpSpPr/>
        <p:nvPr/>
      </p:nvGrpSpPr>
      <p:grpSpPr>
        <a:xfrm>
          <a:off x="0" y="0"/>
          <a:ext cx="0" cy="0"/>
          <a:chOff x="0" y="0"/>
          <a:chExt cx="0" cy="0"/>
        </a:xfrm>
      </p:grpSpPr>
      <p:sp>
        <p:nvSpPr>
          <p:cNvPr id="1048747" name="Vertical Title 1"/>
          <p:cNvSpPr>
            <a:spLocks noGrp="1"/>
          </p:cNvSpPr>
          <p:nvPr>
            <p:ph type="title" orient="vert"/>
          </p:nvPr>
        </p:nvSpPr>
        <p:spPr>
          <a:xfrm>
            <a:off x="7967673" y="609599"/>
            <a:ext cx="1304743" cy="5251451"/>
          </a:xfrm>
        </p:spPr>
        <p:txBody>
          <a:bodyPr anchor="ctr" vert="eaVert"/>
          <a:p>
            <a:r>
              <a:rPr lang="en-US"/>
              <a:t>Click to edit Master title style</a:t>
            </a:r>
            <a:endParaRPr dirty="0" lang="en-US"/>
          </a:p>
        </p:txBody>
      </p:sp>
      <p:sp>
        <p:nvSpPr>
          <p:cNvPr id="1048748" name="Vertical Text Placeholder 2"/>
          <p:cNvSpPr>
            <a:spLocks noGrp="1"/>
          </p:cNvSpPr>
          <p:nvPr>
            <p:ph type="body" orient="vert" idx="1"/>
          </p:nvPr>
        </p:nvSpPr>
        <p:spPr>
          <a:xfrm>
            <a:off x="677335" y="609600"/>
            <a:ext cx="7060150" cy="5251450"/>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49" name="Date Placeholder 3"/>
          <p:cNvSpPr>
            <a:spLocks noGrp="1"/>
          </p:cNvSpPr>
          <p:nvPr>
            <p:ph type="dt" sz="half" idx="10"/>
          </p:nvPr>
        </p:nvSpPr>
        <p:spPr/>
        <p:txBody>
          <a:bodyPr/>
          <a:p>
            <a:fld id="{113C1A51-B473-46DC-AB3A-88A00BD49CEC}" type="datetimeFigureOut">
              <a:rPr lang="en-US" smtClean="0"/>
              <a:t>2/17/2026</a:t>
            </a:fld>
            <a:endParaRPr lang="en-US"/>
          </a:p>
        </p:txBody>
      </p:sp>
      <p:sp>
        <p:nvSpPr>
          <p:cNvPr id="1048750" name="Footer Placeholder 4"/>
          <p:cNvSpPr>
            <a:spLocks noGrp="1"/>
          </p:cNvSpPr>
          <p:nvPr>
            <p:ph type="ftr" sz="quarter" idx="11"/>
          </p:nvPr>
        </p:nvSpPr>
        <p:spPr/>
        <p:txBody>
          <a:bodyPr/>
          <a:p>
            <a:endParaRPr lang="en-US"/>
          </a:p>
        </p:txBody>
      </p:sp>
      <p:sp>
        <p:nvSpPr>
          <p:cNvPr id="1048751" name="Slide Number Placeholder 5"/>
          <p:cNvSpPr>
            <a:spLocks noGrp="1"/>
          </p:cNvSpPr>
          <p:nvPr>
            <p:ph type="sldNum" sz="quarter" idx="12"/>
          </p:nvPr>
        </p:nvSpPr>
        <p:spPr/>
        <p:txBody>
          <a:bodyPr/>
          <a:p>
            <a:fld id="{434C6F4E-0E3D-442E-B006-26331A0B873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2" name=""/>
        <p:cNvGrpSpPr/>
        <p:nvPr/>
      </p:nvGrpSpPr>
      <p:grpSpPr>
        <a:xfrm>
          <a:off x="0" y="0"/>
          <a:ext cx="0" cy="0"/>
          <a:chOff x="0" y="0"/>
          <a:chExt cx="0" cy="0"/>
        </a:xfrm>
      </p:grpSpPr>
      <p:grpSp>
        <p:nvGrpSpPr>
          <p:cNvPr id="13" name="Group 6"/>
          <p:cNvGrpSpPr/>
          <p:nvPr/>
        </p:nvGrpSpPr>
        <p:grpSpPr>
          <a:xfrm>
            <a:off x="0" y="-8467"/>
            <a:ext cx="12192000" cy="6866467"/>
            <a:chOff x="0" y="-8467"/>
            <a:chExt cx="12192000" cy="6866467"/>
          </a:xfrm>
        </p:grpSpPr>
        <p:cxnSp>
          <p:nvCxnSpPr>
            <p:cNvPr id="3145728" name="Straight Connector 19"/>
            <p:cNvCxnSpPr>
              <a:cxnSpLocks/>
            </p:cNvCxnSpPr>
            <p:nvPr/>
          </p:nvCxnSpPr>
          <p:spPr>
            <a:xfrm>
              <a:off x="9371012" y="0"/>
              <a:ext cx="1219200" cy="6858000"/>
            </a:xfrm>
            <a:prstGeom prst="line"/>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45729" name="Straight Connector 20"/>
            <p:cNvCxnSpPr>
              <a:cxnSpLocks/>
            </p:cNvCxnSpPr>
            <p:nvPr/>
          </p:nvCxnSpPr>
          <p:spPr>
            <a:xfrm flipH="1">
              <a:off x="7425267" y="3681413"/>
              <a:ext cx="4763558" cy="3176587"/>
            </a:xfrm>
            <a:prstGeom prst="line"/>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48576" name="Rectangle 23"/>
            <p:cNvSpPr/>
            <p:nvPr/>
          </p:nvSpPr>
          <p:spPr>
            <a:xfrm>
              <a:off x="9181476" y="-8467"/>
              <a:ext cx="3007349" cy="6866467"/>
            </a:xfrm>
            <a:custGeom>
              <a:avLst/>
              <a:ah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8577" name="Rectangle 25"/>
            <p:cNvSpPr/>
            <p:nvPr/>
          </p:nvSpPr>
          <p:spPr>
            <a:xfrm>
              <a:off x="9603442" y="-8467"/>
              <a:ext cx="2588558" cy="6866467"/>
            </a:xfrm>
            <a:custGeom>
              <a:avLst/>
              <a:ah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8578"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8579" name="Rectangle 27"/>
            <p:cNvSpPr/>
            <p:nvPr/>
          </p:nvSpPr>
          <p:spPr>
            <a:xfrm>
              <a:off x="9334500" y="-8467"/>
              <a:ext cx="2854326" cy="6866467"/>
            </a:xfrm>
            <a:custGeom>
              <a:avLst/>
              <a:ah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8580" name="Rectangle 28"/>
            <p:cNvSpPr/>
            <p:nvPr/>
          </p:nvSpPr>
          <p:spPr>
            <a:xfrm>
              <a:off x="10898730" y="-8467"/>
              <a:ext cx="1290094" cy="6866467"/>
            </a:xfrm>
            <a:custGeom>
              <a:avLst/>
              <a:ah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8581" name="Rectangle 29"/>
            <p:cNvSpPr/>
            <p:nvPr/>
          </p:nvSpPr>
          <p:spPr>
            <a:xfrm>
              <a:off x="10938999" y="-8467"/>
              <a:ext cx="1249825" cy="6866467"/>
            </a:xfrm>
            <a:custGeom>
              <a:avLst/>
              <a:ah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8582"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8583"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048584" name="Title Placeholder 1"/>
          <p:cNvSpPr>
            <a:spLocks noGrp="1"/>
          </p:cNvSpPr>
          <p:nvPr>
            <p:ph type="title"/>
          </p:nvPr>
        </p:nvSpPr>
        <p:spPr>
          <a:xfrm>
            <a:off x="677334" y="609600"/>
            <a:ext cx="8596668" cy="1320800"/>
          </a:xfrm>
          <a:prstGeom prst="rect"/>
        </p:spPr>
        <p:txBody>
          <a:bodyPr anchor="t" bIns="45720" lIns="91440" rIns="91440" rtlCol="0" tIns="45720" vert="horz">
            <a:normAutofit/>
          </a:bodyPr>
          <a:p>
            <a:r>
              <a:rPr lang="en-US"/>
              <a:t>Click to edit Master title style</a:t>
            </a:r>
            <a:endParaRPr dirty="0" lang="en-US"/>
          </a:p>
        </p:txBody>
      </p:sp>
      <p:sp>
        <p:nvSpPr>
          <p:cNvPr id="1048585" name="Text Placeholder 2"/>
          <p:cNvSpPr>
            <a:spLocks noGrp="1"/>
          </p:cNvSpPr>
          <p:nvPr>
            <p:ph type="body" idx="1"/>
          </p:nvPr>
        </p:nvSpPr>
        <p:spPr>
          <a:xfrm>
            <a:off x="677334" y="2160589"/>
            <a:ext cx="8596668" cy="3880773"/>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586" name="Date Placeholder 3"/>
          <p:cNvSpPr>
            <a:spLocks noGrp="1"/>
          </p:cNvSpPr>
          <p:nvPr>
            <p:ph type="dt" sz="half" idx="2"/>
          </p:nvPr>
        </p:nvSpPr>
        <p:spPr>
          <a:xfrm>
            <a:off x="7205133" y="6041362"/>
            <a:ext cx="911939" cy="365125"/>
          </a:xfrm>
          <a:prstGeom prst="rect"/>
        </p:spPr>
        <p:txBody>
          <a:bodyPr anchor="ctr" bIns="45720" lIns="91440" rIns="91440" rtlCol="0" tIns="45720" vert="horz"/>
          <a:lstStyle>
            <a:lvl1pPr algn="r">
              <a:defRPr sz="900">
                <a:solidFill>
                  <a:schemeClr val="tx1">
                    <a:tint val="75000"/>
                  </a:schemeClr>
                </a:solidFill>
              </a:defRPr>
            </a:lvl1pPr>
          </a:lstStyle>
          <a:p>
            <a:fld id="{113C1A51-B473-46DC-AB3A-88A00BD49CEC}" type="datetimeFigureOut">
              <a:rPr lang="en-US" smtClean="0"/>
              <a:t>2/17/2026</a:t>
            </a:fld>
            <a:endParaRPr lang="en-US"/>
          </a:p>
        </p:txBody>
      </p:sp>
      <p:sp>
        <p:nvSpPr>
          <p:cNvPr id="1048587" name="Footer Placeholder 4"/>
          <p:cNvSpPr>
            <a:spLocks noGrp="1"/>
          </p:cNvSpPr>
          <p:nvPr>
            <p:ph type="ftr" sz="quarter" idx="3"/>
          </p:nvPr>
        </p:nvSpPr>
        <p:spPr>
          <a:xfrm>
            <a:off x="677334" y="6041362"/>
            <a:ext cx="6297612" cy="365125"/>
          </a:xfrm>
          <a:prstGeom prst="rect"/>
        </p:spPr>
        <p:txBody>
          <a:bodyPr anchor="ctr" bIns="45720" lIns="91440" rIns="91440" rtlCol="0" tIns="45720" vert="horz"/>
          <a:lstStyle>
            <a:lvl1pPr algn="l">
              <a:defRPr sz="900">
                <a:solidFill>
                  <a:schemeClr val="tx1">
                    <a:tint val="75000"/>
                  </a:schemeClr>
                </a:solidFill>
              </a:defRPr>
            </a:lvl1pPr>
          </a:lstStyle>
          <a:p>
            <a:endParaRPr lang="en-US"/>
          </a:p>
        </p:txBody>
      </p:sp>
      <p:sp>
        <p:nvSpPr>
          <p:cNvPr id="1048588" name="Slide Number Placeholder 5"/>
          <p:cNvSpPr>
            <a:spLocks noGrp="1"/>
          </p:cNvSpPr>
          <p:nvPr>
            <p:ph type="sldNum" sz="quarter" idx="4"/>
          </p:nvPr>
        </p:nvSpPr>
        <p:spPr>
          <a:xfrm>
            <a:off x="8590663" y="6041362"/>
            <a:ext cx="683339" cy="365125"/>
          </a:xfrm>
          <a:prstGeom prst="rect"/>
        </p:spPr>
        <p:txBody>
          <a:bodyPr anchor="ctr" bIns="45720" lIns="91440" rIns="91440" rtlCol="0" tIns="45720" vert="horz"/>
          <a:lstStyle>
            <a:lvl1pPr algn="r">
              <a:defRPr sz="900">
                <a:solidFill>
                  <a:schemeClr val="accent1"/>
                </a:solidFill>
              </a:defRPr>
            </a:lvl1pPr>
          </a:lstStyle>
          <a:p>
            <a:fld id="{434C6F4E-0E3D-442E-B006-26331A0B873F}" type="slidenum">
              <a:rPr lang="en-US" smtClean="0"/>
              <a:t>‹#›</a:t>
            </a:fld>
            <a:endParaRPr lang="en-US"/>
          </a:p>
        </p:txBody>
      </p:sp>
    </p:spTree>
  </p:cSld>
  <p:clrMap accent1="accent1" accent2="accent2" accent3="accent3" accent4="accent4" accent5="accent5" accent6="accent6" bg1="lt1" bg2="lt2" tx1="dk1" tx2="dk2"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457200" eaLnBrk="1" hangingPunct="1" latinLnBrk="0" rtl="0">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algn="l" defTabSz="457200" eaLnBrk="1" hangingPunct="1" indent="-342900" latinLnBrk="0" marL="342900" rtl="0">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algn="l" defTabSz="457200" eaLnBrk="1" hangingPunct="1" indent="-285750" latinLnBrk="0" marL="742950" rtl="0">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algn="l" defTabSz="457200" eaLnBrk="1" hangingPunct="1" indent="-228600" latinLnBrk="0" marL="1143000" rtl="0">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algn="l" defTabSz="457200" eaLnBrk="1" hangingPunct="1" indent="-228600" latinLnBrk="0" marL="1600200" rtl="0">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algn="l" defTabSz="457200" eaLnBrk="1" hangingPunct="1" indent="-228600" latinLnBrk="0" marL="2057400" rtl="0">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algn="l" defTabSz="457200" eaLnBrk="1" hangingPunct="1" indent="-228600" latinLnBrk="0" marL="2514600" rtl="0">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algn="l" defTabSz="457200" eaLnBrk="1" hangingPunct="1" indent="-228600" latinLnBrk="0" marL="2971800" rtl="0">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algn="l" defTabSz="457200" eaLnBrk="1" hangingPunct="1" indent="-228600" latinLnBrk="0" marL="3429000" rtl="0">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algn="l" defTabSz="457200" eaLnBrk="1" hangingPunct="1" indent="-228600" latinLnBrk="0" marL="3886200" rtl="0">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algn="l" defTabSz="457200" eaLnBrk="1" hangingPunct="1" latinLnBrk="0" marL="0" rtl="0">
        <a:defRPr sz="1800" kern="1200">
          <a:solidFill>
            <a:schemeClr val="tx1"/>
          </a:solidFill>
          <a:latin typeface="+mn-lt"/>
          <a:ea typeface="+mn-ea"/>
          <a:cs typeface="+mn-cs"/>
        </a:defRPr>
      </a:lvl1pPr>
      <a:lvl2pPr algn="l" defTabSz="457200" eaLnBrk="1" hangingPunct="1" latinLnBrk="0" marL="457200" rtl="0">
        <a:defRPr sz="1800" kern="1200">
          <a:solidFill>
            <a:schemeClr val="tx1"/>
          </a:solidFill>
          <a:latin typeface="+mn-lt"/>
          <a:ea typeface="+mn-ea"/>
          <a:cs typeface="+mn-cs"/>
        </a:defRPr>
      </a:lvl2pPr>
      <a:lvl3pPr algn="l" defTabSz="457200" eaLnBrk="1" hangingPunct="1" latinLnBrk="0" marL="914400" rtl="0">
        <a:defRPr sz="1800" kern="1200">
          <a:solidFill>
            <a:schemeClr val="tx1"/>
          </a:solidFill>
          <a:latin typeface="+mn-lt"/>
          <a:ea typeface="+mn-ea"/>
          <a:cs typeface="+mn-cs"/>
        </a:defRPr>
      </a:lvl3pPr>
      <a:lvl4pPr algn="l" defTabSz="457200" eaLnBrk="1" hangingPunct="1" latinLnBrk="0" marL="1371600" rtl="0">
        <a:defRPr sz="1800" kern="1200">
          <a:solidFill>
            <a:schemeClr val="tx1"/>
          </a:solidFill>
          <a:latin typeface="+mn-lt"/>
          <a:ea typeface="+mn-ea"/>
          <a:cs typeface="+mn-cs"/>
        </a:defRPr>
      </a:lvl4pPr>
      <a:lvl5pPr algn="l" defTabSz="457200" eaLnBrk="1" hangingPunct="1" latinLnBrk="0" marL="1828800" rtl="0">
        <a:defRPr sz="1800" kern="1200">
          <a:solidFill>
            <a:schemeClr val="tx1"/>
          </a:solidFill>
          <a:latin typeface="+mn-lt"/>
          <a:ea typeface="+mn-ea"/>
          <a:cs typeface="+mn-cs"/>
        </a:defRPr>
      </a:lvl5pPr>
      <a:lvl6pPr algn="l" defTabSz="457200" eaLnBrk="1" hangingPunct="1" latinLnBrk="0" marL="2286000" rtl="0">
        <a:defRPr sz="1800" kern="1200">
          <a:solidFill>
            <a:schemeClr val="tx1"/>
          </a:solidFill>
          <a:latin typeface="+mn-lt"/>
          <a:ea typeface="+mn-ea"/>
          <a:cs typeface="+mn-cs"/>
        </a:defRPr>
      </a:lvl6pPr>
      <a:lvl7pPr algn="l" defTabSz="457200" eaLnBrk="1" hangingPunct="1" latinLnBrk="0" marL="2743200" rtl="0">
        <a:defRPr sz="1800" kern="1200">
          <a:solidFill>
            <a:schemeClr val="tx1"/>
          </a:solidFill>
          <a:latin typeface="+mn-lt"/>
          <a:ea typeface="+mn-ea"/>
          <a:cs typeface="+mn-cs"/>
        </a:defRPr>
      </a:lvl7pPr>
      <a:lvl8pPr algn="l" defTabSz="457200" eaLnBrk="1" hangingPunct="1" latinLnBrk="0" marL="3200400" rtl="0">
        <a:defRPr sz="1800" kern="1200">
          <a:solidFill>
            <a:schemeClr val="tx1"/>
          </a:solidFill>
          <a:latin typeface="+mn-lt"/>
          <a:ea typeface="+mn-ea"/>
          <a:cs typeface="+mn-cs"/>
        </a:defRPr>
      </a:lvl8pPr>
      <a:lvl9pPr algn="l" defTabSz="4572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2.xml"/><Relationship Id="rId3"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2.xml"/><Relationship Id="rId3"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2.xml"/><Relationship Id="rId3"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32" name=""/>
        <p:cNvGrpSpPr/>
        <p:nvPr/>
      </p:nvGrpSpPr>
      <p:grpSpPr>
        <a:xfrm>
          <a:off x="0" y="0"/>
          <a:ext cx="0" cy="0"/>
          <a:chOff x="0" y="0"/>
          <a:chExt cx="0" cy="0"/>
        </a:xfrm>
      </p:grpSpPr>
      <p:sp>
        <p:nvSpPr>
          <p:cNvPr id="1048602" name="Title 1"/>
          <p:cNvSpPr>
            <a:spLocks noGrp="1"/>
          </p:cNvSpPr>
          <p:nvPr>
            <p:ph type="ctrTitle"/>
          </p:nvPr>
        </p:nvSpPr>
        <p:spPr>
          <a:xfrm>
            <a:off x="1329646" y="887117"/>
            <a:ext cx="7766936" cy="1646302"/>
          </a:xfrm>
        </p:spPr>
        <p:txBody>
          <a:bodyPr/>
          <a:p>
            <a:pPr marL="0" marR="0">
              <a:lnSpc>
                <a:spcPct val="107000"/>
              </a:lnSpc>
              <a:spcBef>
                <a:spcPts val="0"/>
              </a:spcBef>
              <a:spcAft>
                <a:spcPts val="800"/>
              </a:spcAft>
            </a:pPr>
            <a:r>
              <a:rPr dirty="0" sz="2000" kern="100" lang="en-GB">
                <a:effectLst/>
                <a:ea typeface="Calibri" panose="020F0502020204030204" pitchFamily="34" charset="0"/>
                <a:cs typeface="Times New Roman" panose="02020603050405020304" pitchFamily="18" charset="0"/>
              </a:rPr>
              <a:t> </a:t>
            </a:r>
            <a:br>
              <a:rPr dirty="0" sz="2000" kern="100" lang="en-US">
                <a:effectLst/>
                <a:ea typeface="Calibri" panose="020F0502020204030204" pitchFamily="34" charset="0"/>
                <a:cs typeface="Times New Roman" panose="02020603050405020304" pitchFamily="18" charset="0"/>
              </a:rPr>
            </a:br>
            <a:r>
              <a:rPr dirty="0" sz="2000" kern="100" lang="en-GB">
                <a:effectLst/>
                <a:ea typeface="Calibri" panose="020F0502020204030204" pitchFamily="34" charset="0"/>
              </a:rPr>
              <a:t>A Systems-Based Analysis of Quality Failure in Maternity Services:</a:t>
            </a:r>
            <a:br>
              <a:rPr dirty="0" sz="2000" kern="100" lang="en-GB">
                <a:effectLst/>
                <a:ea typeface="Calibri" panose="020F0502020204030204" pitchFamily="34" charset="0"/>
              </a:rPr>
            </a:br>
            <a:r>
              <a:rPr dirty="0" sz="2000" kern="100" lang="en-GB">
                <a:effectLst/>
                <a:ea typeface="Calibri" panose="020F0502020204030204" pitchFamily="34" charset="0"/>
              </a:rPr>
              <a:t>Root Causes, Policy Gaps, and Impacts on Service Delivery at Shrewsbury and Telford Hospital NHS Trust</a:t>
            </a:r>
            <a:endParaRPr dirty="0" sz="2000" lang="en-US"/>
          </a:p>
        </p:txBody>
      </p:sp>
      <p:sp>
        <p:nvSpPr>
          <p:cNvPr id="1048603" name="Subtitle 2"/>
          <p:cNvSpPr>
            <a:spLocks noGrp="1"/>
          </p:cNvSpPr>
          <p:nvPr>
            <p:ph type="subTitle" idx="1"/>
          </p:nvPr>
        </p:nvSpPr>
        <p:spPr>
          <a:xfrm>
            <a:off x="1507067" y="2975213"/>
            <a:ext cx="7766936" cy="2172520"/>
          </a:xfrm>
        </p:spPr>
        <p:txBody>
          <a:bodyPr>
            <a:normAutofit/>
          </a:bodyPr>
          <a:p>
            <a:pPr marL="0" marR="0">
              <a:spcBef>
                <a:spcPts val="600"/>
              </a:spcBef>
              <a:spcAft>
                <a:spcPts val="600"/>
              </a:spcAft>
            </a:pPr>
            <a:r>
              <a:rPr b="1" dirty="0" sz="1400" lang="en-GB">
                <a:solidFill>
                  <a:srgbClr val="000000"/>
                </a:solidFill>
                <a:effectLst/>
                <a:latin typeface="+mj-lt"/>
                <a:ea typeface="Arial" panose="020B0604020202020204" pitchFamily="34" charset="0"/>
              </a:rPr>
              <a:t>Component 1: Individual Presentation</a:t>
            </a:r>
          </a:p>
          <a:p>
            <a:pPr>
              <a:spcBef>
                <a:spcPts val="600"/>
              </a:spcBef>
              <a:spcAft>
                <a:spcPts val="600"/>
              </a:spcAft>
            </a:pPr>
            <a:r>
              <a:rPr b="1" dirty="0" sz="1400" lang="en-GB">
                <a:solidFill>
                  <a:srgbClr val="000000"/>
                </a:solidFill>
                <a:effectLst/>
                <a:latin typeface="+mj-lt"/>
                <a:ea typeface="Arial" panose="020B0604020202020204" pitchFamily="34" charset="0"/>
              </a:rPr>
              <a:t>Quality Assurance and Service Improvements</a:t>
            </a:r>
            <a:endParaRPr dirty="0" sz="1400" lang="en-US">
              <a:effectLst/>
              <a:latin typeface="+mj-lt"/>
              <a:ea typeface="Times New Roman" panose="02020603050405020304" pitchFamily="18" charset="0"/>
            </a:endParaRPr>
          </a:p>
          <a:p>
            <a:pPr>
              <a:spcBef>
                <a:spcPts val="600"/>
              </a:spcBef>
              <a:spcAft>
                <a:spcPts val="600"/>
              </a:spcAft>
            </a:pPr>
            <a:r>
              <a:rPr b="1" dirty="0" sz="1400" lang="en-GB">
                <a:solidFill>
                  <a:srgbClr val="000000"/>
                </a:solidFill>
                <a:latin typeface="+mj-lt"/>
                <a:ea typeface="Arial" panose="020B0604020202020204" pitchFamily="34" charset="0"/>
              </a:rPr>
              <a:t>Module code LCHS 7006</a:t>
            </a:r>
          </a:p>
          <a:p>
            <a:pPr>
              <a:spcBef>
                <a:spcPts val="600"/>
              </a:spcBef>
              <a:spcAft>
                <a:spcPts val="600"/>
              </a:spcAft>
            </a:pPr>
            <a:r>
              <a:rPr b="1" dirty="0" sz="1400" lang="en-GB">
                <a:solidFill>
                  <a:srgbClr val="000000"/>
                </a:solidFill>
                <a:latin typeface="+mj-lt"/>
                <a:ea typeface="Arial" panose="020B0604020202020204" pitchFamily="34" charset="0"/>
              </a:rPr>
              <a:t>Muhammad Javed </a:t>
            </a:r>
          </a:p>
          <a:p>
            <a:pPr>
              <a:spcBef>
                <a:spcPts val="600"/>
              </a:spcBef>
              <a:spcAft>
                <a:spcPts val="600"/>
              </a:spcAft>
            </a:pPr>
            <a:r>
              <a:rPr b="1" dirty="0" sz="1400" lang="en-GB">
                <a:solidFill>
                  <a:srgbClr val="000000"/>
                </a:solidFill>
                <a:latin typeface="+mj-lt"/>
                <a:ea typeface="Arial" panose="020B0604020202020204" pitchFamily="34" charset="0"/>
              </a:rPr>
              <a:t>Student ID:2437694</a:t>
            </a:r>
          </a:p>
          <a:p>
            <a:pPr>
              <a:spcBef>
                <a:spcPts val="600"/>
              </a:spcBef>
              <a:spcAft>
                <a:spcPts val="600"/>
              </a:spcAft>
            </a:pPr>
            <a:r>
              <a:rPr b="1" dirty="0" sz="1400" lang="en-GB">
                <a:solidFill>
                  <a:srgbClr val="000000"/>
                </a:solidFill>
                <a:latin typeface="+mj-lt"/>
                <a:ea typeface="Arial" panose="020B0604020202020204" pitchFamily="34" charset="0"/>
              </a:rPr>
              <a:t>Lecturer's Name :Dr Fahad khan</a:t>
            </a:r>
            <a:endParaRPr dirty="0" sz="1400" lang="en-US">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39" name=""/>
        <p:cNvGrpSpPr/>
        <p:nvPr/>
      </p:nvGrpSpPr>
      <p:grpSpPr>
        <a:xfrm>
          <a:off x="0" y="0"/>
          <a:ext cx="0" cy="0"/>
          <a:chOff x="0" y="0"/>
          <a:chExt cx="0" cy="0"/>
        </a:xfrm>
      </p:grpSpPr>
      <p:sp>
        <p:nvSpPr>
          <p:cNvPr id="1048609" name="Title 1"/>
          <p:cNvSpPr>
            <a:spLocks noGrp="1"/>
          </p:cNvSpPr>
          <p:nvPr>
            <p:ph type="title"/>
          </p:nvPr>
        </p:nvSpPr>
        <p:spPr/>
        <p:txBody>
          <a:bodyPr>
            <a:normAutofit/>
          </a:bodyPr>
          <a:p>
            <a:pPr algn="ctr"/>
            <a:r>
              <a:rPr b="1" dirty="0" sz="3000" kern="100" lang="en-GB">
                <a:effectLst/>
                <a:ea typeface="Calibri" panose="020F0502020204030204" pitchFamily="34" charset="0"/>
                <a:cs typeface="Times New Roman" panose="02020603050405020304" pitchFamily="18" charset="0"/>
              </a:rPr>
              <a:t>Introduction </a:t>
            </a:r>
            <a:r>
              <a:rPr b="1" dirty="0" sz="3000" kern="100" lang="en-GB">
                <a:effectLst/>
                <a:ea typeface="Times New Roman" panose="02020603050405020304" pitchFamily="18" charset="0"/>
                <a:cs typeface="Times New Roman" panose="02020603050405020304" pitchFamily="18" charset="0"/>
              </a:rPr>
              <a:t>and</a:t>
            </a:r>
            <a:r>
              <a:rPr b="1" dirty="0" sz="3000" kern="100" lang="en-GB">
                <a:effectLst/>
                <a:ea typeface="Calibri" panose="020F0502020204030204" pitchFamily="34" charset="0"/>
                <a:cs typeface="Times New Roman" panose="02020603050405020304" pitchFamily="18" charset="0"/>
              </a:rPr>
              <a:t> Purpose</a:t>
            </a:r>
            <a:br>
              <a:rPr b="1" dirty="0" sz="3000" kern="100" lang="en-US">
                <a:effectLst/>
                <a:ea typeface="Times New Roman" panose="02020603050405020304" pitchFamily="18" charset="0"/>
                <a:cs typeface="Times New Roman" panose="02020603050405020304" pitchFamily="18" charset="0"/>
              </a:rPr>
            </a:br>
            <a:endParaRPr dirty="0" sz="3000" lang="en-US"/>
          </a:p>
        </p:txBody>
      </p:sp>
      <p:sp>
        <p:nvSpPr>
          <p:cNvPr id="1048610" name="Content Placeholder 2"/>
          <p:cNvSpPr>
            <a:spLocks noGrp="1"/>
          </p:cNvSpPr>
          <p:nvPr>
            <p:ph idx="1"/>
          </p:nvPr>
        </p:nvSpPr>
        <p:spPr/>
        <p:txBody>
          <a:bodyPr>
            <a:normAutofit/>
          </a:bodyPr>
          <a:p>
            <a:r>
              <a:rPr dirty="0" lang="en-US"/>
              <a:t>Quality assurance ensures care is safe, effective, and consistently delivered.</a:t>
            </a:r>
          </a:p>
          <a:p>
            <a:r>
              <a:rPr dirty="0" lang="en-US"/>
              <a:t>QA focuses on identifying problems, correcting them, and monitoring outcomes.</a:t>
            </a:r>
          </a:p>
          <a:p>
            <a:r>
              <a:rPr dirty="0" lang="en-US"/>
              <a:t>QA underpins modern NHS quality systems and patient safety (Steiner and Camp, 2021).</a:t>
            </a:r>
          </a:p>
          <a:p>
            <a:r>
              <a:rPr dirty="0" lang="en-US"/>
              <a:t>UK inquiries show serious care failures persist despite regulation (WHO, 2020).</a:t>
            </a:r>
          </a:p>
          <a:p>
            <a:r>
              <a:rPr dirty="0" lang="en-US"/>
              <a:t>This presentation analyses maternity failures using systems-based models.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42" name=""/>
        <p:cNvGrpSpPr/>
        <p:nvPr/>
      </p:nvGrpSpPr>
      <p:grpSpPr>
        <a:xfrm>
          <a:off x="0" y="0"/>
          <a:ext cx="0" cy="0"/>
          <a:chOff x="0" y="0"/>
          <a:chExt cx="0" cy="0"/>
        </a:xfrm>
      </p:grpSpPr>
      <p:sp>
        <p:nvSpPr>
          <p:cNvPr id="1048614" name="Title 1"/>
          <p:cNvSpPr>
            <a:spLocks noGrp="1"/>
          </p:cNvSpPr>
          <p:nvPr>
            <p:ph type="title"/>
          </p:nvPr>
        </p:nvSpPr>
        <p:spPr/>
        <p:txBody>
          <a:bodyPr>
            <a:normAutofit/>
          </a:bodyPr>
          <a:p>
            <a:pPr algn="ctr"/>
            <a:r>
              <a:rPr b="1" dirty="0" sz="3000" kern="100" lang="en-GB">
                <a:effectLst/>
                <a:ea typeface="Calibri" panose="020F0502020204030204" pitchFamily="34" charset="0"/>
                <a:cs typeface="Times New Roman" panose="02020603050405020304" pitchFamily="18" charset="0"/>
              </a:rPr>
              <a:t>Case Study Overview</a:t>
            </a:r>
            <a:endParaRPr dirty="0" sz="3000" lang="en-US"/>
          </a:p>
        </p:txBody>
      </p:sp>
      <p:sp>
        <p:nvSpPr>
          <p:cNvPr id="1048615" name="Content Placeholder 2"/>
          <p:cNvSpPr>
            <a:spLocks noGrp="1"/>
          </p:cNvSpPr>
          <p:nvPr>
            <p:ph idx="1"/>
          </p:nvPr>
        </p:nvSpPr>
        <p:spPr/>
        <p:txBody>
          <a:bodyPr/>
          <a:p>
            <a:r>
              <a:rPr dirty="0" lang="en-US"/>
              <a:t>Shrewsbury and Telford Hospital NHS Trust provides maternity services in England.</a:t>
            </a:r>
          </a:p>
          <a:p>
            <a:r>
              <a:rPr dirty="0" lang="en-US"/>
              <a:t>Poor maternity outcomes occurred repeatedly between the 1970s and 2019.</a:t>
            </a:r>
          </a:p>
          <a:p>
            <a:r>
              <a:rPr dirty="0" lang="en-US"/>
              <a:t>Many maternal and neonatal harms were later found to be avoidable (Ockenden, 2022).</a:t>
            </a:r>
          </a:p>
          <a:p>
            <a:r>
              <a:rPr dirty="0" lang="en-US"/>
              <a:t>Families and staff raised concerns over many years.</a:t>
            </a:r>
          </a:p>
          <a:p>
            <a:r>
              <a:rPr dirty="0" lang="en-US"/>
              <a:t>Failures were treated as isolated incidents rather than system patterns (</a:t>
            </a:r>
            <a:r>
              <a:rPr dirty="0" lang="en-US" err="1"/>
              <a:t>Kirkup</a:t>
            </a:r>
            <a:r>
              <a:rPr dirty="0" lang="en-US"/>
              <a:t>, 2015)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45" name=""/>
        <p:cNvGrpSpPr/>
        <p:nvPr/>
      </p:nvGrpSpPr>
      <p:grpSpPr>
        <a:xfrm>
          <a:off x="0" y="0"/>
          <a:ext cx="0" cy="0"/>
          <a:chOff x="0" y="0"/>
          <a:chExt cx="0" cy="0"/>
        </a:xfrm>
      </p:grpSpPr>
      <p:sp>
        <p:nvSpPr>
          <p:cNvPr id="1048619" name="Title 1"/>
          <p:cNvSpPr>
            <a:spLocks noGrp="1"/>
          </p:cNvSpPr>
          <p:nvPr>
            <p:ph type="title"/>
          </p:nvPr>
        </p:nvSpPr>
        <p:spPr/>
        <p:txBody>
          <a:bodyPr>
            <a:normAutofit/>
          </a:bodyPr>
          <a:p>
            <a:pPr algn="ctr"/>
            <a:r>
              <a:rPr b="1" dirty="0" sz="3000" kern="100" lang="en-US">
                <a:effectLst/>
                <a:ea typeface="Calibri" panose="020F0502020204030204" pitchFamily="34" charset="0"/>
                <a:cs typeface="Times New Roman" panose="02020603050405020304" pitchFamily="18" charset="0"/>
              </a:rPr>
              <a:t>Why the Safety System Failed</a:t>
            </a:r>
            <a:endParaRPr dirty="0" sz="3000" lang="en-US"/>
          </a:p>
        </p:txBody>
      </p:sp>
      <p:sp>
        <p:nvSpPr>
          <p:cNvPr id="1048620" name="Content Placeholder 2"/>
          <p:cNvSpPr>
            <a:spLocks noGrp="1"/>
          </p:cNvSpPr>
          <p:nvPr>
            <p:ph idx="1"/>
          </p:nvPr>
        </p:nvSpPr>
        <p:spPr/>
        <p:txBody>
          <a:bodyPr/>
          <a:p>
            <a:r>
              <a:rPr dirty="0" lang="en-US"/>
              <a:t>Quality failures were systemic and embedded within </a:t>
            </a:r>
            <a:r>
              <a:rPr dirty="0" lang="en-US" err="1"/>
              <a:t>organisational</a:t>
            </a:r>
            <a:r>
              <a:rPr dirty="0" lang="en-US"/>
              <a:t> processes.</a:t>
            </a:r>
          </a:p>
          <a:p>
            <a:r>
              <a:rPr dirty="0" lang="en-US"/>
              <a:t>Unsafe practices occurred in </a:t>
            </a:r>
            <a:r>
              <a:rPr dirty="0" lang="en-US" err="1"/>
              <a:t>foetal</a:t>
            </a:r>
            <a:r>
              <a:rPr dirty="0" lang="en-US"/>
              <a:t> monitoring and escalation of concerns.</a:t>
            </a:r>
          </a:p>
          <a:p>
            <a:r>
              <a:rPr dirty="0" lang="en-US"/>
              <a:t>Incident reporting systems failed to generate learning (Ockenden, 2022).</a:t>
            </a:r>
          </a:p>
          <a:p>
            <a:r>
              <a:rPr dirty="0" lang="en-US"/>
              <a:t>Harm was often attributed to individuals instead of system causes.</a:t>
            </a:r>
          </a:p>
          <a:p>
            <a:r>
              <a:rPr dirty="0" lang="en-US"/>
              <a:t>Defensive culture and weak governance undermined patient safety (Francis, 2013)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48" name=""/>
        <p:cNvGrpSpPr/>
        <p:nvPr/>
      </p:nvGrpSpPr>
      <p:grpSpPr>
        <a:xfrm>
          <a:off x="0" y="0"/>
          <a:ext cx="0" cy="0"/>
          <a:chOff x="0" y="0"/>
          <a:chExt cx="0" cy="0"/>
        </a:xfrm>
      </p:grpSpPr>
      <p:sp>
        <p:nvSpPr>
          <p:cNvPr id="1048624" name="Title 1"/>
          <p:cNvSpPr>
            <a:spLocks noGrp="1"/>
          </p:cNvSpPr>
          <p:nvPr>
            <p:ph type="title"/>
          </p:nvPr>
        </p:nvSpPr>
        <p:spPr/>
        <p:txBody>
          <a:bodyPr>
            <a:normAutofit/>
          </a:bodyPr>
          <a:p>
            <a:pPr algn="ctr"/>
            <a:r>
              <a:rPr b="1" dirty="0" sz="3000" lang="en-US"/>
              <a:t>ROOT CAUSE &amp; SYSTEMS ANALYSIS SECTION</a:t>
            </a:r>
          </a:p>
        </p:txBody>
      </p:sp>
      <p:sp>
        <p:nvSpPr>
          <p:cNvPr id="1048625" name="Content Placeholder 2"/>
          <p:cNvSpPr>
            <a:spLocks noGrp="1"/>
          </p:cNvSpPr>
          <p:nvPr>
            <p:ph idx="1"/>
          </p:nvPr>
        </p:nvSpPr>
        <p:spPr/>
        <p:txBody>
          <a:bodyPr/>
          <a:p>
            <a:pPr indent="0" marL="0">
              <a:buNone/>
            </a:pPr>
            <a:r>
              <a:rPr b="1" dirty="0" sz="2400" lang="en-US"/>
              <a:t>Systems-based Approach To Patient Safety </a:t>
            </a:r>
          </a:p>
          <a:p>
            <a:r>
              <a:rPr dirty="0" lang="en-US"/>
              <a:t>Healthcare delivery operates as a complex system shaped by interactions between people, processes, technology, and </a:t>
            </a:r>
            <a:r>
              <a:rPr dirty="0" lang="en-US" err="1"/>
              <a:t>organisational</a:t>
            </a:r>
            <a:r>
              <a:rPr dirty="0" lang="en-US"/>
              <a:t> structures.</a:t>
            </a:r>
          </a:p>
          <a:p>
            <a:r>
              <a:rPr dirty="0" lang="en-US"/>
              <a:t>A systems-based approach </a:t>
            </a:r>
            <a:r>
              <a:rPr dirty="0" lang="en-US" err="1"/>
              <a:t>recognises</a:t>
            </a:r>
            <a:r>
              <a:rPr dirty="0" lang="en-US"/>
              <a:t> that patient harm rarely results from a single error or individual failure.</a:t>
            </a:r>
          </a:p>
          <a:p>
            <a:r>
              <a:rPr dirty="0" lang="en-US"/>
              <a:t>Adverse outcomes occur when multiple weaknesses within the healthcare system interact and remain unaddressed.</a:t>
            </a:r>
          </a:p>
          <a:p>
            <a:r>
              <a:rPr dirty="0" lang="en-US"/>
              <a:t>This approach is particularly relevant in maternity services due to high-risk, time-sensitive care delivered by multidisciplinary teams.</a:t>
            </a:r>
          </a:p>
          <a:p>
            <a:r>
              <a:rPr dirty="0" lang="en-US"/>
              <a:t>Effective communication, escalation pathways, and governance structures are essential for patient safety in such systems (Reason, 2000).</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51" name=""/>
        <p:cNvGrpSpPr/>
        <p:nvPr/>
      </p:nvGrpSpPr>
      <p:grpSpPr>
        <a:xfrm>
          <a:off x="0" y="0"/>
          <a:ext cx="0" cy="0"/>
          <a:chOff x="0" y="0"/>
          <a:chExt cx="0" cy="0"/>
        </a:xfrm>
      </p:grpSpPr>
      <p:sp>
        <p:nvSpPr>
          <p:cNvPr id="1048629" name="Title 1"/>
          <p:cNvSpPr>
            <a:spLocks noGrp="1"/>
          </p:cNvSpPr>
          <p:nvPr>
            <p:ph type="title"/>
          </p:nvPr>
        </p:nvSpPr>
        <p:spPr/>
        <p:txBody>
          <a:bodyPr>
            <a:normAutofit/>
          </a:bodyPr>
          <a:p>
            <a:pPr algn="ctr"/>
            <a:r>
              <a:rPr b="1" dirty="0" sz="3000" lang="en-US"/>
              <a:t>Swiss Cheese Model: Overview</a:t>
            </a:r>
          </a:p>
        </p:txBody>
      </p:sp>
      <p:sp>
        <p:nvSpPr>
          <p:cNvPr id="1048630" name="Content Placeholder 2"/>
          <p:cNvSpPr>
            <a:spLocks noGrp="1"/>
          </p:cNvSpPr>
          <p:nvPr>
            <p:ph idx="1"/>
          </p:nvPr>
        </p:nvSpPr>
        <p:spPr>
          <a:xfrm>
            <a:off x="677334" y="1290181"/>
            <a:ext cx="4708858" cy="5198301"/>
          </a:xfrm>
        </p:spPr>
        <p:txBody>
          <a:bodyPr>
            <a:normAutofit/>
          </a:bodyPr>
          <a:p>
            <a:r>
              <a:rPr dirty="0" lang="en-US"/>
              <a:t>The Swiss Cheese Model is a systems-based safety model developed to explain accidents in complex </a:t>
            </a:r>
            <a:r>
              <a:rPr dirty="0" lang="en-US" err="1"/>
              <a:t>organisations</a:t>
            </a:r>
            <a:r>
              <a:rPr dirty="0" lang="en-US"/>
              <a:t>.</a:t>
            </a:r>
          </a:p>
          <a:p>
            <a:r>
              <a:rPr dirty="0" lang="en-US" err="1"/>
              <a:t>Organisational</a:t>
            </a:r>
            <a:r>
              <a:rPr dirty="0" lang="en-US"/>
              <a:t> </a:t>
            </a:r>
            <a:r>
              <a:rPr dirty="0" lang="en-US" err="1"/>
              <a:t>defences</a:t>
            </a:r>
            <a:r>
              <a:rPr dirty="0" lang="en-US"/>
              <a:t> are represented as multiple layers, each designed to prevent harm.</a:t>
            </a:r>
          </a:p>
          <a:p>
            <a:r>
              <a:rPr dirty="0" lang="en-US"/>
              <a:t>Each layer contains weaknesses or “holes” that can allow risks to pass through.</a:t>
            </a:r>
          </a:p>
          <a:p>
            <a:r>
              <a:rPr dirty="0" lang="en-US"/>
              <a:t>Harm occurs when weaknesses align across several layers of </a:t>
            </a:r>
            <a:r>
              <a:rPr dirty="0" lang="en-US" err="1"/>
              <a:t>defence</a:t>
            </a:r>
            <a:r>
              <a:rPr dirty="0" lang="en-US"/>
              <a:t>.</a:t>
            </a:r>
          </a:p>
          <a:p>
            <a:r>
              <a:rPr dirty="0" lang="en-US"/>
              <a:t>This model explains how system failures, rather than individual actions, allow patient harm to occur (</a:t>
            </a:r>
            <a:r>
              <a:rPr dirty="0" lang="en-US" err="1"/>
              <a:t>Wiegmann</a:t>
            </a:r>
            <a:r>
              <a:rPr dirty="0" lang="en-US"/>
              <a:t> et al., 2022).</a:t>
            </a:r>
          </a:p>
        </p:txBody>
      </p:sp>
      <p:pic>
        <p:nvPicPr>
          <p:cNvPr id="2097152" name="Picture 2" descr="Swiss Cheese Model Template for PowerPoint and Google Slides - PPT Slides"/>
          <p:cNvPicPr>
            <a:picLocks noChangeAspect="1" noChangeArrowheads="1"/>
          </p:cNvPicPr>
          <p:nvPr/>
        </p:nvPicPr>
        <p:blipFill>
          <a:blip xmlns:r="http://schemas.openxmlformats.org/officeDocument/2006/relationships" r:embed="rId1"/>
          <a:srcRect/>
          <a:stretch>
            <a:fillRect/>
          </a:stretch>
        </p:blipFill>
        <p:spPr bwMode="auto">
          <a:xfrm>
            <a:off x="5323562" y="1739552"/>
            <a:ext cx="6805808" cy="3828267"/>
          </a:xfrm>
          <a:prstGeom prst="rect"/>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54" name=""/>
        <p:cNvGrpSpPr/>
        <p:nvPr/>
      </p:nvGrpSpPr>
      <p:grpSpPr>
        <a:xfrm>
          <a:off x="0" y="0"/>
          <a:ext cx="0" cy="0"/>
          <a:chOff x="0" y="0"/>
          <a:chExt cx="0" cy="0"/>
        </a:xfrm>
      </p:grpSpPr>
      <p:pic>
        <p:nvPicPr>
          <p:cNvPr id="2097153" name="Picture 6"/>
          <p:cNvPicPr>
            <a:picLocks noChangeAspect="1"/>
          </p:cNvPicPr>
          <p:nvPr/>
        </p:nvPicPr>
        <p:blipFill rotWithShape="1">
          <a:blip xmlns:r="http://schemas.openxmlformats.org/officeDocument/2006/relationships" r:embed="rId1"/>
          <a:srcRect r="-268"/>
          <a:stretch>
            <a:fillRect/>
          </a:stretch>
        </p:blipFill>
        <p:spPr>
          <a:xfrm>
            <a:off x="269441" y="59672"/>
            <a:ext cx="11807070" cy="6748224"/>
          </a:xfrm>
          <a:prstGeom prst="rec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57" name=""/>
        <p:cNvGrpSpPr/>
        <p:nvPr/>
      </p:nvGrpSpPr>
      <p:grpSpPr>
        <a:xfrm>
          <a:off x="0" y="0"/>
          <a:ext cx="0" cy="0"/>
          <a:chOff x="0" y="0"/>
          <a:chExt cx="0" cy="0"/>
        </a:xfrm>
      </p:grpSpPr>
      <p:sp>
        <p:nvSpPr>
          <p:cNvPr id="1048637" name="Title 1"/>
          <p:cNvSpPr>
            <a:spLocks noGrp="1"/>
          </p:cNvSpPr>
          <p:nvPr>
            <p:ph type="title"/>
          </p:nvPr>
        </p:nvSpPr>
        <p:spPr/>
        <p:txBody>
          <a:bodyPr>
            <a:normAutofit/>
          </a:bodyPr>
          <a:p>
            <a:pPr algn="ctr"/>
            <a:r>
              <a:rPr b="1" dirty="0" sz="3000" lang="en-US"/>
              <a:t>Root Cause Analysis (RCA)</a:t>
            </a:r>
          </a:p>
        </p:txBody>
      </p:sp>
      <p:sp>
        <p:nvSpPr>
          <p:cNvPr id="1048638" name="Content Placeholder 2"/>
          <p:cNvSpPr>
            <a:spLocks noGrp="1"/>
          </p:cNvSpPr>
          <p:nvPr>
            <p:ph idx="1"/>
          </p:nvPr>
        </p:nvSpPr>
        <p:spPr/>
        <p:txBody>
          <a:bodyPr>
            <a:normAutofit/>
          </a:bodyPr>
          <a:p>
            <a:r>
              <a:rPr dirty="0" lang="en-US"/>
              <a:t>Root Cause Analysis (RCA) is a process </a:t>
            </a:r>
            <a:r>
              <a:rPr dirty="0" lang="en-US" err="1"/>
              <a:t>characterised</a:t>
            </a:r>
            <a:r>
              <a:rPr dirty="0" lang="en-US"/>
              <a:t> by a systematic approach in determining the root causes of adverse events as opposed to the manifestations of the surface level errors.</a:t>
            </a:r>
          </a:p>
          <a:p>
            <a:r>
              <a:rPr dirty="0" lang="en-US"/>
              <a:t>Here, there was no recurrent maternal and neonatal injuries but systemic deficiencies.</a:t>
            </a:r>
          </a:p>
          <a:p>
            <a:r>
              <a:rPr dirty="0" lang="en-US"/>
              <a:t>The root causes involved lack of competent leadership control, ineffective safety governance, and the inability to act on the red flags.</a:t>
            </a:r>
          </a:p>
          <a:p>
            <a:r>
              <a:rPr dirty="0" lang="en-US"/>
              <a:t>Poor staffing and training also led to poor clinical decision-making.</a:t>
            </a:r>
          </a:p>
          <a:p>
            <a:r>
              <a:rPr dirty="0" lang="en-US"/>
              <a:t>The fact that </a:t>
            </a:r>
            <a:r>
              <a:rPr dirty="0" lang="en-US" err="1"/>
              <a:t>organisational</a:t>
            </a:r>
            <a:r>
              <a:rPr dirty="0" lang="en-US"/>
              <a:t> learning was not made possible as incidents were not properly investigated to allow harm to persist (</a:t>
            </a:r>
            <a:r>
              <a:rPr dirty="0" lang="en-US" err="1"/>
              <a:t>Ockenden</a:t>
            </a:r>
            <a:r>
              <a:rPr dirty="0" lang="en-US"/>
              <a:t>, 2022).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60" name=""/>
        <p:cNvGrpSpPr/>
        <p:nvPr/>
      </p:nvGrpSpPr>
      <p:grpSpPr>
        <a:xfrm>
          <a:off x="0" y="0"/>
          <a:ext cx="0" cy="0"/>
          <a:chOff x="0" y="0"/>
          <a:chExt cx="0" cy="0"/>
        </a:xfrm>
      </p:grpSpPr>
      <p:pic>
        <p:nvPicPr>
          <p:cNvPr id="2097154" name="Picture 6"/>
          <p:cNvPicPr>
            <a:picLocks noChangeAspect="1"/>
          </p:cNvPicPr>
          <p:nvPr/>
        </p:nvPicPr>
        <p:blipFill rotWithShape="1">
          <a:blip xmlns:r="http://schemas.openxmlformats.org/officeDocument/2006/relationships" r:embed="rId1"/>
          <a:srcRect/>
          <a:stretch>
            <a:fillRect/>
          </a:stretch>
        </p:blipFill>
        <p:spPr>
          <a:xfrm>
            <a:off x="393810" y="284967"/>
            <a:ext cx="11404380" cy="6288065"/>
          </a:xfrm>
          <a:prstGeom prst="rec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63" name=""/>
        <p:cNvGrpSpPr/>
        <p:nvPr/>
      </p:nvGrpSpPr>
      <p:grpSpPr>
        <a:xfrm>
          <a:off x="0" y="0"/>
          <a:ext cx="0" cy="0"/>
          <a:chOff x="0" y="0"/>
          <a:chExt cx="0" cy="0"/>
        </a:xfrm>
      </p:grpSpPr>
      <p:sp>
        <p:nvSpPr>
          <p:cNvPr id="1048645" name="Title 1"/>
          <p:cNvSpPr>
            <a:spLocks noGrp="1"/>
          </p:cNvSpPr>
          <p:nvPr>
            <p:ph type="title"/>
          </p:nvPr>
        </p:nvSpPr>
        <p:spPr/>
        <p:txBody>
          <a:bodyPr>
            <a:normAutofit/>
          </a:bodyPr>
          <a:p>
            <a:pPr algn="ctr"/>
            <a:r>
              <a:rPr b="1" dirty="0" sz="3000" lang="en-US"/>
              <a:t>Policy Issues That Impact Service Delivery.</a:t>
            </a:r>
          </a:p>
        </p:txBody>
      </p:sp>
      <p:sp>
        <p:nvSpPr>
          <p:cNvPr id="1048646" name="Content Placeholder 2"/>
          <p:cNvSpPr>
            <a:spLocks noGrp="1"/>
          </p:cNvSpPr>
          <p:nvPr>
            <p:ph idx="1"/>
          </p:nvPr>
        </p:nvSpPr>
        <p:spPr/>
        <p:txBody>
          <a:bodyPr/>
          <a:p>
            <a:r>
              <a:rPr dirty="0" lang="en-US"/>
              <a:t>National and </a:t>
            </a:r>
            <a:r>
              <a:rPr dirty="0" lang="en-US" err="1"/>
              <a:t>organisational</a:t>
            </a:r>
            <a:r>
              <a:rPr dirty="0" lang="en-US"/>
              <a:t> policy frameworks strongly influence how maternity services are delivered and governed.</a:t>
            </a:r>
          </a:p>
          <a:p>
            <a:r>
              <a:rPr dirty="0" lang="en-US"/>
              <a:t>Effective policy implementation depends on staffing, training, leadership commitment, and monitoring systems.</a:t>
            </a:r>
          </a:p>
          <a:p>
            <a:r>
              <a:rPr dirty="0" lang="en-US"/>
              <a:t>Workforce pressures and limited resources have been ongoing challenges within NHS maternity services.</a:t>
            </a:r>
          </a:p>
          <a:p>
            <a:r>
              <a:rPr dirty="0" lang="en-US"/>
              <a:t>At Shrewsbury and Telford Hospital NHS Trust, safety and governance policies were poorly implemented.</a:t>
            </a:r>
          </a:p>
          <a:p>
            <a:r>
              <a:rPr dirty="0" lang="en-US"/>
              <a:t>Policy failures reinforced systemic risks and contributed to long-term quality breakdowns in maternity care (</a:t>
            </a:r>
            <a:r>
              <a:rPr dirty="0" lang="en-US" err="1"/>
              <a:t>Kirkup</a:t>
            </a:r>
            <a:r>
              <a:rPr dirty="0" lang="en-US"/>
              <a:t>, 2015).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66" name=""/>
        <p:cNvGrpSpPr/>
        <p:nvPr/>
      </p:nvGrpSpPr>
      <p:grpSpPr>
        <a:xfrm>
          <a:off x="0" y="0"/>
          <a:ext cx="0" cy="0"/>
          <a:chOff x="0" y="0"/>
          <a:chExt cx="0" cy="0"/>
        </a:xfrm>
      </p:grpSpPr>
      <p:sp>
        <p:nvSpPr>
          <p:cNvPr id="1048650" name="Title 1"/>
          <p:cNvSpPr>
            <a:spLocks noGrp="1"/>
          </p:cNvSpPr>
          <p:nvPr>
            <p:ph type="title"/>
          </p:nvPr>
        </p:nvSpPr>
        <p:spPr/>
        <p:txBody>
          <a:bodyPr>
            <a:normAutofit/>
          </a:bodyPr>
          <a:p>
            <a:pPr algn="ctr"/>
            <a:r>
              <a:rPr b="1" dirty="0" sz="3000" lang="en-US"/>
              <a:t>What Is Happening Currently</a:t>
            </a:r>
          </a:p>
        </p:txBody>
      </p:sp>
      <p:sp>
        <p:nvSpPr>
          <p:cNvPr id="1048651" name="Content Placeholder 2"/>
          <p:cNvSpPr>
            <a:spLocks noGrp="1"/>
          </p:cNvSpPr>
          <p:nvPr>
            <p:ph idx="1"/>
          </p:nvPr>
        </p:nvSpPr>
        <p:spPr/>
        <p:txBody>
          <a:bodyPr>
            <a:normAutofit/>
          </a:bodyPr>
          <a:p>
            <a:r>
              <a:rPr dirty="0" lang="en-US"/>
              <a:t>After the </a:t>
            </a:r>
            <a:r>
              <a:rPr dirty="0" lang="en-US" err="1"/>
              <a:t>Ockenden</a:t>
            </a:r>
            <a:r>
              <a:rPr dirty="0" lang="en-US"/>
              <a:t> Report, reforming maternity safety became a top national goal.</a:t>
            </a:r>
          </a:p>
          <a:p>
            <a:r>
              <a:rPr dirty="0" lang="en-US"/>
              <a:t>In order to improve oversight, workforce assistance, and safety monitoring, NHS England implemented the Three-Year Delivery Plan (NHS England, 2023).</a:t>
            </a:r>
          </a:p>
          <a:p>
            <a:r>
              <a:rPr dirty="0" lang="en-US"/>
              <a:t>With a stronger emphasis on openness and learning from negative incidents, regulatory scrutiny has risen (CQC, 2023).</a:t>
            </a:r>
          </a:p>
          <a:p>
            <a:r>
              <a:rPr dirty="0" lang="en-US"/>
              <a:t>Challenges to sustained progress persist in the form of increased demand and persistent personnel shortages.</a:t>
            </a:r>
          </a:p>
          <a:p>
            <a:r>
              <a:rPr dirty="0" lang="en-US"/>
              <a:t>There has to be a greater emphasis on local accountability and quality assurance mechanisms due to the fact that maternity results vary throughout NHS trusts.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69" name=""/>
        <p:cNvGrpSpPr/>
        <p:nvPr/>
      </p:nvGrpSpPr>
      <p:grpSpPr>
        <a:xfrm>
          <a:off x="0" y="0"/>
          <a:ext cx="0" cy="0"/>
          <a:chOff x="0" y="0"/>
          <a:chExt cx="0" cy="0"/>
        </a:xfrm>
      </p:grpSpPr>
      <p:sp>
        <p:nvSpPr>
          <p:cNvPr id="1048655" name="Title 1"/>
          <p:cNvSpPr>
            <a:spLocks noGrp="1"/>
          </p:cNvSpPr>
          <p:nvPr>
            <p:ph type="title"/>
          </p:nvPr>
        </p:nvSpPr>
        <p:spPr/>
        <p:txBody>
          <a:bodyPr>
            <a:normAutofit/>
          </a:bodyPr>
          <a:p>
            <a:pPr algn="ctr"/>
            <a:r>
              <a:rPr b="1" dirty="0" sz="3000" lang="en-US"/>
              <a:t>Impact On Quality, Efficiency, And Equity</a:t>
            </a:r>
          </a:p>
        </p:txBody>
      </p:sp>
      <p:sp>
        <p:nvSpPr>
          <p:cNvPr id="1048656" name="Content Placeholder 2"/>
          <p:cNvSpPr>
            <a:spLocks noGrp="1"/>
          </p:cNvSpPr>
          <p:nvPr>
            <p:ph idx="1"/>
          </p:nvPr>
        </p:nvSpPr>
        <p:spPr/>
        <p:txBody>
          <a:bodyPr/>
          <a:p>
            <a:pPr>
              <a:buFont typeface="Arial" panose="020B0604020202020204" pitchFamily="34" charset="0"/>
              <a:buChar char="•"/>
            </a:pPr>
            <a:r>
              <a:rPr dirty="0" lang="en-US"/>
              <a:t>Failures at Shrewsbury and Telford Hospital NHS Trust resulted in avoidable harm, loss of life, and long-term physical and psychological impacts on women and families.</a:t>
            </a:r>
          </a:p>
          <a:p>
            <a:pPr>
              <a:buFont typeface="Arial" panose="020B0604020202020204" pitchFamily="34" charset="0"/>
              <a:buChar char="•"/>
            </a:pPr>
            <a:r>
              <a:rPr dirty="0" lang="en-US"/>
              <a:t>The quality of maternity care was significantly compromised, undermining patient safety and trust in services.</a:t>
            </a:r>
          </a:p>
          <a:p>
            <a:pPr>
              <a:buFont typeface="Arial" panose="020B0604020202020204" pitchFamily="34" charset="0"/>
              <a:buChar char="•"/>
            </a:pPr>
            <a:r>
              <a:rPr dirty="0" lang="en-US"/>
              <a:t>From an efficiency perspective, these failures generated substantial financial costs related to litigation, investigations, and remedial actions.</a:t>
            </a:r>
          </a:p>
          <a:p>
            <a:pPr>
              <a:buFont typeface="Arial" panose="020B0604020202020204" pitchFamily="34" charset="0"/>
              <a:buChar char="•"/>
            </a:pPr>
            <a:r>
              <a:rPr dirty="0" lang="en-US"/>
              <a:t>Resources were diverted away from frontline care as a result of managing the consequences of poor quality assurance (Francis, 2013).</a:t>
            </a:r>
          </a:p>
          <a:p>
            <a:pPr>
              <a:buFont typeface="Arial" panose="020B0604020202020204" pitchFamily="34" charset="0"/>
              <a:buChar char="•"/>
            </a:pPr>
            <a:r>
              <a:rPr dirty="0" lang="en-US"/>
              <a:t>Variations in care quality and </a:t>
            </a:r>
            <a:r>
              <a:rPr dirty="0" lang="en-US" err="1"/>
              <a:t>marginalisation</a:t>
            </a:r>
            <a:r>
              <a:rPr dirty="0" lang="en-US"/>
              <a:t> of women’s voices highlighted wider equity issues within maternity service provision (WHO, 2020).</a:t>
            </a:r>
          </a:p>
          <a:p>
            <a:endParaRPr dirty="0"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72" name=""/>
        <p:cNvGrpSpPr/>
        <p:nvPr/>
      </p:nvGrpSpPr>
      <p:grpSpPr>
        <a:xfrm>
          <a:off x="0" y="0"/>
          <a:ext cx="0" cy="0"/>
          <a:chOff x="0" y="0"/>
          <a:chExt cx="0" cy="0"/>
        </a:xfrm>
      </p:grpSpPr>
      <p:sp>
        <p:nvSpPr>
          <p:cNvPr id="1048660" name="Title 1"/>
          <p:cNvSpPr>
            <a:spLocks noGrp="1"/>
          </p:cNvSpPr>
          <p:nvPr>
            <p:ph type="title"/>
          </p:nvPr>
        </p:nvSpPr>
        <p:spPr/>
        <p:txBody>
          <a:bodyPr>
            <a:normAutofit/>
          </a:bodyPr>
          <a:p>
            <a:pPr algn="ctr"/>
            <a:r>
              <a:rPr b="1" dirty="0" sz="3000" lang="en-US" err="1"/>
              <a:t>Organisation</a:t>
            </a:r>
            <a:r>
              <a:rPr b="1" dirty="0" sz="3000" lang="en-US"/>
              <a:t> Of Component 2 (Service Improvement Report)</a:t>
            </a:r>
          </a:p>
        </p:txBody>
      </p:sp>
      <p:sp>
        <p:nvSpPr>
          <p:cNvPr id="1048661" name="Content Placeholder 2"/>
          <p:cNvSpPr>
            <a:spLocks noGrp="1"/>
          </p:cNvSpPr>
          <p:nvPr>
            <p:ph idx="1"/>
          </p:nvPr>
        </p:nvSpPr>
        <p:spPr/>
        <p:txBody>
          <a:bodyPr/>
          <a:p>
            <a:r>
              <a:rPr dirty="0" lang="en-US"/>
              <a:t>Component 2 will build on this case study by providing a more detailed analysis of identified quality failures.</a:t>
            </a:r>
          </a:p>
          <a:p>
            <a:r>
              <a:rPr dirty="0" lang="en-US"/>
              <a:t>The report will apply Root Cause Analysis, the Fishbone Diagram,</a:t>
            </a:r>
            <a:r>
              <a:rPr altLang="en-GB" dirty="0" lang="en-US"/>
              <a:t>5</a:t>
            </a:r>
            <a:r>
              <a:rPr altLang="en-GB" dirty="0" lang="en-US"/>
              <a:t> </a:t>
            </a:r>
            <a:r>
              <a:rPr altLang="en-GB" dirty="0" lang="en-US"/>
              <a:t>W</a:t>
            </a:r>
            <a:r>
              <a:rPr altLang="en-GB" dirty="0" lang="en-US"/>
              <a:t>h</a:t>
            </a:r>
            <a:r>
              <a:rPr altLang="en-GB" dirty="0" lang="en-US"/>
              <a:t>y</a:t>
            </a:r>
            <a:r>
              <a:rPr altLang="en-GB" dirty="0" lang="en-US"/>
              <a:t>s</a:t>
            </a:r>
            <a:r>
              <a:rPr altLang="en-GB" dirty="0" lang="en-US"/>
              <a:t>,</a:t>
            </a:r>
            <a:r>
              <a:rPr dirty="0" lang="en-US"/>
              <a:t>Systems Theory, and the Donabedian Model to explore underlying causes.</a:t>
            </a:r>
            <a:endParaRPr altLang="en-US" lang="zh-CN"/>
          </a:p>
          <a:p>
            <a:r>
              <a:rPr dirty="0" lang="en-US"/>
              <a:t>Policy analysis will be expanded to examine how governance and regulatory systems influenced service delivery.</a:t>
            </a:r>
          </a:p>
          <a:p>
            <a:r>
              <a:rPr dirty="0" lang="en-US"/>
              <a:t>Evidence-based recommendations for service improvement will be developed using relevant literature and best practice examples.</a:t>
            </a:r>
          </a:p>
          <a:p>
            <a:r>
              <a:rPr dirty="0" lang="en-US" err="1"/>
              <a:t>Recognised</a:t>
            </a:r>
            <a:r>
              <a:rPr dirty="0" lang="en-US"/>
              <a:t> quality improvement tools will be used to explain how sustainable improvements in maternity safety can be implemented in practice.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75" name=""/>
        <p:cNvGrpSpPr/>
        <p:nvPr/>
      </p:nvGrpSpPr>
      <p:grpSpPr>
        <a:xfrm>
          <a:off x="0" y="0"/>
          <a:ext cx="0" cy="0"/>
          <a:chOff x="0" y="0"/>
          <a:chExt cx="0" cy="0"/>
        </a:xfrm>
      </p:grpSpPr>
      <p:sp>
        <p:nvSpPr>
          <p:cNvPr id="1048665" name="Title 1"/>
          <p:cNvSpPr>
            <a:spLocks noGrp="1"/>
          </p:cNvSpPr>
          <p:nvPr>
            <p:ph type="title"/>
          </p:nvPr>
        </p:nvSpPr>
        <p:spPr/>
        <p:txBody>
          <a:bodyPr>
            <a:normAutofit/>
          </a:bodyPr>
          <a:p>
            <a:pPr algn="ctr"/>
            <a:r>
              <a:rPr b="1" dirty="0" sz="3000" lang="en-US"/>
              <a:t>Conclusion</a:t>
            </a:r>
          </a:p>
        </p:txBody>
      </p:sp>
      <p:sp>
        <p:nvSpPr>
          <p:cNvPr id="1048666" name="Content Placeholder 2"/>
          <p:cNvSpPr>
            <a:spLocks noGrp="1"/>
          </p:cNvSpPr>
          <p:nvPr>
            <p:ph idx="1"/>
          </p:nvPr>
        </p:nvSpPr>
        <p:spPr/>
        <p:txBody>
          <a:bodyPr/>
          <a:p>
            <a:r>
              <a:rPr dirty="0" lang="en-US"/>
              <a:t>The case of the maternity scandal through the Shrewsbury and Telford Hospital NHS Trust demonstrates how systemic and endemic quality assurance failures may occur when systemic flaws are not tackled. </a:t>
            </a:r>
          </a:p>
          <a:p>
            <a:r>
              <a:rPr dirty="0" lang="en-US"/>
              <a:t>This analysis has shown that the occurrence of harm was caused by the congruence of numerous </a:t>
            </a:r>
            <a:r>
              <a:rPr dirty="0" lang="en-US" err="1"/>
              <a:t>organisational</a:t>
            </a:r>
            <a:r>
              <a:rPr dirty="0" lang="en-US"/>
              <a:t> failures and not one factor. </a:t>
            </a:r>
          </a:p>
          <a:p>
            <a:r>
              <a:rPr dirty="0" lang="en-US"/>
              <a:t>Enhancing quality assurance mechanisms, making sure that the national standards are followed</a:t>
            </a:r>
          </a:p>
          <a:p>
            <a:r>
              <a:rPr dirty="0" lang="en-US"/>
              <a:t>Addressing gaps in the policy implementation are other factors that can help to improve patient safety and avoid the introduction of similar failures in the future.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78" name=""/>
        <p:cNvGrpSpPr/>
        <p:nvPr/>
      </p:nvGrpSpPr>
      <p:grpSpPr>
        <a:xfrm>
          <a:off x="0" y="0"/>
          <a:ext cx="0" cy="0"/>
          <a:chOff x="0" y="0"/>
          <a:chExt cx="0" cy="0"/>
        </a:xfrm>
      </p:grpSpPr>
      <p:sp>
        <p:nvSpPr>
          <p:cNvPr id="1048670" name="Title 1"/>
          <p:cNvSpPr>
            <a:spLocks noGrp="1"/>
          </p:cNvSpPr>
          <p:nvPr>
            <p:ph type="title"/>
          </p:nvPr>
        </p:nvSpPr>
        <p:spPr>
          <a:xfrm>
            <a:off x="996337" y="137652"/>
            <a:ext cx="8596668" cy="688258"/>
          </a:xfrm>
        </p:spPr>
        <p:txBody>
          <a:bodyPr/>
          <a:p>
            <a:pPr algn="ctr"/>
            <a:r>
              <a:rPr b="1" dirty="0" kern="100" lang="en-GB">
                <a:ea typeface="Times New Roman" panose="02020603050405020304" pitchFamily="18" charset="0"/>
                <a:cs typeface="Times New Roman" panose="02020603050405020304" pitchFamily="18" charset="0"/>
              </a:rPr>
              <a:t>References</a:t>
            </a:r>
            <a:endParaRPr dirty="0" lang="en-US"/>
          </a:p>
        </p:txBody>
      </p:sp>
      <p:sp>
        <p:nvSpPr>
          <p:cNvPr id="1048671" name="Content Placeholder 2"/>
          <p:cNvSpPr>
            <a:spLocks noGrp="1"/>
          </p:cNvSpPr>
          <p:nvPr>
            <p:ph idx="1"/>
          </p:nvPr>
        </p:nvSpPr>
        <p:spPr>
          <a:xfrm>
            <a:off x="486697" y="791497"/>
            <a:ext cx="9615948" cy="5928851"/>
          </a:xfrm>
        </p:spPr>
        <p:txBody>
          <a:bodyPr>
            <a:normAutofit fontScale="66667" lnSpcReduction="20000"/>
          </a:bodyPr>
          <a:p>
            <a:pPr lvl="0"/>
            <a:r>
              <a:rPr dirty="0" lang="en-US"/>
              <a:t>Care Quality Commission (CQC) (2023) State of Care 2022/23 (no date) State of Care 2022/23 - Care Quality Commission. Available at: https://www.cqc.org.uk/publications/major-report/state-care/2022-2023 (Accessed: 11 February 2026).</a:t>
            </a:r>
          </a:p>
          <a:p>
            <a:pPr lvl="0"/>
            <a:r>
              <a:rPr dirty="0" lang="en-US"/>
              <a:t>Dyer, C., (2022). Failure to work collaboratively and learn from incidents led to deaths of babies and mothers at Shrewsbury and Telford trust, review finds.</a:t>
            </a:r>
          </a:p>
          <a:p>
            <a:pPr lvl="0"/>
            <a:r>
              <a:rPr dirty="0" lang="en-US"/>
              <a:t>Francis, R. (2013) Report of the Mid Staffordshire NHS Foundation Trust Public Inquiry. London: The Stationery Office. Available at: https://assets.publishing.service.gov.uk/media/5a7ba0faed915d13110607c8/0947.pdf (Accessed: 2 February 2026).</a:t>
            </a:r>
          </a:p>
          <a:p>
            <a:pPr lvl="0"/>
            <a:r>
              <a:rPr dirty="0" lang="en-US"/>
              <a:t>Kirkup, B. (2015) The Report of the Morecambe Bay Investigation. London: Department of Health. Available at: https://assets.publishing.service.gov.uk/media/5a7f3d7240f0b62305b85efb/47487_MBI_Accessible_v0.1.pdf (Accessed: 2 February 2026).</a:t>
            </a:r>
          </a:p>
          <a:p>
            <a:pPr lvl="0"/>
            <a:r>
              <a:rPr dirty="0" lang="en-US" err="1"/>
              <a:t>Larouzee</a:t>
            </a:r>
            <a:r>
              <a:rPr dirty="0" lang="en-US"/>
              <a:t>, J. and Le </a:t>
            </a:r>
            <a:r>
              <a:rPr dirty="0" lang="en-US" err="1"/>
              <a:t>Coze</a:t>
            </a:r>
            <a:r>
              <a:rPr dirty="0" lang="en-US"/>
              <a:t>, J.C., (2020). Good and bad reasons: The Swiss cheese model and its critics. Safety science, 126, p.104660.</a:t>
            </a:r>
          </a:p>
          <a:p>
            <a:pPr lvl="0"/>
            <a:r>
              <a:rPr dirty="0" lang="en-US"/>
              <a:t>Donabedian, A., (1988). The quality of care: how can it be assessed?. Jama, 260(12), pp.1743-1748.</a:t>
            </a:r>
          </a:p>
          <a:p>
            <a:pPr lvl="0"/>
            <a:r>
              <a:rPr dirty="0" lang="en-US"/>
              <a:t>National Institute for Health and Care Excellence (NICE) (2021) Antenatal Care for Uncomplicated Pregnancies. London: NICE. Available at: https://www.nice.org.uk/guidance/ng201/resources/antenatal-care-pdf-66143709695941 (Accessed: 10 February 2026).</a:t>
            </a:r>
          </a:p>
          <a:p>
            <a:pPr lvl="0"/>
            <a:r>
              <a:rPr dirty="0" lang="en-US"/>
              <a:t>NHS England (2016) Saving Babies’ Lives Care Bundle. London: NHS England. Available at: https://www.england.nhs.uk/wp-content/uploads/2016/03/saving-babies-lives-car-bundl.pdf (Accessed: 10 February 2026).</a:t>
            </a:r>
          </a:p>
          <a:p>
            <a:pPr lvl="0"/>
            <a:r>
              <a:rPr dirty="0" lang="en-US"/>
              <a:t>The Guardian (2022) ‘Baby deaths inquiry points to issues across England’s maternity services. Available at: https://www.theguardian.com/society/2022/mar/30/baby-deaths-inquiry-reveals-issues-across-englands-maternity-services</a:t>
            </a:r>
          </a:p>
          <a:p>
            <a:pPr lvl="0"/>
            <a:r>
              <a:rPr dirty="0" lang="en-US"/>
              <a:t>NHS England (2023) Three-Year Delivery Plan for Maternity and Neonatal Services. London: NHS England. Available at: https://www.england.nhs.uk/wp-content/uploads/2023/03/B1915-three-year-delivery-plan-for-maternity-and-neonatal-services-march-2023.pdf (Accessed: 10 February 2026).</a:t>
            </a:r>
          </a:p>
          <a:p>
            <a:pPr lvl="0"/>
            <a:r>
              <a:rPr dirty="0" lang="en-US" err="1"/>
              <a:t>Ockenden</a:t>
            </a:r>
            <a:r>
              <a:rPr dirty="0" lang="en-US"/>
              <a:t>, D. (2022) Final Report of the Independent Review of Maternity Services at the Shrewsbury and Telford Hospital NHS Trust. London: Department of Health and Social Care. Available at: https://assets.publishing.service.gov.uk/media/624332fe8fa8f527744f0615/Final-Ockenden-Report-web-accessible.pdf (Accessed: 2 February 2026).</a:t>
            </a:r>
          </a:p>
          <a:p>
            <a:pPr lvl="0"/>
            <a:r>
              <a:rPr dirty="0" lang="en-US"/>
              <a:t>Reason, J., (2000). Human error: models and management. </a:t>
            </a:r>
            <a:r>
              <a:rPr dirty="0" lang="en-US" err="1"/>
              <a:t>Bmj</a:t>
            </a:r>
            <a:r>
              <a:rPr dirty="0" lang="en-US"/>
              <a:t>, 320(7237), pp.768-770.</a:t>
            </a:r>
          </a:p>
          <a:p>
            <a:pPr lvl="0"/>
            <a:r>
              <a:rPr dirty="0" lang="en-US"/>
              <a:t>Steiner, M.C. and Camp, P.G., (2021). Quality assurance and control. Pulmonary Rehabilitation (ERS Monograph). Sheffield, European Respiratory Society, pp.246-257.</a:t>
            </a:r>
          </a:p>
          <a:p>
            <a:pPr lvl="0"/>
            <a:r>
              <a:rPr dirty="0" lang="en-US"/>
              <a:t>Wiegmann, D.A., Wood, L.J., Cohen, T.N. and Shappell, S.A., (2022). Understanding the “Swiss cheese model” and its application to patient safety. Journal of patient safety, 18(2), pp.119-123.</a:t>
            </a:r>
          </a:p>
          <a:p>
            <a:pPr lvl="0"/>
            <a:r>
              <a:rPr dirty="0" lang="en-US"/>
              <a:t>World Health Organization (WHO) (2020) Global Patient Safety Action Plan 2021-2030 (no date) World Health Organization. World Health Organization. Available at: https://www.who.int/teams/integrated-health-services/patient-safety/policy/global-patient-safety-action-plan (Accessed: 2 February 2026).</a:t>
            </a:r>
          </a:p>
          <a:p>
            <a:endParaRPr dirty="0" lang="en-US"/>
          </a:p>
        </p:txBody>
      </p:sp>
    </p:spTree>
  </p:cSld>
  <p:clrMapOvr>
    <a:masterClrMapping/>
  </p:clrMapOvr>
</p:sld>
</file>

<file path=ppt/theme/theme1.xml><?xml version="1.0" encoding="utf-8"?>
<a:theme xmlns:a="http://schemas.openxmlformats.org/drawingml/2006/main" name="Facet">
  <a:themeElements>
    <a:clrScheme name="Facet">
      <a:dk1>
        <a:sysClr lastClr="000000" val="windowText"/>
      </a:dk1>
      <a:lt1>
        <a:sysClr lastClr="FFFFFF" val="window"/>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r="5400000" dist="25400" rotWithShape="0">
              <a:srgbClr val="000000">
                <a:alpha val="35000"/>
              </a:srgbClr>
            </a:outerShdw>
          </a:effectLst>
        </a:effectStyle>
        <a:effectStyle>
          <a:effectLst>
            <a:outerShdw blurRad="50800" dir="5400000" dist="38100" rotWithShape="0">
              <a:srgbClr val="000000">
                <a:alpha val="35000"/>
              </a:srgbClr>
            </a:outerShdw>
          </a:effectLst>
          <a:scene3d>
            <a:camera prst="orthographicFront">
              <a:rot lat="0" lon="0" rev="0"/>
            </a:camera>
            <a:lightRig dir="tl" rig="threePt"/>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23021RAAEG</dc:creator>
  <cp:lastModifiedBy>HP</cp:lastModifiedBy>
  <dcterms:created xsi:type="dcterms:W3CDTF">2026-02-02T10:45:50Z</dcterms:created>
  <dcterms:modified xsi:type="dcterms:W3CDTF">2026-02-19T02:26:08Z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1e73d3d3d91b43079ce21688f52328d6</vt:lpwstr>
  </property>
</Properties>
</file>