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EC8C3C-0D1C-8360-44BD-FB5F7F67EE32}" v="165" dt="2026-07-20T00:24:56.908"/>
    <p1510:client id="{9D5E3473-E9CE-03E6-85D9-10D0CC47923C}" v="85" dt="2026-07-20T00:40:40.9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–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327F97BB-C833-4FB7-BDE5-3F7075034690}" styleName="Themed Style 2 –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9E6E0D-9EB1-4E47-AFCD-F74FF62BB94E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448C44-F65F-4C54-8650-8605C8D98AE6}">
      <dgm:prSet/>
      <dgm:spPr/>
      <dgm:t>
        <a:bodyPr/>
        <a:lstStyle/>
        <a:p>
          <a:r>
            <a:rPr lang="en-GB"/>
            <a:t>Total Startup Funding Needed: £20,000</a:t>
          </a:r>
          <a:endParaRPr lang="en-US"/>
        </a:p>
      </dgm:t>
    </dgm:pt>
    <dgm:pt modelId="{6F6CA1E7-3F4F-496F-9A6D-0895034FA6F8}" type="parTrans" cxnId="{BA27B132-55FE-43EF-BA61-A4FBBCBE12F5}">
      <dgm:prSet/>
      <dgm:spPr/>
      <dgm:t>
        <a:bodyPr/>
        <a:lstStyle/>
        <a:p>
          <a:endParaRPr lang="en-US"/>
        </a:p>
      </dgm:t>
    </dgm:pt>
    <dgm:pt modelId="{CE372E67-44B8-4492-9684-068A8D95CC4B}" type="sibTrans" cxnId="{BA27B132-55FE-43EF-BA61-A4FBBCBE12F5}">
      <dgm:prSet/>
      <dgm:spPr/>
      <dgm:t>
        <a:bodyPr/>
        <a:lstStyle/>
        <a:p>
          <a:endParaRPr lang="en-US"/>
        </a:p>
      </dgm:t>
    </dgm:pt>
    <dgm:pt modelId="{8AFA22EC-20DD-488F-BDE0-77C134AA1ED3}">
      <dgm:prSet/>
      <dgm:spPr/>
      <dgm:t>
        <a:bodyPr/>
        <a:lstStyle/>
        <a:p>
          <a:r>
            <a:rPr lang="en-GB"/>
            <a:t>Sources:</a:t>
          </a:r>
          <a:endParaRPr lang="en-US"/>
        </a:p>
      </dgm:t>
    </dgm:pt>
    <dgm:pt modelId="{F54B433C-3D60-4B1C-A8AA-677C1D125033}" type="parTrans" cxnId="{6C616C8C-659D-4270-AE35-6A26A3354837}">
      <dgm:prSet/>
      <dgm:spPr/>
      <dgm:t>
        <a:bodyPr/>
        <a:lstStyle/>
        <a:p>
          <a:endParaRPr lang="en-US"/>
        </a:p>
      </dgm:t>
    </dgm:pt>
    <dgm:pt modelId="{B85CE4D3-7D62-43C7-8F81-0B3769A25ADC}" type="sibTrans" cxnId="{6C616C8C-659D-4270-AE35-6A26A3354837}">
      <dgm:prSet/>
      <dgm:spPr/>
      <dgm:t>
        <a:bodyPr/>
        <a:lstStyle/>
        <a:p>
          <a:endParaRPr lang="en-US"/>
        </a:p>
      </dgm:t>
    </dgm:pt>
    <dgm:pt modelId="{11ABA2D5-6664-4B78-8686-6511AB0BE68D}">
      <dgm:prSet/>
      <dgm:spPr/>
      <dgm:t>
        <a:bodyPr/>
        <a:lstStyle/>
        <a:p>
          <a:r>
            <a:rPr lang="en-GB"/>
            <a:t>Owner investment: £8,000</a:t>
          </a:r>
          <a:endParaRPr lang="en-US"/>
        </a:p>
      </dgm:t>
    </dgm:pt>
    <dgm:pt modelId="{56CA1BB3-02EB-406D-B903-44B27C006071}" type="parTrans" cxnId="{CC0EB580-4731-43DB-953C-006AD8E4E577}">
      <dgm:prSet/>
      <dgm:spPr/>
      <dgm:t>
        <a:bodyPr/>
        <a:lstStyle/>
        <a:p>
          <a:endParaRPr lang="en-US"/>
        </a:p>
      </dgm:t>
    </dgm:pt>
    <dgm:pt modelId="{D072E428-8D5B-4072-ACC1-83588FB0017A}" type="sibTrans" cxnId="{CC0EB580-4731-43DB-953C-006AD8E4E577}">
      <dgm:prSet/>
      <dgm:spPr/>
      <dgm:t>
        <a:bodyPr/>
        <a:lstStyle/>
        <a:p>
          <a:endParaRPr lang="en-US"/>
        </a:p>
      </dgm:t>
    </dgm:pt>
    <dgm:pt modelId="{34DACFE4-310E-4BA3-8D1B-7A6BCC73F4F0}">
      <dgm:prSet/>
      <dgm:spPr/>
      <dgm:t>
        <a:bodyPr/>
        <a:lstStyle/>
        <a:p>
          <a:r>
            <a:rPr lang="en-GB"/>
            <a:t>Investor funding: £12,000</a:t>
          </a:r>
          <a:endParaRPr lang="en-US"/>
        </a:p>
      </dgm:t>
    </dgm:pt>
    <dgm:pt modelId="{DDB7D3D0-D851-44D0-B026-B1F1747C71D4}" type="parTrans" cxnId="{AC9E3223-A857-4D8A-B231-043B36C43A50}">
      <dgm:prSet/>
      <dgm:spPr/>
      <dgm:t>
        <a:bodyPr/>
        <a:lstStyle/>
        <a:p>
          <a:endParaRPr lang="en-US"/>
        </a:p>
      </dgm:t>
    </dgm:pt>
    <dgm:pt modelId="{C6A82847-0FEA-4BCB-8FBD-E7A112358EEA}" type="sibTrans" cxnId="{AC9E3223-A857-4D8A-B231-043B36C43A50}">
      <dgm:prSet/>
      <dgm:spPr/>
      <dgm:t>
        <a:bodyPr/>
        <a:lstStyle/>
        <a:p>
          <a:endParaRPr lang="en-US"/>
        </a:p>
      </dgm:t>
    </dgm:pt>
    <dgm:pt modelId="{C22BD02A-7A58-450A-8BED-6AA03B92A315}" type="pres">
      <dgm:prSet presAssocID="{6F9E6E0D-9EB1-4E47-AFCD-F74FF62BB94E}" presName="Name0" presStyleCnt="0">
        <dgm:presLayoutVars>
          <dgm:chMax/>
          <dgm:chPref/>
          <dgm:dir/>
          <dgm:animLvl val="lvl"/>
        </dgm:presLayoutVars>
      </dgm:prSet>
      <dgm:spPr/>
    </dgm:pt>
    <dgm:pt modelId="{3D2D2C51-FC65-45FE-ABB2-A1C4A2E7C943}" type="pres">
      <dgm:prSet presAssocID="{9C448C44-F65F-4C54-8650-8605C8D98AE6}" presName="composite" presStyleCnt="0"/>
      <dgm:spPr/>
    </dgm:pt>
    <dgm:pt modelId="{A05BDCF6-64EA-4802-83A1-1157FF347FDA}" type="pres">
      <dgm:prSet presAssocID="{9C448C44-F65F-4C54-8650-8605C8D98AE6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</dgm:pt>
    <dgm:pt modelId="{5D6666B3-46B4-43E9-8B32-56DBDAE7BA7D}" type="pres">
      <dgm:prSet presAssocID="{9C448C44-F65F-4C54-8650-8605C8D98AE6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59177D52-E17D-42AC-B071-0B48EA2199F2}" type="pres">
      <dgm:prSet presAssocID="{9C448C44-F65F-4C54-8650-8605C8D98AE6}" presName="BalanceSpacing" presStyleCnt="0"/>
      <dgm:spPr/>
    </dgm:pt>
    <dgm:pt modelId="{F8F518AC-A023-48A8-B881-D01122AC074A}" type="pres">
      <dgm:prSet presAssocID="{9C448C44-F65F-4C54-8650-8605C8D98AE6}" presName="BalanceSpacing1" presStyleCnt="0"/>
      <dgm:spPr/>
    </dgm:pt>
    <dgm:pt modelId="{8432572D-0D85-4CD7-8B1B-C986EC6EA99E}" type="pres">
      <dgm:prSet presAssocID="{CE372E67-44B8-4492-9684-068A8D95CC4B}" presName="Accent1Text" presStyleLbl="node1" presStyleIdx="1" presStyleCnt="8"/>
      <dgm:spPr/>
    </dgm:pt>
    <dgm:pt modelId="{2992686C-ECBC-4C88-BF7F-9210E21FB0E2}" type="pres">
      <dgm:prSet presAssocID="{CE372E67-44B8-4492-9684-068A8D95CC4B}" presName="spaceBetweenRectangles" presStyleCnt="0"/>
      <dgm:spPr/>
    </dgm:pt>
    <dgm:pt modelId="{D9109004-D6A1-4460-8BE5-8754C93915B8}" type="pres">
      <dgm:prSet presAssocID="{8AFA22EC-20DD-488F-BDE0-77C134AA1ED3}" presName="composite" presStyleCnt="0"/>
      <dgm:spPr/>
    </dgm:pt>
    <dgm:pt modelId="{A37178BD-616F-4D69-A051-C76E204CE37B}" type="pres">
      <dgm:prSet presAssocID="{8AFA22EC-20DD-488F-BDE0-77C134AA1ED3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</dgm:pt>
    <dgm:pt modelId="{F8074BF8-A5FD-4F40-87CA-FD2BA047BE25}" type="pres">
      <dgm:prSet presAssocID="{8AFA22EC-20DD-488F-BDE0-77C134AA1ED3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E13C554B-7993-45B6-B7A7-213D71CB0CF4}" type="pres">
      <dgm:prSet presAssocID="{8AFA22EC-20DD-488F-BDE0-77C134AA1ED3}" presName="BalanceSpacing" presStyleCnt="0"/>
      <dgm:spPr/>
    </dgm:pt>
    <dgm:pt modelId="{D722AC6D-1FAC-417B-B706-5EAE43E8B98B}" type="pres">
      <dgm:prSet presAssocID="{8AFA22EC-20DD-488F-BDE0-77C134AA1ED3}" presName="BalanceSpacing1" presStyleCnt="0"/>
      <dgm:spPr/>
    </dgm:pt>
    <dgm:pt modelId="{DB072F67-8CD0-4D7B-B266-E4E5E52C8EBC}" type="pres">
      <dgm:prSet presAssocID="{B85CE4D3-7D62-43C7-8F81-0B3769A25ADC}" presName="Accent1Text" presStyleLbl="node1" presStyleIdx="3" presStyleCnt="8"/>
      <dgm:spPr/>
    </dgm:pt>
    <dgm:pt modelId="{F3BB031E-8B7C-47C4-BA28-A6EFBFEDCF5A}" type="pres">
      <dgm:prSet presAssocID="{B85CE4D3-7D62-43C7-8F81-0B3769A25ADC}" presName="spaceBetweenRectangles" presStyleCnt="0"/>
      <dgm:spPr/>
    </dgm:pt>
    <dgm:pt modelId="{1362ABCF-4CCC-4C09-84E2-65D6337182EA}" type="pres">
      <dgm:prSet presAssocID="{11ABA2D5-6664-4B78-8686-6511AB0BE68D}" presName="composite" presStyleCnt="0"/>
      <dgm:spPr/>
    </dgm:pt>
    <dgm:pt modelId="{8A77C0ED-8B4D-418B-92BE-33D1B2DDA4BB}" type="pres">
      <dgm:prSet presAssocID="{11ABA2D5-6664-4B78-8686-6511AB0BE68D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</dgm:pt>
    <dgm:pt modelId="{015DA9EC-9AFA-444B-B510-BECF1C92C6CA}" type="pres">
      <dgm:prSet presAssocID="{11ABA2D5-6664-4B78-8686-6511AB0BE68D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D11EEF3B-E86D-4F32-8511-3C2D74F81050}" type="pres">
      <dgm:prSet presAssocID="{11ABA2D5-6664-4B78-8686-6511AB0BE68D}" presName="BalanceSpacing" presStyleCnt="0"/>
      <dgm:spPr/>
    </dgm:pt>
    <dgm:pt modelId="{D4F5C3DE-1FCB-4280-B789-872C1F5E8644}" type="pres">
      <dgm:prSet presAssocID="{11ABA2D5-6664-4B78-8686-6511AB0BE68D}" presName="BalanceSpacing1" presStyleCnt="0"/>
      <dgm:spPr/>
    </dgm:pt>
    <dgm:pt modelId="{8DF74338-D153-43F7-8391-6F1DD207A6A5}" type="pres">
      <dgm:prSet presAssocID="{D072E428-8D5B-4072-ACC1-83588FB0017A}" presName="Accent1Text" presStyleLbl="node1" presStyleIdx="5" presStyleCnt="8"/>
      <dgm:spPr/>
    </dgm:pt>
    <dgm:pt modelId="{1D45E27B-30B3-414B-9185-96EA39718D8B}" type="pres">
      <dgm:prSet presAssocID="{D072E428-8D5B-4072-ACC1-83588FB0017A}" presName="spaceBetweenRectangles" presStyleCnt="0"/>
      <dgm:spPr/>
    </dgm:pt>
    <dgm:pt modelId="{327CC5EF-1EB6-4EE8-A418-5785BD14B821}" type="pres">
      <dgm:prSet presAssocID="{34DACFE4-310E-4BA3-8D1B-7A6BCC73F4F0}" presName="composite" presStyleCnt="0"/>
      <dgm:spPr/>
    </dgm:pt>
    <dgm:pt modelId="{B8644E59-4517-478C-9AAD-A795A37A1624}" type="pres">
      <dgm:prSet presAssocID="{34DACFE4-310E-4BA3-8D1B-7A6BCC73F4F0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</dgm:pt>
    <dgm:pt modelId="{89393FF4-F60A-4BBB-B54B-D746D47CF11C}" type="pres">
      <dgm:prSet presAssocID="{34DACFE4-310E-4BA3-8D1B-7A6BCC73F4F0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D250AD67-C661-49CA-B22D-F93D9CF72870}" type="pres">
      <dgm:prSet presAssocID="{34DACFE4-310E-4BA3-8D1B-7A6BCC73F4F0}" presName="BalanceSpacing" presStyleCnt="0"/>
      <dgm:spPr/>
    </dgm:pt>
    <dgm:pt modelId="{F63018D8-1FFD-49FC-8647-9AB1A70B9325}" type="pres">
      <dgm:prSet presAssocID="{34DACFE4-310E-4BA3-8D1B-7A6BCC73F4F0}" presName="BalanceSpacing1" presStyleCnt="0"/>
      <dgm:spPr/>
    </dgm:pt>
    <dgm:pt modelId="{DFC5B83F-AF82-4038-A798-6711C85D7271}" type="pres">
      <dgm:prSet presAssocID="{C6A82847-0FEA-4BCB-8FBD-E7A112358EEA}" presName="Accent1Text" presStyleLbl="node1" presStyleIdx="7" presStyleCnt="8"/>
      <dgm:spPr/>
    </dgm:pt>
  </dgm:ptLst>
  <dgm:cxnLst>
    <dgm:cxn modelId="{8E233212-F30B-4837-888C-BAA83E9D4B51}" type="presOf" srcId="{34DACFE4-310E-4BA3-8D1B-7A6BCC73F4F0}" destId="{B8644E59-4517-478C-9AAD-A795A37A1624}" srcOrd="0" destOrd="0" presId="urn:microsoft.com/office/officeart/2008/layout/AlternatingHexagons"/>
    <dgm:cxn modelId="{AC9E3223-A857-4D8A-B231-043B36C43A50}" srcId="{6F9E6E0D-9EB1-4E47-AFCD-F74FF62BB94E}" destId="{34DACFE4-310E-4BA3-8D1B-7A6BCC73F4F0}" srcOrd="3" destOrd="0" parTransId="{DDB7D3D0-D851-44D0-B026-B1F1747C71D4}" sibTransId="{C6A82847-0FEA-4BCB-8FBD-E7A112358EEA}"/>
    <dgm:cxn modelId="{98B3E426-6806-4C01-A9FD-D4DD79A4491F}" type="presOf" srcId="{B85CE4D3-7D62-43C7-8F81-0B3769A25ADC}" destId="{DB072F67-8CD0-4D7B-B266-E4E5E52C8EBC}" srcOrd="0" destOrd="0" presId="urn:microsoft.com/office/officeart/2008/layout/AlternatingHexagons"/>
    <dgm:cxn modelId="{BA27B132-55FE-43EF-BA61-A4FBBCBE12F5}" srcId="{6F9E6E0D-9EB1-4E47-AFCD-F74FF62BB94E}" destId="{9C448C44-F65F-4C54-8650-8605C8D98AE6}" srcOrd="0" destOrd="0" parTransId="{6F6CA1E7-3F4F-496F-9A6D-0895034FA6F8}" sibTransId="{CE372E67-44B8-4492-9684-068A8D95CC4B}"/>
    <dgm:cxn modelId="{C60F2E4A-CCBC-4F14-A2F6-C6C4C9738639}" type="presOf" srcId="{11ABA2D5-6664-4B78-8686-6511AB0BE68D}" destId="{8A77C0ED-8B4D-418B-92BE-33D1B2DDA4BB}" srcOrd="0" destOrd="0" presId="urn:microsoft.com/office/officeart/2008/layout/AlternatingHexagons"/>
    <dgm:cxn modelId="{59F05451-DB3B-433A-9FD5-9FE80EC42181}" type="presOf" srcId="{8AFA22EC-20DD-488F-BDE0-77C134AA1ED3}" destId="{A37178BD-616F-4D69-A051-C76E204CE37B}" srcOrd="0" destOrd="0" presId="urn:microsoft.com/office/officeart/2008/layout/AlternatingHexagons"/>
    <dgm:cxn modelId="{CE8D535A-C29C-4CC6-9BFA-99AB7B03052B}" type="presOf" srcId="{C6A82847-0FEA-4BCB-8FBD-E7A112358EEA}" destId="{DFC5B83F-AF82-4038-A798-6711C85D7271}" srcOrd="0" destOrd="0" presId="urn:microsoft.com/office/officeart/2008/layout/AlternatingHexagons"/>
    <dgm:cxn modelId="{CC0EB580-4731-43DB-953C-006AD8E4E577}" srcId="{6F9E6E0D-9EB1-4E47-AFCD-F74FF62BB94E}" destId="{11ABA2D5-6664-4B78-8686-6511AB0BE68D}" srcOrd="2" destOrd="0" parTransId="{56CA1BB3-02EB-406D-B903-44B27C006071}" sibTransId="{D072E428-8D5B-4072-ACC1-83588FB0017A}"/>
    <dgm:cxn modelId="{CE710481-F6DF-4692-9894-250749871C41}" type="presOf" srcId="{6F9E6E0D-9EB1-4E47-AFCD-F74FF62BB94E}" destId="{C22BD02A-7A58-450A-8BED-6AA03B92A315}" srcOrd="0" destOrd="0" presId="urn:microsoft.com/office/officeart/2008/layout/AlternatingHexagons"/>
    <dgm:cxn modelId="{01008181-2EFE-4999-A39F-017BD0DE20A4}" type="presOf" srcId="{CE372E67-44B8-4492-9684-068A8D95CC4B}" destId="{8432572D-0D85-4CD7-8B1B-C986EC6EA99E}" srcOrd="0" destOrd="0" presId="urn:microsoft.com/office/officeart/2008/layout/AlternatingHexagons"/>
    <dgm:cxn modelId="{6C616C8C-659D-4270-AE35-6A26A3354837}" srcId="{6F9E6E0D-9EB1-4E47-AFCD-F74FF62BB94E}" destId="{8AFA22EC-20DD-488F-BDE0-77C134AA1ED3}" srcOrd="1" destOrd="0" parTransId="{F54B433C-3D60-4B1C-A8AA-677C1D125033}" sibTransId="{B85CE4D3-7D62-43C7-8F81-0B3769A25ADC}"/>
    <dgm:cxn modelId="{CD7D34CA-4910-4008-A636-3E57835995AA}" type="presOf" srcId="{9C448C44-F65F-4C54-8650-8605C8D98AE6}" destId="{A05BDCF6-64EA-4802-83A1-1157FF347FDA}" srcOrd="0" destOrd="0" presId="urn:microsoft.com/office/officeart/2008/layout/AlternatingHexagons"/>
    <dgm:cxn modelId="{0FE678CE-A13F-4F23-9A28-DF8BE611D38D}" type="presOf" srcId="{D072E428-8D5B-4072-ACC1-83588FB0017A}" destId="{8DF74338-D153-43F7-8391-6F1DD207A6A5}" srcOrd="0" destOrd="0" presId="urn:microsoft.com/office/officeart/2008/layout/AlternatingHexagons"/>
    <dgm:cxn modelId="{FA502B77-AAE8-4D54-B7A9-2F2C2EC93B2C}" type="presParOf" srcId="{C22BD02A-7A58-450A-8BED-6AA03B92A315}" destId="{3D2D2C51-FC65-45FE-ABB2-A1C4A2E7C943}" srcOrd="0" destOrd="0" presId="urn:microsoft.com/office/officeart/2008/layout/AlternatingHexagons"/>
    <dgm:cxn modelId="{ECC37D0F-1A60-4AA8-9E4E-A810072E29B4}" type="presParOf" srcId="{3D2D2C51-FC65-45FE-ABB2-A1C4A2E7C943}" destId="{A05BDCF6-64EA-4802-83A1-1157FF347FDA}" srcOrd="0" destOrd="0" presId="urn:microsoft.com/office/officeart/2008/layout/AlternatingHexagons"/>
    <dgm:cxn modelId="{682C22F0-C9EF-447A-BE84-1DF84E8E3CAB}" type="presParOf" srcId="{3D2D2C51-FC65-45FE-ABB2-A1C4A2E7C943}" destId="{5D6666B3-46B4-43E9-8B32-56DBDAE7BA7D}" srcOrd="1" destOrd="0" presId="urn:microsoft.com/office/officeart/2008/layout/AlternatingHexagons"/>
    <dgm:cxn modelId="{0358E7B7-761A-4D7E-B35C-377270F42378}" type="presParOf" srcId="{3D2D2C51-FC65-45FE-ABB2-A1C4A2E7C943}" destId="{59177D52-E17D-42AC-B071-0B48EA2199F2}" srcOrd="2" destOrd="0" presId="urn:microsoft.com/office/officeart/2008/layout/AlternatingHexagons"/>
    <dgm:cxn modelId="{30D27197-6DDB-4DF6-B528-5D79D20AF85B}" type="presParOf" srcId="{3D2D2C51-FC65-45FE-ABB2-A1C4A2E7C943}" destId="{F8F518AC-A023-48A8-B881-D01122AC074A}" srcOrd="3" destOrd="0" presId="urn:microsoft.com/office/officeart/2008/layout/AlternatingHexagons"/>
    <dgm:cxn modelId="{2AB0A3C6-D1D2-4D6E-8DA5-27FAA3410687}" type="presParOf" srcId="{3D2D2C51-FC65-45FE-ABB2-A1C4A2E7C943}" destId="{8432572D-0D85-4CD7-8B1B-C986EC6EA99E}" srcOrd="4" destOrd="0" presId="urn:microsoft.com/office/officeart/2008/layout/AlternatingHexagons"/>
    <dgm:cxn modelId="{659E7BF1-7594-42FD-8CBB-9CD7B42EA637}" type="presParOf" srcId="{C22BD02A-7A58-450A-8BED-6AA03B92A315}" destId="{2992686C-ECBC-4C88-BF7F-9210E21FB0E2}" srcOrd="1" destOrd="0" presId="urn:microsoft.com/office/officeart/2008/layout/AlternatingHexagons"/>
    <dgm:cxn modelId="{0A7BA4E6-74EF-4A8E-940C-9F81579B4DCB}" type="presParOf" srcId="{C22BD02A-7A58-450A-8BED-6AA03B92A315}" destId="{D9109004-D6A1-4460-8BE5-8754C93915B8}" srcOrd="2" destOrd="0" presId="urn:microsoft.com/office/officeart/2008/layout/AlternatingHexagons"/>
    <dgm:cxn modelId="{AF3EC02F-CD36-43F0-AF4C-9655DA9A91B1}" type="presParOf" srcId="{D9109004-D6A1-4460-8BE5-8754C93915B8}" destId="{A37178BD-616F-4D69-A051-C76E204CE37B}" srcOrd="0" destOrd="0" presId="urn:microsoft.com/office/officeart/2008/layout/AlternatingHexagons"/>
    <dgm:cxn modelId="{2F612381-BE53-4F61-9AC7-CBE34027DAC5}" type="presParOf" srcId="{D9109004-D6A1-4460-8BE5-8754C93915B8}" destId="{F8074BF8-A5FD-4F40-87CA-FD2BA047BE25}" srcOrd="1" destOrd="0" presId="urn:microsoft.com/office/officeart/2008/layout/AlternatingHexagons"/>
    <dgm:cxn modelId="{EE5F00AC-7C85-4FB4-B9B9-3F7F3537E4D3}" type="presParOf" srcId="{D9109004-D6A1-4460-8BE5-8754C93915B8}" destId="{E13C554B-7993-45B6-B7A7-213D71CB0CF4}" srcOrd="2" destOrd="0" presId="urn:microsoft.com/office/officeart/2008/layout/AlternatingHexagons"/>
    <dgm:cxn modelId="{5A2921A5-F59C-49A3-8E8D-765CEB3C5E95}" type="presParOf" srcId="{D9109004-D6A1-4460-8BE5-8754C93915B8}" destId="{D722AC6D-1FAC-417B-B706-5EAE43E8B98B}" srcOrd="3" destOrd="0" presId="urn:microsoft.com/office/officeart/2008/layout/AlternatingHexagons"/>
    <dgm:cxn modelId="{3C45AD4C-8FF0-4F7F-97F0-91AE81340C57}" type="presParOf" srcId="{D9109004-D6A1-4460-8BE5-8754C93915B8}" destId="{DB072F67-8CD0-4D7B-B266-E4E5E52C8EBC}" srcOrd="4" destOrd="0" presId="urn:microsoft.com/office/officeart/2008/layout/AlternatingHexagons"/>
    <dgm:cxn modelId="{0B74128B-DC8B-4DFD-9AD7-C761FF0335DD}" type="presParOf" srcId="{C22BD02A-7A58-450A-8BED-6AA03B92A315}" destId="{F3BB031E-8B7C-47C4-BA28-A6EFBFEDCF5A}" srcOrd="3" destOrd="0" presId="urn:microsoft.com/office/officeart/2008/layout/AlternatingHexagons"/>
    <dgm:cxn modelId="{47793E2B-D247-4D1E-B744-E17AA5FBA265}" type="presParOf" srcId="{C22BD02A-7A58-450A-8BED-6AA03B92A315}" destId="{1362ABCF-4CCC-4C09-84E2-65D6337182EA}" srcOrd="4" destOrd="0" presId="urn:microsoft.com/office/officeart/2008/layout/AlternatingHexagons"/>
    <dgm:cxn modelId="{74B2F689-E99E-48B5-8AA3-B02CE00B2594}" type="presParOf" srcId="{1362ABCF-4CCC-4C09-84E2-65D6337182EA}" destId="{8A77C0ED-8B4D-418B-92BE-33D1B2DDA4BB}" srcOrd="0" destOrd="0" presId="urn:microsoft.com/office/officeart/2008/layout/AlternatingHexagons"/>
    <dgm:cxn modelId="{827A030F-9B7B-461F-A44D-193FF6B66DC5}" type="presParOf" srcId="{1362ABCF-4CCC-4C09-84E2-65D6337182EA}" destId="{015DA9EC-9AFA-444B-B510-BECF1C92C6CA}" srcOrd="1" destOrd="0" presId="urn:microsoft.com/office/officeart/2008/layout/AlternatingHexagons"/>
    <dgm:cxn modelId="{ECAB75EF-290B-41F6-BDF9-D5109498E452}" type="presParOf" srcId="{1362ABCF-4CCC-4C09-84E2-65D6337182EA}" destId="{D11EEF3B-E86D-4F32-8511-3C2D74F81050}" srcOrd="2" destOrd="0" presId="urn:microsoft.com/office/officeart/2008/layout/AlternatingHexagons"/>
    <dgm:cxn modelId="{0836D55C-0EA8-4DFF-8ACE-00D6A3E83FFC}" type="presParOf" srcId="{1362ABCF-4CCC-4C09-84E2-65D6337182EA}" destId="{D4F5C3DE-1FCB-4280-B789-872C1F5E8644}" srcOrd="3" destOrd="0" presId="urn:microsoft.com/office/officeart/2008/layout/AlternatingHexagons"/>
    <dgm:cxn modelId="{8631D8D9-637F-470D-81D4-E7C989EC0AC4}" type="presParOf" srcId="{1362ABCF-4CCC-4C09-84E2-65D6337182EA}" destId="{8DF74338-D153-43F7-8391-6F1DD207A6A5}" srcOrd="4" destOrd="0" presId="urn:microsoft.com/office/officeart/2008/layout/AlternatingHexagons"/>
    <dgm:cxn modelId="{5A9C5E71-8782-4A0E-A562-41FC065DCBF7}" type="presParOf" srcId="{C22BD02A-7A58-450A-8BED-6AA03B92A315}" destId="{1D45E27B-30B3-414B-9185-96EA39718D8B}" srcOrd="5" destOrd="0" presId="urn:microsoft.com/office/officeart/2008/layout/AlternatingHexagons"/>
    <dgm:cxn modelId="{3BF8E3C2-3625-4F86-B9F0-37D26FDF1EE4}" type="presParOf" srcId="{C22BD02A-7A58-450A-8BED-6AA03B92A315}" destId="{327CC5EF-1EB6-4EE8-A418-5785BD14B821}" srcOrd="6" destOrd="0" presId="urn:microsoft.com/office/officeart/2008/layout/AlternatingHexagons"/>
    <dgm:cxn modelId="{A1DFD2E8-B3DB-4728-BD35-6EC28CCE873A}" type="presParOf" srcId="{327CC5EF-1EB6-4EE8-A418-5785BD14B821}" destId="{B8644E59-4517-478C-9AAD-A795A37A1624}" srcOrd="0" destOrd="0" presId="urn:microsoft.com/office/officeart/2008/layout/AlternatingHexagons"/>
    <dgm:cxn modelId="{B4FC904D-CC1E-46F8-BC09-3D3A84D81228}" type="presParOf" srcId="{327CC5EF-1EB6-4EE8-A418-5785BD14B821}" destId="{89393FF4-F60A-4BBB-B54B-D746D47CF11C}" srcOrd="1" destOrd="0" presId="urn:microsoft.com/office/officeart/2008/layout/AlternatingHexagons"/>
    <dgm:cxn modelId="{0550687B-749C-4F87-BE00-C761D806191D}" type="presParOf" srcId="{327CC5EF-1EB6-4EE8-A418-5785BD14B821}" destId="{D250AD67-C661-49CA-B22D-F93D9CF72870}" srcOrd="2" destOrd="0" presId="urn:microsoft.com/office/officeart/2008/layout/AlternatingHexagons"/>
    <dgm:cxn modelId="{91727FBB-893D-46CD-8923-F6B0080271ED}" type="presParOf" srcId="{327CC5EF-1EB6-4EE8-A418-5785BD14B821}" destId="{F63018D8-1FFD-49FC-8647-9AB1A70B9325}" srcOrd="3" destOrd="0" presId="urn:microsoft.com/office/officeart/2008/layout/AlternatingHexagons"/>
    <dgm:cxn modelId="{994D963B-77A4-473C-B1E5-2335D4AD3BAA}" type="presParOf" srcId="{327CC5EF-1EB6-4EE8-A418-5785BD14B821}" destId="{DFC5B83F-AF82-4038-A798-6711C85D7271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5BDCF6-64EA-4802-83A1-1157FF347FDA}">
      <dsp:nvSpPr>
        <dsp:cNvPr id="0" name=""/>
        <dsp:cNvSpPr/>
      </dsp:nvSpPr>
      <dsp:spPr>
        <a:xfrm rot="5400000">
          <a:off x="2327039" y="65682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Total Startup Funding Needed: £20,000</a:t>
          </a:r>
          <a:endParaRPr lang="en-US" sz="800" kern="1200"/>
        </a:p>
      </dsp:txBody>
      <dsp:txXfrm rot="-5400000">
        <a:off x="2528657" y="156987"/>
        <a:ext cx="601962" cy="691912"/>
      </dsp:txXfrm>
    </dsp:sp>
    <dsp:sp modelId="{5D6666B3-46B4-43E9-8B32-56DBDAE7BA7D}">
      <dsp:nvSpPr>
        <dsp:cNvPr id="0" name=""/>
        <dsp:cNvSpPr/>
      </dsp:nvSpPr>
      <dsp:spPr>
        <a:xfrm>
          <a:off x="3293437" y="201384"/>
          <a:ext cx="1121801" cy="603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32572D-0D85-4CD7-8B1B-C986EC6EA99E}">
      <dsp:nvSpPr>
        <dsp:cNvPr id="0" name=""/>
        <dsp:cNvSpPr/>
      </dsp:nvSpPr>
      <dsp:spPr>
        <a:xfrm rot="5400000">
          <a:off x="1382555" y="65682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584173" y="156987"/>
        <a:ext cx="601962" cy="691912"/>
      </dsp:txXfrm>
    </dsp:sp>
    <dsp:sp modelId="{A37178BD-616F-4D69-A051-C76E204CE37B}">
      <dsp:nvSpPr>
        <dsp:cNvPr id="0" name=""/>
        <dsp:cNvSpPr/>
      </dsp:nvSpPr>
      <dsp:spPr>
        <a:xfrm rot="5400000">
          <a:off x="1852987" y="918894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Sources:</a:t>
          </a:r>
          <a:endParaRPr lang="en-US" sz="800" kern="1200"/>
        </a:p>
      </dsp:txBody>
      <dsp:txXfrm rot="-5400000">
        <a:off x="2054605" y="1010199"/>
        <a:ext cx="601962" cy="691912"/>
      </dsp:txXfrm>
    </dsp:sp>
    <dsp:sp modelId="{F8074BF8-A5FD-4F40-87CA-FD2BA047BE25}">
      <dsp:nvSpPr>
        <dsp:cNvPr id="0" name=""/>
        <dsp:cNvSpPr/>
      </dsp:nvSpPr>
      <dsp:spPr>
        <a:xfrm>
          <a:off x="796524" y="1054596"/>
          <a:ext cx="1085614" cy="603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072F67-8CD0-4D7B-B266-E4E5E52C8EBC}">
      <dsp:nvSpPr>
        <dsp:cNvPr id="0" name=""/>
        <dsp:cNvSpPr/>
      </dsp:nvSpPr>
      <dsp:spPr>
        <a:xfrm rot="5400000">
          <a:off x="2797472" y="918894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2999090" y="1010199"/>
        <a:ext cx="601962" cy="691912"/>
      </dsp:txXfrm>
    </dsp:sp>
    <dsp:sp modelId="{8A77C0ED-8B4D-418B-92BE-33D1B2DDA4BB}">
      <dsp:nvSpPr>
        <dsp:cNvPr id="0" name=""/>
        <dsp:cNvSpPr/>
      </dsp:nvSpPr>
      <dsp:spPr>
        <a:xfrm rot="5400000">
          <a:off x="2327039" y="1772107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Owner investment: £8,000</a:t>
          </a:r>
          <a:endParaRPr lang="en-US" sz="800" kern="1200"/>
        </a:p>
      </dsp:txBody>
      <dsp:txXfrm rot="-5400000">
        <a:off x="2528657" y="1863412"/>
        <a:ext cx="601962" cy="691912"/>
      </dsp:txXfrm>
    </dsp:sp>
    <dsp:sp modelId="{015DA9EC-9AFA-444B-B510-BECF1C92C6CA}">
      <dsp:nvSpPr>
        <dsp:cNvPr id="0" name=""/>
        <dsp:cNvSpPr/>
      </dsp:nvSpPr>
      <dsp:spPr>
        <a:xfrm>
          <a:off x="3293437" y="1907809"/>
          <a:ext cx="1121801" cy="603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F74338-D153-43F7-8391-6F1DD207A6A5}">
      <dsp:nvSpPr>
        <dsp:cNvPr id="0" name=""/>
        <dsp:cNvSpPr/>
      </dsp:nvSpPr>
      <dsp:spPr>
        <a:xfrm rot="5400000">
          <a:off x="1382555" y="1772107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1584173" y="1863412"/>
        <a:ext cx="601962" cy="691912"/>
      </dsp:txXfrm>
    </dsp:sp>
    <dsp:sp modelId="{B8644E59-4517-478C-9AAD-A795A37A1624}">
      <dsp:nvSpPr>
        <dsp:cNvPr id="0" name=""/>
        <dsp:cNvSpPr/>
      </dsp:nvSpPr>
      <dsp:spPr>
        <a:xfrm rot="5400000">
          <a:off x="1852987" y="2625319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Investor funding: £12,000</a:t>
          </a:r>
          <a:endParaRPr lang="en-US" sz="800" kern="1200"/>
        </a:p>
      </dsp:txBody>
      <dsp:txXfrm rot="-5400000">
        <a:off x="2054605" y="2716624"/>
        <a:ext cx="601962" cy="691912"/>
      </dsp:txXfrm>
    </dsp:sp>
    <dsp:sp modelId="{89393FF4-F60A-4BBB-B54B-D746D47CF11C}">
      <dsp:nvSpPr>
        <dsp:cNvPr id="0" name=""/>
        <dsp:cNvSpPr/>
      </dsp:nvSpPr>
      <dsp:spPr>
        <a:xfrm>
          <a:off x="796524" y="2761021"/>
          <a:ext cx="1085614" cy="603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C5B83F-AF82-4038-A798-6711C85D7271}">
      <dsp:nvSpPr>
        <dsp:cNvPr id="0" name=""/>
        <dsp:cNvSpPr/>
      </dsp:nvSpPr>
      <dsp:spPr>
        <a:xfrm rot="5400000">
          <a:off x="2797472" y="2625319"/>
          <a:ext cx="1005198" cy="874522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 rot="-5400000">
        <a:off x="2999090" y="2716624"/>
        <a:ext cx="601962" cy="6919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397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57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142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624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039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742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642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420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611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950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726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130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523BA9-2A8D-E2D7-6433-420D3236ED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499" r="9085" b="37361"/>
          <a:stretch>
            <a:fillRect/>
          </a:stretch>
        </p:blipFill>
        <p:spPr>
          <a:xfrm>
            <a:off x="181430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4444" y="1066800"/>
            <a:ext cx="4682990" cy="4724400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1161" y="1257301"/>
            <a:ext cx="7983717" cy="384161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ea typeface="+mj-lt"/>
                <a:cs typeface="+mj-lt"/>
              </a:rPr>
              <a:t>Assignment Title: Part 2 – Individual Presentation Pitch Business Name: </a:t>
            </a:r>
            <a:r>
              <a:rPr lang="en-GB" sz="2800" b="1" dirty="0" err="1">
                <a:ea typeface="+mj-lt"/>
                <a:cs typeface="+mj-lt"/>
              </a:rPr>
              <a:t>SweetSpot</a:t>
            </a:r>
            <a:r>
              <a:rPr lang="en-GB" sz="2800" b="1" dirty="0">
                <a:ea typeface="+mj-lt"/>
                <a:cs typeface="+mj-lt"/>
              </a:rPr>
              <a:t> Bakery – An </a:t>
            </a:r>
            <a:r>
              <a:rPr lang="en-GB" sz="2800" b="1" dirty="0" err="1">
                <a:ea typeface="+mj-lt"/>
                <a:cs typeface="+mj-lt"/>
              </a:rPr>
              <a:t>Instagrammable</a:t>
            </a:r>
            <a:r>
              <a:rPr lang="en-GB" sz="2800" b="1" dirty="0">
                <a:ea typeface="+mj-lt"/>
                <a:cs typeface="+mj-lt"/>
              </a:rPr>
              <a:t> Bakery Experience Module: Enterprise and Entrepreneurship (LCLM4006) Programme: Certificate in Higher Education Business Skills for the Workplace Lecturer: Dr Chung Lai Johnny Wan Student Name: Rosaura Dumitru Student ID: 2510325</a:t>
            </a:r>
            <a:endParaRPr lang="en-US" sz="2800" b="1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0800000" flipV="1">
            <a:off x="305077" y="1063752"/>
            <a:ext cx="0" cy="472744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2BDA8-CF37-822A-76C5-2BC37CBAB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>
                <a:ea typeface="+mj-lt"/>
                <a:cs typeface="+mj-lt"/>
              </a:rPr>
              <a:t>Business Idea Overview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12A2E-FEF3-C813-DF4C-D2E85DA81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dirty="0">
                <a:latin typeface="Aptos"/>
                <a:ea typeface="+mn-lt"/>
                <a:cs typeface="+mn-lt"/>
              </a:rPr>
              <a:t>Core offering: High-quality baked goods, artisan coffee, plus dedicated photo-friendly spaces Products: Custom cakes, cupcakes, macarons, vegan/gluten-free options, seasonal desserts Unique Selling Points: </a:t>
            </a:r>
            <a:r>
              <a:rPr lang="en-GB" dirty="0" err="1">
                <a:latin typeface="Aptos"/>
                <a:ea typeface="+mn-lt"/>
                <a:cs typeface="+mn-lt"/>
              </a:rPr>
              <a:t>Instagrammable</a:t>
            </a:r>
            <a:r>
              <a:rPr lang="en-GB" dirty="0">
                <a:latin typeface="Aptos"/>
                <a:ea typeface="+mn-lt"/>
                <a:cs typeface="+mn-lt"/>
              </a:rPr>
              <a:t> interior: pastel décor, flower walls, neon signs Eco-friendly operations &amp; local sourcing Themed products and experiences designed for social sharing Legal Structure: Private Limited Company (Ltd) Management Team: Owner/Manager, Head Baker, Assistant Baker, 2 Customer Service staff, Part-time Social Media Coordinator</a:t>
            </a:r>
            <a:endParaRPr lang="en-GB" dirty="0">
              <a:latin typeface="Aptos"/>
            </a:endParaRPr>
          </a:p>
        </p:txBody>
      </p:sp>
      <p:pic>
        <p:nvPicPr>
          <p:cNvPr id="5" name="Picture 4" descr="Tea and biscuits on the table">
            <a:extLst>
              <a:ext uri="{FF2B5EF4-FFF2-40B4-BE49-F238E27FC236}">
                <a16:creationId xmlns:a16="http://schemas.microsoft.com/office/drawing/2014/main" id="{E8ACA444-299A-4B36-AE4F-CA71290471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92" r="24507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35650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F241A-B4E1-6D74-8766-AB7577837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65" y="449944"/>
            <a:ext cx="10890929" cy="1097280"/>
          </a:xfrm>
        </p:spPr>
        <p:txBody>
          <a:bodyPr>
            <a:normAutofit/>
          </a:bodyPr>
          <a:lstStyle/>
          <a:p>
            <a:r>
              <a:rPr lang="en-GB" sz="3600">
                <a:latin typeface="Aptos Display"/>
                <a:ea typeface="+mj-lt"/>
                <a:cs typeface="+mj-lt"/>
              </a:rPr>
              <a:t>Key External Factors – PESTEL Analysis</a:t>
            </a:r>
            <a:endParaRPr lang="en-US" sz="3600">
              <a:latin typeface="Aptos Display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47932-C543-5815-B0B0-D04CE3D3B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09" y="1929529"/>
            <a:ext cx="10890928" cy="356616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>
                <a:latin typeface="Aptos"/>
                <a:ea typeface="+mn-lt"/>
                <a:cs typeface="+mn-lt"/>
              </a:rPr>
              <a:t>Most Impactful Factors Social: Social media drives demand for shareable food and experiences Growing preference for sustainable, ethical businesses Technological: Instagram/TikTok provide low-cost, high-reach marketing for visual brands Online ordering and digital payments improve customer convenience Economic: While costs are rising, customers still spend on "affordable luxury" treats Experiences are prioritised over generic products</a:t>
            </a:r>
            <a:endParaRPr lang="en-GB" sz="2800">
              <a:latin typeface="Aptos"/>
            </a:endParaRP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34F9E6DA-420D-B87E-2DE4-905BEE134F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31891" y="320675"/>
            <a:ext cx="14382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79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39902-8DD8-4090-6CA8-359B61850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ea typeface="+mj-lt"/>
                <a:cs typeface="+mj-lt"/>
              </a:rPr>
              <a:t>Marketing Strategy 1 – Social Media &amp; Digital</a:t>
            </a:r>
            <a:endParaRPr lang="en-US" sz="34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58D77-70A4-1007-49C8-B5A1B58E4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>
                <a:latin typeface="Aptos"/>
              </a:rPr>
              <a:t>How will we build our brand?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Primary platforms: Instagram &amp; TikTok – showcase products, behind-the-scenes baking, and customer photos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Content focus: Product styling, seasonal launches, and reposting customer content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Influencer collaboration: Invite local creators to visit and share their experience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Website: Full menu, custom order booking, delivery options, and sustainability information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endParaRPr lang="en-GB" sz="1700">
              <a:latin typeface="Aptos"/>
            </a:endParaRPr>
          </a:p>
        </p:txBody>
      </p:sp>
      <p:pic>
        <p:nvPicPr>
          <p:cNvPr id="5" name="Picture 4" descr="Doughnuts on a table">
            <a:extLst>
              <a:ext uri="{FF2B5EF4-FFF2-40B4-BE49-F238E27FC236}">
                <a16:creationId xmlns:a16="http://schemas.microsoft.com/office/drawing/2014/main" id="{51D85688-9746-6BCF-AB51-CDB12A459E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61" r="2330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807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283FF-EF20-55F6-7340-F434E429C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ea typeface="+mj-lt"/>
                <a:cs typeface="+mj-lt"/>
              </a:rPr>
              <a:t>Marketing Strategy 2 – Local Engagement &amp; Retention</a:t>
            </a:r>
            <a:endParaRPr lang="en-US" sz="34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19488-068A-EF90-7C39-CF153E1FF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365" y="2633236"/>
            <a:ext cx="10012317" cy="366698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>
                <a:latin typeface="Aptos"/>
              </a:rPr>
              <a:t>How we will grow locally</a:t>
            </a:r>
          </a:p>
          <a:p>
            <a:pPr>
              <a:lnSpc>
                <a:spcPct val="110000"/>
              </a:lnSpc>
            </a:pPr>
            <a:r>
              <a:rPr lang="en-GB" sz="2400">
                <a:latin typeface="Aptos"/>
                <a:ea typeface="+mn-lt"/>
                <a:cs typeface="+mn-lt"/>
              </a:rPr>
              <a:t>Loyalty scheme: Earn points for purchases, redeemable for discounts or free items</a:t>
            </a:r>
            <a:endParaRPr lang="en-GB" sz="24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2400">
                <a:latin typeface="Aptos"/>
                <a:ea typeface="+mn-lt"/>
                <a:cs typeface="+mn-lt"/>
              </a:rPr>
              <a:t>Events: Baking workshops, seasonal celebrations, and charity fundraisers</a:t>
            </a:r>
            <a:endParaRPr lang="en-GB" sz="24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2400">
                <a:latin typeface="Aptos"/>
                <a:ea typeface="+mn-lt"/>
                <a:cs typeface="+mn-lt"/>
              </a:rPr>
              <a:t>Partnerships: Work with local universities, event planners, and tourist groups</a:t>
            </a:r>
            <a:endParaRPr lang="en-GB" sz="24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2400">
                <a:latin typeface="Aptos"/>
                <a:ea typeface="+mn-lt"/>
                <a:cs typeface="+mn-lt"/>
              </a:rPr>
              <a:t>Opening offer: Free drink with every pastry during launch week</a:t>
            </a:r>
            <a:endParaRPr lang="en-GB" sz="2400">
              <a:latin typeface="Aptos"/>
            </a:endParaRPr>
          </a:p>
          <a:p>
            <a:pPr>
              <a:lnSpc>
                <a:spcPct val="110000"/>
              </a:lnSpc>
            </a:pPr>
            <a:endParaRPr lang="en-GB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0457082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BBB54-FDBD-F397-CD93-24F5C4DE2E3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5919788" cy="1096963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Funding Requirements &amp; Allocation</a:t>
            </a:r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0D7EECB-2031-DFB4-DE2A-91ABE7D41443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720379223"/>
              </p:ext>
            </p:extLst>
          </p:nvPr>
        </p:nvGraphicFramePr>
        <p:xfrm>
          <a:off x="-711200" y="1516289"/>
          <a:ext cx="5211763" cy="3565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A06246-AE44-DEFE-F72E-61B17576C64D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978650" y="2633663"/>
            <a:ext cx="5213350" cy="35655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kj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F19F585-BB0E-8629-441A-FE851316DB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5973157"/>
              </p:ext>
            </p:extLst>
          </p:nvPr>
        </p:nvGraphicFramePr>
        <p:xfrm>
          <a:off x="7590971" y="-13919200"/>
          <a:ext cx="624840" cy="365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2825508667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196406758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5494999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102756"/>
                  </a:ext>
                </a:extLst>
              </a:tr>
            </a:tbl>
          </a:graphicData>
        </a:graphic>
      </p:graphicFrame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827161BD-2462-8928-BA12-3D0C18C938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638182"/>
              </p:ext>
            </p:extLst>
          </p:nvPr>
        </p:nvGraphicFramePr>
        <p:xfrm>
          <a:off x="3302000" y="1095829"/>
          <a:ext cx="8369228" cy="4572710"/>
        </p:xfrm>
        <a:graphic>
          <a:graphicData uri="http://schemas.openxmlformats.org/drawingml/2006/table">
            <a:tbl>
              <a:tblPr bandRow="1">
                <a:tableStyleId>{775DCB02-9BB8-47FD-8907-85C794F793BA}</a:tableStyleId>
              </a:tblPr>
              <a:tblGrid>
                <a:gridCol w="3191326">
                  <a:extLst>
                    <a:ext uri="{9D8B030D-6E8A-4147-A177-3AD203B41FA5}">
                      <a16:colId xmlns:a16="http://schemas.microsoft.com/office/drawing/2014/main" val="727034167"/>
                    </a:ext>
                  </a:extLst>
                </a:gridCol>
                <a:gridCol w="2588951">
                  <a:extLst>
                    <a:ext uri="{9D8B030D-6E8A-4147-A177-3AD203B41FA5}">
                      <a16:colId xmlns:a16="http://schemas.microsoft.com/office/drawing/2014/main" val="468811653"/>
                    </a:ext>
                  </a:extLst>
                </a:gridCol>
                <a:gridCol w="2588951">
                  <a:extLst>
                    <a:ext uri="{9D8B030D-6E8A-4147-A177-3AD203B41FA5}">
                      <a16:colId xmlns:a16="http://schemas.microsoft.com/office/drawing/2014/main" val="3349621322"/>
                    </a:ext>
                  </a:extLst>
                </a:gridCol>
              </a:tblGrid>
              <a:tr h="3661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Item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Cost (£)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Purpose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82949249"/>
                  </a:ext>
                </a:extLst>
              </a:tr>
              <a:tr h="3661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Rental deposit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4,000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Secure suitable premises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19027546"/>
                  </a:ext>
                </a:extLst>
              </a:tr>
              <a:tr h="6145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Baking equipment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Professional ovens, mixers, and tools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99439062"/>
                  </a:ext>
                </a:extLst>
              </a:tr>
              <a:tr h="6145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Interior &amp; décor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Create the </a:t>
                      </a:r>
                      <a:r>
                        <a:rPr lang="en-GB" dirty="0" err="1"/>
                        <a:t>Instagrammable</a:t>
                      </a:r>
                      <a:r>
                        <a:rPr lang="en-GB" dirty="0"/>
                        <a:t> space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6584287"/>
                  </a:ext>
                </a:extLst>
              </a:tr>
              <a:tr h="3661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Initial ingredients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Launch menu stock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37672796"/>
                  </a:ext>
                </a:extLst>
              </a:tr>
              <a:tr h="6145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Sustainable packaging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Biodegradable, eco-friendly materials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04124556"/>
                  </a:ext>
                </a:extLst>
              </a:tr>
              <a:tr h="6145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Licences &amp; insurance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Food safety and legal compliance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371567"/>
                  </a:ext>
                </a:extLst>
              </a:tr>
              <a:tr h="6145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Marketing &amp; launch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1,200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Ads, launch events, branding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2008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03549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956AA-2BAF-A25D-BAAE-BB5E87362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079" y="254001"/>
            <a:ext cx="10890929" cy="1097280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Competitive Advantage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108C9-90EA-2685-7493-0BBE325121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48823" y="1109472"/>
            <a:ext cx="5212080" cy="35661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u="sng" dirty="0">
                <a:latin typeface="Aptos"/>
                <a:ea typeface="+mn-lt"/>
                <a:cs typeface="+mn-lt"/>
              </a:rPr>
              <a:t>Why </a:t>
            </a:r>
            <a:r>
              <a:rPr lang="en-GB" sz="2400" u="sng" dirty="0" err="1">
                <a:latin typeface="Aptos"/>
                <a:ea typeface="+mn-lt"/>
                <a:cs typeface="+mn-lt"/>
              </a:rPr>
              <a:t>SweetSpot</a:t>
            </a:r>
            <a:r>
              <a:rPr lang="en-GB" sz="2400" u="sng" dirty="0">
                <a:latin typeface="Aptos"/>
                <a:ea typeface="+mn-lt"/>
                <a:cs typeface="+mn-lt"/>
              </a:rPr>
              <a:t> stands out?</a:t>
            </a:r>
          </a:p>
          <a:p>
            <a:pPr marL="0" indent="0">
              <a:buNone/>
            </a:pPr>
            <a:endParaRPr lang="en-GB" sz="2400" u="sng" dirty="0">
              <a:latin typeface="Aptos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B304EBB-E9B3-B646-CD3C-CBCC64A148F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177322607"/>
              </p:ext>
            </p:extLst>
          </p:nvPr>
        </p:nvGraphicFramePr>
        <p:xfrm>
          <a:off x="1419678" y="1733778"/>
          <a:ext cx="7329516" cy="2937291"/>
        </p:xfrm>
        <a:graphic>
          <a:graphicData uri="http://schemas.openxmlformats.org/drawingml/2006/table">
            <a:tbl>
              <a:tblPr bandRow="1">
                <a:tableStyleId>{327F97BB-C833-4FB7-BDE5-3F7075034690}</a:tableStyleId>
              </a:tblPr>
              <a:tblGrid>
                <a:gridCol w="1832379">
                  <a:extLst>
                    <a:ext uri="{9D8B030D-6E8A-4147-A177-3AD203B41FA5}">
                      <a16:colId xmlns:a16="http://schemas.microsoft.com/office/drawing/2014/main" val="1923560984"/>
                    </a:ext>
                  </a:extLst>
                </a:gridCol>
                <a:gridCol w="1832379">
                  <a:extLst>
                    <a:ext uri="{9D8B030D-6E8A-4147-A177-3AD203B41FA5}">
                      <a16:colId xmlns:a16="http://schemas.microsoft.com/office/drawing/2014/main" val="3638166626"/>
                    </a:ext>
                  </a:extLst>
                </a:gridCol>
                <a:gridCol w="1832379">
                  <a:extLst>
                    <a:ext uri="{9D8B030D-6E8A-4147-A177-3AD203B41FA5}">
                      <a16:colId xmlns:a16="http://schemas.microsoft.com/office/drawing/2014/main" val="599651680"/>
                    </a:ext>
                  </a:extLst>
                </a:gridCol>
                <a:gridCol w="1832379">
                  <a:extLst>
                    <a:ext uri="{9D8B030D-6E8A-4147-A177-3AD203B41FA5}">
                      <a16:colId xmlns:a16="http://schemas.microsoft.com/office/drawing/2014/main" val="2289776233"/>
                    </a:ext>
                  </a:extLst>
                </a:gridCol>
              </a:tblGrid>
              <a:tr h="4912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Competitor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Their Strength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Their Weakness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Our Advantage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13693294"/>
                  </a:ext>
                </a:extLst>
              </a:tr>
              <a:tr h="11184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Traditional local bakery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Established reputation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Outdated design, little social media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Fully themed, photo-ready space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18837316"/>
                  </a:ext>
                </a:extLst>
              </a:tr>
              <a:tr h="13275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Coffee shops with baked goods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 footfall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Limited product range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Wide variety of custom and speciality items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1115297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4B99BAB-5572-2257-6B64-29797A43F0A0}"/>
              </a:ext>
            </a:extLst>
          </p:cNvPr>
          <p:cNvSpPr txBox="1"/>
          <p:nvPr/>
        </p:nvSpPr>
        <p:spPr>
          <a:xfrm>
            <a:off x="5683695" y="4859929"/>
            <a:ext cx="544000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ptos"/>
                <a:ea typeface="+mn-lt"/>
                <a:cs typeface="+mn-lt"/>
              </a:rPr>
              <a:t>Key differentiators:</a:t>
            </a:r>
            <a:endParaRPr lang="en-US" sz="2000" b="1">
              <a:latin typeface="Aptos"/>
            </a:endParaRPr>
          </a:p>
          <a:p>
            <a:r>
              <a:rPr lang="en-GB">
                <a:ea typeface="+mn-lt"/>
                <a:cs typeface="+mn-lt"/>
              </a:rPr>
              <a:t>✅ </a:t>
            </a:r>
            <a:r>
              <a:rPr lang="en-GB" sz="2000">
                <a:latin typeface="Aptos"/>
                <a:ea typeface="+mn-lt"/>
                <a:cs typeface="+mn-lt"/>
              </a:rPr>
              <a:t>Purpose-built for social media sharing</a:t>
            </a:r>
            <a:endParaRPr lang="en-GB" sz="2000">
              <a:latin typeface="Aptos"/>
            </a:endParaRPr>
          </a:p>
          <a:p>
            <a:r>
              <a:rPr lang="en-GB" sz="2000">
                <a:latin typeface="Aptos"/>
                <a:ea typeface="+mn-lt"/>
                <a:cs typeface="+mn-lt"/>
              </a:rPr>
              <a:t>✅ Strong sustainability commitments</a:t>
            </a:r>
            <a:endParaRPr lang="en-GB" sz="2000">
              <a:latin typeface="Aptos"/>
            </a:endParaRPr>
          </a:p>
          <a:p>
            <a:r>
              <a:rPr lang="en-GB" sz="2000">
                <a:latin typeface="Aptos"/>
                <a:ea typeface="+mn-lt"/>
                <a:cs typeface="+mn-lt"/>
              </a:rPr>
              <a:t>✅ Interactive events and community focus</a:t>
            </a:r>
            <a:endParaRPr lang="en-GB" sz="20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8558489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AB9A3-CD84-E2F3-EF9A-A205AE398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066801"/>
            <a:ext cx="10890929" cy="1097280"/>
          </a:xfrm>
        </p:spPr>
        <p:txBody>
          <a:bodyPr/>
          <a:lstStyle/>
          <a:p>
            <a:r>
              <a:rPr lang="en-GB" b="0">
                <a:solidFill>
                  <a:schemeClr val="bg1"/>
                </a:solidFill>
                <a:latin typeface="Aptos"/>
                <a:ea typeface="+mj-lt"/>
                <a:cs typeface="+mj-lt"/>
              </a:rPr>
              <a:t>Summary</a:t>
            </a:r>
            <a:endParaRPr lang="en-US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F7B61-9243-18D6-714A-5FFAFF3302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Fills demand for shareable food experiences and ethical businesses</a:t>
            </a:r>
            <a:endParaRPr lang="en-GB" sz="3200">
              <a:solidFill>
                <a:schemeClr val="bg1"/>
              </a:solidFill>
              <a:latin typeface="Aptos"/>
            </a:endParaRPr>
          </a:p>
          <a:p>
            <a:r>
              <a:rPr lang="en-GB" sz="3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Clear target audience and proven marketing channels</a:t>
            </a:r>
            <a:endParaRPr lang="en-GB" sz="3200">
              <a:solidFill>
                <a:schemeClr val="bg1"/>
              </a:solidFill>
              <a:latin typeface="Aptos"/>
            </a:endParaRPr>
          </a:p>
          <a:p>
            <a:r>
              <a:rPr lang="en-GB" sz="3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Realistic funding plan and strong growth outlook</a:t>
            </a:r>
            <a:endParaRPr lang="en-GB" sz="3200">
              <a:solidFill>
                <a:schemeClr val="bg1"/>
              </a:solidFill>
              <a:latin typeface="Aptos"/>
            </a:endParaRPr>
          </a:p>
          <a:p>
            <a:r>
              <a:rPr lang="en-GB" sz="3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Balances creativity, profitability, and social responsibility</a:t>
            </a:r>
            <a:endParaRPr lang="en-GB" sz="3200" dirty="0">
              <a:solidFill>
                <a:schemeClr val="bg1"/>
              </a:solidFill>
              <a:latin typeface="Aptos"/>
            </a:endParaRPr>
          </a:p>
          <a:p>
            <a:endParaRPr lang="en-GB" sz="32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077440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82C37-3E8A-FFDA-8EAD-44DF58712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>
                <a:latin typeface="Aptos"/>
                <a:ea typeface="+mj-lt"/>
                <a:cs typeface="+mj-lt"/>
              </a:rPr>
              <a:t>References &amp; Q&amp;A</a:t>
            </a:r>
            <a:endParaRPr lang="en-US">
              <a:latin typeface="Apto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3E6F5-4962-D923-318D-35620BE9E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ptos"/>
              </a:rPr>
              <a:t>References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Kotler, P. &amp; Keller, K. (2022). </a:t>
            </a:r>
            <a:r>
              <a:rPr lang="en-GB" sz="1700" i="1">
                <a:latin typeface="Aptos"/>
                <a:ea typeface="+mn-lt"/>
                <a:cs typeface="+mn-lt"/>
              </a:rPr>
              <a:t>Marketing Management</a:t>
            </a:r>
            <a:r>
              <a:rPr lang="en-GB" sz="1700">
                <a:latin typeface="Aptos"/>
                <a:ea typeface="+mn-lt"/>
                <a:cs typeface="+mn-lt"/>
              </a:rPr>
              <a:t>. Pearson.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Scarborough, N. (2021). </a:t>
            </a:r>
            <a:r>
              <a:rPr lang="en-GB" sz="1700" i="1">
                <a:latin typeface="Aptos"/>
                <a:ea typeface="+mn-lt"/>
                <a:cs typeface="+mn-lt"/>
              </a:rPr>
              <a:t>Essentials of Entrepreneurship and Small Business Management</a:t>
            </a:r>
            <a:r>
              <a:rPr lang="en-GB" sz="1700">
                <a:latin typeface="Aptos"/>
                <a:ea typeface="+mn-lt"/>
                <a:cs typeface="+mn-lt"/>
              </a:rPr>
              <a:t>. Pearson.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Statista (2024). </a:t>
            </a:r>
            <a:r>
              <a:rPr lang="en-GB" sz="1700" i="1">
                <a:latin typeface="Aptos"/>
                <a:ea typeface="+mn-lt"/>
                <a:cs typeface="+mn-lt"/>
              </a:rPr>
              <a:t>Consumer trends in the bakery industry</a:t>
            </a:r>
            <a:r>
              <a:rPr lang="en-GB" sz="1700">
                <a:latin typeface="Aptos"/>
                <a:ea typeface="+mn-lt"/>
                <a:cs typeface="+mn-lt"/>
              </a:rPr>
              <a:t>.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GB" sz="1700">
                <a:latin typeface="Aptos"/>
                <a:ea typeface="+mn-lt"/>
                <a:cs typeface="+mn-lt"/>
              </a:rPr>
              <a:t>Porter, M.E. (2008). </a:t>
            </a:r>
            <a:r>
              <a:rPr lang="en-GB" sz="1700" i="1">
                <a:latin typeface="Aptos"/>
                <a:ea typeface="+mn-lt"/>
                <a:cs typeface="+mn-lt"/>
              </a:rPr>
              <a:t>The Five Competitive Forces That Shape Strategy</a:t>
            </a:r>
            <a:r>
              <a:rPr lang="en-GB" sz="1700">
                <a:latin typeface="Aptos"/>
                <a:ea typeface="+mn-lt"/>
                <a:cs typeface="+mn-lt"/>
              </a:rPr>
              <a:t>. Harvard Business Review.</a:t>
            </a:r>
            <a:endParaRPr lang="en-GB" sz="1700"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ptos"/>
                <a:ea typeface="+mn-lt"/>
                <a:cs typeface="+mn-lt"/>
              </a:rPr>
              <a:t>Questions?</a:t>
            </a:r>
            <a:endParaRPr lang="en-GB" sz="1700">
              <a:latin typeface="Aptos"/>
            </a:endParaRPr>
          </a:p>
          <a:p>
            <a:pPr>
              <a:lnSpc>
                <a:spcPct val="110000"/>
              </a:lnSpc>
            </a:pPr>
            <a:endParaRPr lang="en-GB" sz="1700">
              <a:latin typeface="Aptos"/>
            </a:endParaRPr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DC33C80C-DEB7-232B-3A24-19AD6E21D2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25" r="30073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972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DashVTI</vt:lpstr>
      <vt:lpstr>Assignment Title: Part 2 – Individual Presentation Pitch Business Name: SweetSpot Bakery – An Instagrammable Bakery Experience Module: Enterprise and Entrepreneurship (LCLM4006) Programme: Certificate in Higher Education Business Skills for the Workplace Lecturer: Dr Chung Lai Johnny Wan Student Name: Rosaura Dumitru Student ID: 2510325</vt:lpstr>
      <vt:lpstr>Business Idea Overview</vt:lpstr>
      <vt:lpstr>Key External Factors – PESTEL Analysis</vt:lpstr>
      <vt:lpstr>Marketing Strategy 1 – Social Media &amp; Digital</vt:lpstr>
      <vt:lpstr>Marketing Strategy 2 – Local Engagement &amp; Retention</vt:lpstr>
      <vt:lpstr>Funding Requirements &amp; Allocation</vt:lpstr>
      <vt:lpstr>Competitive Advantage</vt:lpstr>
      <vt:lpstr>Summary</vt:lpstr>
      <vt:lpstr>References &amp; 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199</cp:revision>
  <dcterms:created xsi:type="dcterms:W3CDTF">2026-07-19T23:53:16Z</dcterms:created>
  <dcterms:modified xsi:type="dcterms:W3CDTF">2026-07-20T00:41:49Z</dcterms:modified>
</cp:coreProperties>
</file>