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3.jpg" ContentType="image/jp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7.jpg" ContentType="image/jpg"/>
  <Override PartName="/ppt/media/image8.jpg" ContentType="image/jpg"/>
  <Override PartName="/ppt/media/image9.jpg" ContentType="image/jpg"/>
  <Override PartName="/ppt/notesSlides/notesSlide8.xml" ContentType="application/vnd.openxmlformats-officedocument.presentationml.notesSlide+xml"/>
  <Override PartName="/ppt/media/image12.jpg" ContentType="image/jpg"/>
  <Override PartName="/ppt/notesSlides/notesSlide9.xml" ContentType="application/vnd.openxmlformats-officedocument.presentationml.notesSlide+xml"/>
  <Override PartName="/ppt/notesSlides/notesSlide10.xml" ContentType="application/vnd.openxmlformats-officedocument.presentationml.notesSlide+xml"/>
  <Override PartName="/ppt/media/image14.jpg" ContentType="image/jpg"/>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634" r:id="rId2"/>
    <p:sldId id="453" r:id="rId3"/>
    <p:sldId id="816" r:id="rId4"/>
    <p:sldId id="576" r:id="rId5"/>
    <p:sldId id="564" r:id="rId6"/>
    <p:sldId id="263" r:id="rId7"/>
    <p:sldId id="568" r:id="rId8"/>
    <p:sldId id="569" r:id="rId9"/>
    <p:sldId id="268" r:id="rId10"/>
    <p:sldId id="565" r:id="rId11"/>
    <p:sldId id="259" r:id="rId12"/>
    <p:sldId id="635" r:id="rId13"/>
    <p:sldId id="636" r:id="rId14"/>
    <p:sldId id="266" r:id="rId15"/>
    <p:sldId id="320" r:id="rId16"/>
    <p:sldId id="269" r:id="rId17"/>
    <p:sldId id="322" r:id="rId18"/>
    <p:sldId id="323" r:id="rId19"/>
    <p:sldId id="324" r:id="rId20"/>
    <p:sldId id="330" r:id="rId21"/>
    <p:sldId id="339" r:id="rId22"/>
    <p:sldId id="272" r:id="rId23"/>
    <p:sldId id="275" r:id="rId24"/>
    <p:sldId id="276" r:id="rId25"/>
    <p:sldId id="273" r:id="rId26"/>
    <p:sldId id="329" r:id="rId27"/>
    <p:sldId id="784" r:id="rId28"/>
    <p:sldId id="780" r:id="rId29"/>
    <p:sldId id="776" r:id="rId30"/>
    <p:sldId id="777" r:id="rId31"/>
    <p:sldId id="781" r:id="rId32"/>
    <p:sldId id="782" r:id="rId33"/>
    <p:sldId id="783" r:id="rId34"/>
    <p:sldId id="57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8584" autoAdjust="0"/>
  </p:normalViewPr>
  <p:slideViewPr>
    <p:cSldViewPr snapToGrid="0">
      <p:cViewPr varScale="1">
        <p:scale>
          <a:sx n="91" d="100"/>
          <a:sy n="91" d="100"/>
        </p:scale>
        <p:origin x="2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42C220-7395-40AD-95D1-70112D1B2AE1}" type="datetimeFigureOut">
              <a:rPr lang="en-GB" smtClean="0"/>
              <a:t>13/09/2026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49D71-357F-40A6-90A2-A2C6EF664A7B}" type="slidenum">
              <a:rPr lang="en-GB" smtClean="0"/>
              <a:t>‹#›</a:t>
            </a:fld>
            <a:endParaRPr lang="en-GB"/>
          </a:p>
        </p:txBody>
      </p:sp>
    </p:spTree>
    <p:extLst>
      <p:ext uri="{BB962C8B-B14F-4D97-AF65-F5344CB8AC3E}">
        <p14:creationId xmlns:p14="http://schemas.microsoft.com/office/powerpoint/2010/main" val="4000285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1</a:t>
            </a:fld>
            <a:endParaRPr lang="en-GB"/>
          </a:p>
        </p:txBody>
      </p:sp>
    </p:spTree>
    <p:extLst>
      <p:ext uri="{BB962C8B-B14F-4D97-AF65-F5344CB8AC3E}">
        <p14:creationId xmlns:p14="http://schemas.microsoft.com/office/powerpoint/2010/main" val="3192415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If not in class will have to discuss your research in following weeks</a:t>
            </a:r>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2902026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highlight>
                  <a:srgbClr val="FFFFFF"/>
                </a:highlight>
                <a:latin typeface="Google Sans"/>
              </a:rPr>
              <a:t> </a:t>
            </a:r>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8</a:t>
            </a:fld>
            <a:endParaRPr lang="en-GB"/>
          </a:p>
        </p:txBody>
      </p:sp>
    </p:spTree>
    <p:extLst>
      <p:ext uri="{BB962C8B-B14F-4D97-AF65-F5344CB8AC3E}">
        <p14:creationId xmlns:p14="http://schemas.microsoft.com/office/powerpoint/2010/main" val="517884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8275192-D2C4-DBA7-C6AB-69A0DED57438}"/>
              </a:ext>
            </a:extLst>
          </p:cNvPr>
          <p:cNvSpPr>
            <a:spLocks noGrp="1" noRot="1" noChangeAspect="1" noTextEdit="1"/>
          </p:cNvSpPr>
          <p:nvPr>
            <p:ph type="sldImg"/>
          </p:nvPr>
        </p:nvSpPr>
        <p:spPr>
          <a:ln/>
        </p:spPr>
      </p:sp>
      <p:sp>
        <p:nvSpPr>
          <p:cNvPr id="12291" name="Notes Placeholder 2">
            <a:extLst>
              <a:ext uri="{FF2B5EF4-FFF2-40B4-BE49-F238E27FC236}">
                <a16:creationId xmlns:a16="http://schemas.microsoft.com/office/drawing/2014/main" id="{539894AE-4676-F79B-1305-0EBF400CE605}"/>
              </a:ext>
            </a:extLst>
          </p:cNvPr>
          <p:cNvSpPr>
            <a:spLocks noGrp="1"/>
          </p:cNvSpPr>
          <p:nvPr>
            <p:ph type="body" idx="1"/>
          </p:nvPr>
        </p:nvSpPr>
        <p:spPr>
          <a:noFill/>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12292" name="Slide Number Placeholder 3">
            <a:extLst>
              <a:ext uri="{FF2B5EF4-FFF2-40B4-BE49-F238E27FC236}">
                <a16:creationId xmlns:a16="http://schemas.microsoft.com/office/drawing/2014/main" id="{D77AFD8B-A8B2-B472-CCF6-6B179EE106F2}"/>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DF21143-A27D-47FF-928C-0C5D5EBB6FCF}" type="slidenum">
              <a:rPr lang="en-US" altLang="en-US" sz="1200"/>
              <a:pPr/>
              <a:t>9</a:t>
            </a:fld>
            <a:endParaRPr lang="en-US"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11</a:t>
            </a:fld>
            <a:endParaRPr lang="en-GB"/>
          </a:p>
        </p:txBody>
      </p:sp>
    </p:spTree>
    <p:extLst>
      <p:ext uri="{BB962C8B-B14F-4D97-AF65-F5344CB8AC3E}">
        <p14:creationId xmlns:p14="http://schemas.microsoft.com/office/powerpoint/2010/main" val="1248210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13</a:t>
            </a:fld>
            <a:endParaRPr lang="en-GB"/>
          </a:p>
        </p:txBody>
      </p:sp>
    </p:spTree>
    <p:extLst>
      <p:ext uri="{BB962C8B-B14F-4D97-AF65-F5344CB8AC3E}">
        <p14:creationId xmlns:p14="http://schemas.microsoft.com/office/powerpoint/2010/main" val="2829340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14</a:t>
            </a:fld>
            <a:endParaRPr lang="en-GB"/>
          </a:p>
        </p:txBody>
      </p:sp>
    </p:spTree>
    <p:extLst>
      <p:ext uri="{BB962C8B-B14F-4D97-AF65-F5344CB8AC3E}">
        <p14:creationId xmlns:p14="http://schemas.microsoft.com/office/powerpoint/2010/main" val="710106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16</a:t>
            </a:fld>
            <a:endParaRPr lang="en-GB"/>
          </a:p>
        </p:txBody>
      </p:sp>
    </p:spTree>
    <p:extLst>
      <p:ext uri="{BB962C8B-B14F-4D97-AF65-F5344CB8AC3E}">
        <p14:creationId xmlns:p14="http://schemas.microsoft.com/office/powerpoint/2010/main" val="4172957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Integrity by ensuring the information remains consistent, accurate, and reliable throughout the lifecycle, i.e., from creation to deletion. </a:t>
            </a:r>
          </a:p>
          <a:p>
            <a:r>
              <a:rPr lang="en-GB" dirty="0"/>
              <a:t>Theses steps to prevent unauthorized modifications, corruption, or loss</a:t>
            </a:r>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17</a:t>
            </a:fld>
            <a:endParaRPr lang="en-GB"/>
          </a:p>
        </p:txBody>
      </p:sp>
    </p:spTree>
    <p:extLst>
      <p:ext uri="{BB962C8B-B14F-4D97-AF65-F5344CB8AC3E}">
        <p14:creationId xmlns:p14="http://schemas.microsoft.com/office/powerpoint/2010/main" val="16759376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Integrity by ensuring the information remains consistent, accurate, and reliable throughout the lifecycle, i.e., from creation to deletion. </a:t>
            </a:r>
          </a:p>
          <a:p>
            <a:r>
              <a:rPr lang="en-GB" dirty="0"/>
              <a:t>Theses steps to prevent unauthorized modifications, corruption, or loss</a:t>
            </a:r>
            <a:r>
              <a:rPr lang="en-GB" sz="1200" b="0" i="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18</a:t>
            </a:fld>
            <a:endParaRPr lang="en-GB"/>
          </a:p>
        </p:txBody>
      </p:sp>
    </p:spTree>
    <p:extLst>
      <p:ext uri="{BB962C8B-B14F-4D97-AF65-F5344CB8AC3E}">
        <p14:creationId xmlns:p14="http://schemas.microsoft.com/office/powerpoint/2010/main" val="3340457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Encryption making use of converting your data into a code/encryption and use a key to decrypt/decode and access the original information. This helps to protect sensitive data from unauthorized access, theft, or tampering.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Password protection serves as a gatekeeper by preventing and restricting access to the data file but leaving it vulnerable once the password is compromised.</a:t>
            </a:r>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25</a:t>
            </a:fld>
            <a:endParaRPr lang="en-GB"/>
          </a:p>
        </p:txBody>
      </p:sp>
    </p:spTree>
    <p:extLst>
      <p:ext uri="{BB962C8B-B14F-4D97-AF65-F5344CB8AC3E}">
        <p14:creationId xmlns:p14="http://schemas.microsoft.com/office/powerpoint/2010/main" val="2207152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2. A1 — Relative reference Changes when you copy the formula to another cell.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$A$1 — Absolute </a:t>
            </a:r>
            <a:r>
              <a:rPr lang="en-GB" sz="1200" b="0" i="0" kern="1200" dirty="0" err="1">
                <a:solidFill>
                  <a:schemeClr val="tx1"/>
                </a:solidFill>
                <a:effectLst/>
                <a:latin typeface="+mn-lt"/>
                <a:ea typeface="+mn-ea"/>
                <a:cs typeface="+mn-cs"/>
              </a:rPr>
              <a:t>referenc</a:t>
            </a:r>
            <a:r>
              <a:rPr lang="en-GB" sz="1200" b="0" i="0" kern="1200" dirty="0">
                <a:solidFill>
                  <a:schemeClr val="tx1"/>
                </a:solidFill>
                <a:effectLst/>
                <a:latin typeface="+mn-lt"/>
                <a:ea typeface="+mn-ea"/>
                <a:cs typeface="+mn-cs"/>
              </a:rPr>
              <a:t> The column (</a:t>
            </a:r>
            <a:r>
              <a:rPr lang="en-GB" sz="1200" b="1" i="0" kern="1200" dirty="0">
                <a:solidFill>
                  <a:schemeClr val="tx1"/>
                </a:solidFill>
                <a:effectLst/>
                <a:latin typeface="+mn-lt"/>
                <a:ea typeface="+mn-ea"/>
                <a:cs typeface="+mn-cs"/>
              </a:rPr>
              <a:t>A</a:t>
            </a:r>
            <a:r>
              <a:rPr lang="en-GB" sz="1200" b="0" i="0" kern="1200" dirty="0">
                <a:solidFill>
                  <a:schemeClr val="tx1"/>
                </a:solidFill>
                <a:effectLst/>
                <a:latin typeface="+mn-lt"/>
                <a:ea typeface="+mn-ea"/>
                <a:cs typeface="+mn-cs"/>
              </a:rPr>
              <a:t>) and the row (</a:t>
            </a:r>
            <a:r>
              <a:rPr lang="en-GB" sz="1200" b="1" i="0" kern="1200" dirty="0">
                <a:solidFill>
                  <a:schemeClr val="tx1"/>
                </a:solidFill>
                <a:effectLst/>
                <a:latin typeface="+mn-lt"/>
                <a:ea typeface="+mn-ea"/>
                <a:cs typeface="+mn-cs"/>
              </a:rPr>
              <a:t>1</a:t>
            </a:r>
            <a:r>
              <a:rPr lang="en-GB" sz="1200" b="0" i="0" kern="1200" dirty="0">
                <a:solidFill>
                  <a:schemeClr val="tx1"/>
                </a:solidFill>
                <a:effectLst/>
                <a:latin typeface="+mn-lt"/>
                <a:ea typeface="+mn-ea"/>
                <a:cs typeface="+mn-cs"/>
              </a:rPr>
              <a:t>) are both “locked.” When you copy the formula anywhere, it still points to </a:t>
            </a:r>
            <a:r>
              <a:rPr lang="en-GB" sz="1200" b="1" i="0" kern="1200" dirty="0">
                <a:solidFill>
                  <a:schemeClr val="tx1"/>
                </a:solidFill>
                <a:effectLst/>
                <a:latin typeface="+mn-lt"/>
                <a:ea typeface="+mn-ea"/>
                <a:cs typeface="+mn-cs"/>
              </a:rPr>
              <a:t>$A$1</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C2449D71-357F-40A6-90A2-A2C6EF664A7B}" type="slidenum">
              <a:rPr lang="en-GB" smtClean="0"/>
              <a:t>27</a:t>
            </a:fld>
            <a:endParaRPr lang="en-GB"/>
          </a:p>
        </p:txBody>
      </p:sp>
    </p:spTree>
    <p:extLst>
      <p:ext uri="{BB962C8B-B14F-4D97-AF65-F5344CB8AC3E}">
        <p14:creationId xmlns:p14="http://schemas.microsoft.com/office/powerpoint/2010/main" val="14874721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768C4ACC-A6C1-2014-2E8A-CAA32ABD0386}"/>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6D1F3C3E-B720-7ED6-0E11-07449D0CD2C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DengXian" panose="02010600030101010101" pitchFamily="2" charset="-122"/>
              <a:cs typeface="Arial" panose="020B0604020202020204" pitchFamily="34" charset="0"/>
            </a:endParaRPr>
          </a:p>
        </p:txBody>
      </p:sp>
      <p:sp>
        <p:nvSpPr>
          <p:cNvPr id="69636" name="Slide Number Placeholder 3">
            <a:extLst>
              <a:ext uri="{FF2B5EF4-FFF2-40B4-BE49-F238E27FC236}">
                <a16:creationId xmlns:a16="http://schemas.microsoft.com/office/drawing/2014/main" id="{BA1A0449-B91E-85B5-35FC-ABAA15D79C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1CF143-9C0C-43DA-BA72-213D1B7B3922}"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6161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7124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0640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9729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43879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8587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6883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9042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4608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3816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7176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67518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icpsr.umich.edu/files/ICPSR/enewsletters/iassist2.html" TargetMode="External"/><Relationship Id="rId1" Type="http://schemas.openxmlformats.org/officeDocument/2006/relationships/slideLayout" Target="../slideLayouts/slideLayout2.xml"/><Relationship Id="rId4" Type="http://schemas.openxmlformats.org/officeDocument/2006/relationships/hyperlink" Target="https://digital.nhs.uk/data-and-information/publications/statistical/health-survey-for-england/2021#chapter-index"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ori.hhs.gov/content/Chapter-6-Data-Management-" TargetMode="External"/><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guides.nyu.edu/data_management/storage_backup"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3897/rio.6.e56508"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forms.office.com/e/szwKn8Va7w"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forms.office.com/e/szwKn8Va7w"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F43366E8-0243-EBD9-4848-7B2A14EB2DC5}"/>
              </a:ext>
            </a:extLst>
          </p:cNvPr>
          <p:cNvSpPr>
            <a:spLocks noGrp="1"/>
          </p:cNvSpPr>
          <p:nvPr>
            <p:ph type="ctrTitle"/>
          </p:nvPr>
        </p:nvSpPr>
        <p:spPr>
          <a:xfrm>
            <a:off x="2255838" y="1194536"/>
            <a:ext cx="7985125" cy="2127250"/>
          </a:xfrm>
        </p:spPr>
        <p:txBody>
          <a:bodyPr>
            <a:normAutofit fontScale="90000"/>
          </a:bodyPr>
          <a:lstStyle/>
          <a:p>
            <a:pPr eaLnBrk="1" hangingPunct="1"/>
            <a:br>
              <a:rPr lang="en-GB" altLang="en-US" sz="3200" b="1" dirty="0">
                <a:solidFill>
                  <a:schemeClr val="bg1"/>
                </a:solidFill>
                <a:latin typeface="Arial" panose="020B0604020202020204" pitchFamily="34" charset="0"/>
                <a:cs typeface="Arial" panose="020B0604020202020204" pitchFamily="34" charset="0"/>
              </a:rPr>
            </a:br>
            <a:r>
              <a:rPr lang="en-GB" altLang="en-US" sz="4200" b="1" dirty="0">
                <a:solidFill>
                  <a:schemeClr val="bg1"/>
                </a:solidFill>
                <a:latin typeface="Arial" panose="020B0604020202020204" pitchFamily="34" charset="0"/>
                <a:cs typeface="Arial" panose="020B0604020202020204" pitchFamily="34" charset="0"/>
              </a:rPr>
              <a:t>Public Health and Social Care in Practice</a:t>
            </a:r>
            <a:br>
              <a:rPr lang="en-GB" altLang="en-US" sz="3200" b="1" dirty="0">
                <a:solidFill>
                  <a:schemeClr val="bg1"/>
                </a:solidFill>
                <a:latin typeface="Arial" panose="020B0604020202020204" pitchFamily="34" charset="0"/>
                <a:cs typeface="Arial" panose="020B0604020202020204" pitchFamily="34" charset="0"/>
              </a:rPr>
            </a:br>
            <a:br>
              <a:rPr lang="en-GB" altLang="en-US" sz="3200" b="1" dirty="0">
                <a:solidFill>
                  <a:schemeClr val="bg1"/>
                </a:solidFill>
                <a:latin typeface="Arial" panose="020B0604020202020204" pitchFamily="34" charset="0"/>
                <a:cs typeface="Arial" panose="020B0604020202020204" pitchFamily="34" charset="0"/>
              </a:rPr>
            </a:br>
            <a:br>
              <a:rPr lang="en-GB" altLang="en-US" sz="3200" b="1" dirty="0">
                <a:solidFill>
                  <a:schemeClr val="bg1"/>
                </a:solidFill>
                <a:latin typeface="Arial" panose="020B0604020202020204" pitchFamily="34" charset="0"/>
                <a:cs typeface="Arial" panose="020B0604020202020204" pitchFamily="34" charset="0"/>
              </a:rPr>
            </a:br>
            <a:br>
              <a:rPr lang="en-GB" altLang="en-US" sz="3200" b="1" dirty="0">
                <a:solidFill>
                  <a:schemeClr val="bg1"/>
                </a:solidFill>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9219" name="Subtitle 4">
            <a:extLst>
              <a:ext uri="{FF2B5EF4-FFF2-40B4-BE49-F238E27FC236}">
                <a16:creationId xmlns:a16="http://schemas.microsoft.com/office/drawing/2014/main" id="{E7FF5794-89FB-6173-4659-37B7A90744F1}"/>
              </a:ext>
            </a:extLst>
          </p:cNvPr>
          <p:cNvSpPr>
            <a:spLocks noGrp="1"/>
          </p:cNvSpPr>
          <p:nvPr>
            <p:ph type="subTitle" idx="1"/>
          </p:nvPr>
        </p:nvSpPr>
        <p:spPr>
          <a:xfrm>
            <a:off x="2063750" y="2899610"/>
            <a:ext cx="8064500" cy="1733550"/>
          </a:xfrm>
        </p:spPr>
        <p:txBody>
          <a:bodyPr>
            <a:normAutofit fontScale="25000" lnSpcReduction="20000"/>
          </a:bodyPr>
          <a:lstStyle/>
          <a:p>
            <a:pPr eaLnBrk="1" hangingPunct="1"/>
            <a:r>
              <a:rPr lang="en-GB" altLang="en-US" sz="11200" b="1" dirty="0">
                <a:solidFill>
                  <a:schemeClr val="bg1"/>
                </a:solidFill>
                <a:latin typeface="Arial" panose="020B0604020202020204" pitchFamily="34" charset="0"/>
                <a:ea typeface="+mj-ea"/>
                <a:cs typeface="Arial" panose="020B0604020202020204" pitchFamily="34" charset="0"/>
              </a:rPr>
              <a:t>LCHS7004</a:t>
            </a:r>
          </a:p>
          <a:p>
            <a:pPr eaLnBrk="1" hangingPunct="1"/>
            <a:r>
              <a:rPr lang="en-GB" altLang="en-US" sz="11200" b="1" dirty="0">
                <a:solidFill>
                  <a:schemeClr val="bg1"/>
                </a:solidFill>
                <a:latin typeface="Arial" panose="020B0604020202020204" pitchFamily="34" charset="0"/>
                <a:ea typeface="+mj-ea"/>
                <a:cs typeface="Arial" panose="020B0604020202020204" pitchFamily="34" charset="0"/>
              </a:rPr>
              <a:t>Workshop 2</a:t>
            </a:r>
          </a:p>
          <a:p>
            <a:pPr eaLnBrk="1" hangingPunct="1"/>
            <a:endParaRPr lang="en-GB" altLang="en-US" sz="9600" b="1" dirty="0">
              <a:solidFill>
                <a:schemeClr val="bg1"/>
              </a:solidFill>
              <a:latin typeface="Arial" panose="020B0604020202020204" pitchFamily="34" charset="0"/>
              <a:cs typeface="Arial" panose="020B0604020202020204" pitchFamily="34" charset="0"/>
            </a:endParaRPr>
          </a:p>
          <a:p>
            <a:pPr eaLnBrk="1" hangingPunct="1"/>
            <a:r>
              <a:rPr lang="en-GB" altLang="en-US" sz="15200" b="1" dirty="0">
                <a:solidFill>
                  <a:schemeClr val="bg1"/>
                </a:solidFill>
                <a:latin typeface="Arial" panose="020B0604020202020204" pitchFamily="34" charset="0"/>
                <a:cs typeface="Arial" panose="020B0604020202020204" pitchFamily="34" charset="0"/>
              </a:rPr>
              <a:t>Data Management</a:t>
            </a:r>
          </a:p>
          <a:p>
            <a:pPr eaLnBrk="1" hangingPunct="1"/>
            <a:r>
              <a:rPr lang="en-GB" altLang="en-US" sz="9600" b="1" i="1" dirty="0">
                <a:solidFill>
                  <a:schemeClr val="bg1"/>
                </a:solidFill>
                <a:latin typeface="+mj-lt"/>
                <a:ea typeface="+mj-ea"/>
                <a:cs typeface="+mj-cs"/>
              </a:rPr>
              <a:t>Week 4</a:t>
            </a:r>
          </a:p>
          <a:p>
            <a:pPr eaLnBrk="1" hangingPunct="1"/>
            <a:endParaRPr lang="en-GB" altLang="en-US" sz="15200" b="1" dirty="0">
              <a:solidFill>
                <a:schemeClr val="bg1"/>
              </a:solidFill>
              <a:latin typeface="Arial" panose="020B0604020202020204" pitchFamily="34" charset="0"/>
              <a:ea typeface="+mj-ea"/>
              <a:cs typeface="Arial" panose="020B0604020202020204" pitchFamily="34" charset="0"/>
            </a:endParaRPr>
          </a:p>
          <a:p>
            <a:pPr eaLnBrk="1" hangingPunct="1"/>
            <a:r>
              <a:rPr lang="en-GB" altLang="en-US" sz="11200" b="1" dirty="0">
                <a:solidFill>
                  <a:schemeClr val="bg1"/>
                </a:solidFill>
                <a:latin typeface="Arial" panose="020B0604020202020204" pitchFamily="34" charset="0"/>
                <a:ea typeface="+mj-ea"/>
                <a:cs typeface="Arial" panose="020B0604020202020204" pitchFamily="34" charset="0"/>
              </a:rPr>
              <a:t> </a:t>
            </a:r>
            <a:endParaRPr lang="en-GB" altLang="en-US" sz="11200" b="1" dirty="0">
              <a:solidFill>
                <a:schemeClr val="bg1"/>
              </a:solidFill>
              <a:latin typeface="Arial" panose="020B0604020202020204" pitchFamily="34" charset="0"/>
              <a:cs typeface="Arial" panose="020B0604020202020204" pitchFamily="34" charset="0"/>
            </a:endParaRP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9963602-081D-2550-EF6B-F688090375AA}"/>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latin typeface="Myriad Pro"/>
              </a:rPr>
              <a:pPr>
                <a:defRPr/>
              </a:pPr>
              <a:t>13/09/2026</a:t>
            </a:fld>
            <a:endParaRPr lang="en-GB" altLang="en-US" dirty="0">
              <a:solidFill>
                <a:prstClr val="black">
                  <a:tint val="75000"/>
                </a:prstClr>
              </a:solidFill>
              <a:latin typeface="Myriad Pro"/>
            </a:endParaRPr>
          </a:p>
        </p:txBody>
      </p:sp>
      <p:sp>
        <p:nvSpPr>
          <p:cNvPr id="9221" name="Slide Number Placeholder 5">
            <a:extLst>
              <a:ext uri="{FF2B5EF4-FFF2-40B4-BE49-F238E27FC236}">
                <a16:creationId xmlns:a16="http://schemas.microsoft.com/office/drawing/2014/main" id="{1EF0C370-0138-8F9B-FD4F-71FD02BA576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defRPr/>
            </a:pPr>
            <a:fld id="{CF475C38-50A5-4741-844D-67A36883307B}" type="slidenum">
              <a:rPr lang="en-GB" altLang="en-US" sz="1200">
                <a:solidFill>
                  <a:srgbClr val="898989"/>
                </a:solidFill>
                <a:cs typeface="Arial" panose="020B0604020202020204" pitchFamily="34" charset="0"/>
              </a:rPr>
              <a:pPr fontAlgn="base">
                <a:spcBef>
                  <a:spcPct val="0"/>
                </a:spcBef>
                <a:spcAft>
                  <a:spcPct val="0"/>
                </a:spcAft>
                <a:buNone/>
                <a:defRPr/>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vert="horz" lIns="91440" tIns="45720" rIns="91440" bIns="45720" rtlCol="0" anchor="t">
            <a:noAutofit/>
          </a:bodyPr>
          <a:lstStyle/>
          <a:p>
            <a:pPr marL="0" indent="0">
              <a:buNone/>
            </a:pPr>
            <a:r>
              <a:rPr lang="en-GB" sz="1800" dirty="0">
                <a:latin typeface="Arial"/>
                <a:cs typeface="Arial"/>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algn="just">
              <a:buFont typeface="Arial" panose="05000000000000000000" pitchFamily="2" charset="2"/>
              <a:buChar char="•"/>
            </a:pPr>
            <a:r>
              <a:rPr lang="en-GB" sz="1200" dirty="0">
                <a:ea typeface="+mn-lt"/>
                <a:cs typeface="+mn-lt"/>
              </a:rPr>
              <a:t>Using the feedback on the proposal from the research module assessment. prepare a research/independent study protocol outlining how the proposal will be implemented, mapping the steps, activities and processes, required resources, time frames;</a:t>
            </a:r>
            <a:endParaRPr lang="en-GB" sz="1800" dirty="0">
              <a:latin typeface="Arial" panose="020B0604020202020204" pitchFamily="34" charset="0"/>
              <a:ea typeface="+mn-lt"/>
              <a:cs typeface="Arial" panose="020B0604020202020204" pitchFamily="34" charset="0"/>
            </a:endParaRPr>
          </a:p>
          <a:p>
            <a:pPr algn="just">
              <a:buFont typeface="Arial" panose="05000000000000000000" pitchFamily="2" charset="2"/>
              <a:buChar char="•"/>
            </a:pPr>
            <a:r>
              <a:rPr lang="en-GB" sz="1200" dirty="0">
                <a:ea typeface="+mn-lt"/>
                <a:cs typeface="+mn-lt"/>
              </a:rPr>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endParaRPr lang="en-GB" dirty="0"/>
          </a:p>
          <a:p>
            <a:pPr algn="just">
              <a:buFont typeface="Arial" panose="05000000000000000000" pitchFamily="2" charset="2"/>
              <a:buChar char="•"/>
            </a:pPr>
            <a:r>
              <a:rPr lang="en-GB" sz="1200" dirty="0">
                <a:ea typeface="+mn-lt"/>
                <a:cs typeface="+mn-lt"/>
              </a:rPr>
              <a:t>Critically evaluate the appropriateness of qualitative/quantitative methods of data collection, in combination as necessary, to analyse, synthesise, interpret and present the resulting data and the applications of those methods by other researchers in other contexts; </a:t>
            </a:r>
            <a:endParaRPr lang="en-GB" dirty="0"/>
          </a:p>
          <a:p>
            <a:pPr algn="just">
              <a:buFont typeface="Arial" panose="05000000000000000000" pitchFamily="2" charset="2"/>
              <a:buChar char="•"/>
            </a:pPr>
            <a:r>
              <a:rPr lang="en-GB" sz="1200" dirty="0">
                <a:ea typeface="+mn-lt"/>
                <a:cs typeface="+mn-lt"/>
              </a:rPr>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endParaRPr lang="en-GB" dirty="0"/>
          </a:p>
          <a:p>
            <a:pPr algn="just">
              <a:buFont typeface="Arial" panose="05000000000000000000" pitchFamily="2" charset="2"/>
              <a:buChar char="•"/>
            </a:pPr>
            <a:r>
              <a:rPr lang="en-GB" sz="1200" dirty="0">
                <a:ea typeface="+mn-lt"/>
                <a:cs typeface="+mn-lt"/>
              </a:rPr>
              <a:t>Exhibit the analytical, numerical, literacy, communication and computer skills to enable critical research to be undertaken and be able to apply those transferable skills to develop research-based inquiry in future employment settings.</a:t>
            </a:r>
            <a:endParaRPr lang="en-GB" dirty="0"/>
          </a:p>
          <a:p>
            <a:pPr algn="just">
              <a:buFont typeface="Arial" panose="05000000000000000000" pitchFamily="2" charset="2"/>
              <a:buChar char="•"/>
            </a:pPr>
            <a:endParaRPr lang="en-GB"/>
          </a:p>
          <a:p>
            <a:pPr algn="just">
              <a:buFont typeface="Arial" panose="05000000000000000000" pitchFamily="2" charset="2"/>
              <a:buChar char="•"/>
            </a:pPr>
            <a:endParaRPr lang="en-GB"/>
          </a:p>
          <a:p>
            <a:pPr algn="just">
              <a:lnSpc>
                <a:spcPct val="114999"/>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ADB6E90-760A-E43B-DF2B-E471884F8E66}"/>
              </a:ext>
            </a:extLst>
          </p:cNvPr>
          <p:cNvSpPr>
            <a:spLocks noGrp="1"/>
          </p:cNvSpPr>
          <p:nvPr>
            <p:ph type="title"/>
          </p:nvPr>
        </p:nvSpPr>
        <p:spPr>
          <a:xfrm>
            <a:off x="1774825" y="-150813"/>
            <a:ext cx="8229600" cy="1143001"/>
          </a:xfrm>
        </p:spPr>
        <p:txBody>
          <a:bodyPr>
            <a:normAutofit/>
          </a:bodyPr>
          <a:lstStyle/>
          <a:p>
            <a:r>
              <a:rPr lang="en-GB" altLang="en-US" sz="3800" dirty="0"/>
              <a:t>Dates Key Deliverables </a:t>
            </a:r>
            <a:br>
              <a:rPr lang="en-GB" altLang="en-US" dirty="0"/>
            </a:br>
            <a:r>
              <a:rPr lang="en-GB" altLang="en-US" sz="2500" dirty="0"/>
              <a:t>September 2026</a:t>
            </a:r>
          </a:p>
        </p:txBody>
      </p:sp>
      <p:sp>
        <p:nvSpPr>
          <p:cNvPr id="4" name="Date Placeholder 3">
            <a:extLst>
              <a:ext uri="{FF2B5EF4-FFF2-40B4-BE49-F238E27FC236}">
                <a16:creationId xmlns:a16="http://schemas.microsoft.com/office/drawing/2014/main" id="{D186A0F6-D674-7002-69B5-3A3D25F9353D}"/>
              </a:ext>
            </a:extLst>
          </p:cNvPr>
          <p:cNvSpPr>
            <a:spLocks noGrp="1"/>
          </p:cNvSpPr>
          <p:nvPr>
            <p:ph type="dt" sz="quarter" idx="10"/>
          </p:nvPr>
        </p:nvSpPr>
        <p:spPr/>
        <p:txBody>
          <a:bodyPr/>
          <a:lstStyle/>
          <a:p>
            <a:pPr>
              <a:defRPr/>
            </a:pPr>
            <a:fld id="{E15B5B85-E6E5-4632-875C-0E6A3000B39E}" type="datetime1">
              <a:rPr lang="en-GB" altLang="en-US" smtClean="0"/>
              <a:pPr>
                <a:defRPr/>
              </a:pPr>
              <a:t>13/09/2026</a:t>
            </a:fld>
            <a:endParaRPr lang="en-GB" altLang="en-US"/>
          </a:p>
        </p:txBody>
      </p:sp>
      <p:sp>
        <p:nvSpPr>
          <p:cNvPr id="14340" name="Slide Number Placeholder 4">
            <a:extLst>
              <a:ext uri="{FF2B5EF4-FFF2-40B4-BE49-F238E27FC236}">
                <a16:creationId xmlns:a16="http://schemas.microsoft.com/office/drawing/2014/main" id="{2E160885-0EE5-EECD-4EFA-6A6ECF13181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D11E71-F907-4EBD-B351-19A93B4E7593}" type="slidenum">
              <a:rPr lang="en-GB" altLang="en-US" sz="1200">
                <a:solidFill>
                  <a:srgbClr val="898989"/>
                </a:solidFill>
              </a:rPr>
              <a:pPr>
                <a:spcBef>
                  <a:spcPct val="0"/>
                </a:spcBef>
                <a:buFontTx/>
                <a:buNone/>
              </a:pPr>
              <a:t>3</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13DB0F72-0D12-692B-E34D-1EE291454737}"/>
              </a:ext>
            </a:extLst>
          </p:cNvPr>
          <p:cNvGraphicFramePr>
            <a:graphicFrameLocks noGrp="1"/>
          </p:cNvGraphicFramePr>
          <p:nvPr>
            <p:extLst>
              <p:ext uri="{D42A27DB-BD31-4B8C-83A1-F6EECF244321}">
                <p14:modId xmlns:p14="http://schemas.microsoft.com/office/powerpoint/2010/main" val="978062925"/>
              </p:ext>
            </p:extLst>
          </p:nvPr>
        </p:nvGraphicFramePr>
        <p:xfrm>
          <a:off x="2626772" y="1072117"/>
          <a:ext cx="7685995" cy="4531998"/>
        </p:xfrm>
        <a:graphic>
          <a:graphicData uri="http://schemas.openxmlformats.org/drawingml/2006/table">
            <a:tbl>
              <a:tblPr/>
              <a:tblGrid>
                <a:gridCol w="4333814">
                  <a:extLst>
                    <a:ext uri="{9D8B030D-6E8A-4147-A177-3AD203B41FA5}">
                      <a16:colId xmlns:a16="http://schemas.microsoft.com/office/drawing/2014/main" val="1492217353"/>
                    </a:ext>
                  </a:extLst>
                </a:gridCol>
                <a:gridCol w="2146550">
                  <a:extLst>
                    <a:ext uri="{9D8B030D-6E8A-4147-A177-3AD203B41FA5}">
                      <a16:colId xmlns:a16="http://schemas.microsoft.com/office/drawing/2014/main" val="2507487870"/>
                    </a:ext>
                  </a:extLst>
                </a:gridCol>
                <a:gridCol w="1205631">
                  <a:extLst>
                    <a:ext uri="{9D8B030D-6E8A-4147-A177-3AD203B41FA5}">
                      <a16:colId xmlns:a16="http://schemas.microsoft.com/office/drawing/2014/main" val="2440074036"/>
                    </a:ext>
                  </a:extLst>
                </a:gridCol>
              </a:tblGrid>
              <a:tr h="265819">
                <a:tc>
                  <a:txBody>
                    <a:bodyPr/>
                    <a:lstStyle/>
                    <a:p>
                      <a:pPr algn="l" fontAlgn="base"/>
                      <a:r>
                        <a:rPr lang="en-GB" sz="1600" b="1" i="0" dirty="0">
                          <a:solidFill>
                            <a:srgbClr val="FFFFFF"/>
                          </a:solidFill>
                          <a:effectLst/>
                          <a:latin typeface="Calibri"/>
                        </a:rPr>
                        <a:t>Task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l" fontAlgn="base"/>
                      <a:r>
                        <a:rPr lang="en-GB" sz="1600" b="1" i="0" dirty="0">
                          <a:solidFill>
                            <a:srgbClr val="FFFFFF"/>
                          </a:solidFill>
                          <a:effectLst/>
                          <a:latin typeface="Calibri"/>
                        </a:rPr>
                        <a:t>Date</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ctr" fontAlgn="base"/>
                      <a:r>
                        <a:rPr lang="en-GB" sz="1600" b="1" i="0" dirty="0">
                          <a:solidFill>
                            <a:srgbClr val="FFFFFF"/>
                          </a:solidFill>
                          <a:effectLst/>
                          <a:latin typeface="Calibri"/>
                        </a:rPr>
                        <a:t> Week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2603071044"/>
                  </a:ext>
                </a:extLst>
              </a:tr>
              <a:tr h="958157">
                <a:tc>
                  <a:txBody>
                    <a:bodyPr/>
                    <a:lstStyle/>
                    <a:p>
                      <a:pPr algn="l" fontAlgn="base"/>
                      <a:r>
                        <a:rPr lang="en-GB" sz="1600" b="0" i="0" dirty="0">
                          <a:solidFill>
                            <a:srgbClr val="000000"/>
                          </a:solidFill>
                          <a:effectLst/>
                          <a:latin typeface="Calibri"/>
                        </a:rPr>
                        <a:t>1. Resubmission Research Proposal, Ethics form, Supporting research docs  (Ethical approval)</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chemeClr val="bg1">
                              <a:lumMod val="95000"/>
                            </a:schemeClr>
                          </a:solidFill>
                          <a:effectLst/>
                          <a:latin typeface="Calibri"/>
                        </a:rPr>
                        <a:t>By 5</a:t>
                      </a:r>
                      <a:r>
                        <a:rPr lang="en-GB" sz="1600" b="0" i="0" baseline="30000" dirty="0">
                          <a:solidFill>
                            <a:schemeClr val="bg1">
                              <a:lumMod val="95000"/>
                            </a:schemeClr>
                          </a:solidFill>
                          <a:effectLst/>
                          <a:latin typeface="Calibri"/>
                        </a:rPr>
                        <a:t>th </a:t>
                      </a:r>
                      <a:r>
                        <a:rPr lang="en-GB" sz="1600" b="0" i="0" dirty="0">
                          <a:solidFill>
                            <a:schemeClr val="bg1">
                              <a:lumMod val="95000"/>
                            </a:schemeClr>
                          </a:solidFill>
                          <a:effectLst/>
                          <a:latin typeface="Calibri"/>
                        </a:rPr>
                        <a:t>October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ctr" fontAlgn="base"/>
                      <a:r>
                        <a:rPr lang="en-GB" sz="1600" b="0" i="0" dirty="0">
                          <a:solidFill>
                            <a:schemeClr val="bg1">
                              <a:lumMod val="95000"/>
                            </a:schemeClr>
                          </a:solidFill>
                          <a:effectLst/>
                          <a:latin typeface="Calibri"/>
                        </a:rPr>
                        <a:t>2​</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3293419120"/>
                  </a:ext>
                </a:extLst>
              </a:tr>
              <a:tr h="618371">
                <a:tc>
                  <a:txBody>
                    <a:bodyPr/>
                    <a:lstStyle/>
                    <a:p>
                      <a:pPr algn="l" fontAlgn="base"/>
                      <a:r>
                        <a:rPr lang="en-GB" sz="1600" b="0" i="0" dirty="0">
                          <a:solidFill>
                            <a:srgbClr val="000000"/>
                          </a:solidFill>
                          <a:effectLst/>
                          <a:latin typeface="Calibri"/>
                        </a:rPr>
                        <a:t>2. Three-minute informal in class discussion </a:t>
                      </a:r>
                    </a:p>
                    <a:p>
                      <a:pPr algn="l" fontAlgn="base"/>
                      <a:r>
                        <a:rPr lang="en-GB" sz="1600" b="0" i="0" dirty="0">
                          <a:solidFill>
                            <a:srgbClr val="000000"/>
                          </a:solidFill>
                          <a:effectLst/>
                          <a:latin typeface="Calibri"/>
                        </a:rPr>
                        <a:t>PICO</a:t>
                      </a:r>
                      <a:r>
                        <a:rPr lang="en-GB" sz="1600" b="0" i="0" dirty="0">
                          <a:solidFill>
                            <a:srgbClr val="000000"/>
                          </a:solidFill>
                          <a:effectLst/>
                          <a:latin typeface="+mn-lt"/>
                        </a:rPr>
                        <a:t> </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rgbClr val="000000"/>
                          </a:solidFill>
                          <a:effectLst/>
                          <a:latin typeface="Calibri"/>
                        </a:rPr>
                        <a:t>Workshop 2</a:t>
                      </a:r>
                      <a:r>
                        <a:rPr lang="en-GB" sz="1600" b="0" i="0" baseline="30000" dirty="0">
                          <a:solidFill>
                            <a:srgbClr val="000000"/>
                          </a:solidFill>
                          <a:effectLst/>
                          <a:latin typeface="Calibri"/>
                        </a:rPr>
                        <a:t>nd</a:t>
                      </a:r>
                      <a:r>
                        <a:rPr lang="en-GB" sz="1600" b="0" i="0" dirty="0">
                          <a:solidFill>
                            <a:srgbClr val="000000"/>
                          </a:solidFill>
                          <a:effectLst/>
                          <a:latin typeface="Calibri"/>
                        </a:rPr>
                        <a:t> </a:t>
                      </a:r>
                      <a:endParaRPr lang="en-GB" sz="1600" b="0" i="0" dirty="0">
                        <a:solidFill>
                          <a:srgbClr val="80808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chemeClr val="tx1"/>
                          </a:solidFill>
                          <a:effectLst/>
                          <a:latin typeface="Calibri"/>
                        </a:rPr>
                        <a:t>4</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392355489"/>
                  </a:ext>
                </a:extLst>
              </a:tr>
              <a:tr h="482285">
                <a:tc>
                  <a:txBody>
                    <a:bodyPr/>
                    <a:lstStyle/>
                    <a:p>
                      <a:pPr algn="l" fontAlgn="base"/>
                      <a:r>
                        <a:rPr lang="en-GB" sz="1600" b="0" i="0" dirty="0">
                          <a:solidFill>
                            <a:srgbClr val="000000"/>
                          </a:solidFill>
                          <a:effectLst/>
                          <a:latin typeface="Calibri"/>
                        </a:rPr>
                        <a:t>3. Start Research</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chemeClr val="bg1">
                              <a:lumMod val="95000"/>
                            </a:schemeClr>
                          </a:solidFill>
                          <a:effectLst/>
                          <a:latin typeface="Calibri"/>
                        </a:rPr>
                        <a:t>Week of 12</a:t>
                      </a:r>
                      <a:r>
                        <a:rPr lang="en-GB" sz="1600" b="0" i="0" baseline="30000" dirty="0">
                          <a:solidFill>
                            <a:schemeClr val="bg1">
                              <a:lumMod val="95000"/>
                            </a:schemeClr>
                          </a:solidFill>
                          <a:effectLst/>
                          <a:latin typeface="Calibri"/>
                        </a:rPr>
                        <a:t>th</a:t>
                      </a:r>
                      <a:r>
                        <a:rPr lang="en-GB" sz="1600" b="0" i="0" dirty="0">
                          <a:solidFill>
                            <a:schemeClr val="bg1">
                              <a:lumMod val="95000"/>
                            </a:schemeClr>
                          </a:solidFill>
                          <a:effectLst/>
                          <a:latin typeface="Calibri"/>
                        </a:rPr>
                        <a:t>  October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marL="0" algn="ctr" defTabSz="914400" rtl="0" eaLnBrk="1" fontAlgn="base" latinLnBrk="0" hangingPunct="1"/>
                      <a:r>
                        <a:rPr lang="en-GB" sz="1600" b="0" i="0" kern="1200" dirty="0">
                          <a:solidFill>
                            <a:schemeClr val="bg1">
                              <a:lumMod val="95000"/>
                            </a:schemeClr>
                          </a:solidFill>
                          <a:effectLst/>
                          <a:latin typeface="Calibri"/>
                          <a:ea typeface="+mn-ea"/>
                          <a:cs typeface="+mn-cs"/>
                        </a:rPr>
                        <a:t>3​</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2205965149"/>
                  </a:ext>
                </a:extLst>
              </a:tr>
              <a:tr h="196032">
                <a:tc>
                  <a:txBody>
                    <a:bodyPr/>
                    <a:lstStyle/>
                    <a:p>
                      <a:pPr algn="l" fontAlgn="base"/>
                      <a:r>
                        <a:rPr lang="en-GB" sz="1600" b="0" i="0" dirty="0">
                          <a:solidFill>
                            <a:srgbClr val="000000"/>
                          </a:solidFill>
                          <a:effectLst/>
                          <a:latin typeface="Calibri"/>
                        </a:rPr>
                        <a:t>4. Submission Dissertation</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rgbClr val="000000"/>
                          </a:solidFill>
                          <a:effectLst/>
                          <a:latin typeface="Calibri"/>
                        </a:rPr>
                        <a:t>22</a:t>
                      </a:r>
                      <a:r>
                        <a:rPr lang="en-GB" sz="1600" b="0" i="0" baseline="30000" dirty="0">
                          <a:solidFill>
                            <a:srgbClr val="000000"/>
                          </a:solidFill>
                          <a:effectLst/>
                          <a:latin typeface="Calibri"/>
                        </a:rPr>
                        <a:t>nd</a:t>
                      </a:r>
                      <a:r>
                        <a:rPr lang="en-GB" sz="1600" b="0" i="0" dirty="0">
                          <a:solidFill>
                            <a:srgbClr val="000000"/>
                          </a:solidFill>
                          <a:effectLst/>
                          <a:latin typeface="Calibri"/>
                        </a:rPr>
                        <a:t> January 2027</a:t>
                      </a:r>
                      <a:endParaRPr lang="en-GB" sz="1600" b="0" i="0" dirty="0">
                        <a:solidFill>
                          <a:srgbClr val="80808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rgbClr val="000000"/>
                          </a:solidFill>
                          <a:effectLst/>
                          <a:latin typeface="Calibri"/>
                        </a:rPr>
                        <a:t>16</a:t>
                      </a:r>
                      <a:r>
                        <a:rPr lang="en-GB" sz="1600" b="0" i="0" dirty="0">
                          <a:solidFill>
                            <a:srgbClr val="808080"/>
                          </a:solidFill>
                          <a:effectLst/>
                          <a:latin typeface="Calibri"/>
                        </a:rPr>
                        <a:t>​</a:t>
                      </a:r>
                      <a:endParaRPr lang="en-GB" sz="1600" b="0" i="0" dirty="0">
                        <a:solidFill>
                          <a:srgbClr val="000000"/>
                        </a:solidFill>
                        <a:effectLst/>
                        <a:latin typeface="Calibri"/>
                      </a:endParaRPr>
                    </a:p>
                    <a:p>
                      <a:pPr algn="l" fontAlgn="base"/>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764533380"/>
                  </a:ext>
                </a:extLst>
              </a:tr>
              <a:tr h="0">
                <a:tc>
                  <a:txBody>
                    <a:bodyPr/>
                    <a:lstStyle/>
                    <a:p>
                      <a:pPr algn="l" fontAlgn="base"/>
                      <a:r>
                        <a:rPr lang="en-GB" sz="1600" b="0" i="0" dirty="0">
                          <a:solidFill>
                            <a:srgbClr val="000000"/>
                          </a:solidFill>
                          <a:effectLst/>
                          <a:latin typeface="Calibri"/>
                        </a:rPr>
                        <a:t>5. Online Scheduled Skills Sesson (Librarian/ Digital Advisors) </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tx1"/>
                          </a:solidFill>
                          <a:effectLst/>
                          <a:highlight>
                            <a:srgbClr val="00FFFF"/>
                          </a:highlight>
                          <a:latin typeface="Calibri"/>
                        </a:rPr>
                        <a:t>20</a:t>
                      </a:r>
                      <a:r>
                        <a:rPr lang="en-GB" sz="1600" b="0" i="0" baseline="30000" dirty="0">
                          <a:solidFill>
                            <a:schemeClr val="tx1"/>
                          </a:solidFill>
                          <a:effectLst/>
                          <a:highlight>
                            <a:srgbClr val="00FFFF"/>
                          </a:highlight>
                          <a:latin typeface="Calibri"/>
                        </a:rPr>
                        <a:t>th</a:t>
                      </a:r>
                      <a:r>
                        <a:rPr lang="en-GB" sz="1600" b="0" i="0" dirty="0">
                          <a:solidFill>
                            <a:schemeClr val="tx1"/>
                          </a:solidFill>
                          <a:effectLst/>
                          <a:highlight>
                            <a:srgbClr val="00FFFF"/>
                          </a:highlight>
                          <a:latin typeface="Calibri"/>
                        </a:rPr>
                        <a:t> October 2026</a:t>
                      </a:r>
                    </a:p>
                    <a:p>
                      <a:pPr algn="l" fontAlgn="base"/>
                      <a:r>
                        <a:rPr lang="en-GB" sz="1600" b="0" i="0" dirty="0">
                          <a:solidFill>
                            <a:schemeClr val="tx1"/>
                          </a:solidFill>
                          <a:effectLst/>
                          <a:highlight>
                            <a:srgbClr val="00FFFF"/>
                          </a:highlight>
                          <a:latin typeface="Calibri"/>
                        </a:rPr>
                        <a:t>17</a:t>
                      </a:r>
                      <a:r>
                        <a:rPr lang="en-GB" sz="1600" b="0" i="0" baseline="30000" dirty="0">
                          <a:solidFill>
                            <a:schemeClr val="tx1"/>
                          </a:solidFill>
                          <a:effectLst/>
                          <a:highlight>
                            <a:srgbClr val="00FFFF"/>
                          </a:highlight>
                          <a:latin typeface="Calibri"/>
                        </a:rPr>
                        <a:t>th</a:t>
                      </a:r>
                      <a:r>
                        <a:rPr lang="en-GB" sz="1600" b="0" i="0" dirty="0">
                          <a:solidFill>
                            <a:schemeClr val="tx1"/>
                          </a:solidFill>
                          <a:effectLst/>
                          <a:highlight>
                            <a:srgbClr val="00FFFF"/>
                          </a:highlight>
                          <a:latin typeface="Calibri"/>
                        </a:rPr>
                        <a:t> November 2026</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rgbClr val="000000"/>
                          </a:solidFill>
                          <a:effectLst/>
                          <a:highlight>
                            <a:srgbClr val="00FFFF"/>
                          </a:highlight>
                          <a:latin typeface="Calibri"/>
                        </a:rPr>
                        <a:t>11.15am</a:t>
                      </a:r>
                      <a:endParaRPr lang="en-GB" sz="1600" b="0" i="0" dirty="0">
                        <a:solidFill>
                          <a:schemeClr val="tx1"/>
                        </a:solidFill>
                        <a:effectLst/>
                        <a:highlight>
                          <a:srgbClr val="00FFFF"/>
                        </a:highligh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tx1"/>
                          </a:solidFill>
                          <a:effectLst/>
                          <a:latin typeface="Calibri"/>
                        </a:rPr>
                        <a:t>Week 4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latin typeface="Calibri"/>
                        </a:rPr>
                        <a:t>Week 8</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660159138"/>
                  </a:ext>
                </a:extLst>
              </a:tr>
              <a:tr h="675147">
                <a:tc>
                  <a:txBody>
                    <a:bodyPr/>
                    <a:lstStyle/>
                    <a:p>
                      <a:pPr algn="l" fontAlgn="base"/>
                      <a:r>
                        <a:rPr lang="en-GB" sz="1600" b="0" i="0" dirty="0">
                          <a:solidFill>
                            <a:srgbClr val="000000"/>
                          </a:solidFill>
                          <a:effectLst/>
                          <a:latin typeface="Calibri"/>
                        </a:rPr>
                        <a:t>6. Scheduled Workshops required attendance + Independent Learning Session</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tx1"/>
                          </a:solidFill>
                          <a:effectLst/>
                          <a:highlight>
                            <a:srgbClr val="FFFF00"/>
                          </a:highlight>
                          <a:latin typeface="Calibri"/>
                        </a:rPr>
                        <a:t>21</a:t>
                      </a:r>
                      <a:r>
                        <a:rPr lang="en-GB" sz="1600" b="0" i="0" baseline="30000" dirty="0">
                          <a:solidFill>
                            <a:schemeClr val="tx1"/>
                          </a:solidFill>
                          <a:effectLst/>
                          <a:highlight>
                            <a:srgbClr val="FFFF00"/>
                          </a:highlight>
                          <a:latin typeface="Calibri"/>
                        </a:rPr>
                        <a:t>st</a:t>
                      </a:r>
                      <a:r>
                        <a:rPr lang="en-GB" sz="1600" b="0" i="0" dirty="0">
                          <a:solidFill>
                            <a:schemeClr val="tx1"/>
                          </a:solidFill>
                          <a:effectLst/>
                          <a:highlight>
                            <a:srgbClr val="FFFF00"/>
                          </a:highlight>
                          <a:latin typeface="Calibri"/>
                        </a:rPr>
                        <a:t> October 2026</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highlight>
                            <a:srgbClr val="FFFF00"/>
                          </a:highlight>
                          <a:latin typeface="Calibri"/>
                        </a:rPr>
                        <a:t>18</a:t>
                      </a:r>
                      <a:r>
                        <a:rPr lang="en-GB" sz="1600" b="0" i="0" baseline="30000" dirty="0">
                          <a:solidFill>
                            <a:schemeClr val="tx1"/>
                          </a:solidFill>
                          <a:effectLst/>
                          <a:highlight>
                            <a:srgbClr val="FFFF00"/>
                          </a:highlight>
                          <a:latin typeface="Calibri"/>
                        </a:rPr>
                        <a:t>th</a:t>
                      </a:r>
                      <a:r>
                        <a:rPr lang="en-GB" sz="1600" b="0" i="0" dirty="0">
                          <a:solidFill>
                            <a:schemeClr val="tx1"/>
                          </a:solidFill>
                          <a:effectLst/>
                          <a:highlight>
                            <a:srgbClr val="FFFF00"/>
                          </a:highlight>
                          <a:latin typeface="Calibri"/>
                        </a:rPr>
                        <a:t> November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tx1"/>
                          </a:solidFill>
                          <a:effectLst/>
                          <a:latin typeface="Calibri"/>
                        </a:rPr>
                        <a:t>Week 4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latin typeface="Calibri"/>
                        </a:rPr>
                        <a:t>Week 8</a:t>
                      </a:r>
                    </a:p>
                    <a:p>
                      <a:pPr algn="l" fontAlgn="base"/>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167902328"/>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108F611-AB17-E481-7EEF-2D7273D421E9}"/>
              </a:ext>
            </a:extLst>
          </p:cNvPr>
          <p:cNvSpPr>
            <a:spLocks noGrp="1"/>
          </p:cNvSpPr>
          <p:nvPr>
            <p:ph type="title"/>
          </p:nvPr>
        </p:nvSpPr>
        <p:spPr>
          <a:xfrm>
            <a:off x="2233613" y="422276"/>
            <a:ext cx="7886700" cy="993775"/>
          </a:xfrm>
          <a:solidFill>
            <a:srgbClr val="B4C7E7"/>
          </a:solidFill>
        </p:spPr>
        <p:txBody>
          <a:bodyPr anchorCtr="1"/>
          <a:lstStyle/>
          <a:p>
            <a:r>
              <a:rPr lang="en-GB" altLang="en-US"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1D5EF8C-8815-3CCA-5AEA-E13A9B551281}"/>
              </a:ext>
            </a:extLst>
          </p:cNvPr>
          <p:cNvSpPr txBox="1">
            <a:spLocks noGrp="1"/>
          </p:cNvSpPr>
          <p:nvPr>
            <p:ph idx="1"/>
          </p:nvPr>
        </p:nvSpPr>
        <p:spPr>
          <a:xfrm>
            <a:off x="1774825" y="1628775"/>
            <a:ext cx="8713788" cy="3937000"/>
          </a:xfrm>
        </p:spPr>
        <p:txBody>
          <a:bodyPr>
            <a:normAutofit/>
          </a:bodyPr>
          <a:lstStyle/>
          <a:p>
            <a:pPr marL="0" indent="0">
              <a:buNone/>
              <a:defRPr/>
            </a:pPr>
            <a:r>
              <a:rPr lang="en-GB" sz="2000" dirty="0">
                <a:latin typeface="Arial" panose="020B0604020202020204" pitchFamily="34" charset="0"/>
                <a:cs typeface="Arial" panose="020B0604020202020204" pitchFamily="34" charset="0"/>
              </a:rPr>
              <a:t>To understand:</a:t>
            </a:r>
          </a:p>
          <a:p>
            <a:pPr>
              <a:buFont typeface="Wingdings" panose="05000000000000000000" pitchFamily="2" charset="2"/>
              <a:buChar char="Ø"/>
              <a:defRPr/>
            </a:pPr>
            <a:endParaRPr lang="en-GB" sz="20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defRPr/>
            </a:pPr>
            <a:r>
              <a:rPr lang="en-GB" sz="2000" dirty="0">
                <a:latin typeface="Arial" panose="020B0604020202020204" pitchFamily="34" charset="0"/>
                <a:cs typeface="Arial" panose="020B0604020202020204" pitchFamily="34" charset="0"/>
              </a:rPr>
              <a:t>The concept of data </a:t>
            </a:r>
          </a:p>
          <a:p>
            <a:pPr>
              <a:lnSpc>
                <a:spcPct val="150000"/>
              </a:lnSpc>
              <a:buFont typeface="Wingdings" panose="05000000000000000000" pitchFamily="2" charset="2"/>
              <a:buChar char="Ø"/>
              <a:defRPr/>
            </a:pPr>
            <a:r>
              <a:rPr lang="en-GB" sz="2000" dirty="0">
                <a:latin typeface="Arial" panose="020B0604020202020204" pitchFamily="34" charset="0"/>
                <a:cs typeface="Arial" panose="020B0604020202020204" pitchFamily="34" charset="0"/>
              </a:rPr>
              <a:t>The concept of data management</a:t>
            </a:r>
          </a:p>
          <a:p>
            <a:pPr>
              <a:lnSpc>
                <a:spcPct val="150000"/>
              </a:lnSpc>
              <a:buFont typeface="Wingdings" panose="05000000000000000000" pitchFamily="2" charset="2"/>
              <a:buChar char="Ø"/>
              <a:defRPr/>
            </a:pPr>
            <a:r>
              <a:rPr lang="en-GB" sz="2000" dirty="0">
                <a:latin typeface="Arial" panose="020B0604020202020204" pitchFamily="34" charset="0"/>
                <a:cs typeface="Arial" panose="020B0604020202020204" pitchFamily="34" charset="0"/>
              </a:rPr>
              <a:t>The steps involved with data management</a:t>
            </a:r>
          </a:p>
          <a:p>
            <a:pPr>
              <a:lnSpc>
                <a:spcPct val="150000"/>
              </a:lnSpc>
              <a:buFont typeface="Wingdings" panose="05000000000000000000" pitchFamily="2" charset="2"/>
              <a:buChar char="Ø"/>
              <a:defRPr/>
            </a:pPr>
            <a:r>
              <a:rPr lang="en-GB" sz="2000" dirty="0">
                <a:latin typeface="Arial" panose="020B0604020202020204" pitchFamily="34" charset="0"/>
                <a:cs typeface="Arial" panose="020B0604020202020204" pitchFamily="34" charset="0"/>
              </a:rPr>
              <a:t>The use of data management software (e.g., Excel, SPSS, </a:t>
            </a:r>
            <a:r>
              <a:rPr lang="en-GB" sz="2000" dirty="0" err="1">
                <a:latin typeface="Arial" panose="020B0604020202020204" pitchFamily="34" charset="0"/>
                <a:cs typeface="Arial" panose="020B0604020202020204" pitchFamily="34" charset="0"/>
              </a:rPr>
              <a:t>Nvivo</a:t>
            </a:r>
            <a:r>
              <a:rPr lang="en-GB" sz="2000" dirty="0">
                <a:latin typeface="Arial" panose="020B0604020202020204" pitchFamily="34" charset="0"/>
                <a:cs typeface="Arial" panose="020B0604020202020204"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7"/>
          <p:cNvSpPr txBox="1">
            <a:spLocks noGrp="1"/>
          </p:cNvSpPr>
          <p:nvPr>
            <p:ph type="sldNum" sz="quarter" idx="12"/>
          </p:nvPr>
        </p:nvSpPr>
        <p:spPr>
          <a:prstGeom prst="rect">
            <a:avLst/>
          </a:prstGeom>
        </p:spPr>
        <p:txBody>
          <a:bodyPr vert="horz" wrap="square" lIns="0" tIns="14393" rIns="0" bIns="0" rtlCol="0" anchor="ctr">
            <a:spAutoFit/>
          </a:bodyPr>
          <a:lstStyle/>
          <a:p>
            <a:pPr marL="148163">
              <a:spcBef>
                <a:spcPts val="113"/>
              </a:spcBef>
            </a:pPr>
            <a:fld id="{81D60167-4931-47E6-BA6A-407CBD079E47}" type="slidenum">
              <a:rPr spc="-67" dirty="0"/>
              <a:pPr marL="148163">
                <a:spcBef>
                  <a:spcPts val="113"/>
                </a:spcBef>
              </a:pPr>
              <a:t>5</a:t>
            </a:fld>
            <a:endParaRPr spc="-67" dirty="0"/>
          </a:p>
        </p:txBody>
      </p:sp>
      <p:sp>
        <p:nvSpPr>
          <p:cNvPr id="5" name="object 5"/>
          <p:cNvSpPr txBox="1"/>
          <p:nvPr/>
        </p:nvSpPr>
        <p:spPr>
          <a:xfrm>
            <a:off x="844727" y="1941516"/>
            <a:ext cx="9656197" cy="3723819"/>
          </a:xfrm>
          <a:prstGeom prst="rect">
            <a:avLst/>
          </a:prstGeom>
        </p:spPr>
        <p:txBody>
          <a:bodyPr vert="horz" wrap="square" lIns="0" tIns="16933" rIns="0" bIns="0" rtlCol="0">
            <a:spAutoFit/>
          </a:bodyPr>
          <a:lstStyle/>
          <a:p>
            <a:pPr marL="16933">
              <a:spcBef>
                <a:spcPts val="133"/>
              </a:spcBef>
              <a:tabLst>
                <a:tab pos="525767" algn="l"/>
              </a:tabLst>
            </a:pPr>
            <a:r>
              <a:rPr lang="en-GB" sz="2667" dirty="0">
                <a:latin typeface="Arial" panose="020B0604020202020204" pitchFamily="34" charset="0"/>
                <a:cs typeface="Arial" panose="020B0604020202020204" pitchFamily="34" charset="0"/>
              </a:rPr>
              <a:t>Anything you can perform analysis on, e.g.,:</a:t>
            </a:r>
          </a:p>
          <a:p>
            <a:pPr marL="16933">
              <a:spcBef>
                <a:spcPts val="133"/>
              </a:spcBef>
              <a:tabLst>
                <a:tab pos="525767" algn="l"/>
              </a:tabLst>
            </a:pPr>
            <a:endParaRPr lang="en-GB" sz="2667" dirty="0">
              <a:latin typeface="Arial" panose="020B0604020202020204" pitchFamily="34" charset="0"/>
              <a:cs typeface="Arial" panose="020B0604020202020204" pitchFamily="34" charset="0"/>
            </a:endParaRPr>
          </a:p>
          <a:p>
            <a:pPr marL="525767" indent="-508834">
              <a:buFont typeface="Arial"/>
              <a:buChar char="●"/>
              <a:tabLst>
                <a:tab pos="525767" algn="l"/>
              </a:tabLst>
            </a:pPr>
            <a:r>
              <a:rPr lang="en-GB" sz="2667" dirty="0">
                <a:latin typeface="Arial" panose="020B0604020202020204" pitchFamily="34" charset="0"/>
                <a:cs typeface="Arial" panose="020B0604020202020204" pitchFamily="34" charset="0"/>
              </a:rPr>
              <a:t>research</a:t>
            </a:r>
            <a:r>
              <a:rPr lang="en-GB" sz="2667" spc="-220" dirty="0">
                <a:latin typeface="Arial" panose="020B0604020202020204" pitchFamily="34" charset="0"/>
                <a:cs typeface="Arial" panose="020B0604020202020204" pitchFamily="34" charset="0"/>
              </a:rPr>
              <a:t> </a:t>
            </a:r>
            <a:r>
              <a:rPr lang="en-GB" sz="2667" spc="-27" dirty="0">
                <a:latin typeface="Arial" panose="020B0604020202020204" pitchFamily="34" charset="0"/>
                <a:cs typeface="Arial" panose="020B0604020202020204" pitchFamily="34" charset="0"/>
              </a:rPr>
              <a:t>notes</a:t>
            </a:r>
            <a:endParaRPr lang="en-GB" sz="2667" dirty="0">
              <a:latin typeface="Arial" panose="020B0604020202020204" pitchFamily="34" charset="0"/>
              <a:cs typeface="Arial" panose="020B0604020202020204" pitchFamily="34" charset="0"/>
            </a:endParaRPr>
          </a:p>
          <a:p>
            <a:pPr marL="525767" indent="-508834">
              <a:buFont typeface="Arial"/>
              <a:buChar char="●"/>
              <a:tabLst>
                <a:tab pos="525767" algn="l"/>
              </a:tabLst>
            </a:pPr>
            <a:r>
              <a:rPr sz="2667" dirty="0">
                <a:latin typeface="Arial" panose="020B0604020202020204" pitchFamily="34" charset="0"/>
                <a:cs typeface="Arial" panose="020B0604020202020204" pitchFamily="34" charset="0"/>
              </a:rPr>
              <a:t>survey</a:t>
            </a:r>
            <a:r>
              <a:rPr sz="2667" spc="-247" dirty="0">
                <a:latin typeface="Arial" panose="020B0604020202020204" pitchFamily="34" charset="0"/>
                <a:cs typeface="Arial" panose="020B0604020202020204" pitchFamily="34" charset="0"/>
              </a:rPr>
              <a:t> </a:t>
            </a:r>
            <a:r>
              <a:rPr sz="2667" spc="-13" dirty="0">
                <a:latin typeface="Arial" panose="020B0604020202020204" pitchFamily="34" charset="0"/>
                <a:cs typeface="Arial" panose="020B0604020202020204" pitchFamily="34" charset="0"/>
              </a:rPr>
              <a:t>responses</a:t>
            </a:r>
            <a:endParaRPr sz="2667" dirty="0">
              <a:latin typeface="Arial" panose="020B0604020202020204" pitchFamily="34" charset="0"/>
              <a:cs typeface="Arial" panose="020B0604020202020204" pitchFamily="34" charset="0"/>
            </a:endParaRPr>
          </a:p>
          <a:p>
            <a:pPr marL="525767" indent="-508834">
              <a:buFont typeface="Arial"/>
              <a:buChar char="●"/>
              <a:tabLst>
                <a:tab pos="525767" algn="l"/>
              </a:tabLst>
            </a:pPr>
            <a:r>
              <a:rPr sz="2667" spc="-40" dirty="0">
                <a:latin typeface="Arial" panose="020B0604020202020204" pitchFamily="34" charset="0"/>
                <a:cs typeface="Arial" panose="020B0604020202020204" pitchFamily="34" charset="0"/>
              </a:rPr>
              <a:t>images</a:t>
            </a:r>
            <a:r>
              <a:rPr sz="2667" spc="-280" dirty="0">
                <a:latin typeface="Arial" panose="020B0604020202020204" pitchFamily="34" charset="0"/>
                <a:cs typeface="Arial" panose="020B0604020202020204" pitchFamily="34" charset="0"/>
              </a:rPr>
              <a:t> </a:t>
            </a:r>
            <a:r>
              <a:rPr sz="2667" spc="-60" dirty="0">
                <a:latin typeface="Arial" panose="020B0604020202020204" pitchFamily="34" charset="0"/>
                <a:cs typeface="Arial" panose="020B0604020202020204" pitchFamily="34" charset="0"/>
              </a:rPr>
              <a:t>(such</a:t>
            </a:r>
            <a:r>
              <a:rPr sz="2667" spc="-272" dirty="0">
                <a:latin typeface="Arial" panose="020B0604020202020204" pitchFamily="34" charset="0"/>
                <a:cs typeface="Arial" panose="020B0604020202020204" pitchFamily="34" charset="0"/>
              </a:rPr>
              <a:t> </a:t>
            </a:r>
            <a:r>
              <a:rPr sz="2667" spc="-47" dirty="0">
                <a:latin typeface="Arial" panose="020B0604020202020204" pitchFamily="34" charset="0"/>
                <a:cs typeface="Arial" panose="020B0604020202020204" pitchFamily="34" charset="0"/>
              </a:rPr>
              <a:t>as</a:t>
            </a:r>
            <a:r>
              <a:rPr sz="2667" spc="-272" dirty="0">
                <a:latin typeface="Arial" panose="020B0604020202020204" pitchFamily="34" charset="0"/>
                <a:cs typeface="Arial" panose="020B0604020202020204" pitchFamily="34" charset="0"/>
              </a:rPr>
              <a:t> </a:t>
            </a:r>
            <a:r>
              <a:rPr sz="2667" spc="-13" dirty="0">
                <a:latin typeface="Arial" panose="020B0604020202020204" pitchFamily="34" charset="0"/>
                <a:cs typeface="Arial" panose="020B0604020202020204" pitchFamily="34" charset="0"/>
              </a:rPr>
              <a:t>photographs)</a:t>
            </a:r>
            <a:endParaRPr sz="2667" dirty="0">
              <a:latin typeface="Arial" panose="020B0604020202020204" pitchFamily="34" charset="0"/>
              <a:cs typeface="Arial" panose="020B0604020202020204" pitchFamily="34" charset="0"/>
            </a:endParaRPr>
          </a:p>
          <a:p>
            <a:pPr marL="525767" indent="-508834">
              <a:buFont typeface="Arial"/>
              <a:buChar char="●"/>
              <a:tabLst>
                <a:tab pos="525767" algn="l"/>
              </a:tabLst>
            </a:pPr>
            <a:r>
              <a:rPr sz="2667" dirty="0">
                <a:latin typeface="Arial" panose="020B0604020202020204" pitchFamily="34" charset="0"/>
                <a:cs typeface="Arial" panose="020B0604020202020204" pitchFamily="34" charset="0"/>
              </a:rPr>
              <a:t>audio</a:t>
            </a:r>
            <a:r>
              <a:rPr sz="2667" spc="-220" dirty="0">
                <a:latin typeface="Arial" panose="020B0604020202020204" pitchFamily="34" charset="0"/>
                <a:cs typeface="Arial" panose="020B0604020202020204" pitchFamily="34" charset="0"/>
              </a:rPr>
              <a:t> </a:t>
            </a:r>
            <a:r>
              <a:rPr sz="2667" dirty="0">
                <a:latin typeface="Arial" panose="020B0604020202020204" pitchFamily="34" charset="0"/>
                <a:cs typeface="Arial" panose="020B0604020202020204" pitchFamily="34" charset="0"/>
              </a:rPr>
              <a:t>or</a:t>
            </a:r>
            <a:r>
              <a:rPr sz="2667" spc="-213" dirty="0">
                <a:latin typeface="Arial" panose="020B0604020202020204" pitchFamily="34" charset="0"/>
                <a:cs typeface="Arial" panose="020B0604020202020204" pitchFamily="34" charset="0"/>
              </a:rPr>
              <a:t> </a:t>
            </a:r>
            <a:r>
              <a:rPr sz="2667" dirty="0">
                <a:latin typeface="Arial" panose="020B0604020202020204" pitchFamily="34" charset="0"/>
                <a:cs typeface="Arial" panose="020B0604020202020204" pitchFamily="34" charset="0"/>
              </a:rPr>
              <a:t>video</a:t>
            </a:r>
            <a:r>
              <a:rPr sz="2667" spc="-220" dirty="0">
                <a:latin typeface="Arial" panose="020B0604020202020204" pitchFamily="34" charset="0"/>
                <a:cs typeface="Arial" panose="020B0604020202020204" pitchFamily="34" charset="0"/>
              </a:rPr>
              <a:t> </a:t>
            </a:r>
            <a:r>
              <a:rPr sz="2667" spc="-13" dirty="0">
                <a:latin typeface="Arial" panose="020B0604020202020204" pitchFamily="34" charset="0"/>
                <a:cs typeface="Arial" panose="020B0604020202020204" pitchFamily="34" charset="0"/>
              </a:rPr>
              <a:t>recordings</a:t>
            </a:r>
            <a:endParaRPr sz="2667" dirty="0">
              <a:latin typeface="Arial" panose="020B0604020202020204" pitchFamily="34" charset="0"/>
              <a:cs typeface="Arial" panose="020B0604020202020204" pitchFamily="34" charset="0"/>
            </a:endParaRPr>
          </a:p>
          <a:p>
            <a:pPr marL="525767" marR="422476" indent="-509681">
              <a:buFont typeface="Arial"/>
              <a:buChar char="●"/>
              <a:tabLst>
                <a:tab pos="525767" algn="l"/>
              </a:tabLst>
            </a:pPr>
            <a:r>
              <a:rPr sz="2667" dirty="0">
                <a:latin typeface="Arial" panose="020B0604020202020204" pitchFamily="34" charset="0"/>
                <a:cs typeface="Arial" panose="020B0604020202020204" pitchFamily="34" charset="0"/>
              </a:rPr>
              <a:t>teaching</a:t>
            </a:r>
            <a:r>
              <a:rPr sz="2667" spc="-287" dirty="0">
                <a:latin typeface="Arial" panose="020B0604020202020204" pitchFamily="34" charset="0"/>
                <a:cs typeface="Arial" panose="020B0604020202020204" pitchFamily="34" charset="0"/>
              </a:rPr>
              <a:t> </a:t>
            </a:r>
            <a:r>
              <a:rPr sz="2667" dirty="0">
                <a:latin typeface="Arial" panose="020B0604020202020204" pitchFamily="34" charset="0"/>
                <a:cs typeface="Arial" panose="020B0604020202020204" pitchFamily="34" charset="0"/>
              </a:rPr>
              <a:t>materials</a:t>
            </a:r>
            <a:r>
              <a:rPr sz="2667" spc="-280" dirty="0">
                <a:latin typeface="Arial" panose="020B0604020202020204" pitchFamily="34" charset="0"/>
                <a:cs typeface="Arial" panose="020B0604020202020204" pitchFamily="34" charset="0"/>
              </a:rPr>
              <a:t> </a:t>
            </a:r>
            <a:r>
              <a:rPr sz="2667" spc="-60" dirty="0">
                <a:latin typeface="Arial" panose="020B0604020202020204" pitchFamily="34" charset="0"/>
                <a:cs typeface="Arial" panose="020B0604020202020204" pitchFamily="34" charset="0"/>
              </a:rPr>
              <a:t>-</a:t>
            </a:r>
            <a:r>
              <a:rPr sz="2667" spc="-280" dirty="0">
                <a:latin typeface="Arial" panose="020B0604020202020204" pitchFamily="34" charset="0"/>
                <a:cs typeface="Arial" panose="020B0604020202020204" pitchFamily="34" charset="0"/>
              </a:rPr>
              <a:t> </a:t>
            </a:r>
            <a:r>
              <a:rPr sz="2667" spc="-13" dirty="0">
                <a:latin typeface="Arial" panose="020B0604020202020204" pitchFamily="34" charset="0"/>
                <a:cs typeface="Arial" panose="020B0604020202020204" pitchFamily="34" charset="0"/>
              </a:rPr>
              <a:t>lesson </a:t>
            </a:r>
            <a:r>
              <a:rPr sz="2667" spc="-53" dirty="0">
                <a:latin typeface="Arial" panose="020B0604020202020204" pitchFamily="34" charset="0"/>
                <a:cs typeface="Arial" panose="020B0604020202020204" pitchFamily="34" charset="0"/>
              </a:rPr>
              <a:t>plans,</a:t>
            </a:r>
            <a:r>
              <a:rPr sz="2667" spc="-300" dirty="0">
                <a:latin typeface="Arial" panose="020B0604020202020204" pitchFamily="34" charset="0"/>
                <a:cs typeface="Arial" panose="020B0604020202020204" pitchFamily="34" charset="0"/>
              </a:rPr>
              <a:t> </a:t>
            </a:r>
            <a:r>
              <a:rPr sz="2667" dirty="0">
                <a:latin typeface="Arial" panose="020B0604020202020204" pitchFamily="34" charset="0"/>
                <a:cs typeface="Arial" panose="020B0604020202020204" pitchFamily="34" charset="0"/>
              </a:rPr>
              <a:t>worksheets,</a:t>
            </a:r>
            <a:r>
              <a:rPr sz="2667" spc="-300" dirty="0">
                <a:latin typeface="Arial" panose="020B0604020202020204" pitchFamily="34" charset="0"/>
                <a:cs typeface="Arial" panose="020B0604020202020204" pitchFamily="34" charset="0"/>
              </a:rPr>
              <a:t> </a:t>
            </a:r>
            <a:r>
              <a:rPr sz="2667" spc="-27" dirty="0">
                <a:latin typeface="Arial" panose="020B0604020202020204" pitchFamily="34" charset="0"/>
                <a:cs typeface="Arial" panose="020B0604020202020204" pitchFamily="34" charset="0"/>
              </a:rPr>
              <a:t>etc.</a:t>
            </a:r>
            <a:endParaRPr lang="en-GB" sz="2667" spc="-27" dirty="0">
              <a:latin typeface="Arial" panose="020B0604020202020204" pitchFamily="34" charset="0"/>
              <a:cs typeface="Arial" panose="020B0604020202020204" pitchFamily="34" charset="0"/>
            </a:endParaRPr>
          </a:p>
          <a:p>
            <a:pPr marL="16086" marR="422476">
              <a:tabLst>
                <a:tab pos="525767" algn="l"/>
              </a:tabLst>
            </a:pPr>
            <a:endParaRPr lang="en-GB" sz="2667" spc="-27" dirty="0">
              <a:latin typeface="Arial" panose="020B0604020202020204" pitchFamily="34" charset="0"/>
              <a:cs typeface="Arial" panose="020B0604020202020204" pitchFamily="34" charset="0"/>
            </a:endParaRPr>
          </a:p>
          <a:p>
            <a:pPr marL="16086" marR="422476">
              <a:tabLst>
                <a:tab pos="525767" algn="l"/>
              </a:tabLst>
            </a:pPr>
            <a:r>
              <a:rPr lang="en-GB" sz="2667" dirty="0">
                <a:latin typeface="Arial" panose="020B0604020202020204" pitchFamily="34" charset="0"/>
                <a:cs typeface="Arial" panose="020B0604020202020204" pitchFamily="34" charset="0"/>
              </a:rPr>
              <a:t>								(</a:t>
            </a:r>
            <a:r>
              <a:rPr lang="en-GB" sz="2667" dirty="0" err="1">
                <a:latin typeface="Arial" panose="020B0604020202020204" pitchFamily="34" charset="0"/>
                <a:cs typeface="Arial" panose="020B0604020202020204" pitchFamily="34" charset="0"/>
              </a:rPr>
              <a:t>Briney</a:t>
            </a:r>
            <a:r>
              <a:rPr lang="en-GB" sz="2667" dirty="0">
                <a:latin typeface="Arial" panose="020B0604020202020204" pitchFamily="34" charset="0"/>
                <a:cs typeface="Arial" panose="020B0604020202020204" pitchFamily="34" charset="0"/>
              </a:rPr>
              <a:t>, 2015)</a:t>
            </a:r>
            <a:endParaRPr sz="2667" dirty="0">
              <a:latin typeface="Arial" panose="020B0604020202020204" pitchFamily="34" charset="0"/>
              <a:cs typeface="Arial" panose="020B0604020202020204" pitchFamily="34" charset="0"/>
            </a:endParaRPr>
          </a:p>
        </p:txBody>
      </p:sp>
      <p:sp>
        <p:nvSpPr>
          <p:cNvPr id="9" name="Title 1">
            <a:extLst>
              <a:ext uri="{FF2B5EF4-FFF2-40B4-BE49-F238E27FC236}">
                <a16:creationId xmlns:a16="http://schemas.microsoft.com/office/drawing/2014/main" id="{A69EEA3E-A772-B69B-21DE-4DACBF5E3D95}"/>
              </a:ext>
            </a:extLst>
          </p:cNvPr>
          <p:cNvSpPr txBox="1">
            <a:spLocks/>
          </p:cNvSpPr>
          <p:nvPr/>
        </p:nvSpPr>
        <p:spPr>
          <a:xfrm>
            <a:off x="762000" y="4270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latin typeface="Tahoma"/>
                <a:cs typeface="Tahoma"/>
              </a:rPr>
              <a:t>What is data?</a:t>
            </a:r>
            <a:endParaRPr lang="en-GB" sz="3000"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B71D5-38FE-0040-A296-14133EA93C36}"/>
              </a:ext>
            </a:extLst>
          </p:cNvPr>
          <p:cNvSpPr>
            <a:spLocks noGrp="1"/>
          </p:cNvSpPr>
          <p:nvPr>
            <p:ph type="title"/>
          </p:nvPr>
        </p:nvSpPr>
        <p:spPr/>
        <p:txBody>
          <a:bodyPr/>
          <a:lstStyle/>
          <a:p>
            <a:r>
              <a:rPr lang="en-GB" sz="4400" dirty="0">
                <a:latin typeface="Tahoma"/>
                <a:cs typeface="Tahoma"/>
              </a:rPr>
              <a:t>What is data? </a:t>
            </a:r>
            <a:r>
              <a:rPr lang="en-GB" sz="3000" i="1" dirty="0" err="1">
                <a:latin typeface="Tahoma"/>
                <a:cs typeface="Tahoma"/>
              </a:rPr>
              <a:t>ctd</a:t>
            </a:r>
            <a:endParaRPr lang="en-GB" sz="3000" i="1" dirty="0"/>
          </a:p>
        </p:txBody>
      </p:sp>
      <p:sp>
        <p:nvSpPr>
          <p:cNvPr id="3" name="Text Placeholder 2"/>
          <p:cNvSpPr>
            <a:spLocks noGrp="1"/>
          </p:cNvSpPr>
          <p:nvPr>
            <p:ph idx="1"/>
          </p:nvPr>
        </p:nvSpPr>
        <p:spPr/>
        <p:txBody>
          <a:bodyPr>
            <a:noAutofit/>
          </a:bodyPr>
          <a:lstStyle/>
          <a:p>
            <a:r>
              <a:rPr lang="en-US" sz="2800" dirty="0">
                <a:solidFill>
                  <a:schemeClr val="tx1"/>
                </a:solidFill>
              </a:rPr>
              <a:t>Data is a product resulting from research.</a:t>
            </a:r>
          </a:p>
          <a:p>
            <a:r>
              <a:rPr lang="en-US" sz="2800" dirty="0">
                <a:solidFill>
                  <a:schemeClr val="tx1"/>
                </a:solidFill>
              </a:rPr>
              <a:t>It is often thought that the person conducting and producing the data owns the data. </a:t>
            </a:r>
          </a:p>
          <a:p>
            <a:r>
              <a:rPr lang="en-US" sz="2800" dirty="0">
                <a:solidFill>
                  <a:schemeClr val="tx1"/>
                </a:solidFill>
              </a:rPr>
              <a:t>However, funding agencies, institutions and sources where the data was obtained can determine otherwise.</a:t>
            </a:r>
          </a:p>
          <a:p>
            <a:pPr algn="ctr"/>
            <a:endParaRPr lang="en-US" sz="2200" dirty="0">
              <a:solidFill>
                <a:srgbClr val="FF0000"/>
              </a:solidFill>
            </a:endParaRPr>
          </a:p>
        </p:txBody>
      </p:sp>
      <p:sp>
        <p:nvSpPr>
          <p:cNvPr id="4" name="Slide Number Placeholder 3"/>
          <p:cNvSpPr>
            <a:spLocks noGrp="1"/>
          </p:cNvSpPr>
          <p:nvPr>
            <p:ph type="sldNum" sz="quarter" idx="12"/>
          </p:nvPr>
        </p:nvSpPr>
        <p:spPr/>
        <p:txBody>
          <a:bodyPr/>
          <a:lstStyle/>
          <a:p>
            <a:fld id="{935F4044-894B-B74C-BA70-A76DFBF02618}" type="slidenum">
              <a:rPr lang="en-US" smtClean="0"/>
              <a:pPr/>
              <a:t>6</a:t>
            </a:fld>
            <a:endParaRPr lang="en-US" dirty="0"/>
          </a:p>
        </p:txBody>
      </p:sp>
    </p:spTree>
    <p:extLst>
      <p:ext uri="{BB962C8B-B14F-4D97-AF65-F5344CB8AC3E}">
        <p14:creationId xmlns:p14="http://schemas.microsoft.com/office/powerpoint/2010/main" val="1947228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12966" y="84443"/>
            <a:ext cx="9632839" cy="694207"/>
          </a:xfrm>
          <a:prstGeom prst="rect">
            <a:avLst/>
          </a:prstGeom>
        </p:spPr>
        <p:txBody>
          <a:bodyPr vert="horz" wrap="square" lIns="0" tIns="16933" rIns="0" bIns="0" rtlCol="0" anchor="ctr">
            <a:spAutoFit/>
          </a:bodyPr>
          <a:lstStyle/>
          <a:p>
            <a:pPr marL="16933">
              <a:spcBef>
                <a:spcPts val="133"/>
              </a:spcBef>
            </a:pPr>
            <a:r>
              <a:rPr lang="en-GB" dirty="0">
                <a:latin typeface="Arial" panose="020B0604020202020204" pitchFamily="34" charset="0"/>
                <a:cs typeface="Arial" panose="020B0604020202020204" pitchFamily="34" charset="0"/>
              </a:rPr>
              <a:t>Data </a:t>
            </a:r>
            <a:r>
              <a:rPr spc="80" dirty="0">
                <a:latin typeface="Arial" panose="020B0604020202020204" pitchFamily="34" charset="0"/>
                <a:cs typeface="Arial" panose="020B0604020202020204" pitchFamily="34" charset="0"/>
              </a:rPr>
              <a:t>sources</a:t>
            </a:r>
          </a:p>
        </p:txBody>
      </p:sp>
      <p:sp>
        <p:nvSpPr>
          <p:cNvPr id="3" name="object 3"/>
          <p:cNvSpPr txBox="1"/>
          <p:nvPr/>
        </p:nvSpPr>
        <p:spPr>
          <a:xfrm>
            <a:off x="325968" y="917779"/>
            <a:ext cx="10225193" cy="4692736"/>
          </a:xfrm>
          <a:prstGeom prst="rect">
            <a:avLst/>
          </a:prstGeom>
        </p:spPr>
        <p:txBody>
          <a:bodyPr vert="horz" wrap="square" lIns="0" tIns="70272" rIns="0" bIns="0" rtlCol="0">
            <a:spAutoFit/>
          </a:bodyPr>
          <a:lstStyle/>
          <a:p>
            <a:pPr marL="16933">
              <a:spcBef>
                <a:spcPts val="552"/>
              </a:spcBef>
            </a:pPr>
            <a:r>
              <a:rPr b="1" spc="-127" dirty="0">
                <a:latin typeface="Arial" panose="020B0604020202020204" pitchFamily="34" charset="0"/>
                <a:cs typeface="Arial" panose="020B0604020202020204" pitchFamily="34" charset="0"/>
              </a:rPr>
              <a:t>Previous</a:t>
            </a:r>
            <a:r>
              <a:rPr b="1" spc="-167" dirty="0">
                <a:latin typeface="Arial" panose="020B0604020202020204" pitchFamily="34" charset="0"/>
                <a:cs typeface="Arial" panose="020B0604020202020204" pitchFamily="34" charset="0"/>
              </a:rPr>
              <a:t> </a:t>
            </a:r>
            <a:r>
              <a:rPr b="1" spc="-33" dirty="0">
                <a:latin typeface="Arial" panose="020B0604020202020204" pitchFamily="34" charset="0"/>
                <a:cs typeface="Arial" panose="020B0604020202020204" pitchFamily="34" charset="0"/>
              </a:rPr>
              <a:t>publications</a:t>
            </a:r>
            <a:endParaRPr dirty="0">
              <a:latin typeface="Arial" panose="020B0604020202020204" pitchFamily="34" charset="0"/>
              <a:cs typeface="Arial" panose="020B0604020202020204" pitchFamily="34" charset="0"/>
            </a:endParaRPr>
          </a:p>
          <a:p>
            <a:pPr marL="625671" indent="-488514">
              <a:spcBef>
                <a:spcPts val="420"/>
              </a:spcBef>
              <a:buFont typeface="Arial"/>
              <a:buChar char="●"/>
              <a:tabLst>
                <a:tab pos="625671" algn="l"/>
              </a:tabLst>
            </a:pPr>
            <a:r>
              <a:rPr lang="en-GB" dirty="0">
                <a:latin typeface="Arial" panose="020B0604020202020204" pitchFamily="34" charset="0"/>
                <a:cs typeface="Arial" panose="020B0604020202020204" pitchFamily="34" charset="0"/>
              </a:rPr>
              <a:t>Look for the online reading list link on each module Moodle page</a:t>
            </a:r>
          </a:p>
          <a:p>
            <a:pPr marL="625671" indent="-488514">
              <a:spcBef>
                <a:spcPts val="420"/>
              </a:spcBef>
              <a:buFont typeface="Arial"/>
              <a:buChar char="●"/>
              <a:tabLst>
                <a:tab pos="625671" algn="l"/>
              </a:tabLst>
            </a:pPr>
            <a:r>
              <a:rPr dirty="0">
                <a:latin typeface="Arial" panose="020B0604020202020204" pitchFamily="34" charset="0"/>
                <a:cs typeface="Arial" panose="020B0604020202020204" pitchFamily="34" charset="0"/>
              </a:rPr>
              <a:t>Look at article appendices</a:t>
            </a:r>
            <a:endParaRPr lang="en-GB" dirty="0">
              <a:latin typeface="Arial" panose="020B0604020202020204" pitchFamily="34" charset="0"/>
              <a:cs typeface="Arial" panose="020B0604020202020204" pitchFamily="34" charset="0"/>
            </a:endParaRPr>
          </a:p>
          <a:p>
            <a:pPr marL="625671" indent="-488514">
              <a:spcBef>
                <a:spcPts val="420"/>
              </a:spcBef>
              <a:buFont typeface="Arial"/>
              <a:buChar char="●"/>
              <a:tabLst>
                <a:tab pos="625671" algn="l"/>
              </a:tabLst>
            </a:pPr>
            <a:r>
              <a:rPr lang="en-GB" dirty="0">
                <a:latin typeface="Arial" panose="020B0604020202020204" pitchFamily="34" charset="0"/>
                <a:cs typeface="Arial" panose="020B0604020202020204" pitchFamily="34" charset="0"/>
              </a:rPr>
              <a:t>Look at </a:t>
            </a:r>
            <a:r>
              <a:rPr dirty="0">
                <a:latin typeface="Arial" panose="020B0604020202020204" pitchFamily="34" charset="0"/>
                <a:cs typeface="Arial" panose="020B0604020202020204" pitchFamily="34" charset="0"/>
              </a:rPr>
              <a:t>supplementary </a:t>
            </a:r>
            <a:r>
              <a:rPr lang="en-GB" dirty="0">
                <a:latin typeface="Arial" panose="020B0604020202020204" pitchFamily="34" charset="0"/>
                <a:cs typeface="Arial" panose="020B0604020202020204" pitchFamily="34" charset="0"/>
              </a:rPr>
              <a:t>session </a:t>
            </a:r>
            <a:r>
              <a:rPr dirty="0">
                <a:latin typeface="Arial" panose="020B0604020202020204" pitchFamily="34" charset="0"/>
                <a:cs typeface="Arial" panose="020B0604020202020204" pitchFamily="34" charset="0"/>
              </a:rPr>
              <a:t>files</a:t>
            </a:r>
            <a:r>
              <a:rPr lang="en-GB" dirty="0">
                <a:latin typeface="Arial" panose="020B0604020202020204" pitchFamily="34" charset="0"/>
                <a:cs typeface="Arial" panose="020B0604020202020204" pitchFamily="34" charset="0"/>
              </a:rPr>
              <a:t> on weekly Moodle resources</a:t>
            </a:r>
            <a:endParaRPr dirty="0">
              <a:latin typeface="Arial" panose="020B0604020202020204" pitchFamily="34" charset="0"/>
              <a:cs typeface="Arial" panose="020B0604020202020204" pitchFamily="34" charset="0"/>
            </a:endParaRPr>
          </a:p>
          <a:p>
            <a:pPr>
              <a:spcBef>
                <a:spcPts val="820"/>
              </a:spcBef>
              <a:buClr>
                <a:srgbClr val="5E686C"/>
              </a:buClr>
              <a:buFont typeface="Arial"/>
              <a:buChar char="●"/>
            </a:pPr>
            <a:endParaRPr dirty="0">
              <a:latin typeface="Arial" panose="020B0604020202020204" pitchFamily="34" charset="0"/>
              <a:cs typeface="Arial" panose="020B0604020202020204" pitchFamily="34" charset="0"/>
            </a:endParaRPr>
          </a:p>
          <a:p>
            <a:pPr marL="16933">
              <a:spcBef>
                <a:spcPts val="552"/>
              </a:spcBef>
            </a:pPr>
            <a:r>
              <a:rPr lang="en-GB" b="1" spc="-33" dirty="0">
                <a:latin typeface="Arial" panose="020B0604020202020204" pitchFamily="34" charset="0"/>
                <a:cs typeface="Arial" panose="020B0604020202020204" pitchFamily="34" charset="0"/>
              </a:rPr>
              <a:t>Government </a:t>
            </a:r>
            <a:r>
              <a:rPr b="1" spc="-33" dirty="0">
                <a:latin typeface="Arial" panose="020B0604020202020204" pitchFamily="34" charset="0"/>
                <a:cs typeface="Arial" panose="020B0604020202020204" pitchFamily="34" charset="0"/>
              </a:rPr>
              <a:t>sources</a:t>
            </a:r>
          </a:p>
          <a:p>
            <a:pPr marL="625671" indent="-488514">
              <a:spcBef>
                <a:spcPts val="420"/>
              </a:spcBef>
              <a:buClr>
                <a:srgbClr val="5E686C"/>
              </a:buClr>
              <a:buFont typeface="Arial"/>
              <a:buChar char="●"/>
              <a:tabLst>
                <a:tab pos="625671" algn="l"/>
              </a:tabLst>
            </a:pPr>
            <a:r>
              <a:rPr lang="en-GB" dirty="0">
                <a:latin typeface="Arial" panose="020B0604020202020204" pitchFamily="34" charset="0"/>
                <a:cs typeface="Arial" panose="020B0604020202020204" pitchFamily="34" charset="0"/>
              </a:rPr>
              <a:t>GOV.UK</a:t>
            </a:r>
            <a:r>
              <a:rPr dirty="0">
                <a:latin typeface="Arial" panose="020B0604020202020204" pitchFamily="34" charset="0"/>
                <a:cs typeface="Arial" panose="020B0604020202020204" pitchFamily="34" charset="0"/>
              </a:rPr>
              <a:t> - “</a:t>
            </a:r>
            <a:r>
              <a:rPr lang="en-GB" dirty="0">
                <a:latin typeface="Arial" panose="020B0604020202020204" pitchFamily="34" charset="0"/>
                <a:cs typeface="Arial" panose="020B0604020202020204" pitchFamily="34" charset="0"/>
              </a:rPr>
              <a:t>UK’s</a:t>
            </a:r>
            <a:r>
              <a:rPr dirty="0">
                <a:latin typeface="Arial" panose="020B0604020202020204" pitchFamily="34" charset="0"/>
                <a:cs typeface="Arial" panose="020B0604020202020204" pitchFamily="34" charset="0"/>
              </a:rPr>
              <a:t> government’s open data”</a:t>
            </a:r>
          </a:p>
          <a:p>
            <a:pPr marL="625671" indent="-488514">
              <a:spcBef>
                <a:spcPts val="420"/>
              </a:spcBef>
              <a:buClr>
                <a:srgbClr val="5E686C"/>
              </a:buClr>
              <a:buFont typeface="Arial"/>
              <a:buChar char="●"/>
              <a:tabLst>
                <a:tab pos="625671" algn="l"/>
              </a:tabLst>
            </a:pPr>
            <a:r>
              <a:rPr lang="en-GB" dirty="0">
                <a:latin typeface="Arial" panose="020B0604020202020204" pitchFamily="34" charset="0"/>
                <a:cs typeface="Arial" panose="020B0604020202020204" pitchFamily="34" charset="0"/>
              </a:rPr>
              <a:t>Office for National Statistics ONS (</a:t>
            </a:r>
            <a:r>
              <a:rPr dirty="0">
                <a:latin typeface="Arial" panose="020B0604020202020204" pitchFamily="34" charset="0"/>
                <a:cs typeface="Arial" panose="020B0604020202020204" pitchFamily="34" charset="0"/>
              </a:rPr>
              <a:t>statistics</a:t>
            </a:r>
            <a:r>
              <a:rPr lang="en-GB" dirty="0">
                <a:latin typeface="Arial" panose="020B0604020202020204" pitchFamily="34" charset="0"/>
                <a:cs typeface="Arial" panose="020B0604020202020204" pitchFamily="34" charset="0"/>
              </a:rPr>
              <a:t>)</a:t>
            </a:r>
          </a:p>
          <a:p>
            <a:pPr marL="625671" indent="-488514">
              <a:spcBef>
                <a:spcPts val="420"/>
              </a:spcBef>
              <a:buClr>
                <a:srgbClr val="5E686C"/>
              </a:buClr>
              <a:buFont typeface="Arial"/>
              <a:buChar char="●"/>
              <a:tabLst>
                <a:tab pos="625671" algn="l"/>
              </a:tabLst>
            </a:pPr>
            <a:r>
              <a:rPr lang="en-GB" dirty="0">
                <a:latin typeface="Arial" panose="020B0604020202020204" pitchFamily="34" charset="0"/>
                <a:cs typeface="Arial" panose="020B0604020202020204" pitchFamily="34" charset="0"/>
              </a:rPr>
              <a:t>UKHSA UK Health Security Agency Data</a:t>
            </a:r>
          </a:p>
          <a:p>
            <a:pPr marL="625671" indent="-488514">
              <a:spcBef>
                <a:spcPts val="420"/>
              </a:spcBef>
              <a:buClr>
                <a:srgbClr val="5E686C"/>
              </a:buClr>
              <a:buFont typeface="Arial"/>
              <a:buChar char="●"/>
              <a:tabLst>
                <a:tab pos="625671" algn="l"/>
              </a:tabLst>
            </a:pPr>
            <a:endParaRPr lang="en-GB" dirty="0">
              <a:latin typeface="Arial" panose="020B0604020202020204" pitchFamily="34" charset="0"/>
              <a:cs typeface="Arial" panose="020B0604020202020204" pitchFamily="34" charset="0"/>
            </a:endParaRPr>
          </a:p>
          <a:p>
            <a:pPr marL="137157">
              <a:spcBef>
                <a:spcPts val="420"/>
              </a:spcBef>
              <a:buClr>
                <a:srgbClr val="5E686C"/>
              </a:buClr>
              <a:tabLst>
                <a:tab pos="625671" algn="l"/>
              </a:tabLst>
            </a:pPr>
            <a:r>
              <a:rPr lang="en-GB" b="1" spc="-33" dirty="0">
                <a:latin typeface="Arial" panose="020B0604020202020204" pitchFamily="34" charset="0"/>
                <a:cs typeface="Arial" panose="020B0604020202020204" pitchFamily="34" charset="0"/>
              </a:rPr>
              <a:t>Specific sources</a:t>
            </a:r>
          </a:p>
          <a:p>
            <a:pPr marL="625671" indent="-488514">
              <a:spcBef>
                <a:spcPts val="420"/>
              </a:spcBef>
              <a:buClr>
                <a:srgbClr val="5E686C"/>
              </a:buClr>
              <a:buFont typeface="Arial"/>
              <a:buChar char="●"/>
              <a:tabLst>
                <a:tab pos="625671" algn="l"/>
              </a:tabLst>
            </a:pPr>
            <a:r>
              <a:rPr lang="en-GB" dirty="0">
                <a:latin typeface="Arial" panose="020B0604020202020204" pitchFamily="34" charset="0"/>
                <a:cs typeface="Arial" panose="020B0604020202020204" pitchFamily="34" charset="0"/>
              </a:rPr>
              <a:t>The King's Fund</a:t>
            </a:r>
          </a:p>
          <a:p>
            <a:pPr marL="625671" indent="-488514">
              <a:spcBef>
                <a:spcPts val="420"/>
              </a:spcBef>
              <a:buClr>
                <a:srgbClr val="5E686C"/>
              </a:buClr>
              <a:buFont typeface="Arial"/>
              <a:buChar char="●"/>
              <a:tabLst>
                <a:tab pos="625671" algn="l"/>
              </a:tabLst>
            </a:pPr>
            <a:r>
              <a:rPr lang="en-GB" dirty="0">
                <a:latin typeface="Arial" panose="020B0604020202020204" pitchFamily="34" charset="0"/>
                <a:cs typeface="Arial" panose="020B0604020202020204" pitchFamily="34" charset="0"/>
              </a:rPr>
              <a:t>The Health Foundation</a:t>
            </a:r>
          </a:p>
          <a:p>
            <a:pPr marL="625671" indent="-488514">
              <a:spcBef>
                <a:spcPts val="420"/>
              </a:spcBef>
              <a:buClr>
                <a:srgbClr val="5E686C"/>
              </a:buClr>
              <a:buFont typeface="Arial"/>
              <a:buChar char="●"/>
              <a:tabLst>
                <a:tab pos="625671" algn="l"/>
              </a:tabLst>
            </a:pPr>
            <a:r>
              <a:rPr lang="en-GB" dirty="0">
                <a:latin typeface="Arial" panose="020B0604020202020204" pitchFamily="34" charset="0"/>
                <a:cs typeface="Arial" panose="020B0604020202020204" pitchFamily="34" charset="0"/>
              </a:rPr>
              <a:t>The Nuffield Trust</a:t>
            </a:r>
          </a:p>
        </p:txBody>
      </p:sp>
      <p:sp>
        <p:nvSpPr>
          <p:cNvPr id="5" name="object 5"/>
          <p:cNvSpPr txBox="1"/>
          <p:nvPr/>
        </p:nvSpPr>
        <p:spPr>
          <a:xfrm>
            <a:off x="11822525" y="6378440"/>
            <a:ext cx="132080" cy="222219"/>
          </a:xfrm>
          <a:prstGeom prst="rect">
            <a:avLst/>
          </a:prstGeom>
        </p:spPr>
        <p:txBody>
          <a:bodyPr vert="horz" wrap="square" lIns="0" tIns="16933" rIns="0" bIns="0" rtlCol="0">
            <a:spAutoFit/>
          </a:bodyPr>
          <a:lstStyle/>
          <a:p>
            <a:pPr marL="16933">
              <a:spcBef>
                <a:spcPts val="133"/>
              </a:spcBef>
            </a:pPr>
            <a:r>
              <a:rPr sz="1333" spc="-67" dirty="0">
                <a:solidFill>
                  <a:srgbClr val="5E686C"/>
                </a:solidFill>
                <a:latin typeface="Tahoma"/>
                <a:cs typeface="Tahoma"/>
              </a:rPr>
              <a:t>7</a:t>
            </a:r>
            <a:endParaRPr sz="1333">
              <a:latin typeface="Tahoma"/>
              <a:cs typeface="Tahom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72827" y="414057"/>
            <a:ext cx="7055273" cy="632651"/>
          </a:xfrm>
          <a:prstGeom prst="rect">
            <a:avLst/>
          </a:prstGeom>
        </p:spPr>
        <p:txBody>
          <a:bodyPr vert="horz" wrap="square" lIns="0" tIns="16933" rIns="0" bIns="0" rtlCol="0" anchor="ctr">
            <a:spAutoFit/>
          </a:bodyPr>
          <a:lstStyle/>
          <a:p>
            <a:pPr marL="16933">
              <a:spcBef>
                <a:spcPts val="133"/>
              </a:spcBef>
            </a:pPr>
            <a:r>
              <a:rPr sz="4000" dirty="0">
                <a:latin typeface="Arial" panose="020B0604020202020204" pitchFamily="34" charset="0"/>
                <a:cs typeface="Arial" panose="020B0604020202020204" pitchFamily="34" charset="0"/>
              </a:rPr>
              <a:t>Being</a:t>
            </a:r>
            <a:r>
              <a:rPr sz="4000" spc="-100" dirty="0">
                <a:latin typeface="Arial" panose="020B0604020202020204" pitchFamily="34" charset="0"/>
                <a:cs typeface="Arial" panose="020B0604020202020204" pitchFamily="34" charset="0"/>
              </a:rPr>
              <a:t> </a:t>
            </a:r>
            <a:r>
              <a:rPr sz="4000" dirty="0">
                <a:latin typeface="Arial" panose="020B0604020202020204" pitchFamily="34" charset="0"/>
                <a:cs typeface="Arial" panose="020B0604020202020204" pitchFamily="34" charset="0"/>
              </a:rPr>
              <a:t>a</a:t>
            </a:r>
            <a:r>
              <a:rPr sz="4000" spc="-93" dirty="0">
                <a:latin typeface="Arial" panose="020B0604020202020204" pitchFamily="34" charset="0"/>
                <a:cs typeface="Arial" panose="020B0604020202020204" pitchFamily="34" charset="0"/>
              </a:rPr>
              <a:t> </a:t>
            </a:r>
            <a:r>
              <a:rPr sz="4000" dirty="0">
                <a:latin typeface="Arial" panose="020B0604020202020204" pitchFamily="34" charset="0"/>
                <a:cs typeface="Arial" panose="020B0604020202020204" pitchFamily="34" charset="0"/>
              </a:rPr>
              <a:t>good</a:t>
            </a:r>
            <a:r>
              <a:rPr sz="4000" spc="-93" dirty="0">
                <a:latin typeface="Arial" panose="020B0604020202020204" pitchFamily="34" charset="0"/>
                <a:cs typeface="Arial" panose="020B0604020202020204" pitchFamily="34" charset="0"/>
              </a:rPr>
              <a:t> </a:t>
            </a:r>
            <a:r>
              <a:rPr sz="4000" dirty="0">
                <a:latin typeface="Arial" panose="020B0604020202020204" pitchFamily="34" charset="0"/>
                <a:cs typeface="Arial" panose="020B0604020202020204" pitchFamily="34" charset="0"/>
              </a:rPr>
              <a:t>data</a:t>
            </a:r>
            <a:r>
              <a:rPr sz="4000" spc="-93" dirty="0">
                <a:latin typeface="Arial" panose="020B0604020202020204" pitchFamily="34" charset="0"/>
                <a:cs typeface="Arial" panose="020B0604020202020204" pitchFamily="34" charset="0"/>
              </a:rPr>
              <a:t> </a:t>
            </a:r>
            <a:r>
              <a:rPr sz="4000" spc="-13" dirty="0">
                <a:latin typeface="Arial" panose="020B0604020202020204" pitchFamily="34" charset="0"/>
                <a:cs typeface="Arial" panose="020B0604020202020204" pitchFamily="34" charset="0"/>
              </a:rPr>
              <a:t>consumer</a:t>
            </a:r>
          </a:p>
        </p:txBody>
      </p:sp>
      <p:sp>
        <p:nvSpPr>
          <p:cNvPr id="3" name="object 3"/>
          <p:cNvSpPr txBox="1"/>
          <p:nvPr/>
        </p:nvSpPr>
        <p:spPr>
          <a:xfrm>
            <a:off x="734858" y="1381127"/>
            <a:ext cx="8734212" cy="386430"/>
          </a:xfrm>
          <a:prstGeom prst="rect">
            <a:avLst/>
          </a:prstGeom>
        </p:spPr>
        <p:txBody>
          <a:bodyPr vert="horz" wrap="square" lIns="0" tIns="16933" rIns="0" bIns="0" rtlCol="0">
            <a:spAutoFit/>
          </a:bodyPr>
          <a:lstStyle/>
          <a:p>
            <a:pPr marL="16933">
              <a:spcBef>
                <a:spcPts val="133"/>
              </a:spcBef>
              <a:tabLst>
                <a:tab pos="563019" algn="l"/>
              </a:tabLst>
            </a:pPr>
            <a:r>
              <a:rPr sz="2400" spc="-33" dirty="0">
                <a:latin typeface="Arial" panose="020B0604020202020204" pitchFamily="34" charset="0"/>
                <a:cs typeface="Arial" panose="020B0604020202020204" pitchFamily="34" charset="0"/>
              </a:rPr>
              <a:t>1.</a:t>
            </a:r>
            <a:r>
              <a:rPr sz="2400" dirty="0">
                <a:latin typeface="Arial" panose="020B0604020202020204" pitchFamily="34" charset="0"/>
                <a:cs typeface="Arial" panose="020B0604020202020204" pitchFamily="34" charset="0"/>
              </a:rPr>
              <a:t>	</a:t>
            </a:r>
            <a:r>
              <a:rPr sz="2400" b="1" spc="-147" dirty="0">
                <a:latin typeface="Arial" panose="020B0604020202020204" pitchFamily="34" charset="0"/>
                <a:cs typeface="Arial" panose="020B0604020202020204" pitchFamily="34" charset="0"/>
              </a:rPr>
              <a:t>Look</a:t>
            </a:r>
            <a:r>
              <a:rPr sz="2400" b="1" spc="-207" dirty="0">
                <a:latin typeface="Arial" panose="020B0604020202020204" pitchFamily="34" charset="0"/>
                <a:cs typeface="Arial" panose="020B0604020202020204" pitchFamily="34" charset="0"/>
              </a:rPr>
              <a:t> </a:t>
            </a:r>
            <a:r>
              <a:rPr sz="2400" b="1" spc="-147" dirty="0">
                <a:latin typeface="Arial" panose="020B0604020202020204" pitchFamily="34" charset="0"/>
                <a:cs typeface="Arial" panose="020B0604020202020204" pitchFamily="34" charset="0"/>
              </a:rPr>
              <a:t>at</a:t>
            </a:r>
            <a:r>
              <a:rPr sz="2400" b="1" spc="-193" dirty="0">
                <a:latin typeface="Arial" panose="020B0604020202020204" pitchFamily="34" charset="0"/>
                <a:cs typeface="Arial" panose="020B0604020202020204" pitchFamily="34" charset="0"/>
              </a:rPr>
              <a:t> </a:t>
            </a:r>
            <a:r>
              <a:rPr sz="2400" b="1" spc="-147" dirty="0">
                <a:latin typeface="Arial" panose="020B0604020202020204" pitchFamily="34" charset="0"/>
                <a:cs typeface="Arial" panose="020B0604020202020204" pitchFamily="34" charset="0"/>
              </a:rPr>
              <a:t>the</a:t>
            </a:r>
            <a:r>
              <a:rPr sz="2400" b="1" spc="-207" dirty="0">
                <a:latin typeface="Arial" panose="020B0604020202020204" pitchFamily="34" charset="0"/>
                <a:cs typeface="Arial" panose="020B0604020202020204" pitchFamily="34" charset="0"/>
              </a:rPr>
              <a:t> </a:t>
            </a:r>
            <a:r>
              <a:rPr sz="2400" b="1" spc="-167" dirty="0">
                <a:latin typeface="Arial" panose="020B0604020202020204" pitchFamily="34" charset="0"/>
                <a:cs typeface="Arial" panose="020B0604020202020204" pitchFamily="34" charset="0"/>
              </a:rPr>
              <a:t>data’s</a:t>
            </a:r>
            <a:r>
              <a:rPr sz="2400" b="1" spc="-193" dirty="0">
                <a:latin typeface="Arial" panose="020B0604020202020204" pitchFamily="34" charset="0"/>
                <a:cs typeface="Arial" panose="020B0604020202020204" pitchFamily="34" charset="0"/>
              </a:rPr>
              <a:t> </a:t>
            </a:r>
            <a:r>
              <a:rPr sz="2400" b="1" spc="-147" dirty="0">
                <a:latin typeface="Arial" panose="020B0604020202020204" pitchFamily="34" charset="0"/>
                <a:cs typeface="Arial" panose="020B0604020202020204" pitchFamily="34" charset="0"/>
              </a:rPr>
              <a:t>license</a:t>
            </a:r>
            <a:r>
              <a:rPr sz="2400" b="1" spc="-187" dirty="0">
                <a:latin typeface="Arial" panose="020B0604020202020204" pitchFamily="34" charset="0"/>
                <a:cs typeface="Arial" panose="020B0604020202020204" pitchFamily="34" charset="0"/>
              </a:rPr>
              <a:t> </a:t>
            </a:r>
            <a:r>
              <a:rPr sz="2400" spc="-47" dirty="0">
                <a:latin typeface="Arial" panose="020B0604020202020204" pitchFamily="34" charset="0"/>
                <a:cs typeface="Arial" panose="020B0604020202020204" pitchFamily="34" charset="0"/>
              </a:rPr>
              <a:t>-</a:t>
            </a:r>
            <a:r>
              <a:rPr sz="2400" spc="-24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how</a:t>
            </a:r>
            <a:r>
              <a:rPr sz="2400" spc="-253"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can</a:t>
            </a:r>
            <a:r>
              <a:rPr sz="2400" spc="-247" dirty="0">
                <a:latin typeface="Arial" panose="020B0604020202020204" pitchFamily="34" charset="0"/>
                <a:cs typeface="Arial" panose="020B0604020202020204" pitchFamily="34" charset="0"/>
              </a:rPr>
              <a:t> </a:t>
            </a:r>
            <a:r>
              <a:rPr sz="2400" spc="-73" dirty="0">
                <a:latin typeface="Arial" panose="020B0604020202020204" pitchFamily="34" charset="0"/>
                <a:cs typeface="Arial" panose="020B0604020202020204" pitchFamily="34" charset="0"/>
              </a:rPr>
              <a:t>(and</a:t>
            </a:r>
            <a:r>
              <a:rPr sz="2400" spc="-253" dirty="0">
                <a:latin typeface="Arial" panose="020B0604020202020204" pitchFamily="34" charset="0"/>
                <a:cs typeface="Arial" panose="020B0604020202020204" pitchFamily="34" charset="0"/>
              </a:rPr>
              <a:t> </a:t>
            </a:r>
            <a:r>
              <a:rPr sz="2400" spc="-40" dirty="0">
                <a:latin typeface="Arial" panose="020B0604020202020204" pitchFamily="34" charset="0"/>
                <a:cs typeface="Arial" panose="020B0604020202020204" pitchFamily="34" charset="0"/>
              </a:rPr>
              <a:t>can’t)</a:t>
            </a:r>
            <a:r>
              <a:rPr sz="2400" spc="-247" dirty="0">
                <a:latin typeface="Arial" panose="020B0604020202020204" pitchFamily="34" charset="0"/>
                <a:cs typeface="Arial" panose="020B0604020202020204" pitchFamily="34" charset="0"/>
              </a:rPr>
              <a:t> </a:t>
            </a:r>
            <a:r>
              <a:rPr sz="2400" spc="-180" dirty="0">
                <a:latin typeface="Arial" panose="020B0604020202020204" pitchFamily="34" charset="0"/>
                <a:cs typeface="Arial" panose="020B0604020202020204" pitchFamily="34" charset="0"/>
              </a:rPr>
              <a:t>I</a:t>
            </a:r>
            <a:r>
              <a:rPr sz="2400" spc="-253"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use</a:t>
            </a:r>
            <a:r>
              <a:rPr sz="2400" spc="-24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this</a:t>
            </a:r>
            <a:r>
              <a:rPr sz="2400" spc="-253" dirty="0">
                <a:latin typeface="Arial" panose="020B0604020202020204" pitchFamily="34" charset="0"/>
                <a:cs typeface="Arial" panose="020B0604020202020204" pitchFamily="34" charset="0"/>
              </a:rPr>
              <a:t> </a:t>
            </a:r>
            <a:r>
              <a:rPr sz="2400" spc="-27" dirty="0">
                <a:latin typeface="Arial" panose="020B0604020202020204" pitchFamily="34" charset="0"/>
                <a:cs typeface="Arial" panose="020B0604020202020204" pitchFamily="34" charset="0"/>
              </a:rPr>
              <a:t>data?</a:t>
            </a:r>
            <a:endParaRPr sz="2400" dirty="0">
              <a:latin typeface="Arial" panose="020B0604020202020204" pitchFamily="34" charset="0"/>
              <a:cs typeface="Arial" panose="020B0604020202020204" pitchFamily="34" charset="0"/>
            </a:endParaRPr>
          </a:p>
        </p:txBody>
      </p:sp>
      <p:sp>
        <p:nvSpPr>
          <p:cNvPr id="4" name="object 4"/>
          <p:cNvSpPr txBox="1"/>
          <p:nvPr/>
        </p:nvSpPr>
        <p:spPr>
          <a:xfrm>
            <a:off x="11822525" y="6378440"/>
            <a:ext cx="132080" cy="222219"/>
          </a:xfrm>
          <a:prstGeom prst="rect">
            <a:avLst/>
          </a:prstGeom>
        </p:spPr>
        <p:txBody>
          <a:bodyPr vert="horz" wrap="square" lIns="0" tIns="16933" rIns="0" bIns="0" rtlCol="0">
            <a:spAutoFit/>
          </a:bodyPr>
          <a:lstStyle/>
          <a:p>
            <a:pPr marL="16933">
              <a:spcBef>
                <a:spcPts val="133"/>
              </a:spcBef>
            </a:pPr>
            <a:r>
              <a:rPr sz="1333" spc="-67" dirty="0">
                <a:solidFill>
                  <a:srgbClr val="5E686C"/>
                </a:solidFill>
                <a:latin typeface="Tahoma"/>
                <a:cs typeface="Tahoma"/>
              </a:rPr>
              <a:t>8</a:t>
            </a:r>
            <a:endParaRPr sz="1333">
              <a:latin typeface="Tahoma"/>
              <a:cs typeface="Tahoma"/>
            </a:endParaRPr>
          </a:p>
        </p:txBody>
      </p:sp>
      <p:sp>
        <p:nvSpPr>
          <p:cNvPr id="8" name="object 8"/>
          <p:cNvSpPr txBox="1"/>
          <p:nvPr/>
        </p:nvSpPr>
        <p:spPr>
          <a:xfrm>
            <a:off x="97367" y="6024417"/>
            <a:ext cx="4721860" cy="304421"/>
          </a:xfrm>
          <a:prstGeom prst="rect">
            <a:avLst/>
          </a:prstGeom>
        </p:spPr>
        <p:txBody>
          <a:bodyPr vert="horz" wrap="square" lIns="0" tIns="16933" rIns="0" bIns="0" rtlCol="0">
            <a:spAutoFit/>
          </a:bodyPr>
          <a:lstStyle/>
          <a:p>
            <a:pPr marL="16933">
              <a:spcBef>
                <a:spcPts val="133"/>
              </a:spcBef>
            </a:pPr>
            <a:r>
              <a:rPr sz="1867" dirty="0">
                <a:solidFill>
                  <a:srgbClr val="5E686C"/>
                </a:solidFill>
                <a:latin typeface="Tahoma"/>
                <a:cs typeface="Tahoma"/>
              </a:rPr>
              <a:t>Creative</a:t>
            </a:r>
            <a:r>
              <a:rPr sz="1867" spc="-93" dirty="0">
                <a:solidFill>
                  <a:srgbClr val="5E686C"/>
                </a:solidFill>
                <a:latin typeface="Tahoma"/>
                <a:cs typeface="Tahoma"/>
              </a:rPr>
              <a:t> </a:t>
            </a:r>
            <a:r>
              <a:rPr sz="1867" dirty="0">
                <a:solidFill>
                  <a:srgbClr val="5E686C"/>
                </a:solidFill>
                <a:latin typeface="Tahoma"/>
                <a:cs typeface="Tahoma"/>
              </a:rPr>
              <a:t>Commons</a:t>
            </a:r>
            <a:r>
              <a:rPr sz="1867" spc="-87" dirty="0">
                <a:solidFill>
                  <a:srgbClr val="5E686C"/>
                </a:solidFill>
                <a:latin typeface="Tahoma"/>
                <a:cs typeface="Tahoma"/>
              </a:rPr>
              <a:t> </a:t>
            </a:r>
            <a:r>
              <a:rPr sz="1867" dirty="0">
                <a:solidFill>
                  <a:srgbClr val="5E686C"/>
                </a:solidFill>
                <a:latin typeface="Tahoma"/>
                <a:cs typeface="Tahoma"/>
              </a:rPr>
              <a:t>Licensing</a:t>
            </a:r>
            <a:r>
              <a:rPr sz="1867" spc="-87" dirty="0">
                <a:solidFill>
                  <a:srgbClr val="5E686C"/>
                </a:solidFill>
                <a:latin typeface="Tahoma"/>
                <a:cs typeface="Tahoma"/>
              </a:rPr>
              <a:t> </a:t>
            </a:r>
            <a:r>
              <a:rPr sz="1867" spc="-13" dirty="0">
                <a:solidFill>
                  <a:srgbClr val="5E686C"/>
                </a:solidFill>
                <a:latin typeface="Tahoma"/>
                <a:cs typeface="Tahoma"/>
              </a:rPr>
              <a:t>Considerations:</a:t>
            </a:r>
            <a:endParaRPr sz="1867">
              <a:latin typeface="Tahoma"/>
              <a:cs typeface="Tahoma"/>
            </a:endParaRPr>
          </a:p>
        </p:txBody>
      </p:sp>
      <p:sp>
        <p:nvSpPr>
          <p:cNvPr id="9" name="object 9"/>
          <p:cNvSpPr txBox="1"/>
          <p:nvPr/>
        </p:nvSpPr>
        <p:spPr>
          <a:xfrm>
            <a:off x="97367" y="6303818"/>
            <a:ext cx="7586980" cy="304421"/>
          </a:xfrm>
          <a:prstGeom prst="rect">
            <a:avLst/>
          </a:prstGeom>
        </p:spPr>
        <p:txBody>
          <a:bodyPr vert="horz" wrap="square" lIns="0" tIns="16933" rIns="0" bIns="0" rtlCol="0">
            <a:spAutoFit/>
          </a:bodyPr>
          <a:lstStyle/>
          <a:p>
            <a:pPr marL="16933">
              <a:spcBef>
                <a:spcPts val="133"/>
              </a:spcBef>
            </a:pPr>
            <a:r>
              <a:rPr sz="1867" dirty="0">
                <a:solidFill>
                  <a:srgbClr val="5E686C"/>
                </a:solidFill>
                <a:latin typeface="Tahoma"/>
                <a:cs typeface="Tahoma"/>
              </a:rPr>
              <a:t>https://creativecommons.org/share-your-work/licensing-</a:t>
            </a:r>
            <a:r>
              <a:rPr sz="1867" spc="-13" dirty="0">
                <a:solidFill>
                  <a:srgbClr val="5E686C"/>
                </a:solidFill>
                <a:latin typeface="Tahoma"/>
                <a:cs typeface="Tahoma"/>
              </a:rPr>
              <a:t>considerations/</a:t>
            </a:r>
            <a:endParaRPr sz="1867">
              <a:latin typeface="Tahoma"/>
              <a:cs typeface="Tahoma"/>
            </a:endParaRPr>
          </a:p>
        </p:txBody>
      </p:sp>
      <p:grpSp>
        <p:nvGrpSpPr>
          <p:cNvPr id="10" name="object 10"/>
          <p:cNvGrpSpPr/>
          <p:nvPr/>
        </p:nvGrpSpPr>
        <p:grpSpPr>
          <a:xfrm>
            <a:off x="2458297" y="2085587"/>
            <a:ext cx="5335693" cy="2993813"/>
            <a:chOff x="361150" y="1713900"/>
            <a:chExt cx="4001770" cy="2245360"/>
          </a:xfrm>
        </p:grpSpPr>
        <p:pic>
          <p:nvPicPr>
            <p:cNvPr id="11" name="object 11"/>
            <p:cNvPicPr/>
            <p:nvPr/>
          </p:nvPicPr>
          <p:blipFill>
            <a:blip r:embed="rId3" cstate="print"/>
            <a:stretch>
              <a:fillRect/>
            </a:stretch>
          </p:blipFill>
          <p:spPr>
            <a:xfrm>
              <a:off x="447913" y="1834521"/>
              <a:ext cx="3791975" cy="1828286"/>
            </a:xfrm>
            <a:prstGeom prst="rect">
              <a:avLst/>
            </a:prstGeom>
          </p:spPr>
        </p:pic>
        <p:sp>
          <p:nvSpPr>
            <p:cNvPr id="12" name="object 12"/>
            <p:cNvSpPr/>
            <p:nvPr/>
          </p:nvSpPr>
          <p:spPr>
            <a:xfrm>
              <a:off x="370675" y="1723425"/>
              <a:ext cx="3982720" cy="2226310"/>
            </a:xfrm>
            <a:custGeom>
              <a:avLst/>
              <a:gdLst/>
              <a:ahLst/>
              <a:cxnLst/>
              <a:rect l="l" t="t" r="r" b="b"/>
              <a:pathLst>
                <a:path w="3982720" h="2226310">
                  <a:moveTo>
                    <a:pt x="0" y="0"/>
                  </a:moveTo>
                  <a:lnTo>
                    <a:pt x="3982425" y="0"/>
                  </a:lnTo>
                  <a:lnTo>
                    <a:pt x="3982425" y="2226113"/>
                  </a:lnTo>
                  <a:lnTo>
                    <a:pt x="0" y="2226113"/>
                  </a:lnTo>
                  <a:lnTo>
                    <a:pt x="0" y="0"/>
                  </a:lnTo>
                  <a:close/>
                </a:path>
              </a:pathLst>
            </a:custGeom>
            <a:ln w="19049">
              <a:solidFill>
                <a:srgbClr val="5E686C"/>
              </a:solidFill>
            </a:ln>
          </p:spPr>
          <p:txBody>
            <a:bodyPr wrap="square" lIns="0" tIns="0" rIns="0" bIns="0" rtlCol="0"/>
            <a:lstStyle/>
            <a:p>
              <a:endParaRPr sz="240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80686796-5D0E-3225-FA5F-82AEC2E28869}"/>
              </a:ext>
            </a:extLst>
          </p:cNvPr>
          <p:cNvSpPr>
            <a:spLocks noGrp="1"/>
          </p:cNvSpPr>
          <p:nvPr>
            <p:ph type="title"/>
          </p:nvPr>
        </p:nvSpPr>
        <p:spPr>
          <a:xfrm>
            <a:off x="484188" y="-24171"/>
            <a:ext cx="10972800" cy="1143000"/>
          </a:xfrm>
        </p:spPr>
        <p:txBody>
          <a:bodyPr/>
          <a:lstStyle/>
          <a:p>
            <a:r>
              <a:rPr lang="en-GB" altLang="en-US" sz="3600" dirty="0"/>
              <a:t>What is research data management?</a:t>
            </a:r>
          </a:p>
        </p:txBody>
      </p:sp>
      <p:pic>
        <p:nvPicPr>
          <p:cNvPr id="2050" name="Picture 2" descr="C:\Users\Dell\AppData\Local\Microsoft\Windows\Temporary Internet Files\Content.IE5\TAPMIR7M\MC900311086[1].wmf">
            <a:extLst>
              <a:ext uri="{FF2B5EF4-FFF2-40B4-BE49-F238E27FC236}">
                <a16:creationId xmlns:a16="http://schemas.microsoft.com/office/drawing/2014/main" id="{360335AB-9CED-F574-BD1A-4E531E797256}"/>
              </a:ext>
            </a:extLst>
          </p:cNvPr>
          <p:cNvPicPr>
            <a:picLocks noChangeAspect="1" noChangeArrowheads="1"/>
          </p:cNvPicPr>
          <p:nvPr/>
        </p:nvPicPr>
        <p:blipFill>
          <a:blip r:embed="rId3" cstate="print">
            <a:duotone>
              <a:schemeClr val="accent6">
                <a:shade val="45000"/>
                <a:satMod val="135000"/>
              </a:schemeClr>
              <a:prstClr val="white"/>
            </a:duotone>
          </a:blip>
          <a:srcRect/>
          <a:stretch>
            <a:fillRect/>
          </a:stretch>
        </p:blipFill>
        <p:spPr bwMode="auto">
          <a:xfrm>
            <a:off x="2263505" y="977554"/>
            <a:ext cx="7848871" cy="4896544"/>
          </a:xfrm>
          <a:prstGeom prst="rect">
            <a:avLst/>
          </a:prstGeom>
          <a:noFill/>
        </p:spPr>
      </p:pic>
      <p:sp>
        <p:nvSpPr>
          <p:cNvPr id="6" name="TextBox 5">
            <a:extLst>
              <a:ext uri="{FF2B5EF4-FFF2-40B4-BE49-F238E27FC236}">
                <a16:creationId xmlns:a16="http://schemas.microsoft.com/office/drawing/2014/main" id="{F7E89340-5CCA-B30C-CAE2-2CAB54A3E931}"/>
              </a:ext>
            </a:extLst>
          </p:cNvPr>
          <p:cNvSpPr txBox="1">
            <a:spLocks noChangeArrowheads="1"/>
          </p:cNvSpPr>
          <p:nvPr/>
        </p:nvSpPr>
        <p:spPr bwMode="auto">
          <a:xfrm>
            <a:off x="1524000" y="3425826"/>
            <a:ext cx="19446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i="1" dirty="0"/>
              <a:t>Storage</a:t>
            </a:r>
          </a:p>
        </p:txBody>
      </p:sp>
      <p:sp>
        <p:nvSpPr>
          <p:cNvPr id="7" name="TextBox 6">
            <a:extLst>
              <a:ext uri="{FF2B5EF4-FFF2-40B4-BE49-F238E27FC236}">
                <a16:creationId xmlns:a16="http://schemas.microsoft.com/office/drawing/2014/main" id="{5F6FAC10-FA1E-477C-64B0-1AE5ADC1DAE7}"/>
              </a:ext>
            </a:extLst>
          </p:cNvPr>
          <p:cNvSpPr txBox="1"/>
          <p:nvPr/>
        </p:nvSpPr>
        <p:spPr>
          <a:xfrm>
            <a:off x="1530350" y="2613025"/>
            <a:ext cx="2273300" cy="369332"/>
          </a:xfrm>
          <a:prstGeom prst="rect">
            <a:avLst/>
          </a:prstGeom>
          <a:noFill/>
        </p:spPr>
        <p:txBody>
          <a:bodyPr>
            <a:spAutoFit/>
          </a:bodyPr>
          <a:lstStyle/>
          <a:p>
            <a:pPr algn="ctr">
              <a:defRPr/>
            </a:pPr>
            <a:r>
              <a:rPr lang="en-GB" i="1" dirty="0">
                <a:solidFill>
                  <a:schemeClr val="accent5">
                    <a:lumMod val="50000"/>
                  </a:schemeClr>
                </a:solidFill>
                <a:latin typeface="Arial" charset="0"/>
                <a:ea typeface="ＭＳ Ｐゴシック" pitchFamily="1" charset="-128"/>
              </a:rPr>
              <a:t>Organizing</a:t>
            </a:r>
          </a:p>
        </p:txBody>
      </p:sp>
      <p:sp>
        <p:nvSpPr>
          <p:cNvPr id="8" name="TextBox 7">
            <a:extLst>
              <a:ext uri="{FF2B5EF4-FFF2-40B4-BE49-F238E27FC236}">
                <a16:creationId xmlns:a16="http://schemas.microsoft.com/office/drawing/2014/main" id="{6E32D779-1248-461D-E32D-CAC7C687B9EA}"/>
              </a:ext>
            </a:extLst>
          </p:cNvPr>
          <p:cNvSpPr txBox="1"/>
          <p:nvPr/>
        </p:nvSpPr>
        <p:spPr>
          <a:xfrm>
            <a:off x="5970588" y="3516313"/>
            <a:ext cx="2197100" cy="369332"/>
          </a:xfrm>
          <a:prstGeom prst="rect">
            <a:avLst/>
          </a:prstGeom>
          <a:noFill/>
        </p:spPr>
        <p:txBody>
          <a:bodyPr>
            <a:spAutoFit/>
          </a:bodyPr>
          <a:lstStyle/>
          <a:p>
            <a:pPr algn="ctr">
              <a:defRPr/>
            </a:pPr>
            <a:r>
              <a:rPr lang="en-GB" i="1" dirty="0">
                <a:solidFill>
                  <a:schemeClr val="accent5">
                    <a:lumMod val="50000"/>
                  </a:schemeClr>
                </a:solidFill>
                <a:latin typeface="Arial" charset="0"/>
                <a:ea typeface="ＭＳ Ｐゴシック" pitchFamily="1" charset="-128"/>
              </a:rPr>
              <a:t>Preservation</a:t>
            </a:r>
          </a:p>
        </p:txBody>
      </p:sp>
      <p:sp>
        <p:nvSpPr>
          <p:cNvPr id="9" name="TextBox 8">
            <a:extLst>
              <a:ext uri="{FF2B5EF4-FFF2-40B4-BE49-F238E27FC236}">
                <a16:creationId xmlns:a16="http://schemas.microsoft.com/office/drawing/2014/main" id="{7ADA7E67-D88A-ABDD-0C43-C4CC9EF81BAD}"/>
              </a:ext>
            </a:extLst>
          </p:cNvPr>
          <p:cNvSpPr txBox="1"/>
          <p:nvPr/>
        </p:nvSpPr>
        <p:spPr>
          <a:xfrm>
            <a:off x="5448301" y="4886325"/>
            <a:ext cx="2303463" cy="369332"/>
          </a:xfrm>
          <a:prstGeom prst="rect">
            <a:avLst/>
          </a:prstGeom>
          <a:noFill/>
        </p:spPr>
        <p:txBody>
          <a:bodyPr>
            <a:spAutoFit/>
          </a:bodyPr>
          <a:lstStyle/>
          <a:p>
            <a:pPr algn="ctr">
              <a:defRPr/>
            </a:pPr>
            <a:r>
              <a:rPr lang="en-GB" i="1" dirty="0">
                <a:solidFill>
                  <a:schemeClr val="accent5">
                    <a:lumMod val="50000"/>
                  </a:schemeClr>
                </a:solidFill>
                <a:latin typeface="Arial" charset="0"/>
                <a:ea typeface="ＭＳ Ｐゴシック" pitchFamily="1" charset="-128"/>
              </a:rPr>
              <a:t>Documenting</a:t>
            </a:r>
          </a:p>
        </p:txBody>
      </p:sp>
      <p:sp>
        <p:nvSpPr>
          <p:cNvPr id="10" name="TextBox 9">
            <a:extLst>
              <a:ext uri="{FF2B5EF4-FFF2-40B4-BE49-F238E27FC236}">
                <a16:creationId xmlns:a16="http://schemas.microsoft.com/office/drawing/2014/main" id="{DD4661C6-B056-7671-960E-43C1BC739507}"/>
              </a:ext>
            </a:extLst>
          </p:cNvPr>
          <p:cNvSpPr txBox="1">
            <a:spLocks noChangeArrowheads="1"/>
          </p:cNvSpPr>
          <p:nvPr/>
        </p:nvSpPr>
        <p:spPr bwMode="auto">
          <a:xfrm>
            <a:off x="8167689" y="3933826"/>
            <a:ext cx="194468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i="1" dirty="0"/>
              <a:t>Sharing</a:t>
            </a:r>
          </a:p>
        </p:txBody>
      </p:sp>
      <p:sp>
        <p:nvSpPr>
          <p:cNvPr id="11" name="TextBox 10">
            <a:extLst>
              <a:ext uri="{FF2B5EF4-FFF2-40B4-BE49-F238E27FC236}">
                <a16:creationId xmlns:a16="http://schemas.microsoft.com/office/drawing/2014/main" id="{FEFB6D3C-64BE-51F0-0BA8-48C924138007}"/>
              </a:ext>
            </a:extLst>
          </p:cNvPr>
          <p:cNvSpPr txBox="1"/>
          <p:nvPr/>
        </p:nvSpPr>
        <p:spPr>
          <a:xfrm>
            <a:off x="3254375" y="3459164"/>
            <a:ext cx="1944688" cy="646331"/>
          </a:xfrm>
          <a:prstGeom prst="rect">
            <a:avLst/>
          </a:prstGeom>
          <a:noFill/>
        </p:spPr>
        <p:txBody>
          <a:bodyPr>
            <a:spAutoFit/>
          </a:bodyPr>
          <a:lstStyle/>
          <a:p>
            <a:pPr algn="ctr">
              <a:defRPr/>
            </a:pPr>
            <a:r>
              <a:rPr lang="en-GB" i="1" dirty="0">
                <a:solidFill>
                  <a:schemeClr val="accent5">
                    <a:lumMod val="50000"/>
                  </a:schemeClr>
                </a:solidFill>
                <a:latin typeface="Arial" charset="0"/>
                <a:ea typeface="ＭＳ Ｐゴシック" pitchFamily="1" charset="-128"/>
              </a:rPr>
              <a:t>Choosing technology</a:t>
            </a:r>
          </a:p>
        </p:txBody>
      </p:sp>
      <p:sp>
        <p:nvSpPr>
          <p:cNvPr id="12" name="TextBox 11">
            <a:extLst>
              <a:ext uri="{FF2B5EF4-FFF2-40B4-BE49-F238E27FC236}">
                <a16:creationId xmlns:a16="http://schemas.microsoft.com/office/drawing/2014/main" id="{C14BFCA2-B4AC-069D-DA5F-1A4E9D1066F9}"/>
              </a:ext>
            </a:extLst>
          </p:cNvPr>
          <p:cNvSpPr txBox="1">
            <a:spLocks noChangeArrowheads="1"/>
          </p:cNvSpPr>
          <p:nvPr/>
        </p:nvSpPr>
        <p:spPr bwMode="auto">
          <a:xfrm>
            <a:off x="6364289" y="4170364"/>
            <a:ext cx="194468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i="1" dirty="0"/>
              <a:t>Versioning</a:t>
            </a:r>
          </a:p>
        </p:txBody>
      </p:sp>
      <p:sp>
        <p:nvSpPr>
          <p:cNvPr id="16" name="TextBox 15">
            <a:extLst>
              <a:ext uri="{FF2B5EF4-FFF2-40B4-BE49-F238E27FC236}">
                <a16:creationId xmlns:a16="http://schemas.microsoft.com/office/drawing/2014/main" id="{FFF76B75-CB48-5FC6-AB65-72D9B46C727A}"/>
              </a:ext>
            </a:extLst>
          </p:cNvPr>
          <p:cNvSpPr txBox="1">
            <a:spLocks noChangeArrowheads="1"/>
          </p:cNvSpPr>
          <p:nvPr/>
        </p:nvSpPr>
        <p:spPr bwMode="auto">
          <a:xfrm>
            <a:off x="3648075" y="2895601"/>
            <a:ext cx="19446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i="1" dirty="0"/>
              <a:t>Structuring</a:t>
            </a:r>
          </a:p>
        </p:txBody>
      </p:sp>
      <p:sp>
        <p:nvSpPr>
          <p:cNvPr id="17" name="TextBox 16">
            <a:extLst>
              <a:ext uri="{FF2B5EF4-FFF2-40B4-BE49-F238E27FC236}">
                <a16:creationId xmlns:a16="http://schemas.microsoft.com/office/drawing/2014/main" id="{69A659C7-5286-0E7F-1986-0B727C79A011}"/>
              </a:ext>
            </a:extLst>
          </p:cNvPr>
          <p:cNvSpPr txBox="1"/>
          <p:nvPr/>
        </p:nvSpPr>
        <p:spPr>
          <a:xfrm>
            <a:off x="1695450" y="4200525"/>
            <a:ext cx="1943100" cy="369332"/>
          </a:xfrm>
          <a:prstGeom prst="rect">
            <a:avLst/>
          </a:prstGeom>
          <a:noFill/>
        </p:spPr>
        <p:txBody>
          <a:bodyPr>
            <a:spAutoFit/>
          </a:bodyPr>
          <a:lstStyle/>
          <a:p>
            <a:pPr algn="ctr">
              <a:defRPr/>
            </a:pPr>
            <a:r>
              <a:rPr lang="en-GB" i="1" dirty="0">
                <a:solidFill>
                  <a:schemeClr val="accent5">
                    <a:lumMod val="50000"/>
                  </a:schemeClr>
                </a:solidFill>
                <a:latin typeface="Arial" charset="0"/>
                <a:ea typeface="ＭＳ Ｐゴシック" pitchFamily="1" charset="-128"/>
              </a:rPr>
              <a:t>Backing up</a:t>
            </a:r>
          </a:p>
        </p:txBody>
      </p:sp>
      <p:sp>
        <p:nvSpPr>
          <p:cNvPr id="21" name="TextBox 20">
            <a:extLst>
              <a:ext uri="{FF2B5EF4-FFF2-40B4-BE49-F238E27FC236}">
                <a16:creationId xmlns:a16="http://schemas.microsoft.com/office/drawing/2014/main" id="{ED734CF9-2D19-054A-20C5-AECAF73059ED}"/>
              </a:ext>
            </a:extLst>
          </p:cNvPr>
          <p:cNvSpPr txBox="1"/>
          <p:nvPr/>
        </p:nvSpPr>
        <p:spPr>
          <a:xfrm>
            <a:off x="8399464" y="4630738"/>
            <a:ext cx="1944687" cy="369332"/>
          </a:xfrm>
          <a:prstGeom prst="rect">
            <a:avLst/>
          </a:prstGeom>
          <a:noFill/>
        </p:spPr>
        <p:txBody>
          <a:bodyPr>
            <a:spAutoFit/>
          </a:bodyPr>
          <a:lstStyle/>
          <a:p>
            <a:pPr algn="ctr">
              <a:defRPr/>
            </a:pPr>
            <a:r>
              <a:rPr lang="en-GB" i="1" dirty="0">
                <a:solidFill>
                  <a:schemeClr val="accent5">
                    <a:lumMod val="50000"/>
                  </a:schemeClr>
                </a:solidFill>
                <a:latin typeface="Arial" charset="0"/>
                <a:ea typeface="ＭＳ Ｐゴシック" pitchFamily="1" charset="-128"/>
              </a:rPr>
              <a:t>Curation</a:t>
            </a:r>
          </a:p>
        </p:txBody>
      </p:sp>
      <p:sp>
        <p:nvSpPr>
          <p:cNvPr id="22" name="TextBox 21">
            <a:extLst>
              <a:ext uri="{FF2B5EF4-FFF2-40B4-BE49-F238E27FC236}">
                <a16:creationId xmlns:a16="http://schemas.microsoft.com/office/drawing/2014/main" id="{4915B209-FA35-A955-3801-5FE0619CBCDA}"/>
              </a:ext>
            </a:extLst>
          </p:cNvPr>
          <p:cNvSpPr txBox="1">
            <a:spLocks noChangeArrowheads="1"/>
          </p:cNvSpPr>
          <p:nvPr/>
        </p:nvSpPr>
        <p:spPr bwMode="auto">
          <a:xfrm>
            <a:off x="7680325" y="5229226"/>
            <a:ext cx="19446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i="1" dirty="0"/>
              <a:t>Security</a:t>
            </a:r>
          </a:p>
        </p:txBody>
      </p:sp>
      <p:sp>
        <p:nvSpPr>
          <p:cNvPr id="5135" name="Footer Placeholder 4">
            <a:extLst>
              <a:ext uri="{FF2B5EF4-FFF2-40B4-BE49-F238E27FC236}">
                <a16:creationId xmlns:a16="http://schemas.microsoft.com/office/drawing/2014/main" id="{DDD7C67F-4B1F-A998-188A-4ED120D901FF}"/>
              </a:ext>
            </a:extLst>
          </p:cNvPr>
          <p:cNvSpPr>
            <a:spLocks noGrp="1"/>
          </p:cNvSpPr>
          <p:nvPr>
            <p:ph type="ftr" sz="quarter" idx="10"/>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900">
                <a:solidFill>
                  <a:srgbClr val="002147"/>
                </a:solidFill>
              </a:rPr>
              <a:t>Research data management – </a:t>
            </a:r>
            <a:br>
              <a:rPr lang="en-US" altLang="en-US" sz="900">
                <a:solidFill>
                  <a:srgbClr val="002147"/>
                </a:solidFill>
              </a:rPr>
            </a:br>
            <a:r>
              <a:rPr lang="en-US" altLang="en-US" sz="900">
                <a:solidFill>
                  <a:srgbClr val="002147"/>
                </a:solidFill>
              </a:rPr>
              <a:t>a very brief introduction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50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par>
                          <p:cTn id="11" fill="hold" nodeType="afterGroup">
                            <p:stCondLst>
                              <p:cond delay="1000"/>
                            </p:stCondLst>
                            <p:childTnLst>
                              <p:par>
                                <p:cTn id="12" presetID="10" presetClass="entr" presetSubtype="0" fill="hold" nodeType="after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par>
                                <p:cTn id="15" presetID="10"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par>
                          <p:cTn id="18" fill="hold" nodeType="afterGroup">
                            <p:stCondLst>
                              <p:cond delay="1500"/>
                            </p:stCondLst>
                            <p:childTnLst>
                              <p:par>
                                <p:cTn id="19" presetID="10" presetClass="entr" presetSubtype="0" fill="hold"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par>
                          <p:cTn id="25" fill="hold" nodeType="afterGroup">
                            <p:stCondLst>
                              <p:cond delay="2000"/>
                            </p:stCondLst>
                            <p:childTnLst>
                              <p:par>
                                <p:cTn id="26" presetID="10" presetClass="entr" presetSubtype="0" fill="hold" nodeType="after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childTnLst>
                          </p:cTn>
                        </p:par>
                        <p:par>
                          <p:cTn id="32" fill="hold" nodeType="afterGroup">
                            <p:stCondLst>
                              <p:cond delay="2500"/>
                            </p:stCondLst>
                            <p:childTnLst>
                              <p:par>
                                <p:cTn id="33" presetID="10" presetClass="entr" presetSubtype="0" fill="hold"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par>
                                <p:cTn id="39" presetID="10" presetClass="entr" presetSubtype="0" fill="hold" nodeType="with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fade">
                                      <p:cBhvr>
                                        <p:cTn id="4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P spid="16" grpId="0"/>
      <p:bldP spid="17" grpId="0"/>
      <p:bldP spid="21" grpId="0"/>
      <p:bldP spid="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01800" y="-87241"/>
            <a:ext cx="14630400" cy="1207167"/>
          </a:xfrm>
          <a:prstGeom prst="rect">
            <a:avLst/>
          </a:prstGeom>
        </p:spPr>
        <p:txBody>
          <a:bodyPr vert="horz" wrap="square" lIns="0" tIns="524932" rIns="0" bIns="0" rtlCol="0" anchor="ctr">
            <a:spAutoFit/>
          </a:bodyPr>
          <a:lstStyle/>
          <a:p>
            <a:pPr marL="220974">
              <a:spcBef>
                <a:spcPts val="133"/>
              </a:spcBef>
            </a:pPr>
            <a:r>
              <a:rPr dirty="0"/>
              <a:t>Research</a:t>
            </a:r>
            <a:r>
              <a:rPr spc="120" dirty="0"/>
              <a:t> </a:t>
            </a:r>
            <a:r>
              <a:rPr dirty="0"/>
              <a:t>data</a:t>
            </a:r>
            <a:r>
              <a:rPr spc="127" dirty="0"/>
              <a:t> </a:t>
            </a:r>
            <a:r>
              <a:rPr dirty="0"/>
              <a:t>management</a:t>
            </a:r>
            <a:r>
              <a:rPr spc="127" dirty="0"/>
              <a:t> </a:t>
            </a:r>
            <a:r>
              <a:rPr spc="-173" dirty="0"/>
              <a:t>(RDM)</a:t>
            </a:r>
            <a:r>
              <a:rPr spc="127" dirty="0"/>
              <a:t> </a:t>
            </a:r>
            <a:endParaRPr spc="-13" dirty="0"/>
          </a:p>
        </p:txBody>
      </p:sp>
      <p:sp>
        <p:nvSpPr>
          <p:cNvPr id="5" name="object 5"/>
          <p:cNvSpPr txBox="1">
            <a:spLocks noGrp="1"/>
          </p:cNvSpPr>
          <p:nvPr>
            <p:ph type="sldNum" sz="quarter" idx="7"/>
          </p:nvPr>
        </p:nvSpPr>
        <p:spPr>
          <a:xfrm>
            <a:off x="8767863" y="4785480"/>
            <a:ext cx="236220" cy="177800"/>
          </a:xfrm>
          <a:prstGeom prst="rect">
            <a:avLst/>
          </a:prstGeom>
        </p:spPr>
        <p:txBody>
          <a:bodyPr vert="horz" wrap="square" lIns="0" tIns="0" rIns="0" bIns="0" rtlCol="0">
            <a:spAutoFit/>
          </a:bodyPr>
          <a:lstStyle>
            <a:defPPr>
              <a:defRPr kern="0"/>
            </a:defPPr>
            <a:lvl1pPr>
              <a:defRPr sz="1000" b="0" i="0">
                <a:solidFill>
                  <a:srgbClr val="5E686C"/>
                </a:solidFill>
                <a:latin typeface="Tahoma"/>
                <a:cs typeface="Tahoma"/>
              </a:defRPr>
            </a:lvl1pPr>
          </a:lstStyle>
          <a:p>
            <a:pPr marL="111125">
              <a:spcBef>
                <a:spcPts val="85"/>
              </a:spcBef>
            </a:pPr>
            <a:fld id="{81D60167-4931-47E6-BA6A-407CBD079E47}" type="slidenum">
              <a:rPr lang="en-GB" spc="-50" smtClean="0"/>
              <a:pPr marL="111125">
                <a:spcBef>
                  <a:spcPts val="85"/>
                </a:spcBef>
              </a:pPr>
              <a:t>10</a:t>
            </a:fld>
            <a:endParaRPr spc="-67" dirty="0"/>
          </a:p>
        </p:txBody>
      </p:sp>
      <p:sp>
        <p:nvSpPr>
          <p:cNvPr id="3" name="object 3"/>
          <p:cNvSpPr txBox="1"/>
          <p:nvPr/>
        </p:nvSpPr>
        <p:spPr>
          <a:xfrm>
            <a:off x="548216" y="1416943"/>
            <a:ext cx="11095567" cy="4266082"/>
          </a:xfrm>
          <a:prstGeom prst="rect">
            <a:avLst/>
          </a:prstGeom>
        </p:spPr>
        <p:txBody>
          <a:bodyPr vert="horz" wrap="square" lIns="0" tIns="16933" rIns="0" bIns="0" rtlCol="0">
            <a:spAutoFit/>
          </a:bodyPr>
          <a:lstStyle/>
          <a:p>
            <a:pPr marL="474133" marR="6773" indent="-457200">
              <a:lnSpc>
                <a:spcPct val="113599"/>
              </a:lnSpc>
              <a:spcBef>
                <a:spcPts val="133"/>
              </a:spcBef>
              <a:buFont typeface="Wingdings" panose="05000000000000000000" pitchFamily="2" charset="2"/>
              <a:buChar char="§"/>
            </a:pPr>
            <a:r>
              <a:rPr lang="en-GB" sz="2700" dirty="0">
                <a:latin typeface="Arial" panose="020B0604020202020204" pitchFamily="34" charset="0"/>
                <a:cs typeface="Arial" panose="020B0604020202020204" pitchFamily="34" charset="0"/>
              </a:rPr>
              <a:t>T</a:t>
            </a:r>
            <a:r>
              <a:rPr sz="2700" dirty="0">
                <a:latin typeface="Arial" panose="020B0604020202020204" pitchFamily="34" charset="0"/>
                <a:cs typeface="Arial" panose="020B0604020202020204" pitchFamily="34" charset="0"/>
              </a:rPr>
              <a:t>he compilation of small practices that make your data easier to find, easier to understand, less likely to be lost, and more likely to be usable during a project or ten years later</a:t>
            </a:r>
            <a:r>
              <a:rPr lang="en-GB" sz="2700" dirty="0">
                <a:latin typeface="Arial" panose="020B0604020202020204" pitchFamily="34" charset="0"/>
                <a:cs typeface="Arial" panose="020B0604020202020204" pitchFamily="34" charset="0"/>
              </a:rPr>
              <a:t>.</a:t>
            </a:r>
          </a:p>
          <a:p>
            <a:pPr marL="474133" marR="6773" indent="-457200">
              <a:lnSpc>
                <a:spcPct val="113599"/>
              </a:lnSpc>
              <a:spcBef>
                <a:spcPts val="133"/>
              </a:spcBef>
              <a:buFont typeface="Wingdings" panose="05000000000000000000" pitchFamily="2" charset="2"/>
              <a:buChar char="§"/>
            </a:pPr>
            <a:r>
              <a:rPr lang="en-GB" sz="2700" spc="-193" dirty="0">
                <a:latin typeface="Arial" panose="020B0604020202020204" pitchFamily="34" charset="0"/>
                <a:cs typeface="Arial" panose="020B0604020202020204" pitchFamily="34" charset="0"/>
              </a:rPr>
              <a:t>I</a:t>
            </a:r>
            <a:r>
              <a:rPr sz="2700" dirty="0" err="1">
                <a:latin typeface="Arial" panose="020B0604020202020204" pitchFamily="34" charset="0"/>
                <a:cs typeface="Arial" panose="020B0604020202020204" pitchFamily="34" charset="0"/>
              </a:rPr>
              <a:t>ncludes</a:t>
            </a:r>
            <a:r>
              <a:rPr sz="2700" spc="-313" dirty="0">
                <a:latin typeface="Arial" panose="020B0604020202020204" pitchFamily="34" charset="0"/>
                <a:cs typeface="Arial" panose="020B0604020202020204" pitchFamily="34" charset="0"/>
              </a:rPr>
              <a:t> </a:t>
            </a:r>
            <a:r>
              <a:rPr sz="2700" spc="-27" dirty="0">
                <a:latin typeface="Arial" panose="020B0604020202020204" pitchFamily="34" charset="0"/>
                <a:cs typeface="Arial" panose="020B0604020202020204" pitchFamily="34" charset="0"/>
              </a:rPr>
              <a:t>data </a:t>
            </a:r>
            <a:r>
              <a:rPr sz="2700" spc="-47" dirty="0">
                <a:latin typeface="Arial" panose="020B0604020202020204" pitchFamily="34" charset="0"/>
                <a:cs typeface="Arial" panose="020B0604020202020204" pitchFamily="34" charset="0"/>
              </a:rPr>
              <a:t>management</a:t>
            </a:r>
            <a:r>
              <a:rPr sz="2700" spc="-272" dirty="0">
                <a:latin typeface="Arial" panose="020B0604020202020204" pitchFamily="34" charset="0"/>
                <a:cs typeface="Arial" panose="020B0604020202020204" pitchFamily="34" charset="0"/>
              </a:rPr>
              <a:t> </a:t>
            </a:r>
            <a:r>
              <a:rPr sz="2700" spc="-47" dirty="0">
                <a:latin typeface="Arial" panose="020B0604020202020204" pitchFamily="34" charset="0"/>
                <a:cs typeface="Arial" panose="020B0604020202020204" pitchFamily="34" charset="0"/>
              </a:rPr>
              <a:t>planning,</a:t>
            </a:r>
            <a:r>
              <a:rPr sz="2700" spc="-272"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documenting</a:t>
            </a:r>
            <a:r>
              <a:rPr sz="2700" spc="-272"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your</a:t>
            </a:r>
            <a:r>
              <a:rPr sz="2700" spc="-267" dirty="0">
                <a:latin typeface="Arial" panose="020B0604020202020204" pitchFamily="34" charset="0"/>
                <a:cs typeface="Arial" panose="020B0604020202020204" pitchFamily="34" charset="0"/>
              </a:rPr>
              <a:t> </a:t>
            </a:r>
            <a:r>
              <a:rPr sz="2700" spc="-60" dirty="0">
                <a:latin typeface="Arial" panose="020B0604020202020204" pitchFamily="34" charset="0"/>
                <a:cs typeface="Arial" panose="020B0604020202020204" pitchFamily="34" charset="0"/>
              </a:rPr>
              <a:t>data,</a:t>
            </a:r>
            <a:r>
              <a:rPr sz="2700" spc="-272"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organizing</a:t>
            </a:r>
            <a:r>
              <a:rPr sz="2700" spc="-272"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your</a:t>
            </a:r>
            <a:r>
              <a:rPr sz="2700" spc="-267" dirty="0">
                <a:latin typeface="Arial" panose="020B0604020202020204" pitchFamily="34" charset="0"/>
                <a:cs typeface="Arial" panose="020B0604020202020204" pitchFamily="34" charset="0"/>
              </a:rPr>
              <a:t> </a:t>
            </a:r>
            <a:r>
              <a:rPr sz="2700" spc="-13" dirty="0">
                <a:latin typeface="Arial" panose="020B0604020202020204" pitchFamily="34" charset="0"/>
                <a:cs typeface="Arial" panose="020B0604020202020204" pitchFamily="34" charset="0"/>
              </a:rPr>
              <a:t>data, </a:t>
            </a:r>
            <a:r>
              <a:rPr sz="2700" dirty="0">
                <a:latin typeface="Arial" panose="020B0604020202020204" pitchFamily="34" charset="0"/>
                <a:cs typeface="Arial" panose="020B0604020202020204" pitchFamily="34" charset="0"/>
              </a:rPr>
              <a:t>improving</a:t>
            </a:r>
            <a:r>
              <a:rPr sz="2700" spc="-320"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analysis</a:t>
            </a:r>
            <a:r>
              <a:rPr sz="2700" spc="-31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procedures,</a:t>
            </a:r>
            <a:r>
              <a:rPr sz="2700" spc="-31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securing</a:t>
            </a:r>
            <a:r>
              <a:rPr sz="2700" spc="-31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sensitive</a:t>
            </a:r>
            <a:r>
              <a:rPr sz="2700" spc="-31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data</a:t>
            </a:r>
            <a:r>
              <a:rPr sz="2700" spc="-313" dirty="0">
                <a:latin typeface="Arial" panose="020B0604020202020204" pitchFamily="34" charset="0"/>
                <a:cs typeface="Arial" panose="020B0604020202020204" pitchFamily="34" charset="0"/>
              </a:rPr>
              <a:t> </a:t>
            </a:r>
            <a:r>
              <a:rPr sz="2700" spc="-13" dirty="0">
                <a:latin typeface="Arial" panose="020B0604020202020204" pitchFamily="34" charset="0"/>
                <a:cs typeface="Arial" panose="020B0604020202020204" pitchFamily="34" charset="0"/>
              </a:rPr>
              <a:t>properly, </a:t>
            </a:r>
            <a:r>
              <a:rPr sz="2700" spc="-27" dirty="0">
                <a:latin typeface="Arial" panose="020B0604020202020204" pitchFamily="34" charset="0"/>
                <a:cs typeface="Arial" panose="020B0604020202020204" pitchFamily="34" charset="0"/>
              </a:rPr>
              <a:t>having</a:t>
            </a:r>
            <a:r>
              <a:rPr sz="2700" spc="-320"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adequate</a:t>
            </a:r>
            <a:r>
              <a:rPr sz="2700" spc="-320"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storage</a:t>
            </a:r>
            <a:r>
              <a:rPr sz="2700" spc="-320" dirty="0">
                <a:latin typeface="Arial" panose="020B0604020202020204" pitchFamily="34" charset="0"/>
                <a:cs typeface="Arial" panose="020B0604020202020204" pitchFamily="34" charset="0"/>
              </a:rPr>
              <a:t> </a:t>
            </a:r>
            <a:r>
              <a:rPr sz="2700" spc="-27" dirty="0">
                <a:latin typeface="Arial" panose="020B0604020202020204" pitchFamily="34" charset="0"/>
                <a:cs typeface="Arial" panose="020B0604020202020204" pitchFamily="34" charset="0"/>
              </a:rPr>
              <a:t>and</a:t>
            </a:r>
            <a:r>
              <a:rPr sz="2700" spc="-320"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backups</a:t>
            </a:r>
            <a:r>
              <a:rPr sz="2700" spc="-320"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during</a:t>
            </a:r>
            <a:r>
              <a:rPr sz="2700" spc="-320" dirty="0">
                <a:latin typeface="Arial" panose="020B0604020202020204" pitchFamily="34" charset="0"/>
                <a:cs typeface="Arial" panose="020B0604020202020204" pitchFamily="34" charset="0"/>
              </a:rPr>
              <a:t> </a:t>
            </a:r>
            <a:r>
              <a:rPr sz="2700" spc="-73" dirty="0">
                <a:latin typeface="Arial" panose="020B0604020202020204" pitchFamily="34" charset="0"/>
                <a:cs typeface="Arial" panose="020B0604020202020204" pitchFamily="34" charset="0"/>
              </a:rPr>
              <a:t>a</a:t>
            </a:r>
            <a:r>
              <a:rPr sz="2700" spc="-320" dirty="0">
                <a:latin typeface="Arial" panose="020B0604020202020204" pitchFamily="34" charset="0"/>
                <a:cs typeface="Arial" panose="020B0604020202020204" pitchFamily="34" charset="0"/>
              </a:rPr>
              <a:t> </a:t>
            </a:r>
            <a:r>
              <a:rPr sz="2700" spc="-13" dirty="0">
                <a:latin typeface="Arial" panose="020B0604020202020204" pitchFamily="34" charset="0"/>
                <a:cs typeface="Arial" panose="020B0604020202020204" pitchFamily="34" charset="0"/>
              </a:rPr>
              <a:t>project,</a:t>
            </a:r>
            <a:r>
              <a:rPr sz="2700" spc="-31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taking</a:t>
            </a:r>
            <a:r>
              <a:rPr sz="2700" spc="-320"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care</a:t>
            </a:r>
            <a:r>
              <a:rPr sz="2700" spc="-320" dirty="0">
                <a:latin typeface="Arial" panose="020B0604020202020204" pitchFamily="34" charset="0"/>
                <a:cs typeface="Arial" panose="020B0604020202020204" pitchFamily="34" charset="0"/>
              </a:rPr>
              <a:t> </a:t>
            </a:r>
            <a:r>
              <a:rPr sz="2700" spc="-33" dirty="0">
                <a:latin typeface="Arial" panose="020B0604020202020204" pitchFamily="34" charset="0"/>
                <a:cs typeface="Arial" panose="020B0604020202020204" pitchFamily="34" charset="0"/>
              </a:rPr>
              <a:t>of </a:t>
            </a:r>
            <a:r>
              <a:rPr sz="2700" dirty="0">
                <a:latin typeface="Arial" panose="020B0604020202020204" pitchFamily="34" charset="0"/>
                <a:cs typeface="Arial" panose="020B0604020202020204" pitchFamily="34" charset="0"/>
              </a:rPr>
              <a:t>your</a:t>
            </a:r>
            <a:r>
              <a:rPr sz="2700" spc="-29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data</a:t>
            </a:r>
            <a:r>
              <a:rPr sz="2700" spc="-287"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after</a:t>
            </a:r>
            <a:r>
              <a:rPr sz="2700" spc="-293" dirty="0">
                <a:latin typeface="Arial" panose="020B0604020202020204" pitchFamily="34" charset="0"/>
                <a:cs typeface="Arial" panose="020B0604020202020204" pitchFamily="34" charset="0"/>
              </a:rPr>
              <a:t> </a:t>
            </a:r>
            <a:r>
              <a:rPr sz="2700" spc="-73" dirty="0">
                <a:latin typeface="Arial" panose="020B0604020202020204" pitchFamily="34" charset="0"/>
                <a:cs typeface="Arial" panose="020B0604020202020204" pitchFamily="34" charset="0"/>
              </a:rPr>
              <a:t>a</a:t>
            </a:r>
            <a:r>
              <a:rPr sz="2700" spc="-287" dirty="0">
                <a:latin typeface="Arial" panose="020B0604020202020204" pitchFamily="34" charset="0"/>
                <a:cs typeface="Arial" panose="020B0604020202020204" pitchFamily="34" charset="0"/>
              </a:rPr>
              <a:t> </a:t>
            </a:r>
            <a:r>
              <a:rPr sz="2700" spc="-13" dirty="0">
                <a:latin typeface="Arial" panose="020B0604020202020204" pitchFamily="34" charset="0"/>
                <a:cs typeface="Arial" panose="020B0604020202020204" pitchFamily="34" charset="0"/>
              </a:rPr>
              <a:t>project,</a:t>
            </a:r>
            <a:r>
              <a:rPr sz="2700" spc="-29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sharing</a:t>
            </a:r>
            <a:r>
              <a:rPr sz="2700" spc="-287"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data</a:t>
            </a:r>
            <a:r>
              <a:rPr sz="2700" spc="-29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effectively,</a:t>
            </a:r>
            <a:r>
              <a:rPr sz="2700" spc="-287" dirty="0">
                <a:latin typeface="Arial" panose="020B0604020202020204" pitchFamily="34" charset="0"/>
                <a:cs typeface="Arial" panose="020B0604020202020204" pitchFamily="34" charset="0"/>
              </a:rPr>
              <a:t> </a:t>
            </a:r>
            <a:r>
              <a:rPr sz="2700" spc="-27" dirty="0">
                <a:latin typeface="Arial" panose="020B0604020202020204" pitchFamily="34" charset="0"/>
                <a:cs typeface="Arial" panose="020B0604020202020204" pitchFamily="34" charset="0"/>
              </a:rPr>
              <a:t>and</a:t>
            </a:r>
            <a:r>
              <a:rPr sz="2700" spc="-29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finding</a:t>
            </a:r>
            <a:r>
              <a:rPr sz="2700" spc="-287" dirty="0">
                <a:latin typeface="Arial" panose="020B0604020202020204" pitchFamily="34" charset="0"/>
                <a:cs typeface="Arial" panose="020B0604020202020204" pitchFamily="34" charset="0"/>
              </a:rPr>
              <a:t> </a:t>
            </a:r>
            <a:r>
              <a:rPr sz="2700" spc="-27" dirty="0">
                <a:latin typeface="Arial" panose="020B0604020202020204" pitchFamily="34" charset="0"/>
                <a:cs typeface="Arial" panose="020B0604020202020204" pitchFamily="34" charset="0"/>
              </a:rPr>
              <a:t>data </a:t>
            </a:r>
            <a:r>
              <a:rPr sz="2700" spc="67" dirty="0">
                <a:latin typeface="Arial" panose="020B0604020202020204" pitchFamily="34" charset="0"/>
                <a:cs typeface="Arial" panose="020B0604020202020204" pitchFamily="34" charset="0"/>
              </a:rPr>
              <a:t>for</a:t>
            </a:r>
            <a:r>
              <a:rPr sz="2700" spc="-339"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reuse</a:t>
            </a:r>
            <a:r>
              <a:rPr sz="2700" spc="-33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in</a:t>
            </a:r>
            <a:r>
              <a:rPr sz="2700" spc="-333" dirty="0">
                <a:latin typeface="Arial" panose="020B0604020202020204" pitchFamily="34" charset="0"/>
                <a:cs typeface="Arial" panose="020B0604020202020204" pitchFamily="34" charset="0"/>
              </a:rPr>
              <a:t> </a:t>
            </a:r>
            <a:r>
              <a:rPr sz="2700" spc="-73" dirty="0">
                <a:latin typeface="Arial" panose="020B0604020202020204" pitchFamily="34" charset="0"/>
                <a:cs typeface="Arial" panose="020B0604020202020204" pitchFamily="34" charset="0"/>
              </a:rPr>
              <a:t>a</a:t>
            </a:r>
            <a:r>
              <a:rPr sz="2700" spc="-333" dirty="0">
                <a:latin typeface="Arial" panose="020B0604020202020204" pitchFamily="34" charset="0"/>
                <a:cs typeface="Arial" panose="020B0604020202020204" pitchFamily="34" charset="0"/>
              </a:rPr>
              <a:t> </a:t>
            </a:r>
            <a:r>
              <a:rPr sz="2700" dirty="0">
                <a:latin typeface="Arial" panose="020B0604020202020204" pitchFamily="34" charset="0"/>
                <a:cs typeface="Arial" panose="020B0604020202020204" pitchFamily="34" charset="0"/>
              </a:rPr>
              <a:t>new</a:t>
            </a:r>
            <a:r>
              <a:rPr sz="2700" spc="-333" dirty="0">
                <a:latin typeface="Arial" panose="020B0604020202020204" pitchFamily="34" charset="0"/>
                <a:cs typeface="Arial" panose="020B0604020202020204" pitchFamily="34" charset="0"/>
              </a:rPr>
              <a:t> </a:t>
            </a:r>
            <a:r>
              <a:rPr sz="2700" spc="-13" dirty="0">
                <a:latin typeface="Arial" panose="020B0604020202020204" pitchFamily="34" charset="0"/>
                <a:cs typeface="Arial" panose="020B0604020202020204" pitchFamily="34" charset="0"/>
              </a:rPr>
              <a:t>project.</a:t>
            </a:r>
            <a:endParaRPr lang="en-GB" sz="2700" spc="-13" dirty="0">
              <a:latin typeface="Arial" panose="020B0604020202020204" pitchFamily="34" charset="0"/>
              <a:cs typeface="Arial" panose="020B0604020202020204" pitchFamily="34" charset="0"/>
            </a:endParaRPr>
          </a:p>
          <a:p>
            <a:pPr marL="16933" marR="6773">
              <a:lnSpc>
                <a:spcPct val="113599"/>
              </a:lnSpc>
              <a:spcBef>
                <a:spcPts val="133"/>
              </a:spcBef>
            </a:pP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Briney</a:t>
            </a:r>
            <a:r>
              <a:rPr lang="en-GB" sz="2800" dirty="0">
                <a:latin typeface="Arial" panose="020B0604020202020204" pitchFamily="34" charset="0"/>
                <a:cs typeface="Arial" panose="020B0604020202020204" pitchFamily="34" charset="0"/>
              </a:rPr>
              <a:t>, 2015)</a:t>
            </a:r>
            <a:endParaRPr sz="27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74304"/>
            <a:ext cx="10972800" cy="1207167"/>
          </a:xfrm>
          <a:prstGeom prst="rect">
            <a:avLst/>
          </a:prstGeom>
        </p:spPr>
        <p:txBody>
          <a:bodyPr vert="horz" wrap="square" lIns="0" tIns="524932" rIns="0" bIns="0" rtlCol="0" anchor="ctr">
            <a:spAutoFit/>
          </a:bodyPr>
          <a:lstStyle/>
          <a:p>
            <a:pPr marL="220974">
              <a:spcBef>
                <a:spcPts val="133"/>
              </a:spcBef>
            </a:pPr>
            <a:r>
              <a:rPr spc="-107" dirty="0">
                <a:latin typeface="Arial" panose="020B0604020202020204" pitchFamily="34" charset="0"/>
                <a:cs typeface="Arial" panose="020B0604020202020204" pitchFamily="34" charset="0"/>
              </a:rPr>
              <a:t>Why</a:t>
            </a:r>
            <a:r>
              <a:rPr spc="-127"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is</a:t>
            </a:r>
            <a:r>
              <a:rPr spc="-113" dirty="0">
                <a:latin typeface="Arial" panose="020B0604020202020204" pitchFamily="34" charset="0"/>
                <a:cs typeface="Arial" panose="020B0604020202020204" pitchFamily="34" charset="0"/>
              </a:rPr>
              <a:t> </a:t>
            </a:r>
            <a:r>
              <a:rPr spc="-233" dirty="0">
                <a:latin typeface="Arial" panose="020B0604020202020204" pitchFamily="34" charset="0"/>
                <a:cs typeface="Arial" panose="020B0604020202020204" pitchFamily="34" charset="0"/>
              </a:rPr>
              <a:t>RDM</a:t>
            </a:r>
            <a:r>
              <a:rPr spc="-80" dirty="0">
                <a:latin typeface="Arial" panose="020B0604020202020204" pitchFamily="34" charset="0"/>
                <a:cs typeface="Arial" panose="020B0604020202020204" pitchFamily="34" charset="0"/>
              </a:rPr>
              <a:t> </a:t>
            </a:r>
            <a:r>
              <a:rPr spc="-13" dirty="0">
                <a:latin typeface="Arial" panose="020B0604020202020204" pitchFamily="34" charset="0"/>
                <a:cs typeface="Arial" panose="020B0604020202020204" pitchFamily="34" charset="0"/>
              </a:rPr>
              <a:t>important?</a:t>
            </a:r>
          </a:p>
        </p:txBody>
      </p:sp>
      <p:sp>
        <p:nvSpPr>
          <p:cNvPr id="12" name="Content Placeholder 11">
            <a:extLst>
              <a:ext uri="{FF2B5EF4-FFF2-40B4-BE49-F238E27FC236}">
                <a16:creationId xmlns:a16="http://schemas.microsoft.com/office/drawing/2014/main" id="{490050AD-21B6-6FF7-DE31-227E10CA4FEA}"/>
              </a:ext>
            </a:extLst>
          </p:cNvPr>
          <p:cNvSpPr>
            <a:spLocks noGrp="1"/>
          </p:cNvSpPr>
          <p:nvPr>
            <p:ph idx="1"/>
          </p:nvPr>
        </p:nvSpPr>
        <p:spPr/>
        <p:txBody>
          <a:bodyPr/>
          <a:lstStyle/>
          <a:p>
            <a:r>
              <a:rPr lang="en-GB" sz="3200" dirty="0">
                <a:latin typeface="Arial"/>
                <a:cs typeface="Arial"/>
              </a:rPr>
              <a:t>To avoid losing your data</a:t>
            </a:r>
            <a:r>
              <a:rPr lang="en-GB" sz="3200" spc="-13" dirty="0">
                <a:latin typeface="Arial"/>
                <a:cs typeface="Arial"/>
              </a:rPr>
              <a:t>!</a:t>
            </a:r>
          </a:p>
          <a:p>
            <a:r>
              <a:rPr lang="en-GB" dirty="0">
                <a:latin typeface="Arial" panose="020B0604020202020204" pitchFamily="34" charset="0"/>
                <a:cs typeface="Arial" panose="020B0604020202020204" pitchFamily="34" charset="0"/>
              </a:rPr>
              <a:t>To save precious time and resources</a:t>
            </a:r>
          </a:p>
          <a:p>
            <a:r>
              <a:rPr lang="en-GB" dirty="0">
                <a:latin typeface="Arial" panose="020B0604020202020204" pitchFamily="34" charset="0"/>
                <a:cs typeface="Arial" panose="020B0604020202020204" pitchFamily="34" charset="0"/>
              </a:rPr>
              <a:t>Allow duplication of research (e.g. re-collecting data)</a:t>
            </a:r>
          </a:p>
          <a:p>
            <a:r>
              <a:rPr lang="en-GB" dirty="0">
                <a:latin typeface="Arial" panose="020B0604020202020204" pitchFamily="34" charset="0"/>
                <a:cs typeface="Arial" panose="020B0604020202020204" pitchFamily="34" charset="0"/>
              </a:rPr>
              <a:t>To avoid duplication of data</a:t>
            </a:r>
          </a:p>
          <a:p>
            <a:r>
              <a:rPr lang="en-GB" dirty="0">
                <a:latin typeface="Arial" panose="020B0604020202020204" pitchFamily="34" charset="0"/>
                <a:cs typeface="Arial" panose="020B0604020202020204" pitchFamily="34" charset="0"/>
              </a:rPr>
              <a:t>Comply with federal funding agency requirements</a:t>
            </a:r>
          </a:p>
          <a:p>
            <a:endParaRPr lang="en-GB" dirty="0"/>
          </a:p>
          <a:p>
            <a:endParaRPr lang="en-GB" dirty="0"/>
          </a:p>
        </p:txBody>
      </p:sp>
      <p:sp>
        <p:nvSpPr>
          <p:cNvPr id="11" name="object 11"/>
          <p:cNvSpPr txBox="1">
            <a:spLocks noGrp="1"/>
          </p:cNvSpPr>
          <p:nvPr>
            <p:ph type="sldNum" sz="quarter" idx="4294967295"/>
          </p:nvPr>
        </p:nvSpPr>
        <p:spPr>
          <a:xfrm>
            <a:off x="11955463" y="4784725"/>
            <a:ext cx="236537" cy="177800"/>
          </a:xfrm>
          <a:prstGeom prst="rect">
            <a:avLst/>
          </a:prstGeom>
        </p:spPr>
        <p:txBody>
          <a:bodyPr vert="horz" wrap="square" lIns="0" tIns="0" rIns="0" bIns="0" rtlCol="0">
            <a:spAutoFit/>
          </a:bodyPr>
          <a:lstStyle>
            <a:defPPr>
              <a:defRPr kern="0"/>
            </a:defPPr>
            <a:lvl1pPr>
              <a:defRPr sz="1000" b="0" i="0">
                <a:solidFill>
                  <a:srgbClr val="5E686C"/>
                </a:solidFill>
                <a:latin typeface="Tahoma"/>
                <a:cs typeface="Tahoma"/>
              </a:defRPr>
            </a:lvl1pPr>
          </a:lstStyle>
          <a:p>
            <a:pPr marL="111125">
              <a:spcBef>
                <a:spcPts val="85"/>
              </a:spcBef>
            </a:pPr>
            <a:fld id="{81D60167-4931-47E6-BA6A-407CBD079E47}" type="slidenum">
              <a:rPr lang="en-GB" spc="-50" smtClean="0"/>
              <a:pPr marL="111125">
                <a:spcBef>
                  <a:spcPts val="85"/>
                </a:spcBef>
              </a:pPr>
              <a:t>11</a:t>
            </a:fld>
            <a:endParaRPr spc="-67"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13541" y="12444"/>
            <a:ext cx="14630400" cy="950687"/>
          </a:xfrm>
          <a:prstGeom prst="rect">
            <a:avLst/>
          </a:prstGeom>
        </p:spPr>
        <p:txBody>
          <a:bodyPr vert="horz" wrap="square" lIns="0" tIns="270933" rIns="0" bIns="0" rtlCol="0" anchor="ctr">
            <a:spAutoFit/>
          </a:bodyPr>
          <a:lstStyle/>
          <a:p>
            <a:pPr marL="220974">
              <a:spcBef>
                <a:spcPts val="133"/>
              </a:spcBef>
            </a:pPr>
            <a:r>
              <a:rPr lang="en-GB" dirty="0">
                <a:latin typeface="Arial" panose="020B0604020202020204" pitchFamily="34" charset="0"/>
                <a:cs typeface="Arial" panose="020B0604020202020204" pitchFamily="34" charset="0"/>
              </a:rPr>
              <a:t>A </a:t>
            </a:r>
            <a:r>
              <a:rPr dirty="0">
                <a:latin typeface="Arial" panose="020B0604020202020204" pitchFamily="34" charset="0"/>
                <a:cs typeface="Arial" panose="020B0604020202020204" pitchFamily="34" charset="0"/>
              </a:rPr>
              <a:t>good</a:t>
            </a:r>
            <a:r>
              <a:rPr spc="-93"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data</a:t>
            </a:r>
            <a:r>
              <a:rPr spc="-93" dirty="0">
                <a:latin typeface="Arial" panose="020B0604020202020204" pitchFamily="34" charset="0"/>
                <a:cs typeface="Arial" panose="020B0604020202020204" pitchFamily="34" charset="0"/>
              </a:rPr>
              <a:t> </a:t>
            </a:r>
            <a:r>
              <a:rPr spc="-13" dirty="0">
                <a:latin typeface="Arial" panose="020B0604020202020204" pitchFamily="34" charset="0"/>
                <a:cs typeface="Arial" panose="020B0604020202020204" pitchFamily="34" charset="0"/>
              </a:rPr>
              <a:t>consumer</a:t>
            </a:r>
          </a:p>
        </p:txBody>
      </p:sp>
      <p:sp>
        <p:nvSpPr>
          <p:cNvPr id="3" name="object 3"/>
          <p:cNvSpPr txBox="1"/>
          <p:nvPr/>
        </p:nvSpPr>
        <p:spPr>
          <a:xfrm>
            <a:off x="11822525" y="6378440"/>
            <a:ext cx="132080" cy="222219"/>
          </a:xfrm>
          <a:prstGeom prst="rect">
            <a:avLst/>
          </a:prstGeom>
        </p:spPr>
        <p:txBody>
          <a:bodyPr vert="horz" wrap="square" lIns="0" tIns="16933" rIns="0" bIns="0" rtlCol="0">
            <a:spAutoFit/>
          </a:bodyPr>
          <a:lstStyle/>
          <a:p>
            <a:pPr marL="16933">
              <a:spcBef>
                <a:spcPts val="133"/>
              </a:spcBef>
            </a:pPr>
            <a:r>
              <a:rPr sz="1333" spc="-67" dirty="0">
                <a:solidFill>
                  <a:srgbClr val="5E686C"/>
                </a:solidFill>
                <a:latin typeface="Tahoma"/>
                <a:cs typeface="Tahoma"/>
              </a:rPr>
              <a:t>9</a:t>
            </a:r>
            <a:endParaRPr sz="1333">
              <a:latin typeface="Tahoma"/>
              <a:cs typeface="Tahoma"/>
            </a:endParaRPr>
          </a:p>
        </p:txBody>
      </p:sp>
      <p:sp>
        <p:nvSpPr>
          <p:cNvPr id="8" name="object 8"/>
          <p:cNvSpPr txBox="1"/>
          <p:nvPr/>
        </p:nvSpPr>
        <p:spPr>
          <a:xfrm>
            <a:off x="364568" y="6276818"/>
            <a:ext cx="6653953" cy="304421"/>
          </a:xfrm>
          <a:prstGeom prst="rect">
            <a:avLst/>
          </a:prstGeom>
        </p:spPr>
        <p:txBody>
          <a:bodyPr vert="horz" wrap="square" lIns="0" tIns="16933" rIns="0" bIns="0" rtlCol="0">
            <a:spAutoFit/>
          </a:bodyPr>
          <a:lstStyle/>
          <a:p>
            <a:pPr marL="16933">
              <a:spcBef>
                <a:spcPts val="133"/>
              </a:spcBef>
            </a:pPr>
            <a:r>
              <a:rPr sz="1867" u="heavy" dirty="0">
                <a:solidFill>
                  <a:srgbClr val="AE4345"/>
                </a:solidFill>
                <a:uFill>
                  <a:solidFill>
                    <a:srgbClr val="AE4345"/>
                  </a:solidFill>
                </a:uFill>
                <a:latin typeface="Trebuchet MS"/>
                <a:cs typeface="Trebuchet MS"/>
                <a:hlinkClick r:id="rId2"/>
              </a:rPr>
              <a:t>Quick</a:t>
            </a:r>
            <a:r>
              <a:rPr sz="1867" u="heavy" spc="-100" dirty="0">
                <a:solidFill>
                  <a:srgbClr val="AE4345"/>
                </a:solidFill>
                <a:uFill>
                  <a:solidFill>
                    <a:srgbClr val="AE4345"/>
                  </a:solidFill>
                </a:uFill>
                <a:latin typeface="Trebuchet MS"/>
                <a:cs typeface="Trebuchet MS"/>
                <a:hlinkClick r:id="rId2"/>
              </a:rPr>
              <a:t> </a:t>
            </a:r>
            <a:r>
              <a:rPr sz="1867" u="heavy" spc="-27" dirty="0">
                <a:solidFill>
                  <a:srgbClr val="AE4345"/>
                </a:solidFill>
                <a:uFill>
                  <a:solidFill>
                    <a:srgbClr val="AE4345"/>
                  </a:solidFill>
                </a:uFill>
                <a:latin typeface="Trebuchet MS"/>
                <a:cs typeface="Trebuchet MS"/>
                <a:hlinkClick r:id="rId2"/>
              </a:rPr>
              <a:t>Guide</a:t>
            </a:r>
            <a:r>
              <a:rPr sz="1867" u="heavy" spc="-100" dirty="0">
                <a:solidFill>
                  <a:srgbClr val="AE4345"/>
                </a:solidFill>
                <a:uFill>
                  <a:solidFill>
                    <a:srgbClr val="AE4345"/>
                  </a:solidFill>
                </a:uFill>
                <a:latin typeface="Trebuchet MS"/>
                <a:cs typeface="Trebuchet MS"/>
                <a:hlinkClick r:id="rId2"/>
              </a:rPr>
              <a:t> </a:t>
            </a:r>
            <a:r>
              <a:rPr sz="1867" u="heavy" spc="-40" dirty="0">
                <a:solidFill>
                  <a:srgbClr val="AE4345"/>
                </a:solidFill>
                <a:uFill>
                  <a:solidFill>
                    <a:srgbClr val="AE4345"/>
                  </a:solidFill>
                </a:uFill>
                <a:latin typeface="Trebuchet MS"/>
                <a:cs typeface="Trebuchet MS"/>
                <a:hlinkClick r:id="rId2"/>
              </a:rPr>
              <a:t>to</a:t>
            </a:r>
            <a:r>
              <a:rPr sz="1867" u="heavy" spc="-100" dirty="0">
                <a:solidFill>
                  <a:srgbClr val="AE4345"/>
                </a:solidFill>
                <a:uFill>
                  <a:solidFill>
                    <a:srgbClr val="AE4345"/>
                  </a:solidFill>
                </a:uFill>
                <a:latin typeface="Trebuchet MS"/>
                <a:cs typeface="Trebuchet MS"/>
                <a:hlinkClick r:id="rId2"/>
              </a:rPr>
              <a:t> </a:t>
            </a:r>
            <a:r>
              <a:rPr sz="1867" u="heavy" dirty="0">
                <a:solidFill>
                  <a:srgbClr val="AE4345"/>
                </a:solidFill>
                <a:uFill>
                  <a:solidFill>
                    <a:srgbClr val="AE4345"/>
                  </a:solidFill>
                </a:uFill>
                <a:latin typeface="Trebuchet MS"/>
                <a:cs typeface="Trebuchet MS"/>
                <a:hlinkClick r:id="rId2"/>
              </a:rPr>
              <a:t>Data</a:t>
            </a:r>
            <a:r>
              <a:rPr sz="1867" u="heavy" spc="-100" dirty="0">
                <a:solidFill>
                  <a:srgbClr val="AE4345"/>
                </a:solidFill>
                <a:uFill>
                  <a:solidFill>
                    <a:srgbClr val="AE4345"/>
                  </a:solidFill>
                </a:uFill>
                <a:latin typeface="Trebuchet MS"/>
                <a:cs typeface="Trebuchet MS"/>
                <a:hlinkClick r:id="rId2"/>
              </a:rPr>
              <a:t> </a:t>
            </a:r>
            <a:r>
              <a:rPr sz="1867" u="heavy" spc="-40" dirty="0">
                <a:solidFill>
                  <a:srgbClr val="AE4345"/>
                </a:solidFill>
                <a:uFill>
                  <a:solidFill>
                    <a:srgbClr val="AE4345"/>
                  </a:solidFill>
                </a:uFill>
                <a:latin typeface="Trebuchet MS"/>
                <a:cs typeface="Trebuchet MS"/>
                <a:hlinkClick r:id="rId2"/>
              </a:rPr>
              <a:t>Citation</a:t>
            </a:r>
            <a:r>
              <a:rPr sz="1867" spc="-73" dirty="0">
                <a:solidFill>
                  <a:srgbClr val="AE4345"/>
                </a:solidFill>
                <a:latin typeface="Trebuchet MS"/>
                <a:cs typeface="Trebuchet MS"/>
              </a:rPr>
              <a:t> </a:t>
            </a:r>
            <a:r>
              <a:rPr sz="1867" spc="-13" dirty="0">
                <a:latin typeface="Trebuchet MS"/>
                <a:cs typeface="Trebuchet MS"/>
              </a:rPr>
              <a:t>(including</a:t>
            </a:r>
            <a:r>
              <a:rPr sz="1867" spc="-100" dirty="0">
                <a:latin typeface="Trebuchet MS"/>
                <a:cs typeface="Trebuchet MS"/>
              </a:rPr>
              <a:t> </a:t>
            </a:r>
            <a:r>
              <a:rPr sz="1867" spc="-27" dirty="0">
                <a:latin typeface="Trebuchet MS"/>
                <a:cs typeface="Trebuchet MS"/>
              </a:rPr>
              <a:t>citing</a:t>
            </a:r>
            <a:r>
              <a:rPr sz="1867" spc="-100" dirty="0">
                <a:latin typeface="Trebuchet MS"/>
                <a:cs typeface="Trebuchet MS"/>
              </a:rPr>
              <a:t> </a:t>
            </a:r>
            <a:r>
              <a:rPr sz="1867" spc="-27" dirty="0">
                <a:latin typeface="Trebuchet MS"/>
                <a:cs typeface="Trebuchet MS"/>
              </a:rPr>
              <a:t>data</a:t>
            </a:r>
            <a:r>
              <a:rPr sz="1867" spc="-100" dirty="0">
                <a:latin typeface="Trebuchet MS"/>
                <a:cs typeface="Trebuchet MS"/>
              </a:rPr>
              <a:t> </a:t>
            </a:r>
            <a:r>
              <a:rPr sz="1867" spc="-47" dirty="0">
                <a:latin typeface="Trebuchet MS"/>
                <a:cs typeface="Trebuchet MS"/>
              </a:rPr>
              <a:t>in</a:t>
            </a:r>
            <a:r>
              <a:rPr sz="1867" spc="-100" dirty="0">
                <a:latin typeface="Trebuchet MS"/>
                <a:cs typeface="Trebuchet MS"/>
              </a:rPr>
              <a:t> </a:t>
            </a:r>
            <a:r>
              <a:rPr sz="1867" spc="113" dirty="0">
                <a:latin typeface="Trebuchet MS"/>
                <a:cs typeface="Trebuchet MS"/>
              </a:rPr>
              <a:t>APA</a:t>
            </a:r>
            <a:r>
              <a:rPr sz="1867" spc="-100" dirty="0">
                <a:latin typeface="Trebuchet MS"/>
                <a:cs typeface="Trebuchet MS"/>
              </a:rPr>
              <a:t> </a:t>
            </a:r>
            <a:r>
              <a:rPr sz="1867" spc="-13" dirty="0">
                <a:latin typeface="Trebuchet MS"/>
                <a:cs typeface="Trebuchet MS"/>
              </a:rPr>
              <a:t>style)</a:t>
            </a:r>
            <a:endParaRPr sz="1867">
              <a:latin typeface="Trebuchet MS"/>
              <a:cs typeface="Trebuchet MS"/>
            </a:endParaRPr>
          </a:p>
        </p:txBody>
      </p:sp>
      <p:pic>
        <p:nvPicPr>
          <p:cNvPr id="10" name="Picture 9">
            <a:extLst>
              <a:ext uri="{FF2B5EF4-FFF2-40B4-BE49-F238E27FC236}">
                <a16:creationId xmlns:a16="http://schemas.microsoft.com/office/drawing/2014/main" id="{F448C652-DD96-AF50-8017-AA463575E7EF}"/>
              </a:ext>
            </a:extLst>
          </p:cNvPr>
          <p:cNvPicPr>
            <a:picLocks noChangeAspect="1"/>
          </p:cNvPicPr>
          <p:nvPr/>
        </p:nvPicPr>
        <p:blipFill rotWithShape="1">
          <a:blip r:embed="rId3"/>
          <a:srcRect l="39041" t="29608" r="17494" b="38332"/>
          <a:stretch/>
        </p:blipFill>
        <p:spPr>
          <a:xfrm>
            <a:off x="961465" y="2716306"/>
            <a:ext cx="4471147" cy="2198594"/>
          </a:xfrm>
          <a:prstGeom prst="rect">
            <a:avLst/>
          </a:prstGeom>
        </p:spPr>
      </p:pic>
      <p:sp>
        <p:nvSpPr>
          <p:cNvPr id="11" name="object 7">
            <a:extLst>
              <a:ext uri="{FF2B5EF4-FFF2-40B4-BE49-F238E27FC236}">
                <a16:creationId xmlns:a16="http://schemas.microsoft.com/office/drawing/2014/main" id="{36232B58-B5BE-49E1-9E10-3EB70AB8EA29}"/>
              </a:ext>
            </a:extLst>
          </p:cNvPr>
          <p:cNvSpPr txBox="1"/>
          <p:nvPr/>
        </p:nvSpPr>
        <p:spPr>
          <a:xfrm>
            <a:off x="512967" y="1541808"/>
            <a:ext cx="10843260" cy="2510538"/>
          </a:xfrm>
          <a:prstGeom prst="rect">
            <a:avLst/>
          </a:prstGeom>
        </p:spPr>
        <p:txBody>
          <a:bodyPr vert="horz" wrap="square" lIns="0" tIns="16933" rIns="0" bIns="0" rtlCol="0">
            <a:spAutoFit/>
          </a:bodyPr>
          <a:lstStyle/>
          <a:p>
            <a:pPr marL="16933">
              <a:spcBef>
                <a:spcPts val="133"/>
              </a:spcBef>
              <a:tabLst>
                <a:tab pos="492748" algn="l"/>
              </a:tabLst>
            </a:pPr>
            <a:r>
              <a:rPr sz="2400" spc="-33" dirty="0">
                <a:latin typeface="Arial" panose="020B0604020202020204" pitchFamily="34" charset="0"/>
                <a:cs typeface="Arial" panose="020B0604020202020204" pitchFamily="34" charset="0"/>
              </a:rPr>
              <a:t>2.</a:t>
            </a:r>
            <a:r>
              <a:rPr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The data you are using should always be cited </a:t>
            </a:r>
            <a:r>
              <a:rPr sz="2400" spc="-47" dirty="0">
                <a:latin typeface="Arial" panose="020B0604020202020204" pitchFamily="34" charset="0"/>
                <a:cs typeface="Arial" panose="020B0604020202020204" pitchFamily="34" charset="0"/>
              </a:rPr>
              <a:t>-</a:t>
            </a:r>
            <a:r>
              <a:rPr sz="2400" spc="-2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like</a:t>
            </a:r>
            <a:r>
              <a:rPr sz="2400" spc="-23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you</a:t>
            </a:r>
            <a:r>
              <a:rPr sz="2400" spc="-23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would</a:t>
            </a:r>
            <a:r>
              <a:rPr sz="2400" spc="-240" dirty="0">
                <a:latin typeface="Arial" panose="020B0604020202020204" pitchFamily="34" charset="0"/>
                <a:cs typeface="Arial" panose="020B0604020202020204" pitchFamily="34" charset="0"/>
              </a:rPr>
              <a:t> </a:t>
            </a:r>
            <a:r>
              <a:rPr sz="2400" spc="-60" dirty="0">
                <a:latin typeface="Arial" panose="020B0604020202020204" pitchFamily="34" charset="0"/>
                <a:cs typeface="Arial" panose="020B0604020202020204" pitchFamily="34" charset="0"/>
              </a:rPr>
              <a:t>a</a:t>
            </a:r>
            <a:r>
              <a:rPr sz="2400" spc="-233"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publication</a:t>
            </a:r>
            <a:endParaRPr sz="2400" dirty="0">
              <a:latin typeface="Arial" panose="020B0604020202020204" pitchFamily="34" charset="0"/>
              <a:cs typeface="Arial" panose="020B0604020202020204" pitchFamily="34" charset="0"/>
            </a:endParaRPr>
          </a:p>
          <a:p>
            <a:pPr marL="5211103" marR="55032">
              <a:lnSpc>
                <a:spcPct val="100699"/>
              </a:lnSpc>
              <a:spcBef>
                <a:spcPts val="2207"/>
              </a:spcBef>
            </a:pPr>
            <a:r>
              <a:rPr lang="en-GB" sz="2400" b="1" dirty="0">
                <a:latin typeface="Arial" panose="020B0604020202020204" pitchFamily="34" charset="0"/>
                <a:cs typeface="Arial" panose="020B0604020202020204" pitchFamily="34" charset="0"/>
              </a:rPr>
              <a:t>C</a:t>
            </a:r>
            <a:r>
              <a:rPr sz="2400" b="1" dirty="0" err="1">
                <a:latin typeface="Arial" panose="020B0604020202020204" pitchFamily="34" charset="0"/>
                <a:cs typeface="Arial" panose="020B0604020202020204" pitchFamily="34" charset="0"/>
              </a:rPr>
              <a:t>itation</a:t>
            </a:r>
            <a:r>
              <a:rPr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NHS England (2022).The Health Survey for England part 1(HSE). National Centre for Social Research. Accessed on: </a:t>
            </a:r>
            <a:r>
              <a:rPr lang="en-GB" sz="2400" dirty="0">
                <a:hlinkClick r:id="rId4"/>
              </a:rPr>
              <a:t>Health Survey for England, 2021 part 1 - NHS England Digital</a:t>
            </a:r>
            <a:endParaRPr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3546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8003C-A299-6D86-7398-3D45AF2FCE6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Data documentation &amp; Organisation</a:t>
            </a:r>
          </a:p>
        </p:txBody>
      </p:sp>
      <p:sp>
        <p:nvSpPr>
          <p:cNvPr id="3" name="Content Placeholder 2">
            <a:extLst>
              <a:ext uri="{FF2B5EF4-FFF2-40B4-BE49-F238E27FC236}">
                <a16:creationId xmlns:a16="http://schemas.microsoft.com/office/drawing/2014/main" id="{162ECC3D-E4D3-839C-F034-C4E21A673603}"/>
              </a:ext>
            </a:extLst>
          </p:cNvPr>
          <p:cNvSpPr>
            <a:spLocks noGrp="1"/>
          </p:cNvSpPr>
          <p:nvPr>
            <p:ph idx="1"/>
          </p:nvPr>
        </p:nvSpPr>
        <p:spPr>
          <a:xfrm>
            <a:off x="218240" y="1554658"/>
            <a:ext cx="10972800" cy="3917032"/>
          </a:xfrm>
        </p:spPr>
        <p:txBody>
          <a:bodyPr>
            <a:normAutofit fontScale="92500" lnSpcReduction="10000"/>
          </a:bodyPr>
          <a:lstStyle/>
          <a:p>
            <a:pPr>
              <a:buFont typeface="Wingdings" panose="05000000000000000000" pitchFamily="2" charset="2"/>
              <a:buChar char="Ø"/>
            </a:pPr>
            <a:r>
              <a:rPr lang="en-GB" sz="2200" i="0" dirty="0">
                <a:solidFill>
                  <a:srgbClr val="333333"/>
                </a:solidFill>
                <a:effectLst/>
                <a:highlight>
                  <a:srgbClr val="FFFFFF"/>
                </a:highlight>
                <a:latin typeface="Arial" panose="020B0604020202020204" pitchFamily="34" charset="0"/>
              </a:rPr>
              <a:t>Document your data as you go along- it is much easier to do this than to try to remember what you have done at the end of your project!</a:t>
            </a:r>
          </a:p>
          <a:p>
            <a:pPr>
              <a:buFont typeface="Wingdings" panose="05000000000000000000" pitchFamily="2" charset="2"/>
              <a:buChar char="Ø"/>
            </a:pPr>
            <a:r>
              <a:rPr lang="en-GB" sz="2200" dirty="0">
                <a:solidFill>
                  <a:srgbClr val="333333"/>
                </a:solidFill>
                <a:highlight>
                  <a:srgbClr val="FFFFFF"/>
                </a:highlight>
                <a:latin typeface="Arial" panose="020B0604020202020204" pitchFamily="34" charset="0"/>
              </a:rPr>
              <a:t>Record your data in data files!</a:t>
            </a:r>
          </a:p>
          <a:p>
            <a:pPr>
              <a:buFont typeface="Wingdings" panose="05000000000000000000" pitchFamily="2" charset="2"/>
              <a:buChar char="Ø"/>
            </a:pPr>
            <a:r>
              <a:rPr lang="en-GB" sz="2200" dirty="0">
                <a:solidFill>
                  <a:srgbClr val="333333"/>
                </a:solidFill>
                <a:highlight>
                  <a:srgbClr val="FFFFFF"/>
                </a:highlight>
                <a:latin typeface="Arial" panose="020B0604020202020204" pitchFamily="34" charset="0"/>
              </a:rPr>
              <a:t>You can use tools to document</a:t>
            </a:r>
          </a:p>
          <a:p>
            <a:pPr marL="0" indent="0">
              <a:buNone/>
            </a:pPr>
            <a:r>
              <a:rPr lang="en-GB" sz="2200" dirty="0">
                <a:solidFill>
                  <a:srgbClr val="333333"/>
                </a:solidFill>
                <a:highlight>
                  <a:srgbClr val="FFFFFF"/>
                </a:highlight>
                <a:latin typeface="Arial" panose="020B0604020202020204" pitchFamily="34" charset="0"/>
              </a:rPr>
              <a:t>your data.</a:t>
            </a:r>
          </a:p>
          <a:p>
            <a:pPr>
              <a:buFont typeface="Wingdings" panose="05000000000000000000" pitchFamily="2" charset="2"/>
              <a:buChar char="Ø"/>
            </a:pPr>
            <a:r>
              <a:rPr lang="en-GB" sz="2200" dirty="0">
                <a:solidFill>
                  <a:srgbClr val="333333"/>
                </a:solidFill>
                <a:highlight>
                  <a:srgbClr val="FFFFFF"/>
                </a:highlight>
                <a:latin typeface="Arial" panose="020B0604020202020204" pitchFamily="34" charset="0"/>
              </a:rPr>
              <a:t>You can create text files </a:t>
            </a:r>
          </a:p>
          <a:p>
            <a:pPr marL="0" indent="0">
              <a:buNone/>
            </a:pPr>
            <a:r>
              <a:rPr lang="en-GB" sz="2200" dirty="0">
                <a:solidFill>
                  <a:srgbClr val="333333"/>
                </a:solidFill>
                <a:highlight>
                  <a:srgbClr val="FFFFFF"/>
                </a:highlight>
                <a:latin typeface="Arial" panose="020B0604020202020204" pitchFamily="34" charset="0"/>
              </a:rPr>
              <a:t>(read me files) to document your </a:t>
            </a:r>
          </a:p>
          <a:p>
            <a:pPr marL="0" indent="0">
              <a:buNone/>
            </a:pPr>
            <a:r>
              <a:rPr lang="en-GB" sz="2200" dirty="0">
                <a:solidFill>
                  <a:srgbClr val="333333"/>
                </a:solidFill>
                <a:highlight>
                  <a:srgbClr val="FFFFFF"/>
                </a:highlight>
                <a:latin typeface="Arial" panose="020B0604020202020204" pitchFamily="34" charset="0"/>
              </a:rPr>
              <a:t>data.</a:t>
            </a:r>
          </a:p>
          <a:p>
            <a:pPr>
              <a:buFont typeface="Wingdings" panose="05000000000000000000" pitchFamily="2" charset="2"/>
              <a:buChar char="Ø"/>
            </a:pPr>
            <a:r>
              <a:rPr lang="en-GB" sz="2200" dirty="0">
                <a:solidFill>
                  <a:srgbClr val="333333"/>
                </a:solidFill>
                <a:highlight>
                  <a:srgbClr val="FFFFFF"/>
                </a:highlight>
                <a:latin typeface="Arial" panose="020B0604020202020204" pitchFamily="34" charset="0"/>
              </a:rPr>
              <a:t>Document the who, what, when, </a:t>
            </a:r>
          </a:p>
          <a:p>
            <a:pPr marL="0" indent="0">
              <a:buNone/>
            </a:pPr>
            <a:r>
              <a:rPr lang="en-GB" sz="2200" dirty="0">
                <a:solidFill>
                  <a:srgbClr val="333333"/>
                </a:solidFill>
                <a:highlight>
                  <a:srgbClr val="FFFFFF"/>
                </a:highlight>
                <a:latin typeface="Arial" panose="020B0604020202020204" pitchFamily="34" charset="0"/>
              </a:rPr>
              <a:t>where, why and how of your </a:t>
            </a:r>
          </a:p>
          <a:p>
            <a:pPr marL="0" indent="0">
              <a:buNone/>
            </a:pPr>
            <a:r>
              <a:rPr lang="en-GB" sz="2200" dirty="0">
                <a:solidFill>
                  <a:srgbClr val="333333"/>
                </a:solidFill>
                <a:highlight>
                  <a:srgbClr val="FFFFFF"/>
                </a:highlight>
                <a:latin typeface="Arial" panose="020B0604020202020204" pitchFamily="34" charset="0"/>
              </a:rPr>
              <a:t>research.</a:t>
            </a:r>
          </a:p>
          <a:p>
            <a:pPr marL="0" indent="0">
              <a:buNone/>
            </a:pPr>
            <a:endParaRPr lang="en-GB" sz="2200" dirty="0">
              <a:solidFill>
                <a:srgbClr val="333333"/>
              </a:solidFill>
              <a:highlight>
                <a:srgbClr val="FFFFFF"/>
              </a:highlight>
              <a:latin typeface="Arial" panose="020B0604020202020204" pitchFamily="34" charset="0"/>
            </a:endParaRPr>
          </a:p>
          <a:p>
            <a:pPr marL="0" indent="0">
              <a:buNone/>
            </a:pPr>
            <a:endParaRPr lang="en-GB" sz="2200" dirty="0">
              <a:solidFill>
                <a:srgbClr val="333333"/>
              </a:solidFill>
              <a:highlight>
                <a:srgbClr val="FFFFFF"/>
              </a:highlight>
              <a:latin typeface="Arial" panose="020B0604020202020204" pitchFamily="34" charset="0"/>
            </a:endParaRPr>
          </a:p>
          <a:p>
            <a:endParaRPr lang="en-GB" sz="2200" dirty="0"/>
          </a:p>
        </p:txBody>
      </p:sp>
      <p:pic>
        <p:nvPicPr>
          <p:cNvPr id="5" name="Picture 4">
            <a:extLst>
              <a:ext uri="{FF2B5EF4-FFF2-40B4-BE49-F238E27FC236}">
                <a16:creationId xmlns:a16="http://schemas.microsoft.com/office/drawing/2014/main" id="{EEE2A2BB-5D47-6091-7D77-56BB5B38DDFD}"/>
              </a:ext>
            </a:extLst>
          </p:cNvPr>
          <p:cNvPicPr>
            <a:picLocks noChangeAspect="1"/>
          </p:cNvPicPr>
          <p:nvPr/>
        </p:nvPicPr>
        <p:blipFill rotWithShape="1">
          <a:blip r:embed="rId3"/>
          <a:srcRect l="11589" t="27030" r="43966" b="30787"/>
          <a:stretch/>
        </p:blipFill>
        <p:spPr>
          <a:xfrm>
            <a:off x="4738529" y="2142000"/>
            <a:ext cx="7453471" cy="4716000"/>
          </a:xfrm>
          <a:prstGeom prst="rect">
            <a:avLst/>
          </a:prstGeom>
        </p:spPr>
      </p:pic>
    </p:spTree>
    <p:extLst>
      <p:ext uri="{BB962C8B-B14F-4D97-AF65-F5344CB8AC3E}">
        <p14:creationId xmlns:p14="http://schemas.microsoft.com/office/powerpoint/2010/main" val="1057803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18626" y="-278458"/>
            <a:ext cx="14630400" cy="1207167"/>
          </a:xfrm>
          <a:prstGeom prst="rect">
            <a:avLst/>
          </a:prstGeom>
        </p:spPr>
        <p:txBody>
          <a:bodyPr vert="horz" wrap="square" lIns="0" tIns="524932" rIns="0" bIns="0" rtlCol="0" anchor="ctr">
            <a:spAutoFit/>
          </a:bodyPr>
          <a:lstStyle/>
          <a:p>
            <a:pPr marL="220974" algn="l">
              <a:spcBef>
                <a:spcPts val="133"/>
              </a:spcBef>
            </a:pPr>
            <a:r>
              <a:rPr lang="en-GB" spc="-13" dirty="0">
                <a:latin typeface="Arial" panose="020B0604020202020204" pitchFamily="34" charset="0"/>
                <a:cs typeface="Arial" panose="020B0604020202020204" pitchFamily="34" charset="0"/>
              </a:rPr>
              <a:t>Types of d</a:t>
            </a:r>
            <a:r>
              <a:rPr spc="-13" dirty="0" err="1">
                <a:latin typeface="Arial" panose="020B0604020202020204" pitchFamily="34" charset="0"/>
                <a:cs typeface="Arial" panose="020B0604020202020204" pitchFamily="34" charset="0"/>
              </a:rPr>
              <a:t>ocumentation</a:t>
            </a:r>
            <a:endParaRPr spc="-13" dirty="0">
              <a:latin typeface="Arial" panose="020B0604020202020204" pitchFamily="34" charset="0"/>
              <a:cs typeface="Arial" panose="020B0604020202020204" pitchFamily="34" charset="0"/>
            </a:endParaRPr>
          </a:p>
        </p:txBody>
      </p:sp>
      <p:sp>
        <p:nvSpPr>
          <p:cNvPr id="3" name="object 3"/>
          <p:cNvSpPr txBox="1"/>
          <p:nvPr/>
        </p:nvSpPr>
        <p:spPr>
          <a:xfrm>
            <a:off x="-333956" y="2409267"/>
            <a:ext cx="4091093" cy="3084605"/>
          </a:xfrm>
          <a:prstGeom prst="rect">
            <a:avLst/>
          </a:prstGeom>
        </p:spPr>
        <p:txBody>
          <a:bodyPr vert="horz" wrap="square" lIns="0" tIns="16933" rIns="0" bIns="0" rtlCol="0">
            <a:spAutoFit/>
          </a:bodyPr>
          <a:lstStyle/>
          <a:p>
            <a:pPr marL="505447" indent="-488514">
              <a:spcBef>
                <a:spcPts val="420"/>
              </a:spcBef>
              <a:buFont typeface="Arial"/>
              <a:buChar char="●"/>
              <a:tabLst>
                <a:tab pos="505447" algn="l"/>
              </a:tabLst>
            </a:pPr>
            <a:r>
              <a:rPr sz="2200" dirty="0">
                <a:latin typeface="Arial" panose="020B0604020202020204" pitchFamily="34" charset="0"/>
                <a:cs typeface="Arial" panose="020B0604020202020204" pitchFamily="34" charset="0"/>
              </a:rPr>
              <a:t>Types</a:t>
            </a:r>
            <a:r>
              <a:rPr sz="2200" spc="-267"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of</a:t>
            </a:r>
            <a:r>
              <a:rPr sz="2200" spc="-260" dirty="0">
                <a:latin typeface="Arial" panose="020B0604020202020204" pitchFamily="34" charset="0"/>
                <a:cs typeface="Arial" panose="020B0604020202020204" pitchFamily="34" charset="0"/>
              </a:rPr>
              <a:t> </a:t>
            </a:r>
            <a:r>
              <a:rPr sz="2200" spc="-13" dirty="0">
                <a:latin typeface="Arial" panose="020B0604020202020204" pitchFamily="34" charset="0"/>
                <a:cs typeface="Arial" panose="020B0604020202020204" pitchFamily="34" charset="0"/>
              </a:rPr>
              <a:t>documentation</a:t>
            </a:r>
            <a:endParaRPr sz="2200" dirty="0">
              <a:latin typeface="Arial" panose="020B0604020202020204" pitchFamily="34" charset="0"/>
              <a:cs typeface="Arial" panose="020B0604020202020204" pitchFamily="34" charset="0"/>
            </a:endParaRPr>
          </a:p>
          <a:p>
            <a:pPr marL="1115031" lvl="1" indent="-488514">
              <a:spcBef>
                <a:spcPts val="420"/>
              </a:spcBef>
              <a:buFont typeface="Arial"/>
              <a:buChar char="○"/>
              <a:tabLst>
                <a:tab pos="1115031" algn="l"/>
              </a:tabLst>
            </a:pPr>
            <a:r>
              <a:rPr sz="2200" dirty="0">
                <a:latin typeface="Arial" panose="020B0604020202020204" pitchFamily="34" charset="0"/>
                <a:cs typeface="Arial" panose="020B0604020202020204" pitchFamily="34" charset="0"/>
              </a:rPr>
              <a:t>Research</a:t>
            </a:r>
            <a:r>
              <a:rPr sz="2200" spc="-293" dirty="0">
                <a:latin typeface="Arial" panose="020B0604020202020204" pitchFamily="34" charset="0"/>
                <a:cs typeface="Arial" panose="020B0604020202020204" pitchFamily="34" charset="0"/>
              </a:rPr>
              <a:t> </a:t>
            </a:r>
            <a:r>
              <a:rPr sz="2200" spc="-13" dirty="0">
                <a:latin typeface="Arial" panose="020B0604020202020204" pitchFamily="34" charset="0"/>
                <a:cs typeface="Arial" panose="020B0604020202020204" pitchFamily="34" charset="0"/>
              </a:rPr>
              <a:t>notes</a:t>
            </a:r>
            <a:endParaRPr sz="2200" dirty="0">
              <a:latin typeface="Arial" panose="020B0604020202020204" pitchFamily="34" charset="0"/>
              <a:cs typeface="Arial" panose="020B0604020202020204" pitchFamily="34" charset="0"/>
            </a:endParaRPr>
          </a:p>
          <a:p>
            <a:pPr marL="1115031" lvl="1" indent="-488514">
              <a:spcBef>
                <a:spcPts val="420"/>
              </a:spcBef>
              <a:buFont typeface="Arial"/>
              <a:buChar char="○"/>
              <a:tabLst>
                <a:tab pos="1115031" algn="l"/>
              </a:tabLst>
            </a:pPr>
            <a:r>
              <a:rPr sz="2200" spc="-13" dirty="0">
                <a:latin typeface="Arial" panose="020B0604020202020204" pitchFamily="34" charset="0"/>
                <a:cs typeface="Arial" panose="020B0604020202020204" pitchFamily="34" charset="0"/>
              </a:rPr>
              <a:t>Codebooks</a:t>
            </a:r>
            <a:endParaRPr sz="2200" dirty="0">
              <a:latin typeface="Arial" panose="020B0604020202020204" pitchFamily="34" charset="0"/>
              <a:cs typeface="Arial" panose="020B0604020202020204" pitchFamily="34" charset="0"/>
            </a:endParaRPr>
          </a:p>
          <a:p>
            <a:pPr marL="1115031" lvl="1" indent="-488514">
              <a:spcBef>
                <a:spcPts val="420"/>
              </a:spcBef>
              <a:buFont typeface="Arial"/>
              <a:buChar char="○"/>
              <a:tabLst>
                <a:tab pos="1115031" algn="l"/>
              </a:tabLst>
            </a:pPr>
            <a:r>
              <a:rPr sz="2200" dirty="0">
                <a:latin typeface="Arial" panose="020B0604020202020204" pitchFamily="34" charset="0"/>
                <a:cs typeface="Arial" panose="020B0604020202020204" pitchFamily="34" charset="0"/>
              </a:rPr>
              <a:t>ReadMe.txt</a:t>
            </a:r>
            <a:r>
              <a:rPr sz="2200" spc="-60" dirty="0">
                <a:latin typeface="Arial" panose="020B0604020202020204" pitchFamily="34" charset="0"/>
                <a:cs typeface="Arial" panose="020B0604020202020204" pitchFamily="34" charset="0"/>
              </a:rPr>
              <a:t> </a:t>
            </a:r>
            <a:r>
              <a:rPr sz="2200" spc="-13" dirty="0">
                <a:latin typeface="Arial" panose="020B0604020202020204" pitchFamily="34" charset="0"/>
                <a:cs typeface="Arial" panose="020B0604020202020204" pitchFamily="34" charset="0"/>
              </a:rPr>
              <a:t>files</a:t>
            </a:r>
            <a:endParaRPr sz="2200" dirty="0">
              <a:latin typeface="Arial" panose="020B0604020202020204" pitchFamily="34" charset="0"/>
              <a:cs typeface="Arial" panose="020B0604020202020204" pitchFamily="34" charset="0"/>
            </a:endParaRPr>
          </a:p>
          <a:p>
            <a:pPr marL="505447" indent="-488514">
              <a:spcBef>
                <a:spcPts val="420"/>
              </a:spcBef>
              <a:buFont typeface="Arial"/>
              <a:buChar char="●"/>
              <a:tabLst>
                <a:tab pos="505447" algn="l"/>
              </a:tabLst>
            </a:pPr>
            <a:r>
              <a:rPr sz="2200" dirty="0">
                <a:latin typeface="Arial" panose="020B0604020202020204" pitchFamily="34" charset="0"/>
                <a:cs typeface="Arial" panose="020B0604020202020204" pitchFamily="34" charset="0"/>
              </a:rPr>
              <a:t>Tools</a:t>
            </a:r>
            <a:r>
              <a:rPr sz="2200" spc="-152"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for</a:t>
            </a:r>
            <a:r>
              <a:rPr sz="2200" spc="-147" dirty="0">
                <a:latin typeface="Arial" panose="020B0604020202020204" pitchFamily="34" charset="0"/>
                <a:cs typeface="Arial" panose="020B0604020202020204" pitchFamily="34" charset="0"/>
              </a:rPr>
              <a:t> </a:t>
            </a:r>
            <a:r>
              <a:rPr sz="2200" spc="-13" dirty="0">
                <a:latin typeface="Arial" panose="020B0604020202020204" pitchFamily="34" charset="0"/>
                <a:cs typeface="Arial" panose="020B0604020202020204" pitchFamily="34" charset="0"/>
              </a:rPr>
              <a:t>documentation</a:t>
            </a:r>
            <a:endParaRPr sz="2200" dirty="0">
              <a:latin typeface="Arial" panose="020B0604020202020204" pitchFamily="34" charset="0"/>
              <a:cs typeface="Arial" panose="020B0604020202020204" pitchFamily="34" charset="0"/>
            </a:endParaRPr>
          </a:p>
          <a:p>
            <a:pPr marL="1115031" lvl="1" indent="-488514">
              <a:spcBef>
                <a:spcPts val="420"/>
              </a:spcBef>
              <a:buFont typeface="Arial"/>
              <a:buChar char="○"/>
              <a:tabLst>
                <a:tab pos="1115031" algn="l"/>
              </a:tabLst>
            </a:pPr>
            <a:r>
              <a:rPr sz="2200" spc="-13" dirty="0">
                <a:latin typeface="Arial" panose="020B0604020202020204" pitchFamily="34" charset="0"/>
                <a:cs typeface="Arial" panose="020B0604020202020204" pitchFamily="34" charset="0"/>
              </a:rPr>
              <a:t>EverNote</a:t>
            </a:r>
            <a:endParaRPr sz="2200" dirty="0">
              <a:latin typeface="Arial" panose="020B0604020202020204" pitchFamily="34" charset="0"/>
              <a:cs typeface="Arial" panose="020B0604020202020204" pitchFamily="34" charset="0"/>
            </a:endParaRPr>
          </a:p>
          <a:p>
            <a:pPr marL="1115031" lvl="1" indent="-488514">
              <a:spcBef>
                <a:spcPts val="420"/>
              </a:spcBef>
              <a:buFont typeface="Arial"/>
              <a:buChar char="○"/>
              <a:tabLst>
                <a:tab pos="1115031" algn="l"/>
              </a:tabLst>
            </a:pPr>
            <a:r>
              <a:rPr sz="2200" spc="67" dirty="0">
                <a:latin typeface="Arial" panose="020B0604020202020204" pitchFamily="34" charset="0"/>
                <a:cs typeface="Arial" panose="020B0604020202020204" pitchFamily="34" charset="0"/>
              </a:rPr>
              <a:t>Word</a:t>
            </a:r>
            <a:endParaRPr sz="2200" dirty="0">
              <a:latin typeface="Arial" panose="020B0604020202020204" pitchFamily="34" charset="0"/>
              <a:cs typeface="Arial" panose="020B0604020202020204" pitchFamily="34" charset="0"/>
            </a:endParaRPr>
          </a:p>
          <a:p>
            <a:pPr marL="1115031" lvl="1" indent="-488514">
              <a:spcBef>
                <a:spcPts val="420"/>
              </a:spcBef>
              <a:buFont typeface="Arial"/>
              <a:buChar char="○"/>
              <a:tabLst>
                <a:tab pos="1115031" algn="l"/>
              </a:tabLst>
            </a:pPr>
            <a:r>
              <a:rPr sz="2200" spc="-13" dirty="0">
                <a:latin typeface="Arial" panose="020B0604020202020204" pitchFamily="34" charset="0"/>
                <a:cs typeface="Arial" panose="020B0604020202020204" pitchFamily="34" charset="0"/>
              </a:rPr>
              <a:t>OneNote</a:t>
            </a:r>
            <a:endParaRPr sz="2200" dirty="0">
              <a:latin typeface="Arial" panose="020B0604020202020204" pitchFamily="34" charset="0"/>
              <a:cs typeface="Arial" panose="020B0604020202020204" pitchFamily="34" charset="0"/>
            </a:endParaRPr>
          </a:p>
        </p:txBody>
      </p:sp>
      <p:sp>
        <p:nvSpPr>
          <p:cNvPr id="12" name="object 12"/>
          <p:cNvSpPr txBox="1">
            <a:spLocks noGrp="1"/>
          </p:cNvSpPr>
          <p:nvPr>
            <p:ph type="sldNum" sz="quarter" idx="7"/>
          </p:nvPr>
        </p:nvSpPr>
        <p:spPr>
          <a:xfrm>
            <a:off x="8767863" y="4785480"/>
            <a:ext cx="236220" cy="177800"/>
          </a:xfrm>
          <a:prstGeom prst="rect">
            <a:avLst/>
          </a:prstGeom>
        </p:spPr>
        <p:txBody>
          <a:bodyPr vert="horz" wrap="square" lIns="0" tIns="0" rIns="0" bIns="0" rtlCol="0">
            <a:spAutoFit/>
          </a:bodyPr>
          <a:lstStyle>
            <a:defPPr>
              <a:defRPr kern="0"/>
            </a:defPPr>
            <a:lvl1pPr>
              <a:defRPr sz="1000" b="0" i="0">
                <a:solidFill>
                  <a:srgbClr val="5E686C"/>
                </a:solidFill>
                <a:latin typeface="Tahoma"/>
                <a:cs typeface="Tahoma"/>
              </a:defRPr>
            </a:lvl1pPr>
          </a:lstStyle>
          <a:p>
            <a:pPr marL="111125">
              <a:spcBef>
                <a:spcPts val="85"/>
              </a:spcBef>
            </a:pPr>
            <a:fld id="{81D60167-4931-47E6-BA6A-407CBD079E47}" type="slidenum">
              <a:rPr lang="en-GB" spc="-50" smtClean="0"/>
              <a:pPr marL="111125">
                <a:spcBef>
                  <a:spcPts val="85"/>
                </a:spcBef>
              </a:pPr>
              <a:t>14</a:t>
            </a:fld>
            <a:endParaRPr spc="-33" dirty="0">
              <a:solidFill>
                <a:srgbClr val="FFFFFF"/>
              </a:solidFill>
            </a:endParaRPr>
          </a:p>
        </p:txBody>
      </p:sp>
      <p:grpSp>
        <p:nvGrpSpPr>
          <p:cNvPr id="13" name="object 4">
            <a:extLst>
              <a:ext uri="{FF2B5EF4-FFF2-40B4-BE49-F238E27FC236}">
                <a16:creationId xmlns:a16="http://schemas.microsoft.com/office/drawing/2014/main" id="{DE11D60C-B0B0-09C0-0EC2-B766C9BEC21E}"/>
              </a:ext>
            </a:extLst>
          </p:cNvPr>
          <p:cNvGrpSpPr/>
          <p:nvPr/>
        </p:nvGrpSpPr>
        <p:grpSpPr>
          <a:xfrm>
            <a:off x="3240742" y="841303"/>
            <a:ext cx="8346406" cy="5438703"/>
            <a:chOff x="257374" y="896108"/>
            <a:chExt cx="8801100" cy="4166235"/>
          </a:xfrm>
        </p:grpSpPr>
        <p:pic>
          <p:nvPicPr>
            <p:cNvPr id="14" name="object 5">
              <a:extLst>
                <a:ext uri="{FF2B5EF4-FFF2-40B4-BE49-F238E27FC236}">
                  <a16:creationId xmlns:a16="http://schemas.microsoft.com/office/drawing/2014/main" id="{9C61BC18-2D26-68BB-07C6-679DBA0BEF8A}"/>
                </a:ext>
              </a:extLst>
            </p:cNvPr>
            <p:cNvPicPr/>
            <p:nvPr/>
          </p:nvPicPr>
          <p:blipFill>
            <a:blip r:embed="rId3" cstate="print"/>
            <a:stretch>
              <a:fillRect/>
            </a:stretch>
          </p:blipFill>
          <p:spPr>
            <a:xfrm>
              <a:off x="276424" y="941574"/>
              <a:ext cx="3865475" cy="1873599"/>
            </a:xfrm>
            <a:prstGeom prst="rect">
              <a:avLst/>
            </a:prstGeom>
          </p:spPr>
        </p:pic>
        <p:sp>
          <p:nvSpPr>
            <p:cNvPr id="15" name="object 6">
              <a:extLst>
                <a:ext uri="{FF2B5EF4-FFF2-40B4-BE49-F238E27FC236}">
                  <a16:creationId xmlns:a16="http://schemas.microsoft.com/office/drawing/2014/main" id="{8A42C0BF-563E-49C7-AB96-0B71E185A4B0}"/>
                </a:ext>
              </a:extLst>
            </p:cNvPr>
            <p:cNvSpPr/>
            <p:nvPr/>
          </p:nvSpPr>
          <p:spPr>
            <a:xfrm>
              <a:off x="266899" y="932049"/>
              <a:ext cx="3884929" cy="1892935"/>
            </a:xfrm>
            <a:custGeom>
              <a:avLst/>
              <a:gdLst/>
              <a:ahLst/>
              <a:cxnLst/>
              <a:rect l="l" t="t" r="r" b="b"/>
              <a:pathLst>
                <a:path w="3884929" h="1892935">
                  <a:moveTo>
                    <a:pt x="0" y="0"/>
                  </a:moveTo>
                  <a:lnTo>
                    <a:pt x="3884525" y="0"/>
                  </a:lnTo>
                  <a:lnTo>
                    <a:pt x="3884525" y="1892650"/>
                  </a:lnTo>
                  <a:lnTo>
                    <a:pt x="0" y="1892650"/>
                  </a:lnTo>
                  <a:lnTo>
                    <a:pt x="0" y="0"/>
                  </a:lnTo>
                  <a:close/>
                </a:path>
              </a:pathLst>
            </a:custGeom>
            <a:ln w="19049">
              <a:solidFill>
                <a:srgbClr val="5E686C"/>
              </a:solidFill>
            </a:ln>
          </p:spPr>
          <p:txBody>
            <a:bodyPr wrap="square" lIns="0" tIns="0" rIns="0" bIns="0" rtlCol="0"/>
            <a:lstStyle/>
            <a:p>
              <a:endParaRPr sz="2400"/>
            </a:p>
          </p:txBody>
        </p:sp>
        <p:pic>
          <p:nvPicPr>
            <p:cNvPr id="16" name="object 7">
              <a:extLst>
                <a:ext uri="{FF2B5EF4-FFF2-40B4-BE49-F238E27FC236}">
                  <a16:creationId xmlns:a16="http://schemas.microsoft.com/office/drawing/2014/main" id="{9433FFC3-EE68-32BB-11BD-974184775084}"/>
                </a:ext>
              </a:extLst>
            </p:cNvPr>
            <p:cNvPicPr/>
            <p:nvPr/>
          </p:nvPicPr>
          <p:blipFill>
            <a:blip r:embed="rId4" cstate="print"/>
            <a:stretch>
              <a:fillRect/>
            </a:stretch>
          </p:blipFill>
          <p:spPr>
            <a:xfrm>
              <a:off x="3080049" y="2116674"/>
              <a:ext cx="3233024" cy="2926300"/>
            </a:xfrm>
            <a:prstGeom prst="rect">
              <a:avLst/>
            </a:prstGeom>
          </p:spPr>
        </p:pic>
        <p:sp>
          <p:nvSpPr>
            <p:cNvPr id="17" name="object 8">
              <a:extLst>
                <a:ext uri="{FF2B5EF4-FFF2-40B4-BE49-F238E27FC236}">
                  <a16:creationId xmlns:a16="http://schemas.microsoft.com/office/drawing/2014/main" id="{DFF10BE4-CC27-52FA-B816-6A4A8E73119C}"/>
                </a:ext>
              </a:extLst>
            </p:cNvPr>
            <p:cNvSpPr/>
            <p:nvPr/>
          </p:nvSpPr>
          <p:spPr>
            <a:xfrm>
              <a:off x="3070524" y="2107149"/>
              <a:ext cx="3252470" cy="2945765"/>
            </a:xfrm>
            <a:custGeom>
              <a:avLst/>
              <a:gdLst/>
              <a:ahLst/>
              <a:cxnLst/>
              <a:rect l="l" t="t" r="r" b="b"/>
              <a:pathLst>
                <a:path w="3252470" h="2945765">
                  <a:moveTo>
                    <a:pt x="0" y="0"/>
                  </a:moveTo>
                  <a:lnTo>
                    <a:pt x="3252074" y="0"/>
                  </a:lnTo>
                  <a:lnTo>
                    <a:pt x="3252074" y="2945350"/>
                  </a:lnTo>
                  <a:lnTo>
                    <a:pt x="0" y="2945350"/>
                  </a:lnTo>
                  <a:lnTo>
                    <a:pt x="0" y="0"/>
                  </a:lnTo>
                  <a:close/>
                </a:path>
              </a:pathLst>
            </a:custGeom>
            <a:ln w="19049">
              <a:solidFill>
                <a:srgbClr val="5E686C"/>
              </a:solidFill>
            </a:ln>
          </p:spPr>
          <p:txBody>
            <a:bodyPr wrap="square" lIns="0" tIns="0" rIns="0" bIns="0" rtlCol="0"/>
            <a:lstStyle/>
            <a:p>
              <a:endParaRPr sz="2400"/>
            </a:p>
          </p:txBody>
        </p:sp>
        <p:pic>
          <p:nvPicPr>
            <p:cNvPr id="18" name="object 9">
              <a:extLst>
                <a:ext uri="{FF2B5EF4-FFF2-40B4-BE49-F238E27FC236}">
                  <a16:creationId xmlns:a16="http://schemas.microsoft.com/office/drawing/2014/main" id="{60DFA953-F603-3521-ED1F-AFF99B37BF3B}"/>
                </a:ext>
              </a:extLst>
            </p:cNvPr>
            <p:cNvPicPr/>
            <p:nvPr/>
          </p:nvPicPr>
          <p:blipFill>
            <a:blip r:embed="rId5" cstate="print"/>
            <a:stretch>
              <a:fillRect/>
            </a:stretch>
          </p:blipFill>
          <p:spPr>
            <a:xfrm>
              <a:off x="4487326" y="1148300"/>
              <a:ext cx="4551623" cy="3585974"/>
            </a:xfrm>
            <a:prstGeom prst="rect">
              <a:avLst/>
            </a:prstGeom>
          </p:spPr>
        </p:pic>
        <p:sp>
          <p:nvSpPr>
            <p:cNvPr id="19" name="object 10">
              <a:extLst>
                <a:ext uri="{FF2B5EF4-FFF2-40B4-BE49-F238E27FC236}">
                  <a16:creationId xmlns:a16="http://schemas.microsoft.com/office/drawing/2014/main" id="{279B7310-B4C3-E027-68AA-9739443B78A6}"/>
                </a:ext>
              </a:extLst>
            </p:cNvPr>
            <p:cNvSpPr/>
            <p:nvPr/>
          </p:nvSpPr>
          <p:spPr>
            <a:xfrm>
              <a:off x="2209162" y="1138775"/>
              <a:ext cx="6839584" cy="3605529"/>
            </a:xfrm>
            <a:custGeom>
              <a:avLst/>
              <a:gdLst/>
              <a:ahLst/>
              <a:cxnLst/>
              <a:rect l="l" t="t" r="r" b="b"/>
              <a:pathLst>
                <a:path w="6839584" h="3605529">
                  <a:moveTo>
                    <a:pt x="2268638" y="0"/>
                  </a:moveTo>
                  <a:lnTo>
                    <a:pt x="6839312" y="0"/>
                  </a:lnTo>
                  <a:lnTo>
                    <a:pt x="6839312" y="3605024"/>
                  </a:lnTo>
                  <a:lnTo>
                    <a:pt x="2268638" y="3605024"/>
                  </a:lnTo>
                  <a:lnTo>
                    <a:pt x="2268638" y="0"/>
                  </a:lnTo>
                  <a:close/>
                </a:path>
                <a:path w="6839584" h="3605529">
                  <a:moveTo>
                    <a:pt x="0" y="1676399"/>
                  </a:moveTo>
                  <a:lnTo>
                    <a:pt x="2236" y="1724165"/>
                  </a:lnTo>
                  <a:lnTo>
                    <a:pt x="8819" y="1771766"/>
                  </a:lnTo>
                  <a:lnTo>
                    <a:pt x="19561" y="1819034"/>
                  </a:lnTo>
                  <a:lnTo>
                    <a:pt x="34271" y="1865804"/>
                  </a:lnTo>
                  <a:lnTo>
                    <a:pt x="52761" y="1911911"/>
                  </a:lnTo>
                  <a:lnTo>
                    <a:pt x="74842" y="1957188"/>
                  </a:lnTo>
                  <a:lnTo>
                    <a:pt x="100326" y="2001469"/>
                  </a:lnTo>
                  <a:lnTo>
                    <a:pt x="129022" y="2044588"/>
                  </a:lnTo>
                  <a:lnTo>
                    <a:pt x="160742" y="2086380"/>
                  </a:lnTo>
                  <a:lnTo>
                    <a:pt x="195297" y="2126678"/>
                  </a:lnTo>
                  <a:lnTo>
                    <a:pt x="232498" y="2165317"/>
                  </a:lnTo>
                  <a:lnTo>
                    <a:pt x="272156" y="2202131"/>
                  </a:lnTo>
                  <a:lnTo>
                    <a:pt x="307961" y="2232106"/>
                  </a:lnTo>
                  <a:lnTo>
                    <a:pt x="345313" y="2260514"/>
                  </a:lnTo>
                  <a:lnTo>
                    <a:pt x="384093" y="2287250"/>
                  </a:lnTo>
                  <a:lnTo>
                    <a:pt x="424182" y="2312210"/>
                  </a:lnTo>
                  <a:lnTo>
                    <a:pt x="465462" y="2335288"/>
                  </a:lnTo>
                  <a:lnTo>
                    <a:pt x="507813" y="2356380"/>
                  </a:lnTo>
                  <a:lnTo>
                    <a:pt x="551116" y="2375383"/>
                  </a:lnTo>
                  <a:lnTo>
                    <a:pt x="589694" y="2390213"/>
                  </a:lnTo>
                  <a:lnTo>
                    <a:pt x="628829" y="2403294"/>
                  </a:lnTo>
                  <a:lnTo>
                    <a:pt x="668444" y="2414554"/>
                  </a:lnTo>
                  <a:lnTo>
                    <a:pt x="708456" y="2423924"/>
                  </a:lnTo>
                  <a:lnTo>
                    <a:pt x="748788" y="2431333"/>
                  </a:lnTo>
                  <a:lnTo>
                    <a:pt x="756918" y="2432568"/>
                  </a:lnTo>
                </a:path>
              </a:pathLst>
            </a:custGeom>
            <a:ln w="19049">
              <a:solidFill>
                <a:srgbClr val="5E686C"/>
              </a:solidFill>
            </a:ln>
          </p:spPr>
          <p:txBody>
            <a:bodyPr wrap="square" lIns="0" tIns="0" rIns="0" bIns="0" rtlCol="0"/>
            <a:lstStyle/>
            <a:p>
              <a:endParaRPr sz="2400"/>
            </a:p>
          </p:txBody>
        </p:sp>
        <p:pic>
          <p:nvPicPr>
            <p:cNvPr id="20" name="object 11">
              <a:extLst>
                <a:ext uri="{FF2B5EF4-FFF2-40B4-BE49-F238E27FC236}">
                  <a16:creationId xmlns:a16="http://schemas.microsoft.com/office/drawing/2014/main" id="{97BF80A3-E86E-B19E-013D-4965DF597277}"/>
                </a:ext>
              </a:extLst>
            </p:cNvPr>
            <p:cNvPicPr/>
            <p:nvPr/>
          </p:nvPicPr>
          <p:blipFill>
            <a:blip r:embed="rId6" cstate="print"/>
            <a:stretch>
              <a:fillRect/>
            </a:stretch>
          </p:blipFill>
          <p:spPr>
            <a:xfrm>
              <a:off x="2954207" y="3530440"/>
              <a:ext cx="107608" cy="81805"/>
            </a:xfrm>
            <a:prstGeom prst="rect">
              <a:avLst/>
            </a:prstGeom>
          </p:spPr>
        </p:pic>
        <p:sp>
          <p:nvSpPr>
            <p:cNvPr id="21" name="object 12">
              <a:extLst>
                <a:ext uri="{FF2B5EF4-FFF2-40B4-BE49-F238E27FC236}">
                  <a16:creationId xmlns:a16="http://schemas.microsoft.com/office/drawing/2014/main" id="{6D857450-D4FA-29F4-E76A-E5551AB63653}"/>
                </a:ext>
              </a:extLst>
            </p:cNvPr>
            <p:cNvSpPr/>
            <p:nvPr/>
          </p:nvSpPr>
          <p:spPr>
            <a:xfrm>
              <a:off x="4141900" y="905633"/>
              <a:ext cx="2538730" cy="972819"/>
            </a:xfrm>
            <a:custGeom>
              <a:avLst/>
              <a:gdLst/>
              <a:ahLst/>
              <a:cxnLst/>
              <a:rect l="l" t="t" r="r" b="b"/>
              <a:pathLst>
                <a:path w="2538729" h="972819">
                  <a:moveTo>
                    <a:pt x="0" y="972741"/>
                  </a:moveTo>
                  <a:lnTo>
                    <a:pt x="35831" y="936036"/>
                  </a:lnTo>
                  <a:lnTo>
                    <a:pt x="43858" y="876853"/>
                  </a:lnTo>
                  <a:lnTo>
                    <a:pt x="46983" y="839032"/>
                  </a:lnTo>
                  <a:lnTo>
                    <a:pt x="51237" y="796696"/>
                  </a:lnTo>
                  <a:lnTo>
                    <a:pt x="57909" y="750573"/>
                  </a:lnTo>
                  <a:lnTo>
                    <a:pt x="68291" y="701391"/>
                  </a:lnTo>
                  <a:lnTo>
                    <a:pt x="83670" y="649878"/>
                  </a:lnTo>
                  <a:lnTo>
                    <a:pt x="105339" y="596763"/>
                  </a:lnTo>
                  <a:lnTo>
                    <a:pt x="134587" y="542775"/>
                  </a:lnTo>
                  <a:lnTo>
                    <a:pt x="172704" y="488640"/>
                  </a:lnTo>
                  <a:lnTo>
                    <a:pt x="218725" y="437012"/>
                  </a:lnTo>
                  <a:lnTo>
                    <a:pt x="273697" y="386335"/>
                  </a:lnTo>
                  <a:lnTo>
                    <a:pt x="304392" y="361481"/>
                  </a:lnTo>
                  <a:lnTo>
                    <a:pt x="337148" y="337019"/>
                  </a:lnTo>
                  <a:lnTo>
                    <a:pt x="371906" y="312999"/>
                  </a:lnTo>
                  <a:lnTo>
                    <a:pt x="408607" y="289473"/>
                  </a:lnTo>
                  <a:lnTo>
                    <a:pt x="447193" y="266492"/>
                  </a:lnTo>
                  <a:lnTo>
                    <a:pt x="487605" y="244108"/>
                  </a:lnTo>
                  <a:lnTo>
                    <a:pt x="529783" y="222372"/>
                  </a:lnTo>
                  <a:lnTo>
                    <a:pt x="573669" y="201335"/>
                  </a:lnTo>
                  <a:lnTo>
                    <a:pt x="619204" y="181048"/>
                  </a:lnTo>
                  <a:lnTo>
                    <a:pt x="666330" y="161563"/>
                  </a:lnTo>
                  <a:lnTo>
                    <a:pt x="714987" y="142931"/>
                  </a:lnTo>
                  <a:lnTo>
                    <a:pt x="765116" y="125203"/>
                  </a:lnTo>
                  <a:lnTo>
                    <a:pt x="816659" y="108430"/>
                  </a:lnTo>
                  <a:lnTo>
                    <a:pt x="869557" y="92665"/>
                  </a:lnTo>
                  <a:lnTo>
                    <a:pt x="923752" y="77957"/>
                  </a:lnTo>
                  <a:lnTo>
                    <a:pt x="979183" y="64359"/>
                  </a:lnTo>
                  <a:lnTo>
                    <a:pt x="1035793" y="51921"/>
                  </a:lnTo>
                  <a:lnTo>
                    <a:pt x="1093522" y="40695"/>
                  </a:lnTo>
                  <a:lnTo>
                    <a:pt x="1152312" y="30732"/>
                  </a:lnTo>
                  <a:lnTo>
                    <a:pt x="1212104" y="22084"/>
                  </a:lnTo>
                  <a:lnTo>
                    <a:pt x="1272838" y="14802"/>
                  </a:lnTo>
                  <a:lnTo>
                    <a:pt x="1334457" y="8936"/>
                  </a:lnTo>
                  <a:lnTo>
                    <a:pt x="1396901" y="4539"/>
                  </a:lnTo>
                  <a:lnTo>
                    <a:pt x="1450170" y="1997"/>
                  </a:lnTo>
                  <a:lnTo>
                    <a:pt x="1503847" y="497"/>
                  </a:lnTo>
                  <a:lnTo>
                    <a:pt x="1557794" y="0"/>
                  </a:lnTo>
                  <a:lnTo>
                    <a:pt x="1611874" y="464"/>
                  </a:lnTo>
                  <a:lnTo>
                    <a:pt x="1665949" y="1851"/>
                  </a:lnTo>
                  <a:lnTo>
                    <a:pt x="1719881" y="4121"/>
                  </a:lnTo>
                  <a:lnTo>
                    <a:pt x="1773534" y="7234"/>
                  </a:lnTo>
                  <a:lnTo>
                    <a:pt x="1826768" y="11149"/>
                  </a:lnTo>
                  <a:lnTo>
                    <a:pt x="1879446" y="15829"/>
                  </a:lnTo>
                  <a:lnTo>
                    <a:pt x="1931432" y="21231"/>
                  </a:lnTo>
                  <a:lnTo>
                    <a:pt x="1982586" y="27317"/>
                  </a:lnTo>
                  <a:lnTo>
                    <a:pt x="2032772" y="34047"/>
                  </a:lnTo>
                  <a:lnTo>
                    <a:pt x="2081851" y="41381"/>
                  </a:lnTo>
                  <a:lnTo>
                    <a:pt x="2129687" y="49280"/>
                  </a:lnTo>
                  <a:lnTo>
                    <a:pt x="2176141" y="57702"/>
                  </a:lnTo>
                  <a:lnTo>
                    <a:pt x="2221076" y="66610"/>
                  </a:lnTo>
                  <a:lnTo>
                    <a:pt x="2278389" y="79171"/>
                  </a:lnTo>
                  <a:lnTo>
                    <a:pt x="2332429" y="92429"/>
                  </a:lnTo>
                  <a:lnTo>
                    <a:pt x="2382872" y="106288"/>
                  </a:lnTo>
                  <a:lnTo>
                    <a:pt x="2429390" y="120656"/>
                  </a:lnTo>
                  <a:lnTo>
                    <a:pt x="2471657" y="135436"/>
                  </a:lnTo>
                  <a:lnTo>
                    <a:pt x="2509347" y="150535"/>
                  </a:lnTo>
                  <a:lnTo>
                    <a:pt x="2534415" y="162012"/>
                  </a:lnTo>
                  <a:lnTo>
                    <a:pt x="2538176" y="163876"/>
                  </a:lnTo>
                </a:path>
              </a:pathLst>
            </a:custGeom>
            <a:ln w="19049">
              <a:solidFill>
                <a:srgbClr val="5E686C"/>
              </a:solidFill>
            </a:ln>
          </p:spPr>
          <p:txBody>
            <a:bodyPr wrap="square" lIns="0" tIns="0" rIns="0" bIns="0" rtlCol="0"/>
            <a:lstStyle/>
            <a:p>
              <a:endParaRPr sz="2400"/>
            </a:p>
          </p:txBody>
        </p:sp>
        <p:pic>
          <p:nvPicPr>
            <p:cNvPr id="22" name="object 13">
              <a:extLst>
                <a:ext uri="{FF2B5EF4-FFF2-40B4-BE49-F238E27FC236}">
                  <a16:creationId xmlns:a16="http://schemas.microsoft.com/office/drawing/2014/main" id="{FCE2F4D6-418E-0AF4-2788-50895E59890D}"/>
                </a:ext>
              </a:extLst>
            </p:cNvPr>
            <p:cNvPicPr/>
            <p:nvPr/>
          </p:nvPicPr>
          <p:blipFill>
            <a:blip r:embed="rId7" cstate="print"/>
            <a:stretch>
              <a:fillRect/>
            </a:stretch>
          </p:blipFill>
          <p:spPr>
            <a:xfrm>
              <a:off x="6648895" y="1037157"/>
              <a:ext cx="103423" cy="101375"/>
            </a:xfrm>
            <a:prstGeom prst="rect">
              <a:avLst/>
            </a:prstGeom>
          </p:spPr>
        </p:pic>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C8D872-CE28-22FD-97A9-D9C489FE22E9}"/>
              </a:ext>
            </a:extLst>
          </p:cNvPr>
          <p:cNvSpPr>
            <a:spLocks noGrp="1"/>
          </p:cNvSpPr>
          <p:nvPr>
            <p:ph type="title"/>
          </p:nvPr>
        </p:nvSpPr>
        <p:spPr/>
        <p:txBody>
          <a:bodyPr/>
          <a:lstStyle/>
          <a:p>
            <a:r>
              <a:rPr lang="en-GB" dirty="0"/>
              <a:t>Data Storage</a:t>
            </a:r>
          </a:p>
        </p:txBody>
      </p:sp>
      <p:sp>
        <p:nvSpPr>
          <p:cNvPr id="3" name="Text Placeholder 2"/>
          <p:cNvSpPr>
            <a:spLocks noGrp="1"/>
          </p:cNvSpPr>
          <p:nvPr>
            <p:ph idx="1"/>
          </p:nvPr>
        </p:nvSpPr>
        <p:spPr/>
        <p:txBody>
          <a:bodyPr>
            <a:noAutofit/>
          </a:bodyPr>
          <a:lstStyle/>
          <a:p>
            <a:r>
              <a:rPr lang="en-US" sz="2800" dirty="0">
                <a:solidFill>
                  <a:schemeClr val="tx1"/>
                </a:solidFill>
                <a:latin typeface="Arial" panose="020B0604020202020204" pitchFamily="34" charset="0"/>
                <a:cs typeface="Arial" panose="020B0604020202020204" pitchFamily="34" charset="0"/>
              </a:rPr>
              <a:t>Data storage refers to the maintenance of electronic and non-electronic data and issues related to </a:t>
            </a:r>
            <a:r>
              <a:rPr lang="en-US" sz="2800" u="sng" dirty="0">
                <a:solidFill>
                  <a:schemeClr val="tx1"/>
                </a:solidFill>
                <a:latin typeface="Arial" panose="020B0604020202020204" pitchFamily="34" charset="0"/>
                <a:cs typeface="Arial" panose="020B0604020202020204" pitchFamily="34" charset="0"/>
              </a:rPr>
              <a:t>confidentiality</a:t>
            </a:r>
            <a:r>
              <a:rPr lang="en-US" sz="2800" dirty="0">
                <a:solidFill>
                  <a:schemeClr val="tx1"/>
                </a:solidFill>
                <a:latin typeface="Arial" panose="020B0604020202020204" pitchFamily="34" charset="0"/>
                <a:cs typeface="Arial" panose="020B0604020202020204" pitchFamily="34" charset="0"/>
              </a:rPr>
              <a:t>, </a:t>
            </a:r>
            <a:r>
              <a:rPr lang="en-US" sz="2800" u="sng" dirty="0">
                <a:solidFill>
                  <a:schemeClr val="tx1"/>
                </a:solidFill>
                <a:latin typeface="Arial" panose="020B0604020202020204" pitchFamily="34" charset="0"/>
                <a:cs typeface="Arial" panose="020B0604020202020204" pitchFamily="34" charset="0"/>
              </a:rPr>
              <a:t>security</a:t>
            </a:r>
            <a:r>
              <a:rPr lang="en-US" sz="2800" dirty="0">
                <a:solidFill>
                  <a:schemeClr val="tx1"/>
                </a:solidFill>
                <a:latin typeface="Arial" panose="020B0604020202020204" pitchFamily="34" charset="0"/>
                <a:cs typeface="Arial" panose="020B0604020202020204" pitchFamily="34" charset="0"/>
              </a:rPr>
              <a:t>, and </a:t>
            </a:r>
            <a:r>
              <a:rPr lang="en-US" sz="2800" u="sng" dirty="0">
                <a:solidFill>
                  <a:schemeClr val="tx1"/>
                </a:solidFill>
                <a:latin typeface="Arial" panose="020B0604020202020204" pitchFamily="34" charset="0"/>
                <a:cs typeface="Arial" panose="020B0604020202020204" pitchFamily="34" charset="0"/>
              </a:rPr>
              <a:t>preservation</a:t>
            </a:r>
            <a:r>
              <a:rPr lang="en-US" sz="2800" dirty="0">
                <a:solidFill>
                  <a:schemeClr val="tx1"/>
                </a:solidFill>
                <a:latin typeface="Arial" panose="020B0604020202020204" pitchFamily="34" charset="0"/>
                <a:cs typeface="Arial" panose="020B0604020202020204" pitchFamily="34" charset="0"/>
              </a:rPr>
              <a:t>.</a:t>
            </a:r>
          </a:p>
          <a:p>
            <a:endParaRPr lang="en-US" sz="2800" dirty="0">
              <a:solidFill>
                <a:schemeClr val="tx1"/>
              </a:solidFill>
              <a:latin typeface="Arial" panose="020B0604020202020204" pitchFamily="34" charset="0"/>
              <a:cs typeface="Arial" panose="020B0604020202020204" pitchFamily="34" charset="0"/>
            </a:endParaRPr>
          </a:p>
          <a:p>
            <a:pPr marL="862013" lvl="1" indent="-461963"/>
            <a:r>
              <a:rPr lang="en-US" sz="2200" dirty="0">
                <a:solidFill>
                  <a:schemeClr val="tx1"/>
                </a:solidFill>
                <a:latin typeface="Arial" panose="020B0604020202020204" pitchFamily="34" charset="0"/>
                <a:cs typeface="Arial" panose="020B0604020202020204" pitchFamily="34" charset="0"/>
              </a:rPr>
              <a:t>Non-electronic data can exist in paper files, journals, laboratory notebooks</a:t>
            </a:r>
          </a:p>
          <a:p>
            <a:pPr marL="862013" lvl="1" indent="-461963"/>
            <a:endParaRPr lang="en-US" sz="2200" dirty="0">
              <a:solidFill>
                <a:schemeClr val="tx1"/>
              </a:solidFill>
              <a:latin typeface="Arial" panose="020B0604020202020204" pitchFamily="34" charset="0"/>
              <a:cs typeface="Arial" panose="020B0604020202020204" pitchFamily="34" charset="0"/>
            </a:endParaRPr>
          </a:p>
          <a:p>
            <a:pPr marL="862013" lvl="1" indent="-461963"/>
            <a:r>
              <a:rPr lang="en-US" sz="2200" dirty="0">
                <a:solidFill>
                  <a:schemeClr val="tx1"/>
                </a:solidFill>
                <a:latin typeface="Arial" panose="020B0604020202020204" pitchFamily="34" charset="0"/>
                <a:cs typeface="Arial" panose="020B0604020202020204" pitchFamily="34" charset="0"/>
              </a:rPr>
              <a:t>Electronic data can exist in the form of an electronic file, videotapes, DVDs, etc.</a:t>
            </a:r>
          </a:p>
        </p:txBody>
      </p:sp>
      <p:sp>
        <p:nvSpPr>
          <p:cNvPr id="4" name="Slide Number Placeholder 3"/>
          <p:cNvSpPr>
            <a:spLocks noGrp="1"/>
          </p:cNvSpPr>
          <p:nvPr>
            <p:ph type="sldNum" sz="quarter" idx="12"/>
          </p:nvPr>
        </p:nvSpPr>
        <p:spPr/>
        <p:txBody>
          <a:bodyPr/>
          <a:lstStyle/>
          <a:p>
            <a:fld id="{935F4044-894B-B74C-BA70-A76DFBF02618}" type="slidenum">
              <a:rPr lang="en-US" smtClean="0"/>
              <a:pPr/>
              <a:t>15</a:t>
            </a:fld>
            <a:endParaRPr lang="en-US" dirty="0"/>
          </a:p>
        </p:txBody>
      </p:sp>
    </p:spTree>
    <p:extLst>
      <p:ext uri="{BB962C8B-B14F-4D97-AF65-F5344CB8AC3E}">
        <p14:creationId xmlns:p14="http://schemas.microsoft.com/office/powerpoint/2010/main" val="1647237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81243" y="-204984"/>
            <a:ext cx="6211428" cy="1209902"/>
          </a:xfrm>
          <a:prstGeom prst="rect">
            <a:avLst/>
          </a:prstGeom>
        </p:spPr>
        <p:txBody>
          <a:bodyPr vert="horz" wrap="square" lIns="0" tIns="527641" rIns="0" bIns="0" rtlCol="0" anchor="ctr">
            <a:spAutoFit/>
          </a:bodyPr>
          <a:lstStyle/>
          <a:p>
            <a:pPr marL="33866">
              <a:spcBef>
                <a:spcPts val="133"/>
              </a:spcBef>
            </a:pPr>
            <a:r>
              <a:rPr lang="en-GB" dirty="0">
                <a:latin typeface="Arial" panose="020B0604020202020204" pitchFamily="34" charset="0"/>
                <a:cs typeface="Arial" panose="020B0604020202020204" pitchFamily="34" charset="0"/>
              </a:rPr>
              <a:t>Data Storage </a:t>
            </a:r>
            <a:r>
              <a:rPr lang="en-GB" sz="3300" i="1" dirty="0" err="1">
                <a:latin typeface="Arial" panose="020B0604020202020204" pitchFamily="34" charset="0"/>
                <a:cs typeface="Arial" panose="020B0604020202020204" pitchFamily="34" charset="0"/>
              </a:rPr>
              <a:t>ctd</a:t>
            </a:r>
            <a:endParaRPr sz="3300" i="1" dirty="0">
              <a:latin typeface="Arial" panose="020B0604020202020204" pitchFamily="34" charset="0"/>
              <a:cs typeface="Arial" panose="020B0604020202020204" pitchFamily="34" charset="0"/>
            </a:endParaRPr>
          </a:p>
        </p:txBody>
      </p:sp>
      <p:sp>
        <p:nvSpPr>
          <p:cNvPr id="3" name="object 3"/>
          <p:cNvSpPr txBox="1">
            <a:spLocks noGrp="1"/>
          </p:cNvSpPr>
          <p:nvPr>
            <p:ph type="body" idx="1"/>
          </p:nvPr>
        </p:nvSpPr>
        <p:spPr>
          <a:xfrm>
            <a:off x="633008" y="1353416"/>
            <a:ext cx="14630400" cy="3519339"/>
          </a:xfrm>
          <a:prstGeom prst="rect">
            <a:avLst/>
          </a:prstGeom>
        </p:spPr>
        <p:txBody>
          <a:bodyPr vert="horz" wrap="square" lIns="0" tIns="16933" rIns="0" bIns="0" rtlCol="0">
            <a:spAutoFit/>
          </a:bodyPr>
          <a:lstStyle/>
          <a:p>
            <a:pPr marL="505447" marR="6773" indent="-489361">
              <a:lnSpc>
                <a:spcPct val="114599"/>
              </a:lnSpc>
              <a:spcBef>
                <a:spcPts val="133"/>
              </a:spcBef>
              <a:buFont typeface="Arial"/>
              <a:buChar char="●"/>
              <a:tabLst>
                <a:tab pos="505447" algn="l"/>
              </a:tabLst>
            </a:pPr>
            <a:r>
              <a:rPr lang="en-GB" sz="3200" spc="93" dirty="0">
                <a:latin typeface="Arial" panose="020B0604020202020204" pitchFamily="34" charset="0"/>
                <a:cs typeface="Arial" panose="020B0604020202020204" pitchFamily="34" charset="0"/>
              </a:rPr>
              <a:t>Create</a:t>
            </a:r>
            <a:r>
              <a:rPr lang="en-GB" sz="3200" spc="-1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a</a:t>
            </a:r>
            <a:r>
              <a:rPr lang="en-GB" sz="3200" spc="-93" dirty="0">
                <a:latin typeface="Arial" panose="020B0604020202020204" pitchFamily="34" charset="0"/>
                <a:cs typeface="Arial" panose="020B0604020202020204" pitchFamily="34" charset="0"/>
              </a:rPr>
              <a:t> </a:t>
            </a:r>
            <a:r>
              <a:rPr lang="en-GB" sz="3200" u="sng" spc="-60" dirty="0">
                <a:latin typeface="Arial" panose="020B0604020202020204" pitchFamily="34" charset="0"/>
                <a:cs typeface="Arial" panose="020B0604020202020204" pitchFamily="34" charset="0"/>
              </a:rPr>
              <a:t>file</a:t>
            </a:r>
            <a:r>
              <a:rPr lang="en-GB" sz="3200" u="sng" spc="-100" dirty="0">
                <a:latin typeface="Arial" panose="020B0604020202020204" pitchFamily="34" charset="0"/>
                <a:cs typeface="Arial" panose="020B0604020202020204" pitchFamily="34" charset="0"/>
              </a:rPr>
              <a:t> </a:t>
            </a:r>
            <a:r>
              <a:rPr lang="en-GB" sz="3200" u="sng" dirty="0">
                <a:latin typeface="Arial" panose="020B0604020202020204" pitchFamily="34" charset="0"/>
                <a:cs typeface="Arial" panose="020B0604020202020204" pitchFamily="34" charset="0"/>
              </a:rPr>
              <a:t>naming</a:t>
            </a:r>
            <a:r>
              <a:rPr lang="en-GB" sz="3200" u="sng" spc="-100" dirty="0">
                <a:latin typeface="Arial" panose="020B0604020202020204" pitchFamily="34" charset="0"/>
                <a:cs typeface="Arial" panose="020B0604020202020204" pitchFamily="34" charset="0"/>
              </a:rPr>
              <a:t> </a:t>
            </a:r>
            <a:r>
              <a:rPr lang="en-GB" sz="3200" u="sng" dirty="0">
                <a:latin typeface="Arial" panose="020B0604020202020204" pitchFamily="34" charset="0"/>
                <a:cs typeface="Arial" panose="020B0604020202020204" pitchFamily="34" charset="0"/>
              </a:rPr>
              <a:t>convention</a:t>
            </a:r>
            <a:r>
              <a:rPr lang="en-GB" sz="3200" u="sng" spc="-100" dirty="0">
                <a:latin typeface="Arial" panose="020B0604020202020204" pitchFamily="34" charset="0"/>
                <a:cs typeface="Arial" panose="020B0604020202020204" pitchFamily="34" charset="0"/>
              </a:rPr>
              <a:t> </a:t>
            </a:r>
            <a:r>
              <a:rPr lang="en-GB" sz="3200" spc="-13" dirty="0">
                <a:latin typeface="Arial" panose="020B0604020202020204" pitchFamily="34" charset="0"/>
                <a:cs typeface="Arial" panose="020B0604020202020204" pitchFamily="34" charset="0"/>
              </a:rPr>
              <a:t>(FNC)</a:t>
            </a:r>
          </a:p>
          <a:p>
            <a:pPr marL="505447" marR="6773" indent="-489361">
              <a:lnSpc>
                <a:spcPct val="114599"/>
              </a:lnSpc>
              <a:spcBef>
                <a:spcPts val="133"/>
              </a:spcBef>
              <a:buFont typeface="Arial"/>
              <a:buChar char="●"/>
              <a:tabLst>
                <a:tab pos="505447" algn="l"/>
              </a:tabLst>
            </a:pPr>
            <a:endParaRPr lang="en-GB" spc="-93" dirty="0">
              <a:latin typeface="Arial" panose="020B0604020202020204" pitchFamily="34" charset="0"/>
              <a:cs typeface="Arial" panose="020B0604020202020204" pitchFamily="34" charset="0"/>
            </a:endParaRPr>
          </a:p>
          <a:p>
            <a:pPr marL="505447" marR="6773" indent="-489361">
              <a:lnSpc>
                <a:spcPct val="114599"/>
              </a:lnSpc>
              <a:spcBef>
                <a:spcPts val="133"/>
              </a:spcBef>
              <a:buFont typeface="Arial"/>
              <a:buChar char="●"/>
              <a:tabLst>
                <a:tab pos="505447" algn="l"/>
              </a:tabLst>
            </a:pPr>
            <a:r>
              <a:rPr spc="-93" dirty="0">
                <a:latin typeface="Arial" panose="020B0604020202020204" pitchFamily="34" charset="0"/>
                <a:cs typeface="Arial" panose="020B0604020202020204" pitchFamily="34" charset="0"/>
              </a:rPr>
              <a:t>FNC:</a:t>
            </a:r>
            <a:r>
              <a:rPr spc="-173" dirty="0">
                <a:latin typeface="Arial" panose="020B0604020202020204" pitchFamily="34" charset="0"/>
                <a:cs typeface="Arial" panose="020B0604020202020204" pitchFamily="34" charset="0"/>
              </a:rPr>
              <a:t> </a:t>
            </a:r>
            <a:r>
              <a:rPr spc="-152" dirty="0" err="1">
                <a:latin typeface="Arial" panose="020B0604020202020204" pitchFamily="34" charset="0"/>
                <a:cs typeface="Arial" panose="020B0604020202020204" pitchFamily="34" charset="0"/>
              </a:rPr>
              <a:t>standardi</a:t>
            </a:r>
            <a:r>
              <a:rPr lang="en-GB" spc="-152" dirty="0">
                <a:latin typeface="Arial" panose="020B0604020202020204" pitchFamily="34" charset="0"/>
                <a:cs typeface="Arial" panose="020B0604020202020204" pitchFamily="34" charset="0"/>
              </a:rPr>
              <a:t>s</a:t>
            </a:r>
            <a:r>
              <a:rPr spc="-152" dirty="0">
                <a:latin typeface="Arial" panose="020B0604020202020204" pitchFamily="34" charset="0"/>
                <a:cs typeface="Arial" panose="020B0604020202020204" pitchFamily="34" charset="0"/>
              </a:rPr>
              <a:t>ed</a:t>
            </a:r>
            <a:r>
              <a:rPr spc="-173" dirty="0">
                <a:latin typeface="Arial" panose="020B0604020202020204" pitchFamily="34" charset="0"/>
                <a:cs typeface="Arial" panose="020B0604020202020204" pitchFamily="34" charset="0"/>
              </a:rPr>
              <a:t> </a:t>
            </a:r>
            <a:r>
              <a:rPr spc="-213" dirty="0">
                <a:latin typeface="Arial" panose="020B0604020202020204" pitchFamily="34" charset="0"/>
                <a:cs typeface="Arial" panose="020B0604020202020204" pitchFamily="34" charset="0"/>
              </a:rPr>
              <a:t>naming</a:t>
            </a:r>
            <a:r>
              <a:rPr spc="-173" dirty="0">
                <a:latin typeface="Arial" panose="020B0604020202020204" pitchFamily="34" charset="0"/>
                <a:cs typeface="Arial" panose="020B0604020202020204" pitchFamily="34" charset="0"/>
              </a:rPr>
              <a:t> </a:t>
            </a:r>
            <a:r>
              <a:rPr spc="-180" dirty="0">
                <a:latin typeface="Arial" panose="020B0604020202020204" pitchFamily="34" charset="0"/>
                <a:cs typeface="Arial" panose="020B0604020202020204" pitchFamily="34" charset="0"/>
              </a:rPr>
              <a:t>system</a:t>
            </a:r>
            <a:r>
              <a:rPr spc="-173" dirty="0">
                <a:latin typeface="Arial" panose="020B0604020202020204" pitchFamily="34" charset="0"/>
                <a:cs typeface="Arial" panose="020B0604020202020204" pitchFamily="34" charset="0"/>
              </a:rPr>
              <a:t> </a:t>
            </a:r>
            <a:r>
              <a:rPr spc="-73" dirty="0">
                <a:latin typeface="Arial" panose="020B0604020202020204" pitchFamily="34" charset="0"/>
                <a:cs typeface="Arial" panose="020B0604020202020204" pitchFamily="34" charset="0"/>
              </a:rPr>
              <a:t>that </a:t>
            </a:r>
            <a:r>
              <a:rPr spc="-173" dirty="0">
                <a:latin typeface="Arial" panose="020B0604020202020204" pitchFamily="34" charset="0"/>
                <a:cs typeface="Arial" panose="020B0604020202020204" pitchFamily="34" charset="0"/>
              </a:rPr>
              <a:t>gives</a:t>
            </a:r>
            <a:r>
              <a:rPr spc="-207" dirty="0">
                <a:latin typeface="Arial" panose="020B0604020202020204" pitchFamily="34" charset="0"/>
                <a:cs typeface="Arial" panose="020B0604020202020204" pitchFamily="34" charset="0"/>
              </a:rPr>
              <a:t> </a:t>
            </a:r>
            <a:r>
              <a:rPr spc="-173" dirty="0">
                <a:latin typeface="Arial" panose="020B0604020202020204" pitchFamily="34" charset="0"/>
                <a:cs typeface="Arial" panose="020B0604020202020204" pitchFamily="34" charset="0"/>
              </a:rPr>
              <a:t>each</a:t>
            </a:r>
            <a:r>
              <a:rPr spc="-207" dirty="0">
                <a:latin typeface="Arial" panose="020B0604020202020204" pitchFamily="34" charset="0"/>
                <a:cs typeface="Arial" panose="020B0604020202020204" pitchFamily="34" charset="0"/>
              </a:rPr>
              <a:t> </a:t>
            </a:r>
            <a:r>
              <a:rPr spc="-107" dirty="0">
                <a:latin typeface="Arial" panose="020B0604020202020204" pitchFamily="34" charset="0"/>
                <a:cs typeface="Arial" panose="020B0604020202020204" pitchFamily="34" charset="0"/>
              </a:rPr>
              <a:t>file</a:t>
            </a:r>
            <a:r>
              <a:rPr spc="-207" dirty="0">
                <a:latin typeface="Arial" panose="020B0604020202020204" pitchFamily="34" charset="0"/>
                <a:cs typeface="Arial" panose="020B0604020202020204" pitchFamily="34" charset="0"/>
              </a:rPr>
              <a:t> </a:t>
            </a:r>
            <a:r>
              <a:rPr spc="-193" dirty="0">
                <a:latin typeface="Arial" panose="020B0604020202020204" pitchFamily="34" charset="0"/>
                <a:cs typeface="Arial" panose="020B0604020202020204" pitchFamily="34" charset="0"/>
              </a:rPr>
              <a:t>a</a:t>
            </a:r>
            <a:r>
              <a:rPr spc="-207" dirty="0">
                <a:latin typeface="Arial" panose="020B0604020202020204" pitchFamily="34" charset="0"/>
                <a:cs typeface="Arial" panose="020B0604020202020204" pitchFamily="34" charset="0"/>
              </a:rPr>
              <a:t> </a:t>
            </a:r>
            <a:r>
              <a:rPr spc="-167" dirty="0">
                <a:latin typeface="Arial" panose="020B0604020202020204" pitchFamily="34" charset="0"/>
                <a:cs typeface="Arial" panose="020B0604020202020204" pitchFamily="34" charset="0"/>
              </a:rPr>
              <a:t>unique</a:t>
            </a:r>
            <a:r>
              <a:rPr spc="-213" dirty="0">
                <a:latin typeface="Arial" panose="020B0604020202020204" pitchFamily="34" charset="0"/>
                <a:cs typeface="Arial" panose="020B0604020202020204" pitchFamily="34" charset="0"/>
              </a:rPr>
              <a:t> </a:t>
            </a:r>
            <a:r>
              <a:rPr spc="-27" dirty="0">
                <a:latin typeface="Arial" panose="020B0604020202020204" pitchFamily="34" charset="0"/>
                <a:cs typeface="Arial" panose="020B0604020202020204" pitchFamily="34" charset="0"/>
              </a:rPr>
              <a:t>name</a:t>
            </a:r>
          </a:p>
          <a:p>
            <a:pPr marL="667156" lvl="1" indent="0">
              <a:spcBef>
                <a:spcPts val="440"/>
              </a:spcBef>
              <a:buNone/>
              <a:tabLst>
                <a:tab pos="1115031" algn="l"/>
              </a:tabLst>
            </a:pPr>
            <a:r>
              <a:rPr sz="1867" dirty="0">
                <a:latin typeface="Arial" panose="020B0604020202020204" pitchFamily="34" charset="0"/>
                <a:cs typeface="Arial" panose="020B0604020202020204" pitchFamily="34" charset="0"/>
              </a:rPr>
              <a:t>Name</a:t>
            </a:r>
            <a:r>
              <a:rPr sz="1867" spc="-180" dirty="0">
                <a:latin typeface="Arial" panose="020B0604020202020204" pitchFamily="34" charset="0"/>
                <a:cs typeface="Arial" panose="020B0604020202020204" pitchFamily="34" charset="0"/>
              </a:rPr>
              <a:t> </a:t>
            </a:r>
            <a:r>
              <a:rPr sz="1867" spc="-13" dirty="0">
                <a:latin typeface="Arial" panose="020B0604020202020204" pitchFamily="34" charset="0"/>
                <a:cs typeface="Arial" panose="020B0604020202020204" pitchFamily="34" charset="0"/>
              </a:rPr>
              <a:t>describes:</a:t>
            </a:r>
            <a:endParaRPr sz="1867" dirty="0">
              <a:latin typeface="Arial" panose="020B0604020202020204" pitchFamily="34" charset="0"/>
              <a:cs typeface="Arial" panose="020B0604020202020204" pitchFamily="34" charset="0"/>
            </a:endParaRPr>
          </a:p>
          <a:p>
            <a:pPr marL="1724617" lvl="2" indent="-447875">
              <a:spcBef>
                <a:spcPts val="360"/>
              </a:spcBef>
              <a:buFont typeface="Arial"/>
              <a:buChar char="■"/>
              <a:tabLst>
                <a:tab pos="1724617" algn="l"/>
              </a:tabLst>
            </a:pPr>
            <a:r>
              <a:rPr sz="1867" dirty="0">
                <a:latin typeface="Arial" panose="020B0604020202020204" pitchFamily="34" charset="0"/>
                <a:cs typeface="Arial" panose="020B0604020202020204" pitchFamily="34" charset="0"/>
              </a:rPr>
              <a:t>Contents</a:t>
            </a:r>
            <a:r>
              <a:rPr sz="1867" spc="-60" dirty="0">
                <a:latin typeface="Arial" panose="020B0604020202020204" pitchFamily="34" charset="0"/>
                <a:cs typeface="Arial" panose="020B0604020202020204" pitchFamily="34" charset="0"/>
              </a:rPr>
              <a:t> </a:t>
            </a:r>
            <a:r>
              <a:rPr sz="1867" dirty="0">
                <a:latin typeface="Arial" panose="020B0604020202020204" pitchFamily="34" charset="0"/>
                <a:cs typeface="Arial" panose="020B0604020202020204" pitchFamily="34" charset="0"/>
              </a:rPr>
              <a:t>of</a:t>
            </a:r>
            <a:r>
              <a:rPr sz="1867" spc="-60" dirty="0">
                <a:latin typeface="Arial" panose="020B0604020202020204" pitchFamily="34" charset="0"/>
                <a:cs typeface="Arial" panose="020B0604020202020204" pitchFamily="34" charset="0"/>
              </a:rPr>
              <a:t> </a:t>
            </a:r>
            <a:r>
              <a:rPr sz="1867" spc="-27" dirty="0">
                <a:latin typeface="Arial" panose="020B0604020202020204" pitchFamily="34" charset="0"/>
                <a:cs typeface="Arial" panose="020B0604020202020204" pitchFamily="34" charset="0"/>
              </a:rPr>
              <a:t>file</a:t>
            </a:r>
            <a:endParaRPr sz="1867" dirty="0">
              <a:latin typeface="Arial" panose="020B0604020202020204" pitchFamily="34" charset="0"/>
              <a:cs typeface="Arial" panose="020B0604020202020204" pitchFamily="34" charset="0"/>
            </a:endParaRPr>
          </a:p>
          <a:p>
            <a:pPr marL="1724617" lvl="2" indent="-447875">
              <a:spcBef>
                <a:spcPts val="360"/>
              </a:spcBef>
              <a:buFont typeface="Arial"/>
              <a:buChar char="■"/>
              <a:tabLst>
                <a:tab pos="1724617" algn="l"/>
              </a:tabLst>
            </a:pPr>
            <a:r>
              <a:rPr sz="1867" dirty="0">
                <a:latin typeface="Arial" panose="020B0604020202020204" pitchFamily="34" charset="0"/>
                <a:cs typeface="Arial" panose="020B0604020202020204" pitchFamily="34" charset="0"/>
              </a:rPr>
              <a:t>Relation</a:t>
            </a:r>
            <a:r>
              <a:rPr sz="1867" spc="-93" dirty="0">
                <a:latin typeface="Arial" panose="020B0604020202020204" pitchFamily="34" charset="0"/>
                <a:cs typeface="Arial" panose="020B0604020202020204" pitchFamily="34" charset="0"/>
              </a:rPr>
              <a:t> </a:t>
            </a:r>
            <a:r>
              <a:rPr sz="1867" dirty="0">
                <a:latin typeface="Arial" panose="020B0604020202020204" pitchFamily="34" charset="0"/>
                <a:cs typeface="Arial" panose="020B0604020202020204" pitchFamily="34" charset="0"/>
              </a:rPr>
              <a:t>to</a:t>
            </a:r>
            <a:r>
              <a:rPr sz="1867" spc="-93" dirty="0">
                <a:latin typeface="Arial" panose="020B0604020202020204" pitchFamily="34" charset="0"/>
                <a:cs typeface="Arial" panose="020B0604020202020204" pitchFamily="34" charset="0"/>
              </a:rPr>
              <a:t> </a:t>
            </a:r>
            <a:r>
              <a:rPr sz="1867" dirty="0">
                <a:latin typeface="Arial" panose="020B0604020202020204" pitchFamily="34" charset="0"/>
                <a:cs typeface="Arial" panose="020B0604020202020204" pitchFamily="34" charset="0"/>
              </a:rPr>
              <a:t>other</a:t>
            </a:r>
            <a:r>
              <a:rPr sz="1867" spc="-93" dirty="0">
                <a:latin typeface="Arial" panose="020B0604020202020204" pitchFamily="34" charset="0"/>
                <a:cs typeface="Arial" panose="020B0604020202020204" pitchFamily="34" charset="0"/>
              </a:rPr>
              <a:t> </a:t>
            </a:r>
            <a:r>
              <a:rPr sz="1867" spc="-13" dirty="0">
                <a:latin typeface="Arial" panose="020B0604020202020204" pitchFamily="34" charset="0"/>
                <a:cs typeface="Arial" panose="020B0604020202020204" pitchFamily="34" charset="0"/>
              </a:rPr>
              <a:t>files</a:t>
            </a:r>
            <a:endParaRPr lang="en-GB" sz="1867" spc="-13" dirty="0">
              <a:latin typeface="Arial" panose="020B0604020202020204" pitchFamily="34" charset="0"/>
              <a:cs typeface="Arial" panose="020B0604020202020204" pitchFamily="34" charset="0"/>
            </a:endParaRPr>
          </a:p>
          <a:p>
            <a:pPr marL="1724617" lvl="2" indent="-447875">
              <a:spcBef>
                <a:spcPts val="360"/>
              </a:spcBef>
              <a:buFont typeface="Arial"/>
              <a:buChar char="■"/>
              <a:tabLst>
                <a:tab pos="1724617" algn="l"/>
              </a:tabLst>
            </a:pPr>
            <a:endParaRPr sz="1867" dirty="0">
              <a:latin typeface="Arial" panose="020B0604020202020204" pitchFamily="34" charset="0"/>
              <a:cs typeface="Arial" panose="020B0604020202020204" pitchFamily="34" charset="0"/>
            </a:endParaRPr>
          </a:p>
          <a:p>
            <a:pPr marL="505447" marR="1353786" indent="-489361">
              <a:lnSpc>
                <a:spcPts val="3307"/>
              </a:lnSpc>
              <a:spcBef>
                <a:spcPts val="40"/>
              </a:spcBef>
              <a:buFont typeface="Arial"/>
              <a:buChar char="●"/>
              <a:tabLst>
                <a:tab pos="505447" algn="l"/>
              </a:tabLst>
            </a:pPr>
            <a:r>
              <a:rPr spc="-47" dirty="0">
                <a:latin typeface="Arial" panose="020B0604020202020204" pitchFamily="34" charset="0"/>
                <a:cs typeface="Arial" panose="020B0604020202020204" pitchFamily="34" charset="0"/>
              </a:rPr>
              <a:t>FNC</a:t>
            </a:r>
            <a:r>
              <a:rPr spc="-207" dirty="0">
                <a:latin typeface="Arial" panose="020B0604020202020204" pitchFamily="34" charset="0"/>
                <a:cs typeface="Arial" panose="020B0604020202020204" pitchFamily="34" charset="0"/>
              </a:rPr>
              <a:t> </a:t>
            </a:r>
            <a:r>
              <a:rPr spc="-200" dirty="0">
                <a:latin typeface="Arial" panose="020B0604020202020204" pitchFamily="34" charset="0"/>
                <a:cs typeface="Arial" panose="020B0604020202020204" pitchFamily="34" charset="0"/>
              </a:rPr>
              <a:t>makes</a:t>
            </a:r>
            <a:r>
              <a:rPr spc="-193" dirty="0">
                <a:latin typeface="Arial" panose="020B0604020202020204" pitchFamily="34" charset="0"/>
                <a:cs typeface="Arial" panose="020B0604020202020204" pitchFamily="34" charset="0"/>
              </a:rPr>
              <a:t> </a:t>
            </a:r>
            <a:r>
              <a:rPr spc="-140" dirty="0">
                <a:latin typeface="Arial" panose="020B0604020202020204" pitchFamily="34" charset="0"/>
                <a:cs typeface="Arial" panose="020B0604020202020204" pitchFamily="34" charset="0"/>
              </a:rPr>
              <a:t>your</a:t>
            </a:r>
            <a:r>
              <a:rPr spc="-200" dirty="0">
                <a:latin typeface="Arial" panose="020B0604020202020204" pitchFamily="34" charset="0"/>
                <a:cs typeface="Arial" panose="020B0604020202020204" pitchFamily="34" charset="0"/>
              </a:rPr>
              <a:t> </a:t>
            </a:r>
            <a:r>
              <a:rPr spc="-120" dirty="0">
                <a:latin typeface="Arial" panose="020B0604020202020204" pitchFamily="34" charset="0"/>
                <a:cs typeface="Arial" panose="020B0604020202020204" pitchFamily="34" charset="0"/>
              </a:rPr>
              <a:t>files</a:t>
            </a:r>
            <a:r>
              <a:rPr spc="-193" dirty="0">
                <a:latin typeface="Arial" panose="020B0604020202020204" pitchFamily="34" charset="0"/>
                <a:cs typeface="Arial" panose="020B0604020202020204" pitchFamily="34" charset="0"/>
              </a:rPr>
              <a:t> </a:t>
            </a:r>
            <a:r>
              <a:rPr spc="-180" dirty="0">
                <a:latin typeface="Arial" panose="020B0604020202020204" pitchFamily="34" charset="0"/>
                <a:cs typeface="Arial" panose="020B0604020202020204" pitchFamily="34" charset="0"/>
              </a:rPr>
              <a:t>easy</a:t>
            </a:r>
            <a:r>
              <a:rPr spc="-200" dirty="0">
                <a:latin typeface="Arial" panose="020B0604020202020204" pitchFamily="34" charset="0"/>
                <a:cs typeface="Arial" panose="020B0604020202020204" pitchFamily="34" charset="0"/>
              </a:rPr>
              <a:t> </a:t>
            </a:r>
            <a:r>
              <a:rPr spc="-33" dirty="0">
                <a:latin typeface="Arial" panose="020B0604020202020204" pitchFamily="34" charset="0"/>
                <a:cs typeface="Arial" panose="020B0604020202020204" pitchFamily="34" charset="0"/>
              </a:rPr>
              <a:t>to </a:t>
            </a:r>
            <a:r>
              <a:rPr spc="-160" dirty="0">
                <a:latin typeface="Arial" panose="020B0604020202020204" pitchFamily="34" charset="0"/>
                <a:cs typeface="Arial" panose="020B0604020202020204" pitchFamily="34" charset="0"/>
              </a:rPr>
              <a:t>understand</a:t>
            </a:r>
            <a:r>
              <a:rPr spc="-187" dirty="0">
                <a:latin typeface="Arial" panose="020B0604020202020204" pitchFamily="34" charset="0"/>
                <a:cs typeface="Arial" panose="020B0604020202020204" pitchFamily="34" charset="0"/>
              </a:rPr>
              <a:t> and </a:t>
            </a:r>
            <a:r>
              <a:rPr spc="-13" dirty="0">
                <a:latin typeface="Arial" panose="020B0604020202020204" pitchFamily="34" charset="0"/>
                <a:cs typeface="Arial" panose="020B0604020202020204" pitchFamily="34" charset="0"/>
              </a:rPr>
              <a:t>search</a:t>
            </a:r>
          </a:p>
        </p:txBody>
      </p:sp>
      <p:pic>
        <p:nvPicPr>
          <p:cNvPr id="4" name="object 4"/>
          <p:cNvPicPr/>
          <p:nvPr/>
        </p:nvPicPr>
        <p:blipFill rotWithShape="1">
          <a:blip r:embed="rId3" cstate="print"/>
          <a:srcRect t="32651"/>
          <a:stretch/>
        </p:blipFill>
        <p:spPr>
          <a:xfrm>
            <a:off x="2381243" y="4872755"/>
            <a:ext cx="5896400" cy="102302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7DFF4-DE05-07BA-0D8E-80D4E4AED34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Data Storage - Integrity</a:t>
            </a:r>
          </a:p>
        </p:txBody>
      </p:sp>
      <p:sp>
        <p:nvSpPr>
          <p:cNvPr id="3" name="Text Placeholder 2"/>
          <p:cNvSpPr>
            <a:spLocks noGrp="1"/>
          </p:cNvSpPr>
          <p:nvPr>
            <p:ph idx="1"/>
          </p:nvPr>
        </p:nvSpPr>
        <p:spPr/>
        <p:txBody>
          <a:bodyPr>
            <a:noAutofit/>
          </a:bodyPr>
          <a:lstStyle/>
          <a:p>
            <a:r>
              <a:rPr lang="en-US" sz="2800" dirty="0">
                <a:solidFill>
                  <a:schemeClr val="tx1"/>
                </a:solidFill>
                <a:latin typeface="Arial" panose="020B0604020202020204" pitchFamily="34" charset="0"/>
                <a:cs typeface="Arial" panose="020B0604020202020204" pitchFamily="34" charset="0"/>
              </a:rPr>
              <a:t>Data integrity should be considered initially as part of the instigation of the project.</a:t>
            </a:r>
          </a:p>
          <a:p>
            <a:pPr>
              <a:buFont typeface="Wingdings" panose="05000000000000000000" pitchFamily="2" charset="2"/>
              <a:buChar char="Ø"/>
            </a:pPr>
            <a:r>
              <a:rPr lang="en-US" sz="2400" dirty="0">
                <a:solidFill>
                  <a:schemeClr val="tx1"/>
                </a:solidFill>
                <a:latin typeface="Arial" panose="020B0604020202020204" pitchFamily="34" charset="0"/>
                <a:cs typeface="Arial" panose="020B0604020202020204" pitchFamily="34" charset="0"/>
              </a:rPr>
              <a:t>Storage capacity is enough to store your data</a:t>
            </a:r>
          </a:p>
          <a:p>
            <a:pPr>
              <a:buFont typeface="Wingdings" panose="05000000000000000000" pitchFamily="2" charset="2"/>
              <a:buChar char="Ø"/>
            </a:pPr>
            <a:r>
              <a:rPr lang="en-US" sz="2400" dirty="0">
                <a:solidFill>
                  <a:schemeClr val="tx1"/>
                </a:solidFill>
                <a:latin typeface="Arial" panose="020B0604020202020204" pitchFamily="34" charset="0"/>
                <a:cs typeface="Arial" panose="020B0604020202020204" pitchFamily="34" charset="0"/>
              </a:rPr>
              <a:t>Storage solution is reliable</a:t>
            </a:r>
          </a:p>
          <a:p>
            <a:pPr>
              <a:buFont typeface="Wingdings" panose="05000000000000000000" pitchFamily="2" charset="2"/>
              <a:buChar char="Ø"/>
            </a:pPr>
            <a:r>
              <a:rPr lang="en-US" sz="2400" dirty="0">
                <a:solidFill>
                  <a:schemeClr val="tx1"/>
                </a:solidFill>
                <a:latin typeface="Arial" panose="020B0604020202020204" pitchFamily="34" charset="0"/>
                <a:cs typeface="Arial" panose="020B0604020202020204" pitchFamily="34" charset="0"/>
              </a:rPr>
              <a:t>How long the data will be kept</a:t>
            </a:r>
          </a:p>
          <a:p>
            <a:pPr>
              <a:buFont typeface="Wingdings" panose="05000000000000000000" pitchFamily="2" charset="2"/>
              <a:buChar char="Ø"/>
            </a:pPr>
            <a:r>
              <a:rPr lang="en-US" sz="2400" dirty="0">
                <a:solidFill>
                  <a:schemeClr val="tx1"/>
                </a:solidFill>
                <a:latin typeface="Arial" panose="020B0604020202020204" pitchFamily="34" charset="0"/>
                <a:cs typeface="Arial" panose="020B0604020202020204" pitchFamily="34" charset="0"/>
              </a:rPr>
              <a:t>Who will input the data and who checks on the accuracy of the data</a:t>
            </a:r>
          </a:p>
          <a:p>
            <a:pPr>
              <a:buFont typeface="Wingdings" panose="05000000000000000000" pitchFamily="2" charset="2"/>
              <a:buChar char="Ø"/>
            </a:pPr>
            <a:r>
              <a:rPr lang="en-US" sz="2400" dirty="0">
                <a:solidFill>
                  <a:schemeClr val="tx1"/>
                </a:solidFill>
                <a:latin typeface="Arial" panose="020B0604020202020204" pitchFamily="34" charset="0"/>
                <a:cs typeface="Arial" panose="020B0604020202020204" pitchFamily="34" charset="0"/>
              </a:rPr>
              <a:t>Do you need data handling processes/procedures</a:t>
            </a:r>
          </a:p>
        </p:txBody>
      </p:sp>
      <p:sp>
        <p:nvSpPr>
          <p:cNvPr id="4" name="Slide Number Placeholder 3"/>
          <p:cNvSpPr>
            <a:spLocks noGrp="1"/>
          </p:cNvSpPr>
          <p:nvPr>
            <p:ph type="sldNum" sz="quarter" idx="12"/>
          </p:nvPr>
        </p:nvSpPr>
        <p:spPr/>
        <p:txBody>
          <a:bodyPr/>
          <a:lstStyle/>
          <a:p>
            <a:fld id="{935F4044-894B-B74C-BA70-A76DFBF02618}" type="slidenum">
              <a:rPr lang="en-US" smtClean="0"/>
              <a:pPr/>
              <a:t>17</a:t>
            </a:fld>
            <a:endParaRPr lang="en-US" dirty="0"/>
          </a:p>
        </p:txBody>
      </p:sp>
    </p:spTree>
    <p:extLst>
      <p:ext uri="{BB962C8B-B14F-4D97-AF65-F5344CB8AC3E}">
        <p14:creationId xmlns:p14="http://schemas.microsoft.com/office/powerpoint/2010/main" val="3253027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84D2-E91F-6453-81F6-4495F75AFBC1}"/>
              </a:ext>
            </a:extLst>
          </p:cNvPr>
          <p:cNvSpPr>
            <a:spLocks noGrp="1"/>
          </p:cNvSpPr>
          <p:nvPr>
            <p:ph type="title"/>
          </p:nvPr>
        </p:nvSpPr>
        <p:spPr/>
        <p:txBody>
          <a:bodyPr/>
          <a:lstStyle/>
          <a:p>
            <a:r>
              <a:rPr lang="en-GB" dirty="0"/>
              <a:t>Data Storage – other issues</a:t>
            </a:r>
          </a:p>
        </p:txBody>
      </p:sp>
      <p:sp>
        <p:nvSpPr>
          <p:cNvPr id="3" name="Text Placeholder 2"/>
          <p:cNvSpPr>
            <a:spLocks noGrp="1"/>
          </p:cNvSpPr>
          <p:nvPr>
            <p:ph idx="1"/>
          </p:nvPr>
        </p:nvSpPr>
        <p:spPr>
          <a:xfrm>
            <a:off x="609599" y="1600201"/>
            <a:ext cx="11352415" cy="3917032"/>
          </a:xfrm>
        </p:spPr>
        <p:txBody>
          <a:bodyPr>
            <a:noAutofit/>
          </a:bodyPr>
          <a:lstStyle/>
          <a:p>
            <a:pPr marL="457200" indent="-457200">
              <a:buFont typeface="Arial" panose="020B0604020202020204" pitchFamily="34" charset="0"/>
              <a:buChar char="•"/>
            </a:pPr>
            <a:r>
              <a:rPr lang="en-US" sz="2400" dirty="0">
                <a:solidFill>
                  <a:schemeClr val="tx1"/>
                </a:solidFill>
              </a:rPr>
              <a:t>Use logins and passwords</a:t>
            </a:r>
          </a:p>
          <a:p>
            <a:pPr marL="457200" indent="-457200">
              <a:buFont typeface="Arial" panose="020B0604020202020204" pitchFamily="34" charset="0"/>
              <a:buChar char="•"/>
            </a:pPr>
            <a:r>
              <a:rPr lang="en-US" sz="2400" dirty="0">
                <a:solidFill>
                  <a:schemeClr val="tx1"/>
                </a:solidFill>
              </a:rPr>
              <a:t>Manage access rights</a:t>
            </a:r>
          </a:p>
          <a:p>
            <a:pPr marL="457200" indent="-457200">
              <a:buFont typeface="Arial" panose="020B0604020202020204" pitchFamily="34" charset="0"/>
              <a:buChar char="•"/>
            </a:pPr>
            <a:r>
              <a:rPr lang="en-US" sz="2400" dirty="0">
                <a:solidFill>
                  <a:schemeClr val="tx1"/>
                </a:solidFill>
              </a:rPr>
              <a:t>Update virus protection regularly</a:t>
            </a:r>
          </a:p>
          <a:p>
            <a:pPr marL="457200" indent="-457200">
              <a:buFont typeface="Arial" panose="020B0604020202020204" pitchFamily="34" charset="0"/>
              <a:buChar char="•"/>
            </a:pPr>
            <a:r>
              <a:rPr lang="en-US" sz="2400" dirty="0">
                <a:solidFill>
                  <a:schemeClr val="tx1"/>
                </a:solidFill>
              </a:rPr>
              <a:t>Limit physical access to computer equipment</a:t>
            </a:r>
          </a:p>
          <a:p>
            <a:pPr marL="457200" indent="-457200">
              <a:buFont typeface="Arial" panose="020B0604020202020204" pitchFamily="34" charset="0"/>
              <a:buChar char="•"/>
            </a:pPr>
            <a:r>
              <a:rPr lang="en-US" sz="2400" dirty="0">
                <a:solidFill>
                  <a:schemeClr val="tx1"/>
                </a:solidFill>
              </a:rPr>
              <a:t>Ensure data recoverability</a:t>
            </a:r>
          </a:p>
          <a:p>
            <a:pPr marL="457200" indent="-457200">
              <a:buFont typeface="Arial" panose="020B0604020202020204" pitchFamily="34" charset="0"/>
              <a:buChar char="•"/>
            </a:pPr>
            <a:r>
              <a:rPr lang="en-US" sz="2400" dirty="0">
                <a:solidFill>
                  <a:schemeClr val="tx1"/>
                </a:solidFill>
              </a:rPr>
              <a:t>Update electronic storage media to avoid outdated storage/retrieval devices</a:t>
            </a:r>
          </a:p>
          <a:p>
            <a:pPr marL="457200" indent="-457200">
              <a:buFont typeface="Arial" panose="020B0604020202020204" pitchFamily="34" charset="0"/>
              <a:buChar char="•"/>
            </a:pPr>
            <a:r>
              <a:rPr lang="en-US" sz="2400" dirty="0">
                <a:solidFill>
                  <a:schemeClr val="tx1"/>
                </a:solidFill>
              </a:rPr>
              <a:t>Backup files in secured multiple locations</a:t>
            </a:r>
          </a:p>
          <a:p>
            <a:pPr marL="457200" indent="-457200">
              <a:buFont typeface="Arial" panose="020B0604020202020204" pitchFamily="34" charset="0"/>
              <a:buChar char="•"/>
            </a:pPr>
            <a:r>
              <a:rPr lang="en-US" sz="2400" dirty="0">
                <a:solidFill>
                  <a:schemeClr val="tx1"/>
                </a:solidFill>
              </a:rPr>
              <a:t>Encrypt files</a:t>
            </a:r>
          </a:p>
          <a:p>
            <a:pPr marL="457200" indent="-457200">
              <a:buFont typeface="Arial" panose="020B0604020202020204" pitchFamily="34" charset="0"/>
              <a:buChar char="•"/>
            </a:pPr>
            <a:r>
              <a:rPr lang="en-US" sz="2400" dirty="0">
                <a:solidFill>
                  <a:schemeClr val="tx1"/>
                </a:solidFill>
              </a:rPr>
              <a:t>Record date and time when a piece of electronic data was originally recorded</a:t>
            </a:r>
          </a:p>
        </p:txBody>
      </p:sp>
      <p:sp>
        <p:nvSpPr>
          <p:cNvPr id="4" name="Slide Number Placeholder 3"/>
          <p:cNvSpPr>
            <a:spLocks noGrp="1"/>
          </p:cNvSpPr>
          <p:nvPr>
            <p:ph type="sldNum" sz="quarter" idx="12"/>
          </p:nvPr>
        </p:nvSpPr>
        <p:spPr/>
        <p:txBody>
          <a:bodyPr/>
          <a:lstStyle/>
          <a:p>
            <a:fld id="{935F4044-894B-B74C-BA70-A76DFBF02618}" type="slidenum">
              <a:rPr lang="en-US" smtClean="0"/>
              <a:pPr/>
              <a:t>18</a:t>
            </a:fld>
            <a:endParaRPr lang="en-US" dirty="0"/>
          </a:p>
        </p:txBody>
      </p:sp>
    </p:spTree>
    <p:extLst>
      <p:ext uri="{BB962C8B-B14F-4D97-AF65-F5344CB8AC3E}">
        <p14:creationId xmlns:p14="http://schemas.microsoft.com/office/powerpoint/2010/main" val="2360946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CD5AC-7E2C-1482-5E59-AFB94E0BE1EF}"/>
              </a:ext>
            </a:extLst>
          </p:cNvPr>
          <p:cNvSpPr>
            <a:spLocks noGrp="1"/>
          </p:cNvSpPr>
          <p:nvPr>
            <p:ph type="title"/>
          </p:nvPr>
        </p:nvSpPr>
        <p:spPr/>
        <p:txBody>
          <a:bodyPr/>
          <a:lstStyle/>
          <a:p>
            <a:r>
              <a:rPr lang="en-GB" dirty="0"/>
              <a:t>Data Storage – configuration management</a:t>
            </a:r>
          </a:p>
        </p:txBody>
      </p:sp>
      <p:sp>
        <p:nvSpPr>
          <p:cNvPr id="3" name="Text Placeholder 2"/>
          <p:cNvSpPr>
            <a:spLocks noGrp="1"/>
          </p:cNvSpPr>
          <p:nvPr>
            <p:ph idx="1"/>
          </p:nvPr>
        </p:nvSpPr>
        <p:spPr/>
        <p:txBody>
          <a:bodyPr>
            <a:noAutofit/>
          </a:bodyPr>
          <a:lstStyle/>
          <a:p>
            <a:r>
              <a:rPr lang="en-US" sz="2800" dirty="0">
                <a:solidFill>
                  <a:schemeClr val="tx1"/>
                </a:solidFill>
              </a:rPr>
              <a:t>Configuration management is keeping track of various ways the data is stored and used in order to ensure data integrity</a:t>
            </a:r>
          </a:p>
          <a:p>
            <a:pPr marL="461963" lvl="1" indent="-461963">
              <a:buFont typeface="Wingdings" panose="05000000000000000000" pitchFamily="2" charset="2"/>
              <a:buChar char="§"/>
            </a:pPr>
            <a:r>
              <a:rPr lang="en-US" dirty="0">
                <a:solidFill>
                  <a:schemeClr val="tx1"/>
                </a:solidFill>
                <a:latin typeface="Museo Slab 300"/>
              </a:rPr>
              <a:t>During the initial stage of the project the data could be stored in paper format (e.g., notes, laboratory notebooks)</a:t>
            </a:r>
          </a:p>
          <a:p>
            <a:pPr marL="461963" lvl="1" indent="-461963">
              <a:buFont typeface="Wingdings" panose="05000000000000000000" pitchFamily="2" charset="2"/>
              <a:buChar char="§"/>
            </a:pPr>
            <a:r>
              <a:rPr lang="en-US" dirty="0">
                <a:solidFill>
                  <a:schemeClr val="tx1"/>
                </a:solidFill>
                <a:latin typeface="Museo Slab 300"/>
              </a:rPr>
              <a:t>Data can then be transferred to an electronic format </a:t>
            </a:r>
          </a:p>
          <a:p>
            <a:pPr marL="461963" lvl="1" indent="-461963">
              <a:buFont typeface="Wingdings" panose="05000000000000000000" pitchFamily="2" charset="2"/>
              <a:buChar char="§"/>
            </a:pPr>
            <a:r>
              <a:rPr lang="en-US" dirty="0">
                <a:solidFill>
                  <a:schemeClr val="tx1"/>
                </a:solidFill>
                <a:latin typeface="Museo Slab 300"/>
              </a:rPr>
              <a:t>Electronic data could then be </a:t>
            </a:r>
            <a:r>
              <a:rPr lang="en-US" dirty="0" err="1">
                <a:solidFill>
                  <a:schemeClr val="tx1"/>
                </a:solidFill>
                <a:latin typeface="Museo Slab 300"/>
              </a:rPr>
              <a:t>analysed</a:t>
            </a:r>
            <a:r>
              <a:rPr lang="en-US" dirty="0">
                <a:solidFill>
                  <a:schemeClr val="tx1"/>
                </a:solidFill>
                <a:latin typeface="Museo Slab 300"/>
              </a:rPr>
              <a:t> and graphs and charts produced in yet another type of format</a:t>
            </a:r>
          </a:p>
          <a:p>
            <a:pPr marL="914400" lvl="1" indent="-457200">
              <a:buFont typeface="Wingdings" panose="05000000000000000000" pitchFamily="2" charset="2"/>
              <a:buChar char="§"/>
            </a:pPr>
            <a:endParaRPr lang="en-US" dirty="0">
              <a:solidFill>
                <a:srgbClr val="FF0000"/>
              </a:solidFill>
            </a:endParaRPr>
          </a:p>
        </p:txBody>
      </p:sp>
      <p:sp>
        <p:nvSpPr>
          <p:cNvPr id="4" name="Slide Number Placeholder 3"/>
          <p:cNvSpPr>
            <a:spLocks noGrp="1"/>
          </p:cNvSpPr>
          <p:nvPr>
            <p:ph type="sldNum" sz="quarter" idx="12"/>
          </p:nvPr>
        </p:nvSpPr>
        <p:spPr/>
        <p:txBody>
          <a:bodyPr/>
          <a:lstStyle/>
          <a:p>
            <a:fld id="{935F4044-894B-B74C-BA70-A76DFBF02618}" type="slidenum">
              <a:rPr lang="en-US" smtClean="0"/>
              <a:pPr/>
              <a:t>19</a:t>
            </a:fld>
            <a:endParaRPr lang="en-US" dirty="0"/>
          </a:p>
        </p:txBody>
      </p:sp>
    </p:spTree>
    <p:extLst>
      <p:ext uri="{BB962C8B-B14F-4D97-AF65-F5344CB8AC3E}">
        <p14:creationId xmlns:p14="http://schemas.microsoft.com/office/powerpoint/2010/main" val="29321714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35F4044-894B-B74C-BA70-A76DFBF02618}" type="slidenum">
              <a:rPr lang="en-US" smtClean="0"/>
              <a:pPr/>
              <a:t>20</a:t>
            </a:fld>
            <a:endParaRPr lang="en-US" dirty="0"/>
          </a:p>
        </p:txBody>
      </p:sp>
      <p:pic>
        <p:nvPicPr>
          <p:cNvPr id="3074" name="Picture 2" descr="https://ori.hhs.gov/images/RCRintro/c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1674" y="223234"/>
            <a:ext cx="4099140" cy="50675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46312" y="5148206"/>
            <a:ext cx="10746442" cy="830997"/>
          </a:xfrm>
          <a:prstGeom prst="rect">
            <a:avLst/>
          </a:prstGeom>
          <a:noFill/>
        </p:spPr>
        <p:txBody>
          <a:bodyPr wrap="square" rtlCol="0">
            <a:spAutoFit/>
          </a:bodyPr>
          <a:lstStyle/>
          <a:p>
            <a:r>
              <a:rPr lang="en-US" sz="1600" dirty="0"/>
              <a:t>Office of Research Integrity</a:t>
            </a:r>
          </a:p>
          <a:p>
            <a:r>
              <a:rPr lang="en-US" sz="1600" dirty="0">
                <a:hlinkClick r:id="rId3"/>
              </a:rPr>
              <a:t>https://ori.hhs.gov/content/Chapter-6-Data-Management-</a:t>
            </a:r>
            <a:endParaRPr lang="en-US" sz="1600" dirty="0"/>
          </a:p>
          <a:p>
            <a:r>
              <a:rPr lang="en-US" sz="1600" dirty="0"/>
              <a:t>Practices-Introduction</a:t>
            </a:r>
          </a:p>
        </p:txBody>
      </p:sp>
      <p:sp>
        <p:nvSpPr>
          <p:cNvPr id="2" name="TextBox 1">
            <a:extLst>
              <a:ext uri="{FF2B5EF4-FFF2-40B4-BE49-F238E27FC236}">
                <a16:creationId xmlns:a16="http://schemas.microsoft.com/office/drawing/2014/main" id="{3163C11F-0275-EDAD-F8F5-C5DA1536106E}"/>
              </a:ext>
            </a:extLst>
          </p:cNvPr>
          <p:cNvSpPr txBox="1"/>
          <p:nvPr/>
        </p:nvSpPr>
        <p:spPr>
          <a:xfrm>
            <a:off x="900440" y="865539"/>
            <a:ext cx="3025636" cy="369332"/>
          </a:xfrm>
          <a:prstGeom prst="rect">
            <a:avLst/>
          </a:prstGeom>
          <a:noFill/>
        </p:spPr>
        <p:txBody>
          <a:bodyPr wrap="none" rtlCol="0">
            <a:spAutoFit/>
          </a:bodyPr>
          <a:lstStyle/>
          <a:p>
            <a:r>
              <a:rPr lang="en-GB" dirty="0"/>
              <a:t>Good luck on your new Job!</a:t>
            </a:r>
          </a:p>
        </p:txBody>
      </p:sp>
    </p:spTree>
    <p:extLst>
      <p:ext uri="{BB962C8B-B14F-4D97-AF65-F5344CB8AC3E}">
        <p14:creationId xmlns:p14="http://schemas.microsoft.com/office/powerpoint/2010/main" val="37941692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290B6-F383-D30C-F952-28273C6B9889}"/>
              </a:ext>
            </a:extLst>
          </p:cNvPr>
          <p:cNvSpPr>
            <a:spLocks noGrp="1"/>
          </p:cNvSpPr>
          <p:nvPr>
            <p:ph type="title"/>
          </p:nvPr>
        </p:nvSpPr>
        <p:spPr/>
        <p:txBody>
          <a:bodyPr/>
          <a:lstStyle/>
          <a:p>
            <a:r>
              <a:rPr lang="en-GB" dirty="0"/>
              <a:t>Cartoon Questions</a:t>
            </a:r>
          </a:p>
        </p:txBody>
      </p:sp>
      <p:sp>
        <p:nvSpPr>
          <p:cNvPr id="3" name="Text Placeholder 2"/>
          <p:cNvSpPr>
            <a:spLocks noGrp="1"/>
          </p:cNvSpPr>
          <p:nvPr>
            <p:ph idx="1"/>
          </p:nvPr>
        </p:nvSpPr>
        <p:spPr/>
        <p:txBody>
          <a:bodyPr>
            <a:normAutofit/>
          </a:bodyPr>
          <a:lstStyle/>
          <a:p>
            <a:pPr indent="461963">
              <a:buFont typeface="Arial" panose="020B0604020202020204" pitchFamily="34" charset="0"/>
              <a:buChar char="•"/>
            </a:pPr>
            <a:r>
              <a:rPr lang="en-US" sz="2800" dirty="0">
                <a:solidFill>
                  <a:schemeClr val="tx1"/>
                </a:solidFill>
              </a:rPr>
              <a:t>What is happening in the cartoon?</a:t>
            </a:r>
          </a:p>
          <a:p>
            <a:pPr indent="461963">
              <a:buFont typeface="Arial" panose="020B0604020202020204" pitchFamily="34" charset="0"/>
              <a:buChar char="•"/>
            </a:pPr>
            <a:r>
              <a:rPr lang="en-US" sz="2800" dirty="0">
                <a:solidFill>
                  <a:schemeClr val="tx1"/>
                </a:solidFill>
              </a:rPr>
              <a:t>Who is the owner of the data?</a:t>
            </a:r>
          </a:p>
          <a:p>
            <a:pPr indent="461963">
              <a:buFont typeface="Arial" panose="020B0604020202020204" pitchFamily="34" charset="0"/>
              <a:buChar char="•"/>
            </a:pPr>
            <a:r>
              <a:rPr lang="en-US" sz="2800" dirty="0">
                <a:solidFill>
                  <a:schemeClr val="tx1"/>
                </a:solidFill>
              </a:rPr>
              <a:t>What about making copies of the data?</a:t>
            </a:r>
          </a:p>
          <a:p>
            <a:pPr indent="461963"/>
            <a:endParaRPr lang="en-US" sz="2800" dirty="0">
              <a:solidFill>
                <a:schemeClr val="tx1"/>
              </a:solidFill>
            </a:endParaRPr>
          </a:p>
          <a:p>
            <a:pPr indent="461963"/>
            <a:endParaRPr lang="en-US" sz="2800" dirty="0">
              <a:solidFill>
                <a:schemeClr val="tx1"/>
              </a:solidFill>
            </a:endParaRPr>
          </a:p>
        </p:txBody>
      </p:sp>
      <p:sp>
        <p:nvSpPr>
          <p:cNvPr id="4" name="Slide Number Placeholder 3"/>
          <p:cNvSpPr>
            <a:spLocks noGrp="1"/>
          </p:cNvSpPr>
          <p:nvPr>
            <p:ph type="sldNum" sz="quarter" idx="12"/>
          </p:nvPr>
        </p:nvSpPr>
        <p:spPr/>
        <p:txBody>
          <a:bodyPr/>
          <a:lstStyle/>
          <a:p>
            <a:fld id="{935F4044-894B-B74C-BA70-A76DFBF02618}" type="slidenum">
              <a:rPr lang="en-US" smtClean="0"/>
              <a:pPr/>
              <a:t>21</a:t>
            </a:fld>
            <a:endParaRPr lang="en-US" dirty="0"/>
          </a:p>
        </p:txBody>
      </p:sp>
    </p:spTree>
    <p:extLst>
      <p:ext uri="{BB962C8B-B14F-4D97-AF65-F5344CB8AC3E}">
        <p14:creationId xmlns:p14="http://schemas.microsoft.com/office/powerpoint/2010/main" val="122932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12800" y="646429"/>
            <a:ext cx="14630400" cy="963511"/>
          </a:xfrm>
          <a:prstGeom prst="rect">
            <a:avLst/>
          </a:prstGeom>
        </p:spPr>
        <p:txBody>
          <a:bodyPr vert="horz" wrap="square" lIns="0" tIns="283633" rIns="0" bIns="0" rtlCol="0" anchor="ctr">
            <a:spAutoFit/>
          </a:bodyPr>
          <a:lstStyle/>
          <a:p>
            <a:pPr marL="220974">
              <a:spcBef>
                <a:spcPts val="133"/>
              </a:spcBef>
            </a:pPr>
            <a:r>
              <a:rPr dirty="0"/>
              <a:t>Best</a:t>
            </a:r>
            <a:r>
              <a:rPr spc="60" dirty="0"/>
              <a:t> </a:t>
            </a:r>
            <a:r>
              <a:rPr spc="73" dirty="0"/>
              <a:t>practices</a:t>
            </a:r>
          </a:p>
        </p:txBody>
      </p:sp>
      <p:sp>
        <p:nvSpPr>
          <p:cNvPr id="3" name="object 3"/>
          <p:cNvSpPr txBox="1"/>
          <p:nvPr/>
        </p:nvSpPr>
        <p:spPr>
          <a:xfrm>
            <a:off x="406360" y="841134"/>
            <a:ext cx="4732867" cy="509541"/>
          </a:xfrm>
          <a:prstGeom prst="rect">
            <a:avLst/>
          </a:prstGeom>
        </p:spPr>
        <p:txBody>
          <a:bodyPr vert="horz" wrap="square" lIns="0" tIns="16933" rIns="0" bIns="0" rtlCol="0">
            <a:spAutoFit/>
          </a:bodyPr>
          <a:lstStyle/>
          <a:p>
            <a:pPr marL="16933">
              <a:spcBef>
                <a:spcPts val="133"/>
              </a:spcBef>
              <a:tabLst>
                <a:tab pos="648529" algn="l"/>
              </a:tabLst>
            </a:pPr>
            <a:r>
              <a:rPr sz="3200" b="1" spc="-33" dirty="0">
                <a:latin typeface="Arial" panose="020B0604020202020204" pitchFamily="34" charset="0"/>
                <a:cs typeface="Arial" panose="020B0604020202020204" pitchFamily="34" charset="0"/>
              </a:rPr>
              <a:t>1.</a:t>
            </a:r>
            <a:r>
              <a:rPr sz="3200" b="1" dirty="0">
                <a:latin typeface="Arial" panose="020B0604020202020204" pitchFamily="34" charset="0"/>
                <a:cs typeface="Arial" panose="020B0604020202020204" pitchFamily="34" charset="0"/>
              </a:rPr>
              <a:t>	</a:t>
            </a:r>
            <a:r>
              <a:rPr sz="3200" b="1" spc="-160" dirty="0">
                <a:latin typeface="Arial" panose="020B0604020202020204" pitchFamily="34" charset="0"/>
                <a:cs typeface="Arial" panose="020B0604020202020204" pitchFamily="34" charset="0"/>
              </a:rPr>
              <a:t>Practice</a:t>
            </a:r>
            <a:r>
              <a:rPr sz="3200" b="1" spc="-280" dirty="0">
                <a:latin typeface="Arial" panose="020B0604020202020204" pitchFamily="34" charset="0"/>
                <a:cs typeface="Arial" panose="020B0604020202020204" pitchFamily="34" charset="0"/>
              </a:rPr>
              <a:t> </a:t>
            </a:r>
            <a:r>
              <a:rPr sz="3200" b="1" spc="-193" dirty="0">
                <a:latin typeface="Arial" panose="020B0604020202020204" pitchFamily="34" charset="0"/>
                <a:cs typeface="Arial" panose="020B0604020202020204" pitchFamily="34" charset="0"/>
              </a:rPr>
              <a:t>the</a:t>
            </a:r>
            <a:r>
              <a:rPr sz="3200" b="1" spc="-280" dirty="0">
                <a:latin typeface="Arial" panose="020B0604020202020204" pitchFamily="34" charset="0"/>
                <a:cs typeface="Arial" panose="020B0604020202020204" pitchFamily="34" charset="0"/>
              </a:rPr>
              <a:t> </a:t>
            </a:r>
            <a:r>
              <a:rPr sz="3200" b="1" spc="-213" dirty="0">
                <a:latin typeface="Arial" panose="020B0604020202020204" pitchFamily="34" charset="0"/>
                <a:cs typeface="Arial" panose="020B0604020202020204" pitchFamily="34" charset="0"/>
              </a:rPr>
              <a:t>3-2-</a:t>
            </a:r>
            <a:r>
              <a:rPr sz="3200" b="1" spc="-253" dirty="0">
                <a:latin typeface="Arial" panose="020B0604020202020204" pitchFamily="34" charset="0"/>
                <a:cs typeface="Arial" panose="020B0604020202020204" pitchFamily="34" charset="0"/>
              </a:rPr>
              <a:t>1</a:t>
            </a:r>
            <a:r>
              <a:rPr sz="3200" b="1" spc="-267" dirty="0">
                <a:latin typeface="Arial" panose="020B0604020202020204" pitchFamily="34" charset="0"/>
                <a:cs typeface="Arial" panose="020B0604020202020204" pitchFamily="34" charset="0"/>
              </a:rPr>
              <a:t> </a:t>
            </a:r>
            <a:r>
              <a:rPr sz="3200" b="1" spc="-93" dirty="0">
                <a:latin typeface="Arial" panose="020B0604020202020204" pitchFamily="34" charset="0"/>
                <a:cs typeface="Arial" panose="020B0604020202020204" pitchFamily="34" charset="0"/>
              </a:rPr>
              <a:t>rule</a:t>
            </a:r>
            <a:endParaRPr sz="3200" dirty="0">
              <a:latin typeface="Arial" panose="020B0604020202020204" pitchFamily="34" charset="0"/>
              <a:cs typeface="Arial" panose="020B0604020202020204" pitchFamily="34" charset="0"/>
            </a:endParaRPr>
          </a:p>
        </p:txBody>
      </p:sp>
      <p:sp>
        <p:nvSpPr>
          <p:cNvPr id="4" name="object 4"/>
          <p:cNvSpPr txBox="1"/>
          <p:nvPr/>
        </p:nvSpPr>
        <p:spPr>
          <a:xfrm>
            <a:off x="11724351" y="6378439"/>
            <a:ext cx="230293" cy="222219"/>
          </a:xfrm>
          <a:prstGeom prst="rect">
            <a:avLst/>
          </a:prstGeom>
        </p:spPr>
        <p:txBody>
          <a:bodyPr vert="horz" wrap="square" lIns="0" tIns="16933" rIns="0" bIns="0" rtlCol="0">
            <a:spAutoFit/>
          </a:bodyPr>
          <a:lstStyle/>
          <a:p>
            <a:pPr marL="16933">
              <a:spcBef>
                <a:spcPts val="133"/>
              </a:spcBef>
            </a:pPr>
            <a:r>
              <a:rPr sz="1333" spc="-33" dirty="0">
                <a:solidFill>
                  <a:srgbClr val="5E686C"/>
                </a:solidFill>
                <a:latin typeface="Tahoma"/>
                <a:cs typeface="Tahoma"/>
              </a:rPr>
              <a:t>17</a:t>
            </a:r>
            <a:endParaRPr sz="1333">
              <a:latin typeface="Tahoma"/>
              <a:cs typeface="Tahoma"/>
            </a:endParaRPr>
          </a:p>
        </p:txBody>
      </p:sp>
      <p:pic>
        <p:nvPicPr>
          <p:cNvPr id="5" name="object 5"/>
          <p:cNvPicPr/>
          <p:nvPr/>
        </p:nvPicPr>
        <p:blipFill>
          <a:blip r:embed="rId2" cstate="print"/>
          <a:stretch>
            <a:fillRect/>
          </a:stretch>
        </p:blipFill>
        <p:spPr>
          <a:xfrm>
            <a:off x="5292632" y="301031"/>
            <a:ext cx="6546865" cy="2570633"/>
          </a:xfrm>
          <a:prstGeom prst="rect">
            <a:avLst/>
          </a:prstGeom>
        </p:spPr>
      </p:pic>
      <p:sp>
        <p:nvSpPr>
          <p:cNvPr id="6" name="object 6"/>
          <p:cNvSpPr txBox="1"/>
          <p:nvPr/>
        </p:nvSpPr>
        <p:spPr>
          <a:xfrm>
            <a:off x="406360" y="5350247"/>
            <a:ext cx="10715412" cy="263320"/>
          </a:xfrm>
          <a:prstGeom prst="rect">
            <a:avLst/>
          </a:prstGeom>
        </p:spPr>
        <p:txBody>
          <a:bodyPr vert="horz" wrap="square" lIns="0" tIns="16933" rIns="0" bIns="0" rtlCol="0">
            <a:spAutoFit/>
          </a:bodyPr>
          <a:lstStyle/>
          <a:p>
            <a:pPr marL="16933">
              <a:spcBef>
                <a:spcPts val="133"/>
              </a:spcBef>
            </a:pPr>
            <a:r>
              <a:rPr sz="1600" spc="-67" dirty="0">
                <a:solidFill>
                  <a:srgbClr val="5E686C"/>
                </a:solidFill>
                <a:latin typeface="Tahoma"/>
                <a:cs typeface="Tahoma"/>
              </a:rPr>
              <a:t>Image</a:t>
            </a:r>
            <a:r>
              <a:rPr sz="1600" spc="-113" dirty="0">
                <a:solidFill>
                  <a:srgbClr val="5E686C"/>
                </a:solidFill>
                <a:latin typeface="Tahoma"/>
                <a:cs typeface="Tahoma"/>
              </a:rPr>
              <a:t> </a:t>
            </a:r>
            <a:r>
              <a:rPr sz="1600" spc="-33" dirty="0">
                <a:solidFill>
                  <a:srgbClr val="5E686C"/>
                </a:solidFill>
                <a:latin typeface="Tahoma"/>
                <a:cs typeface="Tahoma"/>
              </a:rPr>
              <a:t>source:</a:t>
            </a:r>
            <a:r>
              <a:rPr sz="1600" spc="-113" dirty="0">
                <a:solidFill>
                  <a:srgbClr val="5E686C"/>
                </a:solidFill>
                <a:latin typeface="Tahoma"/>
                <a:cs typeface="Tahoma"/>
              </a:rPr>
              <a:t> </a:t>
            </a:r>
            <a:r>
              <a:rPr sz="1600" spc="107" dirty="0">
                <a:solidFill>
                  <a:srgbClr val="5E686C"/>
                </a:solidFill>
                <a:latin typeface="Tahoma"/>
                <a:cs typeface="Tahoma"/>
              </a:rPr>
              <a:t>NYU</a:t>
            </a:r>
            <a:r>
              <a:rPr sz="1600" spc="-113" dirty="0">
                <a:solidFill>
                  <a:srgbClr val="5E686C"/>
                </a:solidFill>
                <a:latin typeface="Tahoma"/>
                <a:cs typeface="Tahoma"/>
              </a:rPr>
              <a:t> </a:t>
            </a:r>
            <a:r>
              <a:rPr sz="1600" dirty="0">
                <a:solidFill>
                  <a:srgbClr val="5E686C"/>
                </a:solidFill>
                <a:latin typeface="Tahoma"/>
                <a:cs typeface="Tahoma"/>
              </a:rPr>
              <a:t>Libraries</a:t>
            </a:r>
            <a:r>
              <a:rPr sz="1600" spc="-113" dirty="0">
                <a:solidFill>
                  <a:srgbClr val="5E686C"/>
                </a:solidFill>
                <a:latin typeface="Tahoma"/>
                <a:cs typeface="Tahoma"/>
              </a:rPr>
              <a:t> </a:t>
            </a:r>
            <a:r>
              <a:rPr sz="1600" dirty="0">
                <a:solidFill>
                  <a:srgbClr val="5E686C"/>
                </a:solidFill>
                <a:latin typeface="Tahoma"/>
                <a:cs typeface="Tahoma"/>
              </a:rPr>
              <a:t>Data</a:t>
            </a:r>
            <a:r>
              <a:rPr sz="1600" spc="-113" dirty="0">
                <a:solidFill>
                  <a:srgbClr val="5E686C"/>
                </a:solidFill>
                <a:latin typeface="Tahoma"/>
                <a:cs typeface="Tahoma"/>
              </a:rPr>
              <a:t> </a:t>
            </a:r>
            <a:r>
              <a:rPr sz="1600" dirty="0">
                <a:solidFill>
                  <a:srgbClr val="5E686C"/>
                </a:solidFill>
                <a:latin typeface="Tahoma"/>
                <a:cs typeface="Tahoma"/>
              </a:rPr>
              <a:t>Management</a:t>
            </a:r>
            <a:r>
              <a:rPr sz="1600" spc="-113" dirty="0">
                <a:solidFill>
                  <a:srgbClr val="5E686C"/>
                </a:solidFill>
                <a:latin typeface="Tahoma"/>
                <a:cs typeface="Tahoma"/>
              </a:rPr>
              <a:t> </a:t>
            </a:r>
            <a:r>
              <a:rPr sz="1600" dirty="0">
                <a:solidFill>
                  <a:srgbClr val="5E686C"/>
                </a:solidFill>
                <a:latin typeface="Tahoma"/>
                <a:cs typeface="Tahoma"/>
              </a:rPr>
              <a:t>Planning</a:t>
            </a:r>
            <a:r>
              <a:rPr sz="1600" spc="-113" dirty="0">
                <a:solidFill>
                  <a:srgbClr val="5E686C"/>
                </a:solidFill>
                <a:latin typeface="Tahoma"/>
                <a:cs typeface="Tahoma"/>
              </a:rPr>
              <a:t> </a:t>
            </a:r>
            <a:r>
              <a:rPr sz="1600" spc="-13" dirty="0">
                <a:solidFill>
                  <a:srgbClr val="5E686C"/>
                </a:solidFill>
                <a:latin typeface="Tahoma"/>
                <a:cs typeface="Tahoma"/>
              </a:rPr>
              <a:t>guide</a:t>
            </a:r>
            <a:r>
              <a:rPr sz="1600" spc="-113" dirty="0">
                <a:solidFill>
                  <a:srgbClr val="5E686C"/>
                </a:solidFill>
                <a:latin typeface="Tahoma"/>
                <a:cs typeface="Tahoma"/>
              </a:rPr>
              <a:t> </a:t>
            </a:r>
            <a:r>
              <a:rPr sz="1600" spc="-27" dirty="0">
                <a:solidFill>
                  <a:srgbClr val="5E686C"/>
                </a:solidFill>
                <a:latin typeface="Tahoma"/>
                <a:cs typeface="Tahoma"/>
                <a:hlinkClick r:id="rId3"/>
              </a:rPr>
              <a:t>http://guides.nyu.edu/data_management/storage_backup</a:t>
            </a:r>
            <a:endParaRPr sz="1600" dirty="0">
              <a:latin typeface="Tahoma"/>
              <a:cs typeface="Tahoma"/>
            </a:endParaRPr>
          </a:p>
        </p:txBody>
      </p:sp>
      <p:sp>
        <p:nvSpPr>
          <p:cNvPr id="7" name="object 7"/>
          <p:cNvSpPr txBox="1"/>
          <p:nvPr/>
        </p:nvSpPr>
        <p:spPr>
          <a:xfrm>
            <a:off x="812800" y="3048175"/>
            <a:ext cx="8470900" cy="2318498"/>
          </a:xfrm>
          <a:prstGeom prst="rect">
            <a:avLst/>
          </a:prstGeom>
        </p:spPr>
        <p:txBody>
          <a:bodyPr vert="horz" wrap="square" lIns="0" tIns="16933" rIns="0" bIns="0" rtlCol="0">
            <a:spAutoFit/>
          </a:bodyPr>
          <a:lstStyle/>
          <a:p>
            <a:pPr marL="16933">
              <a:spcBef>
                <a:spcPts val="133"/>
              </a:spcBef>
            </a:pPr>
            <a:r>
              <a:rPr sz="2400" b="1" spc="-180" dirty="0">
                <a:latin typeface="Arial" panose="020B0604020202020204" pitchFamily="34" charset="0"/>
                <a:cs typeface="Arial" panose="020B0604020202020204" pitchFamily="34" charset="0"/>
              </a:rPr>
              <a:t>Example</a:t>
            </a:r>
            <a:r>
              <a:rPr sz="2400" b="1" spc="-167" dirty="0">
                <a:latin typeface="Arial" panose="020B0604020202020204" pitchFamily="34" charset="0"/>
                <a:cs typeface="Arial" panose="020B0604020202020204" pitchFamily="34" charset="0"/>
              </a:rPr>
              <a:t> </a:t>
            </a:r>
            <a:r>
              <a:rPr sz="2400" b="1" spc="-173" dirty="0">
                <a:latin typeface="Arial" panose="020B0604020202020204" pitchFamily="34" charset="0"/>
                <a:cs typeface="Arial" panose="020B0604020202020204" pitchFamily="34" charset="0"/>
              </a:rPr>
              <a:t>storage</a:t>
            </a:r>
            <a:r>
              <a:rPr sz="2400" b="1" spc="-167" dirty="0">
                <a:latin typeface="Arial" panose="020B0604020202020204" pitchFamily="34" charset="0"/>
                <a:cs typeface="Arial" panose="020B0604020202020204" pitchFamily="34" charset="0"/>
              </a:rPr>
              <a:t> </a:t>
            </a:r>
            <a:r>
              <a:rPr sz="2400" b="1" spc="-13" dirty="0">
                <a:latin typeface="Arial" panose="020B0604020202020204" pitchFamily="34" charset="0"/>
                <a:cs typeface="Arial" panose="020B0604020202020204" pitchFamily="34" charset="0"/>
              </a:rPr>
              <a:t>plan:</a:t>
            </a:r>
            <a:endParaRPr sz="2400" dirty="0">
              <a:latin typeface="Arial" panose="020B0604020202020204" pitchFamily="34" charset="0"/>
              <a:cs typeface="Arial" panose="020B0604020202020204" pitchFamily="34" charset="0"/>
            </a:endParaRPr>
          </a:p>
          <a:p>
            <a:pPr marL="16933" marR="6773">
              <a:lnSpc>
                <a:spcPct val="114599"/>
              </a:lnSpc>
              <a:spcBef>
                <a:spcPts val="2100"/>
              </a:spcBef>
            </a:pPr>
            <a:r>
              <a:rPr sz="2400" b="1" spc="-420" dirty="0">
                <a:solidFill>
                  <a:schemeClr val="accent2">
                    <a:lumMod val="50000"/>
                  </a:schemeClr>
                </a:solidFill>
                <a:latin typeface="Arial" panose="020B0604020202020204" pitchFamily="34" charset="0"/>
                <a:cs typeface="Arial" panose="020B0604020202020204" pitchFamily="34" charset="0"/>
              </a:rPr>
              <a:t>I</a:t>
            </a:r>
            <a:r>
              <a:rPr sz="2400" b="1" spc="-220" dirty="0">
                <a:solidFill>
                  <a:schemeClr val="accent2">
                    <a:lumMod val="50000"/>
                  </a:schemeClr>
                </a:solidFill>
                <a:latin typeface="Arial" panose="020B0604020202020204" pitchFamily="34" charset="0"/>
                <a:cs typeface="Arial" panose="020B0604020202020204" pitchFamily="34" charset="0"/>
              </a:rPr>
              <a:t> </a:t>
            </a:r>
            <a:r>
              <a:rPr lang="en-GB" sz="2400" b="1" spc="-220" dirty="0">
                <a:solidFill>
                  <a:schemeClr val="accent2">
                    <a:lumMod val="50000"/>
                  </a:schemeClr>
                </a:solidFill>
                <a:latin typeface="Arial" panose="020B0604020202020204" pitchFamily="34" charset="0"/>
                <a:cs typeface="Arial" panose="020B0604020202020204" pitchFamily="34" charset="0"/>
              </a:rPr>
              <a:t> </a:t>
            </a:r>
            <a:r>
              <a:rPr sz="2400" b="1" spc="-127" dirty="0">
                <a:solidFill>
                  <a:schemeClr val="accent2">
                    <a:lumMod val="50000"/>
                  </a:schemeClr>
                </a:solidFill>
                <a:latin typeface="Arial" panose="020B0604020202020204" pitchFamily="34" charset="0"/>
                <a:cs typeface="Arial" panose="020B0604020202020204" pitchFamily="34" charset="0"/>
              </a:rPr>
              <a:t>will</a:t>
            </a:r>
            <a:r>
              <a:rPr sz="2400" b="1" spc="-213" dirty="0">
                <a:solidFill>
                  <a:schemeClr val="accent2">
                    <a:lumMod val="50000"/>
                  </a:schemeClr>
                </a:solidFill>
                <a:latin typeface="Arial" panose="020B0604020202020204" pitchFamily="34" charset="0"/>
                <a:cs typeface="Arial" panose="020B0604020202020204" pitchFamily="34" charset="0"/>
              </a:rPr>
              <a:t> </a:t>
            </a:r>
            <a:r>
              <a:rPr sz="2400" b="1" spc="-173" dirty="0">
                <a:solidFill>
                  <a:schemeClr val="accent2">
                    <a:lumMod val="50000"/>
                  </a:schemeClr>
                </a:solidFill>
                <a:latin typeface="Arial" panose="020B0604020202020204" pitchFamily="34" charset="0"/>
                <a:cs typeface="Arial" panose="020B0604020202020204" pitchFamily="34" charset="0"/>
              </a:rPr>
              <a:t>keep</a:t>
            </a:r>
            <a:r>
              <a:rPr sz="2400" b="1" spc="-227" dirty="0">
                <a:solidFill>
                  <a:schemeClr val="accent2">
                    <a:lumMod val="50000"/>
                  </a:schemeClr>
                </a:solidFill>
                <a:latin typeface="Arial" panose="020B0604020202020204" pitchFamily="34" charset="0"/>
                <a:cs typeface="Arial" panose="020B0604020202020204" pitchFamily="34" charset="0"/>
              </a:rPr>
              <a:t> </a:t>
            </a:r>
            <a:r>
              <a:rPr sz="2400" b="1" spc="-187" dirty="0">
                <a:solidFill>
                  <a:schemeClr val="accent2">
                    <a:lumMod val="50000"/>
                  </a:schemeClr>
                </a:solidFill>
                <a:latin typeface="Arial" panose="020B0604020202020204" pitchFamily="34" charset="0"/>
                <a:cs typeface="Arial" panose="020B0604020202020204" pitchFamily="34" charset="0"/>
              </a:rPr>
              <a:t>my</a:t>
            </a:r>
            <a:r>
              <a:rPr sz="2400" b="1" spc="-220" dirty="0">
                <a:solidFill>
                  <a:schemeClr val="accent2">
                    <a:lumMod val="50000"/>
                  </a:schemeClr>
                </a:solidFill>
                <a:latin typeface="Arial" panose="020B0604020202020204" pitchFamily="34" charset="0"/>
                <a:cs typeface="Arial" panose="020B0604020202020204" pitchFamily="34" charset="0"/>
              </a:rPr>
              <a:t> </a:t>
            </a:r>
            <a:r>
              <a:rPr sz="2400" b="1" spc="-160" dirty="0">
                <a:solidFill>
                  <a:schemeClr val="accent2">
                    <a:lumMod val="50000"/>
                  </a:schemeClr>
                </a:solidFill>
                <a:latin typeface="Arial" panose="020B0604020202020204" pitchFamily="34" charset="0"/>
                <a:cs typeface="Arial" panose="020B0604020202020204" pitchFamily="34" charset="0"/>
              </a:rPr>
              <a:t>data</a:t>
            </a:r>
            <a:r>
              <a:rPr sz="2400" b="1" spc="-220" dirty="0">
                <a:solidFill>
                  <a:schemeClr val="accent2">
                    <a:lumMod val="50000"/>
                  </a:schemeClr>
                </a:solidFill>
                <a:latin typeface="Arial" panose="020B0604020202020204" pitchFamily="34" charset="0"/>
                <a:cs typeface="Arial" panose="020B0604020202020204" pitchFamily="34" charset="0"/>
              </a:rPr>
              <a:t> </a:t>
            </a:r>
            <a:r>
              <a:rPr lang="en-GB" sz="2400" b="1" spc="-220" dirty="0">
                <a:solidFill>
                  <a:schemeClr val="accent2">
                    <a:lumMod val="50000"/>
                  </a:schemeClr>
                </a:solidFill>
                <a:latin typeface="Arial" panose="020B0604020202020204" pitchFamily="34" charset="0"/>
                <a:cs typeface="Arial" panose="020B0604020202020204" pitchFamily="34" charset="0"/>
              </a:rPr>
              <a:t>password protected </a:t>
            </a:r>
            <a:r>
              <a:rPr sz="2400" b="1" spc="-167" dirty="0">
                <a:solidFill>
                  <a:schemeClr val="accent2">
                    <a:lumMod val="50000"/>
                  </a:schemeClr>
                </a:solidFill>
                <a:latin typeface="Arial" panose="020B0604020202020204" pitchFamily="34" charset="0"/>
                <a:cs typeface="Arial" panose="020B0604020202020204" pitchFamily="34" charset="0"/>
              </a:rPr>
              <a:t>on</a:t>
            </a:r>
            <a:r>
              <a:rPr sz="2400" b="1" spc="-227" dirty="0">
                <a:solidFill>
                  <a:schemeClr val="accent2">
                    <a:lumMod val="50000"/>
                  </a:schemeClr>
                </a:solidFill>
                <a:latin typeface="Arial" panose="020B0604020202020204" pitchFamily="34" charset="0"/>
                <a:cs typeface="Arial" panose="020B0604020202020204" pitchFamily="34" charset="0"/>
              </a:rPr>
              <a:t> </a:t>
            </a:r>
            <a:r>
              <a:rPr sz="2400" b="1" spc="-187" dirty="0">
                <a:solidFill>
                  <a:schemeClr val="accent2">
                    <a:lumMod val="50000"/>
                  </a:schemeClr>
                </a:solidFill>
                <a:latin typeface="Arial" panose="020B0604020202020204" pitchFamily="34" charset="0"/>
                <a:cs typeface="Arial" panose="020B0604020202020204" pitchFamily="34" charset="0"/>
              </a:rPr>
              <a:t>my</a:t>
            </a:r>
            <a:r>
              <a:rPr sz="2400" b="1" spc="-220" dirty="0">
                <a:solidFill>
                  <a:schemeClr val="accent2">
                    <a:lumMod val="50000"/>
                  </a:schemeClr>
                </a:solidFill>
                <a:latin typeface="Arial" panose="020B0604020202020204" pitchFamily="34" charset="0"/>
                <a:cs typeface="Arial" panose="020B0604020202020204" pitchFamily="34" charset="0"/>
              </a:rPr>
              <a:t> </a:t>
            </a:r>
            <a:r>
              <a:rPr sz="2400" b="1" spc="-152" dirty="0">
                <a:solidFill>
                  <a:schemeClr val="accent2">
                    <a:lumMod val="50000"/>
                  </a:schemeClr>
                </a:solidFill>
                <a:latin typeface="Arial" panose="020B0604020202020204" pitchFamily="34" charset="0"/>
                <a:cs typeface="Arial" panose="020B0604020202020204" pitchFamily="34" charset="0"/>
              </a:rPr>
              <a:t>personal</a:t>
            </a:r>
            <a:r>
              <a:rPr sz="2400" b="1" spc="-213" dirty="0">
                <a:solidFill>
                  <a:schemeClr val="accent2">
                    <a:lumMod val="50000"/>
                  </a:schemeClr>
                </a:solidFill>
                <a:latin typeface="Arial" panose="020B0604020202020204" pitchFamily="34" charset="0"/>
                <a:cs typeface="Arial" panose="020B0604020202020204" pitchFamily="34" charset="0"/>
              </a:rPr>
              <a:t> </a:t>
            </a:r>
            <a:r>
              <a:rPr sz="2400" b="1" spc="-133" dirty="0">
                <a:solidFill>
                  <a:schemeClr val="accent2">
                    <a:lumMod val="50000"/>
                  </a:schemeClr>
                </a:solidFill>
                <a:latin typeface="Arial" panose="020B0604020202020204" pitchFamily="34" charset="0"/>
                <a:cs typeface="Arial" panose="020B0604020202020204" pitchFamily="34" charset="0"/>
              </a:rPr>
              <a:t>laptop</a:t>
            </a:r>
            <a:r>
              <a:rPr sz="2400" b="1" spc="-227" dirty="0">
                <a:solidFill>
                  <a:schemeClr val="accent2">
                    <a:lumMod val="50000"/>
                  </a:schemeClr>
                </a:solidFill>
                <a:latin typeface="Arial" panose="020B0604020202020204" pitchFamily="34" charset="0"/>
                <a:cs typeface="Arial" panose="020B0604020202020204" pitchFamily="34" charset="0"/>
              </a:rPr>
              <a:t> </a:t>
            </a:r>
            <a:r>
              <a:rPr sz="2400" b="1" spc="-187" dirty="0">
                <a:solidFill>
                  <a:schemeClr val="accent2">
                    <a:lumMod val="50000"/>
                  </a:schemeClr>
                </a:solidFill>
                <a:latin typeface="Arial" panose="020B0604020202020204" pitchFamily="34" charset="0"/>
                <a:cs typeface="Arial" panose="020B0604020202020204" pitchFamily="34" charset="0"/>
              </a:rPr>
              <a:t>and</a:t>
            </a:r>
            <a:r>
              <a:rPr sz="2400" b="1" spc="-213" dirty="0">
                <a:solidFill>
                  <a:schemeClr val="accent2">
                    <a:lumMod val="50000"/>
                  </a:schemeClr>
                </a:solidFill>
                <a:latin typeface="Arial" panose="020B0604020202020204" pitchFamily="34" charset="0"/>
                <a:cs typeface="Arial" panose="020B0604020202020204" pitchFamily="34" charset="0"/>
              </a:rPr>
              <a:t> </a:t>
            </a:r>
            <a:r>
              <a:rPr sz="2400" b="1" spc="-173" dirty="0">
                <a:solidFill>
                  <a:schemeClr val="accent2">
                    <a:lumMod val="50000"/>
                  </a:schemeClr>
                </a:solidFill>
                <a:latin typeface="Arial" panose="020B0604020202020204" pitchFamily="34" charset="0"/>
                <a:cs typeface="Arial" panose="020B0604020202020204" pitchFamily="34" charset="0"/>
              </a:rPr>
              <a:t>back</a:t>
            </a:r>
            <a:r>
              <a:rPr sz="2400" b="1" spc="-227" dirty="0">
                <a:solidFill>
                  <a:schemeClr val="accent2">
                    <a:lumMod val="50000"/>
                  </a:schemeClr>
                </a:solidFill>
                <a:latin typeface="Arial" panose="020B0604020202020204" pitchFamily="34" charset="0"/>
                <a:cs typeface="Arial" panose="020B0604020202020204" pitchFamily="34" charset="0"/>
              </a:rPr>
              <a:t> </a:t>
            </a:r>
            <a:r>
              <a:rPr sz="2400" b="1" spc="-87" dirty="0">
                <a:solidFill>
                  <a:schemeClr val="accent2">
                    <a:lumMod val="50000"/>
                  </a:schemeClr>
                </a:solidFill>
                <a:latin typeface="Arial" panose="020B0604020202020204" pitchFamily="34" charset="0"/>
                <a:cs typeface="Arial" panose="020B0604020202020204" pitchFamily="34" charset="0"/>
              </a:rPr>
              <a:t>it</a:t>
            </a:r>
            <a:r>
              <a:rPr sz="2400" b="1" spc="-213" dirty="0">
                <a:solidFill>
                  <a:schemeClr val="accent2">
                    <a:lumMod val="50000"/>
                  </a:schemeClr>
                </a:solidFill>
                <a:latin typeface="Arial" panose="020B0604020202020204" pitchFamily="34" charset="0"/>
                <a:cs typeface="Arial" panose="020B0604020202020204" pitchFamily="34" charset="0"/>
              </a:rPr>
              <a:t> </a:t>
            </a:r>
            <a:r>
              <a:rPr sz="2400" b="1" spc="-180" dirty="0">
                <a:solidFill>
                  <a:schemeClr val="accent2">
                    <a:lumMod val="50000"/>
                  </a:schemeClr>
                </a:solidFill>
                <a:latin typeface="Arial" panose="020B0604020202020204" pitchFamily="34" charset="0"/>
                <a:cs typeface="Arial" panose="020B0604020202020204" pitchFamily="34" charset="0"/>
              </a:rPr>
              <a:t>up</a:t>
            </a:r>
            <a:r>
              <a:rPr sz="2400" b="1" spc="-220" dirty="0">
                <a:solidFill>
                  <a:schemeClr val="accent2">
                    <a:lumMod val="50000"/>
                  </a:schemeClr>
                </a:solidFill>
                <a:latin typeface="Arial" panose="020B0604020202020204" pitchFamily="34" charset="0"/>
                <a:cs typeface="Arial" panose="020B0604020202020204" pitchFamily="34" charset="0"/>
              </a:rPr>
              <a:t> </a:t>
            </a:r>
            <a:r>
              <a:rPr sz="2400" b="1" spc="-167" dirty="0">
                <a:solidFill>
                  <a:schemeClr val="accent2">
                    <a:lumMod val="50000"/>
                  </a:schemeClr>
                </a:solidFill>
                <a:latin typeface="Arial" panose="020B0604020202020204" pitchFamily="34" charset="0"/>
                <a:cs typeface="Arial" panose="020B0604020202020204" pitchFamily="34" charset="0"/>
              </a:rPr>
              <a:t>on</a:t>
            </a:r>
            <a:r>
              <a:rPr sz="2400" b="1" spc="-227" dirty="0">
                <a:solidFill>
                  <a:schemeClr val="accent2">
                    <a:lumMod val="50000"/>
                  </a:schemeClr>
                </a:solidFill>
                <a:latin typeface="Arial" panose="020B0604020202020204" pitchFamily="34" charset="0"/>
                <a:cs typeface="Arial" panose="020B0604020202020204" pitchFamily="34" charset="0"/>
              </a:rPr>
              <a:t> </a:t>
            </a:r>
            <a:r>
              <a:rPr sz="2400" b="1" spc="-33" dirty="0">
                <a:solidFill>
                  <a:schemeClr val="accent2">
                    <a:lumMod val="50000"/>
                  </a:schemeClr>
                </a:solidFill>
                <a:latin typeface="Arial" panose="020B0604020202020204" pitchFamily="34" charset="0"/>
                <a:cs typeface="Arial" panose="020B0604020202020204" pitchFamily="34" charset="0"/>
              </a:rPr>
              <a:t>my </a:t>
            </a:r>
            <a:r>
              <a:rPr lang="en-GB" sz="2400" b="1" spc="-33" dirty="0">
                <a:solidFill>
                  <a:schemeClr val="accent2">
                    <a:lumMod val="50000"/>
                  </a:schemeClr>
                </a:solidFill>
                <a:latin typeface="Arial" panose="020B0604020202020204" pitchFamily="34" charset="0"/>
                <a:cs typeface="Arial" panose="020B0604020202020204" pitchFamily="34" charset="0"/>
              </a:rPr>
              <a:t>university Cloud </a:t>
            </a:r>
            <a:r>
              <a:rPr lang="en-GB" sz="2400" b="1" spc="-33" dirty="0" err="1">
                <a:solidFill>
                  <a:schemeClr val="accent2">
                    <a:lumMod val="50000"/>
                  </a:schemeClr>
                </a:solidFill>
                <a:latin typeface="Arial" panose="020B0604020202020204" pitchFamily="34" charset="0"/>
                <a:cs typeface="Arial" panose="020B0604020202020204" pitchFamily="34" charset="0"/>
              </a:rPr>
              <a:t>Onedrive</a:t>
            </a:r>
            <a:r>
              <a:rPr sz="2400" b="1" spc="-167" dirty="0">
                <a:solidFill>
                  <a:schemeClr val="accent2">
                    <a:lumMod val="50000"/>
                  </a:schemeClr>
                </a:solidFill>
                <a:latin typeface="Arial" panose="020B0604020202020204" pitchFamily="34" charset="0"/>
                <a:cs typeface="Arial" panose="020B0604020202020204" pitchFamily="34" charset="0"/>
              </a:rPr>
              <a:t>.</a:t>
            </a:r>
            <a:r>
              <a:rPr sz="2400" b="1" spc="-167" dirty="0">
                <a:solidFill>
                  <a:srgbClr val="83D061"/>
                </a:solidFill>
                <a:latin typeface="Arial" panose="020B0604020202020204" pitchFamily="34" charset="0"/>
                <a:cs typeface="Arial" panose="020B0604020202020204" pitchFamily="34" charset="0"/>
              </a:rPr>
              <a:t> </a:t>
            </a:r>
            <a:r>
              <a:rPr sz="2400" b="1" spc="-33" dirty="0">
                <a:solidFill>
                  <a:srgbClr val="7030A0"/>
                </a:solidFill>
                <a:latin typeface="Arial" panose="020B0604020202020204" pitchFamily="34" charset="0"/>
                <a:cs typeface="Arial" panose="020B0604020202020204" pitchFamily="34" charset="0"/>
              </a:rPr>
              <a:t>My</a:t>
            </a:r>
            <a:r>
              <a:rPr sz="2400" b="1" spc="-220" dirty="0">
                <a:solidFill>
                  <a:srgbClr val="7030A0"/>
                </a:solidFill>
                <a:latin typeface="Arial" panose="020B0604020202020204" pitchFamily="34" charset="0"/>
                <a:cs typeface="Arial" panose="020B0604020202020204" pitchFamily="34" charset="0"/>
              </a:rPr>
              <a:t> </a:t>
            </a:r>
            <a:r>
              <a:rPr sz="2400" b="1" spc="-133" dirty="0">
                <a:solidFill>
                  <a:srgbClr val="7030A0"/>
                </a:solidFill>
                <a:latin typeface="Arial" panose="020B0604020202020204" pitchFamily="34" charset="0"/>
                <a:cs typeface="Arial" panose="020B0604020202020204" pitchFamily="34" charset="0"/>
              </a:rPr>
              <a:t>laptop</a:t>
            </a:r>
            <a:r>
              <a:rPr sz="2400" b="1" spc="-213" dirty="0">
                <a:solidFill>
                  <a:srgbClr val="7030A0"/>
                </a:solidFill>
                <a:latin typeface="Arial" panose="020B0604020202020204" pitchFamily="34" charset="0"/>
                <a:cs typeface="Arial" panose="020B0604020202020204" pitchFamily="34" charset="0"/>
              </a:rPr>
              <a:t> </a:t>
            </a:r>
            <a:r>
              <a:rPr sz="2400" b="1" spc="-127" dirty="0">
                <a:solidFill>
                  <a:srgbClr val="7030A0"/>
                </a:solidFill>
                <a:latin typeface="Arial" panose="020B0604020202020204" pitchFamily="34" charset="0"/>
                <a:cs typeface="Arial" panose="020B0604020202020204" pitchFamily="34" charset="0"/>
              </a:rPr>
              <a:t>will</a:t>
            </a:r>
            <a:r>
              <a:rPr sz="2400" b="1" spc="-207" dirty="0">
                <a:solidFill>
                  <a:srgbClr val="7030A0"/>
                </a:solidFill>
                <a:latin typeface="Arial" panose="020B0604020202020204" pitchFamily="34" charset="0"/>
                <a:cs typeface="Arial" panose="020B0604020202020204" pitchFamily="34" charset="0"/>
              </a:rPr>
              <a:t> </a:t>
            </a:r>
            <a:r>
              <a:rPr sz="2400" b="1" spc="-173" dirty="0">
                <a:solidFill>
                  <a:srgbClr val="7030A0"/>
                </a:solidFill>
                <a:latin typeface="Arial" panose="020B0604020202020204" pitchFamily="34" charset="0"/>
                <a:cs typeface="Arial" panose="020B0604020202020204" pitchFamily="34" charset="0"/>
              </a:rPr>
              <a:t>be</a:t>
            </a:r>
            <a:r>
              <a:rPr sz="2400" b="1" spc="-213" dirty="0">
                <a:solidFill>
                  <a:srgbClr val="7030A0"/>
                </a:solidFill>
                <a:latin typeface="Arial" panose="020B0604020202020204" pitchFamily="34" charset="0"/>
                <a:cs typeface="Arial" panose="020B0604020202020204" pitchFamily="34" charset="0"/>
              </a:rPr>
              <a:t> </a:t>
            </a:r>
            <a:r>
              <a:rPr sz="2400" b="1" spc="-140" dirty="0">
                <a:solidFill>
                  <a:srgbClr val="7030A0"/>
                </a:solidFill>
                <a:latin typeface="Arial" panose="020B0604020202020204" pitchFamily="34" charset="0"/>
                <a:cs typeface="Arial" panose="020B0604020202020204" pitchFamily="34" charset="0"/>
              </a:rPr>
              <a:t>stored</a:t>
            </a:r>
            <a:r>
              <a:rPr sz="2400" b="1" spc="-207" dirty="0">
                <a:solidFill>
                  <a:srgbClr val="7030A0"/>
                </a:solidFill>
                <a:latin typeface="Arial" panose="020B0604020202020204" pitchFamily="34" charset="0"/>
                <a:cs typeface="Arial" panose="020B0604020202020204" pitchFamily="34" charset="0"/>
              </a:rPr>
              <a:t> </a:t>
            </a:r>
            <a:r>
              <a:rPr sz="2400" b="1" spc="-147" dirty="0">
                <a:solidFill>
                  <a:srgbClr val="7030A0"/>
                </a:solidFill>
                <a:latin typeface="Arial" panose="020B0604020202020204" pitchFamily="34" charset="0"/>
                <a:cs typeface="Arial" panose="020B0604020202020204" pitchFamily="34" charset="0"/>
              </a:rPr>
              <a:t>at</a:t>
            </a:r>
            <a:r>
              <a:rPr sz="2400" b="1" spc="-213" dirty="0">
                <a:solidFill>
                  <a:srgbClr val="7030A0"/>
                </a:solidFill>
                <a:latin typeface="Arial" panose="020B0604020202020204" pitchFamily="34" charset="0"/>
                <a:cs typeface="Arial" panose="020B0604020202020204" pitchFamily="34" charset="0"/>
              </a:rPr>
              <a:t> </a:t>
            </a:r>
            <a:r>
              <a:rPr sz="2400" b="1" spc="-187" dirty="0">
                <a:solidFill>
                  <a:srgbClr val="7030A0"/>
                </a:solidFill>
                <a:latin typeface="Arial" panose="020B0604020202020204" pitchFamily="34" charset="0"/>
                <a:cs typeface="Arial" panose="020B0604020202020204" pitchFamily="34" charset="0"/>
              </a:rPr>
              <a:t>my</a:t>
            </a:r>
            <a:r>
              <a:rPr sz="2400" b="1" spc="-213" dirty="0">
                <a:solidFill>
                  <a:srgbClr val="7030A0"/>
                </a:solidFill>
                <a:latin typeface="Arial" panose="020B0604020202020204" pitchFamily="34" charset="0"/>
                <a:cs typeface="Arial" panose="020B0604020202020204" pitchFamily="34" charset="0"/>
              </a:rPr>
              <a:t> </a:t>
            </a:r>
            <a:r>
              <a:rPr sz="2400" b="1" spc="-13" dirty="0">
                <a:solidFill>
                  <a:srgbClr val="7030A0"/>
                </a:solidFill>
                <a:latin typeface="Arial" panose="020B0604020202020204" pitchFamily="34" charset="0"/>
                <a:cs typeface="Arial" panose="020B0604020202020204" pitchFamily="34" charset="0"/>
              </a:rPr>
              <a:t>house </a:t>
            </a:r>
            <a:r>
              <a:rPr sz="2400" b="1" spc="-173" dirty="0">
                <a:solidFill>
                  <a:srgbClr val="7030A0"/>
                </a:solidFill>
                <a:latin typeface="Arial" panose="020B0604020202020204" pitchFamily="34" charset="0"/>
                <a:cs typeface="Arial" panose="020B0604020202020204" pitchFamily="34" charset="0"/>
              </a:rPr>
              <a:t>whereas</a:t>
            </a:r>
            <a:r>
              <a:rPr sz="2400" b="1" spc="-193" dirty="0">
                <a:solidFill>
                  <a:srgbClr val="7030A0"/>
                </a:solidFill>
                <a:latin typeface="Arial" panose="020B0604020202020204" pitchFamily="34" charset="0"/>
                <a:cs typeface="Arial" panose="020B0604020202020204" pitchFamily="34" charset="0"/>
              </a:rPr>
              <a:t> </a:t>
            </a:r>
            <a:r>
              <a:rPr lang="en-GB" sz="2400" b="1" spc="-193" dirty="0" err="1">
                <a:solidFill>
                  <a:srgbClr val="7030A0"/>
                </a:solidFill>
                <a:latin typeface="Arial" panose="020B0604020202020204" pitchFamily="34" charset="0"/>
                <a:cs typeface="Arial" panose="020B0604020202020204" pitchFamily="34" charset="0"/>
              </a:rPr>
              <a:t>Onedrive</a:t>
            </a:r>
            <a:r>
              <a:rPr sz="2400" b="1" spc="-193" dirty="0">
                <a:solidFill>
                  <a:srgbClr val="7030A0"/>
                </a:solidFill>
                <a:latin typeface="Arial" panose="020B0604020202020204" pitchFamily="34" charset="0"/>
                <a:cs typeface="Arial" panose="020B0604020202020204" pitchFamily="34" charset="0"/>
              </a:rPr>
              <a:t> </a:t>
            </a:r>
            <a:r>
              <a:rPr sz="2400" b="1" spc="-140" dirty="0">
                <a:solidFill>
                  <a:srgbClr val="7030A0"/>
                </a:solidFill>
                <a:latin typeface="Arial" panose="020B0604020202020204" pitchFamily="34" charset="0"/>
                <a:cs typeface="Arial" panose="020B0604020202020204" pitchFamily="34" charset="0"/>
              </a:rPr>
              <a:t>is</a:t>
            </a:r>
            <a:r>
              <a:rPr sz="2400" b="1" spc="-187" dirty="0">
                <a:solidFill>
                  <a:srgbClr val="7030A0"/>
                </a:solidFill>
                <a:latin typeface="Arial" panose="020B0604020202020204" pitchFamily="34" charset="0"/>
                <a:cs typeface="Arial" panose="020B0604020202020204" pitchFamily="34" charset="0"/>
              </a:rPr>
              <a:t> </a:t>
            </a:r>
            <a:r>
              <a:rPr sz="2400" b="1" spc="-140" dirty="0">
                <a:solidFill>
                  <a:srgbClr val="7030A0"/>
                </a:solidFill>
                <a:latin typeface="Arial" panose="020B0604020202020204" pitchFamily="34" charset="0"/>
                <a:cs typeface="Arial" panose="020B0604020202020204" pitchFamily="34" charset="0"/>
              </a:rPr>
              <a:t>stored</a:t>
            </a:r>
            <a:r>
              <a:rPr sz="2400" b="1" spc="-187" dirty="0">
                <a:solidFill>
                  <a:srgbClr val="7030A0"/>
                </a:solidFill>
                <a:latin typeface="Arial" panose="020B0604020202020204" pitchFamily="34" charset="0"/>
                <a:cs typeface="Arial" panose="020B0604020202020204" pitchFamily="34" charset="0"/>
              </a:rPr>
              <a:t> </a:t>
            </a:r>
            <a:r>
              <a:rPr sz="2400" b="1" spc="-167" dirty="0">
                <a:solidFill>
                  <a:srgbClr val="7030A0"/>
                </a:solidFill>
                <a:latin typeface="Arial" panose="020B0604020202020204" pitchFamily="34" charset="0"/>
                <a:cs typeface="Arial" panose="020B0604020202020204" pitchFamily="34" charset="0"/>
              </a:rPr>
              <a:t>on</a:t>
            </a:r>
            <a:r>
              <a:rPr sz="2400" b="1" spc="-193" dirty="0">
                <a:solidFill>
                  <a:srgbClr val="7030A0"/>
                </a:solidFill>
                <a:latin typeface="Arial" panose="020B0604020202020204" pitchFamily="34" charset="0"/>
                <a:cs typeface="Arial" panose="020B0604020202020204" pitchFamily="34" charset="0"/>
              </a:rPr>
              <a:t> </a:t>
            </a:r>
            <a:r>
              <a:rPr lang="en-GB" sz="2400" b="1" spc="-193" dirty="0">
                <a:solidFill>
                  <a:srgbClr val="7030A0"/>
                </a:solidFill>
                <a:latin typeface="Arial" panose="020B0604020202020204" pitchFamily="34" charset="0"/>
                <a:cs typeface="Arial" panose="020B0604020202020204" pitchFamily="34" charset="0"/>
              </a:rPr>
              <a:t>University </a:t>
            </a:r>
            <a:r>
              <a:rPr sz="2400" b="1" spc="-147" dirty="0">
                <a:solidFill>
                  <a:srgbClr val="7030A0"/>
                </a:solidFill>
                <a:latin typeface="Arial" panose="020B0604020202020204" pitchFamily="34" charset="0"/>
                <a:cs typeface="Arial" panose="020B0604020202020204" pitchFamily="34" charset="0"/>
              </a:rPr>
              <a:t>servers</a:t>
            </a:r>
            <a:r>
              <a:rPr sz="2400" b="1" spc="-33" dirty="0">
                <a:solidFill>
                  <a:srgbClr val="7030A0"/>
                </a:solidFill>
                <a:latin typeface="Arial" panose="020B0604020202020204" pitchFamily="34" charset="0"/>
                <a:cs typeface="Arial" panose="020B0604020202020204" pitchFamily="34" charset="0"/>
              </a:rPr>
              <a:t>.</a:t>
            </a:r>
            <a:endParaRPr sz="2400" dirty="0">
              <a:solidFill>
                <a:srgbClr val="7030A0"/>
              </a:solidFill>
              <a:latin typeface="Arial" panose="020B0604020202020204" pitchFamily="34" charset="0"/>
              <a:cs typeface="Arial" panose="020B0604020202020204" pitchFamily="34" charset="0"/>
            </a:endParaRPr>
          </a:p>
        </p:txBody>
      </p:sp>
      <p:cxnSp>
        <p:nvCxnSpPr>
          <p:cNvPr id="18" name="Straight Arrow Connector 17">
            <a:extLst>
              <a:ext uri="{FF2B5EF4-FFF2-40B4-BE49-F238E27FC236}">
                <a16:creationId xmlns:a16="http://schemas.microsoft.com/office/drawing/2014/main" id="{ECC7E630-B4C6-C3E5-6921-DEB30321B5A8}"/>
              </a:ext>
            </a:extLst>
          </p:cNvPr>
          <p:cNvCxnSpPr>
            <a:cxnSpLocks/>
          </p:cNvCxnSpPr>
          <p:nvPr/>
        </p:nvCxnSpPr>
        <p:spPr>
          <a:xfrm flipH="1">
            <a:off x="9283700" y="2871664"/>
            <a:ext cx="1445559" cy="1274590"/>
          </a:xfrm>
          <a:prstGeom prst="straightConnector1">
            <a:avLst/>
          </a:prstGeom>
          <a:ln w="76200">
            <a:solidFill>
              <a:srgbClr val="FF0000">
                <a:alpha val="84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028DF9EA-2C9D-4D7A-936D-F95BEAD58822}"/>
              </a:ext>
            </a:extLst>
          </p:cNvPr>
          <p:cNvCxnSpPr>
            <a:cxnSpLocks/>
          </p:cNvCxnSpPr>
          <p:nvPr/>
        </p:nvCxnSpPr>
        <p:spPr>
          <a:xfrm flipH="1">
            <a:off x="7895902" y="3006843"/>
            <a:ext cx="555120" cy="549040"/>
          </a:xfrm>
          <a:prstGeom prst="straightConnector1">
            <a:avLst/>
          </a:prstGeom>
          <a:ln w="76200">
            <a:solidFill>
              <a:srgbClr val="FF0000">
                <a:alpha val="84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52CD8EF-9A6A-DE57-9C85-EA274C539B4F}"/>
              </a:ext>
            </a:extLst>
          </p:cNvPr>
          <p:cNvCxnSpPr>
            <a:cxnSpLocks/>
          </p:cNvCxnSpPr>
          <p:nvPr/>
        </p:nvCxnSpPr>
        <p:spPr>
          <a:xfrm flipH="1">
            <a:off x="5347799" y="3075941"/>
            <a:ext cx="555120" cy="549040"/>
          </a:xfrm>
          <a:prstGeom prst="straightConnector1">
            <a:avLst/>
          </a:prstGeom>
          <a:ln w="76200">
            <a:solidFill>
              <a:srgbClr val="FF0000">
                <a:alpha val="84000"/>
              </a:srgbClr>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12967" y="389243"/>
            <a:ext cx="4358639" cy="694207"/>
          </a:xfrm>
          <a:prstGeom prst="rect">
            <a:avLst/>
          </a:prstGeom>
        </p:spPr>
        <p:txBody>
          <a:bodyPr vert="horz" wrap="square" lIns="0" tIns="16933" rIns="0" bIns="0" rtlCol="0" anchor="ctr">
            <a:spAutoFit/>
          </a:bodyPr>
          <a:lstStyle/>
          <a:p>
            <a:pPr marL="16933">
              <a:spcBef>
                <a:spcPts val="133"/>
              </a:spcBef>
            </a:pPr>
            <a:r>
              <a:rPr spc="-40" dirty="0"/>
              <a:t>Confidential</a:t>
            </a:r>
            <a:r>
              <a:rPr spc="-173" dirty="0"/>
              <a:t> </a:t>
            </a:r>
            <a:r>
              <a:rPr spc="-27" dirty="0"/>
              <a:t>data</a:t>
            </a:r>
          </a:p>
        </p:txBody>
      </p:sp>
      <p:sp>
        <p:nvSpPr>
          <p:cNvPr id="3" name="object 3"/>
          <p:cNvSpPr txBox="1"/>
          <p:nvPr/>
        </p:nvSpPr>
        <p:spPr>
          <a:xfrm>
            <a:off x="522725" y="1263668"/>
            <a:ext cx="11083712" cy="1248269"/>
          </a:xfrm>
          <a:prstGeom prst="rect">
            <a:avLst/>
          </a:prstGeom>
        </p:spPr>
        <p:txBody>
          <a:bodyPr vert="horz" wrap="square" lIns="0" tIns="16933" rIns="0" bIns="0" rtlCol="0">
            <a:spAutoFit/>
          </a:bodyPr>
          <a:lstStyle/>
          <a:p>
            <a:pPr marL="16933" marR="6773" algn="ctr">
              <a:lnSpc>
                <a:spcPct val="114599"/>
              </a:lnSpc>
              <a:spcBef>
                <a:spcPts val="133"/>
              </a:spcBef>
            </a:pPr>
            <a:r>
              <a:rPr lang="en-GB" sz="2400" dirty="0">
                <a:latin typeface="Arial" panose="020B0604020202020204" pitchFamily="34" charset="0"/>
                <a:cs typeface="Arial" panose="020B0604020202020204" pitchFamily="34" charset="0"/>
              </a:rPr>
              <a:t>C</a:t>
            </a:r>
            <a:r>
              <a:rPr sz="2400" dirty="0" err="1">
                <a:latin typeface="Arial" panose="020B0604020202020204" pitchFamily="34" charset="0"/>
                <a:cs typeface="Arial" panose="020B0604020202020204" pitchFamily="34" charset="0"/>
              </a:rPr>
              <a:t>onfidential</a:t>
            </a:r>
            <a:r>
              <a:rPr sz="2400" spc="-152"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research</a:t>
            </a:r>
            <a:r>
              <a:rPr sz="2400" spc="-1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data</a:t>
            </a:r>
            <a:r>
              <a:rPr sz="2400" spc="-160"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includes </a:t>
            </a:r>
            <a:r>
              <a:rPr sz="2400" b="1" spc="-147" dirty="0">
                <a:latin typeface="Arial" panose="020B0604020202020204" pitchFamily="34" charset="0"/>
                <a:cs typeface="Arial" panose="020B0604020202020204" pitchFamily="34" charset="0"/>
              </a:rPr>
              <a:t>information</a:t>
            </a:r>
            <a:r>
              <a:rPr sz="2400" b="1" spc="-173" dirty="0">
                <a:latin typeface="Arial" panose="020B0604020202020204" pitchFamily="34" charset="0"/>
                <a:cs typeface="Arial" panose="020B0604020202020204" pitchFamily="34" charset="0"/>
              </a:rPr>
              <a:t> </a:t>
            </a:r>
            <a:r>
              <a:rPr sz="2400" b="1" spc="-133" dirty="0">
                <a:latin typeface="Arial" panose="020B0604020202020204" pitchFamily="34" charset="0"/>
                <a:cs typeface="Arial" panose="020B0604020202020204" pitchFamily="34" charset="0"/>
              </a:rPr>
              <a:t>related</a:t>
            </a:r>
            <a:r>
              <a:rPr sz="2400" b="1" spc="-152" dirty="0">
                <a:latin typeface="Arial" panose="020B0604020202020204" pitchFamily="34" charset="0"/>
                <a:cs typeface="Arial" panose="020B0604020202020204" pitchFamily="34" charset="0"/>
              </a:rPr>
              <a:t> </a:t>
            </a:r>
            <a:r>
              <a:rPr sz="2400" b="1" spc="-113" dirty="0">
                <a:latin typeface="Arial" panose="020B0604020202020204" pitchFamily="34" charset="0"/>
                <a:cs typeface="Arial" panose="020B0604020202020204" pitchFamily="34" charset="0"/>
              </a:rPr>
              <a:t>to</a:t>
            </a:r>
            <a:r>
              <a:rPr sz="2400" b="1" spc="-167" dirty="0">
                <a:latin typeface="Arial" panose="020B0604020202020204" pitchFamily="34" charset="0"/>
                <a:cs typeface="Arial" panose="020B0604020202020204" pitchFamily="34" charset="0"/>
              </a:rPr>
              <a:t> </a:t>
            </a:r>
            <a:r>
              <a:rPr sz="2400" b="1" spc="-213" dirty="0">
                <a:latin typeface="Arial" panose="020B0604020202020204" pitchFamily="34" charset="0"/>
                <a:cs typeface="Arial" panose="020B0604020202020204" pitchFamily="34" charset="0"/>
              </a:rPr>
              <a:t>human</a:t>
            </a:r>
            <a:r>
              <a:rPr sz="2400" b="1" spc="-173" dirty="0">
                <a:latin typeface="Arial" panose="020B0604020202020204" pitchFamily="34" charset="0"/>
                <a:cs typeface="Arial" panose="020B0604020202020204" pitchFamily="34" charset="0"/>
              </a:rPr>
              <a:t> subjects</a:t>
            </a:r>
            <a:r>
              <a:rPr sz="2400" b="1" spc="-133" dirty="0">
                <a:latin typeface="Arial" panose="020B0604020202020204" pitchFamily="34" charset="0"/>
                <a:cs typeface="Arial" panose="020B0604020202020204" pitchFamily="34" charset="0"/>
              </a:rPr>
              <a:t> </a:t>
            </a:r>
            <a:r>
              <a:rPr sz="2400" spc="-53" dirty="0">
                <a:latin typeface="Arial" panose="020B0604020202020204" pitchFamily="34" charset="0"/>
                <a:cs typeface="Arial" panose="020B0604020202020204" pitchFamily="34" charset="0"/>
              </a:rPr>
              <a:t>(such</a:t>
            </a:r>
            <a:r>
              <a:rPr sz="2400" spc="-213" dirty="0">
                <a:latin typeface="Arial" panose="020B0604020202020204" pitchFamily="34" charset="0"/>
                <a:cs typeface="Arial" panose="020B0604020202020204" pitchFamily="34" charset="0"/>
              </a:rPr>
              <a:t> </a:t>
            </a:r>
            <a:r>
              <a:rPr sz="2400" spc="-47" dirty="0">
                <a:latin typeface="Arial" panose="020B0604020202020204" pitchFamily="34" charset="0"/>
                <a:cs typeface="Arial" panose="020B0604020202020204" pitchFamily="34" charset="0"/>
              </a:rPr>
              <a:t>as</a:t>
            </a:r>
            <a:r>
              <a:rPr sz="2400" spc="-21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personally</a:t>
            </a:r>
            <a:r>
              <a:rPr sz="2400" spc="-21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identifiable</a:t>
            </a:r>
            <a:r>
              <a:rPr sz="2400" spc="-213"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information) </a:t>
            </a:r>
            <a:r>
              <a:rPr sz="2400" spc="-33" dirty="0">
                <a:latin typeface="Arial" panose="020B0604020202020204" pitchFamily="34" charset="0"/>
                <a:cs typeface="Arial" panose="020B0604020202020204" pitchFamily="34" charset="0"/>
              </a:rPr>
              <a:t>and</a:t>
            </a:r>
            <a:r>
              <a:rPr sz="2400" spc="-200"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needs</a:t>
            </a:r>
            <a:r>
              <a:rPr sz="2400" spc="-19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200"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be</a:t>
            </a:r>
            <a:r>
              <a:rPr sz="2400" spc="-19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stored</a:t>
            </a:r>
            <a:r>
              <a:rPr sz="2400" spc="-19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more</a:t>
            </a:r>
            <a:r>
              <a:rPr sz="2400" spc="-20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securely</a:t>
            </a:r>
            <a:r>
              <a:rPr sz="2400" spc="-19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than</a:t>
            </a:r>
            <a:r>
              <a:rPr sz="2400" spc="-193"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non-confidential</a:t>
            </a:r>
            <a:r>
              <a:rPr sz="2400" spc="-200" dirty="0">
                <a:latin typeface="Arial" panose="020B0604020202020204" pitchFamily="34" charset="0"/>
                <a:cs typeface="Arial" panose="020B0604020202020204" pitchFamily="34" charset="0"/>
              </a:rPr>
              <a:t> </a:t>
            </a:r>
            <a:r>
              <a:rPr sz="2400" spc="-27" dirty="0">
                <a:latin typeface="Arial" panose="020B0604020202020204" pitchFamily="34" charset="0"/>
                <a:cs typeface="Arial" panose="020B0604020202020204" pitchFamily="34" charset="0"/>
              </a:rPr>
              <a:t>data</a:t>
            </a:r>
            <a:endParaRPr sz="2400" dirty="0">
              <a:latin typeface="Arial" panose="020B0604020202020204" pitchFamily="34" charset="0"/>
              <a:cs typeface="Arial" panose="020B0604020202020204" pitchFamily="34" charset="0"/>
            </a:endParaRPr>
          </a:p>
        </p:txBody>
      </p:sp>
      <p:sp>
        <p:nvSpPr>
          <p:cNvPr id="4" name="object 4"/>
          <p:cNvSpPr/>
          <p:nvPr/>
        </p:nvSpPr>
        <p:spPr>
          <a:xfrm>
            <a:off x="5372101" y="2748266"/>
            <a:ext cx="647700" cy="889847"/>
          </a:xfrm>
          <a:custGeom>
            <a:avLst/>
            <a:gdLst/>
            <a:ahLst/>
            <a:cxnLst/>
            <a:rect l="l" t="t" r="r" b="b"/>
            <a:pathLst>
              <a:path w="485775" h="667385">
                <a:moveTo>
                  <a:pt x="242849" y="666899"/>
                </a:moveTo>
                <a:lnTo>
                  <a:pt x="0" y="424049"/>
                </a:lnTo>
                <a:lnTo>
                  <a:pt x="121424" y="424049"/>
                </a:lnTo>
                <a:lnTo>
                  <a:pt x="121424" y="0"/>
                </a:lnTo>
                <a:lnTo>
                  <a:pt x="364274" y="0"/>
                </a:lnTo>
                <a:lnTo>
                  <a:pt x="364274" y="424049"/>
                </a:lnTo>
                <a:lnTo>
                  <a:pt x="485699" y="424049"/>
                </a:lnTo>
                <a:lnTo>
                  <a:pt x="242849" y="666899"/>
                </a:lnTo>
                <a:close/>
              </a:path>
            </a:pathLst>
          </a:custGeom>
          <a:solidFill>
            <a:srgbClr val="F45E61"/>
          </a:solidFill>
        </p:spPr>
        <p:txBody>
          <a:bodyPr wrap="square" lIns="0" tIns="0" rIns="0" bIns="0" rtlCol="0"/>
          <a:lstStyle/>
          <a:p>
            <a:endParaRPr sz="2400"/>
          </a:p>
        </p:txBody>
      </p:sp>
      <p:sp>
        <p:nvSpPr>
          <p:cNvPr id="5" name="object 5"/>
          <p:cNvSpPr txBox="1"/>
          <p:nvPr/>
        </p:nvSpPr>
        <p:spPr>
          <a:xfrm>
            <a:off x="816077" y="3718324"/>
            <a:ext cx="10555393" cy="1114386"/>
          </a:xfrm>
          <a:prstGeom prst="rect">
            <a:avLst/>
          </a:prstGeom>
        </p:spPr>
        <p:txBody>
          <a:bodyPr vert="horz" wrap="square" lIns="0" tIns="16933" rIns="0" bIns="0" rtlCol="0">
            <a:spAutoFit/>
          </a:bodyPr>
          <a:lstStyle/>
          <a:p>
            <a:pPr marL="16933" marR="6773" algn="ctr">
              <a:lnSpc>
                <a:spcPct val="114599"/>
              </a:lnSpc>
              <a:spcBef>
                <a:spcPts val="133"/>
              </a:spcBef>
            </a:pPr>
            <a:r>
              <a:rPr lang="en-GB" sz="3200" b="1" spc="-193" dirty="0">
                <a:latin typeface="Arial" panose="020B0604020202020204" pitchFamily="34" charset="0"/>
                <a:cs typeface="Arial" panose="020B0604020202020204" pitchFamily="34" charset="0"/>
              </a:rPr>
              <a:t>Store this data only on the university cloud </a:t>
            </a:r>
            <a:r>
              <a:rPr lang="en-GB" sz="3200" b="1" spc="-193" dirty="0" err="1">
                <a:latin typeface="Arial" panose="020B0604020202020204" pitchFamily="34" charset="0"/>
                <a:cs typeface="Arial" panose="020B0604020202020204" pitchFamily="34" charset="0"/>
              </a:rPr>
              <a:t>Onedrive</a:t>
            </a:r>
            <a:r>
              <a:rPr lang="en-GB" sz="3200" b="1" spc="-193" dirty="0">
                <a:latin typeface="Arial" panose="020B0604020202020204" pitchFamily="34" charset="0"/>
                <a:cs typeface="Arial" panose="020B0604020202020204" pitchFamily="34" charset="0"/>
              </a:rPr>
              <a:t> </a:t>
            </a:r>
          </a:p>
          <a:p>
            <a:pPr marL="16933" marR="6773" algn="ctr">
              <a:lnSpc>
                <a:spcPct val="114599"/>
              </a:lnSpc>
              <a:spcBef>
                <a:spcPts val="133"/>
              </a:spcBef>
            </a:pPr>
            <a:r>
              <a:rPr lang="en-GB" sz="3200" b="1" spc="-193" dirty="0">
                <a:latin typeface="Arial" panose="020B0604020202020204" pitchFamily="34" charset="0"/>
                <a:cs typeface="Arial" panose="020B0604020202020204" pitchFamily="34" charset="0"/>
              </a:rPr>
              <a:t>(more secure than a personal laptop)</a:t>
            </a:r>
            <a:endParaRPr sz="3200" dirty="0">
              <a:latin typeface="Arial" panose="020B0604020202020204" pitchFamily="34" charset="0"/>
              <a:cs typeface="Arial" panose="020B0604020202020204" pitchFamily="34" charset="0"/>
            </a:endParaRPr>
          </a:p>
        </p:txBody>
      </p:sp>
      <p:sp>
        <p:nvSpPr>
          <p:cNvPr id="6" name="object 6"/>
          <p:cNvSpPr txBox="1">
            <a:spLocks noGrp="1"/>
          </p:cNvSpPr>
          <p:nvPr>
            <p:ph type="sldNum" sz="quarter" idx="7"/>
          </p:nvPr>
        </p:nvSpPr>
        <p:spPr>
          <a:xfrm>
            <a:off x="8767863" y="4785480"/>
            <a:ext cx="236220" cy="177800"/>
          </a:xfrm>
          <a:prstGeom prst="rect">
            <a:avLst/>
          </a:prstGeom>
        </p:spPr>
        <p:txBody>
          <a:bodyPr vert="horz" wrap="square" lIns="0" tIns="0" rIns="0" bIns="0" rtlCol="0">
            <a:spAutoFit/>
          </a:bodyPr>
          <a:lstStyle>
            <a:defPPr>
              <a:defRPr kern="0"/>
            </a:defPPr>
            <a:lvl1pPr>
              <a:defRPr sz="1000" b="0" i="0">
                <a:solidFill>
                  <a:srgbClr val="5E686C"/>
                </a:solidFill>
                <a:latin typeface="Tahoma"/>
                <a:cs typeface="Tahoma"/>
              </a:defRPr>
            </a:lvl1pPr>
          </a:lstStyle>
          <a:p>
            <a:pPr marL="111125">
              <a:spcBef>
                <a:spcPts val="85"/>
              </a:spcBef>
            </a:pPr>
            <a:fld id="{81D60167-4931-47E6-BA6A-407CBD079E47}" type="slidenum">
              <a:rPr lang="en-GB" spc="-50" smtClean="0"/>
              <a:pPr marL="111125">
                <a:spcBef>
                  <a:spcPts val="85"/>
                </a:spcBef>
              </a:pPr>
              <a:t>23</a:t>
            </a:fld>
            <a:endParaRPr spc="-33"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3"/>
          <p:cNvGraphicFramePr>
            <a:graphicFrameLocks noGrp="1"/>
          </p:cNvGraphicFramePr>
          <p:nvPr>
            <p:extLst>
              <p:ext uri="{D42A27DB-BD31-4B8C-83A1-F6EECF244321}">
                <p14:modId xmlns:p14="http://schemas.microsoft.com/office/powerpoint/2010/main" val="2201620481"/>
              </p:ext>
            </p:extLst>
          </p:nvPr>
        </p:nvGraphicFramePr>
        <p:xfrm>
          <a:off x="409250" y="552450"/>
          <a:ext cx="11310621" cy="5209614"/>
        </p:xfrm>
        <a:graphic>
          <a:graphicData uri="http://schemas.openxmlformats.org/drawingml/2006/table">
            <a:tbl>
              <a:tblPr firstRow="1" bandRow="1">
                <a:tableStyleId>{2D5ABB26-0587-4C30-8999-92F81FD0307C}</a:tableStyleId>
              </a:tblPr>
              <a:tblGrid>
                <a:gridCol w="3452707">
                  <a:extLst>
                    <a:ext uri="{9D8B030D-6E8A-4147-A177-3AD203B41FA5}">
                      <a16:colId xmlns:a16="http://schemas.microsoft.com/office/drawing/2014/main" val="20000"/>
                    </a:ext>
                  </a:extLst>
                </a:gridCol>
                <a:gridCol w="2436707">
                  <a:extLst>
                    <a:ext uri="{9D8B030D-6E8A-4147-A177-3AD203B41FA5}">
                      <a16:colId xmlns:a16="http://schemas.microsoft.com/office/drawing/2014/main" val="20001"/>
                    </a:ext>
                  </a:extLst>
                </a:gridCol>
                <a:gridCol w="5421207">
                  <a:extLst>
                    <a:ext uri="{9D8B030D-6E8A-4147-A177-3AD203B41FA5}">
                      <a16:colId xmlns:a16="http://schemas.microsoft.com/office/drawing/2014/main" val="20002"/>
                    </a:ext>
                  </a:extLst>
                </a:gridCol>
              </a:tblGrid>
              <a:tr h="527270">
                <a:tc>
                  <a:txBody>
                    <a:bodyPr/>
                    <a:lstStyle/>
                    <a:p>
                      <a:pPr marL="633730">
                        <a:lnSpc>
                          <a:spcPct val="100000"/>
                        </a:lnSpc>
                        <a:spcBef>
                          <a:spcPts val="610"/>
                        </a:spcBef>
                      </a:pPr>
                      <a:r>
                        <a:rPr sz="2100" dirty="0">
                          <a:solidFill>
                            <a:srgbClr val="FFFFFF"/>
                          </a:solidFill>
                          <a:latin typeface="Arial"/>
                          <a:cs typeface="Arial"/>
                        </a:rPr>
                        <a:t>Storage</a:t>
                      </a:r>
                      <a:r>
                        <a:rPr sz="2100" spc="-35" dirty="0">
                          <a:solidFill>
                            <a:srgbClr val="FFFFFF"/>
                          </a:solidFill>
                          <a:latin typeface="Arial"/>
                          <a:cs typeface="Arial"/>
                        </a:rPr>
                        <a:t> </a:t>
                      </a:r>
                      <a:r>
                        <a:rPr sz="2100" spc="-10" dirty="0">
                          <a:solidFill>
                            <a:srgbClr val="FFFFFF"/>
                          </a:solidFill>
                          <a:latin typeface="Arial"/>
                          <a:cs typeface="Arial"/>
                        </a:rPr>
                        <a:t>media</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5E686C"/>
                    </a:solidFill>
                  </a:tcPr>
                </a:tc>
                <a:tc>
                  <a:txBody>
                    <a:bodyPr/>
                    <a:lstStyle/>
                    <a:p>
                      <a:pPr marL="168275">
                        <a:lnSpc>
                          <a:spcPct val="100000"/>
                        </a:lnSpc>
                        <a:spcBef>
                          <a:spcPts val="610"/>
                        </a:spcBef>
                      </a:pPr>
                      <a:r>
                        <a:rPr sz="2100" spc="-10" dirty="0">
                          <a:solidFill>
                            <a:srgbClr val="FFFFFF"/>
                          </a:solidFill>
                          <a:latin typeface="Arial"/>
                          <a:cs typeface="Arial"/>
                        </a:rPr>
                        <a:t>Recommended?</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5E686C"/>
                    </a:solidFill>
                  </a:tcPr>
                </a:tc>
                <a:tc>
                  <a:txBody>
                    <a:bodyPr/>
                    <a:lstStyle/>
                    <a:p>
                      <a:pPr algn="ctr">
                        <a:lnSpc>
                          <a:spcPct val="100000"/>
                        </a:lnSpc>
                        <a:spcBef>
                          <a:spcPts val="610"/>
                        </a:spcBef>
                      </a:pPr>
                      <a:r>
                        <a:rPr sz="2100" spc="-10" dirty="0">
                          <a:solidFill>
                            <a:srgbClr val="FFFFFF"/>
                          </a:solidFill>
                          <a:latin typeface="Arial"/>
                          <a:cs typeface="Arial"/>
                        </a:rPr>
                        <a:t>Disadvantages</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5E686C"/>
                    </a:solidFill>
                  </a:tcPr>
                </a:tc>
                <a:extLst>
                  <a:ext uri="{0D108BD9-81ED-4DB2-BD59-A6C34878D82A}">
                    <a16:rowId xmlns:a16="http://schemas.microsoft.com/office/drawing/2014/main" val="10000"/>
                  </a:ext>
                </a:extLst>
              </a:tr>
              <a:tr h="527270">
                <a:tc>
                  <a:txBody>
                    <a:bodyPr/>
                    <a:lstStyle/>
                    <a:p>
                      <a:pPr marL="85725">
                        <a:lnSpc>
                          <a:spcPct val="100000"/>
                        </a:lnSpc>
                        <a:spcBef>
                          <a:spcPts val="610"/>
                        </a:spcBef>
                      </a:pPr>
                      <a:r>
                        <a:rPr sz="2100" dirty="0">
                          <a:solidFill>
                            <a:srgbClr val="FFFFFF"/>
                          </a:solidFill>
                          <a:latin typeface="Arial"/>
                          <a:cs typeface="Arial"/>
                        </a:rPr>
                        <a:t>Personal</a:t>
                      </a:r>
                      <a:r>
                        <a:rPr sz="2100" spc="-40" dirty="0">
                          <a:solidFill>
                            <a:srgbClr val="FFFFFF"/>
                          </a:solidFill>
                          <a:latin typeface="Arial"/>
                          <a:cs typeface="Arial"/>
                        </a:rPr>
                        <a:t> </a:t>
                      </a:r>
                      <a:r>
                        <a:rPr sz="2100" spc="-10" dirty="0">
                          <a:solidFill>
                            <a:srgbClr val="FFFFFF"/>
                          </a:solidFill>
                          <a:latin typeface="Arial"/>
                          <a:cs typeface="Arial"/>
                        </a:rPr>
                        <a:t>computer</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spc="-25" dirty="0">
                          <a:solidFill>
                            <a:srgbClr val="FFFFFF"/>
                          </a:solidFill>
                          <a:latin typeface="Arial"/>
                          <a:cs typeface="Arial"/>
                        </a:rPr>
                        <a:t>YES</a:t>
                      </a:r>
                      <a:endParaRPr sz="2100" dirty="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dirty="0">
                          <a:solidFill>
                            <a:srgbClr val="FFFFFF"/>
                          </a:solidFill>
                          <a:latin typeface="Arial"/>
                          <a:cs typeface="Arial"/>
                        </a:rPr>
                        <a:t>Prone</a:t>
                      </a:r>
                      <a:r>
                        <a:rPr sz="2100" spc="-35" dirty="0">
                          <a:solidFill>
                            <a:srgbClr val="FFFFFF"/>
                          </a:solidFill>
                          <a:latin typeface="Arial"/>
                          <a:cs typeface="Arial"/>
                        </a:rPr>
                        <a:t> </a:t>
                      </a:r>
                      <a:r>
                        <a:rPr sz="2100" dirty="0">
                          <a:solidFill>
                            <a:srgbClr val="FFFFFF"/>
                          </a:solidFill>
                          <a:latin typeface="Arial"/>
                          <a:cs typeface="Arial"/>
                        </a:rPr>
                        <a:t>to</a:t>
                      </a:r>
                      <a:r>
                        <a:rPr sz="2100" spc="-30" dirty="0">
                          <a:solidFill>
                            <a:srgbClr val="FFFFFF"/>
                          </a:solidFill>
                          <a:latin typeface="Arial"/>
                          <a:cs typeface="Arial"/>
                        </a:rPr>
                        <a:t> </a:t>
                      </a:r>
                      <a:r>
                        <a:rPr sz="2100" dirty="0">
                          <a:solidFill>
                            <a:srgbClr val="FFFFFF"/>
                          </a:solidFill>
                          <a:latin typeface="Arial"/>
                          <a:cs typeface="Arial"/>
                        </a:rPr>
                        <a:t>theft</a:t>
                      </a:r>
                      <a:r>
                        <a:rPr sz="2100" spc="-30" dirty="0">
                          <a:solidFill>
                            <a:srgbClr val="FFFFFF"/>
                          </a:solidFill>
                          <a:latin typeface="Arial"/>
                          <a:cs typeface="Arial"/>
                        </a:rPr>
                        <a:t> </a:t>
                      </a:r>
                      <a:r>
                        <a:rPr sz="2100" dirty="0">
                          <a:solidFill>
                            <a:srgbClr val="FFFFFF"/>
                          </a:solidFill>
                          <a:latin typeface="Arial"/>
                          <a:cs typeface="Arial"/>
                        </a:rPr>
                        <a:t>or</a:t>
                      </a:r>
                      <a:r>
                        <a:rPr sz="2100" spc="-30" dirty="0">
                          <a:solidFill>
                            <a:srgbClr val="FFFFFF"/>
                          </a:solidFill>
                          <a:latin typeface="Arial"/>
                          <a:cs typeface="Arial"/>
                        </a:rPr>
                        <a:t> </a:t>
                      </a:r>
                      <a:r>
                        <a:rPr sz="2100" spc="-20" dirty="0">
                          <a:solidFill>
                            <a:srgbClr val="FFFFFF"/>
                          </a:solidFill>
                          <a:latin typeface="Arial"/>
                          <a:cs typeface="Arial"/>
                        </a:rPr>
                        <a:t>loss</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extLst>
                  <a:ext uri="{0D108BD9-81ED-4DB2-BD59-A6C34878D82A}">
                    <a16:rowId xmlns:a16="http://schemas.microsoft.com/office/drawing/2014/main" val="10001"/>
                  </a:ext>
                </a:extLst>
              </a:tr>
              <a:tr h="831015">
                <a:tc>
                  <a:txBody>
                    <a:bodyPr/>
                    <a:lstStyle/>
                    <a:p>
                      <a:pPr marL="85725">
                        <a:lnSpc>
                          <a:spcPct val="100000"/>
                        </a:lnSpc>
                        <a:spcBef>
                          <a:spcPts val="610"/>
                        </a:spcBef>
                      </a:pPr>
                      <a:r>
                        <a:rPr sz="2100" dirty="0">
                          <a:solidFill>
                            <a:srgbClr val="FFFFFF"/>
                          </a:solidFill>
                          <a:latin typeface="Arial"/>
                          <a:cs typeface="Arial"/>
                        </a:rPr>
                        <a:t>External</a:t>
                      </a:r>
                      <a:r>
                        <a:rPr sz="2100" spc="-30" dirty="0">
                          <a:solidFill>
                            <a:srgbClr val="FFFFFF"/>
                          </a:solidFill>
                          <a:latin typeface="Arial"/>
                          <a:cs typeface="Arial"/>
                        </a:rPr>
                        <a:t> </a:t>
                      </a:r>
                      <a:r>
                        <a:rPr sz="2100" dirty="0">
                          <a:solidFill>
                            <a:srgbClr val="FFFFFF"/>
                          </a:solidFill>
                          <a:latin typeface="Arial"/>
                          <a:cs typeface="Arial"/>
                        </a:rPr>
                        <a:t>hard</a:t>
                      </a:r>
                      <a:r>
                        <a:rPr sz="2100" spc="-30" dirty="0">
                          <a:solidFill>
                            <a:srgbClr val="FFFFFF"/>
                          </a:solidFill>
                          <a:latin typeface="Arial"/>
                          <a:cs typeface="Arial"/>
                        </a:rPr>
                        <a:t> </a:t>
                      </a:r>
                      <a:r>
                        <a:rPr sz="2100" spc="-20" dirty="0">
                          <a:solidFill>
                            <a:srgbClr val="FFFFFF"/>
                          </a:solidFill>
                          <a:latin typeface="Arial"/>
                          <a:cs typeface="Arial"/>
                        </a:rPr>
                        <a:t>drive</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spc="-25" dirty="0">
                          <a:solidFill>
                            <a:srgbClr val="FFFFFF"/>
                          </a:solidFill>
                          <a:latin typeface="Arial"/>
                          <a:cs typeface="Arial"/>
                        </a:rPr>
                        <a:t>YES</a:t>
                      </a:r>
                      <a:endParaRPr sz="2100" dirty="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dirty="0">
                          <a:solidFill>
                            <a:srgbClr val="FFFFFF"/>
                          </a:solidFill>
                          <a:latin typeface="Arial"/>
                          <a:cs typeface="Arial"/>
                        </a:rPr>
                        <a:t>Subject</a:t>
                      </a:r>
                      <a:r>
                        <a:rPr sz="2100" spc="-30" dirty="0">
                          <a:solidFill>
                            <a:srgbClr val="FFFFFF"/>
                          </a:solidFill>
                          <a:latin typeface="Arial"/>
                          <a:cs typeface="Arial"/>
                        </a:rPr>
                        <a:t> </a:t>
                      </a:r>
                      <a:r>
                        <a:rPr sz="2100" dirty="0">
                          <a:solidFill>
                            <a:srgbClr val="FFFFFF"/>
                          </a:solidFill>
                          <a:latin typeface="Arial"/>
                          <a:cs typeface="Arial"/>
                        </a:rPr>
                        <a:t>to</a:t>
                      </a:r>
                      <a:r>
                        <a:rPr sz="2100" spc="-25" dirty="0">
                          <a:solidFill>
                            <a:srgbClr val="FFFFFF"/>
                          </a:solidFill>
                          <a:latin typeface="Arial"/>
                          <a:cs typeface="Arial"/>
                        </a:rPr>
                        <a:t> </a:t>
                      </a:r>
                      <a:r>
                        <a:rPr sz="2100" dirty="0">
                          <a:solidFill>
                            <a:srgbClr val="FFFFFF"/>
                          </a:solidFill>
                          <a:latin typeface="Arial"/>
                          <a:cs typeface="Arial"/>
                        </a:rPr>
                        <a:t>degradation;</a:t>
                      </a:r>
                      <a:r>
                        <a:rPr sz="2100" spc="-25" dirty="0">
                          <a:solidFill>
                            <a:srgbClr val="FFFFFF"/>
                          </a:solidFill>
                          <a:latin typeface="Arial"/>
                          <a:cs typeface="Arial"/>
                        </a:rPr>
                        <a:t> </a:t>
                      </a:r>
                      <a:r>
                        <a:rPr sz="2100" dirty="0">
                          <a:solidFill>
                            <a:srgbClr val="FFFFFF"/>
                          </a:solidFill>
                          <a:latin typeface="Arial"/>
                          <a:cs typeface="Arial"/>
                        </a:rPr>
                        <a:t>lifetime</a:t>
                      </a:r>
                      <a:r>
                        <a:rPr sz="2100" spc="-25" dirty="0">
                          <a:solidFill>
                            <a:srgbClr val="FFFFFF"/>
                          </a:solidFill>
                          <a:latin typeface="Arial"/>
                          <a:cs typeface="Arial"/>
                        </a:rPr>
                        <a:t> </a:t>
                      </a:r>
                      <a:r>
                        <a:rPr sz="2100" dirty="0">
                          <a:solidFill>
                            <a:srgbClr val="FFFFFF"/>
                          </a:solidFill>
                          <a:latin typeface="Arial"/>
                          <a:cs typeface="Arial"/>
                        </a:rPr>
                        <a:t>is</a:t>
                      </a:r>
                      <a:r>
                        <a:rPr sz="2100" spc="-30" dirty="0">
                          <a:solidFill>
                            <a:srgbClr val="FFFFFF"/>
                          </a:solidFill>
                          <a:latin typeface="Arial"/>
                          <a:cs typeface="Arial"/>
                        </a:rPr>
                        <a:t> </a:t>
                      </a:r>
                      <a:r>
                        <a:rPr sz="2100" dirty="0">
                          <a:solidFill>
                            <a:srgbClr val="FFFFFF"/>
                          </a:solidFill>
                          <a:latin typeface="Arial"/>
                          <a:cs typeface="Arial"/>
                        </a:rPr>
                        <a:t>~</a:t>
                      </a:r>
                      <a:r>
                        <a:rPr sz="2100" spc="-25" dirty="0">
                          <a:solidFill>
                            <a:srgbClr val="FFFFFF"/>
                          </a:solidFill>
                          <a:latin typeface="Arial"/>
                          <a:cs typeface="Arial"/>
                        </a:rPr>
                        <a:t> </a:t>
                      </a:r>
                      <a:r>
                        <a:rPr sz="2100" dirty="0">
                          <a:solidFill>
                            <a:srgbClr val="FFFFFF"/>
                          </a:solidFill>
                          <a:latin typeface="Arial"/>
                          <a:cs typeface="Arial"/>
                        </a:rPr>
                        <a:t>5</a:t>
                      </a:r>
                      <a:r>
                        <a:rPr sz="2100" spc="-25" dirty="0">
                          <a:solidFill>
                            <a:srgbClr val="FFFFFF"/>
                          </a:solidFill>
                          <a:latin typeface="Arial"/>
                          <a:cs typeface="Arial"/>
                        </a:rPr>
                        <a:t> </a:t>
                      </a:r>
                      <a:r>
                        <a:rPr sz="2100" spc="-10" dirty="0">
                          <a:solidFill>
                            <a:srgbClr val="FFFFFF"/>
                          </a:solidFill>
                          <a:latin typeface="Arial"/>
                          <a:cs typeface="Arial"/>
                        </a:rPr>
                        <a:t>years</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extLst>
                  <a:ext uri="{0D108BD9-81ED-4DB2-BD59-A6C34878D82A}">
                    <a16:rowId xmlns:a16="http://schemas.microsoft.com/office/drawing/2014/main" val="10002"/>
                  </a:ext>
                </a:extLst>
              </a:tr>
              <a:tr h="831015">
                <a:tc>
                  <a:txBody>
                    <a:bodyPr/>
                    <a:lstStyle/>
                    <a:p>
                      <a:pPr marL="85725">
                        <a:lnSpc>
                          <a:spcPct val="100000"/>
                        </a:lnSpc>
                        <a:spcBef>
                          <a:spcPts val="610"/>
                        </a:spcBef>
                      </a:pPr>
                      <a:r>
                        <a:rPr sz="2100" spc="-10" dirty="0">
                          <a:solidFill>
                            <a:srgbClr val="FFFFFF"/>
                          </a:solidFill>
                          <a:latin typeface="Arial"/>
                          <a:cs typeface="Arial"/>
                        </a:rPr>
                        <a:t>CD/DVD</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spc="-25" dirty="0">
                          <a:solidFill>
                            <a:srgbClr val="FFFFFF"/>
                          </a:solidFill>
                          <a:latin typeface="Arial"/>
                          <a:cs typeface="Arial"/>
                        </a:rPr>
                        <a:t>YES</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marR="124460">
                        <a:lnSpc>
                          <a:spcPct val="101600"/>
                        </a:lnSpc>
                        <a:spcBef>
                          <a:spcPts val="580"/>
                        </a:spcBef>
                      </a:pPr>
                      <a:r>
                        <a:rPr sz="2100" dirty="0">
                          <a:solidFill>
                            <a:srgbClr val="FFFFFF"/>
                          </a:solidFill>
                          <a:latin typeface="Arial"/>
                          <a:cs typeface="Arial"/>
                        </a:rPr>
                        <a:t>Subject</a:t>
                      </a:r>
                      <a:r>
                        <a:rPr sz="2100" spc="-35" dirty="0">
                          <a:solidFill>
                            <a:srgbClr val="FFFFFF"/>
                          </a:solidFill>
                          <a:latin typeface="Arial"/>
                          <a:cs typeface="Arial"/>
                        </a:rPr>
                        <a:t> </a:t>
                      </a:r>
                      <a:r>
                        <a:rPr sz="2100" dirty="0">
                          <a:solidFill>
                            <a:srgbClr val="FFFFFF"/>
                          </a:solidFill>
                          <a:latin typeface="Arial"/>
                          <a:cs typeface="Arial"/>
                        </a:rPr>
                        <a:t>to</a:t>
                      </a:r>
                      <a:r>
                        <a:rPr sz="2100" spc="-30" dirty="0">
                          <a:solidFill>
                            <a:srgbClr val="FFFFFF"/>
                          </a:solidFill>
                          <a:latin typeface="Arial"/>
                          <a:cs typeface="Arial"/>
                        </a:rPr>
                        <a:t> </a:t>
                      </a:r>
                      <a:r>
                        <a:rPr sz="2100" dirty="0">
                          <a:solidFill>
                            <a:srgbClr val="FFFFFF"/>
                          </a:solidFill>
                          <a:latin typeface="Arial"/>
                          <a:cs typeface="Arial"/>
                        </a:rPr>
                        <a:t>degradation</a:t>
                      </a:r>
                      <a:r>
                        <a:rPr sz="2100" spc="-30" dirty="0">
                          <a:solidFill>
                            <a:srgbClr val="FFFFFF"/>
                          </a:solidFill>
                          <a:latin typeface="Arial"/>
                          <a:cs typeface="Arial"/>
                        </a:rPr>
                        <a:t> </a:t>
                      </a:r>
                      <a:r>
                        <a:rPr sz="2100" dirty="0">
                          <a:solidFill>
                            <a:srgbClr val="FFFFFF"/>
                          </a:solidFill>
                          <a:latin typeface="Arial"/>
                          <a:cs typeface="Arial"/>
                        </a:rPr>
                        <a:t>due</a:t>
                      </a:r>
                      <a:r>
                        <a:rPr sz="2100" spc="-30" dirty="0">
                          <a:solidFill>
                            <a:srgbClr val="FFFFFF"/>
                          </a:solidFill>
                          <a:latin typeface="Arial"/>
                          <a:cs typeface="Arial"/>
                        </a:rPr>
                        <a:t> </a:t>
                      </a:r>
                      <a:r>
                        <a:rPr sz="2100" dirty="0">
                          <a:solidFill>
                            <a:srgbClr val="FFFFFF"/>
                          </a:solidFill>
                          <a:latin typeface="Arial"/>
                          <a:cs typeface="Arial"/>
                        </a:rPr>
                        <a:t>to</a:t>
                      </a:r>
                      <a:r>
                        <a:rPr sz="2100" spc="-30" dirty="0">
                          <a:solidFill>
                            <a:srgbClr val="FFFFFF"/>
                          </a:solidFill>
                          <a:latin typeface="Arial"/>
                          <a:cs typeface="Arial"/>
                        </a:rPr>
                        <a:t> </a:t>
                      </a:r>
                      <a:r>
                        <a:rPr sz="2100" spc="-10" dirty="0">
                          <a:solidFill>
                            <a:srgbClr val="FFFFFF"/>
                          </a:solidFill>
                          <a:latin typeface="Arial"/>
                          <a:cs typeface="Arial"/>
                        </a:rPr>
                        <a:t>mishandling; </a:t>
                      </a:r>
                      <a:r>
                        <a:rPr sz="2100" dirty="0">
                          <a:solidFill>
                            <a:srgbClr val="FFFFFF"/>
                          </a:solidFill>
                          <a:latin typeface="Arial"/>
                          <a:cs typeface="Arial"/>
                        </a:rPr>
                        <a:t>can</a:t>
                      </a:r>
                      <a:r>
                        <a:rPr sz="2100" spc="-15" dirty="0">
                          <a:solidFill>
                            <a:srgbClr val="FFFFFF"/>
                          </a:solidFill>
                          <a:latin typeface="Arial"/>
                          <a:cs typeface="Arial"/>
                        </a:rPr>
                        <a:t> </a:t>
                      </a:r>
                      <a:r>
                        <a:rPr sz="2100" dirty="0">
                          <a:solidFill>
                            <a:srgbClr val="FFFFFF"/>
                          </a:solidFill>
                          <a:latin typeface="Arial"/>
                          <a:cs typeface="Arial"/>
                        </a:rPr>
                        <a:t>be</a:t>
                      </a:r>
                      <a:r>
                        <a:rPr sz="2100" spc="-15" dirty="0">
                          <a:solidFill>
                            <a:srgbClr val="FFFFFF"/>
                          </a:solidFill>
                          <a:latin typeface="Arial"/>
                          <a:cs typeface="Arial"/>
                        </a:rPr>
                        <a:t> </a:t>
                      </a:r>
                      <a:r>
                        <a:rPr sz="2100" dirty="0">
                          <a:solidFill>
                            <a:srgbClr val="FFFFFF"/>
                          </a:solidFill>
                          <a:latin typeface="Arial"/>
                          <a:cs typeface="Arial"/>
                        </a:rPr>
                        <a:t>laborious</a:t>
                      </a:r>
                      <a:r>
                        <a:rPr sz="2100" spc="-10" dirty="0">
                          <a:solidFill>
                            <a:srgbClr val="FFFFFF"/>
                          </a:solidFill>
                          <a:latin typeface="Arial"/>
                          <a:cs typeface="Arial"/>
                        </a:rPr>
                        <a:t> </a:t>
                      </a:r>
                      <a:r>
                        <a:rPr sz="2100" dirty="0">
                          <a:solidFill>
                            <a:srgbClr val="FFFFFF"/>
                          </a:solidFill>
                          <a:latin typeface="Arial"/>
                          <a:cs typeface="Arial"/>
                        </a:rPr>
                        <a:t>to</a:t>
                      </a:r>
                      <a:r>
                        <a:rPr sz="2100" spc="-15" dirty="0">
                          <a:solidFill>
                            <a:srgbClr val="FFFFFF"/>
                          </a:solidFill>
                          <a:latin typeface="Arial"/>
                          <a:cs typeface="Arial"/>
                        </a:rPr>
                        <a:t> </a:t>
                      </a:r>
                      <a:r>
                        <a:rPr sz="2100" spc="-25" dirty="0">
                          <a:solidFill>
                            <a:srgbClr val="FFFFFF"/>
                          </a:solidFill>
                          <a:latin typeface="Arial"/>
                          <a:cs typeface="Arial"/>
                        </a:rPr>
                        <a:t>use</a:t>
                      </a:r>
                      <a:endParaRPr sz="2100">
                        <a:latin typeface="Arial"/>
                        <a:cs typeface="Arial"/>
                      </a:endParaRPr>
                    </a:p>
                  </a:txBody>
                  <a:tcPr marL="0" marR="0" marT="9821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extLst>
                  <a:ext uri="{0D108BD9-81ED-4DB2-BD59-A6C34878D82A}">
                    <a16:rowId xmlns:a16="http://schemas.microsoft.com/office/drawing/2014/main" val="10003"/>
                  </a:ext>
                </a:extLst>
              </a:tr>
              <a:tr h="527270">
                <a:tc>
                  <a:txBody>
                    <a:bodyPr/>
                    <a:lstStyle/>
                    <a:p>
                      <a:pPr marL="85725">
                        <a:lnSpc>
                          <a:spcPct val="100000"/>
                        </a:lnSpc>
                        <a:spcBef>
                          <a:spcPts val="610"/>
                        </a:spcBef>
                      </a:pPr>
                      <a:r>
                        <a:rPr sz="2100" dirty="0">
                          <a:solidFill>
                            <a:srgbClr val="FFFFFF"/>
                          </a:solidFill>
                          <a:latin typeface="Arial"/>
                          <a:cs typeface="Arial"/>
                        </a:rPr>
                        <a:t>USB</a:t>
                      </a:r>
                      <a:r>
                        <a:rPr sz="2100" spc="-20" dirty="0">
                          <a:solidFill>
                            <a:srgbClr val="FFFFFF"/>
                          </a:solidFill>
                          <a:latin typeface="Arial"/>
                          <a:cs typeface="Arial"/>
                        </a:rPr>
                        <a:t> </a:t>
                      </a:r>
                      <a:r>
                        <a:rPr sz="2100" dirty="0">
                          <a:solidFill>
                            <a:srgbClr val="FFFFFF"/>
                          </a:solidFill>
                          <a:latin typeface="Arial"/>
                          <a:cs typeface="Arial"/>
                        </a:rPr>
                        <a:t>flash</a:t>
                      </a:r>
                      <a:r>
                        <a:rPr sz="2100" spc="-20" dirty="0">
                          <a:solidFill>
                            <a:srgbClr val="FFFFFF"/>
                          </a:solidFill>
                          <a:latin typeface="Arial"/>
                          <a:cs typeface="Arial"/>
                        </a:rPr>
                        <a:t> </a:t>
                      </a:r>
                      <a:r>
                        <a:rPr sz="2100" spc="-10" dirty="0">
                          <a:solidFill>
                            <a:srgbClr val="FFFFFF"/>
                          </a:solidFill>
                          <a:latin typeface="Arial"/>
                          <a:cs typeface="Arial"/>
                        </a:rPr>
                        <a:t>drive</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spc="-25" dirty="0">
                          <a:solidFill>
                            <a:srgbClr val="FFFFFF"/>
                          </a:solidFill>
                          <a:latin typeface="Arial"/>
                          <a:cs typeface="Arial"/>
                        </a:rPr>
                        <a:t>NO</a:t>
                      </a:r>
                      <a:endParaRPr sz="2100" dirty="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dirty="0">
                          <a:solidFill>
                            <a:srgbClr val="FFFFFF"/>
                          </a:solidFill>
                          <a:latin typeface="Arial"/>
                          <a:cs typeface="Arial"/>
                        </a:rPr>
                        <a:t>Easy</a:t>
                      </a:r>
                      <a:r>
                        <a:rPr sz="2100" spc="-25" dirty="0">
                          <a:solidFill>
                            <a:srgbClr val="FFFFFF"/>
                          </a:solidFill>
                          <a:latin typeface="Arial"/>
                          <a:cs typeface="Arial"/>
                        </a:rPr>
                        <a:t> </a:t>
                      </a:r>
                      <a:r>
                        <a:rPr sz="2100" dirty="0">
                          <a:solidFill>
                            <a:srgbClr val="FFFFFF"/>
                          </a:solidFill>
                          <a:latin typeface="Arial"/>
                          <a:cs typeface="Arial"/>
                        </a:rPr>
                        <a:t>to</a:t>
                      </a:r>
                      <a:r>
                        <a:rPr sz="2100" spc="-20" dirty="0">
                          <a:solidFill>
                            <a:srgbClr val="FFFFFF"/>
                          </a:solidFill>
                          <a:latin typeface="Arial"/>
                          <a:cs typeface="Arial"/>
                        </a:rPr>
                        <a:t> </a:t>
                      </a:r>
                      <a:r>
                        <a:rPr sz="2100" dirty="0">
                          <a:solidFill>
                            <a:srgbClr val="FFFFFF"/>
                          </a:solidFill>
                          <a:latin typeface="Arial"/>
                          <a:cs typeface="Arial"/>
                        </a:rPr>
                        <a:t>lose;</a:t>
                      </a:r>
                      <a:r>
                        <a:rPr sz="2100" spc="-25" dirty="0">
                          <a:solidFill>
                            <a:srgbClr val="FFFFFF"/>
                          </a:solidFill>
                          <a:latin typeface="Arial"/>
                          <a:cs typeface="Arial"/>
                        </a:rPr>
                        <a:t> </a:t>
                      </a:r>
                      <a:r>
                        <a:rPr sz="2100" dirty="0">
                          <a:solidFill>
                            <a:srgbClr val="FFFFFF"/>
                          </a:solidFill>
                          <a:latin typeface="Arial"/>
                          <a:cs typeface="Arial"/>
                        </a:rPr>
                        <a:t>very</a:t>
                      </a:r>
                      <a:r>
                        <a:rPr sz="2100" spc="-20" dirty="0">
                          <a:solidFill>
                            <a:srgbClr val="FFFFFF"/>
                          </a:solidFill>
                          <a:latin typeface="Arial"/>
                          <a:cs typeface="Arial"/>
                        </a:rPr>
                        <a:t> </a:t>
                      </a:r>
                      <a:r>
                        <a:rPr sz="2100" spc="-10" dirty="0">
                          <a:solidFill>
                            <a:srgbClr val="FFFFFF"/>
                          </a:solidFill>
                          <a:latin typeface="Arial"/>
                          <a:cs typeface="Arial"/>
                        </a:rPr>
                        <a:t>fallible</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extLst>
                  <a:ext uri="{0D108BD9-81ED-4DB2-BD59-A6C34878D82A}">
                    <a16:rowId xmlns:a16="http://schemas.microsoft.com/office/drawing/2014/main" val="10004"/>
                  </a:ext>
                </a:extLst>
              </a:tr>
              <a:tr h="831015">
                <a:tc>
                  <a:txBody>
                    <a:bodyPr/>
                    <a:lstStyle/>
                    <a:p>
                      <a:pPr marL="85725" marR="835025">
                        <a:lnSpc>
                          <a:spcPct val="101600"/>
                        </a:lnSpc>
                        <a:spcBef>
                          <a:spcPts val="580"/>
                        </a:spcBef>
                      </a:pPr>
                      <a:r>
                        <a:rPr lang="en-GB" sz="2100" spc="-10" dirty="0">
                          <a:solidFill>
                            <a:srgbClr val="FFFFFF"/>
                          </a:solidFill>
                          <a:latin typeface="Arial"/>
                          <a:cs typeface="Arial"/>
                        </a:rPr>
                        <a:t>University </a:t>
                      </a:r>
                      <a:r>
                        <a:rPr lang="en-GB" sz="2100" spc="-10" dirty="0" err="1">
                          <a:solidFill>
                            <a:srgbClr val="FFFFFF"/>
                          </a:solidFill>
                          <a:latin typeface="Arial"/>
                          <a:cs typeface="Arial"/>
                        </a:rPr>
                        <a:t>Onedrive</a:t>
                      </a:r>
                      <a:endParaRPr sz="2100" dirty="0">
                        <a:latin typeface="Arial"/>
                        <a:cs typeface="Arial"/>
                      </a:endParaRPr>
                    </a:p>
                  </a:txBody>
                  <a:tcPr marL="0" marR="0" marT="9821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spc="-25" dirty="0">
                          <a:solidFill>
                            <a:srgbClr val="FFFFFF"/>
                          </a:solidFill>
                          <a:latin typeface="Arial"/>
                          <a:cs typeface="Arial"/>
                        </a:rPr>
                        <a:t>YES</a:t>
                      </a:r>
                      <a:endParaRPr sz="210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marR="113664">
                        <a:lnSpc>
                          <a:spcPct val="101600"/>
                        </a:lnSpc>
                        <a:spcBef>
                          <a:spcPts val="580"/>
                        </a:spcBef>
                      </a:pPr>
                      <a:r>
                        <a:rPr lang="en-GB" sz="2100" dirty="0">
                          <a:solidFill>
                            <a:srgbClr val="FFFFFF"/>
                          </a:solidFill>
                          <a:latin typeface="Arial"/>
                          <a:cs typeface="Arial"/>
                        </a:rPr>
                        <a:t>Attention to </a:t>
                      </a:r>
                      <a:r>
                        <a:rPr sz="2100" spc="-20" dirty="0">
                          <a:solidFill>
                            <a:srgbClr val="FFFFFF"/>
                          </a:solidFill>
                          <a:latin typeface="Arial"/>
                          <a:cs typeface="Arial"/>
                        </a:rPr>
                        <a:t>sync</a:t>
                      </a:r>
                      <a:endParaRPr sz="2100" dirty="0">
                        <a:latin typeface="Arial"/>
                        <a:cs typeface="Arial"/>
                      </a:endParaRPr>
                    </a:p>
                  </a:txBody>
                  <a:tcPr marL="0" marR="0" marT="9821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extLst>
                  <a:ext uri="{0D108BD9-81ED-4DB2-BD59-A6C34878D82A}">
                    <a16:rowId xmlns:a16="http://schemas.microsoft.com/office/drawing/2014/main" val="10005"/>
                  </a:ext>
                </a:extLst>
              </a:tr>
              <a:tr h="1134759">
                <a:tc>
                  <a:txBody>
                    <a:bodyPr/>
                    <a:lstStyle/>
                    <a:p>
                      <a:pPr marL="85725" marR="172720">
                        <a:lnSpc>
                          <a:spcPct val="101600"/>
                        </a:lnSpc>
                        <a:spcBef>
                          <a:spcPts val="580"/>
                        </a:spcBef>
                      </a:pPr>
                      <a:r>
                        <a:rPr sz="2100" dirty="0">
                          <a:solidFill>
                            <a:srgbClr val="FFFFFF"/>
                          </a:solidFill>
                          <a:latin typeface="Arial"/>
                          <a:cs typeface="Arial"/>
                        </a:rPr>
                        <a:t>Cloud</a:t>
                      </a:r>
                      <a:r>
                        <a:rPr sz="2100" spc="-30" dirty="0">
                          <a:solidFill>
                            <a:srgbClr val="FFFFFF"/>
                          </a:solidFill>
                          <a:latin typeface="Arial"/>
                          <a:cs typeface="Arial"/>
                        </a:rPr>
                        <a:t> </a:t>
                      </a:r>
                      <a:r>
                        <a:rPr sz="2100" dirty="0">
                          <a:solidFill>
                            <a:srgbClr val="FFFFFF"/>
                          </a:solidFill>
                          <a:latin typeface="Arial"/>
                          <a:cs typeface="Arial"/>
                        </a:rPr>
                        <a:t>service</a:t>
                      </a:r>
                      <a:r>
                        <a:rPr sz="2100" spc="-30" dirty="0">
                          <a:solidFill>
                            <a:srgbClr val="FFFFFF"/>
                          </a:solidFill>
                          <a:latin typeface="Arial"/>
                          <a:cs typeface="Arial"/>
                        </a:rPr>
                        <a:t> </a:t>
                      </a:r>
                      <a:r>
                        <a:rPr sz="2100" spc="-10" dirty="0">
                          <a:solidFill>
                            <a:srgbClr val="FFFFFF"/>
                          </a:solidFill>
                          <a:latin typeface="Arial"/>
                          <a:cs typeface="Arial"/>
                        </a:rPr>
                        <a:t>(Google </a:t>
                      </a:r>
                      <a:r>
                        <a:rPr sz="2100" dirty="0">
                          <a:solidFill>
                            <a:srgbClr val="FFFFFF"/>
                          </a:solidFill>
                          <a:latin typeface="Arial"/>
                          <a:cs typeface="Arial"/>
                        </a:rPr>
                        <a:t>Drive,</a:t>
                      </a:r>
                      <a:r>
                        <a:rPr sz="2100" spc="-30" dirty="0">
                          <a:solidFill>
                            <a:srgbClr val="FFFFFF"/>
                          </a:solidFill>
                          <a:latin typeface="Arial"/>
                          <a:cs typeface="Arial"/>
                        </a:rPr>
                        <a:t> </a:t>
                      </a:r>
                      <a:r>
                        <a:rPr sz="2100" dirty="0">
                          <a:solidFill>
                            <a:srgbClr val="FFFFFF"/>
                          </a:solidFill>
                          <a:latin typeface="Arial"/>
                          <a:cs typeface="Arial"/>
                        </a:rPr>
                        <a:t>Dropbox,</a:t>
                      </a:r>
                      <a:r>
                        <a:rPr sz="2100" spc="-30" dirty="0">
                          <a:solidFill>
                            <a:srgbClr val="FFFFFF"/>
                          </a:solidFill>
                          <a:latin typeface="Arial"/>
                          <a:cs typeface="Arial"/>
                        </a:rPr>
                        <a:t> </a:t>
                      </a:r>
                      <a:r>
                        <a:rPr sz="2100" dirty="0">
                          <a:solidFill>
                            <a:srgbClr val="FFFFFF"/>
                          </a:solidFill>
                          <a:latin typeface="Arial"/>
                          <a:cs typeface="Arial"/>
                        </a:rPr>
                        <a:t>Box,</a:t>
                      </a:r>
                      <a:r>
                        <a:rPr sz="2100" spc="-30" dirty="0">
                          <a:solidFill>
                            <a:srgbClr val="FFFFFF"/>
                          </a:solidFill>
                          <a:latin typeface="Arial"/>
                          <a:cs typeface="Arial"/>
                        </a:rPr>
                        <a:t> </a:t>
                      </a:r>
                      <a:r>
                        <a:rPr sz="2100" spc="-10" dirty="0">
                          <a:solidFill>
                            <a:srgbClr val="FFFFFF"/>
                          </a:solidFill>
                          <a:latin typeface="Arial"/>
                          <a:cs typeface="Arial"/>
                        </a:rPr>
                        <a:t>etc.)</a:t>
                      </a:r>
                      <a:endParaRPr sz="2100">
                        <a:latin typeface="Arial"/>
                        <a:cs typeface="Arial"/>
                      </a:endParaRPr>
                    </a:p>
                  </a:txBody>
                  <a:tcPr marL="0" marR="0" marT="9821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a:lnSpc>
                          <a:spcPct val="100000"/>
                        </a:lnSpc>
                        <a:spcBef>
                          <a:spcPts val="610"/>
                        </a:spcBef>
                      </a:pPr>
                      <a:r>
                        <a:rPr sz="2100" spc="-25" dirty="0">
                          <a:solidFill>
                            <a:srgbClr val="FFFFFF"/>
                          </a:solidFill>
                          <a:latin typeface="Arial"/>
                          <a:cs typeface="Arial"/>
                        </a:rPr>
                        <a:t>NO</a:t>
                      </a:r>
                      <a:endParaRPr sz="2100" dirty="0">
                        <a:latin typeface="Arial"/>
                        <a:cs typeface="Arial"/>
                      </a:endParaRPr>
                    </a:p>
                  </a:txBody>
                  <a:tcPr marL="0" marR="0" marT="10329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tc>
                  <a:txBody>
                    <a:bodyPr/>
                    <a:lstStyle/>
                    <a:p>
                      <a:pPr marL="85725" marR="122555" algn="just">
                        <a:lnSpc>
                          <a:spcPct val="101600"/>
                        </a:lnSpc>
                        <a:spcBef>
                          <a:spcPts val="580"/>
                        </a:spcBef>
                      </a:pPr>
                      <a:r>
                        <a:rPr sz="2100" b="1" dirty="0">
                          <a:solidFill>
                            <a:srgbClr val="83D061"/>
                          </a:solidFill>
                          <a:latin typeface="Arial"/>
                          <a:cs typeface="Arial"/>
                        </a:rPr>
                        <a:t>Don’t</a:t>
                      </a:r>
                      <a:r>
                        <a:rPr sz="2100" b="1" spc="-30" dirty="0">
                          <a:solidFill>
                            <a:srgbClr val="83D061"/>
                          </a:solidFill>
                          <a:latin typeface="Arial"/>
                          <a:cs typeface="Arial"/>
                        </a:rPr>
                        <a:t> </a:t>
                      </a:r>
                      <a:r>
                        <a:rPr sz="2100" b="1" dirty="0">
                          <a:solidFill>
                            <a:srgbClr val="83D061"/>
                          </a:solidFill>
                          <a:latin typeface="Arial"/>
                          <a:cs typeface="Arial"/>
                        </a:rPr>
                        <a:t>use</a:t>
                      </a:r>
                      <a:r>
                        <a:rPr sz="2100" b="1" spc="-25" dirty="0">
                          <a:solidFill>
                            <a:srgbClr val="83D061"/>
                          </a:solidFill>
                          <a:latin typeface="Arial"/>
                          <a:cs typeface="Arial"/>
                        </a:rPr>
                        <a:t> </a:t>
                      </a:r>
                      <a:r>
                        <a:rPr sz="2100" b="1" dirty="0">
                          <a:solidFill>
                            <a:srgbClr val="83D061"/>
                          </a:solidFill>
                          <a:latin typeface="Arial"/>
                          <a:cs typeface="Arial"/>
                        </a:rPr>
                        <a:t>for</a:t>
                      </a:r>
                      <a:r>
                        <a:rPr sz="2100" b="1" spc="-25" dirty="0">
                          <a:solidFill>
                            <a:srgbClr val="83D061"/>
                          </a:solidFill>
                          <a:latin typeface="Arial"/>
                          <a:cs typeface="Arial"/>
                        </a:rPr>
                        <a:t> </a:t>
                      </a:r>
                      <a:r>
                        <a:rPr sz="2100" b="1" spc="-10" dirty="0">
                          <a:solidFill>
                            <a:srgbClr val="83D061"/>
                          </a:solidFill>
                          <a:latin typeface="Arial"/>
                          <a:cs typeface="Arial"/>
                        </a:rPr>
                        <a:t>confidential</a:t>
                      </a:r>
                      <a:r>
                        <a:rPr sz="2100" b="1" spc="-25" dirty="0">
                          <a:solidFill>
                            <a:srgbClr val="83D061"/>
                          </a:solidFill>
                          <a:latin typeface="Arial"/>
                          <a:cs typeface="Arial"/>
                        </a:rPr>
                        <a:t> </a:t>
                      </a:r>
                      <a:r>
                        <a:rPr sz="2100" b="1" dirty="0">
                          <a:solidFill>
                            <a:srgbClr val="83D061"/>
                          </a:solidFill>
                          <a:latin typeface="Arial"/>
                          <a:cs typeface="Arial"/>
                        </a:rPr>
                        <a:t>data</a:t>
                      </a:r>
                      <a:r>
                        <a:rPr sz="2100" dirty="0">
                          <a:solidFill>
                            <a:srgbClr val="FFFFFF"/>
                          </a:solidFill>
                          <a:latin typeface="Arial"/>
                          <a:cs typeface="Arial"/>
                        </a:rPr>
                        <a:t>;</a:t>
                      </a:r>
                      <a:r>
                        <a:rPr sz="2100" spc="-25" dirty="0">
                          <a:solidFill>
                            <a:srgbClr val="FFFFFF"/>
                          </a:solidFill>
                          <a:latin typeface="Arial"/>
                          <a:cs typeface="Arial"/>
                        </a:rPr>
                        <a:t> </a:t>
                      </a:r>
                      <a:r>
                        <a:rPr sz="2100" dirty="0">
                          <a:solidFill>
                            <a:srgbClr val="FFFFFF"/>
                          </a:solidFill>
                          <a:latin typeface="Arial"/>
                          <a:cs typeface="Arial"/>
                        </a:rPr>
                        <a:t>Terms</a:t>
                      </a:r>
                      <a:r>
                        <a:rPr sz="2100" spc="-25" dirty="0">
                          <a:solidFill>
                            <a:srgbClr val="FFFFFF"/>
                          </a:solidFill>
                          <a:latin typeface="Arial"/>
                          <a:cs typeface="Arial"/>
                        </a:rPr>
                        <a:t> of </a:t>
                      </a:r>
                      <a:r>
                        <a:rPr sz="2100" dirty="0">
                          <a:solidFill>
                            <a:srgbClr val="FFFFFF"/>
                          </a:solidFill>
                          <a:latin typeface="Arial"/>
                          <a:cs typeface="Arial"/>
                        </a:rPr>
                        <a:t>Service</a:t>
                      </a:r>
                      <a:r>
                        <a:rPr sz="2100" spc="-25" dirty="0">
                          <a:solidFill>
                            <a:srgbClr val="FFFFFF"/>
                          </a:solidFill>
                          <a:latin typeface="Arial"/>
                          <a:cs typeface="Arial"/>
                        </a:rPr>
                        <a:t> </a:t>
                      </a:r>
                      <a:r>
                        <a:rPr sz="2100" dirty="0">
                          <a:solidFill>
                            <a:srgbClr val="FFFFFF"/>
                          </a:solidFill>
                          <a:latin typeface="Arial"/>
                          <a:cs typeface="Arial"/>
                        </a:rPr>
                        <a:t>may</a:t>
                      </a:r>
                      <a:r>
                        <a:rPr sz="2100" spc="-25" dirty="0">
                          <a:solidFill>
                            <a:srgbClr val="FFFFFF"/>
                          </a:solidFill>
                          <a:latin typeface="Arial"/>
                          <a:cs typeface="Arial"/>
                        </a:rPr>
                        <a:t> </a:t>
                      </a:r>
                      <a:r>
                        <a:rPr sz="2100" dirty="0">
                          <a:solidFill>
                            <a:srgbClr val="FFFFFF"/>
                          </a:solidFill>
                          <a:latin typeface="Arial"/>
                          <a:cs typeface="Arial"/>
                        </a:rPr>
                        <a:t>give</a:t>
                      </a:r>
                      <a:r>
                        <a:rPr sz="2100" spc="-25" dirty="0">
                          <a:solidFill>
                            <a:srgbClr val="FFFFFF"/>
                          </a:solidFill>
                          <a:latin typeface="Arial"/>
                          <a:cs typeface="Arial"/>
                        </a:rPr>
                        <a:t> </a:t>
                      </a:r>
                      <a:r>
                        <a:rPr sz="2100" dirty="0">
                          <a:solidFill>
                            <a:srgbClr val="FFFFFF"/>
                          </a:solidFill>
                          <a:latin typeface="Arial"/>
                          <a:cs typeface="Arial"/>
                        </a:rPr>
                        <a:t>the</a:t>
                      </a:r>
                      <a:r>
                        <a:rPr sz="2100" spc="-25" dirty="0">
                          <a:solidFill>
                            <a:srgbClr val="FFFFFF"/>
                          </a:solidFill>
                          <a:latin typeface="Arial"/>
                          <a:cs typeface="Arial"/>
                        </a:rPr>
                        <a:t> </a:t>
                      </a:r>
                      <a:r>
                        <a:rPr sz="2100" dirty="0">
                          <a:solidFill>
                            <a:srgbClr val="FFFFFF"/>
                          </a:solidFill>
                          <a:latin typeface="Arial"/>
                          <a:cs typeface="Arial"/>
                        </a:rPr>
                        <a:t>company</a:t>
                      </a:r>
                      <a:r>
                        <a:rPr sz="2100" spc="-25" dirty="0">
                          <a:solidFill>
                            <a:srgbClr val="FFFFFF"/>
                          </a:solidFill>
                          <a:latin typeface="Arial"/>
                          <a:cs typeface="Arial"/>
                        </a:rPr>
                        <a:t> </a:t>
                      </a:r>
                      <a:r>
                        <a:rPr sz="2100" dirty="0">
                          <a:solidFill>
                            <a:srgbClr val="FFFFFF"/>
                          </a:solidFill>
                          <a:latin typeface="Arial"/>
                          <a:cs typeface="Arial"/>
                        </a:rPr>
                        <a:t>a</a:t>
                      </a:r>
                      <a:r>
                        <a:rPr sz="2100" spc="-25" dirty="0">
                          <a:solidFill>
                            <a:srgbClr val="FFFFFF"/>
                          </a:solidFill>
                          <a:latin typeface="Arial"/>
                          <a:cs typeface="Arial"/>
                        </a:rPr>
                        <a:t> </a:t>
                      </a:r>
                      <a:r>
                        <a:rPr sz="2100" dirty="0">
                          <a:solidFill>
                            <a:srgbClr val="FFFFFF"/>
                          </a:solidFill>
                          <a:latin typeface="Arial"/>
                          <a:cs typeface="Arial"/>
                        </a:rPr>
                        <a:t>license</a:t>
                      </a:r>
                      <a:r>
                        <a:rPr sz="2100" spc="-25" dirty="0">
                          <a:solidFill>
                            <a:srgbClr val="FFFFFF"/>
                          </a:solidFill>
                          <a:latin typeface="Arial"/>
                          <a:cs typeface="Arial"/>
                        </a:rPr>
                        <a:t> to </a:t>
                      </a:r>
                      <a:r>
                        <a:rPr sz="2100" dirty="0">
                          <a:solidFill>
                            <a:srgbClr val="FFFFFF"/>
                          </a:solidFill>
                          <a:latin typeface="Arial"/>
                          <a:cs typeface="Arial"/>
                        </a:rPr>
                        <a:t>use</a:t>
                      </a:r>
                      <a:r>
                        <a:rPr sz="2100" spc="-20" dirty="0">
                          <a:solidFill>
                            <a:srgbClr val="FFFFFF"/>
                          </a:solidFill>
                          <a:latin typeface="Arial"/>
                          <a:cs typeface="Arial"/>
                        </a:rPr>
                        <a:t> </a:t>
                      </a:r>
                      <a:r>
                        <a:rPr sz="2100" dirty="0">
                          <a:solidFill>
                            <a:srgbClr val="FFFFFF"/>
                          </a:solidFill>
                          <a:latin typeface="Arial"/>
                          <a:cs typeface="Arial"/>
                        </a:rPr>
                        <a:t>your</a:t>
                      </a:r>
                      <a:r>
                        <a:rPr sz="2100" spc="-20" dirty="0">
                          <a:solidFill>
                            <a:srgbClr val="FFFFFF"/>
                          </a:solidFill>
                          <a:latin typeface="Arial"/>
                          <a:cs typeface="Arial"/>
                        </a:rPr>
                        <a:t> </a:t>
                      </a:r>
                      <a:r>
                        <a:rPr sz="2100" dirty="0">
                          <a:solidFill>
                            <a:srgbClr val="FFFFFF"/>
                          </a:solidFill>
                          <a:latin typeface="Arial"/>
                          <a:cs typeface="Arial"/>
                        </a:rPr>
                        <a:t>files</a:t>
                      </a:r>
                      <a:r>
                        <a:rPr sz="2100" spc="-20" dirty="0">
                          <a:solidFill>
                            <a:srgbClr val="FFFFFF"/>
                          </a:solidFill>
                          <a:latin typeface="Arial"/>
                          <a:cs typeface="Arial"/>
                        </a:rPr>
                        <a:t> </a:t>
                      </a:r>
                      <a:r>
                        <a:rPr sz="2100" dirty="0">
                          <a:solidFill>
                            <a:srgbClr val="FFFFFF"/>
                          </a:solidFill>
                          <a:latin typeface="Arial"/>
                          <a:cs typeface="Arial"/>
                        </a:rPr>
                        <a:t>(including</a:t>
                      </a:r>
                      <a:r>
                        <a:rPr sz="2100" spc="-20" dirty="0">
                          <a:solidFill>
                            <a:srgbClr val="FFFFFF"/>
                          </a:solidFill>
                          <a:latin typeface="Arial"/>
                          <a:cs typeface="Arial"/>
                        </a:rPr>
                        <a:t> </a:t>
                      </a:r>
                      <a:r>
                        <a:rPr sz="2100" dirty="0">
                          <a:solidFill>
                            <a:srgbClr val="FFFFFF"/>
                          </a:solidFill>
                          <a:latin typeface="Arial"/>
                          <a:cs typeface="Arial"/>
                        </a:rPr>
                        <a:t>data</a:t>
                      </a:r>
                      <a:r>
                        <a:rPr sz="2100" spc="-15" dirty="0">
                          <a:solidFill>
                            <a:srgbClr val="FFFFFF"/>
                          </a:solidFill>
                          <a:latin typeface="Arial"/>
                          <a:cs typeface="Arial"/>
                        </a:rPr>
                        <a:t> </a:t>
                      </a:r>
                      <a:r>
                        <a:rPr sz="2100" spc="-10" dirty="0">
                          <a:solidFill>
                            <a:srgbClr val="FFFFFF"/>
                          </a:solidFill>
                          <a:latin typeface="Arial"/>
                          <a:cs typeface="Arial"/>
                        </a:rPr>
                        <a:t>files)</a:t>
                      </a:r>
                      <a:endParaRPr sz="2100" dirty="0">
                        <a:latin typeface="Arial"/>
                        <a:cs typeface="Arial"/>
                      </a:endParaRPr>
                    </a:p>
                  </a:txBody>
                  <a:tcPr marL="0" marR="0" marT="98213"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solidFill>
                      <a:srgbClr val="999999"/>
                    </a:solidFill>
                  </a:tcPr>
                </a:tc>
                <a:extLst>
                  <a:ext uri="{0D108BD9-81ED-4DB2-BD59-A6C34878D82A}">
                    <a16:rowId xmlns:a16="http://schemas.microsoft.com/office/drawing/2014/main" val="10006"/>
                  </a:ext>
                </a:extLst>
              </a:tr>
            </a:tbl>
          </a:graphicData>
        </a:graphic>
      </p:graphicFrame>
      <p:sp>
        <p:nvSpPr>
          <p:cNvPr id="4" name="object 4"/>
          <p:cNvSpPr txBox="1">
            <a:spLocks noGrp="1"/>
          </p:cNvSpPr>
          <p:nvPr>
            <p:ph type="sldNum" sz="quarter" idx="7"/>
          </p:nvPr>
        </p:nvSpPr>
        <p:spPr>
          <a:xfrm>
            <a:off x="8767863" y="4785480"/>
            <a:ext cx="236220" cy="177800"/>
          </a:xfrm>
          <a:prstGeom prst="rect">
            <a:avLst/>
          </a:prstGeom>
        </p:spPr>
        <p:txBody>
          <a:bodyPr vert="horz" wrap="square" lIns="0" tIns="0" rIns="0" bIns="0" rtlCol="0">
            <a:spAutoFit/>
          </a:bodyPr>
          <a:lstStyle>
            <a:defPPr>
              <a:defRPr kern="0"/>
            </a:defPPr>
            <a:lvl1pPr>
              <a:defRPr sz="1000" b="0" i="0">
                <a:solidFill>
                  <a:srgbClr val="5E686C"/>
                </a:solidFill>
                <a:latin typeface="Tahoma"/>
                <a:cs typeface="Tahoma"/>
              </a:defRPr>
            </a:lvl1pPr>
          </a:lstStyle>
          <a:p>
            <a:pPr marL="111125">
              <a:spcBef>
                <a:spcPts val="85"/>
              </a:spcBef>
            </a:pPr>
            <a:fld id="{81D60167-4931-47E6-BA6A-407CBD079E47}" type="slidenum">
              <a:rPr lang="en-GB" spc="-50" smtClean="0"/>
              <a:pPr marL="111125">
                <a:spcBef>
                  <a:spcPts val="85"/>
                </a:spcBef>
              </a:pPr>
              <a:t>24</a:t>
            </a:fld>
            <a:endParaRPr spc="-33"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12968" y="351143"/>
            <a:ext cx="8960485" cy="694207"/>
          </a:xfrm>
          <a:prstGeom prst="rect">
            <a:avLst/>
          </a:prstGeom>
        </p:spPr>
        <p:txBody>
          <a:bodyPr vert="horz" wrap="square" lIns="0" tIns="16933" rIns="0" bIns="0" rtlCol="0" anchor="ctr">
            <a:spAutoFit/>
          </a:bodyPr>
          <a:lstStyle/>
          <a:p>
            <a:pPr marL="16933">
              <a:spcBef>
                <a:spcPts val="133"/>
              </a:spcBef>
            </a:pPr>
            <a:r>
              <a:rPr lang="en-GB" dirty="0">
                <a:latin typeface="Arial" panose="020B0604020202020204" pitchFamily="34" charset="0"/>
                <a:cs typeface="Arial" panose="020B0604020202020204" pitchFamily="34" charset="0"/>
              </a:rPr>
              <a:t>Tips for </a:t>
            </a:r>
            <a:r>
              <a:rPr dirty="0">
                <a:latin typeface="Arial" panose="020B0604020202020204" pitchFamily="34" charset="0"/>
                <a:cs typeface="Arial" panose="020B0604020202020204" pitchFamily="34" charset="0"/>
              </a:rPr>
              <a:t>Best</a:t>
            </a:r>
            <a:r>
              <a:rPr spc="60" dirty="0">
                <a:latin typeface="Arial" panose="020B0604020202020204" pitchFamily="34" charset="0"/>
                <a:cs typeface="Arial" panose="020B0604020202020204" pitchFamily="34" charset="0"/>
              </a:rPr>
              <a:t> </a:t>
            </a:r>
            <a:r>
              <a:rPr spc="73" dirty="0">
                <a:latin typeface="Arial" panose="020B0604020202020204" pitchFamily="34" charset="0"/>
                <a:cs typeface="Arial" panose="020B0604020202020204" pitchFamily="34" charset="0"/>
              </a:rPr>
              <a:t>practices</a:t>
            </a:r>
          </a:p>
        </p:txBody>
      </p:sp>
      <p:sp>
        <p:nvSpPr>
          <p:cNvPr id="4" name="object 4"/>
          <p:cNvSpPr txBox="1">
            <a:spLocks noGrp="1"/>
          </p:cNvSpPr>
          <p:nvPr>
            <p:ph type="sldNum" sz="quarter" idx="7"/>
          </p:nvPr>
        </p:nvSpPr>
        <p:spPr>
          <a:xfrm>
            <a:off x="8767863" y="4785480"/>
            <a:ext cx="236220" cy="177800"/>
          </a:xfrm>
          <a:prstGeom prst="rect">
            <a:avLst/>
          </a:prstGeom>
        </p:spPr>
        <p:txBody>
          <a:bodyPr vert="horz" wrap="square" lIns="0" tIns="0" rIns="0" bIns="0" rtlCol="0">
            <a:spAutoFit/>
          </a:bodyPr>
          <a:lstStyle>
            <a:defPPr>
              <a:defRPr kern="0"/>
            </a:defPPr>
            <a:lvl1pPr>
              <a:defRPr sz="1000" b="0" i="0">
                <a:solidFill>
                  <a:srgbClr val="5E686C"/>
                </a:solidFill>
                <a:latin typeface="Tahoma"/>
                <a:cs typeface="Tahoma"/>
              </a:defRPr>
            </a:lvl1pPr>
          </a:lstStyle>
          <a:p>
            <a:pPr marL="111125">
              <a:spcBef>
                <a:spcPts val="85"/>
              </a:spcBef>
            </a:pPr>
            <a:fld id="{81D60167-4931-47E6-BA6A-407CBD079E47}" type="slidenum">
              <a:rPr lang="en-GB" spc="-50" smtClean="0"/>
              <a:pPr marL="111125">
                <a:spcBef>
                  <a:spcPts val="85"/>
                </a:spcBef>
              </a:pPr>
              <a:t>25</a:t>
            </a:fld>
            <a:endParaRPr spc="-33" dirty="0"/>
          </a:p>
        </p:txBody>
      </p:sp>
      <p:sp>
        <p:nvSpPr>
          <p:cNvPr id="3" name="object 3"/>
          <p:cNvSpPr txBox="1"/>
          <p:nvPr/>
        </p:nvSpPr>
        <p:spPr>
          <a:xfrm>
            <a:off x="684067" y="1332444"/>
            <a:ext cx="9633373" cy="4120786"/>
          </a:xfrm>
          <a:prstGeom prst="rect">
            <a:avLst/>
          </a:prstGeom>
        </p:spPr>
        <p:txBody>
          <a:bodyPr vert="horz" wrap="square" lIns="0" tIns="16933" rIns="0" bIns="0" rtlCol="0">
            <a:spAutoFit/>
          </a:bodyPr>
          <a:lstStyle/>
          <a:p>
            <a:pPr marL="778056" indent="-488514">
              <a:spcBef>
                <a:spcPts val="2685"/>
              </a:spcBef>
              <a:buFont typeface="Arial"/>
              <a:buChar char="○"/>
              <a:tabLst>
                <a:tab pos="1235256" algn="l"/>
              </a:tabLst>
            </a:pPr>
            <a:r>
              <a:rPr lang="en-GB" sz="2400" dirty="0">
                <a:latin typeface="Arial" panose="020B0604020202020204" pitchFamily="34" charset="0"/>
                <a:cs typeface="Arial" panose="020B0604020202020204" pitchFamily="34" charset="0"/>
              </a:rPr>
              <a:t>Do regular back ups. </a:t>
            </a:r>
            <a:r>
              <a:rPr sz="2400" dirty="0">
                <a:latin typeface="Arial" panose="020B0604020202020204" pitchFamily="34" charset="0"/>
                <a:cs typeface="Arial" panose="020B0604020202020204" pitchFamily="34" charset="0"/>
              </a:rPr>
              <a:t>General</a:t>
            </a:r>
            <a:r>
              <a:rPr sz="2400" spc="-207" dirty="0">
                <a:latin typeface="Arial" panose="020B0604020202020204" pitchFamily="34" charset="0"/>
                <a:cs typeface="Arial" panose="020B0604020202020204" pitchFamily="34" charset="0"/>
              </a:rPr>
              <a:t> </a:t>
            </a:r>
            <a:r>
              <a:rPr sz="2400" spc="-27" dirty="0">
                <a:latin typeface="Arial" panose="020B0604020202020204" pitchFamily="34" charset="0"/>
                <a:cs typeface="Arial" panose="020B0604020202020204" pitchFamily="34" charset="0"/>
              </a:rPr>
              <a:t>rule:</a:t>
            </a:r>
            <a:r>
              <a:rPr sz="2400" spc="-20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back</a:t>
            </a:r>
            <a:r>
              <a:rPr sz="2400" spc="-207"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ups</a:t>
            </a:r>
            <a:r>
              <a:rPr sz="2400" spc="-20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should</a:t>
            </a:r>
            <a:r>
              <a:rPr sz="2400" spc="-20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occur</a:t>
            </a:r>
            <a:r>
              <a:rPr sz="2400" spc="-207"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weekly</a:t>
            </a:r>
            <a:endParaRPr sz="2400" dirty="0">
              <a:latin typeface="Arial" panose="020B0604020202020204" pitchFamily="34" charset="0"/>
              <a:cs typeface="Arial" panose="020B0604020202020204" pitchFamily="34" charset="0"/>
            </a:endParaRPr>
          </a:p>
          <a:p>
            <a:pPr marL="778056" indent="-488514">
              <a:spcBef>
                <a:spcPts val="420"/>
              </a:spcBef>
              <a:buFont typeface="Arial"/>
              <a:buChar char="○"/>
              <a:tabLst>
                <a:tab pos="1235256" algn="l"/>
              </a:tabLst>
            </a:pPr>
            <a:r>
              <a:rPr sz="2400" dirty="0">
                <a:latin typeface="Arial" panose="020B0604020202020204" pitchFamily="34" charset="0"/>
                <a:cs typeface="Arial" panose="020B0604020202020204" pitchFamily="34" charset="0"/>
              </a:rPr>
              <a:t>Test</a:t>
            </a:r>
            <a:r>
              <a:rPr sz="2400" spc="-272"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back</a:t>
            </a:r>
            <a:r>
              <a:rPr sz="2400" spc="-272"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ups</a:t>
            </a:r>
            <a:r>
              <a:rPr sz="2400" spc="-26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to</a:t>
            </a:r>
            <a:r>
              <a:rPr sz="2400" spc="-272"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ensure</a:t>
            </a:r>
            <a:r>
              <a:rPr sz="2400" spc="-26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you</a:t>
            </a:r>
            <a:r>
              <a:rPr sz="2400" spc="-272"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can</a:t>
            </a:r>
            <a:r>
              <a:rPr sz="2400" spc="-272"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access</a:t>
            </a:r>
            <a:r>
              <a:rPr sz="2400" spc="-267"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backed</a:t>
            </a:r>
            <a:r>
              <a:rPr sz="2400" spc="-272"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up</a:t>
            </a:r>
            <a:r>
              <a:rPr sz="2400" spc="-267" dirty="0">
                <a:latin typeface="Arial" panose="020B0604020202020204" pitchFamily="34" charset="0"/>
                <a:cs typeface="Arial" panose="020B0604020202020204" pitchFamily="34" charset="0"/>
              </a:rPr>
              <a:t> </a:t>
            </a:r>
            <a:r>
              <a:rPr sz="2400" spc="-13" dirty="0">
                <a:latin typeface="Arial" panose="020B0604020202020204" pitchFamily="34" charset="0"/>
                <a:cs typeface="Arial" panose="020B0604020202020204" pitchFamily="34" charset="0"/>
              </a:rPr>
              <a:t>files</a:t>
            </a:r>
            <a:endParaRPr lang="en-GB" sz="2400" spc="-13" dirty="0">
              <a:latin typeface="Arial" panose="020B0604020202020204" pitchFamily="34" charset="0"/>
              <a:cs typeface="Arial" panose="020B0604020202020204" pitchFamily="34" charset="0"/>
            </a:endParaRPr>
          </a:p>
          <a:p>
            <a:pPr marL="778056" indent="-488514">
              <a:spcBef>
                <a:spcPts val="420"/>
              </a:spcBef>
              <a:buFont typeface="Arial"/>
              <a:buChar char="○"/>
              <a:tabLst>
                <a:tab pos="1235256" algn="l"/>
              </a:tabLst>
            </a:pPr>
            <a:r>
              <a:rPr lang="en-GB" sz="2400" dirty="0">
                <a:latin typeface="Arial" panose="020B0604020202020204" pitchFamily="34" charset="0"/>
                <a:cs typeface="Arial" panose="020B0604020202020204" pitchFamily="34" charset="0"/>
              </a:rPr>
              <a:t>Don’t leave your devices unattended</a:t>
            </a:r>
          </a:p>
          <a:p>
            <a:pPr marL="778056" indent="-488514">
              <a:spcBef>
                <a:spcPts val="420"/>
              </a:spcBef>
              <a:buFont typeface="Arial"/>
              <a:buChar char="○"/>
              <a:tabLst>
                <a:tab pos="1235256" algn="l"/>
              </a:tabLst>
            </a:pPr>
            <a:r>
              <a:rPr lang="en-GB" sz="2400" dirty="0">
                <a:latin typeface="Arial" panose="020B0604020202020204" pitchFamily="34" charset="0"/>
                <a:cs typeface="Arial" panose="020B0604020202020204" pitchFamily="34" charset="0"/>
              </a:rPr>
              <a:t>Encrypt your devices</a:t>
            </a:r>
          </a:p>
          <a:p>
            <a:pPr marL="778056" indent="-488514">
              <a:spcBef>
                <a:spcPts val="420"/>
              </a:spcBef>
              <a:buFont typeface="Arial"/>
              <a:buChar char="○"/>
              <a:tabLst>
                <a:tab pos="1235256" algn="l"/>
              </a:tabLst>
            </a:pPr>
            <a:r>
              <a:rPr lang="en-GB" sz="2400" dirty="0">
                <a:latin typeface="Arial" panose="020B0604020202020204" pitchFamily="34" charset="0"/>
                <a:cs typeface="Arial" panose="020B0604020202020204" pitchFamily="34" charset="0"/>
              </a:rPr>
              <a:t>Password protect files</a:t>
            </a:r>
          </a:p>
          <a:p>
            <a:pPr marL="778056" indent="-488514">
              <a:spcBef>
                <a:spcPts val="420"/>
              </a:spcBef>
              <a:buFont typeface="Arial"/>
              <a:buChar char="○"/>
              <a:tabLst>
                <a:tab pos="1235256" algn="l"/>
              </a:tabLst>
            </a:pPr>
            <a:r>
              <a:rPr lang="en-GB" sz="2400" dirty="0">
                <a:latin typeface="Arial" panose="020B0604020202020204" pitchFamily="34" charset="0"/>
                <a:cs typeface="Arial" panose="020B0604020202020204" pitchFamily="34" charset="0"/>
              </a:rPr>
              <a:t>Use a password manager (such as LastPass)</a:t>
            </a:r>
          </a:p>
          <a:p>
            <a:pPr marL="289542">
              <a:spcBef>
                <a:spcPts val="420"/>
              </a:spcBef>
              <a:tabLst>
                <a:tab pos="1235256" algn="l"/>
              </a:tabLst>
            </a:pPr>
            <a:endParaRPr lang="en-GB" sz="2400" dirty="0">
              <a:latin typeface="Arial" panose="020B0604020202020204" pitchFamily="34" charset="0"/>
              <a:cs typeface="Arial" panose="020B0604020202020204" pitchFamily="34" charset="0"/>
            </a:endParaRPr>
          </a:p>
          <a:p>
            <a:pPr marL="778056" indent="-488514">
              <a:spcBef>
                <a:spcPts val="420"/>
              </a:spcBef>
              <a:buFont typeface="Arial"/>
              <a:buChar char="○"/>
              <a:tabLst>
                <a:tab pos="1235256" algn="l"/>
              </a:tabLst>
            </a:pPr>
            <a:r>
              <a:rPr lang="en-GB" sz="2400" dirty="0">
                <a:latin typeface="Arial" panose="020B0604020202020204" pitchFamily="34" charset="0"/>
                <a:cs typeface="Arial" panose="020B0604020202020204" pitchFamily="34" charset="0"/>
              </a:rPr>
              <a:t>Y</a:t>
            </a:r>
            <a:r>
              <a:rPr sz="2400" dirty="0">
                <a:latin typeface="Arial" panose="020B0604020202020204" pitchFamily="34" charset="0"/>
                <a:cs typeface="Arial" panose="020B0604020202020204" pitchFamily="34" charset="0"/>
              </a:rPr>
              <a:t>our physical data</a:t>
            </a:r>
            <a:r>
              <a:rPr lang="en-GB" sz="2400" dirty="0">
                <a:latin typeface="Arial" panose="020B0604020202020204" pitchFamily="34" charset="0"/>
                <a:cs typeface="Arial" panose="020B0604020202020204" pitchFamily="34" charset="0"/>
              </a:rPr>
              <a:t>: Store in locked building, office, filing cabinet/drawer</a:t>
            </a:r>
            <a:endParaRPr sz="2400" dirty="0">
              <a:latin typeface="Arial" panose="020B0604020202020204" pitchFamily="34" charset="0"/>
              <a:cs typeface="Arial" panose="020B0604020202020204" pitchFamily="34" charset="0"/>
            </a:endParaRPr>
          </a:p>
          <a:p>
            <a:pPr marL="778056" indent="-488514">
              <a:spcBef>
                <a:spcPts val="420"/>
              </a:spcBef>
              <a:buFont typeface="Arial"/>
              <a:buChar char="○"/>
              <a:tabLst>
                <a:tab pos="1235256" algn="l"/>
              </a:tabLst>
            </a:pPr>
            <a:r>
              <a:rPr sz="2400" dirty="0">
                <a:latin typeface="Arial" panose="020B0604020202020204" pitchFamily="34" charset="0"/>
                <a:cs typeface="Arial" panose="020B0604020202020204" pitchFamily="34" charset="0"/>
              </a:rPr>
              <a:t>Create digital copies (photographs, scans, etc.)</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8CA2D-8E00-0B12-BBDF-EE78827B71C5}"/>
              </a:ext>
            </a:extLst>
          </p:cNvPr>
          <p:cNvSpPr>
            <a:spLocks noGrp="1"/>
          </p:cNvSpPr>
          <p:nvPr>
            <p:ph type="title"/>
          </p:nvPr>
        </p:nvSpPr>
        <p:spPr/>
        <p:txBody>
          <a:bodyPr/>
          <a:lstStyle/>
          <a:p>
            <a:r>
              <a:rPr lang="en-GB" dirty="0"/>
              <a:t>Summary</a:t>
            </a:r>
          </a:p>
        </p:txBody>
      </p:sp>
      <p:sp>
        <p:nvSpPr>
          <p:cNvPr id="3" name="Text Placeholder 2"/>
          <p:cNvSpPr>
            <a:spLocks noGrp="1"/>
          </p:cNvSpPr>
          <p:nvPr>
            <p:ph idx="1"/>
          </p:nvPr>
        </p:nvSpPr>
        <p:spPr/>
        <p:txBody>
          <a:bodyPr>
            <a:noAutofit/>
          </a:bodyPr>
          <a:lstStyle/>
          <a:p>
            <a:r>
              <a:rPr lang="en-US" sz="2400" dirty="0">
                <a:solidFill>
                  <a:schemeClr val="tx1"/>
                </a:solidFill>
              </a:rPr>
              <a:t>Researchers should be familiar with the contextual nature of data in order to have a better understanding of data integrity issues. </a:t>
            </a:r>
          </a:p>
          <a:p>
            <a:r>
              <a:rPr lang="en-US" sz="2400" dirty="0">
                <a:solidFill>
                  <a:schemeClr val="tx1"/>
                </a:solidFill>
              </a:rPr>
              <a:t>Adequate project planning, training and supervision of research staff, understanding of standards and regulations, and knowledge of the implications of technology used can prevent or reduce data-related integrity violations in research. </a:t>
            </a:r>
          </a:p>
          <a:p>
            <a:r>
              <a:rPr lang="en-US" sz="2400" dirty="0">
                <a:solidFill>
                  <a:schemeClr val="tx1"/>
                </a:solidFill>
              </a:rPr>
              <a:t>Researchers should recognize the overlapping nature of data management issues with all the other core areas of Responsible Conduct of Research (RCR) instruction and be prepared to deal with data integrity issues in a professionally responsible manner at all stages of the research.</a:t>
            </a:r>
          </a:p>
          <a:p>
            <a:endParaRPr lang="en-US" sz="2400" dirty="0">
              <a:solidFill>
                <a:srgbClr val="FF0000"/>
              </a:solidFill>
            </a:endParaRPr>
          </a:p>
        </p:txBody>
      </p:sp>
      <p:sp>
        <p:nvSpPr>
          <p:cNvPr id="4" name="Slide Number Placeholder 3"/>
          <p:cNvSpPr>
            <a:spLocks noGrp="1"/>
          </p:cNvSpPr>
          <p:nvPr>
            <p:ph type="sldNum" sz="quarter" idx="12"/>
          </p:nvPr>
        </p:nvSpPr>
        <p:spPr/>
        <p:txBody>
          <a:bodyPr/>
          <a:lstStyle/>
          <a:p>
            <a:fld id="{935F4044-894B-B74C-BA70-A76DFBF02618}" type="slidenum">
              <a:rPr lang="en-US" smtClean="0"/>
              <a:pPr/>
              <a:t>26</a:t>
            </a:fld>
            <a:endParaRPr lang="en-US" dirty="0"/>
          </a:p>
        </p:txBody>
      </p:sp>
    </p:spTree>
    <p:extLst>
      <p:ext uri="{BB962C8B-B14F-4D97-AF65-F5344CB8AC3E}">
        <p14:creationId xmlns:p14="http://schemas.microsoft.com/office/powerpoint/2010/main" val="2260955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A1F30-DC8E-551C-E5DB-67E4AC546EDA}"/>
              </a:ext>
            </a:extLst>
          </p:cNvPr>
          <p:cNvSpPr>
            <a:spLocks noGrp="1"/>
          </p:cNvSpPr>
          <p:nvPr>
            <p:ph type="title"/>
          </p:nvPr>
        </p:nvSpPr>
        <p:spPr/>
        <p:txBody>
          <a:bodyPr>
            <a:normAutofit fontScale="90000"/>
          </a:bodyPr>
          <a:lstStyle/>
          <a:p>
            <a:r>
              <a:rPr lang="en-GB" dirty="0"/>
              <a:t>The Excel Software – explained by the lecturer</a:t>
            </a:r>
          </a:p>
        </p:txBody>
      </p:sp>
      <p:sp>
        <p:nvSpPr>
          <p:cNvPr id="3" name="Content Placeholder 2">
            <a:extLst>
              <a:ext uri="{FF2B5EF4-FFF2-40B4-BE49-F238E27FC236}">
                <a16:creationId xmlns:a16="http://schemas.microsoft.com/office/drawing/2014/main" id="{22D2F074-827B-C0E3-A729-D4AADE252D3E}"/>
              </a:ext>
            </a:extLst>
          </p:cNvPr>
          <p:cNvSpPr>
            <a:spLocks noGrp="1"/>
          </p:cNvSpPr>
          <p:nvPr>
            <p:ph idx="1"/>
          </p:nvPr>
        </p:nvSpPr>
        <p:spPr/>
        <p:txBody>
          <a:bodyPr>
            <a:normAutofit fontScale="55000" lnSpcReduction="20000"/>
          </a:bodyPr>
          <a:lstStyle/>
          <a:p>
            <a:r>
              <a:rPr lang="en-GB" b="1" dirty="0"/>
              <a:t>1. Understand the Layout</a:t>
            </a:r>
            <a:endParaRPr lang="en-GB" dirty="0"/>
          </a:p>
          <a:p>
            <a:pPr lvl="1">
              <a:buFontTx/>
              <a:buChar char="-"/>
            </a:pPr>
            <a:r>
              <a:rPr lang="en-GB" dirty="0"/>
              <a:t>Familiarize yourself with the Excel interface: ribbon, cells, columns, rows, and worksheets. </a:t>
            </a:r>
          </a:p>
          <a:p>
            <a:pPr lvl="1">
              <a:buFontTx/>
              <a:buChar char="-"/>
            </a:pPr>
            <a:r>
              <a:rPr lang="en-GB" dirty="0"/>
              <a:t>Know where to find basic tools like formatting, formulas, and charts.</a:t>
            </a:r>
          </a:p>
          <a:p>
            <a:pPr lvl="1">
              <a:buFontTx/>
              <a:buChar char="-"/>
            </a:pPr>
            <a:endParaRPr lang="en-GB" dirty="0"/>
          </a:p>
          <a:p>
            <a:r>
              <a:rPr lang="en-GB" b="1" dirty="0"/>
              <a:t>2. Use Cell References Effectively</a:t>
            </a:r>
            <a:endParaRPr lang="en-GB" dirty="0"/>
          </a:p>
          <a:p>
            <a:pPr lvl="1"/>
            <a:r>
              <a:rPr lang="en-GB" dirty="0"/>
              <a:t>e.g., A1 vs $A$.1. This is crucial when copying formulas across cells.</a:t>
            </a:r>
          </a:p>
          <a:p>
            <a:pPr lvl="1"/>
            <a:endParaRPr lang="en-GB" dirty="0"/>
          </a:p>
          <a:p>
            <a:r>
              <a:rPr lang="en-GB" b="1" dirty="0"/>
              <a:t>4. Format for Clarity</a:t>
            </a:r>
            <a:endParaRPr lang="en-GB" dirty="0"/>
          </a:p>
          <a:p>
            <a:pPr lvl="1"/>
            <a:r>
              <a:rPr lang="en-GB" dirty="0"/>
              <a:t>Use cell formatting to make data readable, bold headers. Use borders and shading, format numbers as currency, percentages, or dates.</a:t>
            </a:r>
          </a:p>
          <a:p>
            <a:pPr lvl="1"/>
            <a:endParaRPr lang="en-GB" dirty="0"/>
          </a:p>
          <a:p>
            <a:r>
              <a:rPr lang="en-GB" b="1" dirty="0"/>
              <a:t>5. Save and Back Up Your Work</a:t>
            </a:r>
            <a:endParaRPr lang="en-GB" dirty="0"/>
          </a:p>
          <a:p>
            <a:pPr lvl="1"/>
            <a:r>
              <a:rPr lang="en-GB" dirty="0"/>
              <a:t>Save regularly and use descriptive file names.</a:t>
            </a:r>
          </a:p>
          <a:p>
            <a:pPr lvl="1"/>
            <a:r>
              <a:rPr lang="en-GB" dirty="0"/>
              <a:t>Consider saving to OneDrive  for backup and access across devices.</a:t>
            </a:r>
          </a:p>
          <a:p>
            <a:endParaRPr lang="en-GB" dirty="0"/>
          </a:p>
        </p:txBody>
      </p:sp>
    </p:spTree>
    <p:extLst>
      <p:ext uri="{BB962C8B-B14F-4D97-AF65-F5344CB8AC3E}">
        <p14:creationId xmlns:p14="http://schemas.microsoft.com/office/powerpoint/2010/main" val="3626621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FC7A-80C3-BF2B-2C73-88F5FFBEE9B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6E326A9-BC77-4AB7-0C60-C5D42036E836}"/>
              </a:ext>
            </a:extLst>
          </p:cNvPr>
          <p:cNvSpPr>
            <a:spLocks noGrp="1"/>
          </p:cNvSpPr>
          <p:nvPr>
            <p:ph idx="1"/>
          </p:nvPr>
        </p:nvSpPr>
        <p:spPr/>
        <p:txBody>
          <a:bodyPr>
            <a:normAutofit fontScale="85000" lnSpcReduction="20000"/>
          </a:bodyPr>
          <a:lstStyle/>
          <a:p>
            <a:r>
              <a:rPr lang="en-GB" dirty="0" err="1"/>
              <a:t>Steneck</a:t>
            </a:r>
            <a:r>
              <a:rPr lang="en-GB" dirty="0"/>
              <a:t>, N. H. (2007). </a:t>
            </a:r>
            <a:r>
              <a:rPr lang="en-GB" i="1" dirty="0"/>
              <a:t>Introduction to the Responsible Conduct of Research. </a:t>
            </a:r>
            <a:r>
              <a:rPr lang="en-GB" dirty="0"/>
              <a:t>US Government Printing.</a:t>
            </a:r>
          </a:p>
          <a:p>
            <a:r>
              <a:rPr lang="en-GB" dirty="0" err="1"/>
              <a:t>Briney</a:t>
            </a:r>
            <a:r>
              <a:rPr lang="en-GB" dirty="0"/>
              <a:t> KA, Coates H, </a:t>
            </a:r>
            <a:r>
              <a:rPr lang="en-GB" dirty="0" err="1"/>
              <a:t>Goben</a:t>
            </a:r>
            <a:r>
              <a:rPr lang="en-GB" dirty="0"/>
              <a:t> A (2020) Foundational Practices of Research Data Management. </a:t>
            </a:r>
            <a:r>
              <a:rPr lang="en-GB" i="1" dirty="0"/>
              <a:t>Research Ideas and Outcomes </a:t>
            </a:r>
            <a:r>
              <a:rPr lang="en-GB" dirty="0"/>
              <a:t>6: e56508. </a:t>
            </a:r>
            <a:r>
              <a:rPr lang="en-GB" dirty="0">
                <a:hlinkClick r:id="rId2"/>
              </a:rPr>
              <a:t>https://doi.org/10.3897/rio.6.e56508</a:t>
            </a:r>
            <a:endParaRPr lang="en-GB" dirty="0"/>
          </a:p>
          <a:p>
            <a:r>
              <a:rPr lang="en-GB" dirty="0" err="1"/>
              <a:t>Tenopir</a:t>
            </a:r>
            <a:r>
              <a:rPr lang="en-GB" dirty="0"/>
              <a:t> C, Rice NM, Allard S, Baird L, </a:t>
            </a:r>
            <a:r>
              <a:rPr lang="en-GB" dirty="0" err="1"/>
              <a:t>Borycz</a:t>
            </a:r>
            <a:r>
              <a:rPr lang="en-GB" dirty="0"/>
              <a:t> J, Christian L, Grant B, </a:t>
            </a:r>
            <a:r>
              <a:rPr lang="en-GB" dirty="0" err="1"/>
              <a:t>Olendorf</a:t>
            </a:r>
            <a:r>
              <a:rPr lang="en-GB" dirty="0"/>
              <a:t> R, Sandusky RJ. Data sharing, management, use, and reuse: Practices and perceptions of scientists worldwide. (2020) </a:t>
            </a:r>
            <a:r>
              <a:rPr lang="en-GB" i="1" dirty="0" err="1"/>
              <a:t>PLoS</a:t>
            </a:r>
            <a:r>
              <a:rPr lang="en-GB" i="1" dirty="0"/>
              <a:t> One</a:t>
            </a:r>
            <a:r>
              <a:rPr lang="en-GB" dirty="0"/>
              <a:t>. 11;15(3):e0229003. </a:t>
            </a:r>
            <a:r>
              <a:rPr lang="en-GB" dirty="0" err="1"/>
              <a:t>doi</a:t>
            </a:r>
            <a:r>
              <a:rPr lang="en-GB" dirty="0"/>
              <a:t>: 10.1371/journal.pone.0229003. PMID: 32160189; PMCID: PMC7065823.</a:t>
            </a:r>
          </a:p>
        </p:txBody>
      </p:sp>
    </p:spTree>
    <p:extLst>
      <p:ext uri="{BB962C8B-B14F-4D97-AF65-F5344CB8AC3E}">
        <p14:creationId xmlns:p14="http://schemas.microsoft.com/office/powerpoint/2010/main" val="22607911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C78B070E-6B5F-AED0-4411-56903AAE4638}"/>
              </a:ext>
            </a:extLst>
          </p:cNvPr>
          <p:cNvSpPr>
            <a:spLocks noGrp="1"/>
          </p:cNvSpPr>
          <p:nvPr>
            <p:ph type="title"/>
          </p:nvPr>
        </p:nvSpPr>
        <p:spPr>
          <a:xfrm>
            <a:off x="2062163" y="0"/>
            <a:ext cx="8229600" cy="1143000"/>
          </a:xfrm>
        </p:spPr>
        <p:txBody>
          <a:bodyPr/>
          <a:lstStyle/>
          <a:p>
            <a:r>
              <a:rPr lang="en-GB" altLang="en-US" dirty="0"/>
              <a:t>Independent learning tasks</a:t>
            </a:r>
          </a:p>
        </p:txBody>
      </p:sp>
      <p:pic>
        <p:nvPicPr>
          <p:cNvPr id="68611" name="Picture 5" descr="How you'll study as a computer science undergraduate">
            <a:extLst>
              <a:ext uri="{FF2B5EF4-FFF2-40B4-BE49-F238E27FC236}">
                <a16:creationId xmlns:a16="http://schemas.microsoft.com/office/drawing/2014/main" id="{C89A588D-2E6A-1B9D-D4FB-8CEE07818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088" y="1282700"/>
            <a:ext cx="76327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D6320-CE72-4036-3DFC-55E7BC3E9122}"/>
              </a:ext>
            </a:extLst>
          </p:cNvPr>
          <p:cNvSpPr>
            <a:spLocks noGrp="1"/>
          </p:cNvSpPr>
          <p:nvPr>
            <p:ph type="title"/>
          </p:nvPr>
        </p:nvSpPr>
        <p:spPr/>
        <p:txBody>
          <a:bodyPr/>
          <a:lstStyle/>
          <a:p>
            <a:r>
              <a:rPr lang="en-GB" dirty="0"/>
              <a:t>Excel data management</a:t>
            </a:r>
          </a:p>
        </p:txBody>
      </p:sp>
      <p:sp>
        <p:nvSpPr>
          <p:cNvPr id="3" name="Content Placeholder 2">
            <a:extLst>
              <a:ext uri="{FF2B5EF4-FFF2-40B4-BE49-F238E27FC236}">
                <a16:creationId xmlns:a16="http://schemas.microsoft.com/office/drawing/2014/main" id="{B61551AE-2A84-5279-88C9-A115FDD70385}"/>
              </a:ext>
            </a:extLst>
          </p:cNvPr>
          <p:cNvSpPr>
            <a:spLocks noGrp="1"/>
          </p:cNvSpPr>
          <p:nvPr>
            <p:ph idx="1"/>
          </p:nvPr>
        </p:nvSpPr>
        <p:spPr>
          <a:xfrm>
            <a:off x="97722" y="1293073"/>
            <a:ext cx="11663836" cy="4423671"/>
          </a:xfrm>
        </p:spPr>
        <p:txBody>
          <a:bodyPr>
            <a:normAutofit fontScale="85000" lnSpcReduction="20000"/>
          </a:bodyPr>
          <a:lstStyle/>
          <a:p>
            <a:r>
              <a:rPr lang="en-GB" dirty="0"/>
              <a:t>Follow the instructions of your lecturer regarding Excel.</a:t>
            </a:r>
          </a:p>
          <a:p>
            <a:r>
              <a:rPr lang="en-GB" dirty="0"/>
              <a:t>Open a 1 new Excel file.</a:t>
            </a:r>
          </a:p>
          <a:p>
            <a:r>
              <a:rPr lang="en-GB" dirty="0"/>
              <a:t>Create a </a:t>
            </a:r>
            <a:r>
              <a:rPr lang="en-GB" i="1" dirty="0"/>
              <a:t>database searches </a:t>
            </a:r>
            <a:r>
              <a:rPr lang="en-GB" dirty="0"/>
              <a:t>tab (see next slide)</a:t>
            </a:r>
          </a:p>
          <a:p>
            <a:r>
              <a:rPr lang="en-GB" dirty="0"/>
              <a:t>Create Screening Title/Abstract tab (see next slide)</a:t>
            </a:r>
          </a:p>
          <a:p>
            <a:r>
              <a:rPr lang="en-GB" dirty="0"/>
              <a:t>Create Screening Full Text tab (see next slide)</a:t>
            </a:r>
          </a:p>
          <a:p>
            <a:r>
              <a:rPr lang="en-GB" dirty="0"/>
              <a:t>Create a </a:t>
            </a:r>
            <a:r>
              <a:rPr lang="en-GB" i="1" dirty="0"/>
              <a:t>quality appraisal </a:t>
            </a:r>
            <a:r>
              <a:rPr lang="en-GB" dirty="0"/>
              <a:t>tab (see next slide)</a:t>
            </a:r>
          </a:p>
          <a:p>
            <a:r>
              <a:rPr lang="en-GB" dirty="0"/>
              <a:t>Create a </a:t>
            </a:r>
            <a:r>
              <a:rPr lang="en-GB" i="1" dirty="0"/>
              <a:t>characteristics table </a:t>
            </a:r>
            <a:r>
              <a:rPr lang="en-GB" dirty="0"/>
              <a:t>tab (see next slide)</a:t>
            </a:r>
          </a:p>
          <a:p>
            <a:pPr lvl="1"/>
            <a:r>
              <a:rPr lang="en-GB" dirty="0"/>
              <a:t>Identify each data label</a:t>
            </a:r>
          </a:p>
          <a:p>
            <a:pPr lvl="1"/>
            <a:r>
              <a:rPr lang="en-GB" dirty="0"/>
              <a:t>Upload the Excel file on the </a:t>
            </a:r>
            <a:r>
              <a:rPr lang="en-GB" dirty="0" err="1"/>
              <a:t>Onedrive</a:t>
            </a:r>
            <a:endParaRPr lang="en-GB" dirty="0"/>
          </a:p>
          <a:p>
            <a:pPr lvl="1"/>
            <a:r>
              <a:rPr lang="en-GB" dirty="0"/>
              <a:t>Submit your completed Excel file in the Task folder:</a:t>
            </a:r>
            <a:r>
              <a:rPr lang="en-GB" u="sng" dirty="0">
                <a:hlinkClick r:id="rId2"/>
              </a:rPr>
              <a:t> https://forms.office.com/e/szwKn8Va7w</a:t>
            </a:r>
            <a:endParaRPr lang="en-GB" dirty="0"/>
          </a:p>
        </p:txBody>
      </p:sp>
    </p:spTree>
    <p:extLst>
      <p:ext uri="{BB962C8B-B14F-4D97-AF65-F5344CB8AC3E}">
        <p14:creationId xmlns:p14="http://schemas.microsoft.com/office/powerpoint/2010/main" val="1869155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EA38-56E1-7B77-D5BF-51C49990974C}"/>
              </a:ext>
            </a:extLst>
          </p:cNvPr>
          <p:cNvSpPr>
            <a:spLocks noGrp="1"/>
          </p:cNvSpPr>
          <p:nvPr>
            <p:ph type="title"/>
          </p:nvPr>
        </p:nvSpPr>
        <p:spPr/>
        <p:txBody>
          <a:bodyPr>
            <a:normAutofit fontScale="90000"/>
          </a:bodyPr>
          <a:lstStyle/>
          <a:p>
            <a:r>
              <a:rPr lang="en-GB" dirty="0"/>
              <a:t>Create </a:t>
            </a:r>
            <a:r>
              <a:rPr lang="en-GB" i="1" dirty="0"/>
              <a:t>database searches </a:t>
            </a:r>
            <a:r>
              <a:rPr lang="en-GB" dirty="0"/>
              <a:t>tab</a:t>
            </a:r>
            <a:br>
              <a:rPr lang="en-GB" dirty="0"/>
            </a:br>
            <a:endParaRPr lang="en-GB" dirty="0"/>
          </a:p>
        </p:txBody>
      </p:sp>
      <p:pic>
        <p:nvPicPr>
          <p:cNvPr id="5" name="Picture 4">
            <a:extLst>
              <a:ext uri="{FF2B5EF4-FFF2-40B4-BE49-F238E27FC236}">
                <a16:creationId xmlns:a16="http://schemas.microsoft.com/office/drawing/2014/main" id="{12D80B5C-5390-0F25-F337-0787ACB825F5}"/>
              </a:ext>
            </a:extLst>
          </p:cNvPr>
          <p:cNvPicPr>
            <a:picLocks noChangeAspect="1"/>
          </p:cNvPicPr>
          <p:nvPr/>
        </p:nvPicPr>
        <p:blipFill>
          <a:blip r:embed="rId2"/>
          <a:srcRect t="10287" r="3354" b="6794"/>
          <a:stretch>
            <a:fillRect/>
          </a:stretch>
        </p:blipFill>
        <p:spPr>
          <a:xfrm>
            <a:off x="1396637" y="896665"/>
            <a:ext cx="9941923" cy="5686697"/>
          </a:xfrm>
          <a:prstGeom prst="rect">
            <a:avLst/>
          </a:prstGeom>
        </p:spPr>
      </p:pic>
    </p:spTree>
    <p:extLst>
      <p:ext uri="{BB962C8B-B14F-4D97-AF65-F5344CB8AC3E}">
        <p14:creationId xmlns:p14="http://schemas.microsoft.com/office/powerpoint/2010/main" val="6949004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B5EDF-3478-DDA9-A259-075EB610DC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36A365-CF1E-2B78-1EC5-76D0B8D28AD8}"/>
              </a:ext>
            </a:extLst>
          </p:cNvPr>
          <p:cNvSpPr>
            <a:spLocks noGrp="1"/>
          </p:cNvSpPr>
          <p:nvPr>
            <p:ph type="title"/>
          </p:nvPr>
        </p:nvSpPr>
        <p:spPr/>
        <p:txBody>
          <a:bodyPr>
            <a:normAutofit fontScale="90000"/>
          </a:bodyPr>
          <a:lstStyle/>
          <a:p>
            <a:r>
              <a:rPr lang="en-GB" dirty="0"/>
              <a:t>Create a </a:t>
            </a:r>
            <a:r>
              <a:rPr lang="en-GB" i="1" dirty="0"/>
              <a:t>characteristics table </a:t>
            </a:r>
            <a:r>
              <a:rPr lang="en-GB" dirty="0"/>
              <a:t>tab</a:t>
            </a:r>
            <a:br>
              <a:rPr lang="en-GB" dirty="0"/>
            </a:br>
            <a:endParaRPr lang="en-GB" dirty="0"/>
          </a:p>
        </p:txBody>
      </p:sp>
      <p:pic>
        <p:nvPicPr>
          <p:cNvPr id="5" name="Picture 4">
            <a:extLst>
              <a:ext uri="{FF2B5EF4-FFF2-40B4-BE49-F238E27FC236}">
                <a16:creationId xmlns:a16="http://schemas.microsoft.com/office/drawing/2014/main" id="{7849C7E8-1A25-D670-1EFA-34D2D285B85D}"/>
              </a:ext>
            </a:extLst>
          </p:cNvPr>
          <p:cNvPicPr>
            <a:picLocks noChangeAspect="1"/>
          </p:cNvPicPr>
          <p:nvPr/>
        </p:nvPicPr>
        <p:blipFill>
          <a:blip r:embed="rId2"/>
          <a:srcRect t="10920" r="3439" b="7427"/>
          <a:stretch>
            <a:fillRect/>
          </a:stretch>
        </p:blipFill>
        <p:spPr>
          <a:xfrm>
            <a:off x="1129393" y="983749"/>
            <a:ext cx="9933214" cy="5599613"/>
          </a:xfrm>
          <a:prstGeom prst="rect">
            <a:avLst/>
          </a:prstGeom>
        </p:spPr>
      </p:pic>
    </p:spTree>
    <p:extLst>
      <p:ext uri="{BB962C8B-B14F-4D97-AF65-F5344CB8AC3E}">
        <p14:creationId xmlns:p14="http://schemas.microsoft.com/office/powerpoint/2010/main" val="38486174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9A0F-E70E-0D56-F81C-B92A2BA79312}"/>
              </a:ext>
            </a:extLst>
          </p:cNvPr>
          <p:cNvSpPr>
            <a:spLocks noGrp="1"/>
          </p:cNvSpPr>
          <p:nvPr>
            <p:ph type="title"/>
          </p:nvPr>
        </p:nvSpPr>
        <p:spPr/>
        <p:txBody>
          <a:bodyPr/>
          <a:lstStyle/>
          <a:p>
            <a:r>
              <a:rPr lang="en-GB" dirty="0"/>
              <a:t>Primary research </a:t>
            </a:r>
            <a:r>
              <a:rPr lang="en-GB"/>
              <a:t>data management</a:t>
            </a:r>
            <a:endParaRPr lang="en-GB" dirty="0"/>
          </a:p>
        </p:txBody>
      </p:sp>
      <p:sp>
        <p:nvSpPr>
          <p:cNvPr id="3" name="Content Placeholder 2">
            <a:extLst>
              <a:ext uri="{FF2B5EF4-FFF2-40B4-BE49-F238E27FC236}">
                <a16:creationId xmlns:a16="http://schemas.microsoft.com/office/drawing/2014/main" id="{AD6B0440-5854-02B1-38EF-5D17ECE54E50}"/>
              </a:ext>
            </a:extLst>
          </p:cNvPr>
          <p:cNvSpPr>
            <a:spLocks noGrp="1"/>
          </p:cNvSpPr>
          <p:nvPr>
            <p:ph idx="1"/>
          </p:nvPr>
        </p:nvSpPr>
        <p:spPr/>
        <p:txBody>
          <a:bodyPr>
            <a:normAutofit fontScale="92500" lnSpcReduction="20000"/>
          </a:bodyPr>
          <a:lstStyle/>
          <a:p>
            <a:r>
              <a:rPr lang="en-GB" dirty="0"/>
              <a:t>Open a new Word document</a:t>
            </a:r>
          </a:p>
          <a:p>
            <a:pPr lvl="1"/>
            <a:r>
              <a:rPr lang="en-GB" dirty="0"/>
              <a:t>Jot down your ideas, annotations, variables or themes you expect to identify following the analysis of your data.</a:t>
            </a:r>
          </a:p>
          <a:p>
            <a:pPr lvl="1"/>
            <a:r>
              <a:rPr lang="en-GB" dirty="0"/>
              <a:t>Jot down some ideas, variables or themes you identify from early reading the literature related to your topic.</a:t>
            </a:r>
          </a:p>
          <a:p>
            <a:pPr lvl="1"/>
            <a:r>
              <a:rPr lang="en-GB" dirty="0"/>
              <a:t>Create a visualisation (e.g., diagram, </a:t>
            </a:r>
            <a:r>
              <a:rPr lang="en-GB" dirty="0" err="1"/>
              <a:t>mindmap</a:t>
            </a:r>
            <a:r>
              <a:rPr lang="en-GB" dirty="0"/>
              <a:t>) to capture your first ideas.</a:t>
            </a:r>
          </a:p>
          <a:p>
            <a:r>
              <a:rPr lang="en-GB" dirty="0"/>
              <a:t>Save your Word document in the OneDrive folder.</a:t>
            </a:r>
          </a:p>
          <a:p>
            <a:r>
              <a:rPr lang="en-GB" dirty="0"/>
              <a:t>Submit your analysis in: </a:t>
            </a:r>
            <a:r>
              <a:rPr lang="en-GB" dirty="0">
                <a:hlinkClick r:id="rId2"/>
              </a:rPr>
              <a:t>https://forms.office.com/e/szwKn8Va7w</a:t>
            </a:r>
            <a:endParaRPr lang="en-GB" dirty="0"/>
          </a:p>
          <a:p>
            <a:endParaRPr lang="en-GB" dirty="0"/>
          </a:p>
        </p:txBody>
      </p:sp>
    </p:spTree>
    <p:extLst>
      <p:ext uri="{BB962C8B-B14F-4D97-AF65-F5344CB8AC3E}">
        <p14:creationId xmlns:p14="http://schemas.microsoft.com/office/powerpoint/2010/main" val="2875248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683865" y="1323599"/>
            <a:ext cx="9159240" cy="2954655"/>
          </a:xfrm>
          <a:prstGeom prst="rect">
            <a:avLst/>
          </a:prstGeom>
          <a:ln w="28574">
            <a:solidFill>
              <a:srgbClr val="FFFFFF"/>
            </a:solidFill>
          </a:ln>
        </p:spPr>
        <p:txBody>
          <a:bodyPr vert="horz" wrap="square" lIns="0" tIns="0" rIns="0" bIns="0" rtlCol="0">
            <a:spAutoFit/>
          </a:bodyPr>
          <a:lstStyle/>
          <a:p>
            <a:pPr marR="84665" algn="ctr"/>
            <a:r>
              <a:rPr sz="4800" b="1" spc="-167" dirty="0">
                <a:latin typeface="Tahoma"/>
                <a:cs typeface="Tahoma"/>
              </a:rPr>
              <a:t>Questions?</a:t>
            </a:r>
            <a:endParaRPr lang="en-GB" sz="4800" b="1" spc="-167" dirty="0">
              <a:latin typeface="Tahoma"/>
              <a:cs typeface="Tahoma"/>
            </a:endParaRPr>
          </a:p>
          <a:p>
            <a:pPr marR="84665" algn="ctr"/>
            <a:endParaRPr lang="en-GB" sz="4800" dirty="0">
              <a:latin typeface="Tahoma"/>
              <a:cs typeface="Tahoma"/>
            </a:endParaRPr>
          </a:p>
          <a:p>
            <a:pPr marR="84665" algn="ctr"/>
            <a:endParaRPr lang="en-GB" sz="4800" dirty="0">
              <a:latin typeface="Tahoma"/>
              <a:cs typeface="Tahoma"/>
            </a:endParaRPr>
          </a:p>
          <a:p>
            <a:pPr marR="84665" algn="ctr"/>
            <a:r>
              <a:rPr lang="en-GB" sz="4800" dirty="0">
                <a:latin typeface="Tahoma"/>
                <a:cs typeface="Tahoma"/>
              </a:rPr>
              <a:t>What did you learn today?</a:t>
            </a:r>
            <a:endParaRPr sz="4800" dirty="0">
              <a:latin typeface="Tahoma"/>
              <a:cs typeface="Tahoma"/>
            </a:endParaRPr>
          </a:p>
        </p:txBody>
      </p:sp>
      <p:sp>
        <p:nvSpPr>
          <p:cNvPr id="3" name="object 3"/>
          <p:cNvSpPr txBox="1"/>
          <p:nvPr/>
        </p:nvSpPr>
        <p:spPr>
          <a:xfrm>
            <a:off x="11724351" y="6378439"/>
            <a:ext cx="230293" cy="222219"/>
          </a:xfrm>
          <a:prstGeom prst="rect">
            <a:avLst/>
          </a:prstGeom>
        </p:spPr>
        <p:txBody>
          <a:bodyPr vert="horz" wrap="square" lIns="0" tIns="16933" rIns="0" bIns="0" rtlCol="0">
            <a:spAutoFit/>
          </a:bodyPr>
          <a:lstStyle/>
          <a:p>
            <a:pPr marL="16933">
              <a:spcBef>
                <a:spcPts val="133"/>
              </a:spcBef>
            </a:pPr>
            <a:r>
              <a:rPr sz="1333" spc="-33" dirty="0">
                <a:solidFill>
                  <a:srgbClr val="5E686C"/>
                </a:solidFill>
                <a:latin typeface="Tahoma"/>
                <a:cs typeface="Tahoma"/>
              </a:rPr>
              <a:t>26</a:t>
            </a:r>
            <a:endParaRPr sz="1333">
              <a:latin typeface="Tahoma"/>
              <a:cs typeface="Tahoma"/>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2470</Words>
  <Application>Microsoft Office PowerPoint</Application>
  <PresentationFormat>Widescreen</PresentationFormat>
  <Paragraphs>321</Paragraphs>
  <Slides>34</Slides>
  <Notes>13</Notes>
  <HiddenSlides>2</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34</vt:i4>
      </vt:variant>
    </vt:vector>
  </HeadingPairs>
  <TitlesOfParts>
    <vt:vector size="46" baseType="lpstr">
      <vt:lpstr>DengXian</vt:lpstr>
      <vt:lpstr>Google Sans</vt:lpstr>
      <vt:lpstr>Museo Slab 300</vt:lpstr>
      <vt:lpstr>Myriad Pro</vt:lpstr>
      <vt:lpstr>Aptos</vt:lpstr>
      <vt:lpstr>Arial</vt:lpstr>
      <vt:lpstr>Calibri</vt:lpstr>
      <vt:lpstr>Tahoma</vt:lpstr>
      <vt:lpstr>Trebuchet MS</vt:lpstr>
      <vt:lpstr>Verdana</vt:lpstr>
      <vt:lpstr>Wingdings</vt:lpstr>
      <vt:lpstr>20140311PresentationUWTSDTemplate</vt:lpstr>
      <vt:lpstr> Public Health and Social Care in Practice    </vt:lpstr>
      <vt:lpstr>Learning outcomes</vt:lpstr>
      <vt:lpstr>Dates Key Deliverables  September 2026</vt:lpstr>
      <vt:lpstr>Aims of the Session</vt:lpstr>
      <vt:lpstr>PowerPoint Presentation</vt:lpstr>
      <vt:lpstr>What is data? ctd</vt:lpstr>
      <vt:lpstr>Data sources</vt:lpstr>
      <vt:lpstr>Being a good data consumer</vt:lpstr>
      <vt:lpstr>What is research data management?</vt:lpstr>
      <vt:lpstr>Research data management (RDM) </vt:lpstr>
      <vt:lpstr>Why is RDM important?</vt:lpstr>
      <vt:lpstr>A good data consumer</vt:lpstr>
      <vt:lpstr>Data documentation &amp; Organisation</vt:lpstr>
      <vt:lpstr>Types of documentation</vt:lpstr>
      <vt:lpstr>Data Storage</vt:lpstr>
      <vt:lpstr>Data Storage ctd</vt:lpstr>
      <vt:lpstr>Data Storage - Integrity</vt:lpstr>
      <vt:lpstr>Data Storage – other issues</vt:lpstr>
      <vt:lpstr>Data Storage – configuration management</vt:lpstr>
      <vt:lpstr>PowerPoint Presentation</vt:lpstr>
      <vt:lpstr>Cartoon Questions</vt:lpstr>
      <vt:lpstr>Best practices</vt:lpstr>
      <vt:lpstr>Confidential data</vt:lpstr>
      <vt:lpstr>PowerPoint Presentation</vt:lpstr>
      <vt:lpstr>Tips for Best practices</vt:lpstr>
      <vt:lpstr>Summary</vt:lpstr>
      <vt:lpstr>The Excel Software – explained by the lecturer</vt:lpstr>
      <vt:lpstr>References</vt:lpstr>
      <vt:lpstr>Independent learning tasks</vt:lpstr>
      <vt:lpstr>Excel data management</vt:lpstr>
      <vt:lpstr>Create database searches tab </vt:lpstr>
      <vt:lpstr>Create a characteristics table tab </vt:lpstr>
      <vt:lpstr>Primary research data management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dc:title>
  <dc:creator>Fahad Khan</dc:creator>
  <cp:lastModifiedBy>Diola Bijlhout</cp:lastModifiedBy>
  <cp:revision>83</cp:revision>
  <dcterms:created xsi:type="dcterms:W3CDTF">2023-02-04T10:11:08Z</dcterms:created>
  <dcterms:modified xsi:type="dcterms:W3CDTF">2026-09-13T13:51:55Z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2024-06-13T06:55:50Z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9c60b532-e607-4430-9d0e-fe518123f973</vt:lpwstr>
  </property>
  <property fmtid="{D5CDD505-2E9C-101B-9397-08002B2CF9AE}" pid="8" name="MSIP_Label_a321a15a-c71d-40d3-b0cd-3b0ec0033fdd_ContentBits">
    <vt:lpwstr>0</vt:lpwstr>
  </property>
</Properties>
</file>