
<file path=[Content_Types].xml><?xml version="1.0" encoding="utf-8"?>
<Types xmlns="http://schemas.openxmlformats.org/package/2006/content-types">
  <Default Extension="emf" ContentType="image/x-emf"/>
  <Default Extension="gif" ContentType="image/gif"/>
  <Default Extension="jpeg" ContentType="image/jpeg"/>
  <Default Extension="png" ContentType="image/png"/>
  <Default Extension="pptx" ContentType="application/vnd.openxmlformats-officedocument.presentationml.presentation"/>
  <Default Extension="rels" ContentType="application/vnd.openxmlformats-package.relationships+xml"/>
  <Default Extension="vml" ContentType="application/vnd.openxmlformats-officedocument.vmlDrawing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theme/theme3.xml" ContentType="application/vnd.openxmlformats-officedocument.theme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  <p:sldMasterId id="2147483685" r:id="rId4"/>
  </p:sldMasterIdLst>
  <p:notesMasterIdLst>
    <p:notesMasterId r:id="rId45"/>
  </p:notesMasterIdLst>
  <p:sldIdLst>
    <p:sldId id="256" r:id="rId5"/>
    <p:sldId id="257" r:id="rId6"/>
    <p:sldId id="427" r:id="rId7"/>
    <p:sldId id="494" r:id="rId8"/>
    <p:sldId id="495" r:id="rId9"/>
    <p:sldId id="423" r:id="rId10"/>
    <p:sldId id="496" r:id="rId11"/>
    <p:sldId id="289" r:id="rId12"/>
    <p:sldId id="291" r:id="rId13"/>
    <p:sldId id="426" r:id="rId14"/>
    <p:sldId id="424" r:id="rId15"/>
    <p:sldId id="447" r:id="rId16"/>
    <p:sldId id="433" r:id="rId17"/>
    <p:sldId id="273" r:id="rId18"/>
    <p:sldId id="448" r:id="rId19"/>
    <p:sldId id="449" r:id="rId20"/>
    <p:sldId id="497" r:id="rId21"/>
    <p:sldId id="498" r:id="rId22"/>
    <p:sldId id="351" r:id="rId23"/>
    <p:sldId id="500" r:id="rId24"/>
    <p:sldId id="450" r:id="rId25"/>
    <p:sldId id="451" r:id="rId26"/>
    <p:sldId id="420" r:id="rId27"/>
    <p:sldId id="421" r:id="rId28"/>
    <p:sldId id="452" r:id="rId29"/>
    <p:sldId id="456" r:id="rId30"/>
    <p:sldId id="457" r:id="rId31"/>
    <p:sldId id="501" r:id="rId32"/>
    <p:sldId id="439" r:id="rId33"/>
    <p:sldId id="504" r:id="rId34"/>
    <p:sldId id="455" r:id="rId35"/>
    <p:sldId id="352" r:id="rId36"/>
    <p:sldId id="354" r:id="rId37"/>
    <p:sldId id="502" r:id="rId38"/>
    <p:sldId id="440" r:id="rId39"/>
    <p:sldId id="505" r:id="rId40"/>
    <p:sldId id="506" r:id="rId41"/>
    <p:sldId id="411" r:id="rId42"/>
    <p:sldId id="441" r:id="rId43"/>
    <p:sldId id="443" r:id="rId4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85D2AFD-4516-4DBE-BF17-CF79CE2A5FF0}" v="63" dt="2022-01-28T22:28:18.93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81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300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57" d="100"/>
        <a:sy n="57" d="100"/>
      </p:scale>
      <p:origin x="0" y="-350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viewProps" Target="viewProps.xml"/><Relationship Id="rId50" Type="http://schemas.microsoft.com/office/2015/10/relationships/revisionInfo" Target="revisionInfo.xml"/><Relationship Id="rId7" Type="http://schemas.openxmlformats.org/officeDocument/2006/relationships/slide" Target="slides/slide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theme" Target="theme/theme1.xml"/><Relationship Id="rId8" Type="http://schemas.openxmlformats.org/officeDocument/2006/relationships/slide" Target="slides/slide4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presProps" Target="presProps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90497AF-8FE2-4380-A76B-BBA054F3A4EB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81F491D-CE01-4A47-8BCB-53016FC2D85B}">
      <dgm:prSet/>
      <dgm:spPr/>
      <dgm:t>
        <a:bodyPr/>
        <a:lstStyle/>
        <a:p>
          <a:r>
            <a:rPr lang="en-GB"/>
            <a:t>Cross-sectional and repeat cross-sectional surveys, ecological studies</a:t>
          </a:r>
          <a:endParaRPr lang="en-US" dirty="0"/>
        </a:p>
      </dgm:t>
    </dgm:pt>
    <dgm:pt modelId="{AA79B42E-2040-4A66-A41F-30CDF7051004}" type="parTrans" cxnId="{4E55EF39-D29B-4028-BAA6-67E59823990D}">
      <dgm:prSet/>
      <dgm:spPr/>
      <dgm:t>
        <a:bodyPr/>
        <a:lstStyle/>
        <a:p>
          <a:endParaRPr lang="en-US"/>
        </a:p>
      </dgm:t>
    </dgm:pt>
    <dgm:pt modelId="{8A02711E-BAFC-4255-A697-FB17133C6AD5}" type="sibTrans" cxnId="{4E55EF39-D29B-4028-BAA6-67E59823990D}">
      <dgm:prSet/>
      <dgm:spPr/>
      <dgm:t>
        <a:bodyPr/>
        <a:lstStyle/>
        <a:p>
          <a:endParaRPr lang="en-US"/>
        </a:p>
      </dgm:t>
    </dgm:pt>
    <dgm:pt modelId="{FFAC911C-75B1-4A48-BEC4-ECB747C9A8A8}">
      <dgm:prSet/>
      <dgm:spPr/>
      <dgm:t>
        <a:bodyPr/>
        <a:lstStyle/>
        <a:p>
          <a:r>
            <a:rPr lang="en-GB"/>
            <a:t>Prospective and retrospective cohort studies</a:t>
          </a:r>
          <a:endParaRPr lang="en-US" dirty="0"/>
        </a:p>
      </dgm:t>
    </dgm:pt>
    <dgm:pt modelId="{90F71F5E-B343-43C9-8CE9-E1870C2DC484}" type="parTrans" cxnId="{6386AB5D-9F35-4FEE-A42F-01AA75400973}">
      <dgm:prSet/>
      <dgm:spPr/>
      <dgm:t>
        <a:bodyPr/>
        <a:lstStyle/>
        <a:p>
          <a:endParaRPr lang="en-US"/>
        </a:p>
      </dgm:t>
    </dgm:pt>
    <dgm:pt modelId="{C9E69005-5D15-4154-A7BC-99ED1E0022B1}" type="sibTrans" cxnId="{6386AB5D-9F35-4FEE-A42F-01AA75400973}">
      <dgm:prSet/>
      <dgm:spPr/>
      <dgm:t>
        <a:bodyPr/>
        <a:lstStyle/>
        <a:p>
          <a:endParaRPr lang="en-US"/>
        </a:p>
      </dgm:t>
    </dgm:pt>
    <dgm:pt modelId="{C1BB5656-F2DB-4D67-A95C-D2AE076A3429}">
      <dgm:prSet/>
      <dgm:spPr/>
      <dgm:t>
        <a:bodyPr/>
        <a:lstStyle/>
        <a:p>
          <a:r>
            <a:rPr lang="en-GB"/>
            <a:t>Case-control studies</a:t>
          </a:r>
          <a:endParaRPr lang="en-US"/>
        </a:p>
      </dgm:t>
    </dgm:pt>
    <dgm:pt modelId="{DADA421F-ABD0-4745-BA78-FE4E0C7AA1BE}" type="parTrans" cxnId="{040049D6-4112-4109-A92A-52610636857C}">
      <dgm:prSet/>
      <dgm:spPr/>
      <dgm:t>
        <a:bodyPr/>
        <a:lstStyle/>
        <a:p>
          <a:endParaRPr lang="en-US"/>
        </a:p>
      </dgm:t>
    </dgm:pt>
    <dgm:pt modelId="{E83590DD-3E76-4E0B-890A-9E155D9EC0D6}" type="sibTrans" cxnId="{040049D6-4112-4109-A92A-52610636857C}">
      <dgm:prSet/>
      <dgm:spPr/>
      <dgm:t>
        <a:bodyPr/>
        <a:lstStyle/>
        <a:p>
          <a:endParaRPr lang="en-US"/>
        </a:p>
      </dgm:t>
    </dgm:pt>
    <dgm:pt modelId="{21339D8F-158A-4FF1-BE43-C045779BCA96}">
      <dgm:prSet/>
      <dgm:spPr/>
      <dgm:t>
        <a:bodyPr/>
        <a:lstStyle/>
        <a:p>
          <a:r>
            <a:rPr lang="en-GB"/>
            <a:t>Interrupted time-series</a:t>
          </a:r>
          <a:endParaRPr lang="en-US" dirty="0"/>
        </a:p>
      </dgm:t>
    </dgm:pt>
    <dgm:pt modelId="{90F49CB3-6291-4445-9909-F9E11C58ADE5}" type="parTrans" cxnId="{81593D9E-C6CF-49CA-8F5C-CFA0E7E563AF}">
      <dgm:prSet/>
      <dgm:spPr/>
      <dgm:t>
        <a:bodyPr/>
        <a:lstStyle/>
        <a:p>
          <a:endParaRPr lang="en-US"/>
        </a:p>
      </dgm:t>
    </dgm:pt>
    <dgm:pt modelId="{CC44784D-7147-4921-B026-9EC3282FAA5A}" type="sibTrans" cxnId="{81593D9E-C6CF-49CA-8F5C-CFA0E7E563AF}">
      <dgm:prSet/>
      <dgm:spPr/>
      <dgm:t>
        <a:bodyPr/>
        <a:lstStyle/>
        <a:p>
          <a:endParaRPr lang="en-US"/>
        </a:p>
      </dgm:t>
    </dgm:pt>
    <dgm:pt modelId="{AC252673-213E-4997-8E44-2AF4AC49A9BE}" type="pres">
      <dgm:prSet presAssocID="{190497AF-8FE2-4380-A76B-BBA054F3A4EB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B85EF524-D1D3-4F79-A85C-F03C6EE11603}" type="pres">
      <dgm:prSet presAssocID="{D81F491D-CE01-4A47-8BCB-53016FC2D85B}" presName="hierRoot1" presStyleCnt="0"/>
      <dgm:spPr/>
    </dgm:pt>
    <dgm:pt modelId="{7F07D535-AA76-417C-A2CC-67393F468550}" type="pres">
      <dgm:prSet presAssocID="{D81F491D-CE01-4A47-8BCB-53016FC2D85B}" presName="composite" presStyleCnt="0"/>
      <dgm:spPr/>
    </dgm:pt>
    <dgm:pt modelId="{58E0776C-A0A8-44BC-A831-BCD0130ED9D6}" type="pres">
      <dgm:prSet presAssocID="{D81F491D-CE01-4A47-8BCB-53016FC2D85B}" presName="background" presStyleLbl="node0" presStyleIdx="0" presStyleCnt="4"/>
      <dgm:spPr/>
    </dgm:pt>
    <dgm:pt modelId="{DB406C07-CE99-4FE8-B8C9-8B012C137787}" type="pres">
      <dgm:prSet presAssocID="{D81F491D-CE01-4A47-8BCB-53016FC2D85B}" presName="text" presStyleLbl="fgAcc0" presStyleIdx="0" presStyleCnt="4">
        <dgm:presLayoutVars>
          <dgm:chPref val="3"/>
        </dgm:presLayoutVars>
      </dgm:prSet>
      <dgm:spPr/>
    </dgm:pt>
    <dgm:pt modelId="{FB60AEC7-6C76-49B9-854E-5D9B0CD72EDD}" type="pres">
      <dgm:prSet presAssocID="{D81F491D-CE01-4A47-8BCB-53016FC2D85B}" presName="hierChild2" presStyleCnt="0"/>
      <dgm:spPr/>
    </dgm:pt>
    <dgm:pt modelId="{6E6A3C8A-310C-420D-B0B1-33465A528D5B}" type="pres">
      <dgm:prSet presAssocID="{FFAC911C-75B1-4A48-BEC4-ECB747C9A8A8}" presName="hierRoot1" presStyleCnt="0"/>
      <dgm:spPr/>
    </dgm:pt>
    <dgm:pt modelId="{ABC5A5D1-5755-4C2C-9BEB-26A58636C3CA}" type="pres">
      <dgm:prSet presAssocID="{FFAC911C-75B1-4A48-BEC4-ECB747C9A8A8}" presName="composite" presStyleCnt="0"/>
      <dgm:spPr/>
    </dgm:pt>
    <dgm:pt modelId="{0ED0BD5C-9852-4624-A7E3-291AA9D03C82}" type="pres">
      <dgm:prSet presAssocID="{FFAC911C-75B1-4A48-BEC4-ECB747C9A8A8}" presName="background" presStyleLbl="node0" presStyleIdx="1" presStyleCnt="4"/>
      <dgm:spPr/>
    </dgm:pt>
    <dgm:pt modelId="{3B0783CC-F32C-4099-8E1C-BFE23FA28A20}" type="pres">
      <dgm:prSet presAssocID="{FFAC911C-75B1-4A48-BEC4-ECB747C9A8A8}" presName="text" presStyleLbl="fgAcc0" presStyleIdx="1" presStyleCnt="4">
        <dgm:presLayoutVars>
          <dgm:chPref val="3"/>
        </dgm:presLayoutVars>
      </dgm:prSet>
      <dgm:spPr/>
    </dgm:pt>
    <dgm:pt modelId="{1F4DDB17-0911-4A7B-8E59-98C22597C587}" type="pres">
      <dgm:prSet presAssocID="{FFAC911C-75B1-4A48-BEC4-ECB747C9A8A8}" presName="hierChild2" presStyleCnt="0"/>
      <dgm:spPr/>
    </dgm:pt>
    <dgm:pt modelId="{29F6EA82-31C9-445F-B8FD-C3CFC5C6D1CE}" type="pres">
      <dgm:prSet presAssocID="{C1BB5656-F2DB-4D67-A95C-D2AE076A3429}" presName="hierRoot1" presStyleCnt="0"/>
      <dgm:spPr/>
    </dgm:pt>
    <dgm:pt modelId="{4E09A747-C2EF-4CF5-A638-19BBFFC7428C}" type="pres">
      <dgm:prSet presAssocID="{C1BB5656-F2DB-4D67-A95C-D2AE076A3429}" presName="composite" presStyleCnt="0"/>
      <dgm:spPr/>
    </dgm:pt>
    <dgm:pt modelId="{4DAFEBA0-0145-4C39-BAB2-5797D978D9E2}" type="pres">
      <dgm:prSet presAssocID="{C1BB5656-F2DB-4D67-A95C-D2AE076A3429}" presName="background" presStyleLbl="node0" presStyleIdx="2" presStyleCnt="4"/>
      <dgm:spPr/>
    </dgm:pt>
    <dgm:pt modelId="{F075F5AE-D5BF-4EF1-8E3F-B685C55933EE}" type="pres">
      <dgm:prSet presAssocID="{C1BB5656-F2DB-4D67-A95C-D2AE076A3429}" presName="text" presStyleLbl="fgAcc0" presStyleIdx="2" presStyleCnt="4">
        <dgm:presLayoutVars>
          <dgm:chPref val="3"/>
        </dgm:presLayoutVars>
      </dgm:prSet>
      <dgm:spPr/>
    </dgm:pt>
    <dgm:pt modelId="{0ADF42A6-005C-4CC7-966F-C6FDF31F1582}" type="pres">
      <dgm:prSet presAssocID="{C1BB5656-F2DB-4D67-A95C-D2AE076A3429}" presName="hierChild2" presStyleCnt="0"/>
      <dgm:spPr/>
    </dgm:pt>
    <dgm:pt modelId="{FC00D6BF-8487-4A5E-97CD-1F35E97A0733}" type="pres">
      <dgm:prSet presAssocID="{21339D8F-158A-4FF1-BE43-C045779BCA96}" presName="hierRoot1" presStyleCnt="0"/>
      <dgm:spPr/>
    </dgm:pt>
    <dgm:pt modelId="{6F3F015A-12EF-4FC0-9845-7A5D8AE15455}" type="pres">
      <dgm:prSet presAssocID="{21339D8F-158A-4FF1-BE43-C045779BCA96}" presName="composite" presStyleCnt="0"/>
      <dgm:spPr/>
    </dgm:pt>
    <dgm:pt modelId="{FF5618B5-4152-4DFC-80BD-675655E9FA9B}" type="pres">
      <dgm:prSet presAssocID="{21339D8F-158A-4FF1-BE43-C045779BCA96}" presName="background" presStyleLbl="node0" presStyleIdx="3" presStyleCnt="4"/>
      <dgm:spPr/>
    </dgm:pt>
    <dgm:pt modelId="{4B1833E7-9A9A-4AAB-AFE9-F945D45E9920}" type="pres">
      <dgm:prSet presAssocID="{21339D8F-158A-4FF1-BE43-C045779BCA96}" presName="text" presStyleLbl="fgAcc0" presStyleIdx="3" presStyleCnt="4">
        <dgm:presLayoutVars>
          <dgm:chPref val="3"/>
        </dgm:presLayoutVars>
      </dgm:prSet>
      <dgm:spPr/>
    </dgm:pt>
    <dgm:pt modelId="{8B725601-E706-45F8-AA65-0DE3DED77F14}" type="pres">
      <dgm:prSet presAssocID="{21339D8F-158A-4FF1-BE43-C045779BCA96}" presName="hierChild2" presStyleCnt="0"/>
      <dgm:spPr/>
    </dgm:pt>
  </dgm:ptLst>
  <dgm:cxnLst>
    <dgm:cxn modelId="{B0E0E41D-67E5-44C8-BCA3-C661B954C6E7}" type="presOf" srcId="{190497AF-8FE2-4380-A76B-BBA054F3A4EB}" destId="{AC252673-213E-4997-8E44-2AF4AC49A9BE}" srcOrd="0" destOrd="0" presId="urn:microsoft.com/office/officeart/2005/8/layout/hierarchy1"/>
    <dgm:cxn modelId="{A638B230-0ACC-43F7-9E1F-C73044F31D7C}" type="presOf" srcId="{D81F491D-CE01-4A47-8BCB-53016FC2D85B}" destId="{DB406C07-CE99-4FE8-B8C9-8B012C137787}" srcOrd="0" destOrd="0" presId="urn:microsoft.com/office/officeart/2005/8/layout/hierarchy1"/>
    <dgm:cxn modelId="{4E55EF39-D29B-4028-BAA6-67E59823990D}" srcId="{190497AF-8FE2-4380-A76B-BBA054F3A4EB}" destId="{D81F491D-CE01-4A47-8BCB-53016FC2D85B}" srcOrd="0" destOrd="0" parTransId="{AA79B42E-2040-4A66-A41F-30CDF7051004}" sibTransId="{8A02711E-BAFC-4255-A697-FB17133C6AD5}"/>
    <dgm:cxn modelId="{6386AB5D-9F35-4FEE-A42F-01AA75400973}" srcId="{190497AF-8FE2-4380-A76B-BBA054F3A4EB}" destId="{FFAC911C-75B1-4A48-BEC4-ECB747C9A8A8}" srcOrd="1" destOrd="0" parTransId="{90F71F5E-B343-43C9-8CE9-E1870C2DC484}" sibTransId="{C9E69005-5D15-4154-A7BC-99ED1E0022B1}"/>
    <dgm:cxn modelId="{81593D9E-C6CF-49CA-8F5C-CFA0E7E563AF}" srcId="{190497AF-8FE2-4380-A76B-BBA054F3A4EB}" destId="{21339D8F-158A-4FF1-BE43-C045779BCA96}" srcOrd="3" destOrd="0" parTransId="{90F49CB3-6291-4445-9909-F9E11C58ADE5}" sibTransId="{CC44784D-7147-4921-B026-9EC3282FAA5A}"/>
    <dgm:cxn modelId="{040049D6-4112-4109-A92A-52610636857C}" srcId="{190497AF-8FE2-4380-A76B-BBA054F3A4EB}" destId="{C1BB5656-F2DB-4D67-A95C-D2AE076A3429}" srcOrd="2" destOrd="0" parTransId="{DADA421F-ABD0-4745-BA78-FE4E0C7AA1BE}" sibTransId="{E83590DD-3E76-4E0B-890A-9E155D9EC0D6}"/>
    <dgm:cxn modelId="{4C749CD8-1246-4645-A46C-46A80CDEE084}" type="presOf" srcId="{21339D8F-158A-4FF1-BE43-C045779BCA96}" destId="{4B1833E7-9A9A-4AAB-AFE9-F945D45E9920}" srcOrd="0" destOrd="0" presId="urn:microsoft.com/office/officeart/2005/8/layout/hierarchy1"/>
    <dgm:cxn modelId="{FF55E4EE-1320-4B9D-97F8-E1EE5DB2BFAB}" type="presOf" srcId="{FFAC911C-75B1-4A48-BEC4-ECB747C9A8A8}" destId="{3B0783CC-F32C-4099-8E1C-BFE23FA28A20}" srcOrd="0" destOrd="0" presId="urn:microsoft.com/office/officeart/2005/8/layout/hierarchy1"/>
    <dgm:cxn modelId="{B62575EF-46E0-40C3-ACEA-A538959569EF}" type="presOf" srcId="{C1BB5656-F2DB-4D67-A95C-D2AE076A3429}" destId="{F075F5AE-D5BF-4EF1-8E3F-B685C55933EE}" srcOrd="0" destOrd="0" presId="urn:microsoft.com/office/officeart/2005/8/layout/hierarchy1"/>
    <dgm:cxn modelId="{1F0A99E6-F54F-4F42-B365-2EC0D90A9488}" type="presParOf" srcId="{AC252673-213E-4997-8E44-2AF4AC49A9BE}" destId="{B85EF524-D1D3-4F79-A85C-F03C6EE11603}" srcOrd="0" destOrd="0" presId="urn:microsoft.com/office/officeart/2005/8/layout/hierarchy1"/>
    <dgm:cxn modelId="{72CF8634-CBA9-490B-AE98-2C64095F420B}" type="presParOf" srcId="{B85EF524-D1D3-4F79-A85C-F03C6EE11603}" destId="{7F07D535-AA76-417C-A2CC-67393F468550}" srcOrd="0" destOrd="0" presId="urn:microsoft.com/office/officeart/2005/8/layout/hierarchy1"/>
    <dgm:cxn modelId="{939F131F-4CE5-4F31-B30B-73F6EF3813DA}" type="presParOf" srcId="{7F07D535-AA76-417C-A2CC-67393F468550}" destId="{58E0776C-A0A8-44BC-A831-BCD0130ED9D6}" srcOrd="0" destOrd="0" presId="urn:microsoft.com/office/officeart/2005/8/layout/hierarchy1"/>
    <dgm:cxn modelId="{30128B8D-D07F-446B-8006-1D8EEDD60576}" type="presParOf" srcId="{7F07D535-AA76-417C-A2CC-67393F468550}" destId="{DB406C07-CE99-4FE8-B8C9-8B012C137787}" srcOrd="1" destOrd="0" presId="urn:microsoft.com/office/officeart/2005/8/layout/hierarchy1"/>
    <dgm:cxn modelId="{6BE748DE-686C-4427-8E70-477DF29F7CC9}" type="presParOf" srcId="{B85EF524-D1D3-4F79-A85C-F03C6EE11603}" destId="{FB60AEC7-6C76-49B9-854E-5D9B0CD72EDD}" srcOrd="1" destOrd="0" presId="urn:microsoft.com/office/officeart/2005/8/layout/hierarchy1"/>
    <dgm:cxn modelId="{700C3C62-DC8B-4BD2-AA53-51507421F510}" type="presParOf" srcId="{AC252673-213E-4997-8E44-2AF4AC49A9BE}" destId="{6E6A3C8A-310C-420D-B0B1-33465A528D5B}" srcOrd="1" destOrd="0" presId="urn:microsoft.com/office/officeart/2005/8/layout/hierarchy1"/>
    <dgm:cxn modelId="{8467F841-6C02-4765-9142-201EFBD54F3F}" type="presParOf" srcId="{6E6A3C8A-310C-420D-B0B1-33465A528D5B}" destId="{ABC5A5D1-5755-4C2C-9BEB-26A58636C3CA}" srcOrd="0" destOrd="0" presId="urn:microsoft.com/office/officeart/2005/8/layout/hierarchy1"/>
    <dgm:cxn modelId="{C5ABE104-3BE4-4C7F-9E01-70BDFFEC780B}" type="presParOf" srcId="{ABC5A5D1-5755-4C2C-9BEB-26A58636C3CA}" destId="{0ED0BD5C-9852-4624-A7E3-291AA9D03C82}" srcOrd="0" destOrd="0" presId="urn:microsoft.com/office/officeart/2005/8/layout/hierarchy1"/>
    <dgm:cxn modelId="{30053314-7937-4747-B142-0B7C63BF9297}" type="presParOf" srcId="{ABC5A5D1-5755-4C2C-9BEB-26A58636C3CA}" destId="{3B0783CC-F32C-4099-8E1C-BFE23FA28A20}" srcOrd="1" destOrd="0" presId="urn:microsoft.com/office/officeart/2005/8/layout/hierarchy1"/>
    <dgm:cxn modelId="{90C58A05-246C-4835-95DC-0262C6AE7B55}" type="presParOf" srcId="{6E6A3C8A-310C-420D-B0B1-33465A528D5B}" destId="{1F4DDB17-0911-4A7B-8E59-98C22597C587}" srcOrd="1" destOrd="0" presId="urn:microsoft.com/office/officeart/2005/8/layout/hierarchy1"/>
    <dgm:cxn modelId="{023356A5-FC1A-4BE7-AE52-2918EDBD21C5}" type="presParOf" srcId="{AC252673-213E-4997-8E44-2AF4AC49A9BE}" destId="{29F6EA82-31C9-445F-B8FD-C3CFC5C6D1CE}" srcOrd="2" destOrd="0" presId="urn:microsoft.com/office/officeart/2005/8/layout/hierarchy1"/>
    <dgm:cxn modelId="{53BAEEF0-AA1F-4242-AA34-72E7D194E4CF}" type="presParOf" srcId="{29F6EA82-31C9-445F-B8FD-C3CFC5C6D1CE}" destId="{4E09A747-C2EF-4CF5-A638-19BBFFC7428C}" srcOrd="0" destOrd="0" presId="urn:microsoft.com/office/officeart/2005/8/layout/hierarchy1"/>
    <dgm:cxn modelId="{237E7410-FD1E-4D1E-BC84-4F5A1895D76A}" type="presParOf" srcId="{4E09A747-C2EF-4CF5-A638-19BBFFC7428C}" destId="{4DAFEBA0-0145-4C39-BAB2-5797D978D9E2}" srcOrd="0" destOrd="0" presId="urn:microsoft.com/office/officeart/2005/8/layout/hierarchy1"/>
    <dgm:cxn modelId="{9454ECC9-AEDF-40E4-A9EB-C3A6F89CE67F}" type="presParOf" srcId="{4E09A747-C2EF-4CF5-A638-19BBFFC7428C}" destId="{F075F5AE-D5BF-4EF1-8E3F-B685C55933EE}" srcOrd="1" destOrd="0" presId="urn:microsoft.com/office/officeart/2005/8/layout/hierarchy1"/>
    <dgm:cxn modelId="{0FFD7E9E-8AC5-40DB-91EB-3F3D93E71641}" type="presParOf" srcId="{29F6EA82-31C9-445F-B8FD-C3CFC5C6D1CE}" destId="{0ADF42A6-005C-4CC7-966F-C6FDF31F1582}" srcOrd="1" destOrd="0" presId="urn:microsoft.com/office/officeart/2005/8/layout/hierarchy1"/>
    <dgm:cxn modelId="{2DCF4093-05DD-4369-9266-AB6717DA3C14}" type="presParOf" srcId="{AC252673-213E-4997-8E44-2AF4AC49A9BE}" destId="{FC00D6BF-8487-4A5E-97CD-1F35E97A0733}" srcOrd="3" destOrd="0" presId="urn:microsoft.com/office/officeart/2005/8/layout/hierarchy1"/>
    <dgm:cxn modelId="{EEFB0ADC-00A4-4259-9352-BD538B58A870}" type="presParOf" srcId="{FC00D6BF-8487-4A5E-97CD-1F35E97A0733}" destId="{6F3F015A-12EF-4FC0-9845-7A5D8AE15455}" srcOrd="0" destOrd="0" presId="urn:microsoft.com/office/officeart/2005/8/layout/hierarchy1"/>
    <dgm:cxn modelId="{77E4D2B1-AC11-44FB-9329-E8DB03F84151}" type="presParOf" srcId="{6F3F015A-12EF-4FC0-9845-7A5D8AE15455}" destId="{FF5618B5-4152-4DFC-80BD-675655E9FA9B}" srcOrd="0" destOrd="0" presId="urn:microsoft.com/office/officeart/2005/8/layout/hierarchy1"/>
    <dgm:cxn modelId="{2965F24C-7523-4D0F-BBAF-25A35D5EB8CD}" type="presParOf" srcId="{6F3F015A-12EF-4FC0-9845-7A5D8AE15455}" destId="{4B1833E7-9A9A-4AAB-AFE9-F945D45E9920}" srcOrd="1" destOrd="0" presId="urn:microsoft.com/office/officeart/2005/8/layout/hierarchy1"/>
    <dgm:cxn modelId="{D6D32D10-4E79-4F77-AEDA-9D246F08B234}" type="presParOf" srcId="{FC00D6BF-8487-4A5E-97CD-1F35E97A0733}" destId="{8B725601-E706-45F8-AA65-0DE3DED77F14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1E07C1D-FFFE-49D9-A0A6-690353694CD6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2ABA9952-9ABB-467F-8D52-2031EDD295FD}">
      <dgm:prSet/>
      <dgm:spPr/>
      <dgm:t>
        <a:bodyPr/>
        <a:lstStyle/>
        <a:p>
          <a:r>
            <a:rPr lang="en-GB"/>
            <a:t>Randomised controlled trials</a:t>
          </a:r>
          <a:endParaRPr lang="en-US"/>
        </a:p>
      </dgm:t>
    </dgm:pt>
    <dgm:pt modelId="{497908A2-01B5-412E-B2BD-AF20938974D6}" type="parTrans" cxnId="{84CB1F12-6239-44A2-96FD-FBB721B2C84D}">
      <dgm:prSet/>
      <dgm:spPr/>
      <dgm:t>
        <a:bodyPr/>
        <a:lstStyle/>
        <a:p>
          <a:endParaRPr lang="en-US"/>
        </a:p>
      </dgm:t>
    </dgm:pt>
    <dgm:pt modelId="{E4E1DBDE-0786-4755-B98D-2DD384D5D11D}" type="sibTrans" cxnId="{84CB1F12-6239-44A2-96FD-FBB721B2C84D}">
      <dgm:prSet/>
      <dgm:spPr/>
      <dgm:t>
        <a:bodyPr/>
        <a:lstStyle/>
        <a:p>
          <a:endParaRPr lang="en-US"/>
        </a:p>
      </dgm:t>
    </dgm:pt>
    <dgm:pt modelId="{D18EC36E-B8C6-445C-89F1-747CDCAF6E0B}">
      <dgm:prSet/>
      <dgm:spPr/>
      <dgm:t>
        <a:bodyPr/>
        <a:lstStyle/>
        <a:p>
          <a:r>
            <a:rPr lang="en-GB"/>
            <a:t>Non-randomised controlled trials</a:t>
          </a:r>
          <a:endParaRPr lang="en-US"/>
        </a:p>
      </dgm:t>
    </dgm:pt>
    <dgm:pt modelId="{47FCE0E7-6DDE-4DF4-9C4E-659944A8CDA5}" type="parTrans" cxnId="{34B2125E-C360-47C1-9BBA-60D7AB4D9061}">
      <dgm:prSet/>
      <dgm:spPr/>
      <dgm:t>
        <a:bodyPr/>
        <a:lstStyle/>
        <a:p>
          <a:endParaRPr lang="en-US"/>
        </a:p>
      </dgm:t>
    </dgm:pt>
    <dgm:pt modelId="{76AC3364-FB92-4F4B-8209-AB3903247E7F}" type="sibTrans" cxnId="{34B2125E-C360-47C1-9BBA-60D7AB4D9061}">
      <dgm:prSet/>
      <dgm:spPr/>
      <dgm:t>
        <a:bodyPr/>
        <a:lstStyle/>
        <a:p>
          <a:endParaRPr lang="en-US"/>
        </a:p>
      </dgm:t>
    </dgm:pt>
    <dgm:pt modelId="{3199CFEA-84F1-4DF4-9465-606692A85AD5}">
      <dgm:prSet/>
      <dgm:spPr/>
      <dgm:t>
        <a:bodyPr/>
        <a:lstStyle/>
        <a:p>
          <a:r>
            <a:rPr lang="en-GB"/>
            <a:t>Single group before and after studies</a:t>
          </a:r>
          <a:endParaRPr lang="en-US"/>
        </a:p>
      </dgm:t>
    </dgm:pt>
    <dgm:pt modelId="{33EAECC7-86F5-4D57-AA5C-9BC913BB8018}" type="parTrans" cxnId="{F99A9672-E8C5-49C8-8B60-BB479CCA3F20}">
      <dgm:prSet/>
      <dgm:spPr/>
      <dgm:t>
        <a:bodyPr/>
        <a:lstStyle/>
        <a:p>
          <a:endParaRPr lang="en-US"/>
        </a:p>
      </dgm:t>
    </dgm:pt>
    <dgm:pt modelId="{F59D22B5-E81C-44AE-94FE-A2EBBA23C3E7}" type="sibTrans" cxnId="{F99A9672-E8C5-49C8-8B60-BB479CCA3F20}">
      <dgm:prSet/>
      <dgm:spPr/>
      <dgm:t>
        <a:bodyPr/>
        <a:lstStyle/>
        <a:p>
          <a:endParaRPr lang="en-US"/>
        </a:p>
      </dgm:t>
    </dgm:pt>
    <dgm:pt modelId="{95EB8981-9347-4249-8F5C-39274856D983}" type="pres">
      <dgm:prSet presAssocID="{61E07C1D-FFFE-49D9-A0A6-690353694CD6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8745AE26-51F9-4576-857E-DA7C600C660C}" type="pres">
      <dgm:prSet presAssocID="{2ABA9952-9ABB-467F-8D52-2031EDD295FD}" presName="hierRoot1" presStyleCnt="0"/>
      <dgm:spPr/>
    </dgm:pt>
    <dgm:pt modelId="{8E0CFA2A-F373-4B34-9610-B22AD0C67AE0}" type="pres">
      <dgm:prSet presAssocID="{2ABA9952-9ABB-467F-8D52-2031EDD295FD}" presName="composite" presStyleCnt="0"/>
      <dgm:spPr/>
    </dgm:pt>
    <dgm:pt modelId="{6F5B2C85-BBDF-4498-8095-1C9BDB4951B7}" type="pres">
      <dgm:prSet presAssocID="{2ABA9952-9ABB-467F-8D52-2031EDD295FD}" presName="background" presStyleLbl="node0" presStyleIdx="0" presStyleCnt="3"/>
      <dgm:spPr/>
    </dgm:pt>
    <dgm:pt modelId="{C8126E38-8B0B-4C42-83E4-A5D18DBD4296}" type="pres">
      <dgm:prSet presAssocID="{2ABA9952-9ABB-467F-8D52-2031EDD295FD}" presName="text" presStyleLbl="fgAcc0" presStyleIdx="0" presStyleCnt="3">
        <dgm:presLayoutVars>
          <dgm:chPref val="3"/>
        </dgm:presLayoutVars>
      </dgm:prSet>
      <dgm:spPr/>
    </dgm:pt>
    <dgm:pt modelId="{C64DEE1D-227C-43AB-AD06-9254D5D8502E}" type="pres">
      <dgm:prSet presAssocID="{2ABA9952-9ABB-467F-8D52-2031EDD295FD}" presName="hierChild2" presStyleCnt="0"/>
      <dgm:spPr/>
    </dgm:pt>
    <dgm:pt modelId="{3B212AAF-ED81-4BAC-946C-B6ADBBC1576E}" type="pres">
      <dgm:prSet presAssocID="{D18EC36E-B8C6-445C-89F1-747CDCAF6E0B}" presName="hierRoot1" presStyleCnt="0"/>
      <dgm:spPr/>
    </dgm:pt>
    <dgm:pt modelId="{364EBAE0-12AE-4A1F-87EE-B3B9AA6B136A}" type="pres">
      <dgm:prSet presAssocID="{D18EC36E-B8C6-445C-89F1-747CDCAF6E0B}" presName="composite" presStyleCnt="0"/>
      <dgm:spPr/>
    </dgm:pt>
    <dgm:pt modelId="{9A6637F1-0820-4ECF-BFAA-409DF4D83972}" type="pres">
      <dgm:prSet presAssocID="{D18EC36E-B8C6-445C-89F1-747CDCAF6E0B}" presName="background" presStyleLbl="node0" presStyleIdx="1" presStyleCnt="3"/>
      <dgm:spPr/>
    </dgm:pt>
    <dgm:pt modelId="{360FB97A-0813-4DC8-B9A4-FEA2C636839E}" type="pres">
      <dgm:prSet presAssocID="{D18EC36E-B8C6-445C-89F1-747CDCAF6E0B}" presName="text" presStyleLbl="fgAcc0" presStyleIdx="1" presStyleCnt="3">
        <dgm:presLayoutVars>
          <dgm:chPref val="3"/>
        </dgm:presLayoutVars>
      </dgm:prSet>
      <dgm:spPr/>
    </dgm:pt>
    <dgm:pt modelId="{6C635F98-B93B-49CC-B72A-639BA3CB0D71}" type="pres">
      <dgm:prSet presAssocID="{D18EC36E-B8C6-445C-89F1-747CDCAF6E0B}" presName="hierChild2" presStyleCnt="0"/>
      <dgm:spPr/>
    </dgm:pt>
    <dgm:pt modelId="{A36F919B-0B4E-4F02-B262-C3E0B9800BDA}" type="pres">
      <dgm:prSet presAssocID="{3199CFEA-84F1-4DF4-9465-606692A85AD5}" presName="hierRoot1" presStyleCnt="0"/>
      <dgm:spPr/>
    </dgm:pt>
    <dgm:pt modelId="{9811F0D8-288A-4353-A1A4-52DE249567F4}" type="pres">
      <dgm:prSet presAssocID="{3199CFEA-84F1-4DF4-9465-606692A85AD5}" presName="composite" presStyleCnt="0"/>
      <dgm:spPr/>
    </dgm:pt>
    <dgm:pt modelId="{0195A9FD-CCEE-4C04-A2D4-1BC2ECDDC632}" type="pres">
      <dgm:prSet presAssocID="{3199CFEA-84F1-4DF4-9465-606692A85AD5}" presName="background" presStyleLbl="node0" presStyleIdx="2" presStyleCnt="3"/>
      <dgm:spPr/>
    </dgm:pt>
    <dgm:pt modelId="{1A9D15E0-8AC6-40B1-8197-1B956DC33F17}" type="pres">
      <dgm:prSet presAssocID="{3199CFEA-84F1-4DF4-9465-606692A85AD5}" presName="text" presStyleLbl="fgAcc0" presStyleIdx="2" presStyleCnt="3">
        <dgm:presLayoutVars>
          <dgm:chPref val="3"/>
        </dgm:presLayoutVars>
      </dgm:prSet>
      <dgm:spPr/>
    </dgm:pt>
    <dgm:pt modelId="{030523D6-22A9-410E-A4A6-71977D89E92E}" type="pres">
      <dgm:prSet presAssocID="{3199CFEA-84F1-4DF4-9465-606692A85AD5}" presName="hierChild2" presStyleCnt="0"/>
      <dgm:spPr/>
    </dgm:pt>
  </dgm:ptLst>
  <dgm:cxnLst>
    <dgm:cxn modelId="{84CB1F12-6239-44A2-96FD-FBB721B2C84D}" srcId="{61E07C1D-FFFE-49D9-A0A6-690353694CD6}" destId="{2ABA9952-9ABB-467F-8D52-2031EDD295FD}" srcOrd="0" destOrd="0" parTransId="{497908A2-01B5-412E-B2BD-AF20938974D6}" sibTransId="{E4E1DBDE-0786-4755-B98D-2DD384D5D11D}"/>
    <dgm:cxn modelId="{4621BF1E-B531-4C20-8DD0-E6928B66368B}" type="presOf" srcId="{3199CFEA-84F1-4DF4-9465-606692A85AD5}" destId="{1A9D15E0-8AC6-40B1-8197-1B956DC33F17}" srcOrd="0" destOrd="0" presId="urn:microsoft.com/office/officeart/2005/8/layout/hierarchy1"/>
    <dgm:cxn modelId="{34B2125E-C360-47C1-9BBA-60D7AB4D9061}" srcId="{61E07C1D-FFFE-49D9-A0A6-690353694CD6}" destId="{D18EC36E-B8C6-445C-89F1-747CDCAF6E0B}" srcOrd="1" destOrd="0" parTransId="{47FCE0E7-6DDE-4DF4-9C4E-659944A8CDA5}" sibTransId="{76AC3364-FB92-4F4B-8209-AB3903247E7F}"/>
    <dgm:cxn modelId="{F99A9672-E8C5-49C8-8B60-BB479CCA3F20}" srcId="{61E07C1D-FFFE-49D9-A0A6-690353694CD6}" destId="{3199CFEA-84F1-4DF4-9465-606692A85AD5}" srcOrd="2" destOrd="0" parTransId="{33EAECC7-86F5-4D57-AA5C-9BC913BB8018}" sibTransId="{F59D22B5-E81C-44AE-94FE-A2EBBA23C3E7}"/>
    <dgm:cxn modelId="{CAA03988-F50D-4138-BA6A-321750F4B803}" type="presOf" srcId="{2ABA9952-9ABB-467F-8D52-2031EDD295FD}" destId="{C8126E38-8B0B-4C42-83E4-A5D18DBD4296}" srcOrd="0" destOrd="0" presId="urn:microsoft.com/office/officeart/2005/8/layout/hierarchy1"/>
    <dgm:cxn modelId="{4CA0EEC1-796E-41D3-AE40-0B6D906248C2}" type="presOf" srcId="{D18EC36E-B8C6-445C-89F1-747CDCAF6E0B}" destId="{360FB97A-0813-4DC8-B9A4-FEA2C636839E}" srcOrd="0" destOrd="0" presId="urn:microsoft.com/office/officeart/2005/8/layout/hierarchy1"/>
    <dgm:cxn modelId="{295903F2-186A-43E3-9BD1-FE4A5A78157E}" type="presOf" srcId="{61E07C1D-FFFE-49D9-A0A6-690353694CD6}" destId="{95EB8981-9347-4249-8F5C-39274856D983}" srcOrd="0" destOrd="0" presId="urn:microsoft.com/office/officeart/2005/8/layout/hierarchy1"/>
    <dgm:cxn modelId="{62302DA8-2D8C-4DB6-98B4-0AF1DE37B722}" type="presParOf" srcId="{95EB8981-9347-4249-8F5C-39274856D983}" destId="{8745AE26-51F9-4576-857E-DA7C600C660C}" srcOrd="0" destOrd="0" presId="urn:microsoft.com/office/officeart/2005/8/layout/hierarchy1"/>
    <dgm:cxn modelId="{096D438E-A40C-4971-A038-CEE670C3E20A}" type="presParOf" srcId="{8745AE26-51F9-4576-857E-DA7C600C660C}" destId="{8E0CFA2A-F373-4B34-9610-B22AD0C67AE0}" srcOrd="0" destOrd="0" presId="urn:microsoft.com/office/officeart/2005/8/layout/hierarchy1"/>
    <dgm:cxn modelId="{298DE80C-EAEE-40F3-BC69-3BA039D7FA05}" type="presParOf" srcId="{8E0CFA2A-F373-4B34-9610-B22AD0C67AE0}" destId="{6F5B2C85-BBDF-4498-8095-1C9BDB4951B7}" srcOrd="0" destOrd="0" presId="urn:microsoft.com/office/officeart/2005/8/layout/hierarchy1"/>
    <dgm:cxn modelId="{67EACE46-27DF-4243-B80B-05167530D52C}" type="presParOf" srcId="{8E0CFA2A-F373-4B34-9610-B22AD0C67AE0}" destId="{C8126E38-8B0B-4C42-83E4-A5D18DBD4296}" srcOrd="1" destOrd="0" presId="urn:microsoft.com/office/officeart/2005/8/layout/hierarchy1"/>
    <dgm:cxn modelId="{2DCBA8C4-800B-40AA-B437-EBD7BCE12EA9}" type="presParOf" srcId="{8745AE26-51F9-4576-857E-DA7C600C660C}" destId="{C64DEE1D-227C-43AB-AD06-9254D5D8502E}" srcOrd="1" destOrd="0" presId="urn:microsoft.com/office/officeart/2005/8/layout/hierarchy1"/>
    <dgm:cxn modelId="{34D9ADD8-90E3-443F-94EE-4F3E334B3BE3}" type="presParOf" srcId="{95EB8981-9347-4249-8F5C-39274856D983}" destId="{3B212AAF-ED81-4BAC-946C-B6ADBBC1576E}" srcOrd="1" destOrd="0" presId="urn:microsoft.com/office/officeart/2005/8/layout/hierarchy1"/>
    <dgm:cxn modelId="{962F3F4F-D6DC-4848-8423-73A76385EFF4}" type="presParOf" srcId="{3B212AAF-ED81-4BAC-946C-B6ADBBC1576E}" destId="{364EBAE0-12AE-4A1F-87EE-B3B9AA6B136A}" srcOrd="0" destOrd="0" presId="urn:microsoft.com/office/officeart/2005/8/layout/hierarchy1"/>
    <dgm:cxn modelId="{E39E0953-0B61-463E-96C6-8512F313CE1D}" type="presParOf" srcId="{364EBAE0-12AE-4A1F-87EE-B3B9AA6B136A}" destId="{9A6637F1-0820-4ECF-BFAA-409DF4D83972}" srcOrd="0" destOrd="0" presId="urn:microsoft.com/office/officeart/2005/8/layout/hierarchy1"/>
    <dgm:cxn modelId="{75976D4A-961B-468D-AFAC-DD3D9239871C}" type="presParOf" srcId="{364EBAE0-12AE-4A1F-87EE-B3B9AA6B136A}" destId="{360FB97A-0813-4DC8-B9A4-FEA2C636839E}" srcOrd="1" destOrd="0" presId="urn:microsoft.com/office/officeart/2005/8/layout/hierarchy1"/>
    <dgm:cxn modelId="{6AE30DFC-FD7A-410B-80AA-306CEF436A3B}" type="presParOf" srcId="{3B212AAF-ED81-4BAC-946C-B6ADBBC1576E}" destId="{6C635F98-B93B-49CC-B72A-639BA3CB0D71}" srcOrd="1" destOrd="0" presId="urn:microsoft.com/office/officeart/2005/8/layout/hierarchy1"/>
    <dgm:cxn modelId="{DE9F9AA9-AFD9-476E-A522-47AD0B4152A3}" type="presParOf" srcId="{95EB8981-9347-4249-8F5C-39274856D983}" destId="{A36F919B-0B4E-4F02-B262-C3E0B9800BDA}" srcOrd="2" destOrd="0" presId="urn:microsoft.com/office/officeart/2005/8/layout/hierarchy1"/>
    <dgm:cxn modelId="{9FD6D2B0-15CC-4DCF-9EF6-57761C52A1C3}" type="presParOf" srcId="{A36F919B-0B4E-4F02-B262-C3E0B9800BDA}" destId="{9811F0D8-288A-4353-A1A4-52DE249567F4}" srcOrd="0" destOrd="0" presId="urn:microsoft.com/office/officeart/2005/8/layout/hierarchy1"/>
    <dgm:cxn modelId="{B0DE6529-55C8-4CAE-A7B2-3C936BC30FC5}" type="presParOf" srcId="{9811F0D8-288A-4353-A1A4-52DE249567F4}" destId="{0195A9FD-CCEE-4C04-A2D4-1BC2ECDDC632}" srcOrd="0" destOrd="0" presId="urn:microsoft.com/office/officeart/2005/8/layout/hierarchy1"/>
    <dgm:cxn modelId="{7970BC93-45AB-42FA-81EC-BEBC22D51F1A}" type="presParOf" srcId="{9811F0D8-288A-4353-A1A4-52DE249567F4}" destId="{1A9D15E0-8AC6-40B1-8197-1B956DC33F17}" srcOrd="1" destOrd="0" presId="urn:microsoft.com/office/officeart/2005/8/layout/hierarchy1"/>
    <dgm:cxn modelId="{5D873627-D08A-4295-99BF-88F957B6E31E}" type="presParOf" srcId="{A36F919B-0B4E-4F02-B262-C3E0B9800BDA}" destId="{030523D6-22A9-410E-A4A6-71977D89E92E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1146238-7529-4431-9692-9370F5D27FC3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94D78837-44D9-4E5F-8914-866973970498}">
      <dgm:prSet/>
      <dgm:spPr/>
      <dgm:t>
        <a:bodyPr/>
        <a:lstStyle/>
        <a:p>
          <a:r>
            <a:rPr lang="en-GB"/>
            <a:t>Narrative Literature Reviews</a:t>
          </a:r>
          <a:endParaRPr lang="en-US"/>
        </a:p>
      </dgm:t>
    </dgm:pt>
    <dgm:pt modelId="{C98B973A-B3AE-4D4E-9921-B39F0600B849}" type="parTrans" cxnId="{1EDB6A1E-833F-4868-AF14-C5F90C0AFAA3}">
      <dgm:prSet/>
      <dgm:spPr/>
      <dgm:t>
        <a:bodyPr/>
        <a:lstStyle/>
        <a:p>
          <a:endParaRPr lang="en-US"/>
        </a:p>
      </dgm:t>
    </dgm:pt>
    <dgm:pt modelId="{62FF5392-656C-40E1-A768-0B6827D08BD2}" type="sibTrans" cxnId="{1EDB6A1E-833F-4868-AF14-C5F90C0AFAA3}">
      <dgm:prSet/>
      <dgm:spPr/>
      <dgm:t>
        <a:bodyPr/>
        <a:lstStyle/>
        <a:p>
          <a:endParaRPr lang="en-US"/>
        </a:p>
      </dgm:t>
    </dgm:pt>
    <dgm:pt modelId="{FA3D826E-D222-4436-852D-0FA475E366DF}">
      <dgm:prSet/>
      <dgm:spPr/>
      <dgm:t>
        <a:bodyPr/>
        <a:lstStyle/>
        <a:p>
          <a:r>
            <a:rPr lang="en-GB"/>
            <a:t>Systematic Literature Reviews</a:t>
          </a:r>
          <a:endParaRPr lang="en-US"/>
        </a:p>
      </dgm:t>
    </dgm:pt>
    <dgm:pt modelId="{CDBF3D47-0C70-4DE0-B559-CAD08874ED60}" type="parTrans" cxnId="{4DD40142-8D42-4D1F-A573-987CCFC28219}">
      <dgm:prSet/>
      <dgm:spPr/>
      <dgm:t>
        <a:bodyPr/>
        <a:lstStyle/>
        <a:p>
          <a:endParaRPr lang="en-US"/>
        </a:p>
      </dgm:t>
    </dgm:pt>
    <dgm:pt modelId="{635E4F5A-BB0C-496C-9FED-F010B91D17C5}" type="sibTrans" cxnId="{4DD40142-8D42-4D1F-A573-987CCFC28219}">
      <dgm:prSet/>
      <dgm:spPr/>
      <dgm:t>
        <a:bodyPr/>
        <a:lstStyle/>
        <a:p>
          <a:endParaRPr lang="en-US"/>
        </a:p>
      </dgm:t>
    </dgm:pt>
    <dgm:pt modelId="{44D5DE4B-98E2-45C6-90A1-D004FFF1C0A8}">
      <dgm:prSet/>
      <dgm:spPr/>
      <dgm:t>
        <a:bodyPr/>
        <a:lstStyle/>
        <a:p>
          <a:r>
            <a:rPr lang="en-GB"/>
            <a:t>Meta-analysis</a:t>
          </a:r>
          <a:endParaRPr lang="en-US"/>
        </a:p>
      </dgm:t>
    </dgm:pt>
    <dgm:pt modelId="{CA930E1C-0A94-4DF0-AF52-40C75C8C3A63}" type="parTrans" cxnId="{C1CF1BA4-0672-4D66-9FBE-2981EF267591}">
      <dgm:prSet/>
      <dgm:spPr/>
      <dgm:t>
        <a:bodyPr/>
        <a:lstStyle/>
        <a:p>
          <a:endParaRPr lang="en-US"/>
        </a:p>
      </dgm:t>
    </dgm:pt>
    <dgm:pt modelId="{BB39E1D3-65E4-486D-A5B9-E2748CE35D78}" type="sibTrans" cxnId="{C1CF1BA4-0672-4D66-9FBE-2981EF267591}">
      <dgm:prSet/>
      <dgm:spPr/>
      <dgm:t>
        <a:bodyPr/>
        <a:lstStyle/>
        <a:p>
          <a:endParaRPr lang="en-US"/>
        </a:p>
      </dgm:t>
    </dgm:pt>
    <dgm:pt modelId="{BB8AF926-FA08-4F32-AB21-DE7DCC83B1B4}">
      <dgm:prSet/>
      <dgm:spPr/>
      <dgm:t>
        <a:bodyPr/>
        <a:lstStyle/>
        <a:p>
          <a:r>
            <a:rPr lang="en-GB"/>
            <a:t>Systematic Review of Systematic Reviews</a:t>
          </a:r>
          <a:endParaRPr lang="en-US"/>
        </a:p>
      </dgm:t>
    </dgm:pt>
    <dgm:pt modelId="{625B595E-89D5-42E9-9E25-85A3F16A252A}" type="parTrans" cxnId="{D5E65D53-6905-4152-B928-0C05FBB2C678}">
      <dgm:prSet/>
      <dgm:spPr/>
      <dgm:t>
        <a:bodyPr/>
        <a:lstStyle/>
        <a:p>
          <a:endParaRPr lang="en-US"/>
        </a:p>
      </dgm:t>
    </dgm:pt>
    <dgm:pt modelId="{22B3A30C-3103-4FD5-BA99-3CE3873A6EFE}" type="sibTrans" cxnId="{D5E65D53-6905-4152-B928-0C05FBB2C678}">
      <dgm:prSet/>
      <dgm:spPr/>
      <dgm:t>
        <a:bodyPr/>
        <a:lstStyle/>
        <a:p>
          <a:endParaRPr lang="en-US"/>
        </a:p>
      </dgm:t>
    </dgm:pt>
    <dgm:pt modelId="{0052A400-FC81-4C15-BE97-6489BED5F9CD}">
      <dgm:prSet/>
      <dgm:spPr/>
      <dgm:t>
        <a:bodyPr/>
        <a:lstStyle/>
        <a:p>
          <a:r>
            <a:rPr lang="en-GB"/>
            <a:t>Providing answers to questions or generating new research questions</a:t>
          </a:r>
          <a:endParaRPr lang="en-US"/>
        </a:p>
      </dgm:t>
    </dgm:pt>
    <dgm:pt modelId="{AAE6DB88-7B53-4B8A-9026-BE14F4B89B84}" type="parTrans" cxnId="{9FFFF435-53D4-4B2C-A4F6-ADDE2EF619C6}">
      <dgm:prSet/>
      <dgm:spPr/>
      <dgm:t>
        <a:bodyPr/>
        <a:lstStyle/>
        <a:p>
          <a:endParaRPr lang="en-US"/>
        </a:p>
      </dgm:t>
    </dgm:pt>
    <dgm:pt modelId="{6DD09330-D919-4269-B653-7B4258C4F5D0}" type="sibTrans" cxnId="{9FFFF435-53D4-4B2C-A4F6-ADDE2EF619C6}">
      <dgm:prSet/>
      <dgm:spPr/>
      <dgm:t>
        <a:bodyPr/>
        <a:lstStyle/>
        <a:p>
          <a:endParaRPr lang="en-US"/>
        </a:p>
      </dgm:t>
    </dgm:pt>
    <dgm:pt modelId="{61F2A740-58FC-490B-B8F1-F14D4AD5E454}" type="pres">
      <dgm:prSet presAssocID="{31146238-7529-4431-9692-9370F5D27FC3}" presName="diagram" presStyleCnt="0">
        <dgm:presLayoutVars>
          <dgm:dir/>
          <dgm:resizeHandles val="exact"/>
        </dgm:presLayoutVars>
      </dgm:prSet>
      <dgm:spPr/>
    </dgm:pt>
    <dgm:pt modelId="{54C5E33A-EC62-4D21-84BE-A3B33676FC57}" type="pres">
      <dgm:prSet presAssocID="{94D78837-44D9-4E5F-8914-866973970498}" presName="node" presStyleLbl="node1" presStyleIdx="0" presStyleCnt="5">
        <dgm:presLayoutVars>
          <dgm:bulletEnabled val="1"/>
        </dgm:presLayoutVars>
      </dgm:prSet>
      <dgm:spPr/>
    </dgm:pt>
    <dgm:pt modelId="{1A7F1E85-2FDC-48C0-95D8-0CD35D0976B8}" type="pres">
      <dgm:prSet presAssocID="{62FF5392-656C-40E1-A768-0B6827D08BD2}" presName="sibTrans" presStyleCnt="0"/>
      <dgm:spPr/>
    </dgm:pt>
    <dgm:pt modelId="{27F745C0-E495-4943-BFD4-4FC0919C14FF}" type="pres">
      <dgm:prSet presAssocID="{FA3D826E-D222-4436-852D-0FA475E366DF}" presName="node" presStyleLbl="node1" presStyleIdx="1" presStyleCnt="5">
        <dgm:presLayoutVars>
          <dgm:bulletEnabled val="1"/>
        </dgm:presLayoutVars>
      </dgm:prSet>
      <dgm:spPr/>
    </dgm:pt>
    <dgm:pt modelId="{61BF9C94-F47B-44C7-8938-A271999CC95D}" type="pres">
      <dgm:prSet presAssocID="{635E4F5A-BB0C-496C-9FED-F010B91D17C5}" presName="sibTrans" presStyleCnt="0"/>
      <dgm:spPr/>
    </dgm:pt>
    <dgm:pt modelId="{AC5F941C-1AF1-45EB-BDEA-488070DCE360}" type="pres">
      <dgm:prSet presAssocID="{44D5DE4B-98E2-45C6-90A1-D004FFF1C0A8}" presName="node" presStyleLbl="node1" presStyleIdx="2" presStyleCnt="5">
        <dgm:presLayoutVars>
          <dgm:bulletEnabled val="1"/>
        </dgm:presLayoutVars>
      </dgm:prSet>
      <dgm:spPr/>
    </dgm:pt>
    <dgm:pt modelId="{BE1ED6A5-AC0C-4DEC-B908-E4C74926B5E4}" type="pres">
      <dgm:prSet presAssocID="{BB39E1D3-65E4-486D-A5B9-E2748CE35D78}" presName="sibTrans" presStyleCnt="0"/>
      <dgm:spPr/>
    </dgm:pt>
    <dgm:pt modelId="{640F8BE7-D0DD-41DF-9DDE-71E28BDA18A6}" type="pres">
      <dgm:prSet presAssocID="{BB8AF926-FA08-4F32-AB21-DE7DCC83B1B4}" presName="node" presStyleLbl="node1" presStyleIdx="3" presStyleCnt="5">
        <dgm:presLayoutVars>
          <dgm:bulletEnabled val="1"/>
        </dgm:presLayoutVars>
      </dgm:prSet>
      <dgm:spPr/>
    </dgm:pt>
    <dgm:pt modelId="{CD408E1B-C1E3-4853-8B1C-ADC4FB7DA2DD}" type="pres">
      <dgm:prSet presAssocID="{22B3A30C-3103-4FD5-BA99-3CE3873A6EFE}" presName="sibTrans" presStyleCnt="0"/>
      <dgm:spPr/>
    </dgm:pt>
    <dgm:pt modelId="{70D46E97-234A-4608-8275-63B700D88320}" type="pres">
      <dgm:prSet presAssocID="{0052A400-FC81-4C15-BE97-6489BED5F9CD}" presName="node" presStyleLbl="node1" presStyleIdx="4" presStyleCnt="5">
        <dgm:presLayoutVars>
          <dgm:bulletEnabled val="1"/>
        </dgm:presLayoutVars>
      </dgm:prSet>
      <dgm:spPr/>
    </dgm:pt>
  </dgm:ptLst>
  <dgm:cxnLst>
    <dgm:cxn modelId="{032A9E0B-7491-44B1-8607-DEEC5B8A1A2F}" type="presOf" srcId="{94D78837-44D9-4E5F-8914-866973970498}" destId="{54C5E33A-EC62-4D21-84BE-A3B33676FC57}" srcOrd="0" destOrd="0" presId="urn:microsoft.com/office/officeart/2005/8/layout/default"/>
    <dgm:cxn modelId="{90D34911-A395-4C6F-B4CF-8A21A30FA8E3}" type="presOf" srcId="{44D5DE4B-98E2-45C6-90A1-D004FFF1C0A8}" destId="{AC5F941C-1AF1-45EB-BDEA-488070DCE360}" srcOrd="0" destOrd="0" presId="urn:microsoft.com/office/officeart/2005/8/layout/default"/>
    <dgm:cxn modelId="{1EDB6A1E-833F-4868-AF14-C5F90C0AFAA3}" srcId="{31146238-7529-4431-9692-9370F5D27FC3}" destId="{94D78837-44D9-4E5F-8914-866973970498}" srcOrd="0" destOrd="0" parTransId="{C98B973A-B3AE-4D4E-9921-B39F0600B849}" sibTransId="{62FF5392-656C-40E1-A768-0B6827D08BD2}"/>
    <dgm:cxn modelId="{9FFFF435-53D4-4B2C-A4F6-ADDE2EF619C6}" srcId="{31146238-7529-4431-9692-9370F5D27FC3}" destId="{0052A400-FC81-4C15-BE97-6489BED5F9CD}" srcOrd="4" destOrd="0" parTransId="{AAE6DB88-7B53-4B8A-9026-BE14F4B89B84}" sibTransId="{6DD09330-D919-4269-B653-7B4258C4F5D0}"/>
    <dgm:cxn modelId="{4DD40142-8D42-4D1F-A573-987CCFC28219}" srcId="{31146238-7529-4431-9692-9370F5D27FC3}" destId="{FA3D826E-D222-4436-852D-0FA475E366DF}" srcOrd="1" destOrd="0" parTransId="{CDBF3D47-0C70-4DE0-B559-CAD08874ED60}" sibTransId="{635E4F5A-BB0C-496C-9FED-F010B91D17C5}"/>
    <dgm:cxn modelId="{09CB9049-033C-431D-A58E-4951D68CC8AE}" type="presOf" srcId="{FA3D826E-D222-4436-852D-0FA475E366DF}" destId="{27F745C0-E495-4943-BFD4-4FC0919C14FF}" srcOrd="0" destOrd="0" presId="urn:microsoft.com/office/officeart/2005/8/layout/default"/>
    <dgm:cxn modelId="{BA84276B-ECE2-48FA-A6A3-C9D4DB14F6FA}" type="presOf" srcId="{BB8AF926-FA08-4F32-AB21-DE7DCC83B1B4}" destId="{640F8BE7-D0DD-41DF-9DDE-71E28BDA18A6}" srcOrd="0" destOrd="0" presId="urn:microsoft.com/office/officeart/2005/8/layout/default"/>
    <dgm:cxn modelId="{D5E65D53-6905-4152-B928-0C05FBB2C678}" srcId="{31146238-7529-4431-9692-9370F5D27FC3}" destId="{BB8AF926-FA08-4F32-AB21-DE7DCC83B1B4}" srcOrd="3" destOrd="0" parTransId="{625B595E-89D5-42E9-9E25-85A3F16A252A}" sibTransId="{22B3A30C-3103-4FD5-BA99-3CE3873A6EFE}"/>
    <dgm:cxn modelId="{C1CF1BA4-0672-4D66-9FBE-2981EF267591}" srcId="{31146238-7529-4431-9692-9370F5D27FC3}" destId="{44D5DE4B-98E2-45C6-90A1-D004FFF1C0A8}" srcOrd="2" destOrd="0" parTransId="{CA930E1C-0A94-4DF0-AF52-40C75C8C3A63}" sibTransId="{BB39E1D3-65E4-486D-A5B9-E2748CE35D78}"/>
    <dgm:cxn modelId="{D1B4CFA9-5229-4971-9B08-96766AC651A5}" type="presOf" srcId="{31146238-7529-4431-9692-9370F5D27FC3}" destId="{61F2A740-58FC-490B-B8F1-F14D4AD5E454}" srcOrd="0" destOrd="0" presId="urn:microsoft.com/office/officeart/2005/8/layout/default"/>
    <dgm:cxn modelId="{06C8BDC4-CDDC-4019-A2E0-A205380F52DF}" type="presOf" srcId="{0052A400-FC81-4C15-BE97-6489BED5F9CD}" destId="{70D46E97-234A-4608-8275-63B700D88320}" srcOrd="0" destOrd="0" presId="urn:microsoft.com/office/officeart/2005/8/layout/default"/>
    <dgm:cxn modelId="{69C557B7-1E01-4013-8CA6-8616B44C1BE3}" type="presParOf" srcId="{61F2A740-58FC-490B-B8F1-F14D4AD5E454}" destId="{54C5E33A-EC62-4D21-84BE-A3B33676FC57}" srcOrd="0" destOrd="0" presId="urn:microsoft.com/office/officeart/2005/8/layout/default"/>
    <dgm:cxn modelId="{146CCCAE-F64F-4F2B-B10C-2CDF2C305D04}" type="presParOf" srcId="{61F2A740-58FC-490B-B8F1-F14D4AD5E454}" destId="{1A7F1E85-2FDC-48C0-95D8-0CD35D0976B8}" srcOrd="1" destOrd="0" presId="urn:microsoft.com/office/officeart/2005/8/layout/default"/>
    <dgm:cxn modelId="{74798732-4C7F-41FF-8760-7CF37CF3FDB0}" type="presParOf" srcId="{61F2A740-58FC-490B-B8F1-F14D4AD5E454}" destId="{27F745C0-E495-4943-BFD4-4FC0919C14FF}" srcOrd="2" destOrd="0" presId="urn:microsoft.com/office/officeart/2005/8/layout/default"/>
    <dgm:cxn modelId="{B0D4E0DA-D413-4EEA-BA5C-153366222FCF}" type="presParOf" srcId="{61F2A740-58FC-490B-B8F1-F14D4AD5E454}" destId="{61BF9C94-F47B-44C7-8938-A271999CC95D}" srcOrd="3" destOrd="0" presId="urn:microsoft.com/office/officeart/2005/8/layout/default"/>
    <dgm:cxn modelId="{9FBB9FAD-79E0-4B0A-A8DB-D6627621C56F}" type="presParOf" srcId="{61F2A740-58FC-490B-B8F1-F14D4AD5E454}" destId="{AC5F941C-1AF1-45EB-BDEA-488070DCE360}" srcOrd="4" destOrd="0" presId="urn:microsoft.com/office/officeart/2005/8/layout/default"/>
    <dgm:cxn modelId="{8B98E3EB-D35D-4423-B702-9732A556AC39}" type="presParOf" srcId="{61F2A740-58FC-490B-B8F1-F14D4AD5E454}" destId="{BE1ED6A5-AC0C-4DEC-B908-E4C74926B5E4}" srcOrd="5" destOrd="0" presId="urn:microsoft.com/office/officeart/2005/8/layout/default"/>
    <dgm:cxn modelId="{1418ECED-2BFA-4023-BDC8-FABFAC8D4235}" type="presParOf" srcId="{61F2A740-58FC-490B-B8F1-F14D4AD5E454}" destId="{640F8BE7-D0DD-41DF-9DDE-71E28BDA18A6}" srcOrd="6" destOrd="0" presId="urn:microsoft.com/office/officeart/2005/8/layout/default"/>
    <dgm:cxn modelId="{F94DAFC6-B713-46A2-AF29-658D047CF680}" type="presParOf" srcId="{61F2A740-58FC-490B-B8F1-F14D4AD5E454}" destId="{CD408E1B-C1E3-4853-8B1C-ADC4FB7DA2DD}" srcOrd="7" destOrd="0" presId="urn:microsoft.com/office/officeart/2005/8/layout/default"/>
    <dgm:cxn modelId="{A7C8D595-1874-4C4D-9D5D-8BA884E798B1}" type="presParOf" srcId="{61F2A740-58FC-490B-B8F1-F14D4AD5E454}" destId="{70D46E97-234A-4608-8275-63B700D88320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8E0776C-A0A8-44BC-A831-BCD0130ED9D6}">
      <dsp:nvSpPr>
        <dsp:cNvPr id="0" name=""/>
        <dsp:cNvSpPr/>
      </dsp:nvSpPr>
      <dsp:spPr>
        <a:xfrm>
          <a:off x="3201" y="998291"/>
          <a:ext cx="2285879" cy="145153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B406C07-CE99-4FE8-B8C9-8B012C137787}">
      <dsp:nvSpPr>
        <dsp:cNvPr id="0" name=""/>
        <dsp:cNvSpPr/>
      </dsp:nvSpPr>
      <dsp:spPr>
        <a:xfrm>
          <a:off x="257188" y="1239579"/>
          <a:ext cx="2285879" cy="145153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Cross-sectional and repeat cross-sectional surveys, ecological studies</a:t>
          </a:r>
          <a:endParaRPr lang="en-US" sz="2100" kern="1200" dirty="0"/>
        </a:p>
      </dsp:txBody>
      <dsp:txXfrm>
        <a:off x="299702" y="1282093"/>
        <a:ext cx="2200851" cy="1366505"/>
      </dsp:txXfrm>
    </dsp:sp>
    <dsp:sp modelId="{0ED0BD5C-9852-4624-A7E3-291AA9D03C82}">
      <dsp:nvSpPr>
        <dsp:cNvPr id="0" name=""/>
        <dsp:cNvSpPr/>
      </dsp:nvSpPr>
      <dsp:spPr>
        <a:xfrm>
          <a:off x="2797054" y="998291"/>
          <a:ext cx="2285879" cy="145153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0783CC-F32C-4099-8E1C-BFE23FA28A20}">
      <dsp:nvSpPr>
        <dsp:cNvPr id="0" name=""/>
        <dsp:cNvSpPr/>
      </dsp:nvSpPr>
      <dsp:spPr>
        <a:xfrm>
          <a:off x="3051041" y="1239579"/>
          <a:ext cx="2285879" cy="145153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Prospective and retrospective cohort studies</a:t>
          </a:r>
          <a:endParaRPr lang="en-US" sz="2100" kern="1200" dirty="0"/>
        </a:p>
      </dsp:txBody>
      <dsp:txXfrm>
        <a:off x="3093555" y="1282093"/>
        <a:ext cx="2200851" cy="1366505"/>
      </dsp:txXfrm>
    </dsp:sp>
    <dsp:sp modelId="{4DAFEBA0-0145-4C39-BAB2-5797D978D9E2}">
      <dsp:nvSpPr>
        <dsp:cNvPr id="0" name=""/>
        <dsp:cNvSpPr/>
      </dsp:nvSpPr>
      <dsp:spPr>
        <a:xfrm>
          <a:off x="5590907" y="998291"/>
          <a:ext cx="2285879" cy="145153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75F5AE-D5BF-4EF1-8E3F-B685C55933EE}">
      <dsp:nvSpPr>
        <dsp:cNvPr id="0" name=""/>
        <dsp:cNvSpPr/>
      </dsp:nvSpPr>
      <dsp:spPr>
        <a:xfrm>
          <a:off x="5844894" y="1239579"/>
          <a:ext cx="2285879" cy="145153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Case-control studies</a:t>
          </a:r>
          <a:endParaRPr lang="en-US" sz="2100" kern="1200"/>
        </a:p>
      </dsp:txBody>
      <dsp:txXfrm>
        <a:off x="5887408" y="1282093"/>
        <a:ext cx="2200851" cy="1366505"/>
      </dsp:txXfrm>
    </dsp:sp>
    <dsp:sp modelId="{FF5618B5-4152-4DFC-80BD-675655E9FA9B}">
      <dsp:nvSpPr>
        <dsp:cNvPr id="0" name=""/>
        <dsp:cNvSpPr/>
      </dsp:nvSpPr>
      <dsp:spPr>
        <a:xfrm>
          <a:off x="8384760" y="998291"/>
          <a:ext cx="2285879" cy="145153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B1833E7-9A9A-4AAB-AFE9-F945D45E9920}">
      <dsp:nvSpPr>
        <dsp:cNvPr id="0" name=""/>
        <dsp:cNvSpPr/>
      </dsp:nvSpPr>
      <dsp:spPr>
        <a:xfrm>
          <a:off x="8638747" y="1239579"/>
          <a:ext cx="2285879" cy="145153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Interrupted time-series</a:t>
          </a:r>
          <a:endParaRPr lang="en-US" sz="2100" kern="1200" dirty="0"/>
        </a:p>
      </dsp:txBody>
      <dsp:txXfrm>
        <a:off x="8681261" y="1282093"/>
        <a:ext cx="2200851" cy="136650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F5B2C85-BBDF-4498-8095-1C9BDB4951B7}">
      <dsp:nvSpPr>
        <dsp:cNvPr id="0" name=""/>
        <dsp:cNvSpPr/>
      </dsp:nvSpPr>
      <dsp:spPr>
        <a:xfrm>
          <a:off x="0" y="706671"/>
          <a:ext cx="3073451" cy="195164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126E38-8B0B-4C42-83E4-A5D18DBD4296}">
      <dsp:nvSpPr>
        <dsp:cNvPr id="0" name=""/>
        <dsp:cNvSpPr/>
      </dsp:nvSpPr>
      <dsp:spPr>
        <a:xfrm>
          <a:off x="341494" y="1031091"/>
          <a:ext cx="3073451" cy="195164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Randomised controlled trials</a:t>
          </a:r>
          <a:endParaRPr lang="en-US" sz="3300" kern="1200"/>
        </a:p>
      </dsp:txBody>
      <dsp:txXfrm>
        <a:off x="398656" y="1088253"/>
        <a:ext cx="2959127" cy="1837317"/>
      </dsp:txXfrm>
    </dsp:sp>
    <dsp:sp modelId="{9A6637F1-0820-4ECF-BFAA-409DF4D83972}">
      <dsp:nvSpPr>
        <dsp:cNvPr id="0" name=""/>
        <dsp:cNvSpPr/>
      </dsp:nvSpPr>
      <dsp:spPr>
        <a:xfrm>
          <a:off x="3756441" y="706671"/>
          <a:ext cx="3073451" cy="195164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60FB97A-0813-4DC8-B9A4-FEA2C636839E}">
      <dsp:nvSpPr>
        <dsp:cNvPr id="0" name=""/>
        <dsp:cNvSpPr/>
      </dsp:nvSpPr>
      <dsp:spPr>
        <a:xfrm>
          <a:off x="4097935" y="1031091"/>
          <a:ext cx="3073451" cy="195164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Non-randomised controlled trials</a:t>
          </a:r>
          <a:endParaRPr lang="en-US" sz="3300" kern="1200"/>
        </a:p>
      </dsp:txBody>
      <dsp:txXfrm>
        <a:off x="4155097" y="1088253"/>
        <a:ext cx="2959127" cy="1837317"/>
      </dsp:txXfrm>
    </dsp:sp>
    <dsp:sp modelId="{0195A9FD-CCEE-4C04-A2D4-1BC2ECDDC632}">
      <dsp:nvSpPr>
        <dsp:cNvPr id="0" name=""/>
        <dsp:cNvSpPr/>
      </dsp:nvSpPr>
      <dsp:spPr>
        <a:xfrm>
          <a:off x="7512882" y="706671"/>
          <a:ext cx="3073451" cy="195164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9D15E0-8AC6-40B1-8197-1B956DC33F17}">
      <dsp:nvSpPr>
        <dsp:cNvPr id="0" name=""/>
        <dsp:cNvSpPr/>
      </dsp:nvSpPr>
      <dsp:spPr>
        <a:xfrm>
          <a:off x="7854377" y="1031091"/>
          <a:ext cx="3073451" cy="195164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Single group before and after studies</a:t>
          </a:r>
          <a:endParaRPr lang="en-US" sz="3300" kern="1200"/>
        </a:p>
      </dsp:txBody>
      <dsp:txXfrm>
        <a:off x="7911539" y="1088253"/>
        <a:ext cx="2959127" cy="183731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4C5E33A-EC62-4D21-84BE-A3B33676FC57}">
      <dsp:nvSpPr>
        <dsp:cNvPr id="0" name=""/>
        <dsp:cNvSpPr/>
      </dsp:nvSpPr>
      <dsp:spPr>
        <a:xfrm>
          <a:off x="930572" y="3032"/>
          <a:ext cx="2833338" cy="170000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Narrative Literature Reviews</a:t>
          </a:r>
          <a:endParaRPr lang="en-US" sz="2600" kern="1200"/>
        </a:p>
      </dsp:txBody>
      <dsp:txXfrm>
        <a:off x="930572" y="3032"/>
        <a:ext cx="2833338" cy="1700003"/>
      </dsp:txXfrm>
    </dsp:sp>
    <dsp:sp modelId="{27F745C0-E495-4943-BFD4-4FC0919C14FF}">
      <dsp:nvSpPr>
        <dsp:cNvPr id="0" name=""/>
        <dsp:cNvSpPr/>
      </dsp:nvSpPr>
      <dsp:spPr>
        <a:xfrm>
          <a:off x="4047245" y="3032"/>
          <a:ext cx="2833338" cy="1700003"/>
        </a:xfrm>
        <a:prstGeom prst="rect">
          <a:avLst/>
        </a:prstGeom>
        <a:solidFill>
          <a:schemeClr val="accent2">
            <a:hueOff val="1170380"/>
            <a:satOff val="-1460"/>
            <a:lumOff val="34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Systematic Literature Reviews</a:t>
          </a:r>
          <a:endParaRPr lang="en-US" sz="2600" kern="1200"/>
        </a:p>
      </dsp:txBody>
      <dsp:txXfrm>
        <a:off x="4047245" y="3032"/>
        <a:ext cx="2833338" cy="1700003"/>
      </dsp:txXfrm>
    </dsp:sp>
    <dsp:sp modelId="{AC5F941C-1AF1-45EB-BDEA-488070DCE360}">
      <dsp:nvSpPr>
        <dsp:cNvPr id="0" name=""/>
        <dsp:cNvSpPr/>
      </dsp:nvSpPr>
      <dsp:spPr>
        <a:xfrm>
          <a:off x="7163917" y="3032"/>
          <a:ext cx="2833338" cy="1700003"/>
        </a:xfrm>
        <a:prstGeom prst="rect">
          <a:avLst/>
        </a:prstGeom>
        <a:solidFill>
          <a:schemeClr val="accent2">
            <a:hueOff val="2340759"/>
            <a:satOff val="-2919"/>
            <a:lumOff val="68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Meta-analysis</a:t>
          </a:r>
          <a:endParaRPr lang="en-US" sz="2600" kern="1200"/>
        </a:p>
      </dsp:txBody>
      <dsp:txXfrm>
        <a:off x="7163917" y="3032"/>
        <a:ext cx="2833338" cy="1700003"/>
      </dsp:txXfrm>
    </dsp:sp>
    <dsp:sp modelId="{640F8BE7-D0DD-41DF-9DDE-71E28BDA18A6}">
      <dsp:nvSpPr>
        <dsp:cNvPr id="0" name=""/>
        <dsp:cNvSpPr/>
      </dsp:nvSpPr>
      <dsp:spPr>
        <a:xfrm>
          <a:off x="2488909" y="1986369"/>
          <a:ext cx="2833338" cy="1700003"/>
        </a:xfrm>
        <a:prstGeom prst="rect">
          <a:avLst/>
        </a:prstGeom>
        <a:solidFill>
          <a:schemeClr val="accent2">
            <a:hueOff val="3511139"/>
            <a:satOff val="-4379"/>
            <a:lumOff val="103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Systematic Review of Systematic Reviews</a:t>
          </a:r>
          <a:endParaRPr lang="en-US" sz="2600" kern="1200"/>
        </a:p>
      </dsp:txBody>
      <dsp:txXfrm>
        <a:off x="2488909" y="1986369"/>
        <a:ext cx="2833338" cy="1700003"/>
      </dsp:txXfrm>
    </dsp:sp>
    <dsp:sp modelId="{70D46E97-234A-4608-8275-63B700D88320}">
      <dsp:nvSpPr>
        <dsp:cNvPr id="0" name=""/>
        <dsp:cNvSpPr/>
      </dsp:nvSpPr>
      <dsp:spPr>
        <a:xfrm>
          <a:off x="5605581" y="1986369"/>
          <a:ext cx="2833338" cy="1700003"/>
        </a:xfrm>
        <a:prstGeom prst="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Providing answers to questions or generating new research questions</a:t>
          </a:r>
          <a:endParaRPr lang="en-US" sz="2600" kern="1200"/>
        </a:p>
      </dsp:txBody>
      <dsp:txXfrm>
        <a:off x="5605581" y="1986369"/>
        <a:ext cx="2833338" cy="170000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5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3C8EE0E-C512-4676-A464-41A42CAFC1C2}" type="datetimeFigureOut">
              <a:rPr lang="en-GB" smtClean="0"/>
              <a:t>29/01/2022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B88AEB2-AFCC-4CC7-99DC-1D4C340272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8844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6E9EF80-B53D-47A5-994B-EAFD7D4BD513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7824741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F1513-1682-4820-938F-1F778944F726}" type="datetimeFigureOut">
              <a:rPr lang="en-GB" smtClean="0"/>
              <a:t>29/01/2022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4BA9A-88E1-4E3F-BE08-D5F8FE03E1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99876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F1513-1682-4820-938F-1F778944F726}" type="datetimeFigureOut">
              <a:rPr lang="en-GB" smtClean="0"/>
              <a:t>29/01/2022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4BA9A-88E1-4E3F-BE08-D5F8FE03E1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52887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F1513-1682-4820-938F-1F778944F726}" type="datetimeFigureOut">
              <a:rPr lang="en-GB" smtClean="0"/>
              <a:t>29/01/2022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4BA9A-88E1-4E3F-BE08-D5F8FE03E1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58319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F1513-1682-4820-938F-1F778944F726}" type="datetimeFigureOut">
              <a:rPr lang="en-GB" smtClean="0"/>
              <a:t>29/01/2022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4BA9A-88E1-4E3F-BE08-D5F8FE03E1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28960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F1513-1682-4820-938F-1F778944F726}" type="datetimeFigureOut">
              <a:rPr lang="en-GB" smtClean="0"/>
              <a:t>29/01/2022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4BA9A-88E1-4E3F-BE08-D5F8FE03E1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89954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F1513-1682-4820-938F-1F778944F726}" type="datetimeFigureOut">
              <a:rPr lang="en-GB" smtClean="0"/>
              <a:t>29/01/2022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4BA9A-88E1-4E3F-BE08-D5F8FE03E1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6555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F1513-1682-4820-938F-1F778944F726}" type="datetimeFigureOut">
              <a:rPr lang="en-GB" smtClean="0"/>
              <a:t>29/01/2022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4BA9A-88E1-4E3F-BE08-D5F8FE03E1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07889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F1513-1682-4820-938F-1F778944F726}" type="datetimeFigureOut">
              <a:rPr lang="en-GB" smtClean="0"/>
              <a:t>29/01/2022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4BA9A-88E1-4E3F-BE08-D5F8FE03E1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09942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F1513-1682-4820-938F-1F778944F726}" type="datetimeFigureOut">
              <a:rPr lang="en-GB" smtClean="0"/>
              <a:t>29/01/2022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4BA9A-88E1-4E3F-BE08-D5F8FE03E1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14972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F1513-1682-4820-938F-1F778944F726}" type="datetimeFigureOut">
              <a:rPr lang="en-GB" smtClean="0"/>
              <a:t>29/01/2022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4BA9A-88E1-4E3F-BE08-D5F8FE03E1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34215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F1513-1682-4820-938F-1F778944F726}" type="datetimeFigureOut">
              <a:rPr lang="en-GB" smtClean="0"/>
              <a:t>29/01/2022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4BA9A-88E1-4E3F-BE08-D5F8FE03E1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736877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CF9F8-0378-4CCF-9034-95B14F98AAF3}" type="datetimeFigureOut">
              <a:rPr lang="en-GB" smtClean="0"/>
              <a:pPr/>
              <a:t>29/01/2022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89CE6-8AE9-416C-84C1-E7AD03E923B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124996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CF9F8-0378-4CCF-9034-95B14F98AAF3}" type="datetimeFigureOut">
              <a:rPr lang="en-GB" smtClean="0"/>
              <a:pPr/>
              <a:t>29/01/2022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89CE6-8AE9-416C-84C1-E7AD03E923B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372636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CF9F8-0378-4CCF-9034-95B14F98AAF3}" type="datetimeFigureOut">
              <a:rPr lang="en-GB" smtClean="0"/>
              <a:pPr/>
              <a:t>29/01/2022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89CE6-8AE9-416C-84C1-E7AD03E923B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365477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CF9F8-0378-4CCF-9034-95B14F98AAF3}" type="datetimeFigureOut">
              <a:rPr lang="en-GB" smtClean="0"/>
              <a:pPr/>
              <a:t>29/01/2022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89CE6-8AE9-416C-84C1-E7AD03E923B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045564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CF9F8-0378-4CCF-9034-95B14F98AAF3}" type="datetimeFigureOut">
              <a:rPr lang="en-GB" smtClean="0"/>
              <a:pPr/>
              <a:t>29/01/2022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89CE6-8AE9-416C-84C1-E7AD03E923B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269803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CF9F8-0378-4CCF-9034-95B14F98AAF3}" type="datetimeFigureOut">
              <a:rPr lang="en-GB" smtClean="0"/>
              <a:pPr/>
              <a:t>29/01/2022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89CE6-8AE9-416C-84C1-E7AD03E923B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527179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CF9F8-0378-4CCF-9034-95B14F98AAF3}" type="datetimeFigureOut">
              <a:rPr lang="en-GB" smtClean="0"/>
              <a:pPr/>
              <a:t>29/01/2022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89CE6-8AE9-416C-84C1-E7AD03E923B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276568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CF9F8-0378-4CCF-9034-95B14F98AAF3}" type="datetimeFigureOut">
              <a:rPr lang="en-GB" smtClean="0"/>
              <a:pPr/>
              <a:t>29/01/2022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89CE6-8AE9-416C-84C1-E7AD03E923B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255969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CF9F8-0378-4CCF-9034-95B14F98AAF3}" type="datetimeFigureOut">
              <a:rPr lang="en-GB" smtClean="0"/>
              <a:pPr/>
              <a:t>29/01/2022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89CE6-8AE9-416C-84C1-E7AD03E923B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521556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CF9F8-0378-4CCF-9034-95B14F98AAF3}" type="datetimeFigureOut">
              <a:rPr lang="en-GB" smtClean="0"/>
              <a:pPr/>
              <a:t>29/01/2022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89CE6-8AE9-416C-84C1-E7AD03E923B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038569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CF9F8-0378-4CCF-9034-95B14F98AAF3}" type="datetimeFigureOut">
              <a:rPr lang="en-GB" smtClean="0"/>
              <a:pPr/>
              <a:t>29/01/2022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89CE6-8AE9-416C-84C1-E7AD03E923B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103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CF9F8-0378-4CCF-9034-95B14F98AAF3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29/01/2022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89CE6-8AE9-416C-84C1-E7AD03E923B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463418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CF9F8-0378-4CCF-9034-95B14F98AAF3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29/01/2022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89CE6-8AE9-416C-84C1-E7AD03E923B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7192305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CF9F8-0378-4CCF-9034-95B14F98AAF3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29/01/2022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89CE6-8AE9-416C-84C1-E7AD03E923B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399069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CF9F8-0378-4CCF-9034-95B14F98AAF3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29/01/2022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89CE6-8AE9-416C-84C1-E7AD03E923B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53049341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CF9F8-0378-4CCF-9034-95B14F98AAF3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29/01/2022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89CE6-8AE9-416C-84C1-E7AD03E923B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3571233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CF9F8-0378-4CCF-9034-95B14F98AAF3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29/01/2022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89CE6-8AE9-416C-84C1-E7AD03E923B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0780913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CF9F8-0378-4CCF-9034-95B14F98AAF3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29/01/2022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89CE6-8AE9-416C-84C1-E7AD03E923B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08265591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CF9F8-0378-4CCF-9034-95B14F98AAF3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29/01/2022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89CE6-8AE9-416C-84C1-E7AD03E923B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03703793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CF9F8-0378-4CCF-9034-95B14F98AAF3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29/01/2022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89CE6-8AE9-416C-84C1-E7AD03E923B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04095018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CF9F8-0378-4CCF-9034-95B14F98AAF3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29/01/2022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89CE6-8AE9-416C-84C1-E7AD03E923B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2621158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CF9F8-0378-4CCF-9034-95B14F98AAF3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29/01/2022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89CE6-8AE9-416C-84C1-E7AD03E923B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926786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>
  <p:cSld name="Title, Text and Clip 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35200" y="457200"/>
            <a:ext cx="9347200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2235200" y="1981200"/>
            <a:ext cx="4572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lipArt Placeholder 3"/>
          <p:cNvSpPr>
            <a:spLocks noGrp="1"/>
          </p:cNvSpPr>
          <p:nvPr>
            <p:ph type="clipArt" sz="half" idx="2"/>
          </p:nvPr>
        </p:nvSpPr>
        <p:spPr>
          <a:xfrm>
            <a:off x="7010400" y="1981200"/>
            <a:ext cx="4572000" cy="4114800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0"/>
          </p:nvPr>
        </p:nvSpPr>
        <p:spPr>
          <a:xfrm>
            <a:off x="4165600" y="6248400"/>
            <a:ext cx="3860800" cy="457200"/>
          </a:xfrm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>
          <a:xfrm>
            <a:off x="8737600" y="6248400"/>
            <a:ext cx="2844800" cy="457200"/>
          </a:xfrm>
        </p:spPr>
        <p:txBody>
          <a:bodyPr/>
          <a:lstStyle>
            <a:lvl1pPr>
              <a:defRPr/>
            </a:lvl1pPr>
          </a:lstStyle>
          <a:p>
            <a:fld id="{090E61E7-54C8-4A61-8138-74386E6919F2}" type="slidenum">
              <a:rPr lang="en-GB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2"/>
          </p:nvPr>
        </p:nvSpPr>
        <p:spPr>
          <a:xfrm>
            <a:off x="609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00856155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12D508-E22D-4CE9-B5D9-3797C2BCE9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7367CC-DB31-4B8A-BC07-F16E585EEF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BE1F24-4665-4A8A-A69A-15C0D313FF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7340DC-C639-432A-843D-41ED638223E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7755226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D96584-D075-4038-8649-60C7919BC4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0FE41A-4CA4-4666-8695-B3FE236419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5AB306-FCD7-4C57-9EAD-4F5C922BD9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2954C5-319E-4256-8925-6187FF90FC6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45670887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6A2595-79EF-4CBE-9FBE-ECA3336EEF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B3597B-C83C-4E8A-9853-B0EF4E58A4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06A3F9-0310-4BD7-AAC7-9491B9F8E8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626D63-F01C-4664-9751-7C7A220B327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50688626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DF769FE8-EB6D-42F4-A825-EB0BFD8CF7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228E93FE-22EA-4016-B48D-DA2AEA3161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D2618BC6-31E5-4A6B-A017-4C74A6C3D4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96AA3D-CD3B-41EB-B0BE-EADFF9AECF2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69806348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6F9051DE-2AC3-4145-949B-15C46E8620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3C5EC38C-30CA-468F-A007-A2F8079AC8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E23F162A-85C7-4F8D-9483-2D5C3E3630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49D4DB-EE07-4F3D-A5FF-5179A8B2FB0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97769642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DC3FE6B3-141D-4E08-9371-6EA2E0B80C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67835003-CAFE-40A7-B782-1979690CA1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3720C03D-B84F-4B28-8381-45B791B433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378479-67E2-4F1C-AC65-F6140ECBD29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68660839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C232EFE3-E1B9-443C-B9E0-065D1DB12D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BB09D1F0-7061-4811-BADF-0AE498F382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7E02C3D0-4D2E-43D3-8FC2-AFA9C13EB8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FD0174-1C03-42AC-A892-03DBB7F8140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4367777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5FBBEF6A-C790-4796-880D-FE9EFCC25D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C1079A21-EF60-42A8-8258-9D23CDBF8B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68A8D801-A67A-4157-B63C-114EC2FEA6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A8710D-5D73-47DB-9487-F2A905CD15C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5121224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F67B806C-7D64-4139-9A83-A052F74C0F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1076E690-570A-4C52-8229-B095F9292F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A4366DF6-16E7-4E93-955E-2F96C51B31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DFA219-EED6-49D5-8E96-5E9768C8008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72077148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394F81-5B85-44A7-B989-49EC638874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210207-5C6C-4AB5-9F76-5DB2B388E5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66F8EE-3B0B-483F-9966-882F305FA5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706888-8081-4EC7-9DAF-E52053C2779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42073714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3CA45A-64EA-4BCB-8CC1-48AC26FF7A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F7B6E1-8864-4922-A4C8-D9100CB147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2C4C34-CF99-4AFB-AA93-51E0B90702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0ACB7D-D21F-4DC9-A613-5A930D45EB7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42265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theme" Target="../theme/theme3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slideLayout" Target="../slideLayouts/slideLayout34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2.xml"/><Relationship Id="rId3" Type="http://schemas.openxmlformats.org/officeDocument/2006/relationships/slideLayout" Target="../slideLayouts/slideLayout37.xml"/><Relationship Id="rId7" Type="http://schemas.openxmlformats.org/officeDocument/2006/relationships/slideLayout" Target="../slideLayouts/slideLayout41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6.xml"/><Relationship Id="rId1" Type="http://schemas.openxmlformats.org/officeDocument/2006/relationships/slideLayout" Target="../slideLayouts/slideLayout35.xml"/><Relationship Id="rId6" Type="http://schemas.openxmlformats.org/officeDocument/2006/relationships/slideLayout" Target="../slideLayouts/slideLayout40.xml"/><Relationship Id="rId11" Type="http://schemas.openxmlformats.org/officeDocument/2006/relationships/slideLayout" Target="../slideLayouts/slideLayout45.xml"/><Relationship Id="rId5" Type="http://schemas.openxmlformats.org/officeDocument/2006/relationships/slideLayout" Target="../slideLayouts/slideLayout39.xml"/><Relationship Id="rId10" Type="http://schemas.openxmlformats.org/officeDocument/2006/relationships/slideLayout" Target="../slideLayouts/slideLayout44.xml"/><Relationship Id="rId4" Type="http://schemas.openxmlformats.org/officeDocument/2006/relationships/slideLayout" Target="../slideLayouts/slideLayout38.xml"/><Relationship Id="rId9" Type="http://schemas.openxmlformats.org/officeDocument/2006/relationships/slideLayout" Target="../slideLayouts/slideLayout4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3F1513-1682-4820-938F-1F778944F726}" type="datetimeFigureOut">
              <a:rPr lang="en-GB" smtClean="0"/>
              <a:t>29/01/2022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D4BA9A-88E1-4E3F-BE08-D5F8FE03E1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40099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BCF9F8-0378-4CCF-9034-95B14F98AAF3}" type="datetimeFigureOut">
              <a:rPr lang="en-GB" smtClean="0"/>
              <a:pPr/>
              <a:t>29/01/2022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D89CE6-8AE9-416C-84C1-E7AD03E923B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71322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BCF9F8-0378-4CCF-9034-95B14F98AAF3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29/01/2022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D89CE6-8AE9-416C-84C1-E7AD03E923B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94425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E44337EF-40B3-4A07-93D3-D8C05AAC19A1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A935F260-5D84-405B-92EA-96227CC3876F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09600" y="1600201"/>
            <a:ext cx="109728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02807E-A4B3-4D7F-BC13-D7755F5E2E9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hangingPunct="1">
              <a:defRPr sz="1200">
                <a:solidFill>
                  <a:schemeClr val="tx1">
                    <a:tint val="75000"/>
                  </a:schemeClr>
                </a:solidFill>
                <a:latin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881B73-E0D2-4191-ACB2-12A5B438AFA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hangingPunct="1">
              <a:defRPr sz="1200">
                <a:solidFill>
                  <a:schemeClr val="tx1">
                    <a:tint val="75000"/>
                  </a:schemeClr>
                </a:solidFill>
                <a:latin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56665E-422A-4B14-B0C1-890141822BE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</a:defRPr>
            </a:lvl1pPr>
          </a:lstStyle>
          <a:p>
            <a:pPr>
              <a:defRPr/>
            </a:pPr>
            <a:fld id="{AC2C6549-4346-4343-913D-EB31A687294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631894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8.jpeg"/><Relationship Id="rId5" Type="http://schemas.openxmlformats.org/officeDocument/2006/relationships/image" Target="../media/image7.emf"/><Relationship Id="rId4" Type="http://schemas.openxmlformats.org/officeDocument/2006/relationships/image" Target="../media/image6.emf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emf"/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12.emf"/><Relationship Id="rId4" Type="http://schemas.openxmlformats.org/officeDocument/2006/relationships/image" Target="../media/image11.emf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emf"/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14.emf"/><Relationship Id="rId4" Type="http://schemas.openxmlformats.org/officeDocument/2006/relationships/image" Target="../media/image13.emf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PowerPoint_Presentation.pptx"/><Relationship Id="rId2" Type="http://schemas.openxmlformats.org/officeDocument/2006/relationships/slideLayout" Target="../slideLayouts/slideLayout13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5.wmf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emf"/><Relationship Id="rId2" Type="http://schemas.openxmlformats.org/officeDocument/2006/relationships/image" Target="../media/image16.emf"/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gif"/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dc.gov/brfss/" TargetMode="External"/><Relationship Id="rId2" Type="http://schemas.openxmlformats.org/officeDocument/2006/relationships/hyperlink" Target="https://gov.wales/national-survey-wales" TargetMode="External"/><Relationship Id="rId1" Type="http://schemas.openxmlformats.org/officeDocument/2006/relationships/slideLayout" Target="../slideLayouts/slideLayout13.xml"/><Relationship Id="rId4" Type="http://schemas.openxmlformats.org/officeDocument/2006/relationships/hyperlink" Target="https://www.ons.gov.uk/surveys/informationforhouseholdsandindividuals/householdandindividualsurveys/covid19infectionsurveycis#about-the-study" TargetMode="Externa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8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8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emf"/><Relationship Id="rId2" Type="http://schemas.openxmlformats.org/officeDocument/2006/relationships/image" Target="../media/image23.emf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25.emf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9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9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emf"/><Relationship Id="rId1" Type="http://schemas.openxmlformats.org/officeDocument/2006/relationships/slideLayout" Target="../slideLayouts/slideLayout13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emf"/><Relationship Id="rId2" Type="http://schemas.openxmlformats.org/officeDocument/2006/relationships/image" Target="../media/image30.emf"/><Relationship Id="rId1" Type="http://schemas.openxmlformats.org/officeDocument/2006/relationships/slideLayout" Target="../slideLayouts/slideLayout13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emf"/><Relationship Id="rId2" Type="http://schemas.openxmlformats.org/officeDocument/2006/relationships/image" Target="../media/image32.emf"/><Relationship Id="rId1" Type="http://schemas.openxmlformats.org/officeDocument/2006/relationships/slideLayout" Target="../slideLayouts/slideLayout29.xml"/><Relationship Id="rId4" Type="http://schemas.openxmlformats.org/officeDocument/2006/relationships/image" Target="../media/image34.emf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emf"/><Relationship Id="rId2" Type="http://schemas.openxmlformats.org/officeDocument/2006/relationships/image" Target="../media/image35.emf"/><Relationship Id="rId1" Type="http://schemas.openxmlformats.org/officeDocument/2006/relationships/slideLayout" Target="../slideLayouts/slideLayout29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6F5A5072-7B47-4D32-B52A-4EBBF590B8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9715DAF0-AE1B-46C9-8A6B-DB2AA05AB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" y="-22693"/>
            <a:ext cx="12191999" cy="4374129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6016219D-510E-4184-9090-6D5578A87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908719" y="-3931841"/>
            <a:ext cx="4374557" cy="12192000"/>
          </a:xfrm>
          <a:prstGeom prst="rect">
            <a:avLst/>
          </a:prstGeom>
          <a:gradFill>
            <a:gsLst>
              <a:gs pos="4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52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AFF4A713-7B75-4B21-90D7-5AB19547C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36696" y="-3703868"/>
            <a:ext cx="4374128" cy="11736479"/>
          </a:xfrm>
          <a:prstGeom prst="rect">
            <a:avLst/>
          </a:prstGeom>
          <a:gradFill>
            <a:gsLst>
              <a:gs pos="17000">
                <a:schemeClr val="accent1">
                  <a:alpha val="0"/>
                </a:schemeClr>
              </a:gs>
              <a:gs pos="100000">
                <a:srgbClr val="000000">
                  <a:alpha val="37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DC631C0B-6DA6-4E57-8231-CE32B3434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" y="-22690"/>
            <a:ext cx="8542485" cy="4374126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25000"/>
                </a:srgb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C29501E6-A978-4A61-9689-9085AF97A5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508972">
            <a:off x="5945431" y="-1032053"/>
            <a:ext cx="4990147" cy="4439131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2000"/>
                </a:schemeClr>
              </a:gs>
              <a:gs pos="87000">
                <a:schemeClr val="accent1">
                  <a:lumMod val="60000"/>
                  <a:lumOff val="40000"/>
                  <a:alpha val="2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14824" y="735106"/>
            <a:ext cx="10053763" cy="2928470"/>
          </a:xfrm>
        </p:spPr>
        <p:txBody>
          <a:bodyPr anchor="b">
            <a:normAutofit/>
          </a:bodyPr>
          <a:lstStyle/>
          <a:p>
            <a:pPr algn="l"/>
            <a:r>
              <a:rPr lang="en-GB" sz="4800">
                <a:solidFill>
                  <a:srgbClr val="FFFFFF"/>
                </a:solidFill>
              </a:rPr>
              <a:t>BMOE7004</a:t>
            </a:r>
            <a:br>
              <a:rPr lang="en-GB" sz="4800">
                <a:solidFill>
                  <a:srgbClr val="FFFFFF"/>
                </a:solidFill>
              </a:rPr>
            </a:br>
            <a:r>
              <a:rPr lang="en-GB" sz="4800">
                <a:solidFill>
                  <a:srgbClr val="FFFFFF"/>
                </a:solidFill>
              </a:rPr>
              <a:t>Introduction to Quantitative Research and Evaluation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50682" y="4870824"/>
            <a:ext cx="10005951" cy="1458258"/>
          </a:xfrm>
        </p:spPr>
        <p:txBody>
          <a:bodyPr anchor="ctr">
            <a:normAutofit/>
          </a:bodyPr>
          <a:lstStyle/>
          <a:p>
            <a:pPr algn="l"/>
            <a:r>
              <a:rPr lang="en-GB" b="1"/>
              <a:t>Simon Williams</a:t>
            </a:r>
          </a:p>
          <a:p>
            <a:pPr algn="l"/>
            <a:r>
              <a:rPr lang="en-GB" b="1"/>
              <a:t>Associate Professor UWTSD</a:t>
            </a:r>
          </a:p>
        </p:txBody>
      </p:sp>
    </p:spTree>
    <p:extLst>
      <p:ext uri="{BB962C8B-B14F-4D97-AF65-F5344CB8AC3E}">
        <p14:creationId xmlns:p14="http://schemas.microsoft.com/office/powerpoint/2010/main" val="29090737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Aims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71599" y="2318197"/>
            <a:ext cx="9724031" cy="3683358"/>
          </a:xfrm>
        </p:spPr>
        <p:txBody>
          <a:bodyPr anchor="ctr">
            <a:normAutofit/>
          </a:bodyPr>
          <a:lstStyle/>
          <a:p>
            <a:pPr hangingPunct="0"/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Consider the type of questions that are addressed with quantitative research.</a:t>
            </a:r>
          </a:p>
          <a:p>
            <a:pPr hangingPunct="0"/>
            <a:r>
              <a:rPr lang="en-GB" sz="24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Consider different research designs within a ‘hierarchy of evidence’.</a:t>
            </a:r>
          </a:p>
          <a:p>
            <a:pPr hangingPunct="0"/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Consider the concept of ‘causality’ or </a:t>
            </a:r>
            <a:r>
              <a:rPr lang="en-GB" sz="2400" b="1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‘cause</a:t>
            </a:r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-and-effect’</a:t>
            </a:r>
          </a:p>
        </p:txBody>
      </p:sp>
    </p:spTree>
    <p:extLst>
      <p:ext uri="{BB962C8B-B14F-4D97-AF65-F5344CB8AC3E}">
        <p14:creationId xmlns:p14="http://schemas.microsoft.com/office/powerpoint/2010/main" val="30610125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4000">
                <a:solidFill>
                  <a:srgbClr val="FFFFFF"/>
                </a:solidFill>
              </a:rPr>
              <a:t>Types of Research</a:t>
            </a:r>
            <a:endParaRPr lang="en-GB" sz="4000">
              <a:solidFill>
                <a:srgbClr val="FFFFFF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r>
              <a:rPr lang="en-GB" altLang="en-US" sz="2000" dirty="0"/>
              <a:t>Research can usually be generalised into one of several broad groups:</a:t>
            </a:r>
          </a:p>
          <a:p>
            <a:pPr lvl="1" eaLnBrk="1" hangingPunct="1"/>
            <a:r>
              <a:rPr lang="en-GB" altLang="en-US" sz="2000" dirty="0"/>
              <a:t>basic and applied research</a:t>
            </a:r>
          </a:p>
          <a:p>
            <a:pPr lvl="1" eaLnBrk="1" hangingPunct="1"/>
            <a:r>
              <a:rPr lang="en-GB" altLang="en-US" sz="2000" dirty="0"/>
              <a:t>qualitative and quantitative research</a:t>
            </a:r>
          </a:p>
          <a:p>
            <a:pPr lvl="1" eaLnBrk="1" hangingPunct="1"/>
            <a:r>
              <a:rPr lang="en-GB" altLang="en-US" sz="2000" dirty="0"/>
              <a:t>observational and experimental research</a:t>
            </a:r>
          </a:p>
          <a:p>
            <a:pPr lvl="2" eaLnBrk="1" hangingPunct="1"/>
            <a:r>
              <a:rPr lang="en-GB" altLang="en-US" dirty="0"/>
              <a:t>observational studies gather data in a natural setting.</a:t>
            </a:r>
          </a:p>
          <a:p>
            <a:pPr lvl="2" eaLnBrk="1" hangingPunct="1"/>
            <a:r>
              <a:rPr lang="en-GB" altLang="en-US" dirty="0"/>
              <a:t>experimental research explores </a:t>
            </a:r>
            <a:r>
              <a:rPr lang="en-GB" altLang="en-US" b="1" dirty="0"/>
              <a:t>cause-and-effect</a:t>
            </a:r>
            <a:r>
              <a:rPr lang="en-GB" altLang="en-US" dirty="0"/>
              <a:t>.</a:t>
            </a:r>
          </a:p>
          <a:p>
            <a:pPr lvl="1" eaLnBrk="1" hangingPunct="1"/>
            <a:r>
              <a:rPr lang="en-GB" altLang="en-US" sz="2000" dirty="0"/>
              <a:t>longitudinal and cross-sectional research</a:t>
            </a:r>
          </a:p>
          <a:p>
            <a:pPr lvl="1" eaLnBrk="1" hangingPunct="1"/>
            <a:r>
              <a:rPr lang="en-GB" altLang="en-US" sz="2000" dirty="0"/>
              <a:t>human and animal research</a:t>
            </a:r>
          </a:p>
          <a:p>
            <a:pPr lvl="1" eaLnBrk="1" hangingPunct="1"/>
            <a:r>
              <a:rPr lang="en-GB" altLang="en-US" sz="2000" i="1" dirty="0"/>
              <a:t>in-vivo</a:t>
            </a:r>
            <a:r>
              <a:rPr lang="en-GB" altLang="en-US" sz="2000" dirty="0"/>
              <a:t> and </a:t>
            </a:r>
            <a:r>
              <a:rPr lang="en-GB" altLang="en-US" sz="2000" i="1" dirty="0"/>
              <a:t>in-vitro</a:t>
            </a:r>
          </a:p>
          <a:p>
            <a:pPr marL="0" indent="0">
              <a:buNone/>
            </a:pPr>
            <a:r>
              <a:rPr lang="en-GB" altLang="en-US" sz="2400" i="1" u="sng" dirty="0"/>
              <a:t>How would you describe a study investigating the association of physical activity on the growth and maturation of children from age 7-16 years?</a:t>
            </a:r>
            <a:endParaRPr lang="en-GB" altLang="en-US" sz="2400" i="1" dirty="0"/>
          </a:p>
        </p:txBody>
      </p:sp>
    </p:spTree>
    <p:extLst>
      <p:ext uri="{BB962C8B-B14F-4D97-AF65-F5344CB8AC3E}">
        <p14:creationId xmlns:p14="http://schemas.microsoft.com/office/powerpoint/2010/main" val="37740740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4000">
                <a:solidFill>
                  <a:srgbClr val="FFFFFF"/>
                </a:solidFill>
              </a:rPr>
              <a:t>Types of Research</a:t>
            </a:r>
            <a:endParaRPr lang="en-GB" sz="4000">
              <a:solidFill>
                <a:srgbClr val="FFFFFF"/>
              </a:solidFill>
            </a:endParaRP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A8465CEE-B2C2-4182-8F93-A526BC3187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91608" y="686862"/>
            <a:ext cx="4411584" cy="5475129"/>
          </a:xfrm>
        </p:spPr>
        <p:txBody>
          <a:bodyPr anchor="ctr">
            <a:normAutofit lnSpcReduction="10000"/>
          </a:bodyPr>
          <a:lstStyle/>
          <a:p>
            <a:pPr eaLnBrk="1" hangingPunct="1">
              <a:lnSpc>
                <a:spcPct val="90000"/>
              </a:lnSpc>
            </a:pPr>
            <a:r>
              <a:rPr lang="en-GB" altLang="en-US" dirty="0"/>
              <a:t>Descriptive</a:t>
            </a:r>
            <a:r>
              <a:rPr lang="en-GB" altLang="en-US" sz="2000" dirty="0"/>
              <a:t> (observational survey)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000"/>
              <a:t>Do people </a:t>
            </a:r>
            <a:r>
              <a:rPr lang="en-GB" altLang="en-US" sz="2000" dirty="0"/>
              <a:t>who consume more saturated fat have a higher risk of </a:t>
            </a:r>
            <a:r>
              <a:rPr lang="en-GB" altLang="en-US" sz="2000"/>
              <a:t>colon cancer?</a:t>
            </a:r>
            <a:endParaRPr lang="en-GB" altLang="en-US" dirty="0"/>
          </a:p>
          <a:p>
            <a:pPr eaLnBrk="1" hangingPunct="1">
              <a:lnSpc>
                <a:spcPct val="90000"/>
              </a:lnSpc>
            </a:pPr>
            <a:r>
              <a:rPr lang="en-GB" altLang="en-US" dirty="0"/>
              <a:t>Predictive</a:t>
            </a:r>
            <a:r>
              <a:rPr lang="en-GB" altLang="en-US" sz="2000" dirty="0"/>
              <a:t> (observational prospective cohort)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000" dirty="0"/>
              <a:t>How much saturated fat increases the risk?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/>
              <a:t>Controlling</a:t>
            </a:r>
            <a:r>
              <a:rPr lang="en-GB" altLang="en-US" sz="2000" dirty="0"/>
              <a:t> (experimental RCT)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000" dirty="0"/>
              <a:t>If you experimentally reduce saturated fat intake what happens?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/>
              <a:t>Explaining </a:t>
            </a:r>
            <a:r>
              <a:rPr lang="en-GB" altLang="en-US" sz="2000" dirty="0"/>
              <a:t>(theoretical and experimental, in-vivo, animal)</a:t>
            </a:r>
            <a:r>
              <a:rPr lang="en-GB" altLang="en-US" dirty="0"/>
              <a:t>	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000" dirty="0"/>
              <a:t>Why does saturated fat increase colon cancer risk?</a:t>
            </a:r>
            <a:endParaRPr lang="en-GB" altLang="en-US" dirty="0"/>
          </a:p>
        </p:txBody>
      </p:sp>
      <p:sp>
        <p:nvSpPr>
          <p:cNvPr id="14" name="Text Box 5">
            <a:extLst>
              <a:ext uri="{FF2B5EF4-FFF2-40B4-BE49-F238E27FC236}">
                <a16:creationId xmlns:a16="http://schemas.microsoft.com/office/drawing/2014/main" id="{76F2A995-20D6-45A5-A6F4-D113A1D9BC2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804863" y="847346"/>
            <a:ext cx="2920415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gradFill rotWithShape="0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5400000" scaled="1"/>
                </a:gra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 dirty="0">
                <a:solidFill>
                  <a:srgbClr val="FF0000"/>
                </a:solidFill>
              </a:rPr>
              <a:t>‘Simple’ larger sample size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1800" dirty="0">
                <a:solidFill>
                  <a:srgbClr val="FF0000"/>
                </a:solidFill>
              </a:rPr>
              <a:t>(000’s)</a:t>
            </a:r>
          </a:p>
        </p:txBody>
      </p:sp>
      <p:sp>
        <p:nvSpPr>
          <p:cNvPr id="15" name="AutoShape 4">
            <a:extLst>
              <a:ext uri="{FF2B5EF4-FFF2-40B4-BE49-F238E27FC236}">
                <a16:creationId xmlns:a16="http://schemas.microsoft.com/office/drawing/2014/main" id="{7B50073C-76D8-4128-9116-73AA965C8569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028757" y="1935831"/>
            <a:ext cx="577850" cy="3032454"/>
          </a:xfrm>
          <a:prstGeom prst="downArrow">
            <a:avLst>
              <a:gd name="adj1" fmla="val 50000"/>
              <a:gd name="adj2" fmla="val 112157"/>
            </a:avLst>
          </a:pr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GB" altLang="en-US" sz="1800"/>
          </a:p>
        </p:txBody>
      </p:sp>
      <p:sp>
        <p:nvSpPr>
          <p:cNvPr id="16" name="Text Box 6">
            <a:extLst>
              <a:ext uri="{FF2B5EF4-FFF2-40B4-BE49-F238E27FC236}">
                <a16:creationId xmlns:a16="http://schemas.microsoft.com/office/drawing/2014/main" id="{FF1561C4-FBE4-42C7-B406-3F60A400B5E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837360" y="5172760"/>
            <a:ext cx="3121432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gradFill rotWithShape="0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5400000" scaled="1"/>
                </a:gra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 dirty="0">
                <a:solidFill>
                  <a:srgbClr val="FF0000"/>
                </a:solidFill>
              </a:rPr>
              <a:t>‘Difficult’ smaller sample size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1800" dirty="0">
                <a:solidFill>
                  <a:srgbClr val="FF0000"/>
                </a:solidFill>
              </a:rPr>
              <a:t>(00’s and 0’s)</a:t>
            </a:r>
          </a:p>
        </p:txBody>
      </p:sp>
    </p:spTree>
    <p:extLst>
      <p:ext uri="{BB962C8B-B14F-4D97-AF65-F5344CB8AC3E}">
        <p14:creationId xmlns:p14="http://schemas.microsoft.com/office/powerpoint/2010/main" val="20980060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4000">
                <a:solidFill>
                  <a:srgbClr val="FFFFFF"/>
                </a:solidFill>
              </a:rPr>
              <a:t>Types of Research</a:t>
            </a:r>
            <a:endParaRPr lang="en-GB" sz="4000">
              <a:solidFill>
                <a:srgbClr val="FFFFFF"/>
              </a:solidFill>
            </a:endParaRPr>
          </a:p>
        </p:txBody>
      </p:sp>
      <p:sp>
        <p:nvSpPr>
          <p:cNvPr id="14" name="Text Box 5">
            <a:extLst>
              <a:ext uri="{FF2B5EF4-FFF2-40B4-BE49-F238E27FC236}">
                <a16:creationId xmlns:a16="http://schemas.microsoft.com/office/drawing/2014/main" id="{76F2A995-20D6-45A5-A6F4-D113A1D9BC2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804863" y="847346"/>
            <a:ext cx="2920415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gradFill rotWithShape="0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5400000" scaled="1"/>
                </a:gra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 dirty="0">
                <a:solidFill>
                  <a:srgbClr val="FF0000"/>
                </a:solidFill>
              </a:rPr>
              <a:t>‘Simple’ larger sample size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1800" dirty="0">
                <a:solidFill>
                  <a:srgbClr val="FF0000"/>
                </a:solidFill>
              </a:rPr>
              <a:t>(000’s)</a:t>
            </a:r>
          </a:p>
        </p:txBody>
      </p:sp>
      <p:sp>
        <p:nvSpPr>
          <p:cNvPr id="15" name="AutoShape 4">
            <a:extLst>
              <a:ext uri="{FF2B5EF4-FFF2-40B4-BE49-F238E27FC236}">
                <a16:creationId xmlns:a16="http://schemas.microsoft.com/office/drawing/2014/main" id="{7B50073C-76D8-4128-9116-73AA965C8569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028757" y="1935831"/>
            <a:ext cx="577850" cy="3032454"/>
          </a:xfrm>
          <a:prstGeom prst="downArrow">
            <a:avLst>
              <a:gd name="adj1" fmla="val 50000"/>
              <a:gd name="adj2" fmla="val 112157"/>
            </a:avLst>
          </a:pr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GB" altLang="en-US" sz="1800"/>
          </a:p>
        </p:txBody>
      </p:sp>
      <p:sp>
        <p:nvSpPr>
          <p:cNvPr id="16" name="Text Box 6">
            <a:extLst>
              <a:ext uri="{FF2B5EF4-FFF2-40B4-BE49-F238E27FC236}">
                <a16:creationId xmlns:a16="http://schemas.microsoft.com/office/drawing/2014/main" id="{FF1561C4-FBE4-42C7-B406-3F60A400B5E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837360" y="5172760"/>
            <a:ext cx="3121432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gradFill rotWithShape="0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5400000" scaled="1"/>
                </a:gra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 dirty="0">
                <a:solidFill>
                  <a:srgbClr val="FF0000"/>
                </a:solidFill>
              </a:rPr>
              <a:t>‘Difficult’ smaller sample size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1800" dirty="0">
                <a:solidFill>
                  <a:srgbClr val="FF0000"/>
                </a:solidFill>
              </a:rPr>
              <a:t>(00’s and 0’s)</a:t>
            </a:r>
          </a:p>
        </p:txBody>
      </p:sp>
      <p:sp>
        <p:nvSpPr>
          <p:cNvPr id="18" name="Content Placeholder 2">
            <a:extLst>
              <a:ext uri="{FF2B5EF4-FFF2-40B4-BE49-F238E27FC236}">
                <a16:creationId xmlns:a16="http://schemas.microsoft.com/office/drawing/2014/main" id="{002C446C-52FB-41A5-9D0A-DF5079EB64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88915" y="847346"/>
            <a:ext cx="4411584" cy="5475129"/>
          </a:xfrm>
        </p:spPr>
        <p:txBody>
          <a:bodyPr anchor="ctr">
            <a:normAutofit fontScale="85000" lnSpcReduction="20000"/>
          </a:bodyPr>
          <a:lstStyle/>
          <a:p>
            <a:pPr eaLnBrk="1" hangingPunct="1">
              <a:lnSpc>
                <a:spcPct val="90000"/>
              </a:lnSpc>
            </a:pPr>
            <a:r>
              <a:rPr lang="en-GB" altLang="en-US" dirty="0"/>
              <a:t>Descriptive</a:t>
            </a:r>
            <a:r>
              <a:rPr lang="en-GB" altLang="en-US" sz="2000" dirty="0"/>
              <a:t> (observational survey)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000" dirty="0"/>
              <a:t>Lots of people are infected by SARS-CoV-2, some have serious illness. Who has serious illness? Who is hospitalised? Who requires ITU? Who dies?</a:t>
            </a:r>
            <a:endParaRPr lang="en-GB" altLang="en-US" dirty="0"/>
          </a:p>
          <a:p>
            <a:pPr eaLnBrk="1" hangingPunct="1">
              <a:lnSpc>
                <a:spcPct val="90000"/>
              </a:lnSpc>
            </a:pPr>
            <a:r>
              <a:rPr lang="en-GB" altLang="en-US" dirty="0"/>
              <a:t>Predictive</a:t>
            </a:r>
            <a:r>
              <a:rPr lang="en-GB" altLang="en-US" sz="2000" dirty="0"/>
              <a:t> (observational prospective cohort)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000" dirty="0"/>
              <a:t>By how much does obesity and/or underlying chronic disease increase the risk of severe covid-19, hospitalisation and death?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/>
              <a:t>Controlling</a:t>
            </a:r>
            <a:r>
              <a:rPr lang="en-GB" altLang="en-US" sz="2000" dirty="0"/>
              <a:t> (experimental RCT)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000" dirty="0"/>
              <a:t>If you vaccinate these people, what effect does it have on risk of severe illness compared to unvaccinated and vaccinated but without obesity and/or chronic disease?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/>
              <a:t>Explaining </a:t>
            </a:r>
            <a:r>
              <a:rPr lang="en-GB" altLang="en-US" sz="2000" dirty="0"/>
              <a:t>(theoretical and experimental, in-vivo, animal)</a:t>
            </a:r>
            <a:r>
              <a:rPr lang="en-GB" altLang="en-US" dirty="0"/>
              <a:t>	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000" dirty="0"/>
              <a:t>How does the vaccine work? If it is less effective in people with obesity/chronic disease – why is this?</a:t>
            </a: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0086834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F4C6F8-F6A3-4DA9-A446-F6E0F6FD03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263652"/>
          </a:xfrm>
        </p:spPr>
        <p:txBody>
          <a:bodyPr/>
          <a:lstStyle/>
          <a:p>
            <a:pPr algn="ctr">
              <a:defRPr/>
            </a:pPr>
            <a:r>
              <a:rPr lang="en-GB" sz="3600" dirty="0">
                <a:solidFill>
                  <a:srgbClr val="FFFF00"/>
                </a:solidFill>
                <a:highlight>
                  <a:srgbClr val="000000"/>
                </a:highlight>
              </a:rPr>
              <a:t>In epidemiology this is the key question of interest</a:t>
            </a:r>
          </a:p>
        </p:txBody>
      </p:sp>
      <p:sp>
        <p:nvSpPr>
          <p:cNvPr id="6147" name="TextBox 3">
            <a:extLst>
              <a:ext uri="{FF2B5EF4-FFF2-40B4-BE49-F238E27FC236}">
                <a16:creationId xmlns:a16="http://schemas.microsoft.com/office/drawing/2014/main" id="{E6811D75-09FA-4B4E-A5BE-DAB2A535DEE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28751" y="1773238"/>
            <a:ext cx="9451975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hlink"/>
              </a:buClr>
              <a:buSzPct val="70000"/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1"/>
              </a:buClr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70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1"/>
              </a:buClr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7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36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ahoma" panose="020B0604030504040204" pitchFamily="34" charset="0"/>
                <a:ea typeface="+mn-ea"/>
                <a:cs typeface="+mn-cs"/>
              </a:rPr>
              <a:t>Does the exposure result in the outcome?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36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ahoma" panose="020B0604030504040204" pitchFamily="34" charset="0"/>
                <a:ea typeface="+mn-ea"/>
                <a:cs typeface="+mn-cs"/>
              </a:rPr>
              <a:t>Does E ‘cause’ O or is E ‘associated’ with O?</a:t>
            </a:r>
          </a:p>
        </p:txBody>
      </p:sp>
      <p:sp>
        <p:nvSpPr>
          <p:cNvPr id="6148" name="TextBox 4">
            <a:extLst>
              <a:ext uri="{FF2B5EF4-FFF2-40B4-BE49-F238E27FC236}">
                <a16:creationId xmlns:a16="http://schemas.microsoft.com/office/drawing/2014/main" id="{A940951D-3092-4454-9974-2BAC716F52F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63976" y="2997200"/>
            <a:ext cx="500063" cy="769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hlink"/>
              </a:buClr>
              <a:buSzPct val="70000"/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1"/>
              </a:buClr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70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1"/>
              </a:buClr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7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4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ahoma" panose="020B0604030504040204" pitchFamily="34" charset="0"/>
                <a:ea typeface="+mn-ea"/>
                <a:cs typeface="+mn-cs"/>
              </a:rPr>
              <a:t>E</a:t>
            </a:r>
          </a:p>
        </p:txBody>
      </p:sp>
      <p:sp>
        <p:nvSpPr>
          <p:cNvPr id="6149" name="TextBox 5">
            <a:extLst>
              <a:ext uri="{FF2B5EF4-FFF2-40B4-BE49-F238E27FC236}">
                <a16:creationId xmlns:a16="http://schemas.microsoft.com/office/drawing/2014/main" id="{E4736007-114E-476E-99C7-19A58F490B1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896225" y="3068639"/>
            <a:ext cx="584200" cy="769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hlink"/>
              </a:buClr>
              <a:buSzPct val="70000"/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1"/>
              </a:buClr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70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1"/>
              </a:buClr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7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4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ahoma" panose="020B0604030504040204" pitchFamily="34" charset="0"/>
                <a:ea typeface="+mn-ea"/>
                <a:cs typeface="+mn-cs"/>
              </a:rPr>
              <a:t>O</a:t>
            </a:r>
          </a:p>
        </p:txBody>
      </p:sp>
      <p:sp>
        <p:nvSpPr>
          <p:cNvPr id="7" name="Right Arrow 6">
            <a:extLst>
              <a:ext uri="{FF2B5EF4-FFF2-40B4-BE49-F238E27FC236}">
                <a16:creationId xmlns:a16="http://schemas.microsoft.com/office/drawing/2014/main" id="{E9F661C1-8EFB-443B-AFCE-18395B1E006D}"/>
              </a:ext>
            </a:extLst>
          </p:cNvPr>
          <p:cNvSpPr/>
          <p:nvPr/>
        </p:nvSpPr>
        <p:spPr>
          <a:xfrm>
            <a:off x="5735639" y="3141663"/>
            <a:ext cx="1368425" cy="64770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151" name="TextBox 7">
            <a:extLst>
              <a:ext uri="{FF2B5EF4-FFF2-40B4-BE49-F238E27FC236}">
                <a16:creationId xmlns:a16="http://schemas.microsoft.com/office/drawing/2014/main" id="{B3B75EE3-3082-431D-A018-E3887971E36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82889" y="3860800"/>
            <a:ext cx="2473325" cy="585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hlink"/>
              </a:buClr>
              <a:buSzPct val="70000"/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1"/>
              </a:buClr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70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1"/>
              </a:buClr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7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3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ahoma" panose="020B0604030504040204" pitchFamily="34" charset="0"/>
                <a:ea typeface="+mn-ea"/>
                <a:cs typeface="+mn-cs"/>
              </a:rPr>
              <a:t>(Risk Factor)</a:t>
            </a:r>
          </a:p>
        </p:txBody>
      </p:sp>
      <p:sp>
        <p:nvSpPr>
          <p:cNvPr id="6152" name="TextBox 8">
            <a:extLst>
              <a:ext uri="{FF2B5EF4-FFF2-40B4-BE49-F238E27FC236}">
                <a16:creationId xmlns:a16="http://schemas.microsoft.com/office/drawing/2014/main" id="{3616754A-571C-45CB-88F0-DB47E575F94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319964" y="3860800"/>
            <a:ext cx="2128837" cy="585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hlink"/>
              </a:buClr>
              <a:buSzPct val="70000"/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1"/>
              </a:buClr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70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1"/>
              </a:buClr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7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3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ahoma" panose="020B0604030504040204" pitchFamily="34" charset="0"/>
                <a:ea typeface="+mn-ea"/>
                <a:cs typeface="+mn-cs"/>
              </a:rPr>
              <a:t>(Outcome)</a:t>
            </a:r>
          </a:p>
        </p:txBody>
      </p:sp>
      <p:sp>
        <p:nvSpPr>
          <p:cNvPr id="6153" name="TextBox 9">
            <a:extLst>
              <a:ext uri="{FF2B5EF4-FFF2-40B4-BE49-F238E27FC236}">
                <a16:creationId xmlns:a16="http://schemas.microsoft.com/office/drawing/2014/main" id="{FC30625F-D1F1-4FAD-B509-DD7A762F39C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47850" y="5300664"/>
            <a:ext cx="3663632" cy="9541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hlink"/>
              </a:buClr>
              <a:buSzPct val="70000"/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1"/>
              </a:buClr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70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1"/>
              </a:buClr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7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ahoma" panose="020B0604030504040204" pitchFamily="34" charset="0"/>
                <a:ea typeface="+mn-ea"/>
                <a:cs typeface="+mn-cs"/>
              </a:rPr>
              <a:t>e.g. Physical inactivity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altLang="en-US" sz="2800" dirty="0">
                <a:solidFill>
                  <a:prstClr val="black"/>
                </a:solidFill>
              </a:rPr>
              <a:t>e.g. vitamin C</a:t>
            </a:r>
            <a:endParaRPr kumimoji="0" lang="en-GB" alt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ahoma" panose="020B0604030504040204" pitchFamily="34" charset="0"/>
              <a:ea typeface="+mn-ea"/>
              <a:cs typeface="+mn-cs"/>
            </a:endParaRPr>
          </a:p>
        </p:txBody>
      </p:sp>
      <p:sp>
        <p:nvSpPr>
          <p:cNvPr id="6154" name="TextBox 10">
            <a:extLst>
              <a:ext uri="{FF2B5EF4-FFF2-40B4-BE49-F238E27FC236}">
                <a16:creationId xmlns:a16="http://schemas.microsoft.com/office/drawing/2014/main" id="{CBFB3424-D261-4F64-BC45-6A4B2A4FC55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421566" y="5300664"/>
            <a:ext cx="3932234" cy="9541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lr>
                <a:schemeClr val="hlink"/>
              </a:buClr>
              <a:buSzPct val="70000"/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1"/>
              </a:buClr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70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1"/>
              </a:buClr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7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ahoma" panose="020B0604030504040204" pitchFamily="34" charset="0"/>
                <a:ea typeface="+mn-ea"/>
                <a:cs typeface="+mn-cs"/>
              </a:rPr>
              <a:t>e.g. All-cause mortality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altLang="en-US" sz="2800" dirty="0">
                <a:solidFill>
                  <a:prstClr val="black"/>
                </a:solidFill>
              </a:rPr>
              <a:t>e.g. scurvy</a:t>
            </a:r>
            <a:endParaRPr kumimoji="0" lang="en-GB" alt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ahoma" panose="020B0604030504040204" pitchFamily="34" charset="0"/>
              <a:ea typeface="+mn-ea"/>
              <a:cs typeface="+mn-cs"/>
            </a:endParaRPr>
          </a:p>
        </p:txBody>
      </p:sp>
      <p:sp>
        <p:nvSpPr>
          <p:cNvPr id="12" name="Right Arrow 11">
            <a:extLst>
              <a:ext uri="{FF2B5EF4-FFF2-40B4-BE49-F238E27FC236}">
                <a16:creationId xmlns:a16="http://schemas.microsoft.com/office/drawing/2014/main" id="{148DDD8A-0869-4BF2-B94E-32BC24D8C298}"/>
              </a:ext>
            </a:extLst>
          </p:cNvPr>
          <p:cNvSpPr/>
          <p:nvPr/>
        </p:nvSpPr>
        <p:spPr>
          <a:xfrm>
            <a:off x="5808664" y="5229225"/>
            <a:ext cx="1366837" cy="64770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80692B-AFC8-4167-B389-F9A26BC2D3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10-minute activity….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BC9CE7-F509-4697-AC31-D96BDE735F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289425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dirty="0"/>
              <a:t>Think of other ‘exposures’ and ‘outcomes’ and suggest how you would determine if they are associated (i.e. what study design would you use?)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NOTE: ‘exposures’ and ‘outcomes’ are VARIABLES that are sometimes called the ‘independent’ and ‘dependent’ variable</a:t>
            </a:r>
          </a:p>
          <a:p>
            <a:pPr marL="0" indent="0">
              <a:buNone/>
            </a:pPr>
            <a:r>
              <a:rPr lang="en-US" dirty="0"/>
              <a:t>The independent and dependent variable can be…</a:t>
            </a:r>
          </a:p>
          <a:p>
            <a:r>
              <a:rPr lang="en-US" dirty="0"/>
              <a:t>Unrelated</a:t>
            </a:r>
          </a:p>
          <a:p>
            <a:r>
              <a:rPr lang="en-US" dirty="0"/>
              <a:t>Positively related</a:t>
            </a:r>
          </a:p>
          <a:p>
            <a:r>
              <a:rPr lang="en-US" dirty="0"/>
              <a:t>Negatively (inversely) related</a:t>
            </a:r>
          </a:p>
        </p:txBody>
      </p:sp>
    </p:spTree>
    <p:extLst>
      <p:ext uri="{BB962C8B-B14F-4D97-AF65-F5344CB8AC3E}">
        <p14:creationId xmlns:p14="http://schemas.microsoft.com/office/powerpoint/2010/main" val="414851450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5" name="Rectangle 74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1" name="Rectangle 80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3" name="Freeform: Shape 82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85" name="Rectangle 84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194" name="Rectangle 2">
            <a:extLst>
              <a:ext uri="{FF2B5EF4-FFF2-40B4-BE49-F238E27FC236}">
                <a16:creationId xmlns:a16="http://schemas.microsoft.com/office/drawing/2014/main" id="{FADAE1BC-C715-4F3A-A681-8322512D1B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 eaLnBrk="1" hangingPunct="1"/>
            <a:r>
              <a:rPr lang="en-GB" altLang="en-US" sz="4000">
                <a:solidFill>
                  <a:srgbClr val="FFFFFF"/>
                </a:solidFill>
              </a:rPr>
              <a:t>Variables and Constants</a:t>
            </a:r>
          </a:p>
        </p:txBody>
      </p:sp>
      <p:sp>
        <p:nvSpPr>
          <p:cNvPr id="14339" name="Rectangle 3">
            <a:extLst>
              <a:ext uri="{FF2B5EF4-FFF2-40B4-BE49-F238E27FC236}">
                <a16:creationId xmlns:a16="http://schemas.microsoft.com/office/drawing/2014/main" id="{83FF90B9-903C-4A2A-90A8-3B4E5F8E32F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810259" y="903890"/>
            <a:ext cx="6555347" cy="5291637"/>
          </a:xfrm>
        </p:spPr>
        <p:txBody>
          <a:bodyPr rtlCol="0" anchor="ctr">
            <a:normAutofit lnSpcReduction="10000"/>
          </a:bodyPr>
          <a:lstStyle/>
          <a:p>
            <a:pPr lvl="1"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1900" dirty="0"/>
              <a:t>A variable is a characteristic that can assume more than one value – e.g. weight, height, strength, blood pressure etc….</a:t>
            </a:r>
          </a:p>
          <a:p>
            <a:pPr lvl="2"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1900" dirty="0"/>
              <a:t>A variable score (data) can vary within a person (intra- or within-person variation) as well as between (inter- or between-person variation) people</a:t>
            </a:r>
          </a:p>
          <a:p>
            <a:pPr lvl="1"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1900" dirty="0"/>
              <a:t>Variables can be classified as categorical (discrete) or continuous.</a:t>
            </a:r>
          </a:p>
          <a:p>
            <a:pPr lvl="2"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1900" dirty="0"/>
              <a:t>A </a:t>
            </a:r>
            <a:r>
              <a:rPr lang="en-GB" sz="1900" b="1" u="sng" dirty="0"/>
              <a:t>continuous</a:t>
            </a:r>
            <a:r>
              <a:rPr lang="en-GB" sz="1900" dirty="0"/>
              <a:t> variable can assume any score and is restricted by the measuring instrument.</a:t>
            </a:r>
          </a:p>
          <a:p>
            <a:pPr lvl="2"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1900" b="1" u="sng" dirty="0"/>
              <a:t>Categorical</a:t>
            </a:r>
            <a:r>
              <a:rPr lang="en-GB" sz="1900" dirty="0"/>
              <a:t> variables are limited to certain numbers (usually whole numbers) or outcomes (e.g. yes or no)</a:t>
            </a:r>
          </a:p>
          <a:p>
            <a:pPr lvl="1"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1900" dirty="0"/>
              <a:t>In research, variables are classified as the:</a:t>
            </a:r>
          </a:p>
          <a:p>
            <a:pPr lvl="2"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1900" dirty="0"/>
              <a:t>Dependent (outcome) variable(s)</a:t>
            </a:r>
          </a:p>
          <a:p>
            <a:pPr lvl="2"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1900" dirty="0"/>
              <a:t>Independent (exposure) variable(s)</a:t>
            </a:r>
          </a:p>
          <a:p>
            <a:pPr lvl="2"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1900" b="1" u="sng" dirty="0"/>
              <a:t>Confounding</a:t>
            </a:r>
            <a:r>
              <a:rPr lang="en-GB" sz="1900" dirty="0"/>
              <a:t> (or nuisance) variables (these need to be controlled)</a:t>
            </a:r>
          </a:p>
          <a:p>
            <a:pPr lvl="2"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1900" dirty="0"/>
              <a:t>Grouping or stratifying variables (e.g. age group)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endParaRPr lang="en-GB" sz="1900" dirty="0"/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endParaRPr lang="en-GB" sz="1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6" name="Rectangle 24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47" name="Rectangle 26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8" name="Rectangle 28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9" name="Rectangle 30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0" name="Rectangle 32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1" name="Freeform: Shape 34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52" name="Rectangle 36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8A3CDA1-CC18-4F76-8EA7-659372FECE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rtlCol="0" anchor="b">
            <a:normAutofit/>
          </a:bodyPr>
          <a:lstStyle/>
          <a:p>
            <a:pPr algn="r" eaLnBrk="1" fontAlgn="auto" hangingPunct="1">
              <a:spcAft>
                <a:spcPts val="0"/>
              </a:spcAft>
              <a:defRPr/>
            </a:pPr>
            <a:r>
              <a:rPr lang="en-GB" sz="4000" dirty="0">
                <a:solidFill>
                  <a:srgbClr val="FFFFFF"/>
                </a:solidFill>
              </a:rPr>
              <a:t>Dependent, Independent, Confounding and Stratifying Variables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3F8EE6-2DF6-4B11-B95F-AE82785E47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rtlCol="0" anchor="ctr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2000" dirty="0"/>
              <a:t>Dependent variable(s)</a:t>
            </a:r>
          </a:p>
          <a:p>
            <a:pPr lvl="1" eaLnBrk="1" fontAlgn="auto" hangingPunct="1">
              <a:spcAft>
                <a:spcPts val="0"/>
              </a:spcAft>
              <a:defRPr/>
            </a:pPr>
            <a:r>
              <a:rPr lang="en-GB" sz="2000" dirty="0"/>
              <a:t>Also known as the outcome variable</a:t>
            </a:r>
          </a:p>
          <a:p>
            <a:pPr lvl="1" eaLnBrk="1" fontAlgn="auto" hangingPunct="1">
              <a:spcAft>
                <a:spcPts val="0"/>
              </a:spcAft>
              <a:defRPr/>
            </a:pPr>
            <a:r>
              <a:rPr lang="en-GB" sz="2000" dirty="0"/>
              <a:t>Can be </a:t>
            </a:r>
            <a:r>
              <a:rPr lang="en-GB" sz="2000" b="1" u="sng" dirty="0"/>
              <a:t>primary</a:t>
            </a:r>
            <a:r>
              <a:rPr lang="en-GB" sz="2000" dirty="0"/>
              <a:t> or </a:t>
            </a:r>
            <a:r>
              <a:rPr lang="en-GB" sz="2000" b="1" u="sng" dirty="0"/>
              <a:t>secondary</a:t>
            </a:r>
            <a:r>
              <a:rPr lang="en-GB" sz="2000" dirty="0"/>
              <a:t> dependent variable</a:t>
            </a:r>
          </a:p>
          <a:p>
            <a:pPr lvl="2" eaLnBrk="1" fontAlgn="auto" hangingPunct="1">
              <a:spcAft>
                <a:spcPts val="0"/>
              </a:spcAft>
              <a:defRPr/>
            </a:pPr>
            <a:r>
              <a:rPr lang="en-GB" sz="2000" dirty="0"/>
              <a:t>e.g. Does exercise lower cholesterol?</a:t>
            </a:r>
          </a:p>
          <a:p>
            <a:pPr lvl="2" eaLnBrk="1" fontAlgn="auto" hangingPunct="1">
              <a:spcAft>
                <a:spcPts val="0"/>
              </a:spcAft>
              <a:defRPr/>
            </a:pPr>
            <a:r>
              <a:rPr lang="en-GB" sz="2000" dirty="0"/>
              <a:t>Exercise is the independent variable, cholesterol is the primary outcome variable, aerobic fitness could be considered as a secondary outcome variable</a:t>
            </a:r>
          </a:p>
          <a:p>
            <a:pPr lvl="2" eaLnBrk="1" fontAlgn="auto" hangingPunct="1">
              <a:spcAft>
                <a:spcPts val="0"/>
              </a:spcAft>
              <a:defRPr/>
            </a:pPr>
            <a:r>
              <a:rPr lang="en-GB" sz="2000" dirty="0"/>
              <a:t>Diet, medication, clinical conditions affecting cholesterol, etc could be considered confounding variables</a:t>
            </a:r>
          </a:p>
          <a:p>
            <a:pPr lvl="2" eaLnBrk="1" fontAlgn="auto" hangingPunct="1">
              <a:spcAft>
                <a:spcPts val="0"/>
              </a:spcAft>
              <a:defRPr/>
            </a:pPr>
            <a:r>
              <a:rPr lang="en-GB" sz="2000" dirty="0"/>
              <a:t>Age group could be a stratifying variable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91E5A9A7-95C6-4F4F-B00E-C82E07FE6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D07DD2DE-F619-49DD-B5E7-03A290FF4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8495" y="2660473"/>
            <a:ext cx="4355594" cy="4038603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85149191-5F60-4A28-AAFF-039F96B0F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180882" y="1638085"/>
            <a:ext cx="6857572" cy="3581401"/>
          </a:xfrm>
          <a:prstGeom prst="rect">
            <a:avLst/>
          </a:prstGeom>
          <a:gradFill>
            <a:gsLst>
              <a:gs pos="0">
                <a:srgbClr val="000000">
                  <a:alpha val="59000"/>
                </a:srgbClr>
              </a:gs>
              <a:gs pos="69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F8260ED5-17F7-4158-B241-D51DD4CF1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0041" y="2767106"/>
            <a:ext cx="2880828" cy="307190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Types of Research</a:t>
            </a:r>
          </a:p>
        </p:txBody>
      </p:sp>
      <p:pic>
        <p:nvPicPr>
          <p:cNvPr id="5" name="Picture 4" descr="Timeline&#10;&#10;Description automatically generated">
            <a:extLst>
              <a:ext uri="{FF2B5EF4-FFF2-40B4-BE49-F238E27FC236}">
                <a16:creationId xmlns:a16="http://schemas.microsoft.com/office/drawing/2014/main" id="{B3D2C78E-9FE0-455D-9496-4EBC60FE9BB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78371" y="467208"/>
            <a:ext cx="6473862" cy="59235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351900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5" name="Rectangle 25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Rectangle 27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29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8" name="Rectangle 31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Observational Studies (primary)</a:t>
            </a:r>
          </a:p>
        </p:txBody>
      </p:sp>
      <p:graphicFrame>
        <p:nvGraphicFramePr>
          <p:cNvPr id="15" name="Content Placeholder 5">
            <a:extLst>
              <a:ext uri="{FF2B5EF4-FFF2-40B4-BE49-F238E27FC236}">
                <a16:creationId xmlns:a16="http://schemas.microsoft.com/office/drawing/2014/main" id="{6B9BCB8A-7945-4814-A984-B48837074B3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65931772"/>
              </p:ext>
            </p:extLst>
          </p:nvPr>
        </p:nvGraphicFramePr>
        <p:xfrm>
          <a:off x="644056" y="2615979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97210724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anchor="ctr">
            <a:normAutofit/>
          </a:bodyPr>
          <a:lstStyle/>
          <a:p>
            <a:r>
              <a:rPr lang="en-GB" sz="4000" b="1">
                <a:solidFill>
                  <a:srgbClr val="FFFFFF"/>
                </a:solidFill>
              </a:rPr>
              <a:t>Experimental and Quasi-Experimental  Studies (primary)</a:t>
            </a:r>
          </a:p>
        </p:txBody>
      </p:sp>
      <p:graphicFrame>
        <p:nvGraphicFramePr>
          <p:cNvPr id="17" name="Content Placeholder 5">
            <a:extLst>
              <a:ext uri="{FF2B5EF4-FFF2-40B4-BE49-F238E27FC236}">
                <a16:creationId xmlns:a16="http://schemas.microsoft.com/office/drawing/2014/main" id="{BE6255D3-E1D1-40E6-9C45-798DE9F60DD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23397213"/>
              </p:ext>
            </p:extLst>
          </p:nvPr>
        </p:nvGraphicFramePr>
        <p:xfrm>
          <a:off x="644056" y="2615979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5989212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1199E1B1-A8C0-4FE8-A5A8-1CB41D69F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84A8DE83-DE75-4B41-9DB4-A7EC0B0DEC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128856" cy="1575461"/>
          </a:xfrm>
          <a:prstGeom prst="rect">
            <a:avLst/>
          </a:prstGeom>
          <a:gradFill>
            <a:gsLst>
              <a:gs pos="0">
                <a:schemeClr val="accent1">
                  <a:alpha val="41000"/>
                </a:schemeClr>
              </a:gs>
              <a:gs pos="74000">
                <a:schemeClr val="accent1">
                  <a:lumMod val="60000"/>
                  <a:lumOff val="40000"/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A7009A0A-BEF5-4EAC-AF15-E4F9F002E2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-1"/>
            <a:ext cx="12192002" cy="1574311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78000">
                <a:schemeClr val="accent1">
                  <a:alpha val="15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47951D62-5B27-4014-B4C0-B651CDE62D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713" y="248038"/>
            <a:ext cx="7063721" cy="11592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The Scientific Literature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4BC507A7-4EA4-47F5-86E2-818B7C1EB89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74403" y="1966293"/>
            <a:ext cx="7643192" cy="44521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425789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7114" name="Rectangle 140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115" name="Rectangle 142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116" name="Rectangle 144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117" name="Rectangle 146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7106" name="Title 1"/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anchor="ctr">
            <a:normAutofit/>
          </a:bodyPr>
          <a:lstStyle/>
          <a:p>
            <a:r>
              <a:rPr lang="en-GB" sz="4000" b="1">
                <a:solidFill>
                  <a:srgbClr val="FFFFFF"/>
                </a:solidFill>
              </a:rPr>
              <a:t>Secondary Research or ‘desk research’</a:t>
            </a:r>
          </a:p>
        </p:txBody>
      </p:sp>
      <p:graphicFrame>
        <p:nvGraphicFramePr>
          <p:cNvPr id="47112" name="Content Placeholder 2">
            <a:extLst>
              <a:ext uri="{FF2B5EF4-FFF2-40B4-BE49-F238E27FC236}">
                <a16:creationId xmlns:a16="http://schemas.microsoft.com/office/drawing/2014/main" id="{BB45EE0C-FBDD-4A79-9F3B-469F674ADB2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37400833"/>
              </p:ext>
            </p:extLst>
          </p:nvPr>
        </p:nvGraphicFramePr>
        <p:xfrm>
          <a:off x="644056" y="2615979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3531271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1199E1B1-A8C0-4FE8-A5A8-1CB41D69F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84A8DE83-DE75-4B41-9DB4-A7EC0B0DEC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128856" cy="1575461"/>
          </a:xfrm>
          <a:prstGeom prst="rect">
            <a:avLst/>
          </a:prstGeom>
          <a:gradFill>
            <a:gsLst>
              <a:gs pos="0">
                <a:schemeClr val="accent1">
                  <a:alpha val="41000"/>
                </a:schemeClr>
              </a:gs>
              <a:gs pos="74000">
                <a:schemeClr val="accent1">
                  <a:lumMod val="60000"/>
                  <a:lumOff val="40000"/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A7009A0A-BEF5-4EAC-AF15-E4F9F002E2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-1"/>
            <a:ext cx="12192002" cy="1574311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78000">
                <a:schemeClr val="accent1">
                  <a:alpha val="15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E15BEE16-95E2-452A-8D3A-E089916B2F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713" y="248038"/>
            <a:ext cx="7063721" cy="11592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Hierarchy of Evidence</a:t>
            </a:r>
          </a:p>
        </p:txBody>
      </p:sp>
      <p:pic>
        <p:nvPicPr>
          <p:cNvPr id="4098" name="Picture 2" descr="See the source image">
            <a:extLst>
              <a:ext uri="{FF2B5EF4-FFF2-40B4-BE49-F238E27FC236}">
                <a16:creationId xmlns:a16="http://schemas.microsoft.com/office/drawing/2014/main" id="{F0591069-3196-4A93-A8FE-D9509D1D2FB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658038" y="1966293"/>
            <a:ext cx="6875922" cy="4452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9011110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63A8A765-C11F-48F3-BDF5-5AFB9E7773A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884" y="225460"/>
            <a:ext cx="3642681" cy="288032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46BD4C6B-21BD-488D-B29D-79827E3A981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4455" y="114344"/>
            <a:ext cx="6180083" cy="1925356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3342F2E5-00A1-4976-B24B-5897DB4816A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50371" y="2511972"/>
            <a:ext cx="6432331" cy="4049932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7A495B33-EEA6-424E-B970-A7C0BA860CF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34455" y="2039700"/>
            <a:ext cx="3454820" cy="380616"/>
          </a:xfrm>
          <a:prstGeom prst="rect">
            <a:avLst/>
          </a:prstGeom>
        </p:spPr>
      </p:pic>
      <p:pic>
        <p:nvPicPr>
          <p:cNvPr id="1030" name="Picture 6" descr="See the source image">
            <a:extLst>
              <a:ext uri="{FF2B5EF4-FFF2-40B4-BE49-F238E27FC236}">
                <a16:creationId xmlns:a16="http://schemas.microsoft.com/office/drawing/2014/main" id="{E13409F4-F249-4D0A-915B-987CF92BCD2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882" y="3251888"/>
            <a:ext cx="3528393" cy="32049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139C8BE3-84D5-4794-9105-C5227F7B0866}"/>
              </a:ext>
            </a:extLst>
          </p:cNvPr>
          <p:cNvCxnSpPr/>
          <p:nvPr/>
        </p:nvCxnSpPr>
        <p:spPr>
          <a:xfrm>
            <a:off x="7824192" y="4725144"/>
            <a:ext cx="2520280" cy="0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92C5F0C8-E05B-4DD1-A2BF-E5CE11967DEA}"/>
              </a:ext>
            </a:extLst>
          </p:cNvPr>
          <p:cNvCxnSpPr>
            <a:cxnSpLocks/>
          </p:cNvCxnSpPr>
          <p:nvPr/>
        </p:nvCxnSpPr>
        <p:spPr>
          <a:xfrm>
            <a:off x="5447928" y="5085184"/>
            <a:ext cx="4320480" cy="0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9261300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4643FDF-FB52-4304-8BFD-B1E891BF348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8734" y="242104"/>
            <a:ext cx="11524165" cy="164939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E4C63FE-33AC-4817-A650-5A5B0A81A12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79955" y="2014839"/>
            <a:ext cx="3548971" cy="448820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D01D6C8-D845-4349-81DC-37CC369229D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5254" y="6503043"/>
            <a:ext cx="3102015" cy="225706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37AC9CE6-3943-416E-9323-61BEAC6BE1A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23216" y="2014839"/>
            <a:ext cx="5554384" cy="43795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512523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4643FDF-FB52-4304-8BFD-B1E891BF348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8734" y="168532"/>
            <a:ext cx="11524165" cy="164939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D01D6C8-D845-4349-81DC-37CC369229D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75254" y="6503043"/>
            <a:ext cx="3102015" cy="225706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3ED21A4-BA22-4A99-827D-3576C5AB811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12221" y="2112580"/>
            <a:ext cx="6165048" cy="4171742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75D2EFA8-68BF-4021-98E8-F82CFBC00DA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8060" y="1933903"/>
            <a:ext cx="5474161" cy="4393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221427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C66A9A-34EF-42B2-8C07-49484F0D9E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8483" y="404664"/>
            <a:ext cx="10321157" cy="1392850"/>
          </a:xfrm>
        </p:spPr>
        <p:txBody>
          <a:bodyPr>
            <a:normAutofit fontScale="90000"/>
          </a:bodyPr>
          <a:lstStyle/>
          <a:p>
            <a:r>
              <a:rPr lang="en-GB" sz="2400" dirty="0"/>
              <a:t>Effects of isometric resistance training on resting blood pressure: individual participant data meta-analysis</a:t>
            </a:r>
            <a:br>
              <a:rPr lang="en-GB" dirty="0"/>
            </a:br>
            <a:r>
              <a:rPr lang="en-GB" sz="1300" dirty="0"/>
              <a:t>Smart et al 2019</a:t>
            </a:r>
            <a:br>
              <a:rPr lang="en-GB" sz="1300" dirty="0"/>
            </a:br>
            <a:br>
              <a:rPr lang="en-GB" sz="1300" dirty="0"/>
            </a:br>
            <a:r>
              <a:rPr lang="en-GB" sz="3600" dirty="0">
                <a:solidFill>
                  <a:srgbClr val="FF0000"/>
                </a:solidFill>
              </a:rPr>
              <a:t>Continuous Data Outcome</a:t>
            </a:r>
          </a:p>
        </p:txBody>
      </p:sp>
      <p:graphicFrame>
        <p:nvGraphicFramePr>
          <p:cNvPr id="5" name="Content Placeholder 4">
            <a:hlinkClick r:id="" action="ppaction://ole?verb=0"/>
            <a:extLst>
              <a:ext uri="{FF2B5EF4-FFF2-40B4-BE49-F238E27FC236}">
                <a16:creationId xmlns:a16="http://schemas.microsoft.com/office/drawing/2014/main" id="{E93B2E27-E3FA-4F94-A109-BC757E53FFA2}"/>
              </a:ext>
            </a:extLst>
          </p:cNvPr>
          <p:cNvGraphicFramePr>
            <a:graphicFrameLocks noGrp="1" noChangeAspect="1"/>
          </p:cNvGraphicFramePr>
          <p:nvPr>
            <p:ph idx="1"/>
            <p:extLst>
              <p:ext uri="{D42A27DB-BD31-4B8C-83A1-F6EECF244321}">
                <p14:modId xmlns:p14="http://schemas.microsoft.com/office/powerpoint/2010/main" val="619978410"/>
              </p:ext>
            </p:extLst>
          </p:nvPr>
        </p:nvGraphicFramePr>
        <p:xfrm>
          <a:off x="998483" y="1988840"/>
          <a:ext cx="10321158" cy="460114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Presentation" r:id="rId3" imgW="3174840" imgH="1785960" progId="PowerPoint.Show.12">
                  <p:embed/>
                </p:oleObj>
              </mc:Choice>
              <mc:Fallback>
                <p:oleObj name="Presentation" r:id="rId3" imgW="3174840" imgH="1785960" progId="PowerPoint.Show.12">
                  <p:embed/>
                  <p:pic>
                    <p:nvPicPr>
                      <p:cNvPr id="5" name="Content Placeholder 4">
                        <a:hlinkClick r:id="" action="ppaction://ole?verb=0"/>
                        <a:extLst>
                          <a:ext uri="{FF2B5EF4-FFF2-40B4-BE49-F238E27FC236}">
                            <a16:creationId xmlns:a16="http://schemas.microsoft.com/office/drawing/2014/main" id="{E93B2E27-E3FA-4F94-A109-BC757E53FFA2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998483" y="1988840"/>
                        <a:ext cx="10321158" cy="460114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43382241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>
              <a:lnSpc>
                <a:spcPct val="90000"/>
              </a:lnSpc>
              <a:defRPr/>
            </a:pPr>
            <a:r>
              <a:rPr 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Types of Quantitative Data and Measures of ‘Effect’ or Association</a:t>
            </a:r>
            <a:endParaRPr lang="en-US" sz="40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5216BEF-477D-4984-B7B6-FC27FE3C55E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1182" y="340721"/>
            <a:ext cx="7454096" cy="1235831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0110D17B-0DB9-48B0-A522-D5042696BAB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7695" y="1728952"/>
            <a:ext cx="7292051" cy="4788328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1026C9B0-15F0-45A8-85A8-22E61F53DAC2}"/>
              </a:ext>
            </a:extLst>
          </p:cNvPr>
          <p:cNvSpPr/>
          <p:nvPr/>
        </p:nvSpPr>
        <p:spPr>
          <a:xfrm>
            <a:off x="4271182" y="3562350"/>
            <a:ext cx="7539818" cy="1600200"/>
          </a:xfrm>
          <a:custGeom>
            <a:avLst/>
            <a:gdLst>
              <a:gd name="connsiteX0" fmla="*/ 0 w 7539818"/>
              <a:gd name="connsiteY0" fmla="*/ 0 h 1600200"/>
              <a:gd name="connsiteX1" fmla="*/ 504588 w 7539818"/>
              <a:gd name="connsiteY1" fmla="*/ 0 h 1600200"/>
              <a:gd name="connsiteX2" fmla="*/ 858379 w 7539818"/>
              <a:gd name="connsiteY2" fmla="*/ 0 h 1600200"/>
              <a:gd name="connsiteX3" fmla="*/ 1589162 w 7539818"/>
              <a:gd name="connsiteY3" fmla="*/ 0 h 1600200"/>
              <a:gd name="connsiteX4" fmla="*/ 2093749 w 7539818"/>
              <a:gd name="connsiteY4" fmla="*/ 0 h 1600200"/>
              <a:gd name="connsiteX5" fmla="*/ 2598337 w 7539818"/>
              <a:gd name="connsiteY5" fmla="*/ 0 h 1600200"/>
              <a:gd name="connsiteX6" fmla="*/ 3329120 w 7539818"/>
              <a:gd name="connsiteY6" fmla="*/ 0 h 1600200"/>
              <a:gd name="connsiteX7" fmla="*/ 3758309 w 7539818"/>
              <a:gd name="connsiteY7" fmla="*/ 0 h 1600200"/>
              <a:gd name="connsiteX8" fmla="*/ 4489092 w 7539818"/>
              <a:gd name="connsiteY8" fmla="*/ 0 h 1600200"/>
              <a:gd name="connsiteX9" fmla="*/ 5219874 w 7539818"/>
              <a:gd name="connsiteY9" fmla="*/ 0 h 1600200"/>
              <a:gd name="connsiteX10" fmla="*/ 5799860 w 7539818"/>
              <a:gd name="connsiteY10" fmla="*/ 0 h 1600200"/>
              <a:gd name="connsiteX11" fmla="*/ 6530642 w 7539818"/>
              <a:gd name="connsiteY11" fmla="*/ 0 h 1600200"/>
              <a:gd name="connsiteX12" fmla="*/ 7035230 w 7539818"/>
              <a:gd name="connsiteY12" fmla="*/ 0 h 1600200"/>
              <a:gd name="connsiteX13" fmla="*/ 7539818 w 7539818"/>
              <a:gd name="connsiteY13" fmla="*/ 0 h 1600200"/>
              <a:gd name="connsiteX14" fmla="*/ 7539818 w 7539818"/>
              <a:gd name="connsiteY14" fmla="*/ 549402 h 1600200"/>
              <a:gd name="connsiteX15" fmla="*/ 7539818 w 7539818"/>
              <a:gd name="connsiteY15" fmla="*/ 1082802 h 1600200"/>
              <a:gd name="connsiteX16" fmla="*/ 7539818 w 7539818"/>
              <a:gd name="connsiteY16" fmla="*/ 1600200 h 1600200"/>
              <a:gd name="connsiteX17" fmla="*/ 6884434 w 7539818"/>
              <a:gd name="connsiteY17" fmla="*/ 1600200 h 1600200"/>
              <a:gd name="connsiteX18" fmla="*/ 6304448 w 7539818"/>
              <a:gd name="connsiteY18" fmla="*/ 1600200 h 1600200"/>
              <a:gd name="connsiteX19" fmla="*/ 5950656 w 7539818"/>
              <a:gd name="connsiteY19" fmla="*/ 1600200 h 1600200"/>
              <a:gd name="connsiteX20" fmla="*/ 5521467 w 7539818"/>
              <a:gd name="connsiteY20" fmla="*/ 1600200 h 1600200"/>
              <a:gd name="connsiteX21" fmla="*/ 4790684 w 7539818"/>
              <a:gd name="connsiteY21" fmla="*/ 1600200 h 1600200"/>
              <a:gd name="connsiteX22" fmla="*/ 4210698 w 7539818"/>
              <a:gd name="connsiteY22" fmla="*/ 1600200 h 1600200"/>
              <a:gd name="connsiteX23" fmla="*/ 3781509 w 7539818"/>
              <a:gd name="connsiteY23" fmla="*/ 1600200 h 1600200"/>
              <a:gd name="connsiteX24" fmla="*/ 3201523 w 7539818"/>
              <a:gd name="connsiteY24" fmla="*/ 1600200 h 1600200"/>
              <a:gd name="connsiteX25" fmla="*/ 2847731 w 7539818"/>
              <a:gd name="connsiteY25" fmla="*/ 1600200 h 1600200"/>
              <a:gd name="connsiteX26" fmla="*/ 2493940 w 7539818"/>
              <a:gd name="connsiteY26" fmla="*/ 1600200 h 1600200"/>
              <a:gd name="connsiteX27" fmla="*/ 1913954 w 7539818"/>
              <a:gd name="connsiteY27" fmla="*/ 1600200 h 1600200"/>
              <a:gd name="connsiteX28" fmla="*/ 1484764 w 7539818"/>
              <a:gd name="connsiteY28" fmla="*/ 1600200 h 1600200"/>
              <a:gd name="connsiteX29" fmla="*/ 829380 w 7539818"/>
              <a:gd name="connsiteY29" fmla="*/ 1600200 h 1600200"/>
              <a:gd name="connsiteX30" fmla="*/ 0 w 7539818"/>
              <a:gd name="connsiteY30" fmla="*/ 1600200 h 1600200"/>
              <a:gd name="connsiteX31" fmla="*/ 0 w 7539818"/>
              <a:gd name="connsiteY31" fmla="*/ 1050798 h 1600200"/>
              <a:gd name="connsiteX32" fmla="*/ 0 w 7539818"/>
              <a:gd name="connsiteY32" fmla="*/ 501396 h 1600200"/>
              <a:gd name="connsiteX33" fmla="*/ 0 w 7539818"/>
              <a:gd name="connsiteY33" fmla="*/ 0 h 1600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</a:cxnLst>
            <a:rect l="l" t="t" r="r" b="b"/>
            <a:pathLst>
              <a:path w="7539818" h="1600200" extrusionOk="0">
                <a:moveTo>
                  <a:pt x="0" y="0"/>
                </a:moveTo>
                <a:cubicBezTo>
                  <a:pt x="197032" y="-17690"/>
                  <a:pt x="373900" y="45193"/>
                  <a:pt x="504588" y="0"/>
                </a:cubicBezTo>
                <a:cubicBezTo>
                  <a:pt x="635276" y="-45193"/>
                  <a:pt x="732313" y="25775"/>
                  <a:pt x="858379" y="0"/>
                </a:cubicBezTo>
                <a:cubicBezTo>
                  <a:pt x="984445" y="-25775"/>
                  <a:pt x="1234117" y="64148"/>
                  <a:pt x="1589162" y="0"/>
                </a:cubicBezTo>
                <a:cubicBezTo>
                  <a:pt x="1944207" y="-64148"/>
                  <a:pt x="1864040" y="32936"/>
                  <a:pt x="2093749" y="0"/>
                </a:cubicBezTo>
                <a:cubicBezTo>
                  <a:pt x="2323458" y="-32936"/>
                  <a:pt x="2380245" y="40083"/>
                  <a:pt x="2598337" y="0"/>
                </a:cubicBezTo>
                <a:cubicBezTo>
                  <a:pt x="2816429" y="-40083"/>
                  <a:pt x="3122491" y="67724"/>
                  <a:pt x="3329120" y="0"/>
                </a:cubicBezTo>
                <a:cubicBezTo>
                  <a:pt x="3535749" y="-67724"/>
                  <a:pt x="3658542" y="16930"/>
                  <a:pt x="3758309" y="0"/>
                </a:cubicBezTo>
                <a:cubicBezTo>
                  <a:pt x="3858076" y="-16930"/>
                  <a:pt x="4217554" y="8298"/>
                  <a:pt x="4489092" y="0"/>
                </a:cubicBezTo>
                <a:cubicBezTo>
                  <a:pt x="4760630" y="-8298"/>
                  <a:pt x="4986428" y="48443"/>
                  <a:pt x="5219874" y="0"/>
                </a:cubicBezTo>
                <a:cubicBezTo>
                  <a:pt x="5453320" y="-48443"/>
                  <a:pt x="5580266" y="41710"/>
                  <a:pt x="5799860" y="0"/>
                </a:cubicBezTo>
                <a:cubicBezTo>
                  <a:pt x="6019454" y="-41710"/>
                  <a:pt x="6188000" y="1749"/>
                  <a:pt x="6530642" y="0"/>
                </a:cubicBezTo>
                <a:cubicBezTo>
                  <a:pt x="6873284" y="-1749"/>
                  <a:pt x="6823582" y="15791"/>
                  <a:pt x="7035230" y="0"/>
                </a:cubicBezTo>
                <a:cubicBezTo>
                  <a:pt x="7246878" y="-15791"/>
                  <a:pt x="7362009" y="54790"/>
                  <a:pt x="7539818" y="0"/>
                </a:cubicBezTo>
                <a:cubicBezTo>
                  <a:pt x="7581143" y="229068"/>
                  <a:pt x="7539113" y="361198"/>
                  <a:pt x="7539818" y="549402"/>
                </a:cubicBezTo>
                <a:cubicBezTo>
                  <a:pt x="7540523" y="737606"/>
                  <a:pt x="7515967" y="844140"/>
                  <a:pt x="7539818" y="1082802"/>
                </a:cubicBezTo>
                <a:cubicBezTo>
                  <a:pt x="7563669" y="1321464"/>
                  <a:pt x="7517249" y="1472542"/>
                  <a:pt x="7539818" y="1600200"/>
                </a:cubicBezTo>
                <a:cubicBezTo>
                  <a:pt x="7320860" y="1660701"/>
                  <a:pt x="7176184" y="1592599"/>
                  <a:pt x="6884434" y="1600200"/>
                </a:cubicBezTo>
                <a:cubicBezTo>
                  <a:pt x="6592684" y="1607801"/>
                  <a:pt x="6587793" y="1534279"/>
                  <a:pt x="6304448" y="1600200"/>
                </a:cubicBezTo>
                <a:cubicBezTo>
                  <a:pt x="6021103" y="1666121"/>
                  <a:pt x="6053341" y="1561794"/>
                  <a:pt x="5950656" y="1600200"/>
                </a:cubicBezTo>
                <a:cubicBezTo>
                  <a:pt x="5847971" y="1638606"/>
                  <a:pt x="5643620" y="1556655"/>
                  <a:pt x="5521467" y="1600200"/>
                </a:cubicBezTo>
                <a:cubicBezTo>
                  <a:pt x="5399314" y="1643745"/>
                  <a:pt x="4942337" y="1577495"/>
                  <a:pt x="4790684" y="1600200"/>
                </a:cubicBezTo>
                <a:cubicBezTo>
                  <a:pt x="4639031" y="1622905"/>
                  <a:pt x="4339489" y="1549527"/>
                  <a:pt x="4210698" y="1600200"/>
                </a:cubicBezTo>
                <a:cubicBezTo>
                  <a:pt x="4081907" y="1650873"/>
                  <a:pt x="3954759" y="1571510"/>
                  <a:pt x="3781509" y="1600200"/>
                </a:cubicBezTo>
                <a:cubicBezTo>
                  <a:pt x="3608259" y="1628890"/>
                  <a:pt x="3486245" y="1547752"/>
                  <a:pt x="3201523" y="1600200"/>
                </a:cubicBezTo>
                <a:cubicBezTo>
                  <a:pt x="2916801" y="1652648"/>
                  <a:pt x="2957812" y="1582360"/>
                  <a:pt x="2847731" y="1600200"/>
                </a:cubicBezTo>
                <a:cubicBezTo>
                  <a:pt x="2737650" y="1618040"/>
                  <a:pt x="2620188" y="1579575"/>
                  <a:pt x="2493940" y="1600200"/>
                </a:cubicBezTo>
                <a:cubicBezTo>
                  <a:pt x="2367692" y="1620825"/>
                  <a:pt x="2057783" y="1576481"/>
                  <a:pt x="1913954" y="1600200"/>
                </a:cubicBezTo>
                <a:cubicBezTo>
                  <a:pt x="1770125" y="1623919"/>
                  <a:pt x="1585305" y="1589155"/>
                  <a:pt x="1484764" y="1600200"/>
                </a:cubicBezTo>
                <a:cubicBezTo>
                  <a:pt x="1384223" y="1611245"/>
                  <a:pt x="1046553" y="1589849"/>
                  <a:pt x="829380" y="1600200"/>
                </a:cubicBezTo>
                <a:cubicBezTo>
                  <a:pt x="612207" y="1610551"/>
                  <a:pt x="366264" y="1574466"/>
                  <a:pt x="0" y="1600200"/>
                </a:cubicBezTo>
                <a:cubicBezTo>
                  <a:pt x="-55788" y="1383077"/>
                  <a:pt x="53328" y="1318862"/>
                  <a:pt x="0" y="1050798"/>
                </a:cubicBezTo>
                <a:cubicBezTo>
                  <a:pt x="-53328" y="782734"/>
                  <a:pt x="6431" y="690662"/>
                  <a:pt x="0" y="501396"/>
                </a:cubicBezTo>
                <a:cubicBezTo>
                  <a:pt x="-6431" y="312130"/>
                  <a:pt x="53004" y="183170"/>
                  <a:pt x="0" y="0"/>
                </a:cubicBezTo>
                <a:close/>
              </a:path>
            </a:pathLst>
          </a:custGeom>
          <a:noFill/>
          <a:ln w="38100">
            <a:solidFill>
              <a:srgbClr val="FF0000"/>
            </a:solidFill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576745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91E5A9A7-95C6-4F4F-B00E-C82E07FE6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D07DD2DE-F619-49DD-B5E7-03A290FF4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8495" y="2660473"/>
            <a:ext cx="4355594" cy="4038603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85149191-5F60-4A28-AAFF-039F96B0F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180882" y="1638085"/>
            <a:ext cx="6857572" cy="3581401"/>
          </a:xfrm>
          <a:prstGeom prst="rect">
            <a:avLst/>
          </a:prstGeom>
          <a:gradFill>
            <a:gsLst>
              <a:gs pos="0">
                <a:srgbClr val="000000">
                  <a:alpha val="59000"/>
                </a:srgbClr>
              </a:gs>
              <a:gs pos="69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9" name="Freeform: Shape 78">
            <a:extLst>
              <a:ext uri="{FF2B5EF4-FFF2-40B4-BE49-F238E27FC236}">
                <a16:creationId xmlns:a16="http://schemas.microsoft.com/office/drawing/2014/main" id="{F8260ED5-17F7-4158-B241-D51DD4CF1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0041" y="2767106"/>
            <a:ext cx="2880828" cy="3071906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>
              <a:lnSpc>
                <a:spcPct val="90000"/>
              </a:lnSpc>
              <a:defRPr/>
            </a:pPr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Ecological Study</a:t>
            </a:r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453EEFAA-EB51-40A2-8B65-3ECFEA5754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768644" y="467208"/>
            <a:ext cx="6693315" cy="5923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7616911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1" name="Freeform: Shape 80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83" name="Rectangle 82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>
              <a:defRPr/>
            </a:pPr>
            <a:r>
              <a:rPr lang="en-GB" sz="4000" dirty="0">
                <a:solidFill>
                  <a:srgbClr val="FFFFFF"/>
                </a:solidFill>
              </a:rPr>
              <a:t>Ecological Fallacy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10753" y="666114"/>
            <a:ext cx="2113363" cy="5546047"/>
          </a:xfrm>
        </p:spPr>
        <p:txBody>
          <a:bodyPr anchor="ctr">
            <a:normAutofit/>
          </a:bodyPr>
          <a:lstStyle/>
          <a:p>
            <a:pPr>
              <a:defRPr/>
            </a:pPr>
            <a:r>
              <a:rPr lang="en-GB" sz="2000" dirty="0"/>
              <a:t>Error in inference that assumes an association observed between variables at the group level exists at the individual level (i.e. assuming the correlation represents a cause-and-effect relationship) </a:t>
            </a:r>
          </a:p>
        </p:txBody>
      </p:sp>
      <p:pic>
        <p:nvPicPr>
          <p:cNvPr id="2052" name="Picture 4">
            <a:extLst>
              <a:ext uri="{FF2B5EF4-FFF2-40B4-BE49-F238E27FC236}">
                <a16:creationId xmlns:a16="http://schemas.microsoft.com/office/drawing/2014/main" id="{0FAD2A34-5456-4F49-9BDB-A1459240578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579476" y="1093077"/>
            <a:ext cx="5145802" cy="47086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6085756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>
              <a:defRPr/>
            </a:pPr>
            <a:r>
              <a:rPr lang="en-GB" sz="4000">
                <a:solidFill>
                  <a:srgbClr val="FFFFFF"/>
                </a:solidFill>
              </a:rPr>
              <a:t>Cross-Sectional Studies and Surveys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04548" y="649480"/>
            <a:ext cx="7220729" cy="5546047"/>
          </a:xfrm>
        </p:spPr>
        <p:txBody>
          <a:bodyPr anchor="ctr">
            <a:normAutofit/>
          </a:bodyPr>
          <a:lstStyle/>
          <a:p>
            <a:pPr>
              <a:defRPr/>
            </a:pPr>
            <a:r>
              <a:rPr lang="en-GB" sz="2800" dirty="0"/>
              <a:t>Community and Population Surveys</a:t>
            </a:r>
          </a:p>
          <a:p>
            <a:pPr lvl="1">
              <a:defRPr/>
            </a:pPr>
            <a:r>
              <a:rPr lang="en-GB" sz="2000" dirty="0"/>
              <a:t>e.g. hospital surveys, workplace surveys, National Surveys</a:t>
            </a:r>
          </a:p>
          <a:p>
            <a:pPr>
              <a:defRPr/>
            </a:pPr>
            <a:r>
              <a:rPr lang="en-GB" sz="2800" dirty="0"/>
              <a:t>Collect data on outcome and exposure </a:t>
            </a:r>
            <a:r>
              <a:rPr lang="en-GB" sz="2800" u="sng" dirty="0"/>
              <a:t>at one point in time from a sample</a:t>
            </a:r>
            <a:r>
              <a:rPr lang="en-GB" sz="2800" dirty="0"/>
              <a:t> (should be random) of the population of interest.</a:t>
            </a:r>
          </a:p>
          <a:p>
            <a:pPr>
              <a:defRPr/>
            </a:pPr>
            <a:r>
              <a:rPr lang="en-GB" sz="2800" dirty="0"/>
              <a:t>Can also be used to explore associations within the data and to generate testable hypotheses.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>
              <a:defRPr/>
            </a:pPr>
            <a:r>
              <a:rPr lang="en-GB" sz="4000">
                <a:solidFill>
                  <a:srgbClr val="FFFFFF"/>
                </a:solidFill>
              </a:rPr>
              <a:t>Repeated cross-sectional studies and surveys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76494" y="655976"/>
            <a:ext cx="6555347" cy="5546047"/>
          </a:xfrm>
        </p:spPr>
        <p:txBody>
          <a:bodyPr anchor="ctr">
            <a:normAutofit/>
          </a:bodyPr>
          <a:lstStyle/>
          <a:p>
            <a:pPr>
              <a:defRPr/>
            </a:pPr>
            <a:r>
              <a:rPr lang="en-GB" sz="2400" dirty="0"/>
              <a:t>A repeated cross-sectional study asks a different cross-section (sample) of the population the same questions.</a:t>
            </a:r>
          </a:p>
          <a:p>
            <a:pPr>
              <a:defRPr/>
            </a:pPr>
            <a:r>
              <a:rPr lang="en-GB" sz="2400" dirty="0"/>
              <a:t>Examples of cross-sectional studies:</a:t>
            </a:r>
          </a:p>
          <a:p>
            <a:pPr lvl="1">
              <a:defRPr/>
            </a:pPr>
            <a:r>
              <a:rPr lang="en-GB" sz="2000" dirty="0"/>
              <a:t>National Survey of Wales </a:t>
            </a:r>
            <a:r>
              <a:rPr lang="en-GB" sz="2000" dirty="0">
                <a:hlinkClick r:id="rId2"/>
              </a:rPr>
              <a:t>https://gov.wales/national-survey-wales</a:t>
            </a:r>
            <a:endParaRPr lang="en-GB" sz="2000" dirty="0"/>
          </a:p>
          <a:p>
            <a:pPr lvl="1">
              <a:defRPr/>
            </a:pPr>
            <a:r>
              <a:rPr lang="en-GB" sz="2000" dirty="0"/>
              <a:t>The Behavioural Risk Factor Surveillance System </a:t>
            </a:r>
            <a:r>
              <a:rPr lang="en-GB" sz="2000" dirty="0">
                <a:hlinkClick r:id="rId3"/>
              </a:rPr>
              <a:t>http://www.cdc.gov/brfss/</a:t>
            </a:r>
            <a:endParaRPr lang="en-GB" sz="2000" dirty="0"/>
          </a:p>
          <a:p>
            <a:pPr lvl="1">
              <a:defRPr/>
            </a:pPr>
            <a:r>
              <a:rPr lang="en-GB" sz="2000" dirty="0"/>
              <a:t>ONS COVID-19 Infection Survey </a:t>
            </a:r>
            <a:r>
              <a:rPr lang="en-GB" sz="2000" dirty="0">
                <a:hlinkClick r:id="rId4"/>
              </a:rPr>
              <a:t>https://www.ons.gov.uk/surveys/informationforhouseholdsandindividuals/householdandindividualsurveys/covid19infectionsurveycis#about-the-study</a:t>
            </a:r>
            <a:r>
              <a:rPr lang="en-GB" sz="2000" dirty="0"/>
              <a:t> </a:t>
            </a:r>
          </a:p>
          <a:p>
            <a:pPr lvl="1">
              <a:defRPr/>
            </a:pPr>
            <a:endParaRPr lang="en-GB" sz="2000" dirty="0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E3EF402-A61F-4204-AF10-ABF450C36C5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2799" y="457200"/>
            <a:ext cx="10566401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728384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>
              <a:defRPr/>
            </a:pPr>
            <a:r>
              <a:rPr lang="en-GB" sz="4000">
                <a:solidFill>
                  <a:srgbClr val="FFFFFF"/>
                </a:solidFill>
              </a:rPr>
              <a:t>Case-control Studies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pPr>
              <a:defRPr/>
            </a:pPr>
            <a:r>
              <a:rPr lang="en-GB" sz="2000"/>
              <a:t>Compare cases and controls</a:t>
            </a:r>
          </a:p>
          <a:p>
            <a:pPr lvl="1">
              <a:defRPr/>
            </a:pPr>
            <a:r>
              <a:rPr lang="en-GB" sz="2000" dirty="0"/>
              <a:t>Cases: a group of individuals who meet a case definition (e.g. people with lung cancer)</a:t>
            </a:r>
          </a:p>
          <a:p>
            <a:pPr lvl="1">
              <a:defRPr/>
            </a:pPr>
            <a:r>
              <a:rPr lang="en-GB" sz="2000" dirty="0"/>
              <a:t>Controls: a ‘similar’ group of people who do not meet the case-definition (e.g. people of the same age and sex but without lung cancer)</a:t>
            </a:r>
          </a:p>
          <a:p>
            <a:pPr lvl="1">
              <a:defRPr/>
            </a:pPr>
            <a:r>
              <a:rPr lang="en-GB" sz="2000" dirty="0"/>
              <a:t>Cases and controls compared on an exposure variable to see if there is a difference (e.g. cigarette smoking).</a:t>
            </a:r>
          </a:p>
        </p:txBody>
      </p:sp>
    </p:spTree>
    <p:extLst>
      <p:ext uri="{BB962C8B-B14F-4D97-AF65-F5344CB8AC3E}">
        <p14:creationId xmlns:p14="http://schemas.microsoft.com/office/powerpoint/2010/main" val="130303118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>
              <a:defRPr/>
            </a:pPr>
            <a:r>
              <a:rPr lang="en-GB" sz="4000">
                <a:solidFill>
                  <a:srgbClr val="FFFFFF"/>
                </a:solidFill>
              </a:rPr>
              <a:t>Case-control Studies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pPr>
              <a:defRPr/>
            </a:pPr>
            <a:r>
              <a:rPr lang="en-GB" sz="2000"/>
              <a:t>Case-control example</a:t>
            </a:r>
          </a:p>
          <a:p>
            <a:pPr lvl="1">
              <a:defRPr/>
            </a:pPr>
            <a:r>
              <a:rPr lang="en-GB" sz="2000" dirty="0"/>
              <a:t>Cases: a group of individuals who meet a case definition (e.g. people with lung cancer)</a:t>
            </a:r>
          </a:p>
          <a:p>
            <a:pPr lvl="1">
              <a:defRPr/>
            </a:pPr>
            <a:r>
              <a:rPr lang="en-GB" sz="2000" dirty="0"/>
              <a:t>Controls: a ‘similar’ group of people who do not meet the case-definition (e.g. people of the same age and sex but without lung cancer)</a:t>
            </a:r>
          </a:p>
          <a:p>
            <a:pPr lvl="1">
              <a:defRPr/>
            </a:pPr>
            <a:r>
              <a:rPr lang="en-GB" sz="2000" dirty="0"/>
              <a:t>Cases and controls compared on an exposure variable to see if there is a difference (e.g. cigarette smoking).</a:t>
            </a:r>
          </a:p>
        </p:txBody>
      </p:sp>
    </p:spTree>
    <p:extLst>
      <p:ext uri="{BB962C8B-B14F-4D97-AF65-F5344CB8AC3E}">
        <p14:creationId xmlns:p14="http://schemas.microsoft.com/office/powerpoint/2010/main" val="187057999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4322" y="1468598"/>
            <a:ext cx="3201366" cy="338749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>
              <a:lnSpc>
                <a:spcPct val="90000"/>
              </a:lnSpc>
              <a:defRPr/>
            </a:pPr>
            <a:r>
              <a:rPr 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Measures of ‘Effect’ or Association: Categorical Outcomes</a:t>
            </a:r>
          </a:p>
        </p:txBody>
      </p:sp>
      <p:graphicFrame>
        <p:nvGraphicFramePr>
          <p:cNvPr id="29" name="Table 29">
            <a:extLst>
              <a:ext uri="{FF2B5EF4-FFF2-40B4-BE49-F238E27FC236}">
                <a16:creationId xmlns:a16="http://schemas.microsoft.com/office/drawing/2014/main" id="{C13C755B-CF9B-444A-BEFB-D2096F62237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21628972"/>
              </p:ext>
            </p:extLst>
          </p:nvPr>
        </p:nvGraphicFramePr>
        <p:xfrm>
          <a:off x="4561489" y="1379798"/>
          <a:ext cx="7416898" cy="332686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72386">
                  <a:extLst>
                    <a:ext uri="{9D8B030D-6E8A-4147-A177-3AD203B41FA5}">
                      <a16:colId xmlns:a16="http://schemas.microsoft.com/office/drawing/2014/main" val="939649513"/>
                    </a:ext>
                  </a:extLst>
                </a:gridCol>
                <a:gridCol w="1781504">
                  <a:extLst>
                    <a:ext uri="{9D8B030D-6E8A-4147-A177-3AD203B41FA5}">
                      <a16:colId xmlns:a16="http://schemas.microsoft.com/office/drawing/2014/main" val="3914204623"/>
                    </a:ext>
                  </a:extLst>
                </a:gridCol>
                <a:gridCol w="1781504">
                  <a:extLst>
                    <a:ext uri="{9D8B030D-6E8A-4147-A177-3AD203B41FA5}">
                      <a16:colId xmlns:a16="http://schemas.microsoft.com/office/drawing/2014/main" val="853815191"/>
                    </a:ext>
                  </a:extLst>
                </a:gridCol>
                <a:gridCol w="1781504">
                  <a:extLst>
                    <a:ext uri="{9D8B030D-6E8A-4147-A177-3AD203B41FA5}">
                      <a16:colId xmlns:a16="http://schemas.microsoft.com/office/drawing/2014/main" val="1776009325"/>
                    </a:ext>
                  </a:extLst>
                </a:gridCol>
              </a:tblGrid>
              <a:tr h="802267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en-US" sz="2400" u="sng" dirty="0"/>
                        <a:t>Outcome:</a:t>
                      </a:r>
                    </a:p>
                    <a:p>
                      <a:pPr algn="ctr"/>
                      <a:r>
                        <a:rPr lang="en-US" sz="2400" u="sng" dirty="0"/>
                        <a:t>Academic Attainment</a:t>
                      </a:r>
                      <a:endParaRPr lang="en-GB" sz="2400" u="sng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78720122"/>
                  </a:ext>
                </a:extLst>
              </a:tr>
              <a:tr h="1158831">
                <a:tc>
                  <a:txBody>
                    <a:bodyPr/>
                    <a:lstStyle/>
                    <a:p>
                      <a:r>
                        <a:rPr lang="en-US" sz="2400" b="1" u="sng" dirty="0">
                          <a:effectLst/>
                        </a:rPr>
                        <a:t>Exposure:</a:t>
                      </a:r>
                    </a:p>
                    <a:p>
                      <a:r>
                        <a:rPr lang="en-US" sz="2400" b="1" u="sng" dirty="0">
                          <a:effectLst/>
                        </a:rPr>
                        <a:t>Physical Activity</a:t>
                      </a:r>
                      <a:endParaRPr lang="en-GB" sz="2400" b="1" u="sng" dirty="0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  <a:p>
                      <a:pPr algn="ctr"/>
                      <a:r>
                        <a:rPr lang="en-US" dirty="0"/>
                        <a:t>Achieved &gt;70%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  <a:p>
                      <a:r>
                        <a:rPr lang="en-US" dirty="0"/>
                        <a:t>Achieved &lt;70%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56683105"/>
                  </a:ext>
                </a:extLst>
              </a:tr>
              <a:tr h="657593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&gt;10 hours per week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600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46327963"/>
                  </a:ext>
                </a:extLst>
              </a:tr>
              <a:tr h="657593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&lt;10 hours per week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400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1700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59326652"/>
                  </a:ext>
                </a:extLst>
              </a:tr>
            </a:tbl>
          </a:graphicData>
        </a:graphic>
      </p:graphicFrame>
      <p:sp>
        <p:nvSpPr>
          <p:cNvPr id="30" name="TextBox 29">
            <a:extLst>
              <a:ext uri="{FF2B5EF4-FFF2-40B4-BE49-F238E27FC236}">
                <a16:creationId xmlns:a16="http://schemas.microsoft.com/office/drawing/2014/main" id="{820D4F08-1E60-46F0-AD1E-C8F259888919}"/>
              </a:ext>
            </a:extLst>
          </p:cNvPr>
          <p:cNvSpPr txBox="1"/>
          <p:nvPr/>
        </p:nvSpPr>
        <p:spPr>
          <a:xfrm flipH="1">
            <a:off x="4725636" y="315309"/>
            <a:ext cx="677549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Children’s Outdoor Physical Activity and Academic Attainment (n=3700, 7-10 year </a:t>
            </a:r>
            <a:r>
              <a:rPr lang="en-US" sz="24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olds</a:t>
            </a:r>
            <a:r>
              <a:rPr lang="en-US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ODDS RATIO</a:t>
            </a:r>
            <a:endParaRPr lang="en-GB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0C1216AE-9012-49B8-8209-007BDD5EE69E}"/>
              </a:ext>
            </a:extLst>
          </p:cNvPr>
          <p:cNvSpPr txBox="1"/>
          <p:nvPr/>
        </p:nvSpPr>
        <p:spPr>
          <a:xfrm>
            <a:off x="4603531" y="4656082"/>
            <a:ext cx="6379779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What proportion of children achieve &gt;70% and &lt;70%?</a:t>
            </a:r>
          </a:p>
          <a:p>
            <a:r>
              <a:rPr lang="en-US" dirty="0"/>
              <a:t>What proportion of children are exposed to &lt;10 hours per and &gt;10 hours per week?</a:t>
            </a:r>
          </a:p>
          <a:p>
            <a:r>
              <a:rPr lang="en-US" dirty="0"/>
              <a:t>What are the odds of &gt;10 hours physical activity if &gt;70%?</a:t>
            </a:r>
          </a:p>
          <a:p>
            <a:r>
              <a:rPr lang="en-US" dirty="0"/>
              <a:t>What are the odds of &gt;10 hours physical activity if &lt;70%?</a:t>
            </a:r>
          </a:p>
          <a:p>
            <a:r>
              <a:rPr lang="en-US" dirty="0"/>
              <a:t>What is the odds ratio? How would you interpret this odds ratio?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4888557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FE50AA1D-E871-4792-8927-AE5E3B94B29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1504" y="43480"/>
            <a:ext cx="8856984" cy="230443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F465BA0-52C4-4C82-BCD1-637CC4C459C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66904" y="2492897"/>
            <a:ext cx="8821584" cy="42484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301927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99ED5833-B85B-4103-8A3B-CAB0308E6C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18C18DE8-5497-4846-9DBE-C7266380619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800" y="149238"/>
            <a:ext cx="8791462" cy="645868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79C8229-6227-483C-A9E1-19D62063F8D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39200" y="350975"/>
            <a:ext cx="3162088" cy="155145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6D3D07F4-A020-4C79-BE30-EE002C01D11A}"/>
              </a:ext>
            </a:extLst>
          </p:cNvPr>
          <p:cNvSpPr/>
          <p:nvPr/>
        </p:nvSpPr>
        <p:spPr>
          <a:xfrm>
            <a:off x="536028" y="5108028"/>
            <a:ext cx="8366234" cy="1250731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46CDA138-6C18-41B6-8055-5F1793C3BA1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39200" y="2253400"/>
            <a:ext cx="3162088" cy="27021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290557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>
              <a:defRPr/>
            </a:pPr>
            <a:r>
              <a:rPr lang="en-GB" sz="4000">
                <a:solidFill>
                  <a:srgbClr val="FFFFFF"/>
                </a:solidFill>
              </a:rPr>
              <a:t>Cohort Studies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pPr>
              <a:defRPr/>
            </a:pPr>
            <a:r>
              <a:rPr lang="en-GB" sz="2000"/>
              <a:t>Prospective cohort studies</a:t>
            </a:r>
          </a:p>
          <a:p>
            <a:pPr lvl="1">
              <a:defRPr/>
            </a:pPr>
            <a:r>
              <a:rPr lang="en-GB" sz="2000" dirty="0"/>
              <a:t>Assess a cohort (group of similar people) at baseline and then follow then into the future to see what happens</a:t>
            </a:r>
          </a:p>
          <a:p>
            <a:pPr lvl="1">
              <a:defRPr/>
            </a:pPr>
            <a:r>
              <a:rPr lang="en-GB" sz="2000" dirty="0"/>
              <a:t>Exposures (e.g. smoking, physical activity, blood pressure, dietary intake, education, COVID infection, etc, etc) and outcomes (cancer, diabetes, heart attack, death, weight gain, etc, etc) </a:t>
            </a:r>
          </a:p>
          <a:p>
            <a:pPr lvl="1">
              <a:defRPr/>
            </a:pPr>
            <a:r>
              <a:rPr lang="en-GB" sz="2000" dirty="0"/>
              <a:t>Used to determined incidence and risk</a:t>
            </a:r>
          </a:p>
        </p:txBody>
      </p:sp>
    </p:spTree>
    <p:extLst>
      <p:ext uri="{BB962C8B-B14F-4D97-AF65-F5344CB8AC3E}">
        <p14:creationId xmlns:p14="http://schemas.microsoft.com/office/powerpoint/2010/main" val="151133870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55641" y="188641"/>
            <a:ext cx="6600825" cy="2066925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67868" y="2492896"/>
            <a:ext cx="6324477" cy="3456384"/>
          </a:xfrm>
          <a:prstGeom prst="rect">
            <a:avLst/>
          </a:prstGeom>
        </p:spPr>
      </p:pic>
      <p:cxnSp>
        <p:nvCxnSpPr>
          <p:cNvPr id="5" name="Straight Connector 4"/>
          <p:cNvCxnSpPr/>
          <p:nvPr/>
        </p:nvCxnSpPr>
        <p:spPr>
          <a:xfrm>
            <a:off x="6456040" y="3861048"/>
            <a:ext cx="1656184" cy="0"/>
          </a:xfrm>
          <a:prstGeom prst="line">
            <a:avLst/>
          </a:prstGeom>
          <a:ln w="2222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1535695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91656" y="1628800"/>
            <a:ext cx="7128792" cy="4752528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55641" y="188641"/>
            <a:ext cx="6600825" cy="16561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716816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4322" y="1468598"/>
            <a:ext cx="3201366" cy="338749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>
              <a:lnSpc>
                <a:spcPct val="90000"/>
              </a:lnSpc>
              <a:defRPr/>
            </a:pPr>
            <a:r>
              <a:rPr 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Measures of ‘Effect’ or Association: Categorical Outcomes</a:t>
            </a:r>
          </a:p>
        </p:txBody>
      </p:sp>
      <p:graphicFrame>
        <p:nvGraphicFramePr>
          <p:cNvPr id="29" name="Table 29">
            <a:extLst>
              <a:ext uri="{FF2B5EF4-FFF2-40B4-BE49-F238E27FC236}">
                <a16:creationId xmlns:a16="http://schemas.microsoft.com/office/drawing/2014/main" id="{C13C755B-CF9B-444A-BEFB-D2096F62237C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561489" y="1379798"/>
          <a:ext cx="7416898" cy="332686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72386">
                  <a:extLst>
                    <a:ext uri="{9D8B030D-6E8A-4147-A177-3AD203B41FA5}">
                      <a16:colId xmlns:a16="http://schemas.microsoft.com/office/drawing/2014/main" val="939649513"/>
                    </a:ext>
                  </a:extLst>
                </a:gridCol>
                <a:gridCol w="1781504">
                  <a:extLst>
                    <a:ext uri="{9D8B030D-6E8A-4147-A177-3AD203B41FA5}">
                      <a16:colId xmlns:a16="http://schemas.microsoft.com/office/drawing/2014/main" val="3914204623"/>
                    </a:ext>
                  </a:extLst>
                </a:gridCol>
                <a:gridCol w="1781504">
                  <a:extLst>
                    <a:ext uri="{9D8B030D-6E8A-4147-A177-3AD203B41FA5}">
                      <a16:colId xmlns:a16="http://schemas.microsoft.com/office/drawing/2014/main" val="853815191"/>
                    </a:ext>
                  </a:extLst>
                </a:gridCol>
                <a:gridCol w="1781504">
                  <a:extLst>
                    <a:ext uri="{9D8B030D-6E8A-4147-A177-3AD203B41FA5}">
                      <a16:colId xmlns:a16="http://schemas.microsoft.com/office/drawing/2014/main" val="1776009325"/>
                    </a:ext>
                  </a:extLst>
                </a:gridCol>
              </a:tblGrid>
              <a:tr h="802267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en-US" sz="2400" u="sng" dirty="0"/>
                        <a:t>Outcome:</a:t>
                      </a:r>
                    </a:p>
                    <a:p>
                      <a:pPr algn="ctr"/>
                      <a:r>
                        <a:rPr lang="en-US" sz="2400" u="sng" dirty="0"/>
                        <a:t>Academic Attainment</a:t>
                      </a:r>
                      <a:endParaRPr lang="en-GB" sz="2400" u="sng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78720122"/>
                  </a:ext>
                </a:extLst>
              </a:tr>
              <a:tr h="1158831">
                <a:tc>
                  <a:txBody>
                    <a:bodyPr/>
                    <a:lstStyle/>
                    <a:p>
                      <a:r>
                        <a:rPr lang="en-US" sz="2400" b="1" u="sng" dirty="0">
                          <a:effectLst/>
                        </a:rPr>
                        <a:t>Exposure:</a:t>
                      </a:r>
                    </a:p>
                    <a:p>
                      <a:r>
                        <a:rPr lang="en-US" sz="2400" b="1" u="sng" dirty="0">
                          <a:effectLst/>
                        </a:rPr>
                        <a:t>Physical Activity</a:t>
                      </a:r>
                      <a:endParaRPr lang="en-GB" sz="2400" b="1" u="sng" dirty="0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  <a:p>
                      <a:pPr algn="ctr"/>
                      <a:r>
                        <a:rPr lang="en-US" dirty="0"/>
                        <a:t>Achieved &gt;70%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  <a:p>
                      <a:r>
                        <a:rPr lang="en-US" dirty="0"/>
                        <a:t>Achieved &lt;70%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56683105"/>
                  </a:ext>
                </a:extLst>
              </a:tr>
              <a:tr h="657593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&gt;10 hours per week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600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46327963"/>
                  </a:ext>
                </a:extLst>
              </a:tr>
              <a:tr h="657593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&lt;10 hours per week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400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1700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59326652"/>
                  </a:ext>
                </a:extLst>
              </a:tr>
            </a:tbl>
          </a:graphicData>
        </a:graphic>
      </p:graphicFrame>
      <p:sp>
        <p:nvSpPr>
          <p:cNvPr id="30" name="TextBox 29">
            <a:extLst>
              <a:ext uri="{FF2B5EF4-FFF2-40B4-BE49-F238E27FC236}">
                <a16:creationId xmlns:a16="http://schemas.microsoft.com/office/drawing/2014/main" id="{820D4F08-1E60-46F0-AD1E-C8F259888919}"/>
              </a:ext>
            </a:extLst>
          </p:cNvPr>
          <p:cNvSpPr txBox="1"/>
          <p:nvPr/>
        </p:nvSpPr>
        <p:spPr>
          <a:xfrm flipH="1">
            <a:off x="4725636" y="315309"/>
            <a:ext cx="677549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Children’s Outdoor Physical Activity and Academic Attainment (n=3700, 7-10 year </a:t>
            </a:r>
            <a:r>
              <a:rPr lang="en-US" sz="24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olds</a:t>
            </a:r>
            <a:r>
              <a:rPr lang="en-US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): RELATIVE RISK</a:t>
            </a:r>
            <a:endParaRPr lang="en-GB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0C1216AE-9012-49B8-8209-007BDD5EE69E}"/>
              </a:ext>
            </a:extLst>
          </p:cNvPr>
          <p:cNvSpPr txBox="1"/>
          <p:nvPr/>
        </p:nvSpPr>
        <p:spPr>
          <a:xfrm>
            <a:off x="4561489" y="5145340"/>
            <a:ext cx="6379779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What is the absolute risk (probability) of achieving &gt;70% if &gt;10 hours per week?</a:t>
            </a:r>
          </a:p>
          <a:p>
            <a:r>
              <a:rPr lang="en-US" dirty="0"/>
              <a:t>What is the absolute risk of achieving &gt;70% if &lt;10 hours per week?</a:t>
            </a:r>
          </a:p>
          <a:p>
            <a:r>
              <a:rPr lang="en-US" dirty="0"/>
              <a:t>What is relative risk? How would you interpret this relative </a:t>
            </a:r>
            <a:r>
              <a:rPr lang="en-US"/>
              <a:t>risk?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0678677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6" name="Freeform: Shape 45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>
              <a:defRPr/>
            </a:pPr>
            <a:r>
              <a:rPr lang="en-GB" sz="4000">
                <a:solidFill>
                  <a:srgbClr val="FFFFFF"/>
                </a:solidFill>
              </a:rPr>
              <a:t>Experimental and quasi-experimental studies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pPr>
              <a:defRPr/>
            </a:pPr>
            <a:r>
              <a:rPr lang="en-GB" sz="2000"/>
              <a:t>Randomised-controlled trials (RCT’s)</a:t>
            </a:r>
          </a:p>
          <a:p>
            <a:pPr>
              <a:defRPr/>
            </a:pPr>
            <a:r>
              <a:rPr lang="en-GB" sz="2000"/>
              <a:t>Non-randomised studies of interventions (NRSI’s)</a:t>
            </a:r>
          </a:p>
        </p:txBody>
      </p:sp>
    </p:spTree>
    <p:extLst>
      <p:ext uri="{BB962C8B-B14F-4D97-AF65-F5344CB8AC3E}">
        <p14:creationId xmlns:p14="http://schemas.microsoft.com/office/powerpoint/2010/main" val="4099439375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6" name="Freeform: Shape 45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8225" y="1539355"/>
            <a:ext cx="3201366" cy="3387497"/>
          </a:xfrm>
        </p:spPr>
        <p:txBody>
          <a:bodyPr anchor="b">
            <a:normAutofit fontScale="90000"/>
          </a:bodyPr>
          <a:lstStyle/>
          <a:p>
            <a:pPr algn="r">
              <a:defRPr/>
            </a:pPr>
            <a:r>
              <a:rPr lang="en-GB" sz="4000" dirty="0">
                <a:solidFill>
                  <a:srgbClr val="FFFFFF"/>
                </a:solidFill>
              </a:rPr>
              <a:t>Basic design of a parallel, 2-arm, randomised controlled trial (RCT)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180A9D8-9A61-490D-9F46-CDF92CBE8B7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1195" y="290671"/>
            <a:ext cx="6979423" cy="2168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3091433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6" name="Freeform: Shape 45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8225" y="1539355"/>
            <a:ext cx="3201366" cy="2118245"/>
          </a:xfrm>
        </p:spPr>
        <p:txBody>
          <a:bodyPr anchor="b">
            <a:normAutofit/>
          </a:bodyPr>
          <a:lstStyle/>
          <a:p>
            <a:pPr algn="r">
              <a:defRPr/>
            </a:pPr>
            <a:r>
              <a:rPr lang="en-GB" sz="4000" dirty="0">
                <a:solidFill>
                  <a:srgbClr val="FFFFFF"/>
                </a:solidFill>
              </a:rPr>
              <a:t>RCT Results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6B60B3F-C325-48A7-9F9B-61AE113EB2F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48688" y="511388"/>
            <a:ext cx="7149629" cy="148557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08B2183B-D39B-4396-AE94-85E47E40F36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48688" y="2009313"/>
            <a:ext cx="7307284" cy="46122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9322218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81496" y="260648"/>
            <a:ext cx="7848872" cy="158417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7928" y="2060848"/>
            <a:ext cx="5087612" cy="401059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35560" y="2348880"/>
            <a:ext cx="3168352" cy="2448272"/>
          </a:xfrm>
          <a:prstGeom prst="rect">
            <a:avLst/>
          </a:prstGeom>
        </p:spPr>
      </p:pic>
      <p:cxnSp>
        <p:nvCxnSpPr>
          <p:cNvPr id="6" name="Straight Connector 5"/>
          <p:cNvCxnSpPr/>
          <p:nvPr/>
        </p:nvCxnSpPr>
        <p:spPr>
          <a:xfrm>
            <a:off x="2135560" y="1412776"/>
            <a:ext cx="1296144" cy="0"/>
          </a:xfrm>
          <a:prstGeom prst="line">
            <a:avLst/>
          </a:prstGeom>
          <a:ln w="2222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12949090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8D43BD8-6595-47FB-9C39-AC949B543B2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8700" y="619545"/>
            <a:ext cx="9944099" cy="256224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5835B3A-BBE7-4FD3-8997-507C3E6C989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52550" y="4206607"/>
            <a:ext cx="9763125" cy="256224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66C29E5-DAF7-454B-BAA1-7C3A00C709FD}"/>
              </a:ext>
            </a:extLst>
          </p:cNvPr>
          <p:cNvSpPr txBox="1"/>
          <p:nvPr/>
        </p:nvSpPr>
        <p:spPr>
          <a:xfrm flipH="1">
            <a:off x="5339915" y="-88342"/>
            <a:ext cx="18002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b="1" dirty="0">
                <a:solidFill>
                  <a:prstClr val="black"/>
                </a:solidFill>
                <a:latin typeface="Calibri"/>
              </a:rPr>
              <a:t>RCT</a:t>
            </a:r>
            <a:endParaRPr lang="en-GB" sz="4000" b="1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21C7C68-3B74-4F90-AB53-BAF8A78B8CB5}"/>
              </a:ext>
            </a:extLst>
          </p:cNvPr>
          <p:cNvSpPr txBox="1"/>
          <p:nvPr/>
        </p:nvSpPr>
        <p:spPr>
          <a:xfrm flipH="1">
            <a:off x="5267907" y="3348247"/>
            <a:ext cx="18002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b="1" dirty="0">
                <a:solidFill>
                  <a:prstClr val="black"/>
                </a:solidFill>
                <a:latin typeface="Calibri"/>
              </a:rPr>
              <a:t>NRSI</a:t>
            </a:r>
            <a:endParaRPr lang="en-GB" sz="4000" b="1" dirty="0">
              <a:solidFill>
                <a:prstClr val="black"/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730692536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6" name="Freeform: Shape 45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>
              <a:defRPr/>
            </a:pPr>
            <a:r>
              <a:rPr lang="en-GB" sz="4000">
                <a:solidFill>
                  <a:srgbClr val="FFFFFF"/>
                </a:solidFill>
              </a:rPr>
              <a:t>Summary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pPr>
              <a:defRPr/>
            </a:pPr>
            <a:r>
              <a:rPr lang="en-GB" sz="2000"/>
              <a:t>The scientific literature or ‘evidence base’ consists of a variety of different types of research studies – some are observational, some are experimental and other are quasi-experimental.</a:t>
            </a:r>
          </a:p>
          <a:p>
            <a:pPr>
              <a:defRPr/>
            </a:pPr>
            <a:r>
              <a:rPr lang="en-GB" sz="2000"/>
              <a:t>Reviewing these studies in a critical, organised and transparent way is a key step in making sense of these studies.</a:t>
            </a:r>
          </a:p>
          <a:p>
            <a:pPr>
              <a:defRPr/>
            </a:pPr>
            <a:r>
              <a:rPr lang="en-GB" sz="2000"/>
              <a:t>Evidence (literature) reviews sit at the top of the hierarchy of evidence and being equipped to undertake a literature review is an important academic skill.</a:t>
            </a:r>
          </a:p>
        </p:txBody>
      </p:sp>
    </p:spTree>
    <p:extLst>
      <p:ext uri="{BB962C8B-B14F-4D97-AF65-F5344CB8AC3E}">
        <p14:creationId xmlns:p14="http://schemas.microsoft.com/office/powerpoint/2010/main" val="23099498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3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978</TotalTime>
  <Words>1631</Words>
  <Application>Microsoft Office PowerPoint</Application>
  <PresentationFormat>Widescreen</PresentationFormat>
  <Paragraphs>183</Paragraphs>
  <Slides>40</Slides>
  <Notes>1</Notes>
  <HiddenSlides>0</HiddenSlides>
  <MMClips>0</MMClips>
  <ScaleCrop>false</ScaleCrop>
  <HeadingPairs>
    <vt:vector size="8" baseType="variant">
      <vt:variant>
        <vt:lpstr>Fonts Used</vt:lpstr>
      </vt:variant>
      <vt:variant>
        <vt:i4>4</vt:i4>
      </vt:variant>
      <vt:variant>
        <vt:lpstr>Theme</vt:lpstr>
      </vt:variant>
      <vt:variant>
        <vt:i4>4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40</vt:i4>
      </vt:variant>
    </vt:vector>
  </HeadingPairs>
  <TitlesOfParts>
    <vt:vector size="49" baseType="lpstr">
      <vt:lpstr>Arial</vt:lpstr>
      <vt:lpstr>Calibri</vt:lpstr>
      <vt:lpstr>Calibri Light</vt:lpstr>
      <vt:lpstr>Tahoma</vt:lpstr>
      <vt:lpstr>Office Theme</vt:lpstr>
      <vt:lpstr>1_Office Theme</vt:lpstr>
      <vt:lpstr>2_Office Theme</vt:lpstr>
      <vt:lpstr>3_Office Theme</vt:lpstr>
      <vt:lpstr>Presentation</vt:lpstr>
      <vt:lpstr>BMOE7004 Introduction to Quantitative Research and Evaluation</vt:lpstr>
      <vt:lpstr>Aims</vt:lpstr>
      <vt:lpstr>Types of Research</vt:lpstr>
      <vt:lpstr>Types of Research</vt:lpstr>
      <vt:lpstr>Types of Research</vt:lpstr>
      <vt:lpstr>In epidemiology this is the key question of interest</vt:lpstr>
      <vt:lpstr>10-minute activity….</vt:lpstr>
      <vt:lpstr>Variables and Constants</vt:lpstr>
      <vt:lpstr>Dependent, Independent, Confounding and Stratifying Variables</vt:lpstr>
      <vt:lpstr>Types of Research</vt:lpstr>
      <vt:lpstr>Observational Studies (primary)</vt:lpstr>
      <vt:lpstr>Experimental and Quasi-Experimental  Studies (primary)</vt:lpstr>
      <vt:lpstr>The Scientific Literature</vt:lpstr>
      <vt:lpstr>Secondary Research or ‘desk research’</vt:lpstr>
      <vt:lpstr>Hierarchy of Evidence</vt:lpstr>
      <vt:lpstr>PowerPoint Presentation</vt:lpstr>
      <vt:lpstr>PowerPoint Presentation</vt:lpstr>
      <vt:lpstr>PowerPoint Presentation</vt:lpstr>
      <vt:lpstr>Effects of isometric resistance training on resting blood pressure: individual participant data meta-analysis Smart et al 2019  Continuous Data Outcome</vt:lpstr>
      <vt:lpstr>Types of Quantitative Data and Measures of ‘Effect’ or Association</vt:lpstr>
      <vt:lpstr>Ecological Study</vt:lpstr>
      <vt:lpstr>Ecological Fallacy</vt:lpstr>
      <vt:lpstr>Cross-Sectional Studies and Surveys</vt:lpstr>
      <vt:lpstr>Repeated cross-sectional studies and surveys</vt:lpstr>
      <vt:lpstr>PowerPoint Presentation</vt:lpstr>
      <vt:lpstr>Case-control Studies</vt:lpstr>
      <vt:lpstr>Case-control Studies</vt:lpstr>
      <vt:lpstr>Measures of ‘Effect’ or Association: Categorical Outcomes</vt:lpstr>
      <vt:lpstr>PowerPoint Presentation</vt:lpstr>
      <vt:lpstr>PowerPoint Presentation</vt:lpstr>
      <vt:lpstr>Cohort Studies</vt:lpstr>
      <vt:lpstr>PowerPoint Presentation</vt:lpstr>
      <vt:lpstr>PowerPoint Presentation</vt:lpstr>
      <vt:lpstr>Measures of ‘Effect’ or Association: Categorical Outcomes</vt:lpstr>
      <vt:lpstr>Experimental and quasi-experimental studies</vt:lpstr>
      <vt:lpstr>Basic design of a parallel, 2-arm, randomised controlled trial (RCT)</vt:lpstr>
      <vt:lpstr>RCT Results</vt:lpstr>
      <vt:lpstr>PowerPoint Presentation</vt:lpstr>
      <vt:lpstr>PowerPoint Presentation</vt:lpstr>
      <vt:lpstr>Summary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SHSS6064 and BMSS6006</dc:title>
  <dc:creator>Simon Williams</dc:creator>
  <cp:lastModifiedBy>Nalda Wainwright</cp:lastModifiedBy>
  <cp:revision>25</cp:revision>
  <dcterms:created xsi:type="dcterms:W3CDTF">2020-09-28T07:03:42Z</dcterms:created>
  <dcterms:modified xsi:type="dcterms:W3CDTF">2022-01-29T11:06:38Z</dcterms:modified>
</cp:coreProperties>
</file>