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5"/>
  </p:notesMasterIdLst>
  <p:sldIdLst>
    <p:sldId id="256" r:id="rId2"/>
    <p:sldId id="268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9" r:id="rId12"/>
    <p:sldId id="262" r:id="rId13"/>
    <p:sldId id="26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48" autoAdjust="0"/>
    <p:restoredTop sz="94660"/>
  </p:normalViewPr>
  <p:slideViewPr>
    <p:cSldViewPr snapToGrid="0">
      <p:cViewPr varScale="1">
        <p:scale>
          <a:sx n="78" d="100"/>
          <a:sy n="78" d="100"/>
        </p:scale>
        <p:origin x="71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B96105-2501-430F-B94C-15A6670F96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966475-91B5-4564-97A2-C47FAC007158}">
      <dgm:prSet custT="1"/>
      <dgm:spPr/>
      <dgm:t>
        <a:bodyPr/>
        <a:lstStyle/>
        <a:p>
          <a:r>
            <a:rPr lang="en-GB" sz="2000" b="1" u="none" dirty="0">
              <a:latin typeface="Arial" panose="020B0604020202020204" pitchFamily="34" charset="0"/>
              <a:cs typeface="Arial" panose="020B0604020202020204" pitchFamily="34" charset="0"/>
            </a:rPr>
            <a:t>Demographic Information</a:t>
          </a:r>
          <a:r>
            <a:rPr lang="en-GB" sz="3300" b="1" dirty="0"/>
            <a:t> </a:t>
          </a:r>
          <a:endParaRPr lang="en-US" sz="3300" dirty="0"/>
        </a:p>
      </dgm:t>
    </dgm:pt>
    <dgm:pt modelId="{28BA7046-747E-4D5F-90B9-39BB115C01EA}" type="parTrans" cxnId="{FC62E242-143E-419B-843F-11197D19D4E9}">
      <dgm:prSet/>
      <dgm:spPr/>
      <dgm:t>
        <a:bodyPr/>
        <a:lstStyle/>
        <a:p>
          <a:endParaRPr lang="en-US"/>
        </a:p>
      </dgm:t>
    </dgm:pt>
    <dgm:pt modelId="{EFC1138E-B83F-45D3-9FFD-357A8F0630ED}" type="sibTrans" cxnId="{FC62E242-143E-419B-843F-11197D19D4E9}">
      <dgm:prSet/>
      <dgm:spPr/>
      <dgm:t>
        <a:bodyPr/>
        <a:lstStyle/>
        <a:p>
          <a:endParaRPr lang="en-US"/>
        </a:p>
      </dgm:t>
    </dgm:pt>
    <dgm:pt modelId="{9233F928-D259-441F-84EE-59B768C107B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Age/Sex/Ethnicity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12-year-old male of South Asian heritage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(Lo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35CB9E-858A-4DFF-94D5-25FBEECC188A}" type="parTrans" cxnId="{EBDE1F61-33DB-4F57-97B8-E0A38A83DA78}">
      <dgm:prSet/>
      <dgm:spPr/>
      <dgm:t>
        <a:bodyPr/>
        <a:lstStyle/>
        <a:p>
          <a:endParaRPr lang="en-US"/>
        </a:p>
      </dgm:t>
    </dgm:pt>
    <dgm:pt modelId="{266C7822-C831-4079-9215-744C166A6D8E}" type="sibTrans" cxnId="{EBDE1F61-33DB-4F57-97B8-E0A38A83DA78}">
      <dgm:prSet/>
      <dgm:spPr/>
      <dgm:t>
        <a:bodyPr/>
        <a:lstStyle/>
        <a:p>
          <a:endParaRPr lang="en-US"/>
        </a:p>
      </dgm:t>
    </dgm:pt>
    <dgm:pt modelId="{E7DBDB52-2D41-40A6-B83B-4C08F015E7B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Living Situation: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Resides with both parents and one sister; attends local school.</a:t>
          </a:r>
        </a:p>
      </dgm:t>
    </dgm:pt>
    <dgm:pt modelId="{2B85F79E-DDD3-4129-B17E-C647C73494E2}" type="parTrans" cxnId="{74515E4A-9D1F-4457-BF3A-B0119BC4A496}">
      <dgm:prSet/>
      <dgm:spPr/>
      <dgm:t>
        <a:bodyPr/>
        <a:lstStyle/>
        <a:p>
          <a:endParaRPr lang="en-GB"/>
        </a:p>
      </dgm:t>
    </dgm:pt>
    <dgm:pt modelId="{B4DE8186-B55F-499B-ACEF-E9D39C356B44}" type="sibTrans" cxnId="{74515E4A-9D1F-4457-BF3A-B0119BC4A496}">
      <dgm:prSet/>
      <dgm:spPr/>
      <dgm:t>
        <a:bodyPr/>
        <a:lstStyle/>
        <a:p>
          <a:endParaRPr lang="en-GB"/>
        </a:p>
      </dgm:t>
    </dgm:pt>
    <dgm:pt modelId="{FC43DD5D-3063-47FC-AE43-8732713EC309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Activities: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Active lifestyle, plays football twice weekly 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Sañudo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al.,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2024)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465FB9-D19B-476D-8D08-03B7ADE5913C}" type="parTrans" cxnId="{729E683B-39B4-4591-9AD0-84B7D9780686}">
      <dgm:prSet/>
      <dgm:spPr/>
      <dgm:t>
        <a:bodyPr/>
        <a:lstStyle/>
        <a:p>
          <a:endParaRPr lang="en-GB"/>
        </a:p>
      </dgm:t>
    </dgm:pt>
    <dgm:pt modelId="{A4BDF057-A7DA-4C15-8D8F-C8C88B33D4DD}" type="sibTrans" cxnId="{729E683B-39B4-4591-9AD0-84B7D9780686}">
      <dgm:prSet/>
      <dgm:spPr/>
      <dgm:t>
        <a:bodyPr/>
        <a:lstStyle/>
        <a:p>
          <a:endParaRPr lang="en-GB"/>
        </a:p>
      </dgm:t>
    </dgm:pt>
    <dgm:pt modelId="{0C25D0F4-D8B1-4F61-92B8-BCC656ADF144}" type="pres">
      <dgm:prSet presAssocID="{9BB96105-2501-430F-B94C-15A6670F9699}" presName="linear" presStyleCnt="0">
        <dgm:presLayoutVars>
          <dgm:animLvl val="lvl"/>
          <dgm:resizeHandles val="exact"/>
        </dgm:presLayoutVars>
      </dgm:prSet>
      <dgm:spPr/>
    </dgm:pt>
    <dgm:pt modelId="{4877EC2E-709A-432A-B80A-52801F371B23}" type="pres">
      <dgm:prSet presAssocID="{3D966475-91B5-4564-97A2-C47FAC007158}" presName="parentText" presStyleLbl="node1" presStyleIdx="0" presStyleCnt="1" custScaleY="50067" custLinFactNeighborY="-20032">
        <dgm:presLayoutVars>
          <dgm:chMax val="0"/>
          <dgm:bulletEnabled val="1"/>
        </dgm:presLayoutVars>
      </dgm:prSet>
      <dgm:spPr/>
    </dgm:pt>
    <dgm:pt modelId="{79686F67-5B14-4695-AC5A-BA4AD27A100C}" type="pres">
      <dgm:prSet presAssocID="{3D966475-91B5-4564-97A2-C47FAC00715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6459416-7048-4984-85D1-99D1DAB797A8}" type="presOf" srcId="{E7DBDB52-2D41-40A6-B83B-4C08F015E7BB}" destId="{79686F67-5B14-4695-AC5A-BA4AD27A100C}" srcOrd="0" destOrd="1" presId="urn:microsoft.com/office/officeart/2005/8/layout/vList2"/>
    <dgm:cxn modelId="{729E683B-39B4-4591-9AD0-84B7D9780686}" srcId="{3D966475-91B5-4564-97A2-C47FAC007158}" destId="{FC43DD5D-3063-47FC-AE43-8732713EC309}" srcOrd="2" destOrd="0" parTransId="{C0465FB9-D19B-476D-8D08-03B7ADE5913C}" sibTransId="{A4BDF057-A7DA-4C15-8D8F-C8C88B33D4DD}"/>
    <dgm:cxn modelId="{EBDE1F61-33DB-4F57-97B8-E0A38A83DA78}" srcId="{3D966475-91B5-4564-97A2-C47FAC007158}" destId="{9233F928-D259-441F-84EE-59B768C107B7}" srcOrd="0" destOrd="0" parTransId="{0635CB9E-858A-4DFF-94D5-25FBEECC188A}" sibTransId="{266C7822-C831-4079-9215-744C166A6D8E}"/>
    <dgm:cxn modelId="{FC62E242-143E-419B-843F-11197D19D4E9}" srcId="{9BB96105-2501-430F-B94C-15A6670F9699}" destId="{3D966475-91B5-4564-97A2-C47FAC007158}" srcOrd="0" destOrd="0" parTransId="{28BA7046-747E-4D5F-90B9-39BB115C01EA}" sibTransId="{EFC1138E-B83F-45D3-9FFD-357A8F0630ED}"/>
    <dgm:cxn modelId="{74515E4A-9D1F-4457-BF3A-B0119BC4A496}" srcId="{3D966475-91B5-4564-97A2-C47FAC007158}" destId="{E7DBDB52-2D41-40A6-B83B-4C08F015E7BB}" srcOrd="1" destOrd="0" parTransId="{2B85F79E-DDD3-4129-B17E-C647C73494E2}" sibTransId="{B4DE8186-B55F-499B-ACEF-E9D39C356B44}"/>
    <dgm:cxn modelId="{B725BD58-0578-45A1-BFD9-E3EB22E52996}" type="presOf" srcId="{FC43DD5D-3063-47FC-AE43-8732713EC309}" destId="{79686F67-5B14-4695-AC5A-BA4AD27A100C}" srcOrd="0" destOrd="2" presId="urn:microsoft.com/office/officeart/2005/8/layout/vList2"/>
    <dgm:cxn modelId="{773DD6B0-721D-41F6-A3E4-4D98CADBF6A7}" type="presOf" srcId="{9BB96105-2501-430F-B94C-15A6670F9699}" destId="{0C25D0F4-D8B1-4F61-92B8-BCC656ADF144}" srcOrd="0" destOrd="0" presId="urn:microsoft.com/office/officeart/2005/8/layout/vList2"/>
    <dgm:cxn modelId="{F88FCDE1-2E19-4DA6-9412-AED5261EFF94}" type="presOf" srcId="{9233F928-D259-441F-84EE-59B768C107B7}" destId="{79686F67-5B14-4695-AC5A-BA4AD27A100C}" srcOrd="0" destOrd="0" presId="urn:microsoft.com/office/officeart/2005/8/layout/vList2"/>
    <dgm:cxn modelId="{52E843F8-6F31-4C36-82D6-CBA7C8F09B16}" type="presOf" srcId="{3D966475-91B5-4564-97A2-C47FAC007158}" destId="{4877EC2E-709A-432A-B80A-52801F371B23}" srcOrd="0" destOrd="0" presId="urn:microsoft.com/office/officeart/2005/8/layout/vList2"/>
    <dgm:cxn modelId="{2F3D2D05-EFDB-47F2-88CB-61D2F2C035E8}" type="presParOf" srcId="{0C25D0F4-D8B1-4F61-92B8-BCC656ADF144}" destId="{4877EC2E-709A-432A-B80A-52801F371B23}" srcOrd="0" destOrd="0" presId="urn:microsoft.com/office/officeart/2005/8/layout/vList2"/>
    <dgm:cxn modelId="{92E6D000-182D-4422-A013-D390945675B6}" type="presParOf" srcId="{0C25D0F4-D8B1-4F61-92B8-BCC656ADF144}" destId="{79686F67-5B14-4695-AC5A-BA4AD27A100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B96105-2501-430F-B94C-15A6670F96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966475-91B5-4564-97A2-C47FAC007158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Clinical Presentation</a:t>
          </a:r>
          <a:endParaRPr lang="en-US" sz="3300" dirty="0"/>
        </a:p>
      </dgm:t>
    </dgm:pt>
    <dgm:pt modelId="{28BA7046-747E-4D5F-90B9-39BB115C01EA}" type="parTrans" cxnId="{FC62E242-143E-419B-843F-11197D19D4E9}">
      <dgm:prSet/>
      <dgm:spPr/>
      <dgm:t>
        <a:bodyPr/>
        <a:lstStyle/>
        <a:p>
          <a:endParaRPr lang="en-US"/>
        </a:p>
      </dgm:t>
    </dgm:pt>
    <dgm:pt modelId="{EFC1138E-B83F-45D3-9FFD-357A8F0630ED}" type="sibTrans" cxnId="{FC62E242-143E-419B-843F-11197D19D4E9}">
      <dgm:prSet/>
      <dgm:spPr/>
      <dgm:t>
        <a:bodyPr/>
        <a:lstStyle/>
        <a:p>
          <a:endParaRPr lang="en-US"/>
        </a:p>
      </dgm:t>
    </dgm:pt>
    <dgm:pt modelId="{9233F928-D259-441F-84EE-59B768C107B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Diagnosed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with allergic asthma 7 years ago.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35CB9E-858A-4DFF-94D5-25FBEECC188A}" type="parTrans" cxnId="{EBDE1F61-33DB-4F57-97B8-E0A38A83DA78}">
      <dgm:prSet/>
      <dgm:spPr/>
      <dgm:t>
        <a:bodyPr/>
        <a:lstStyle/>
        <a:p>
          <a:endParaRPr lang="en-US"/>
        </a:p>
      </dgm:t>
    </dgm:pt>
    <dgm:pt modelId="{266C7822-C831-4079-9215-744C166A6D8E}" type="sibTrans" cxnId="{EBDE1F61-33DB-4F57-97B8-E0A38A83DA78}">
      <dgm:prSet/>
      <dgm:spPr/>
      <dgm:t>
        <a:bodyPr/>
        <a:lstStyle/>
        <a:p>
          <a:endParaRPr lang="en-US"/>
        </a:p>
      </dgm:t>
    </dgm:pt>
    <dgm:pt modelId="{81278385-032D-4C64-B62E-6A021D8048E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Current Management: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Prescribed a brown preventer inhaler and a blue reliever inhaler.</a:t>
          </a:r>
        </a:p>
      </dgm:t>
    </dgm:pt>
    <dgm:pt modelId="{85BD59E7-B43E-4C11-86EC-E82998863815}" type="parTrans" cxnId="{0F482526-DD37-485C-AF64-CDA3E0BB591D}">
      <dgm:prSet/>
      <dgm:spPr/>
      <dgm:t>
        <a:bodyPr/>
        <a:lstStyle/>
        <a:p>
          <a:endParaRPr lang="en-US"/>
        </a:p>
      </dgm:t>
    </dgm:pt>
    <dgm:pt modelId="{30FAE162-A15E-4EF8-89B2-FE4A4604F327}" type="sibTrans" cxnId="{0F482526-DD37-485C-AF64-CDA3E0BB591D}">
      <dgm:prSet/>
      <dgm:spPr/>
      <dgm:t>
        <a:bodyPr/>
        <a:lstStyle/>
        <a:p>
          <a:endParaRPr lang="en-US"/>
        </a:p>
      </dgm:t>
    </dgm:pt>
    <dgm:pt modelId="{9F7222A7-83D9-4A8E-ACD4-EA00C366E4C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Condition Impact: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No limitations on activities, but must carry a reliever inhaler.</a:t>
          </a:r>
        </a:p>
      </dgm:t>
    </dgm:pt>
    <dgm:pt modelId="{EE300E6B-EA6E-4E05-8794-8B7790552492}" type="parTrans" cxnId="{341BD7CC-BB57-4D91-9F0F-E9D62A86943D}">
      <dgm:prSet/>
      <dgm:spPr/>
      <dgm:t>
        <a:bodyPr/>
        <a:lstStyle/>
        <a:p>
          <a:endParaRPr lang="en-GB"/>
        </a:p>
      </dgm:t>
    </dgm:pt>
    <dgm:pt modelId="{F157E59A-9661-4633-A9EE-6DD261699355}" type="sibTrans" cxnId="{341BD7CC-BB57-4D91-9F0F-E9D62A86943D}">
      <dgm:prSet/>
      <dgm:spPr/>
      <dgm:t>
        <a:bodyPr/>
        <a:lstStyle/>
        <a:p>
          <a:endParaRPr lang="en-GB"/>
        </a:p>
      </dgm:t>
    </dgm:pt>
    <dgm:pt modelId="{0C25D0F4-D8B1-4F61-92B8-BCC656ADF144}" type="pres">
      <dgm:prSet presAssocID="{9BB96105-2501-430F-B94C-15A6670F9699}" presName="linear" presStyleCnt="0">
        <dgm:presLayoutVars>
          <dgm:animLvl val="lvl"/>
          <dgm:resizeHandles val="exact"/>
        </dgm:presLayoutVars>
      </dgm:prSet>
      <dgm:spPr/>
    </dgm:pt>
    <dgm:pt modelId="{4877EC2E-709A-432A-B80A-52801F371B23}" type="pres">
      <dgm:prSet presAssocID="{3D966475-91B5-4564-97A2-C47FAC007158}" presName="parentText" presStyleLbl="node1" presStyleIdx="0" presStyleCnt="1" custScaleY="50067" custLinFactNeighborY="-18162">
        <dgm:presLayoutVars>
          <dgm:chMax val="0"/>
          <dgm:bulletEnabled val="1"/>
        </dgm:presLayoutVars>
      </dgm:prSet>
      <dgm:spPr/>
    </dgm:pt>
    <dgm:pt modelId="{79686F67-5B14-4695-AC5A-BA4AD27A100C}" type="pres">
      <dgm:prSet presAssocID="{3D966475-91B5-4564-97A2-C47FAC007158}" presName="childText" presStyleLbl="revTx" presStyleIdx="0" presStyleCnt="1" custScaleY="118552" custLinFactNeighborY="-3284">
        <dgm:presLayoutVars>
          <dgm:bulletEnabled val="1"/>
        </dgm:presLayoutVars>
      </dgm:prSet>
      <dgm:spPr/>
    </dgm:pt>
  </dgm:ptLst>
  <dgm:cxnLst>
    <dgm:cxn modelId="{777E0A18-D7D6-4381-A350-CB931420A51C}" type="presOf" srcId="{9F7222A7-83D9-4A8E-ACD4-EA00C366E4CB}" destId="{79686F67-5B14-4695-AC5A-BA4AD27A100C}" srcOrd="0" destOrd="2" presId="urn:microsoft.com/office/officeart/2005/8/layout/vList2"/>
    <dgm:cxn modelId="{0F482526-DD37-485C-AF64-CDA3E0BB591D}" srcId="{3D966475-91B5-4564-97A2-C47FAC007158}" destId="{81278385-032D-4C64-B62E-6A021D8048E4}" srcOrd="1" destOrd="0" parTransId="{85BD59E7-B43E-4C11-86EC-E82998863815}" sibTransId="{30FAE162-A15E-4EF8-89B2-FE4A4604F327}"/>
    <dgm:cxn modelId="{EBDE1F61-33DB-4F57-97B8-E0A38A83DA78}" srcId="{3D966475-91B5-4564-97A2-C47FAC007158}" destId="{9233F928-D259-441F-84EE-59B768C107B7}" srcOrd="0" destOrd="0" parTransId="{0635CB9E-858A-4DFF-94D5-25FBEECC188A}" sibTransId="{266C7822-C831-4079-9215-744C166A6D8E}"/>
    <dgm:cxn modelId="{FC62E242-143E-419B-843F-11197D19D4E9}" srcId="{9BB96105-2501-430F-B94C-15A6670F9699}" destId="{3D966475-91B5-4564-97A2-C47FAC007158}" srcOrd="0" destOrd="0" parTransId="{28BA7046-747E-4D5F-90B9-39BB115C01EA}" sibTransId="{EFC1138E-B83F-45D3-9FFD-357A8F0630ED}"/>
    <dgm:cxn modelId="{773DD6B0-721D-41F6-A3E4-4D98CADBF6A7}" type="presOf" srcId="{9BB96105-2501-430F-B94C-15A6670F9699}" destId="{0C25D0F4-D8B1-4F61-92B8-BCC656ADF144}" srcOrd="0" destOrd="0" presId="urn:microsoft.com/office/officeart/2005/8/layout/vList2"/>
    <dgm:cxn modelId="{341BD7CC-BB57-4D91-9F0F-E9D62A86943D}" srcId="{3D966475-91B5-4564-97A2-C47FAC007158}" destId="{9F7222A7-83D9-4A8E-ACD4-EA00C366E4CB}" srcOrd="2" destOrd="0" parTransId="{EE300E6B-EA6E-4E05-8794-8B7790552492}" sibTransId="{F157E59A-9661-4633-A9EE-6DD261699355}"/>
    <dgm:cxn modelId="{F88FCDE1-2E19-4DA6-9412-AED5261EFF94}" type="presOf" srcId="{9233F928-D259-441F-84EE-59B768C107B7}" destId="{79686F67-5B14-4695-AC5A-BA4AD27A100C}" srcOrd="0" destOrd="0" presId="urn:microsoft.com/office/officeart/2005/8/layout/vList2"/>
    <dgm:cxn modelId="{B19A88F7-E4C6-412D-879C-2B9D85E4657E}" type="presOf" srcId="{81278385-032D-4C64-B62E-6A021D8048E4}" destId="{79686F67-5B14-4695-AC5A-BA4AD27A100C}" srcOrd="0" destOrd="1" presId="urn:microsoft.com/office/officeart/2005/8/layout/vList2"/>
    <dgm:cxn modelId="{52E843F8-6F31-4C36-82D6-CBA7C8F09B16}" type="presOf" srcId="{3D966475-91B5-4564-97A2-C47FAC007158}" destId="{4877EC2E-709A-432A-B80A-52801F371B23}" srcOrd="0" destOrd="0" presId="urn:microsoft.com/office/officeart/2005/8/layout/vList2"/>
    <dgm:cxn modelId="{2F3D2D05-EFDB-47F2-88CB-61D2F2C035E8}" type="presParOf" srcId="{0C25D0F4-D8B1-4F61-92B8-BCC656ADF144}" destId="{4877EC2E-709A-432A-B80A-52801F371B23}" srcOrd="0" destOrd="0" presId="urn:microsoft.com/office/officeart/2005/8/layout/vList2"/>
    <dgm:cxn modelId="{92E6D000-182D-4422-A013-D390945675B6}" type="presParOf" srcId="{0C25D0F4-D8B1-4F61-92B8-BCC656ADF144}" destId="{79686F67-5B14-4695-AC5A-BA4AD27A100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929E3E-18ED-499B-A3B9-76CC96E4736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2AF306-6FC9-4B61-89E9-08D950A41BB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Conducting Zone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: Nose to bronchioles (air transport and filtration)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B15445-2A37-407B-B55F-4AC4D3500C56}" type="parTrans" cxnId="{C38C65BE-1E7E-4C37-AE36-B1D743740719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E833DD8C-0D03-4FBA-9644-09424A3DF295}" type="sibTrans" cxnId="{C38C65BE-1E7E-4C37-AE36-B1D743740719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D7837CF2-95B0-4F12-8047-A4A4B70C8C6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Bronchial Tree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: Cartilage, smooth muscle, elastic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fibres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(airway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calibre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regulation)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570DC4-4D37-4438-B995-9DF9B58C61D0}" type="parTrans" cxnId="{766FD4F6-2326-4953-B1D9-D7E5AFAF1549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DE597203-32A5-45E4-973E-7E4C92957DCC}" type="sibTrans" cxnId="{766FD4F6-2326-4953-B1D9-D7E5AFAF1549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58681CEC-F0E2-4102-B850-F9871B47CBF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Lung Mechanics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: Compliance and elastance  (efficient breathing mechanics)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CE5318-F3D2-44E9-8159-86A4E01BDBCB}" type="parTrans" cxnId="{28ABAD50-F01C-4611-8F0D-98DE7C7D8818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72DE3CD2-A851-439B-98EE-6B693F5327B2}" type="sibTrans" cxnId="{28ABAD50-F01C-4611-8F0D-98DE7C7D8818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9982DE8C-124E-485D-821B-E1B4F4A5D782}" type="pres">
      <dgm:prSet presAssocID="{A0929E3E-18ED-499B-A3B9-76CC96E4736E}" presName="linear" presStyleCnt="0">
        <dgm:presLayoutVars>
          <dgm:animLvl val="lvl"/>
          <dgm:resizeHandles val="exact"/>
        </dgm:presLayoutVars>
      </dgm:prSet>
      <dgm:spPr/>
    </dgm:pt>
    <dgm:pt modelId="{7926CA31-1954-4A19-B1CC-A4764484CFF9}" type="pres">
      <dgm:prSet presAssocID="{772AF306-6FC9-4B61-89E9-08D950A41BB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5FEB954-D7D8-43CF-A390-326A25E4BC9A}" type="pres">
      <dgm:prSet presAssocID="{E833DD8C-0D03-4FBA-9644-09424A3DF295}" presName="spacer" presStyleCnt="0"/>
      <dgm:spPr/>
    </dgm:pt>
    <dgm:pt modelId="{CCB7DDB4-E67B-4A34-A957-D27F8F5B0ACC}" type="pres">
      <dgm:prSet presAssocID="{D7837CF2-95B0-4F12-8047-A4A4B70C8C6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B05A9D9-E22C-445F-B52A-E3D4D004A3E8}" type="pres">
      <dgm:prSet presAssocID="{DE597203-32A5-45E4-973E-7E4C92957DCC}" presName="spacer" presStyleCnt="0"/>
      <dgm:spPr/>
    </dgm:pt>
    <dgm:pt modelId="{A0D3141D-5028-4DBC-8A87-5E6EEF0A10A7}" type="pres">
      <dgm:prSet presAssocID="{58681CEC-F0E2-4102-B850-F9871B47CBF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00CAE0D-8E2F-4EB3-9C3F-BC172047A531}" type="presOf" srcId="{772AF306-6FC9-4B61-89E9-08D950A41BBE}" destId="{7926CA31-1954-4A19-B1CC-A4764484CFF9}" srcOrd="0" destOrd="0" presId="urn:microsoft.com/office/officeart/2005/8/layout/vList2"/>
    <dgm:cxn modelId="{28ABAD50-F01C-4611-8F0D-98DE7C7D8818}" srcId="{A0929E3E-18ED-499B-A3B9-76CC96E4736E}" destId="{58681CEC-F0E2-4102-B850-F9871B47CBF7}" srcOrd="2" destOrd="0" parTransId="{7ECE5318-F3D2-44E9-8159-86A4E01BDBCB}" sibTransId="{72DE3CD2-A851-439B-98EE-6B693F5327B2}"/>
    <dgm:cxn modelId="{0F202271-31D3-4BB1-82C1-171B306C9673}" type="presOf" srcId="{A0929E3E-18ED-499B-A3B9-76CC96E4736E}" destId="{9982DE8C-124E-485D-821B-E1B4F4A5D782}" srcOrd="0" destOrd="0" presId="urn:microsoft.com/office/officeart/2005/8/layout/vList2"/>
    <dgm:cxn modelId="{FDC3769B-5749-4FF7-8607-C33E00FEFFFE}" type="presOf" srcId="{D7837CF2-95B0-4F12-8047-A4A4B70C8C60}" destId="{CCB7DDB4-E67B-4A34-A957-D27F8F5B0ACC}" srcOrd="0" destOrd="0" presId="urn:microsoft.com/office/officeart/2005/8/layout/vList2"/>
    <dgm:cxn modelId="{C38C65BE-1E7E-4C37-AE36-B1D743740719}" srcId="{A0929E3E-18ED-499B-A3B9-76CC96E4736E}" destId="{772AF306-6FC9-4B61-89E9-08D950A41BBE}" srcOrd="0" destOrd="0" parTransId="{3BB15445-2A37-407B-B55F-4AC4D3500C56}" sibTransId="{E833DD8C-0D03-4FBA-9644-09424A3DF295}"/>
    <dgm:cxn modelId="{B40DE3DC-2BA1-41FB-8C0C-9C9DFA1B2B35}" type="presOf" srcId="{58681CEC-F0E2-4102-B850-F9871B47CBF7}" destId="{A0D3141D-5028-4DBC-8A87-5E6EEF0A10A7}" srcOrd="0" destOrd="0" presId="urn:microsoft.com/office/officeart/2005/8/layout/vList2"/>
    <dgm:cxn modelId="{766FD4F6-2326-4953-B1D9-D7E5AFAF1549}" srcId="{A0929E3E-18ED-499B-A3B9-76CC96E4736E}" destId="{D7837CF2-95B0-4F12-8047-A4A4B70C8C60}" srcOrd="1" destOrd="0" parTransId="{F8570DC4-4D37-4438-B995-9DF9B58C61D0}" sibTransId="{DE597203-32A5-45E4-973E-7E4C92957DCC}"/>
    <dgm:cxn modelId="{813FD44C-8D64-4E71-BCC5-A2CA076B954E}" type="presParOf" srcId="{9982DE8C-124E-485D-821B-E1B4F4A5D782}" destId="{7926CA31-1954-4A19-B1CC-A4764484CFF9}" srcOrd="0" destOrd="0" presId="urn:microsoft.com/office/officeart/2005/8/layout/vList2"/>
    <dgm:cxn modelId="{12EDE25A-322E-4E36-AF95-4B2BE4E191DF}" type="presParOf" srcId="{9982DE8C-124E-485D-821B-E1B4F4A5D782}" destId="{D5FEB954-D7D8-43CF-A390-326A25E4BC9A}" srcOrd="1" destOrd="0" presId="urn:microsoft.com/office/officeart/2005/8/layout/vList2"/>
    <dgm:cxn modelId="{29E5908A-1B11-4443-A291-D25C7800A6B7}" type="presParOf" srcId="{9982DE8C-124E-485D-821B-E1B4F4A5D782}" destId="{CCB7DDB4-E67B-4A34-A957-D27F8F5B0ACC}" srcOrd="2" destOrd="0" presId="urn:microsoft.com/office/officeart/2005/8/layout/vList2"/>
    <dgm:cxn modelId="{DFCFBF9B-C9D8-431C-8516-8E0D603BA445}" type="presParOf" srcId="{9982DE8C-124E-485D-821B-E1B4F4A5D782}" destId="{3B05A9D9-E22C-445F-B52A-E3D4D004A3E8}" srcOrd="3" destOrd="0" presId="urn:microsoft.com/office/officeart/2005/8/layout/vList2"/>
    <dgm:cxn modelId="{D54B3D10-A835-4DB4-9B49-B4B490B10A3D}" type="presParOf" srcId="{9982DE8C-124E-485D-821B-E1B4F4A5D782}" destId="{A0D3141D-5028-4DBC-8A87-5E6EEF0A10A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9F9A7F-2997-49E6-916B-F1B48116D2F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9E5306-201A-4ED1-AA52-FB427C924B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Disease Mechanism: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Allergic asthma is identified as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Th2-High Inflammation (extrinsic asthma) (Habib, Pasha and Tang, 2022).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DC9210-2E81-412B-BA14-2D377A93CFC1}" type="parTrans" cxnId="{958EAC3D-C754-4579-8CD5-59D55DE681A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F372A1-106A-435D-9BC0-ECA63840BE58}" type="sibTrans" cxnId="{958EAC3D-C754-4579-8CD5-59D55DE681A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6C6DE4-487A-4576-AB19-9075798641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The Immune Response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: Allergens trigger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 helper type 2 (Th2) 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cells activation (Habib, Pasha and Tang, 2022).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1214DF-720F-451E-AF72-5675F8950244}" type="parTrans" cxnId="{AB13A85D-0D4F-4E45-9744-34138F2235E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60135C-6908-43D0-A7E2-B34CEF381ACC}" type="sibTrans" cxnId="{AB13A85D-0D4F-4E45-9744-34138F2235E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7BF021-0D3B-4483-AA30-B0B2834E71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Cytokine Emit: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Th2 cells emit important cytokines 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such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as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IL-4, IL-5)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(Habib, Pasha and Tang, 2022).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E3B729-7FA1-4290-8084-C31D154E4F58}" type="parTrans" cxnId="{C10AC510-1361-41A7-9731-68C9C380D8F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0B063C-1197-4E31-BBF6-0CCA63C115E1}" type="sibTrans" cxnId="{C10AC510-1361-41A7-9731-68C9C380D8F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0FA7D1-D2F9-4CDC-9084-0546B7434B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Cellular Effect: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Interleukin-5 (IL-5) attracts and stimulates eosinophils; this cell influx leads to chronic inflammation and harm to the airways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3E5741-08DC-4BD4-8E36-47946B4DDD3B}" type="parTrans" cxnId="{ECFFAB5C-D8FC-4FD1-A046-4133DBEAC29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0059B5-DC0A-49B1-89F4-CF2A7106377E}" type="sibTrans" cxnId="{ECFFAB5C-D8FC-4FD1-A046-4133DBEAC29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0C9724-1409-4145-8CDA-9C71F40A5AA0}" type="pres">
      <dgm:prSet presAssocID="{719F9A7F-2997-49E6-916B-F1B48116D2F8}" presName="root" presStyleCnt="0">
        <dgm:presLayoutVars>
          <dgm:dir/>
          <dgm:resizeHandles val="exact"/>
        </dgm:presLayoutVars>
      </dgm:prSet>
      <dgm:spPr/>
    </dgm:pt>
    <dgm:pt modelId="{9013C871-4489-495C-A664-52A348870C9D}" type="pres">
      <dgm:prSet presAssocID="{719E5306-201A-4ED1-AA52-FB427C924B35}" presName="compNode" presStyleCnt="0"/>
      <dgm:spPr/>
    </dgm:pt>
    <dgm:pt modelId="{2A677465-D9E2-42F3-AB8B-EE2D30414795}" type="pres">
      <dgm:prSet presAssocID="{719E5306-201A-4ED1-AA52-FB427C924B35}" presName="bgRect" presStyleLbl="bgShp" presStyleIdx="0" presStyleCnt="4"/>
      <dgm:spPr/>
    </dgm:pt>
    <dgm:pt modelId="{C4FA57BD-652C-437E-ABEA-EB9D1F11DAA7}" type="pres">
      <dgm:prSet presAssocID="{719E5306-201A-4ED1-AA52-FB427C924B3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669DED6-7B1F-4429-AA31-DC42B0C8D480}" type="pres">
      <dgm:prSet presAssocID="{719E5306-201A-4ED1-AA52-FB427C924B35}" presName="spaceRect" presStyleCnt="0"/>
      <dgm:spPr/>
    </dgm:pt>
    <dgm:pt modelId="{1DA21296-A548-4004-8B75-3FD47584563A}" type="pres">
      <dgm:prSet presAssocID="{719E5306-201A-4ED1-AA52-FB427C924B35}" presName="parTx" presStyleLbl="revTx" presStyleIdx="0" presStyleCnt="4">
        <dgm:presLayoutVars>
          <dgm:chMax val="0"/>
          <dgm:chPref val="0"/>
        </dgm:presLayoutVars>
      </dgm:prSet>
      <dgm:spPr/>
    </dgm:pt>
    <dgm:pt modelId="{A1B9B504-8E6F-41F8-AB54-D179DE8DA306}" type="pres">
      <dgm:prSet presAssocID="{01F372A1-106A-435D-9BC0-ECA63840BE58}" presName="sibTrans" presStyleCnt="0"/>
      <dgm:spPr/>
    </dgm:pt>
    <dgm:pt modelId="{4F2F274F-E5D8-4C3A-84F6-55E590D1CC2C}" type="pres">
      <dgm:prSet presAssocID="{5E6C6DE4-487A-4576-AB19-9075798641E8}" presName="compNode" presStyleCnt="0"/>
      <dgm:spPr/>
    </dgm:pt>
    <dgm:pt modelId="{1FF601CD-5CA2-4F4D-9FDC-B21C4C7C5FB1}" type="pres">
      <dgm:prSet presAssocID="{5E6C6DE4-487A-4576-AB19-9075798641E8}" presName="bgRect" presStyleLbl="bgShp" presStyleIdx="1" presStyleCnt="4"/>
      <dgm:spPr/>
    </dgm:pt>
    <dgm:pt modelId="{1455BD73-C394-4986-A7AA-887D885228CA}" type="pres">
      <dgm:prSet presAssocID="{5E6C6DE4-487A-4576-AB19-9075798641E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ee with hive"/>
        </a:ext>
      </dgm:extLst>
    </dgm:pt>
    <dgm:pt modelId="{963D6E1C-149A-49CA-BB82-A245B67517E1}" type="pres">
      <dgm:prSet presAssocID="{5E6C6DE4-487A-4576-AB19-9075798641E8}" presName="spaceRect" presStyleCnt="0"/>
      <dgm:spPr/>
    </dgm:pt>
    <dgm:pt modelId="{65811ADD-2E1F-40DC-B11F-BBDAA2A20607}" type="pres">
      <dgm:prSet presAssocID="{5E6C6DE4-487A-4576-AB19-9075798641E8}" presName="parTx" presStyleLbl="revTx" presStyleIdx="1" presStyleCnt="4">
        <dgm:presLayoutVars>
          <dgm:chMax val="0"/>
          <dgm:chPref val="0"/>
        </dgm:presLayoutVars>
      </dgm:prSet>
      <dgm:spPr/>
    </dgm:pt>
    <dgm:pt modelId="{9693ED99-0F16-4D83-8EB3-F61A7FF82722}" type="pres">
      <dgm:prSet presAssocID="{4F60135C-6908-43D0-A7E2-B34CEF381ACC}" presName="sibTrans" presStyleCnt="0"/>
      <dgm:spPr/>
    </dgm:pt>
    <dgm:pt modelId="{9AFE1672-5C1D-4A35-A909-9E2FFF757E31}" type="pres">
      <dgm:prSet presAssocID="{827BF021-0D3B-4483-AA30-B0B2834E7122}" presName="compNode" presStyleCnt="0"/>
      <dgm:spPr/>
    </dgm:pt>
    <dgm:pt modelId="{A2163919-E5BB-4541-B5D7-622F4F8693EB}" type="pres">
      <dgm:prSet presAssocID="{827BF021-0D3B-4483-AA30-B0B2834E7122}" presName="bgRect" presStyleLbl="bgShp" presStyleIdx="2" presStyleCnt="4"/>
      <dgm:spPr/>
    </dgm:pt>
    <dgm:pt modelId="{75A79B1B-4487-4BEA-B8CD-5F8D81A7A78D}" type="pres">
      <dgm:prSet presAssocID="{827BF021-0D3B-4483-AA30-B0B2834E712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A5B505B1-C546-4D60-9527-B3F07D8BFCDA}" type="pres">
      <dgm:prSet presAssocID="{827BF021-0D3B-4483-AA30-B0B2834E7122}" presName="spaceRect" presStyleCnt="0"/>
      <dgm:spPr/>
    </dgm:pt>
    <dgm:pt modelId="{EF3A5D21-124B-4EA3-9A27-FE8FD7D7C04A}" type="pres">
      <dgm:prSet presAssocID="{827BF021-0D3B-4483-AA30-B0B2834E7122}" presName="parTx" presStyleLbl="revTx" presStyleIdx="2" presStyleCnt="4">
        <dgm:presLayoutVars>
          <dgm:chMax val="0"/>
          <dgm:chPref val="0"/>
        </dgm:presLayoutVars>
      </dgm:prSet>
      <dgm:spPr/>
    </dgm:pt>
    <dgm:pt modelId="{C14E7A5D-E0F5-4BA2-B5D3-18E1CB7B1851}" type="pres">
      <dgm:prSet presAssocID="{930B063C-1197-4E31-BBF6-0CCA63C115E1}" presName="sibTrans" presStyleCnt="0"/>
      <dgm:spPr/>
    </dgm:pt>
    <dgm:pt modelId="{636F5DEB-28DC-4F77-B617-1AD9B7572345}" type="pres">
      <dgm:prSet presAssocID="{770FA7D1-D2F9-4CDC-9084-0546B7434B70}" presName="compNode" presStyleCnt="0"/>
      <dgm:spPr/>
    </dgm:pt>
    <dgm:pt modelId="{A8FC852E-F776-44FD-806B-378710A82091}" type="pres">
      <dgm:prSet presAssocID="{770FA7D1-D2F9-4CDC-9084-0546B7434B70}" presName="bgRect" presStyleLbl="bgShp" presStyleIdx="3" presStyleCnt="4"/>
      <dgm:spPr/>
    </dgm:pt>
    <dgm:pt modelId="{582F7A31-B35F-40F8-BCF0-D9C7446A568D}" type="pres">
      <dgm:prSet presAssocID="{770FA7D1-D2F9-4CDC-9084-0546B7434B7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2200F367-C760-4888-AD03-229FC5F96FA9}" type="pres">
      <dgm:prSet presAssocID="{770FA7D1-D2F9-4CDC-9084-0546B7434B70}" presName="spaceRect" presStyleCnt="0"/>
      <dgm:spPr/>
    </dgm:pt>
    <dgm:pt modelId="{9631E482-1772-4DB1-B3EE-916000F7ED30}" type="pres">
      <dgm:prSet presAssocID="{770FA7D1-D2F9-4CDC-9084-0546B7434B7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10AC510-1361-41A7-9731-68C9C380D8FB}" srcId="{719F9A7F-2997-49E6-916B-F1B48116D2F8}" destId="{827BF021-0D3B-4483-AA30-B0B2834E7122}" srcOrd="2" destOrd="0" parTransId="{CFE3B729-7FA1-4290-8084-C31D154E4F58}" sibTransId="{930B063C-1197-4E31-BBF6-0CCA63C115E1}"/>
    <dgm:cxn modelId="{46A30926-D502-4074-B001-0AEBE063D2F8}" type="presOf" srcId="{719E5306-201A-4ED1-AA52-FB427C924B35}" destId="{1DA21296-A548-4004-8B75-3FD47584563A}" srcOrd="0" destOrd="0" presId="urn:microsoft.com/office/officeart/2018/2/layout/IconVerticalSolidList"/>
    <dgm:cxn modelId="{B197A93A-BB3A-43D3-90E6-4041FA91BCBC}" type="presOf" srcId="{5E6C6DE4-487A-4576-AB19-9075798641E8}" destId="{65811ADD-2E1F-40DC-B11F-BBDAA2A20607}" srcOrd="0" destOrd="0" presId="urn:microsoft.com/office/officeart/2018/2/layout/IconVerticalSolidList"/>
    <dgm:cxn modelId="{958EAC3D-C754-4579-8CD5-59D55DE681A1}" srcId="{719F9A7F-2997-49E6-916B-F1B48116D2F8}" destId="{719E5306-201A-4ED1-AA52-FB427C924B35}" srcOrd="0" destOrd="0" parTransId="{CBDC9210-2E81-412B-BA14-2D377A93CFC1}" sibTransId="{01F372A1-106A-435D-9BC0-ECA63840BE58}"/>
    <dgm:cxn modelId="{ECFFAB5C-D8FC-4FD1-A046-4133DBEAC295}" srcId="{719F9A7F-2997-49E6-916B-F1B48116D2F8}" destId="{770FA7D1-D2F9-4CDC-9084-0546B7434B70}" srcOrd="3" destOrd="0" parTransId="{983E5741-08DC-4BD4-8E36-47946B4DDD3B}" sibTransId="{FC0059B5-DC0A-49B1-89F4-CF2A7106377E}"/>
    <dgm:cxn modelId="{AB13A85D-0D4F-4E45-9744-34138F2235E0}" srcId="{719F9A7F-2997-49E6-916B-F1B48116D2F8}" destId="{5E6C6DE4-487A-4576-AB19-9075798641E8}" srcOrd="1" destOrd="0" parTransId="{391214DF-720F-451E-AF72-5675F8950244}" sibTransId="{4F60135C-6908-43D0-A7E2-B34CEF381ACC}"/>
    <dgm:cxn modelId="{D0EEDA44-A778-4462-9781-5A499CF8CDA7}" type="presOf" srcId="{827BF021-0D3B-4483-AA30-B0B2834E7122}" destId="{EF3A5D21-124B-4EA3-9A27-FE8FD7D7C04A}" srcOrd="0" destOrd="0" presId="urn:microsoft.com/office/officeart/2018/2/layout/IconVerticalSolidList"/>
    <dgm:cxn modelId="{66593970-4CEB-44CC-B313-CB65BEF6443B}" type="presOf" srcId="{719F9A7F-2997-49E6-916B-F1B48116D2F8}" destId="{B50C9724-1409-4145-8CDA-9C71F40A5AA0}" srcOrd="0" destOrd="0" presId="urn:microsoft.com/office/officeart/2018/2/layout/IconVerticalSolidList"/>
    <dgm:cxn modelId="{94A22FBC-CB3C-4DBE-BD06-9194FD289318}" type="presOf" srcId="{770FA7D1-D2F9-4CDC-9084-0546B7434B70}" destId="{9631E482-1772-4DB1-B3EE-916000F7ED30}" srcOrd="0" destOrd="0" presId="urn:microsoft.com/office/officeart/2018/2/layout/IconVerticalSolidList"/>
    <dgm:cxn modelId="{B7453E03-DA8D-48EE-A360-4470DEE1CE93}" type="presParOf" srcId="{B50C9724-1409-4145-8CDA-9C71F40A5AA0}" destId="{9013C871-4489-495C-A664-52A348870C9D}" srcOrd="0" destOrd="0" presId="urn:microsoft.com/office/officeart/2018/2/layout/IconVerticalSolidList"/>
    <dgm:cxn modelId="{E6AEF06F-1249-4D62-AEA7-727E8D0C0F54}" type="presParOf" srcId="{9013C871-4489-495C-A664-52A348870C9D}" destId="{2A677465-D9E2-42F3-AB8B-EE2D30414795}" srcOrd="0" destOrd="0" presId="urn:microsoft.com/office/officeart/2018/2/layout/IconVerticalSolidList"/>
    <dgm:cxn modelId="{7D8E6CF6-9DA5-4EC4-A820-5DB1E9B926BA}" type="presParOf" srcId="{9013C871-4489-495C-A664-52A348870C9D}" destId="{C4FA57BD-652C-437E-ABEA-EB9D1F11DAA7}" srcOrd="1" destOrd="0" presId="urn:microsoft.com/office/officeart/2018/2/layout/IconVerticalSolidList"/>
    <dgm:cxn modelId="{AB604573-9B10-4BB2-84EA-9C54F8399DEF}" type="presParOf" srcId="{9013C871-4489-495C-A664-52A348870C9D}" destId="{3669DED6-7B1F-4429-AA31-DC42B0C8D480}" srcOrd="2" destOrd="0" presId="urn:microsoft.com/office/officeart/2018/2/layout/IconVerticalSolidList"/>
    <dgm:cxn modelId="{9910D219-6741-4E89-8F89-12CC8776847A}" type="presParOf" srcId="{9013C871-4489-495C-A664-52A348870C9D}" destId="{1DA21296-A548-4004-8B75-3FD47584563A}" srcOrd="3" destOrd="0" presId="urn:microsoft.com/office/officeart/2018/2/layout/IconVerticalSolidList"/>
    <dgm:cxn modelId="{4C42432C-C278-4B1E-87AB-5BF7D0C5E304}" type="presParOf" srcId="{B50C9724-1409-4145-8CDA-9C71F40A5AA0}" destId="{A1B9B504-8E6F-41F8-AB54-D179DE8DA306}" srcOrd="1" destOrd="0" presId="urn:microsoft.com/office/officeart/2018/2/layout/IconVerticalSolidList"/>
    <dgm:cxn modelId="{BED301BA-9DA0-4E4A-85DC-55E891FCADD2}" type="presParOf" srcId="{B50C9724-1409-4145-8CDA-9C71F40A5AA0}" destId="{4F2F274F-E5D8-4C3A-84F6-55E590D1CC2C}" srcOrd="2" destOrd="0" presId="urn:microsoft.com/office/officeart/2018/2/layout/IconVerticalSolidList"/>
    <dgm:cxn modelId="{5BDEBDCB-0548-4CCC-B243-5A9E83A65994}" type="presParOf" srcId="{4F2F274F-E5D8-4C3A-84F6-55E590D1CC2C}" destId="{1FF601CD-5CA2-4F4D-9FDC-B21C4C7C5FB1}" srcOrd="0" destOrd="0" presId="urn:microsoft.com/office/officeart/2018/2/layout/IconVerticalSolidList"/>
    <dgm:cxn modelId="{9E495D19-F46F-47E1-A12D-8FD204F8323B}" type="presParOf" srcId="{4F2F274F-E5D8-4C3A-84F6-55E590D1CC2C}" destId="{1455BD73-C394-4986-A7AA-887D885228CA}" srcOrd="1" destOrd="0" presId="urn:microsoft.com/office/officeart/2018/2/layout/IconVerticalSolidList"/>
    <dgm:cxn modelId="{E6CA3201-A53F-4758-92D1-667553038314}" type="presParOf" srcId="{4F2F274F-E5D8-4C3A-84F6-55E590D1CC2C}" destId="{963D6E1C-149A-49CA-BB82-A245B67517E1}" srcOrd="2" destOrd="0" presId="urn:microsoft.com/office/officeart/2018/2/layout/IconVerticalSolidList"/>
    <dgm:cxn modelId="{5F2A7830-32F3-4FA2-AB77-391200C5F874}" type="presParOf" srcId="{4F2F274F-E5D8-4C3A-84F6-55E590D1CC2C}" destId="{65811ADD-2E1F-40DC-B11F-BBDAA2A20607}" srcOrd="3" destOrd="0" presId="urn:microsoft.com/office/officeart/2018/2/layout/IconVerticalSolidList"/>
    <dgm:cxn modelId="{DF0DC317-7E24-4067-BD8B-BA1943C2EB5F}" type="presParOf" srcId="{B50C9724-1409-4145-8CDA-9C71F40A5AA0}" destId="{9693ED99-0F16-4D83-8EB3-F61A7FF82722}" srcOrd="3" destOrd="0" presId="urn:microsoft.com/office/officeart/2018/2/layout/IconVerticalSolidList"/>
    <dgm:cxn modelId="{FCEAEFBE-EC4D-4E83-87C9-38CCD4A74D67}" type="presParOf" srcId="{B50C9724-1409-4145-8CDA-9C71F40A5AA0}" destId="{9AFE1672-5C1D-4A35-A909-9E2FFF757E31}" srcOrd="4" destOrd="0" presId="urn:microsoft.com/office/officeart/2018/2/layout/IconVerticalSolidList"/>
    <dgm:cxn modelId="{11A61D55-B3FD-462E-B749-47B66C0BACB9}" type="presParOf" srcId="{9AFE1672-5C1D-4A35-A909-9E2FFF757E31}" destId="{A2163919-E5BB-4541-B5D7-622F4F8693EB}" srcOrd="0" destOrd="0" presId="urn:microsoft.com/office/officeart/2018/2/layout/IconVerticalSolidList"/>
    <dgm:cxn modelId="{434DDBD0-6F9D-4974-A2AE-BE534AEDEA53}" type="presParOf" srcId="{9AFE1672-5C1D-4A35-A909-9E2FFF757E31}" destId="{75A79B1B-4487-4BEA-B8CD-5F8D81A7A78D}" srcOrd="1" destOrd="0" presId="urn:microsoft.com/office/officeart/2018/2/layout/IconVerticalSolidList"/>
    <dgm:cxn modelId="{B11A1460-27AE-4A64-BD2F-EBD29A03AC4A}" type="presParOf" srcId="{9AFE1672-5C1D-4A35-A909-9E2FFF757E31}" destId="{A5B505B1-C546-4D60-9527-B3F07D8BFCDA}" srcOrd="2" destOrd="0" presId="urn:microsoft.com/office/officeart/2018/2/layout/IconVerticalSolidList"/>
    <dgm:cxn modelId="{EA60E0BC-449A-420E-B07A-DA0E2F5835BA}" type="presParOf" srcId="{9AFE1672-5C1D-4A35-A909-9E2FFF757E31}" destId="{EF3A5D21-124B-4EA3-9A27-FE8FD7D7C04A}" srcOrd="3" destOrd="0" presId="urn:microsoft.com/office/officeart/2018/2/layout/IconVerticalSolidList"/>
    <dgm:cxn modelId="{26CF7866-5A8C-4A05-9FB0-00303C251C90}" type="presParOf" srcId="{B50C9724-1409-4145-8CDA-9C71F40A5AA0}" destId="{C14E7A5D-E0F5-4BA2-B5D3-18E1CB7B1851}" srcOrd="5" destOrd="0" presId="urn:microsoft.com/office/officeart/2018/2/layout/IconVerticalSolidList"/>
    <dgm:cxn modelId="{89F1D3DA-C72B-4AD6-BE12-1454FBE4F5A9}" type="presParOf" srcId="{B50C9724-1409-4145-8CDA-9C71F40A5AA0}" destId="{636F5DEB-28DC-4F77-B617-1AD9B7572345}" srcOrd="6" destOrd="0" presId="urn:microsoft.com/office/officeart/2018/2/layout/IconVerticalSolidList"/>
    <dgm:cxn modelId="{26183BE9-49F7-45F7-AAB3-C8E45F6C081D}" type="presParOf" srcId="{636F5DEB-28DC-4F77-B617-1AD9B7572345}" destId="{A8FC852E-F776-44FD-806B-378710A82091}" srcOrd="0" destOrd="0" presId="urn:microsoft.com/office/officeart/2018/2/layout/IconVerticalSolidList"/>
    <dgm:cxn modelId="{31A42A24-5AD8-4F9D-BB46-C116D713D642}" type="presParOf" srcId="{636F5DEB-28DC-4F77-B617-1AD9B7572345}" destId="{582F7A31-B35F-40F8-BCF0-D9C7446A568D}" srcOrd="1" destOrd="0" presId="urn:microsoft.com/office/officeart/2018/2/layout/IconVerticalSolidList"/>
    <dgm:cxn modelId="{EC6C470F-9F12-44C1-879C-AD92225AF469}" type="presParOf" srcId="{636F5DEB-28DC-4F77-B617-1AD9B7572345}" destId="{2200F367-C760-4888-AD03-229FC5F96FA9}" srcOrd="2" destOrd="0" presId="urn:microsoft.com/office/officeart/2018/2/layout/IconVerticalSolidList"/>
    <dgm:cxn modelId="{1918EE8E-8CE1-45C8-A308-FA6DB7D28AF3}" type="presParOf" srcId="{636F5DEB-28DC-4F77-B617-1AD9B7572345}" destId="{9631E482-1772-4DB1-B3EE-916000F7ED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B96105-2501-430F-B94C-15A6670F96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966475-91B5-4564-97A2-C47FAC007158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Non-Modifiable Risk Factors</a:t>
          </a:r>
          <a:r>
            <a:rPr lang="en-GB" sz="3300" b="1" dirty="0"/>
            <a:t> </a:t>
          </a:r>
          <a:endParaRPr lang="en-US" sz="3300" dirty="0"/>
        </a:p>
      </dgm:t>
    </dgm:pt>
    <dgm:pt modelId="{28BA7046-747E-4D5F-90B9-39BB115C01EA}" type="parTrans" cxnId="{FC62E242-143E-419B-843F-11197D19D4E9}">
      <dgm:prSet/>
      <dgm:spPr/>
      <dgm:t>
        <a:bodyPr/>
        <a:lstStyle/>
        <a:p>
          <a:endParaRPr lang="en-US"/>
        </a:p>
      </dgm:t>
    </dgm:pt>
    <dgm:pt modelId="{EFC1138E-B83F-45D3-9FFD-357A8F0630ED}" type="sibTrans" cxnId="{FC62E242-143E-419B-843F-11197D19D4E9}">
      <dgm:prSet/>
      <dgm:spPr/>
      <dgm:t>
        <a:bodyPr/>
        <a:lstStyle/>
        <a:p>
          <a:endParaRPr lang="en-US"/>
        </a:p>
      </dgm:t>
    </dgm:pt>
    <dgm:pt modelId="{9233F928-D259-441F-84EE-59B768C107B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Genetic Tendency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Asthma or allergies in family history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(Thomsen, 2015).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35CB9E-858A-4DFF-94D5-25FBEECC188A}" type="parTrans" cxnId="{EBDE1F61-33DB-4F57-97B8-E0A38A83DA78}">
      <dgm:prSet/>
      <dgm:spPr/>
      <dgm:t>
        <a:bodyPr/>
        <a:lstStyle/>
        <a:p>
          <a:endParaRPr lang="en-US"/>
        </a:p>
      </dgm:t>
    </dgm:pt>
    <dgm:pt modelId="{266C7822-C831-4079-9215-744C166A6D8E}" type="sibTrans" cxnId="{EBDE1F61-33DB-4F57-97B8-E0A38A83DA78}">
      <dgm:prSet/>
      <dgm:spPr/>
      <dgm:t>
        <a:bodyPr/>
        <a:lstStyle/>
        <a:p>
          <a:endParaRPr lang="en-US"/>
        </a:p>
      </dgm:t>
    </dgm:pt>
    <dgm:pt modelId="{6D016491-DC73-4F29-9B99-4492B0282FD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Age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Asthma is common among adolescents globally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Global Asthma Report, 2021).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48A51F-C845-4946-99BE-F25AAE464539}" type="parTrans" cxnId="{BD066E45-FA23-45C8-A3BB-7F7CECC42DC2}">
      <dgm:prSet/>
      <dgm:spPr/>
      <dgm:t>
        <a:bodyPr/>
        <a:lstStyle/>
        <a:p>
          <a:endParaRPr lang="en-US"/>
        </a:p>
      </dgm:t>
    </dgm:pt>
    <dgm:pt modelId="{69FD876F-3694-4C19-852E-5180AF68CF53}" type="sibTrans" cxnId="{BD066E45-FA23-45C8-A3BB-7F7CECC42DC2}">
      <dgm:prSet/>
      <dgm:spPr/>
      <dgm:t>
        <a:bodyPr/>
        <a:lstStyle/>
        <a:p>
          <a:endParaRPr lang="en-US"/>
        </a:p>
      </dgm:t>
    </dgm:pt>
    <dgm:pt modelId="{81278385-032D-4C64-B62E-6A021D8048E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Gender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Male sex as a childhood risk factor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(Zhou and Tang, 2025).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BD59E7-B43E-4C11-86EC-E82998863815}" type="parTrans" cxnId="{26E94FE4-5A08-427A-BEB2-589990E29CCD}">
      <dgm:prSet/>
      <dgm:spPr/>
      <dgm:t>
        <a:bodyPr/>
        <a:lstStyle/>
        <a:p>
          <a:endParaRPr lang="en-US"/>
        </a:p>
      </dgm:t>
    </dgm:pt>
    <dgm:pt modelId="{30FAE162-A15E-4EF8-89B2-FE4A4604F327}" type="sibTrans" cxnId="{26E94FE4-5A08-427A-BEB2-589990E29CCD}">
      <dgm:prSet/>
      <dgm:spPr/>
      <dgm:t>
        <a:bodyPr/>
        <a:lstStyle/>
        <a:p>
          <a:endParaRPr lang="en-US"/>
        </a:p>
      </dgm:t>
    </dgm:pt>
    <dgm:pt modelId="{4CF91280-6AB7-4ADC-8C53-2E66CAE762D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Ethnicity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: Asian roots with specific prevalence behaviours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(Lo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., 2024</a:t>
          </a:r>
          <a:r>
            <a:rPr lang="en-GB" sz="2100" dirty="0"/>
            <a:t>).</a:t>
          </a:r>
          <a:endParaRPr lang="en-US" sz="2100" dirty="0"/>
        </a:p>
      </dgm:t>
    </dgm:pt>
    <dgm:pt modelId="{F4714500-E82C-455E-AFEA-AEEE6CC9320A}" type="parTrans" cxnId="{FA9F86BF-5BD7-41E8-9E08-C55EB1DB7FC1}">
      <dgm:prSet/>
      <dgm:spPr/>
      <dgm:t>
        <a:bodyPr/>
        <a:lstStyle/>
        <a:p>
          <a:endParaRPr lang="en-US"/>
        </a:p>
      </dgm:t>
    </dgm:pt>
    <dgm:pt modelId="{1715AFF6-01D0-40AC-9F8A-51875DDEAB02}" type="sibTrans" cxnId="{FA9F86BF-5BD7-41E8-9E08-C55EB1DB7FC1}">
      <dgm:prSet/>
      <dgm:spPr/>
      <dgm:t>
        <a:bodyPr/>
        <a:lstStyle/>
        <a:p>
          <a:endParaRPr lang="en-US"/>
        </a:p>
      </dgm:t>
    </dgm:pt>
    <dgm:pt modelId="{0C25D0F4-D8B1-4F61-92B8-BCC656ADF144}" type="pres">
      <dgm:prSet presAssocID="{9BB96105-2501-430F-B94C-15A6670F9699}" presName="linear" presStyleCnt="0">
        <dgm:presLayoutVars>
          <dgm:animLvl val="lvl"/>
          <dgm:resizeHandles val="exact"/>
        </dgm:presLayoutVars>
      </dgm:prSet>
      <dgm:spPr/>
    </dgm:pt>
    <dgm:pt modelId="{4877EC2E-709A-432A-B80A-52801F371B23}" type="pres">
      <dgm:prSet presAssocID="{3D966475-91B5-4564-97A2-C47FAC007158}" presName="parentText" presStyleLbl="node1" presStyleIdx="0" presStyleCnt="1" custScaleY="50067" custLinFactNeighborY="-20032">
        <dgm:presLayoutVars>
          <dgm:chMax val="0"/>
          <dgm:bulletEnabled val="1"/>
        </dgm:presLayoutVars>
      </dgm:prSet>
      <dgm:spPr/>
    </dgm:pt>
    <dgm:pt modelId="{79686F67-5B14-4695-AC5A-BA4AD27A100C}" type="pres">
      <dgm:prSet presAssocID="{3D966475-91B5-4564-97A2-C47FAC00715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BDE1F61-33DB-4F57-97B8-E0A38A83DA78}" srcId="{3D966475-91B5-4564-97A2-C47FAC007158}" destId="{9233F928-D259-441F-84EE-59B768C107B7}" srcOrd="0" destOrd="0" parTransId="{0635CB9E-858A-4DFF-94D5-25FBEECC188A}" sibTransId="{266C7822-C831-4079-9215-744C166A6D8E}"/>
    <dgm:cxn modelId="{FC62E242-143E-419B-843F-11197D19D4E9}" srcId="{9BB96105-2501-430F-B94C-15A6670F9699}" destId="{3D966475-91B5-4564-97A2-C47FAC007158}" srcOrd="0" destOrd="0" parTransId="{28BA7046-747E-4D5F-90B9-39BB115C01EA}" sibTransId="{EFC1138E-B83F-45D3-9FFD-357A8F0630ED}"/>
    <dgm:cxn modelId="{BD066E45-FA23-45C8-A3BB-7F7CECC42DC2}" srcId="{3D966475-91B5-4564-97A2-C47FAC007158}" destId="{6D016491-DC73-4F29-9B99-4492B0282FD7}" srcOrd="1" destOrd="0" parTransId="{DC48A51F-C845-4946-99BE-F25AAE464539}" sibTransId="{69FD876F-3694-4C19-852E-5180AF68CF53}"/>
    <dgm:cxn modelId="{5B325575-AA3B-41B4-B809-14AFEF005743}" type="presOf" srcId="{4CF91280-6AB7-4ADC-8C53-2E66CAE762D6}" destId="{79686F67-5B14-4695-AC5A-BA4AD27A100C}" srcOrd="0" destOrd="3" presId="urn:microsoft.com/office/officeart/2005/8/layout/vList2"/>
    <dgm:cxn modelId="{1977A08B-808E-4172-A475-0AF7BE567BF5}" type="presOf" srcId="{6D016491-DC73-4F29-9B99-4492B0282FD7}" destId="{79686F67-5B14-4695-AC5A-BA4AD27A100C}" srcOrd="0" destOrd="1" presId="urn:microsoft.com/office/officeart/2005/8/layout/vList2"/>
    <dgm:cxn modelId="{773DD6B0-721D-41F6-A3E4-4D98CADBF6A7}" type="presOf" srcId="{9BB96105-2501-430F-B94C-15A6670F9699}" destId="{0C25D0F4-D8B1-4F61-92B8-BCC656ADF144}" srcOrd="0" destOrd="0" presId="urn:microsoft.com/office/officeart/2005/8/layout/vList2"/>
    <dgm:cxn modelId="{FA9F86BF-5BD7-41E8-9E08-C55EB1DB7FC1}" srcId="{3D966475-91B5-4564-97A2-C47FAC007158}" destId="{4CF91280-6AB7-4ADC-8C53-2E66CAE762D6}" srcOrd="3" destOrd="0" parTransId="{F4714500-E82C-455E-AFEA-AEEE6CC9320A}" sibTransId="{1715AFF6-01D0-40AC-9F8A-51875DDEAB02}"/>
    <dgm:cxn modelId="{6486F3D1-BE10-4985-9C37-71010C8BCF56}" type="presOf" srcId="{81278385-032D-4C64-B62E-6A021D8048E4}" destId="{79686F67-5B14-4695-AC5A-BA4AD27A100C}" srcOrd="0" destOrd="2" presId="urn:microsoft.com/office/officeart/2005/8/layout/vList2"/>
    <dgm:cxn modelId="{F88FCDE1-2E19-4DA6-9412-AED5261EFF94}" type="presOf" srcId="{9233F928-D259-441F-84EE-59B768C107B7}" destId="{79686F67-5B14-4695-AC5A-BA4AD27A100C}" srcOrd="0" destOrd="0" presId="urn:microsoft.com/office/officeart/2005/8/layout/vList2"/>
    <dgm:cxn modelId="{26E94FE4-5A08-427A-BEB2-589990E29CCD}" srcId="{3D966475-91B5-4564-97A2-C47FAC007158}" destId="{81278385-032D-4C64-B62E-6A021D8048E4}" srcOrd="2" destOrd="0" parTransId="{85BD59E7-B43E-4C11-86EC-E82998863815}" sibTransId="{30FAE162-A15E-4EF8-89B2-FE4A4604F327}"/>
    <dgm:cxn modelId="{52E843F8-6F31-4C36-82D6-CBA7C8F09B16}" type="presOf" srcId="{3D966475-91B5-4564-97A2-C47FAC007158}" destId="{4877EC2E-709A-432A-B80A-52801F371B23}" srcOrd="0" destOrd="0" presId="urn:microsoft.com/office/officeart/2005/8/layout/vList2"/>
    <dgm:cxn modelId="{2F3D2D05-EFDB-47F2-88CB-61D2F2C035E8}" type="presParOf" srcId="{0C25D0F4-D8B1-4F61-92B8-BCC656ADF144}" destId="{4877EC2E-709A-432A-B80A-52801F371B23}" srcOrd="0" destOrd="0" presId="urn:microsoft.com/office/officeart/2005/8/layout/vList2"/>
    <dgm:cxn modelId="{92E6D000-182D-4422-A013-D390945675B6}" type="presParOf" srcId="{0C25D0F4-D8B1-4F61-92B8-BCC656ADF144}" destId="{79686F67-5B14-4695-AC5A-BA4AD27A100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B96105-2501-430F-B94C-15A6670F96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966475-91B5-4564-97A2-C47FAC007158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Modifiable Risk Factors</a:t>
          </a:r>
          <a:r>
            <a:rPr lang="en-GB" sz="3300" b="1" dirty="0"/>
            <a:t> </a:t>
          </a:r>
          <a:endParaRPr lang="en-US" sz="3300" dirty="0"/>
        </a:p>
      </dgm:t>
    </dgm:pt>
    <dgm:pt modelId="{28BA7046-747E-4D5F-90B9-39BB115C01EA}" type="parTrans" cxnId="{FC62E242-143E-419B-843F-11197D19D4E9}">
      <dgm:prSet/>
      <dgm:spPr/>
      <dgm:t>
        <a:bodyPr/>
        <a:lstStyle/>
        <a:p>
          <a:endParaRPr lang="en-US"/>
        </a:p>
      </dgm:t>
    </dgm:pt>
    <dgm:pt modelId="{EFC1138E-B83F-45D3-9FFD-357A8F0630ED}" type="sibTrans" cxnId="{FC62E242-143E-419B-843F-11197D19D4E9}">
      <dgm:prSet/>
      <dgm:spPr/>
      <dgm:t>
        <a:bodyPr/>
        <a:lstStyle/>
        <a:p>
          <a:endParaRPr lang="en-US"/>
        </a:p>
      </dgm:t>
    </dgm:pt>
    <dgm:pt modelId="{9233F928-D259-441F-84EE-59B768C107B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nl-NL" sz="1800" b="1" dirty="0" err="1">
              <a:latin typeface="Arial" panose="020B0604020202020204" pitchFamily="34" charset="0"/>
              <a:cs typeface="Arial" panose="020B0604020202020204" pitchFamily="34" charset="0"/>
            </a:rPr>
            <a:t>Allergen</a:t>
          </a:r>
          <a:r>
            <a:rPr lang="nl-NL" sz="1800" b="1" dirty="0">
              <a:latin typeface="Arial" panose="020B0604020202020204" pitchFamily="34" charset="0"/>
              <a:cs typeface="Arial" panose="020B0604020202020204" pitchFamily="34" charset="0"/>
            </a:rPr>
            <a:t> Exposure</a:t>
          </a:r>
          <a:r>
            <a:rPr lang="nl-NL" sz="18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These allergens exacerbate allergic asthma</a:t>
          </a:r>
          <a:r>
            <a:rPr lang="nl-NL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Allergyuk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, 2025).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35CB9E-858A-4DFF-94D5-25FBEECC188A}" type="parTrans" cxnId="{EBDE1F61-33DB-4F57-97B8-E0A38A83DA78}">
      <dgm:prSet/>
      <dgm:spPr/>
      <dgm:t>
        <a:bodyPr/>
        <a:lstStyle/>
        <a:p>
          <a:endParaRPr lang="en-US"/>
        </a:p>
      </dgm:t>
    </dgm:pt>
    <dgm:pt modelId="{266C7822-C831-4079-9215-744C166A6D8E}" type="sibTrans" cxnId="{EBDE1F61-33DB-4F57-97B8-E0A38A83DA78}">
      <dgm:prSet/>
      <dgm:spPr/>
      <dgm:t>
        <a:bodyPr/>
        <a:lstStyle/>
        <a:p>
          <a:endParaRPr lang="en-US"/>
        </a:p>
      </dgm:t>
    </dgm:pt>
    <dgm:pt modelId="{81278385-032D-4C64-B62E-6A021D8048E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Air Quality: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Air pollution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(such as Nitrogen dioxide (NO</a:t>
          </a:r>
          <a:r>
            <a:rPr lang="en-GB" sz="1800" baseline="-25000" dirty="0">
              <a:latin typeface="Arial" panose="020B0604020202020204" pitchFamily="34" charset="0"/>
              <a:cs typeface="Arial" panose="020B0604020202020204" pitchFamily="34" charset="0"/>
            </a:rPr>
            <a:t>2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))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can cause severe health issues (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Huang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BD59E7-B43E-4C11-86EC-E82998863815}" type="parTrans" cxnId="{0F482526-DD37-485C-AF64-CDA3E0BB591D}">
      <dgm:prSet/>
      <dgm:spPr/>
      <dgm:t>
        <a:bodyPr/>
        <a:lstStyle/>
        <a:p>
          <a:endParaRPr lang="en-US"/>
        </a:p>
      </dgm:t>
    </dgm:pt>
    <dgm:pt modelId="{30FAE162-A15E-4EF8-89B2-FE4A4604F327}" type="sibTrans" cxnId="{0F482526-DD37-485C-AF64-CDA3E0BB591D}">
      <dgm:prSet/>
      <dgm:spPr/>
      <dgm:t>
        <a:bodyPr/>
        <a:lstStyle/>
        <a:p>
          <a:endParaRPr lang="en-US"/>
        </a:p>
      </dgm:t>
    </dgm:pt>
    <dgm:pt modelId="{9F7222A7-83D9-4A8E-ACD4-EA00C366E4C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Physical Activity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: Football without proper management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(Klain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300E6B-EA6E-4E05-8794-8B7790552492}" type="parTrans" cxnId="{341BD7CC-BB57-4D91-9F0F-E9D62A86943D}">
      <dgm:prSet/>
      <dgm:spPr/>
      <dgm:t>
        <a:bodyPr/>
        <a:lstStyle/>
        <a:p>
          <a:endParaRPr lang="en-GB"/>
        </a:p>
      </dgm:t>
    </dgm:pt>
    <dgm:pt modelId="{F157E59A-9661-4633-A9EE-6DD261699355}" type="sibTrans" cxnId="{341BD7CC-BB57-4D91-9F0F-E9D62A86943D}">
      <dgm:prSet/>
      <dgm:spPr/>
      <dgm:t>
        <a:bodyPr/>
        <a:lstStyle/>
        <a:p>
          <a:endParaRPr lang="en-GB"/>
        </a:p>
      </dgm:t>
    </dgm:pt>
    <dgm:pt modelId="{0C25D0F4-D8B1-4F61-92B8-BCC656ADF144}" type="pres">
      <dgm:prSet presAssocID="{9BB96105-2501-430F-B94C-15A6670F9699}" presName="linear" presStyleCnt="0">
        <dgm:presLayoutVars>
          <dgm:animLvl val="lvl"/>
          <dgm:resizeHandles val="exact"/>
        </dgm:presLayoutVars>
      </dgm:prSet>
      <dgm:spPr/>
    </dgm:pt>
    <dgm:pt modelId="{4877EC2E-709A-432A-B80A-52801F371B23}" type="pres">
      <dgm:prSet presAssocID="{3D966475-91B5-4564-97A2-C47FAC007158}" presName="parentText" presStyleLbl="node1" presStyleIdx="0" presStyleCnt="1" custScaleY="50067" custLinFactNeighborY="-20032">
        <dgm:presLayoutVars>
          <dgm:chMax val="0"/>
          <dgm:bulletEnabled val="1"/>
        </dgm:presLayoutVars>
      </dgm:prSet>
      <dgm:spPr/>
    </dgm:pt>
    <dgm:pt modelId="{79686F67-5B14-4695-AC5A-BA4AD27A100C}" type="pres">
      <dgm:prSet presAssocID="{3D966475-91B5-4564-97A2-C47FAC007158}" presName="childText" presStyleLbl="revTx" presStyleIdx="0" presStyleCnt="1" custScaleY="118552" custLinFactNeighborY="-3284">
        <dgm:presLayoutVars>
          <dgm:bulletEnabled val="1"/>
        </dgm:presLayoutVars>
      </dgm:prSet>
      <dgm:spPr/>
    </dgm:pt>
  </dgm:ptLst>
  <dgm:cxnLst>
    <dgm:cxn modelId="{777E0A18-D7D6-4381-A350-CB931420A51C}" type="presOf" srcId="{9F7222A7-83D9-4A8E-ACD4-EA00C366E4CB}" destId="{79686F67-5B14-4695-AC5A-BA4AD27A100C}" srcOrd="0" destOrd="2" presId="urn:microsoft.com/office/officeart/2005/8/layout/vList2"/>
    <dgm:cxn modelId="{0F482526-DD37-485C-AF64-CDA3E0BB591D}" srcId="{3D966475-91B5-4564-97A2-C47FAC007158}" destId="{81278385-032D-4C64-B62E-6A021D8048E4}" srcOrd="1" destOrd="0" parTransId="{85BD59E7-B43E-4C11-86EC-E82998863815}" sibTransId="{30FAE162-A15E-4EF8-89B2-FE4A4604F327}"/>
    <dgm:cxn modelId="{EBDE1F61-33DB-4F57-97B8-E0A38A83DA78}" srcId="{3D966475-91B5-4564-97A2-C47FAC007158}" destId="{9233F928-D259-441F-84EE-59B768C107B7}" srcOrd="0" destOrd="0" parTransId="{0635CB9E-858A-4DFF-94D5-25FBEECC188A}" sibTransId="{266C7822-C831-4079-9215-744C166A6D8E}"/>
    <dgm:cxn modelId="{FC62E242-143E-419B-843F-11197D19D4E9}" srcId="{9BB96105-2501-430F-B94C-15A6670F9699}" destId="{3D966475-91B5-4564-97A2-C47FAC007158}" srcOrd="0" destOrd="0" parTransId="{28BA7046-747E-4D5F-90B9-39BB115C01EA}" sibTransId="{EFC1138E-B83F-45D3-9FFD-357A8F0630ED}"/>
    <dgm:cxn modelId="{773DD6B0-721D-41F6-A3E4-4D98CADBF6A7}" type="presOf" srcId="{9BB96105-2501-430F-B94C-15A6670F9699}" destId="{0C25D0F4-D8B1-4F61-92B8-BCC656ADF144}" srcOrd="0" destOrd="0" presId="urn:microsoft.com/office/officeart/2005/8/layout/vList2"/>
    <dgm:cxn modelId="{341BD7CC-BB57-4D91-9F0F-E9D62A86943D}" srcId="{3D966475-91B5-4564-97A2-C47FAC007158}" destId="{9F7222A7-83D9-4A8E-ACD4-EA00C366E4CB}" srcOrd="2" destOrd="0" parTransId="{EE300E6B-EA6E-4E05-8794-8B7790552492}" sibTransId="{F157E59A-9661-4633-A9EE-6DD261699355}"/>
    <dgm:cxn modelId="{F88FCDE1-2E19-4DA6-9412-AED5261EFF94}" type="presOf" srcId="{9233F928-D259-441F-84EE-59B768C107B7}" destId="{79686F67-5B14-4695-AC5A-BA4AD27A100C}" srcOrd="0" destOrd="0" presId="urn:microsoft.com/office/officeart/2005/8/layout/vList2"/>
    <dgm:cxn modelId="{B19A88F7-E4C6-412D-879C-2B9D85E4657E}" type="presOf" srcId="{81278385-032D-4C64-B62E-6A021D8048E4}" destId="{79686F67-5B14-4695-AC5A-BA4AD27A100C}" srcOrd="0" destOrd="1" presId="urn:microsoft.com/office/officeart/2005/8/layout/vList2"/>
    <dgm:cxn modelId="{52E843F8-6F31-4C36-82D6-CBA7C8F09B16}" type="presOf" srcId="{3D966475-91B5-4564-97A2-C47FAC007158}" destId="{4877EC2E-709A-432A-B80A-52801F371B23}" srcOrd="0" destOrd="0" presId="urn:microsoft.com/office/officeart/2005/8/layout/vList2"/>
    <dgm:cxn modelId="{2F3D2D05-EFDB-47F2-88CB-61D2F2C035E8}" type="presParOf" srcId="{0C25D0F4-D8B1-4F61-92B8-BCC656ADF144}" destId="{4877EC2E-709A-432A-B80A-52801F371B23}" srcOrd="0" destOrd="0" presId="urn:microsoft.com/office/officeart/2005/8/layout/vList2"/>
    <dgm:cxn modelId="{92E6D000-182D-4422-A013-D390945675B6}" type="presParOf" srcId="{0C25D0F4-D8B1-4F61-92B8-BCC656ADF144}" destId="{79686F67-5B14-4695-AC5A-BA4AD27A100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77EC2E-709A-432A-B80A-52801F371B23}">
      <dsp:nvSpPr>
        <dsp:cNvPr id="0" name=""/>
        <dsp:cNvSpPr/>
      </dsp:nvSpPr>
      <dsp:spPr>
        <a:xfrm>
          <a:off x="0" y="105816"/>
          <a:ext cx="9779819" cy="5998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none" kern="1200" dirty="0">
              <a:latin typeface="Arial" panose="020B0604020202020204" pitchFamily="34" charset="0"/>
              <a:cs typeface="Arial" panose="020B0604020202020204" pitchFamily="34" charset="0"/>
            </a:rPr>
            <a:t>Demographic Information</a:t>
          </a:r>
          <a:r>
            <a:rPr lang="en-GB" sz="3300" b="1" kern="1200" dirty="0"/>
            <a:t> </a:t>
          </a:r>
          <a:endParaRPr lang="en-US" sz="3300" kern="1200" dirty="0"/>
        </a:p>
      </dsp:txBody>
      <dsp:txXfrm>
        <a:off x="29282" y="135098"/>
        <a:ext cx="9721255" cy="541278"/>
      </dsp:txXfrm>
    </dsp:sp>
    <dsp:sp modelId="{79686F67-5B14-4695-AC5A-BA4AD27A100C}">
      <dsp:nvSpPr>
        <dsp:cNvPr id="0" name=""/>
        <dsp:cNvSpPr/>
      </dsp:nvSpPr>
      <dsp:spPr>
        <a:xfrm>
          <a:off x="0" y="964408"/>
          <a:ext cx="9779819" cy="1291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050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Age/Sex/Ethnicity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12-year-old male of South Asian heritage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(Lo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Living Situation: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Resides with both parents and one sister; attends local school.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Activities: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Active lifestyle, plays football twice weekly 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Sañudo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al.,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2024)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64408"/>
        <a:ext cx="9779819" cy="12916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77EC2E-709A-432A-B80A-52801F371B23}">
      <dsp:nvSpPr>
        <dsp:cNvPr id="0" name=""/>
        <dsp:cNvSpPr/>
      </dsp:nvSpPr>
      <dsp:spPr>
        <a:xfrm>
          <a:off x="0" y="0"/>
          <a:ext cx="9779819" cy="6092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Clinical Presentation</a:t>
          </a:r>
          <a:endParaRPr lang="en-US" sz="3300" kern="1200" dirty="0"/>
        </a:p>
      </dsp:txBody>
      <dsp:txXfrm>
        <a:off x="29739" y="29739"/>
        <a:ext cx="9720341" cy="549737"/>
      </dsp:txXfrm>
    </dsp:sp>
    <dsp:sp modelId="{79686F67-5B14-4695-AC5A-BA4AD27A100C}">
      <dsp:nvSpPr>
        <dsp:cNvPr id="0" name=""/>
        <dsp:cNvSpPr/>
      </dsp:nvSpPr>
      <dsp:spPr>
        <a:xfrm>
          <a:off x="0" y="797355"/>
          <a:ext cx="9779819" cy="1555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050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Diagnosed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with allergic asthma 7 years ago.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Current Management: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Prescribed a brown preventer inhaler and a blue reliever inhaler.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Condition Impact: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No limitations on activities, but must carry a reliever inhaler.</a:t>
          </a:r>
        </a:p>
      </dsp:txBody>
      <dsp:txXfrm>
        <a:off x="0" y="797355"/>
        <a:ext cx="9779819" cy="15552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26CA31-1954-4A19-B1CC-A4764484CFF9}">
      <dsp:nvSpPr>
        <dsp:cNvPr id="0" name=""/>
        <dsp:cNvSpPr/>
      </dsp:nvSpPr>
      <dsp:spPr>
        <a:xfrm>
          <a:off x="0" y="3097"/>
          <a:ext cx="6066504" cy="1029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Conducting Zone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Nose to bronchioles (air transport and filtration)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261" y="53358"/>
        <a:ext cx="5965982" cy="929078"/>
      </dsp:txXfrm>
    </dsp:sp>
    <dsp:sp modelId="{CCB7DDB4-E67B-4A34-A957-D27F8F5B0ACC}">
      <dsp:nvSpPr>
        <dsp:cNvPr id="0" name=""/>
        <dsp:cNvSpPr/>
      </dsp:nvSpPr>
      <dsp:spPr>
        <a:xfrm>
          <a:off x="0" y="1191097"/>
          <a:ext cx="6066504" cy="1029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Bronchial Tree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Cartilage, smooth muscle, elastic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fibres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(airway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calibre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regulation)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261" y="1241358"/>
        <a:ext cx="5965982" cy="929078"/>
      </dsp:txXfrm>
    </dsp:sp>
    <dsp:sp modelId="{A0D3141D-5028-4DBC-8A87-5E6EEF0A10A7}">
      <dsp:nvSpPr>
        <dsp:cNvPr id="0" name=""/>
        <dsp:cNvSpPr/>
      </dsp:nvSpPr>
      <dsp:spPr>
        <a:xfrm>
          <a:off x="0" y="2379097"/>
          <a:ext cx="6066504" cy="1029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Lung Mechanics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Compliance and elastance  (efficient breathing mechanics)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261" y="2429358"/>
        <a:ext cx="5965982" cy="9290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77465-D9E2-42F3-AB8B-EE2D30414795}">
      <dsp:nvSpPr>
        <dsp:cNvPr id="0" name=""/>
        <dsp:cNvSpPr/>
      </dsp:nvSpPr>
      <dsp:spPr>
        <a:xfrm>
          <a:off x="0" y="1990"/>
          <a:ext cx="8536021" cy="100904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FA57BD-652C-437E-ABEA-EB9D1F11DAA7}">
      <dsp:nvSpPr>
        <dsp:cNvPr id="0" name=""/>
        <dsp:cNvSpPr/>
      </dsp:nvSpPr>
      <dsp:spPr>
        <a:xfrm>
          <a:off x="305236" y="229026"/>
          <a:ext cx="554975" cy="5549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A21296-A548-4004-8B75-3FD47584563A}">
      <dsp:nvSpPr>
        <dsp:cNvPr id="0" name=""/>
        <dsp:cNvSpPr/>
      </dsp:nvSpPr>
      <dsp:spPr>
        <a:xfrm>
          <a:off x="1165448" y="1990"/>
          <a:ext cx="7370572" cy="1009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91" tIns="106791" rIns="106791" bIns="1067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Disease Mechanism: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Allergic asthma is identified as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Th2-High Inflammation (extrinsic asthma) (Habib, Pasha and Tang, 2022).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5448" y="1990"/>
        <a:ext cx="7370572" cy="1009046"/>
      </dsp:txXfrm>
    </dsp:sp>
    <dsp:sp modelId="{1FF601CD-5CA2-4F4D-9FDC-B21C4C7C5FB1}">
      <dsp:nvSpPr>
        <dsp:cNvPr id="0" name=""/>
        <dsp:cNvSpPr/>
      </dsp:nvSpPr>
      <dsp:spPr>
        <a:xfrm>
          <a:off x="0" y="1263299"/>
          <a:ext cx="8536021" cy="100904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55BD73-C394-4986-A7AA-887D885228CA}">
      <dsp:nvSpPr>
        <dsp:cNvPr id="0" name=""/>
        <dsp:cNvSpPr/>
      </dsp:nvSpPr>
      <dsp:spPr>
        <a:xfrm>
          <a:off x="305236" y="1490334"/>
          <a:ext cx="554975" cy="5549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11ADD-2E1F-40DC-B11F-BBDAA2A20607}">
      <dsp:nvSpPr>
        <dsp:cNvPr id="0" name=""/>
        <dsp:cNvSpPr/>
      </dsp:nvSpPr>
      <dsp:spPr>
        <a:xfrm>
          <a:off x="1165448" y="1263299"/>
          <a:ext cx="7370572" cy="1009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91" tIns="106791" rIns="106791" bIns="1067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The Immune Response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Allergens trigger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 helper type 2 (Th2) 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cells activation (Habib, Pasha and Tang, 2022).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5448" y="1263299"/>
        <a:ext cx="7370572" cy="1009046"/>
      </dsp:txXfrm>
    </dsp:sp>
    <dsp:sp modelId="{A2163919-E5BB-4541-B5D7-622F4F8693EB}">
      <dsp:nvSpPr>
        <dsp:cNvPr id="0" name=""/>
        <dsp:cNvSpPr/>
      </dsp:nvSpPr>
      <dsp:spPr>
        <a:xfrm>
          <a:off x="0" y="2524607"/>
          <a:ext cx="8536021" cy="100904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A79B1B-4487-4BEA-B8CD-5F8D81A7A78D}">
      <dsp:nvSpPr>
        <dsp:cNvPr id="0" name=""/>
        <dsp:cNvSpPr/>
      </dsp:nvSpPr>
      <dsp:spPr>
        <a:xfrm>
          <a:off x="305236" y="2751642"/>
          <a:ext cx="554975" cy="5549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A5D21-124B-4EA3-9A27-FE8FD7D7C04A}">
      <dsp:nvSpPr>
        <dsp:cNvPr id="0" name=""/>
        <dsp:cNvSpPr/>
      </dsp:nvSpPr>
      <dsp:spPr>
        <a:xfrm>
          <a:off x="1165448" y="2524607"/>
          <a:ext cx="7370572" cy="1009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91" tIns="106791" rIns="106791" bIns="1067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Cytokine Emit: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Th2 cells emit important cytokines 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it-IT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such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as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</a:rPr>
            <a:t> IL-4, IL-5)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(Habib, Pasha and Tang, 2022).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5448" y="2524607"/>
        <a:ext cx="7370572" cy="1009046"/>
      </dsp:txXfrm>
    </dsp:sp>
    <dsp:sp modelId="{A8FC852E-F776-44FD-806B-378710A82091}">
      <dsp:nvSpPr>
        <dsp:cNvPr id="0" name=""/>
        <dsp:cNvSpPr/>
      </dsp:nvSpPr>
      <dsp:spPr>
        <a:xfrm>
          <a:off x="0" y="3785915"/>
          <a:ext cx="8536021" cy="100904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2F7A31-B35F-40F8-BCF0-D9C7446A568D}">
      <dsp:nvSpPr>
        <dsp:cNvPr id="0" name=""/>
        <dsp:cNvSpPr/>
      </dsp:nvSpPr>
      <dsp:spPr>
        <a:xfrm>
          <a:off x="305236" y="4012950"/>
          <a:ext cx="554975" cy="5549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1E482-1772-4DB1-B3EE-916000F7ED30}">
      <dsp:nvSpPr>
        <dsp:cNvPr id="0" name=""/>
        <dsp:cNvSpPr/>
      </dsp:nvSpPr>
      <dsp:spPr>
        <a:xfrm>
          <a:off x="1165448" y="3785915"/>
          <a:ext cx="7370572" cy="1009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91" tIns="106791" rIns="106791" bIns="1067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Cellular Effect: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Interleukin-5 (IL-5) attracts and stimulates eosinophils; this cell influx leads to chronic inflammation and harm to the airways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5448" y="3785915"/>
        <a:ext cx="7370572" cy="10090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77EC2E-709A-432A-B80A-52801F371B23}">
      <dsp:nvSpPr>
        <dsp:cNvPr id="0" name=""/>
        <dsp:cNvSpPr/>
      </dsp:nvSpPr>
      <dsp:spPr>
        <a:xfrm>
          <a:off x="0" y="0"/>
          <a:ext cx="9779819" cy="5998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Non-Modifiable Risk Factors</a:t>
          </a:r>
          <a:r>
            <a:rPr lang="en-GB" sz="3300" b="1" kern="1200" dirty="0"/>
            <a:t> </a:t>
          </a:r>
          <a:endParaRPr lang="en-US" sz="3300" kern="1200" dirty="0"/>
        </a:p>
      </dsp:txBody>
      <dsp:txXfrm>
        <a:off x="29282" y="29282"/>
        <a:ext cx="9721255" cy="541278"/>
      </dsp:txXfrm>
    </dsp:sp>
    <dsp:sp modelId="{79686F67-5B14-4695-AC5A-BA4AD27A100C}">
      <dsp:nvSpPr>
        <dsp:cNvPr id="0" name=""/>
        <dsp:cNvSpPr/>
      </dsp:nvSpPr>
      <dsp:spPr>
        <a:xfrm>
          <a:off x="0" y="699448"/>
          <a:ext cx="9779819" cy="1821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050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Genetic Tendency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Asthma or allergies in family history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(Thomsen, 2015).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Age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Asthma is common among adolescents globally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Global Asthma Report, 2021).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Gender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Male sex as a childhood risk factor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(Zhou and Tang, 2025).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Ethnicity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Asian roots with specific prevalence behaviours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(Lo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., 2024</a:t>
          </a:r>
          <a:r>
            <a:rPr lang="en-GB" sz="2100" kern="1200" dirty="0"/>
            <a:t>).</a:t>
          </a:r>
          <a:endParaRPr lang="en-US" sz="2100" kern="1200" dirty="0"/>
        </a:p>
      </dsp:txBody>
      <dsp:txXfrm>
        <a:off x="0" y="699448"/>
        <a:ext cx="9779819" cy="18216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77EC2E-709A-432A-B80A-52801F371B23}">
      <dsp:nvSpPr>
        <dsp:cNvPr id="0" name=""/>
        <dsp:cNvSpPr/>
      </dsp:nvSpPr>
      <dsp:spPr>
        <a:xfrm>
          <a:off x="0" y="0"/>
          <a:ext cx="9779819" cy="5998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Modifiable Risk Factors</a:t>
          </a:r>
          <a:r>
            <a:rPr lang="en-GB" sz="3300" b="1" kern="1200" dirty="0"/>
            <a:t> </a:t>
          </a:r>
          <a:endParaRPr lang="en-US" sz="3300" kern="1200" dirty="0"/>
        </a:p>
      </dsp:txBody>
      <dsp:txXfrm>
        <a:off x="29282" y="29282"/>
        <a:ext cx="9721255" cy="541278"/>
      </dsp:txXfrm>
    </dsp:sp>
    <dsp:sp modelId="{79686F67-5B14-4695-AC5A-BA4AD27A100C}">
      <dsp:nvSpPr>
        <dsp:cNvPr id="0" name=""/>
        <dsp:cNvSpPr/>
      </dsp:nvSpPr>
      <dsp:spPr>
        <a:xfrm>
          <a:off x="0" y="569660"/>
          <a:ext cx="9779819" cy="2002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050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nl-NL" sz="1800" b="1" kern="1200" dirty="0" err="1">
              <a:latin typeface="Arial" panose="020B0604020202020204" pitchFamily="34" charset="0"/>
              <a:cs typeface="Arial" panose="020B0604020202020204" pitchFamily="34" charset="0"/>
            </a:rPr>
            <a:t>Allergen</a:t>
          </a:r>
          <a:r>
            <a:rPr lang="nl-NL" sz="1800" b="1" kern="1200" dirty="0">
              <a:latin typeface="Arial" panose="020B0604020202020204" pitchFamily="34" charset="0"/>
              <a:cs typeface="Arial" panose="020B0604020202020204" pitchFamily="34" charset="0"/>
            </a:rPr>
            <a:t> Exposure</a:t>
          </a:r>
          <a:r>
            <a:rPr lang="nl-NL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These allergens exacerbate allergic asthma</a:t>
          </a:r>
          <a:r>
            <a:rPr lang="nl-NL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Allergyuk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, 2025).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Air Quality: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Air pollution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(such as Nitrogen dioxide (NO</a:t>
          </a:r>
          <a:r>
            <a:rPr lang="en-GB" sz="1800" kern="1200" baseline="-25000" dirty="0">
              <a:latin typeface="Arial" panose="020B0604020202020204" pitchFamily="34" charset="0"/>
              <a:cs typeface="Arial" panose="020B0604020202020204" pitchFamily="34" charset="0"/>
            </a:rPr>
            <a:t>2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))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can cause severe health issues (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Huang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Physical Activity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Football without proper management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(Klain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69660"/>
        <a:ext cx="9779819" cy="20024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CE488-847F-488B-86F2-5AC343811062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05F778-B4B3-4550-A7B5-447952472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641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05F778-B4B3-4550-A7B5-4479524723F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080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456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331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608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595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188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231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880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735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192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367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78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403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image" Target="../media/image3.png"/><Relationship Id="rId9" Type="http://schemas.microsoft.com/office/2007/relationships/diagramDrawing" Target="../diagrams/drawing3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13" Type="http://schemas.microsoft.com/office/2007/relationships/diagramDrawing" Target="../diagrams/drawing6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5.xml"/><Relationship Id="rId12" Type="http://schemas.openxmlformats.org/officeDocument/2006/relationships/diagramColors" Target="../diagrams/colors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5.xml"/><Relationship Id="rId11" Type="http://schemas.openxmlformats.org/officeDocument/2006/relationships/diagramQuickStyle" Target="../diagrams/quickStyle6.xml"/><Relationship Id="rId5" Type="http://schemas.openxmlformats.org/officeDocument/2006/relationships/diagramLayout" Target="../diagrams/layout5.xml"/><Relationship Id="rId10" Type="http://schemas.openxmlformats.org/officeDocument/2006/relationships/diagramLayout" Target="../diagrams/layout6.xml"/><Relationship Id="rId4" Type="http://schemas.openxmlformats.org/officeDocument/2006/relationships/diagramData" Target="../diagrams/data5.xml"/><Relationship Id="rId9" Type="http://schemas.openxmlformats.org/officeDocument/2006/relationships/diagramData" Target="../diagrams/data6.xml"/><Relationship Id="rId1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cells11172764" TargetMode="External"/><Relationship Id="rId3" Type="http://schemas.openxmlformats.org/officeDocument/2006/relationships/hyperlink" Target="https://doi.org/10.12968/bjhc.2022.0101" TargetMode="External"/><Relationship Id="rId7" Type="http://schemas.openxmlformats.org/officeDocument/2006/relationships/hyperlink" Target="https://ginasthma.org/wp-content/uploads/2023/07/GINA-2023-Full-report-23_07_06-WMS.pdf" TargetMode="External"/><Relationship Id="rId12" Type="http://schemas.openxmlformats.org/officeDocument/2006/relationships/hyperlink" Target="https://doi.org/10.1136/thorax-2023-221210" TargetMode="External"/><Relationship Id="rId2" Type="http://schemas.openxmlformats.org/officeDocument/2006/relationships/hyperlink" Target="https://www.allergyuk.org/about-allergy/types-of-allergies/asthma-respirator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86/s12931-024-03078-5" TargetMode="External"/><Relationship Id="rId11" Type="http://schemas.openxmlformats.org/officeDocument/2006/relationships/hyperlink" Target="https://doi.org/10.1186/s13052-024-01594-0" TargetMode="External"/><Relationship Id="rId5" Type="http://schemas.openxmlformats.org/officeDocument/2006/relationships/hyperlink" Target="https://doi.org/10.25004/IJPSDR.2022.140119" TargetMode="External"/><Relationship Id="rId10" Type="http://schemas.openxmlformats.org/officeDocument/2006/relationships/hyperlink" Target="https://doi.org/10.1186/s12889-025-21517-w" TargetMode="External"/><Relationship Id="rId4" Type="http://schemas.openxmlformats.org/officeDocument/2006/relationships/hyperlink" Target="https://doi.org/10.1177/1367493511406570" TargetMode="External"/><Relationship Id="rId9" Type="http://schemas.openxmlformats.org/officeDocument/2006/relationships/hyperlink" Target="https://doi.org/10.1002/14651858.CD011651.pub2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2770903.2017.1362423" TargetMode="External"/><Relationship Id="rId3" Type="http://schemas.openxmlformats.org/officeDocument/2006/relationships/hyperlink" Target="https://www.nice.org.uk/guidance/ng245/chapter/recommendations" TargetMode="External"/><Relationship Id="rId7" Type="http://schemas.openxmlformats.org/officeDocument/2006/relationships/hyperlink" Target="https://www.ncbi.nlm.nih.gov/books/NBK551579" TargetMode="External"/><Relationship Id="rId12" Type="http://schemas.openxmlformats.org/officeDocument/2006/relationships/hyperlink" Target="https://doi.org/10.1186/s12887-025-05409-x" TargetMode="External"/><Relationship Id="rId2" Type="http://schemas.openxmlformats.org/officeDocument/2006/relationships/hyperlink" Target="https://primarycare.northeastlondon.icb.nhs.uk/wp-content/uploads/2025/11/MART-Consensus-statement-FINAL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86/s40798-024-00722-8" TargetMode="External"/><Relationship Id="rId11" Type="http://schemas.openxmlformats.org/officeDocument/2006/relationships/hyperlink" Target="https://doi.org/10.1192/apt.bp.114.013854" TargetMode="External"/><Relationship Id="rId5" Type="http://schemas.openxmlformats.org/officeDocument/2006/relationships/hyperlink" Target="https://doi.org/10.1136/bmjopen-2021-058861" TargetMode="External"/><Relationship Id="rId10" Type="http://schemas.openxmlformats.org/officeDocument/2006/relationships/hyperlink" Target="https://doi.org/10.3402/ecrj.v2.24643" TargetMode="External"/><Relationship Id="rId4" Type="http://schemas.openxmlformats.org/officeDocument/2006/relationships/hyperlink" Target="https://doi.org/10.1097/MCP.0000000000000540" TargetMode="External"/><Relationship Id="rId9" Type="http://schemas.openxmlformats.org/officeDocument/2006/relationships/hyperlink" Target="https://www.globalasthmareport.globalasthmanetwork.org/burden/burden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5ACBFB-6F09-18A0-4AF0-D522313F01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for a 12-Year-Old with Allergic Asthma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Syed Mudassar Hussain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(Student ID: 2407258)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7FB50D-E302-00E2-619C-2A0ACE9C3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Introduction to Physiology (BMHP5023)</a:t>
            </a:r>
          </a:p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Tutor Name: Robert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17</a:t>
            </a:r>
            <a:r>
              <a:rPr lang="en-GB" sz="2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November 2025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A41B"/>
          </a:solidFill>
          <a:ln w="38100" cap="rnd">
            <a:solidFill>
              <a:srgbClr val="FFA41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49635793-E30A-73D8-D96D-A4646BC0D5C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954" r="30715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D8585A7-3D85-89D8-0C38-3ADA9E617C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296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337"/>
    </mc:Choice>
    <mc:Fallback xmlns="">
      <p:transition spd="slow" advTm="533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C6C9881-7A43-958C-D600-148E306B52EE}"/>
              </a:ext>
            </a:extLst>
          </p:cNvPr>
          <p:cNvSpPr txBox="1"/>
          <p:nvPr/>
        </p:nvSpPr>
        <p:spPr>
          <a:xfrm>
            <a:off x="1021713" y="299622"/>
            <a:ext cx="3275967" cy="404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400"/>
              </a:lnSpc>
              <a:spcBef>
                <a:spcPts val="2400"/>
              </a:spcBef>
              <a:spcAft>
                <a:spcPts val="1200"/>
              </a:spcAft>
            </a:pP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Case Overview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extBox 3">
            <a:extLst>
              <a:ext uri="{FF2B5EF4-FFF2-40B4-BE49-F238E27FC236}">
                <a16:creationId xmlns:a16="http://schemas.microsoft.com/office/drawing/2014/main" id="{1BFADCBD-E6BA-F228-966B-566A8AAD71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4838710"/>
              </p:ext>
            </p:extLst>
          </p:nvPr>
        </p:nvGraphicFramePr>
        <p:xfrm>
          <a:off x="1091380" y="875071"/>
          <a:ext cx="9779819" cy="2620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4" name="TextBox 3">
            <a:extLst>
              <a:ext uri="{FF2B5EF4-FFF2-40B4-BE49-F238E27FC236}">
                <a16:creationId xmlns:a16="http://schemas.microsoft.com/office/drawing/2014/main" id="{1F328B21-C620-2326-EB71-14D8455267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9083017"/>
              </p:ext>
            </p:extLst>
          </p:nvPr>
        </p:nvGraphicFramePr>
        <p:xfrm>
          <a:off x="1152340" y="3486191"/>
          <a:ext cx="9779819" cy="2620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5" name="2">
            <a:hlinkClick r:id="" action="ppaction://media"/>
            <a:extLst>
              <a:ext uri="{FF2B5EF4-FFF2-40B4-BE49-F238E27FC236}">
                <a16:creationId xmlns:a16="http://schemas.microsoft.com/office/drawing/2014/main" id="{2D08B07B-6406-4A80-B333-E675B96C01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482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297"/>
    </mc:Choice>
    <mc:Fallback xmlns="">
      <p:transition spd="slow" advTm="572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2C888E2-7054-183D-C011-8593E927784A}"/>
              </a:ext>
            </a:extLst>
          </p:cNvPr>
          <p:cNvSpPr txBox="1"/>
          <p:nvPr/>
        </p:nvSpPr>
        <p:spPr>
          <a:xfrm>
            <a:off x="798706" y="540774"/>
            <a:ext cx="85321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Respiratory System – Anatomy and Physiology</a:t>
            </a:r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A38F4DA6-1871-A617-089F-47F2F7D335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9918" y="1668361"/>
            <a:ext cx="3457011" cy="3063107"/>
          </a:xfrm>
          <a:prstGeom prst="rect">
            <a:avLst/>
          </a:prstGeom>
        </p:spPr>
      </p:pic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690A56F0-AEE2-8DE5-D0A1-7B4B525EFD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4154639"/>
              </p:ext>
            </p:extLst>
          </p:nvPr>
        </p:nvGraphicFramePr>
        <p:xfrm>
          <a:off x="963561" y="1759974"/>
          <a:ext cx="6066504" cy="34117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874FF96-0DD5-1BAB-934F-97995AAC9E32}"/>
              </a:ext>
            </a:extLst>
          </p:cNvPr>
          <p:cNvSpPr txBox="1"/>
          <p:nvPr/>
        </p:nvSpPr>
        <p:spPr>
          <a:xfrm>
            <a:off x="7885474" y="4731468"/>
            <a:ext cx="3637949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Figure 1. Human Respiratory System (</a:t>
            </a:r>
            <a:r>
              <a:rPr lang="en-US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Dudhat</a:t>
            </a: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 and Patel, 2022)</a:t>
            </a:r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3">
            <a:hlinkClick r:id="" action="ppaction://media"/>
            <a:extLst>
              <a:ext uri="{FF2B5EF4-FFF2-40B4-BE49-F238E27FC236}">
                <a16:creationId xmlns:a16="http://schemas.microsoft.com/office/drawing/2014/main" id="{BB657972-2FFC-1E44-8B51-7E209E189E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47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261"/>
    </mc:Choice>
    <mc:Fallback xmlns="">
      <p:transition spd="slow" advTm="76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2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218204-8D60-8834-6095-A687B72D4B79}"/>
              </a:ext>
            </a:extLst>
          </p:cNvPr>
          <p:cNvSpPr txBox="1"/>
          <p:nvPr/>
        </p:nvSpPr>
        <p:spPr>
          <a:xfrm>
            <a:off x="1082842" y="235974"/>
            <a:ext cx="7756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Asthma's Impact on Respiratory Function</a:t>
            </a:r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F4FC895-64EA-DE0A-FFDD-7327BC5D00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714844"/>
              </p:ext>
            </p:extLst>
          </p:nvPr>
        </p:nvGraphicFramePr>
        <p:xfrm>
          <a:off x="1140542" y="1091381"/>
          <a:ext cx="8536021" cy="47969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4">
            <a:hlinkClick r:id="" action="ppaction://media"/>
            <a:extLst>
              <a:ext uri="{FF2B5EF4-FFF2-40B4-BE49-F238E27FC236}">
                <a16:creationId xmlns:a16="http://schemas.microsoft.com/office/drawing/2014/main" id="{E6867722-68D7-4FD1-9F44-AC866EB4F8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3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202"/>
    </mc:Choice>
    <mc:Fallback xmlns="">
      <p:transition spd="slow" advTm="76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2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27CBEDA-8DD0-CAE5-AC7D-5354BB2BA620}"/>
              </a:ext>
            </a:extLst>
          </p:cNvPr>
          <p:cNvSpPr txBox="1"/>
          <p:nvPr/>
        </p:nvSpPr>
        <p:spPr>
          <a:xfrm>
            <a:off x="1021713" y="299622"/>
            <a:ext cx="4366363" cy="404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400"/>
              </a:lnSpc>
              <a:spcBef>
                <a:spcPts val="2400"/>
              </a:spcBef>
              <a:spcAft>
                <a:spcPts val="1200"/>
              </a:spcAft>
            </a:pP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Identified Risk Factors</a:t>
            </a: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159D2F64-911E-E3E5-E80F-72F52803F9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0055158"/>
              </p:ext>
            </p:extLst>
          </p:nvPr>
        </p:nvGraphicFramePr>
        <p:xfrm>
          <a:off x="1091380" y="875071"/>
          <a:ext cx="9779819" cy="2620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6" name="TextBox 3">
            <a:extLst>
              <a:ext uri="{FF2B5EF4-FFF2-40B4-BE49-F238E27FC236}">
                <a16:creationId xmlns:a16="http://schemas.microsoft.com/office/drawing/2014/main" id="{7E94DB3C-C723-845D-A98C-E6B8513069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80686336"/>
              </p:ext>
            </p:extLst>
          </p:nvPr>
        </p:nvGraphicFramePr>
        <p:xfrm>
          <a:off x="1152340" y="3648751"/>
          <a:ext cx="9779819" cy="2620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38AD49-0FC3-2E9C-0A55-F797DD310E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171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644"/>
    </mc:Choice>
    <mc:Fallback xmlns="">
      <p:transition spd="slow" advTm="102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6C1D5C-5C0A-6381-99B2-EA7670BAE15C}"/>
              </a:ext>
            </a:extLst>
          </p:cNvPr>
          <p:cNvSpPr txBox="1"/>
          <p:nvPr/>
        </p:nvSpPr>
        <p:spPr>
          <a:xfrm>
            <a:off x="517604" y="673770"/>
            <a:ext cx="3968132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3600" b="1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Care Plan 1: Pharmacological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13D7DD-86D7-7CFA-0D2E-27244BD4FE39}"/>
              </a:ext>
            </a:extLst>
          </p:cNvPr>
          <p:cNvSpPr txBox="1"/>
          <p:nvPr/>
        </p:nvSpPr>
        <p:spPr>
          <a:xfrm>
            <a:off x="5747657" y="882315"/>
            <a:ext cx="6119446" cy="548898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Goal: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To achieve and maintain complete control of Hussain's asthma for a symptom-free life (NICE, 2024).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Brown (Preventer) Inhaler: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Use daily, even when feeling well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Crucial for managing inflammation (GINA, 2023).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Blue (Reliever) Inhaler: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  Apply when symptomatic or in advance of exercising (NICE, 2024).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Inhaler Technique: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  Routine inspections and training are essential (Román-Rodríguez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., 2019).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Personalised Asthma Action Plan (PAAP): 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A vital component of self-management (NHS, 2025).</a:t>
            </a:r>
            <a:endParaRPr lang="en-US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F320B08-A190-D743-0E38-4E9DB87822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540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4"/>
    </mc:Choice>
    <mc:Fallback xmlns="">
      <p:transition spd="slow" advTm="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5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2BA2843-32B3-866E-BBA9-536758944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A82754BF-E3FC-92D8-2005-D0D32851E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2C31B07C-54FD-66FA-553C-563B10D46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BD2D6E-756D-3B33-6A77-61137648ACC8}"/>
              </a:ext>
            </a:extLst>
          </p:cNvPr>
          <p:cNvSpPr txBox="1"/>
          <p:nvPr/>
        </p:nvSpPr>
        <p:spPr>
          <a:xfrm>
            <a:off x="235975" y="673770"/>
            <a:ext cx="4775082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3600" b="1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Care Plan 2: Non-Pharmacological  &amp; Lifestyle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DED3ED-1242-E381-BCD7-CDD4B718A9FE}"/>
              </a:ext>
            </a:extLst>
          </p:cNvPr>
          <p:cNvSpPr txBox="1"/>
          <p:nvPr/>
        </p:nvSpPr>
        <p:spPr>
          <a:xfrm>
            <a:off x="5747656" y="1227755"/>
            <a:ext cx="6342743" cy="53893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Proactive Control of Triggers and Wellness</a:t>
            </a:r>
          </a:p>
          <a:p>
            <a:pPr marL="34290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Allergen Avoidance: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Detect and reduce exposure to known allergens </a:t>
            </a:r>
            <a:r>
              <a:rPr lang="de-DE" sz="19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de-DE" sz="1900" dirty="0" err="1">
                <a:latin typeface="Arial" panose="020B0604020202020204" pitchFamily="34" charset="0"/>
                <a:cs typeface="Arial" panose="020B0604020202020204" pitchFamily="34" charset="0"/>
              </a:rPr>
              <a:t>including</a:t>
            </a:r>
            <a:r>
              <a:rPr lang="de-DE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1900" dirty="0" err="1">
                <a:latin typeface="Arial" panose="020B0604020202020204" pitchFamily="34" charset="0"/>
                <a:cs typeface="Arial" panose="020B0604020202020204" pitchFamily="34" charset="0"/>
              </a:rPr>
              <a:t>pollen</a:t>
            </a:r>
            <a:r>
              <a:rPr lang="de-DE" sz="1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de-DE" sz="1900" dirty="0" err="1">
                <a:latin typeface="Arial" panose="020B0604020202020204" pitchFamily="34" charset="0"/>
                <a:cs typeface="Arial" panose="020B0604020202020204" pitchFamily="34" charset="0"/>
              </a:rPr>
              <a:t>dust</a:t>
            </a:r>
            <a:r>
              <a:rPr lang="de-DE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1900" dirty="0" err="1">
                <a:latin typeface="Arial" panose="020B0604020202020204" pitchFamily="34" charset="0"/>
                <a:cs typeface="Arial" panose="020B0604020202020204" pitchFamily="34" charset="0"/>
              </a:rPr>
              <a:t>mites</a:t>
            </a:r>
            <a:r>
              <a:rPr lang="de-DE" sz="19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Allergyuk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34290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Exercise Management: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Utilise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a blue reliever inhaler before playing football (NICE, 2024).</a:t>
            </a:r>
          </a:p>
          <a:p>
            <a:pPr marL="34290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Smoke Free environment: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Secure a smoke-free environment (in terms of both domestic and secondhand exposure) (GINA, 2023).</a:t>
            </a:r>
          </a:p>
          <a:p>
            <a:pPr marL="34290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Warm-up and Cool-down Routines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Preventive measures of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exercise-induced bronchoconstriction (EIB)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Fainardi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., 2024).</a:t>
            </a:r>
            <a:endParaRPr lang="en-GB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637EBA3-521A-7F38-4E3E-140710ACDA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937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11"/>
    </mc:Choice>
    <mc:Fallback xmlns="">
      <p:transition spd="slow" advTm="79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3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17A1874-00ED-BEFB-7416-03166A537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64550BB6-4D48-F69D-AC44-195240D6A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0ECA5B5A-1C94-640C-DAC5-A01297217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8AF003-DB70-B189-8E4F-0576DB153AD7}"/>
              </a:ext>
            </a:extLst>
          </p:cNvPr>
          <p:cNvSpPr txBox="1"/>
          <p:nvPr/>
        </p:nvSpPr>
        <p:spPr>
          <a:xfrm>
            <a:off x="517604" y="673770"/>
            <a:ext cx="3968132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3600" b="1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Care Plan 3: Monitoring and Review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83EC80-796F-F54F-0761-88791CFB011A}"/>
              </a:ext>
            </a:extLst>
          </p:cNvPr>
          <p:cNvSpPr txBox="1"/>
          <p:nvPr/>
        </p:nvSpPr>
        <p:spPr>
          <a:xfrm>
            <a:off x="5671594" y="1227755"/>
            <a:ext cx="6439125" cy="45228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Systematic Monitoring for Prolonged Management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Annual Review: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Organise annual asthma check-ups, at a minimum (NICE, 2024).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PAAP Application: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PAAP is utilised as a constant self-monitoring mechanism (NHS, 2025).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Symptom Record: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 to identify patterns of poor control (NICE, 2024).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School Collaboration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School involvement enhances safety during asthmatic emergencies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Harris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 2019).</a:t>
            </a:r>
          </a:p>
          <a:p>
            <a:pPr marL="34290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5BCEF7-5FA6-50A3-7458-DBE8B5F6FB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458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871"/>
    </mc:Choice>
    <mc:Fallback xmlns="">
      <p:transition spd="slow" advTm="458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7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F2BBAC1-05B5-B3AF-4372-3492504F1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FC648A14-230D-D0E7-5CDD-96CBA92A6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6B15CC3C-A648-F699-793C-13E1623FB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C90B94-69F1-AB41-D50E-A776173CD1F9}"/>
              </a:ext>
            </a:extLst>
          </p:cNvPr>
          <p:cNvSpPr txBox="1"/>
          <p:nvPr/>
        </p:nvSpPr>
        <p:spPr>
          <a:xfrm>
            <a:off x="517604" y="673770"/>
            <a:ext cx="3968132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3600" b="1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Communication and Ethics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F8EBC5-6D0C-2AAA-84DD-B2E108F9DAFE}"/>
              </a:ext>
            </a:extLst>
          </p:cNvPr>
          <p:cNvSpPr txBox="1"/>
          <p:nvPr/>
        </p:nvSpPr>
        <p:spPr>
          <a:xfrm>
            <a:off x="5671594" y="1227755"/>
            <a:ext cx="6439125" cy="45228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Direct Involvement: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 participation boosts commitment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(Taylor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2017).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Family-Centred Approach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Involve parents as partners in the process while promoting Hussain's independence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Harris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 2019).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Cultural Competence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Culturally sensitive communication is advised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(Lo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2024).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significance of confidentiality and consent is paramount for young individuals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(Vallance, 2016)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1E4A62-8A42-C186-4263-A8E32D190D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166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274"/>
    </mc:Choice>
    <mc:Fallback xmlns="">
      <p:transition spd="slow" advTm="562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7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9343D5F-D9F3-462F-E59B-59C67BE45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09E4812D-259B-E57F-0D5F-33E2AAF5A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FAE4984D-AB6D-78EB-B4EA-930477443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2FE7BE-8AC4-9D5F-D4A6-573E81021841}"/>
              </a:ext>
            </a:extLst>
          </p:cNvPr>
          <p:cNvSpPr txBox="1"/>
          <p:nvPr/>
        </p:nvSpPr>
        <p:spPr>
          <a:xfrm>
            <a:off x="441540" y="673770"/>
            <a:ext cx="4384460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sz="36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Multidisciplinary Team (MDT) Involvement</a:t>
            </a:r>
            <a:r>
              <a:rPr lang="en-US" sz="3600" b="1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DC1A61-65B9-FC2C-B039-B3C72525362C}"/>
              </a:ext>
            </a:extLst>
          </p:cNvPr>
          <p:cNvSpPr txBox="1"/>
          <p:nvPr/>
        </p:nvSpPr>
        <p:spPr>
          <a:xfrm>
            <a:off x="5671594" y="1877995"/>
            <a:ext cx="6439125" cy="45228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GP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facilitates continuous clinical care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(NICE, 2024).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Paediatrician (if needed):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Specialist input is necessary when control is hard to manage (NICE, 2024).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Asthma nurses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facilitate education and training in techniques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(Aurelio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Pharmacists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assist in ensuring adherence and proper inhaler technique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(Saleem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2022).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Hussain and Family: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The key members of the team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(Coyne and Harder, 2011).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0FF1D7-036E-F382-6D2F-9562007980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8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855"/>
    </mc:Choice>
    <mc:Fallback xmlns="">
      <p:transition spd="slow" advTm="658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5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D7F0CD6-F696-F655-DD8B-DBACE62CE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AEBC2680-E354-CEB2-6308-AFC80FB4A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A0C08BBA-4C67-6FC9-0202-D99F699F2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4C06FB-0128-4FAD-B2B8-1FB0A4D438EE}"/>
              </a:ext>
            </a:extLst>
          </p:cNvPr>
          <p:cNvSpPr txBox="1"/>
          <p:nvPr/>
        </p:nvSpPr>
        <p:spPr>
          <a:xfrm>
            <a:off x="517604" y="673770"/>
            <a:ext cx="3968132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3600" b="1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C78E4C-B7B7-624B-2F57-3B6E6D755FA6}"/>
              </a:ext>
            </a:extLst>
          </p:cNvPr>
          <p:cNvSpPr txBox="1"/>
          <p:nvPr/>
        </p:nvSpPr>
        <p:spPr>
          <a:xfrm>
            <a:off x="5671594" y="1227755"/>
            <a:ext cx="6439125" cy="45228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000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Asthma is a chronic inflammatory condition that requires ongoing preventive care.</a:t>
            </a:r>
          </a:p>
          <a:p>
            <a:pPr marL="4000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comprehensive care plan encompasses medical, lifestyle, and psychosocial requirements.</a:t>
            </a:r>
          </a:p>
          <a:p>
            <a:pPr marL="4000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key to empowerment lies in education and a personalised Asthma Action Plan.</a:t>
            </a:r>
          </a:p>
          <a:p>
            <a:pPr marL="4000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Collaborative and ethical care is effective, engaging participants such as the child, family, and MDT.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871047-C8F1-9AB4-A0C6-30D448B441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805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267"/>
    </mc:Choice>
    <mc:Fallback xmlns="">
      <p:transition spd="slow" advTm="402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6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F24DBA-4E10-F29D-6B1A-803FFD377268}"/>
              </a:ext>
            </a:extLst>
          </p:cNvPr>
          <p:cNvSpPr txBox="1"/>
          <p:nvPr/>
        </p:nvSpPr>
        <p:spPr>
          <a:xfrm>
            <a:off x="904352" y="150725"/>
            <a:ext cx="10796035" cy="5586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Allergyuk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(2025)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Asthma and Respiratory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https://www.allergyuk.org/about-allergy/types-of-allergies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/asthma-respiratory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Accessed: 14 November 2025).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Aurelio, M., Araujo, R.,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Zoetmann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J., Moody, J. and Shah, A. (2023) 'Using quality improvement to tackle the triple aim for children and young people with asthma: improving outcomes, experience and costs',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Healthcare Management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29(8), pp.1-12.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https://doi.org/10.12968/bjhc.2022.0101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Coyne, I. and Harder, M. (2011) 'Children’s participation in decision-making: balancing protection with shared decision-making using a situational perspective',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Health 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15(4), pp.312-319.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https://doi.org/10.1177/1367493511406570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Dudhat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K.R. and Patel, H.V. (2022) 'Influence of particle size and particle deposition of inhaled medication in lung disease: a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comrehensive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review', International Journal of Pharmaceutical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Sciences and Drug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14(1), pp.141-157.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https://doi.org/10.25004/IJPSDR.2022.140119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Fainardi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V., Grandinetti, R., Mussi, N., Rossi, A.,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Masetti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Giudice, A.,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Pilloni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Deolmi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 Ramundo, G.,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Alboresi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 and Bergamini, B.M. (2024) 'Exercise-induced bronchoconstriction in children: Delphi study and consensus document about definition and epidemiology, diagnostic work-up, treatment, and follow-up',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Respiratory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25(1), p.445.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https://doi.org/10.1186/s12931-024-03078-5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Global Initiative for Asthma (GINA) (2023)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GINA Main Report 2023 Front Cover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https://ginasthma.org/wp-content/uploads/2023/07/GINA-2023-Full-report-23_07_06-WMS.pdf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14 November 2025).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Habib, N., Pasha, M.A. and Tang, D.D. (2022) 'Current understanding of asthma pathogenesis and biomarkers',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Cells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11(17), p.2764.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https://doi.org/10.3390/cells11172764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Harris, K., Kneale, D.,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Lasserson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T.J., McDonald, V.M., Grigg, J. and Thomas, J. (2019) 'School‐based self‐management interventions for asthma in children and adolescents: a mixed methods systematic review',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Cochrane Database of Systematic Reviews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(1).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https://doi.org/10.1002/14651858.CD011651.pub2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Huang, K.C., Pan, H.Y., Hsieh, T.M., Chen, C.C. and Cheng, F.J. (2025) 'Association between air pollutants and blood cell counts in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patients with asthma: a retrospective observational study',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25(1), p.306.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https://doi.org/10.1186/s12889-025-21517-w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Klain, A., Giovannini, M., Pecoraro, L., Barni, S., Mori, F., Liotti, L., Mastrorilli, C., Saretta, F., Castagnoli, R., Arasi, S. and Caminiti, L. (2024) 'Exercise-induced bronchoconstriction, allergy and sports in children',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Italian Journal of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50(1), p.47.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https://doi.org/10.1186/s13052-024-01594-0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Lo, D., Lawson, C., Gillies, C., Shabnam, S., Gaillard, E.A., Pinnock, H. and Quint, J.K. (2024) 'Association between socioeconomic deprivation, ethnicity and health outcomes in preschool children with recurrent wheeze in England: a retrospective cohort study',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thorax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79(11), pp.1050-1059.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https://doi.org/10.1136/thorax-2023-221210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931303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A20DCD-EBFB-F0D5-D925-0155DF444696}"/>
              </a:ext>
            </a:extLst>
          </p:cNvPr>
          <p:cNvSpPr txBox="1"/>
          <p:nvPr/>
        </p:nvSpPr>
        <p:spPr>
          <a:xfrm>
            <a:off x="393539" y="393539"/>
            <a:ext cx="116094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EE3BCD-0FEF-BF26-0B15-BDAFE1EDA891}"/>
              </a:ext>
            </a:extLst>
          </p:cNvPr>
          <p:cNvSpPr txBox="1"/>
          <p:nvPr/>
        </p:nvSpPr>
        <p:spPr>
          <a:xfrm>
            <a:off x="688258" y="540777"/>
            <a:ext cx="1101212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(NHS) (2025) 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NICE/BTS/SIGN 2024 asthma guidance on MART therapy in children and young people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https://primarycare.northeastlondon.icb.nhs.uk/wp-content/uploads/2025/11/MART-Consensus-statement-FINAL.pdf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(Accessed: 16 November 2025).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(2024)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Asthma: diagnosis, monitoring and chronic asthma management (BTS, NICE, SIGN)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https://www.nice.org.uk/guidance/ng245/chapter/recommendations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14 November 2025).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Román-Rodríguez, M., Metting, E.,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Gacía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-Pardo, M., Kocks, J. and van der Molen, T. (2019) 'Wrong inhalation technique is associated to poor asthma clinical outcomes. Is there room for improvement?',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Curr 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Opin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Pulm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 Med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25(1), pp.18-26.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https://doi.org/10.1097/MCP.0000000000000540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Saleem, S.S., Khan, A., Aman, R., Saleem, S.S., Bibi, A., Ahmad, N., Mushtaq, S., Mehsud, S., Green, I.R., Rashid, S.A. and Khan, A. (2022) 'Impact of pharmacist-led educational intervention on knowledge of self-management among asthmatic patients: a prospective cohort study',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12(6), p.e058861.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https://doi.org/10.1136/bmjopen-2021-058861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Sañudo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B., Sánchez-Oliver, A.J., Fernández-Gavira, J., Gaser, D.,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Stöcker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N., Peralta, M., Marques, A., Papakonstantinou, S., Nicolini, C. and Sitzberger, C. (2024) 'Physical and psychosocial benefits of sports participation among children and adolescents with chronic diseases: a systematic review',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Sports Medicine-Open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10(1), p.54.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https://doi.org/10.1186/s40798-024-00722-8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Sinyor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 and Perez, L.C. (2023)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Pathophysiology Of Asthma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https://www.ncbi.nlm.nih.gov/books/NBK551579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13 November 2025).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Taylor, Y.J., Tapp, H., Shade, L.E., Liu, T.L., Mowrer, J.L. and Dulin, M.F. (2017) 'Impact of shared decision making on asthma quality of life and asthma control among children',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Asthma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55(6), pp.675-683.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https://doi.org/10.1080/02770903.2017.1362423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Global Asthma Report (2021)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Global Burden of Disease due to Asthma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https://www.globalasthmareport.globalasthmanetwork.org/burden/burden.php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(Accessed: 13 November 2025).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Thomsen S. F. (2015) 'Genetics of asthma: an introduction for the clinician',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European clinical respiratory journal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2, 10.3402/ecrj.v2.24643.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https://doi.org/10.3402/ecrj.v2.24643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Vallance, A.K. (2016) ''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Shhh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! Please don’t tell…’ Confidentiality in child and adolescent mental health', 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BJPsych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 Advances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22(1), pp.25-35.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https://doi.org/10.1192/apt.bp.114.013854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Zhou, W. and Tang, J. (2025) 'Prevalence and risk factors for childhood asthma: a systematic review and meta-analysis',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BMC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25(1), p.50.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https://doi.org/10.1186/s12887-025-05409-x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670400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2312</Words>
  <Application>Microsoft Office PowerPoint</Application>
  <PresentationFormat>Widescreen</PresentationFormat>
  <Paragraphs>95</Paragraphs>
  <Slides>13</Slides>
  <Notes>1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The Hand Bold</vt:lpstr>
      <vt:lpstr>The Serif Hand Black</vt:lpstr>
      <vt:lpstr>SketchyVTI</vt:lpstr>
      <vt:lpstr>Care Plan for a 12-Year-Old with Allergic Asthma    Syed Mudassar Hussain (Student ID: 2407258)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Syed Mudassar Hussain (2407258)</dc:creator>
  <cp:lastModifiedBy>Syed Mudassar Hussain (2407258)</cp:lastModifiedBy>
  <cp:revision>101</cp:revision>
  <dcterms:created xsi:type="dcterms:W3CDTF">2025-11-14T00:12:31Z</dcterms:created>
  <dcterms:modified xsi:type="dcterms:W3CDTF">2025-11-17T11:20:37Z</dcterms:modified>
</cp:coreProperties>
</file>