
<file path=[Content_Types].xml><?xml version="1.0" encoding="utf-8"?>
<Types xmlns="http://schemas.openxmlformats.org/package/2006/content-types">
  <Default ContentType="application/xml" Extension="xml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strictFirstAndLastChars="0" saveSubsetFonts="1">
  <p:sldMasterIdLst>
    <p:sldMasterId id="2147483659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4" name="Shape 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Shape 51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Shape 5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Shape 64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Shape 7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Shape 7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hape 81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" name="Shape 8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slid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Shape 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secHead">
  <p:cSld name="Section 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Shape 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x">
  <p:cSld name="Title and 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Shape 18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Shape 1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woColTx">
  <p:cSld name="Title and two 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Shape 22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Shape 23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Shape 2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Only">
  <p:cSld name="Title 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Shape 2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One column 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Shape 30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Shape 3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Main 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Shape 3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ection title and 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25"/>
            <a:ext cx="45720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Shape 3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Shape 38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Shape 3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>
                <a:solidFill>
                  <a:schemeClr val="dk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40" name="Shape 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aption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Shape 4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ig 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/>
          <p:nvPr>
            <p:ph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/>
        </p:txBody>
      </p:sp>
      <p:sp>
        <p:nvSpPr>
          <p:cNvPr id="46" name="Shape 46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Shape 4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mple-dark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Shape 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Char char="●"/>
              <a:defRPr sz="1800">
                <a:solidFill>
                  <a:schemeClr val="lt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>
                <a:solidFill>
                  <a:schemeClr val="lt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Char char="○"/>
              <a:defRPr>
                <a:solidFill>
                  <a:schemeClr val="lt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Char char="■"/>
              <a:defRPr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000">
                <a:solidFill>
                  <a:schemeClr val="lt2"/>
                </a:solidFill>
              </a:rPr>
              <a:t>‹#›</a:t>
            </a:fld>
            <a:endParaRPr sz="1000">
              <a:solidFill>
                <a:schemeClr val="lt2"/>
              </a:solidFill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New Historicism and The Circus Animals Desertion</a:t>
            </a:r>
            <a:endParaRPr/>
          </a:p>
        </p:txBody>
      </p:sp>
      <p:sp>
        <p:nvSpPr>
          <p:cNvPr id="55" name="Shape 55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Joseph Chitty</a:t>
            </a:r>
            <a:endParaRPr/>
          </a:p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Yeats’ historical context</a:t>
            </a:r>
            <a:endParaRPr/>
          </a:p>
        </p:txBody>
      </p:sp>
      <p:sp>
        <p:nvSpPr>
          <p:cNvPr id="61" name="Shape 6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. Yeats’ and the question of Irish identity.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 Yeats’ and the Romantic and Modernist movements.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 Yeats’ personal beliefs and </a:t>
            </a:r>
            <a:r>
              <a:rPr lang="en-GB"/>
              <a:t>political</a:t>
            </a:r>
            <a:r>
              <a:rPr lang="en-GB"/>
              <a:t> sympathies.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Circus Animals Desertion</a:t>
            </a:r>
            <a:endParaRPr/>
          </a:p>
        </p:txBody>
      </p:sp>
      <p:sp>
        <p:nvSpPr>
          <p:cNvPr id="67" name="Shape 67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. One of Yeats’ later poems.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 Critically reflects on his earlier work and role.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.Ottava rima.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 new historicist reading</a:t>
            </a:r>
            <a:endParaRPr/>
          </a:p>
        </p:txBody>
      </p:sp>
      <p:sp>
        <p:nvSpPr>
          <p:cNvPr id="73" name="Shape 73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. Cathleen, Cuchulainn, and sites of power.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 The politically embittered Yeats.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. Breaking open Modernism.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Potential issues with a new historicist reading</a:t>
            </a:r>
            <a:endParaRPr/>
          </a:p>
        </p:txBody>
      </p:sp>
      <p:sp>
        <p:nvSpPr>
          <p:cNvPr id="79" name="Shape 79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. The information offered.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 The potential focus of the reading.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. Retrospectively informed.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value of new historicism as an integrative approach</a:t>
            </a:r>
            <a:endParaRPr/>
          </a:p>
        </p:txBody>
      </p:sp>
      <p:sp>
        <p:nvSpPr>
          <p:cNvPr id="85" name="Shape 8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.Feminism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rPr lang="en-GB"/>
              <a:t>.Marxism</a:t>
            </a:r>
            <a:endParaRPr/>
          </a:p>
          <a:p>
            <a:pPr indent="0" lvl="0" marL="0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/>
              <a:t>.</a:t>
            </a:r>
            <a:r>
              <a:rPr lang="en-GB"/>
              <a:t>Phenomenology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Dark">
  <a:themeElements>
    <a:clrScheme name="Simple Dark">
      <a:dk1>
        <a:srgbClr val="FFFFFF"/>
      </a:dk1>
      <a:lt1>
        <a:srgbClr val="212121"/>
      </a:lt1>
      <a:dk2>
        <a:srgbClr val="303030"/>
      </a:dk2>
      <a:lt2>
        <a:srgbClr val="ADADAD"/>
      </a:lt2>
      <a:accent1>
        <a:srgbClr val="009688"/>
      </a:accent1>
      <a:accent2>
        <a:srgbClr val="EEEEEE"/>
      </a:accent2>
      <a:accent3>
        <a:srgbClr val="78909C"/>
      </a:accent3>
      <a:accent4>
        <a:srgbClr val="FFAB40"/>
      </a:accent4>
      <a:accent5>
        <a:srgbClr val="4DD0E1"/>
      </a:accent5>
      <a:accent6>
        <a:srgbClr val="EEFF41"/>
      </a:accent6>
      <a:hlink>
        <a:srgbClr val="4DD0E1"/>
      </a:hlink>
      <a:folHlink>
        <a:srgbClr val="4DD0E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