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62" r:id="rId4"/>
    <p:sldId id="263" r:id="rId5"/>
    <p:sldId id="264" r:id="rId6"/>
    <p:sldId id="261" r:id="rId7"/>
    <p:sldId id="257" r:id="rId8"/>
    <p:sldId id="258" r:id="rId9"/>
    <p:sldId id="266" r:id="rId10"/>
    <p:sldId id="265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4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D3EBC-FA01-4956-8CCC-6F4B2218821B}" type="datetimeFigureOut">
              <a:rPr lang="en-GB" smtClean="0"/>
              <a:t>13/01/2018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B6429-6E7C-4FF9-A007-DF8F56906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5279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D3EBC-FA01-4956-8CCC-6F4B2218821B}" type="datetimeFigureOut">
              <a:rPr lang="en-GB" smtClean="0"/>
              <a:t>13/01/2018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B6429-6E7C-4FF9-A007-DF8F56906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697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D3EBC-FA01-4956-8CCC-6F4B2218821B}" type="datetimeFigureOut">
              <a:rPr lang="en-GB" smtClean="0"/>
              <a:t>13/01/2018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B6429-6E7C-4FF9-A007-DF8F56906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462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D3EBC-FA01-4956-8CCC-6F4B2218821B}" type="datetimeFigureOut">
              <a:rPr lang="en-GB" smtClean="0"/>
              <a:t>13/01/2018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B6429-6E7C-4FF9-A007-DF8F56906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555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D3EBC-FA01-4956-8CCC-6F4B2218821B}" type="datetimeFigureOut">
              <a:rPr lang="en-GB" smtClean="0"/>
              <a:t>13/01/2018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B6429-6E7C-4FF9-A007-DF8F56906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00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D3EBC-FA01-4956-8CCC-6F4B2218821B}" type="datetimeFigureOut">
              <a:rPr lang="en-GB" smtClean="0"/>
              <a:t>13/01/2018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B6429-6E7C-4FF9-A007-DF8F56906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505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D3EBC-FA01-4956-8CCC-6F4B2218821B}" type="datetimeFigureOut">
              <a:rPr lang="en-GB" smtClean="0"/>
              <a:t>13/01/2018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B6429-6E7C-4FF9-A007-DF8F56906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435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D3EBC-FA01-4956-8CCC-6F4B2218821B}" type="datetimeFigureOut">
              <a:rPr lang="en-GB" smtClean="0"/>
              <a:t>13/01/2018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B6429-6E7C-4FF9-A007-DF8F56906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284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D3EBC-FA01-4956-8CCC-6F4B2218821B}" type="datetimeFigureOut">
              <a:rPr lang="en-GB" smtClean="0"/>
              <a:t>13/01/2018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B6429-6E7C-4FF9-A007-DF8F56906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2314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D3EBC-FA01-4956-8CCC-6F4B2218821B}" type="datetimeFigureOut">
              <a:rPr lang="en-GB" smtClean="0"/>
              <a:t>13/01/2018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B6429-6E7C-4FF9-A007-DF8F56906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41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D3EBC-FA01-4956-8CCC-6F4B2218821B}" type="datetimeFigureOut">
              <a:rPr lang="en-GB" smtClean="0"/>
              <a:t>13/01/2018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B6429-6E7C-4FF9-A007-DF8F56906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070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6D3EBC-FA01-4956-8CCC-6F4B2218821B}" type="datetimeFigureOut">
              <a:rPr lang="en-GB" smtClean="0"/>
              <a:t>13/01/2018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FB6429-6E7C-4FF9-A007-DF8F56906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163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i.pinimg.com/736x/89/17/d3/8917d32abb154317cc95d04321cd006e--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AF482-DF72-4E32-B0D4-FB415E503D7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Male Suffragettes: Was the Fight for Women’s Suffrage Truly a Gender War or Have Male Supporters Been Written Out of the Historiography? Case Studies of Frederick </a:t>
            </a:r>
            <a:r>
              <a:rPr lang="en-GB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Pethick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Lawrence and the Men’s Political Union for Women’s Enfranchisement.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60711B-2688-4E33-97D8-451DA963DD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AHSK6002</a:t>
            </a:r>
          </a:p>
          <a:p>
            <a:r>
              <a:rPr lang="en-GB" dirty="0"/>
              <a:t>Hilary Slack – 1500636</a:t>
            </a:r>
          </a:p>
          <a:p>
            <a:r>
              <a:rPr lang="en-GB" dirty="0"/>
              <a:t>BA History and Medieval Studies</a:t>
            </a:r>
          </a:p>
        </p:txBody>
      </p:sp>
    </p:spTree>
    <p:extLst>
      <p:ext uri="{BB962C8B-B14F-4D97-AF65-F5344CB8AC3E}">
        <p14:creationId xmlns:p14="http://schemas.microsoft.com/office/powerpoint/2010/main" val="34391968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2" name="Straight Arrow Connector 71">
            <a:extLst>
              <a:ext uri="{FF2B5EF4-FFF2-40B4-BE49-F238E27FC236}">
                <a16:creationId xmlns:a16="http://schemas.microsoft.com/office/drawing/2014/main" id="{E4A809D5-3600-46D4-A466-67F2349A54F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93776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https://media.gettyimages.com/photos/circa-1912-a-male-suffrage-supporter-is-led-over-the-bridge-at-st-picture-id3281567">
            <a:extLst>
              <a:ext uri="{FF2B5EF4-FFF2-40B4-BE49-F238E27FC236}">
                <a16:creationId xmlns:a16="http://schemas.microsoft.com/office/drawing/2014/main" id="{DC213143-867D-4640-B71A-824E33A81D7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39" r="16010" b="-2"/>
          <a:stretch/>
        </p:blipFill>
        <p:spPr bwMode="auto"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E2F27A-6E34-4ABF-832F-7A79F7096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                       Aims and Objectives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D4BB39-505B-41A3-8D2A-78D3415F75E0}"/>
              </a:ext>
            </a:extLst>
          </p:cNvPr>
          <p:cNvSpPr txBox="1"/>
          <p:nvPr/>
        </p:nvSpPr>
        <p:spPr>
          <a:xfrm>
            <a:off x="655321" y="2575034"/>
            <a:ext cx="5120113" cy="3462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To Look at the Early Twentieth Century Movement to gain Women’s Enfranchisement.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Were There Male Supporters and Were Any Militant Enough to be Classed as a Suffragette.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To Look at the Historiography of the Movement and Ascertain Whether the Male Supporters Were Written About or had They Been Deliberately  Written Out.</a:t>
            </a:r>
          </a:p>
        </p:txBody>
      </p:sp>
    </p:spTree>
    <p:extLst>
      <p:ext uri="{BB962C8B-B14F-4D97-AF65-F5344CB8AC3E}">
        <p14:creationId xmlns:p14="http://schemas.microsoft.com/office/powerpoint/2010/main" val="31743481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ttps://upload.wikimedia.org/wikipedia/en/6/64/Votes_For_Women.jpg">
            <a:extLst>
              <a:ext uri="{FF2B5EF4-FFF2-40B4-BE49-F238E27FC236}">
                <a16:creationId xmlns:a16="http://schemas.microsoft.com/office/drawing/2014/main" id="{CCF6EF60-01F8-4C46-9151-64D66CD97AE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98"/>
          <a:stretch/>
        </p:blipFill>
        <p:spPr bwMode="auto">
          <a:xfrm>
            <a:off x="0" y="0"/>
            <a:ext cx="4635571" cy="6569229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78" name="Straight Connector 72">
            <a:extLst>
              <a:ext uri="{FF2B5EF4-FFF2-40B4-BE49-F238E27FC236}">
                <a16:creationId xmlns:a16="http://schemas.microsoft.com/office/drawing/2014/main" id="{A7F400EE-A8A5-48AF-B4D6-291B52C6F0B0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A118B01-F169-4580-829E-E55B4A165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Research Questions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5FE7E3-9432-4DAB-9502-94BBF8A6A153}"/>
              </a:ext>
            </a:extLst>
          </p:cNvPr>
          <p:cNvSpPr txBox="1"/>
          <p:nvPr/>
        </p:nvSpPr>
        <p:spPr>
          <a:xfrm>
            <a:off x="4965431" y="2438400"/>
            <a:ext cx="6586489" cy="37854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What Role Did Men Have in the Women’s Suffrage Movement?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Were There Militant Male Supporters?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Were the Male Supporters Ever Written into the Historiography of the Women's’ Suffrage Movement? If So When and Why were They Written Out?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C99916-F7C9-431C-92CA-A5571A434400}"/>
              </a:ext>
            </a:extLst>
          </p:cNvPr>
          <p:cNvSpPr txBox="1"/>
          <p:nvPr/>
        </p:nvSpPr>
        <p:spPr>
          <a:xfrm>
            <a:off x="276726" y="6352674"/>
            <a:ext cx="42591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http://www.advertisingarchives.co.uk/preview/942/1/Poster/Votes-For-Women/1910s.jpg</a:t>
            </a:r>
          </a:p>
        </p:txBody>
      </p:sp>
    </p:spTree>
    <p:extLst>
      <p:ext uri="{BB962C8B-B14F-4D97-AF65-F5344CB8AC3E}">
        <p14:creationId xmlns:p14="http://schemas.microsoft.com/office/powerpoint/2010/main" val="37226701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5" name="Straight Arrow Connector 134">
            <a:extLst>
              <a:ext uri="{FF2B5EF4-FFF2-40B4-BE49-F238E27FC236}">
                <a16:creationId xmlns:a16="http://schemas.microsoft.com/office/drawing/2014/main" id="{E4A809D5-3600-46D4-A466-67F2349A54F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93776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https://upload.wikimedia.org/wikipedia/commons/e/e6/Suffrage_Campaigning-_Men%27s_League_for_Women%27s_Suffrage%2C_1907-1918._%2822473716134%29.jpg">
            <a:extLst>
              <a:ext uri="{FF2B5EF4-FFF2-40B4-BE49-F238E27FC236}">
                <a16:creationId xmlns:a16="http://schemas.microsoft.com/office/drawing/2014/main" id="{A7A3D05A-B57A-430B-AB11-0DDDEE7C56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9" r="4765" b="-1"/>
          <a:stretch/>
        </p:blipFill>
        <p:spPr bwMode="auto"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14FD1B1-667C-4D35-A580-E9EBABFFB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Why Male Suffragettes?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A878D1-8475-440A-8B27-DBAD0B89F313}"/>
              </a:ext>
            </a:extLst>
          </p:cNvPr>
          <p:cNvSpPr txBox="1"/>
          <p:nvPr/>
        </p:nvSpPr>
        <p:spPr>
          <a:xfrm>
            <a:off x="655321" y="2575034"/>
            <a:ext cx="5120113" cy="3462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A Listing, by </a:t>
            </a:r>
            <a:r>
              <a:rPr lang="en-US" sz="1700" dirty="0" err="1"/>
              <a:t>Ancestry.Co.Uk</a:t>
            </a:r>
            <a:r>
              <a:rPr lang="en-US" sz="1700" dirty="0"/>
              <a:t>, of One Hundred Men who had Been imprisoned for their part in the ‘Votes for Women’ Campaign Necessitated Further Investigation.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A Revisionist Gender Look at the Historiography of the Suffragette Movement.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A Need to Address the Imbalance While not Undermining Anything Women had achieved.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To try and Understand Why Men Would Have Been Written Out of The Suffrage Historiography.</a:t>
            </a:r>
          </a:p>
        </p:txBody>
      </p:sp>
    </p:spTree>
    <p:extLst>
      <p:ext uri="{BB962C8B-B14F-4D97-AF65-F5344CB8AC3E}">
        <p14:creationId xmlns:p14="http://schemas.microsoft.com/office/powerpoint/2010/main" val="759176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E4A809D5-3600-46D4-A466-67F2349A54F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93776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https://images-na.ssl-images-amazon.com/images/I/51aJvodFAhL._SX322_BO1,204,203,200_.jpg">
            <a:extLst>
              <a:ext uri="{FF2B5EF4-FFF2-40B4-BE49-F238E27FC236}">
                <a16:creationId xmlns:a16="http://schemas.microsoft.com/office/drawing/2014/main" id="{4A2B0D24-F0FA-487A-A5F5-90C45BAEFB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75" r="-1" b="23114"/>
          <a:stretch/>
        </p:blipFill>
        <p:spPr bwMode="auto"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907D0B-9766-4F7C-B0DF-56C7B9A8E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Initial Research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8EB823-48BA-43F0-9B7A-D697680E413C}"/>
              </a:ext>
            </a:extLst>
          </p:cNvPr>
          <p:cNvSpPr txBox="1"/>
          <p:nvPr/>
        </p:nvSpPr>
        <p:spPr>
          <a:xfrm>
            <a:off x="655321" y="2575034"/>
            <a:ext cx="5120113" cy="3462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Ancestry’s List of Men who had been in Suffragette Activities.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The Men’s Share by Angela V. John and Claire </a:t>
            </a:r>
            <a:r>
              <a:rPr lang="en-US" dirty="0" err="1"/>
              <a:t>Eustance</a:t>
            </a:r>
            <a:r>
              <a:rPr lang="en-US" dirty="0"/>
              <a:t>, One of the Few Books on Male Supporters of the Suffrage Movement.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Newspaper Articles and National Archive research helped to center on a couple of Individuals and Male Only Groups.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80662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nednewitt.com/whoswho/Frederick%20Pethick-Lawrence.jpg">
            <a:extLst>
              <a:ext uri="{FF2B5EF4-FFF2-40B4-BE49-F238E27FC236}">
                <a16:creationId xmlns:a16="http://schemas.microsoft.com/office/drawing/2014/main" id="{2B1F1D1F-97E6-46CF-BC77-EE33244DFCD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5" r="2" b="2"/>
          <a:stretch/>
        </p:blipFill>
        <p:spPr bwMode="auto">
          <a:xfrm>
            <a:off x="7556409" y="640082"/>
            <a:ext cx="3995928" cy="5577837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5450AB3-CA1C-4C61-8A3A-2F2AC973E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663" y="684427"/>
            <a:ext cx="6586491" cy="16766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 dirty="0"/>
              <a:t>Case Studies</a:t>
            </a:r>
            <a:br>
              <a:rPr lang="en-US" dirty="0"/>
            </a:br>
            <a:r>
              <a:rPr lang="en-US" dirty="0"/>
              <a:t>Frederick </a:t>
            </a:r>
            <a:r>
              <a:rPr lang="en-US" dirty="0" err="1"/>
              <a:t>PethicK</a:t>
            </a:r>
            <a:r>
              <a:rPr lang="en-US" dirty="0"/>
              <a:t> Lawrence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901E8A-68E6-4CBD-A595-C7C57289DF4E}"/>
              </a:ext>
            </a:extLst>
          </p:cNvPr>
          <p:cNvSpPr txBox="1"/>
          <p:nvPr/>
        </p:nvSpPr>
        <p:spPr>
          <a:xfrm>
            <a:off x="648930" y="2438400"/>
            <a:ext cx="6586489" cy="37854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‘Votes For Women’ Newspaper.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Joint Treasurer of the Women’s Social and Political Union.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Went on Hunger Strike and was Force-fed.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Lost his Fortune, Public Standing and Liberty for the Cause.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B941DE-1195-4FD7-B4FF-357389D54038}"/>
              </a:ext>
            </a:extLst>
          </p:cNvPr>
          <p:cNvSpPr txBox="1"/>
          <p:nvPr/>
        </p:nvSpPr>
        <p:spPr>
          <a:xfrm>
            <a:off x="7556409" y="6334780"/>
            <a:ext cx="37962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http://www.nednewitt.com/whoswho/Frederick%20Pethick-Lawrence.jpg</a:t>
            </a:r>
          </a:p>
        </p:txBody>
      </p:sp>
    </p:spTree>
    <p:extLst>
      <p:ext uri="{BB962C8B-B14F-4D97-AF65-F5344CB8AC3E}">
        <p14:creationId xmlns:p14="http://schemas.microsoft.com/office/powerpoint/2010/main" val="10472409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MEN’S LEAGUE WOMEN’S SUFFRAGE</a:t>
            </a:r>
          </a:p>
        </p:txBody>
      </p:sp>
      <p:pic>
        <p:nvPicPr>
          <p:cNvPr id="3074" name="Picture 2" descr="https://i.pinimg.com/736x/89/17/d3/8917d32abb154317cc95d04321cd006e--suffrage-movement-suffragett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042501"/>
            <a:ext cx="5257800" cy="321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5978977" y="5496003"/>
            <a:ext cx="74362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Ref: </a:t>
            </a:r>
            <a:r>
              <a:rPr lang="en-GB" sz="1200" dirty="0">
                <a:hlinkClick r:id="rId3"/>
              </a:rPr>
              <a:t>https://i.pinimg.com/736x/89/17/d3/8917d32abb154317cc95d04321cd006e--</a:t>
            </a:r>
            <a:endParaRPr lang="en-GB" sz="1200" dirty="0"/>
          </a:p>
          <a:p>
            <a:r>
              <a:rPr lang="en-GB" sz="1200" u="sng" dirty="0"/>
              <a:t> </a:t>
            </a:r>
            <a:r>
              <a:rPr lang="en-GB" sz="1200" u="sng" dirty="0">
                <a:solidFill>
                  <a:srgbClr val="0070C0"/>
                </a:solidFill>
              </a:rPr>
              <a:t>suffrage-movement-suffragette.jpg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9510C2-DC0F-4B57-8E3B-5FE070E21579}"/>
              </a:ext>
            </a:extLst>
          </p:cNvPr>
          <p:cNvSpPr txBox="1"/>
          <p:nvPr/>
        </p:nvSpPr>
        <p:spPr>
          <a:xfrm>
            <a:off x="838200" y="2042501"/>
            <a:ext cx="504524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at John Rylands Library Archive in Manchester.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Result: Not Militant Enough to be Classed as a Suffragette Group. Content with Writing Letters to Newspaper and Petitioning Government Ministers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893456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 MEN’S POLITICAL UNION FOR WOMEN’S ENFRANCHISEMENT</a:t>
            </a:r>
          </a:p>
        </p:txBody>
      </p:sp>
      <p:pic>
        <p:nvPicPr>
          <p:cNvPr id="4" name="Picture 2" descr="Pictur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082" y="1800664"/>
            <a:ext cx="3123441" cy="3720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9136138" y="5446051"/>
            <a:ext cx="6898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Ref: Naomi Paxton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7C84B1-0788-4553-93B4-090E9A190A0F}"/>
              </a:ext>
            </a:extLst>
          </p:cNvPr>
          <p:cNvSpPr txBox="1"/>
          <p:nvPr/>
        </p:nvSpPr>
        <p:spPr>
          <a:xfrm>
            <a:off x="997527" y="1983179"/>
            <a:ext cx="7338951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Prominent members including Victor Duval and Henry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Nevinson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who were Arrested for their Part in Women’s Suffrage Protests.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Members Tended to be Younger than those of the Men’s League for Women’s Suffrage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Often Used at Rallies as Protection for the Women’s Social and Political Union members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51537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436E32B-33C3-4032-8278-DCCF4E4E9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Gender War?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871A6E-CF93-4685-B1AD-283F1AD74654}"/>
              </a:ext>
            </a:extLst>
          </p:cNvPr>
          <p:cNvSpPr txBox="1"/>
          <p:nvPr/>
        </p:nvSpPr>
        <p:spPr>
          <a:xfrm>
            <a:off x="4976031" y="963877"/>
            <a:ext cx="6377769" cy="49302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Historiographical research from early twentieth century historians and biographies to gender historians of the 60’s and recent historians.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Initial research indicates that early twentieth century biographies write about male supporters.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Mrs Pankhurst writes out Frederick Pethick Lawrence’s role in the WSPU.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Recent historiography mentions that there were male supporters but gives no evidence.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‘Votes for Women’  teaching in schools makes no mention of male support.</a:t>
            </a:r>
          </a:p>
        </p:txBody>
      </p:sp>
    </p:spTree>
    <p:extLst>
      <p:ext uri="{BB962C8B-B14F-4D97-AF65-F5344CB8AC3E}">
        <p14:creationId xmlns:p14="http://schemas.microsoft.com/office/powerpoint/2010/main" val="7473998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s://upload.wikimedia.org/wikipedia/commons/thumb/8/8e/Poster_by_A_Patriot%2C_showing_a_suffragette_prisoner_being_force-fed%2C_1910.jpg/220px-Poster_by_A_Patriot%2C_showing_a_suffragette_prisoner_being_force-fed%2C_1910.jpg">
            <a:extLst>
              <a:ext uri="{FF2B5EF4-FFF2-40B4-BE49-F238E27FC236}">
                <a16:creationId xmlns:a16="http://schemas.microsoft.com/office/drawing/2014/main" id="{DA7EEEDE-44EB-42C2-905E-E2ABA2E852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69" r="-1" b="-1"/>
          <a:stretch/>
        </p:blipFill>
        <p:spPr bwMode="auto">
          <a:xfrm>
            <a:off x="20" y="10"/>
            <a:ext cx="4635571" cy="685799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148" name="Straight Connector 70">
            <a:extLst>
              <a:ext uri="{FF2B5EF4-FFF2-40B4-BE49-F238E27FC236}">
                <a16:creationId xmlns:a16="http://schemas.microsoft.com/office/drawing/2014/main" id="{A7F400EE-A8A5-48AF-B4D6-291B52C6F0B0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>
            <a:solidFill>
              <a:srgbClr val="604F4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C8C0ECF-306E-486F-95C3-F55F5B8D0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BF5BC9-DDA2-480F-B4C0-83CB5EE113A5}"/>
              </a:ext>
            </a:extLst>
          </p:cNvPr>
          <p:cNvSpPr txBox="1"/>
          <p:nvPr/>
        </p:nvSpPr>
        <p:spPr>
          <a:xfrm>
            <a:off x="4965431" y="2438400"/>
            <a:ext cx="6586489" cy="378541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So Far Evidence Points Towards the Suffragette Movement not being Limited to Just Female Campaigners.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Angela V. John Lists Eleven Men Only Women’s Suffrage Groups; The Men’s Political Union for Women’s Enfranchisement appears to be the most Militant.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 err="1"/>
              <a:t>Mrs</a:t>
            </a:r>
            <a:r>
              <a:rPr lang="en-US" sz="2000" dirty="0"/>
              <a:t> Pankhurst makes no Mention of Frederick </a:t>
            </a:r>
            <a:r>
              <a:rPr lang="en-US" sz="2000" dirty="0" err="1"/>
              <a:t>Pethick</a:t>
            </a:r>
            <a:r>
              <a:rPr lang="en-US" sz="2000" dirty="0"/>
              <a:t> Lawrence’s part in the WSPU.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Later Historiography appears to have written men out of the </a:t>
            </a:r>
            <a:r>
              <a:rPr lang="en-US" sz="2000"/>
              <a:t>story possibly to </a:t>
            </a:r>
            <a:r>
              <a:rPr lang="en-US" sz="2000" dirty="0"/>
              <a:t>reinforce their own agenda.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4105216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D70B121-56F4-4848-B38B-182089D909F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D72A2C9-F3CA-4216-8BAD-FA4C970C3C4E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710A961-4F75-4E1A-8E18-7B99E38BF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Select      Bibliography</a:t>
            </a:r>
          </a:p>
        </p:txBody>
      </p:sp>
      <p:sp>
        <p:nvSpPr>
          <p:cNvPr id="25" name="TextBox 2">
            <a:extLst>
              <a:ext uri="{FF2B5EF4-FFF2-40B4-BE49-F238E27FC236}">
                <a16:creationId xmlns:a16="http://schemas.microsoft.com/office/drawing/2014/main" id="{0DC55BE4-FA90-4972-8C6A-FA52FCC8D705}"/>
              </a:ext>
            </a:extLst>
          </p:cNvPr>
          <p:cNvSpPr txBox="1"/>
          <p:nvPr/>
        </p:nvSpPr>
        <p:spPr>
          <a:xfrm>
            <a:off x="4849198" y="963877"/>
            <a:ext cx="6377769" cy="49302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/>
              <a:t>Primary Sources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Campbell, R.J., </a:t>
            </a:r>
            <a:r>
              <a:rPr lang="en-US" sz="1300" i="1"/>
              <a:t>Women’s Suffrage and the Social Evil: Speech Delivered on December 17</a:t>
            </a:r>
            <a:r>
              <a:rPr lang="en-US" sz="1300" i="1" baseline="30000"/>
              <a:t>th</a:t>
            </a:r>
            <a:r>
              <a:rPr lang="en-US" sz="1300" i="1"/>
              <a:t>, 1907, at the Queen’s Hall, London Under the Auspices of the Men’s League for Women’s Suffrage</a:t>
            </a:r>
            <a:r>
              <a:rPr lang="en-US" sz="1300"/>
              <a:t> (London: Women’s Freedom League, 1908).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Pankhurst, C., Pethick Lawrence, F.W., </a:t>
            </a:r>
            <a:r>
              <a:rPr lang="en-US" sz="1300" i="1"/>
              <a:t>Unshackled: the Story of How we Won the Vote </a:t>
            </a:r>
            <a:r>
              <a:rPr lang="en-US" sz="1300"/>
              <a:t>(London: Cresset Women’s Voices, 1959).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Pankhurst, E., </a:t>
            </a:r>
            <a:r>
              <a:rPr lang="en-US" sz="1300" i="1"/>
              <a:t>Mrs Pankhursts Own Story </a:t>
            </a:r>
            <a:r>
              <a:rPr lang="en-US" sz="1300"/>
              <a:t>(London: Eveleigh Nash, 1914), Kindle Edition.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Pethick Lawrence, E., </a:t>
            </a:r>
            <a:r>
              <a:rPr lang="en-US" sz="1300" i="1"/>
              <a:t>My Part in a Changing World </a:t>
            </a:r>
            <a:r>
              <a:rPr lang="en-US" sz="1300"/>
              <a:t>(London: Victor Gollancz, 1938).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Pethick Lawrence, F.W., </a:t>
            </a:r>
            <a:r>
              <a:rPr lang="en-US" sz="1300" i="1"/>
              <a:t>Fate Has Been Kind </a:t>
            </a:r>
            <a:r>
              <a:rPr lang="en-US" sz="1300"/>
              <a:t>(London: Hutchinson and Co., 1942).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/>
              <a:t>Secondary Sources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Bentley, M., Stevenson, J., </a:t>
            </a:r>
            <a:r>
              <a:rPr lang="en-US" sz="1300" i="1"/>
              <a:t>High and Low Politics in Modern Britain </a:t>
            </a:r>
            <a:r>
              <a:rPr lang="en-US" sz="1300"/>
              <a:t>(Oxford: Clarendon Press, 1983).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John, A.V., Eustance, C., ed., </a:t>
            </a:r>
            <a:r>
              <a:rPr lang="en-US" sz="1300" i="1"/>
              <a:t>The Men’s Share? Masculinities, Male Support and Women’s Suffrage in Britain, 1890-1920</a:t>
            </a:r>
            <a:r>
              <a:rPr lang="en-US" sz="1300"/>
              <a:t> (London: Routledge, 1997).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Phillips, M., </a:t>
            </a:r>
            <a:r>
              <a:rPr lang="en-US" sz="1300" i="1"/>
              <a:t>The Ascent of Women: A History of the Suffragette Movement </a:t>
            </a:r>
            <a:r>
              <a:rPr lang="en-US" sz="1300"/>
              <a:t>(London: Abacus, 2004).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Smith, H.L. The British Women’s Suffrage Campaign 1866 – 1928. Revised 2</a:t>
            </a:r>
            <a:r>
              <a:rPr lang="en-US" sz="1300" baseline="30000"/>
              <a:t>nd</a:t>
            </a:r>
            <a:r>
              <a:rPr lang="en-US" sz="1300"/>
              <a:t> Edition (Abingdon: Routledge, 2013).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Strachey, R., The Cause: A Short History of the Women’s Movement in Great Britain (London: Kennikat Press, 1928).</a:t>
            </a:r>
          </a:p>
        </p:txBody>
      </p:sp>
    </p:spTree>
    <p:extLst>
      <p:ext uri="{BB962C8B-B14F-4D97-AF65-F5344CB8AC3E}">
        <p14:creationId xmlns:p14="http://schemas.microsoft.com/office/powerpoint/2010/main" val="13717942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686</TotalTime>
  <Words>899</Words>
  <Application>Microsoft Office PowerPoint</Application>
  <PresentationFormat>Widescreen</PresentationFormat>
  <Paragraphs>89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Male Suffragettes: Was the Fight for Women’s Suffrage Truly a Gender War or Have Male Supporters Been Written Out of the Historiography? Case Studies of Frederick Pethick Lawrence and the Men’s Political Union for Women’s Enfranchisement. </vt:lpstr>
      <vt:lpstr>                       Aims and Objectives</vt:lpstr>
      <vt:lpstr>Research Questions</vt:lpstr>
      <vt:lpstr>Why Male Suffragettes?</vt:lpstr>
      <vt:lpstr>Initial Research</vt:lpstr>
      <vt:lpstr>Case Studies Frederick PethicK Lawrence</vt:lpstr>
      <vt:lpstr>       MEN’S LEAGUE WOMEN’S SUFFRAGE</vt:lpstr>
      <vt:lpstr> MEN’S POLITICAL UNION FOR WOMEN’S ENFRANCHISEMENT</vt:lpstr>
      <vt:lpstr>Gender War?</vt:lpstr>
      <vt:lpstr>Conclusion</vt:lpstr>
      <vt:lpstr>Select      Bibliography</vt:lpstr>
    </vt:vector>
  </TitlesOfParts>
  <Company>Cambridge University Engineering Department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Frederick Pethick Lawrence</dc:title>
  <dc:creator>hilly</dc:creator>
  <cp:lastModifiedBy>Hilly Slack</cp:lastModifiedBy>
  <cp:revision>35</cp:revision>
  <dcterms:created xsi:type="dcterms:W3CDTF">2017-12-06T15:02:24Z</dcterms:created>
  <dcterms:modified xsi:type="dcterms:W3CDTF">2018-01-13T19:30:00Z</dcterms:modified>
</cp:coreProperties>
</file>