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tags/tag35.xml" ContentType="application/vnd.openxmlformats-officedocument.presentationml.tags+xml"/>
  <Override PartName="/ppt/notesSlides/notesSlide35.xml" ContentType="application/vnd.openxmlformats-officedocument.presentationml.notesSlide+xml"/>
  <Override PartName="/ppt/tags/tag36.xml" ContentType="application/vnd.openxmlformats-officedocument.presentationml.tags+xml"/>
  <Override PartName="/ppt/notesSlides/notesSlide36.xml" ContentType="application/vnd.openxmlformats-officedocument.presentationml.notesSlide+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9"/>
  </p:notesMasterIdLst>
  <p:handoutMasterIdLst>
    <p:handoutMasterId r:id="rId50"/>
  </p:handoutMasterIdLst>
  <p:sldIdLst>
    <p:sldId id="256" r:id="rId5"/>
    <p:sldId id="275" r:id="rId6"/>
    <p:sldId id="468" r:id="rId7"/>
    <p:sldId id="469" r:id="rId8"/>
    <p:sldId id="335" r:id="rId9"/>
    <p:sldId id="508" r:id="rId10"/>
    <p:sldId id="510" r:id="rId11"/>
    <p:sldId id="511" r:id="rId12"/>
    <p:sldId id="512" r:id="rId13"/>
    <p:sldId id="513" r:id="rId14"/>
    <p:sldId id="514" r:id="rId15"/>
    <p:sldId id="515" r:id="rId16"/>
    <p:sldId id="517" r:id="rId17"/>
    <p:sldId id="522" r:id="rId18"/>
    <p:sldId id="523" r:id="rId19"/>
    <p:sldId id="524" r:id="rId20"/>
    <p:sldId id="525" r:id="rId21"/>
    <p:sldId id="526" r:id="rId22"/>
    <p:sldId id="527" r:id="rId23"/>
    <p:sldId id="528" r:id="rId24"/>
    <p:sldId id="529" r:id="rId25"/>
    <p:sldId id="530" r:id="rId26"/>
    <p:sldId id="531" r:id="rId27"/>
    <p:sldId id="532" r:id="rId28"/>
    <p:sldId id="533" r:id="rId29"/>
    <p:sldId id="534" r:id="rId30"/>
    <p:sldId id="540" r:id="rId31"/>
    <p:sldId id="541" r:id="rId32"/>
    <p:sldId id="542" r:id="rId33"/>
    <p:sldId id="543" r:id="rId34"/>
    <p:sldId id="544" r:id="rId35"/>
    <p:sldId id="545" r:id="rId36"/>
    <p:sldId id="547" r:id="rId37"/>
    <p:sldId id="548" r:id="rId38"/>
    <p:sldId id="549" r:id="rId39"/>
    <p:sldId id="550" r:id="rId40"/>
    <p:sldId id="551" r:id="rId41"/>
    <p:sldId id="552" r:id="rId42"/>
    <p:sldId id="553" r:id="rId43"/>
    <p:sldId id="556" r:id="rId44"/>
    <p:sldId id="557" r:id="rId45"/>
    <p:sldId id="558" r:id="rId46"/>
    <p:sldId id="559" r:id="rId47"/>
    <p:sldId id="274"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5" name="hp" initials="h"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99" autoAdjust="0"/>
    <p:restoredTop sz="94660"/>
  </p:normalViewPr>
  <p:slideViewPr>
    <p:cSldViewPr>
      <p:cViewPr varScale="1">
        <p:scale>
          <a:sx n="100" d="100"/>
          <a:sy n="100" d="100"/>
        </p:scale>
        <p:origin x="759"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commentAuthors" Target="commentAuthors.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03/12/2020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03/12/2020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6</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CyberOps Associate v1.0</a:t>
            </a:r>
            <a:endParaRPr lang="en-US" sz="1200" b="0" i="0" kern="1200" dirty="0">
              <a:solidFill>
                <a:schemeClr val="tx1"/>
              </a:solidFill>
              <a:effectLst/>
              <a:latin typeface="+mn-lt"/>
              <a:ea typeface="+mn-ea"/>
              <a:cs typeface="+mn-cs"/>
            </a:endParaRPr>
          </a:p>
          <a:p>
            <a:pPr>
              <a:buFontTx/>
              <a:buNone/>
            </a:pPr>
            <a:r>
              <a:rPr lang="en-US" sz="1200" b="0" dirty="0"/>
              <a:t>21 </a:t>
            </a:r>
            <a:r>
              <a:rPr lang="en-IN" dirty="0">
                <a:latin typeface="Times New Roman"/>
                <a:cs typeface="Times New Roman"/>
              </a:rPr>
              <a:t>– </a:t>
            </a:r>
            <a:r>
              <a:rPr lang="en-US" sz="1200" b="0" dirty="0">
                <a:solidFill>
                  <a:srgbClr val="FF0000"/>
                </a:solidFill>
              </a:rPr>
              <a:t>Cryptography</a:t>
            </a:r>
            <a:endParaRPr lang="en-US" dirty="0"/>
          </a:p>
          <a:p>
            <a:pPr>
              <a:buFontTx/>
              <a:buNone/>
            </a:pPr>
            <a:r>
              <a:rPr lang="en-US" sz="1200" b="0" dirty="0">
                <a:solidFill>
                  <a:srgbClr val="FF0000"/>
                </a:solidFill>
              </a:rPr>
              <a:t>21.0 </a:t>
            </a:r>
            <a:r>
              <a:rPr lang="en-GB" dirty="0"/>
              <a:t>– Introduction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21.0.2 – </a:t>
            </a:r>
            <a:r>
              <a:rPr lang="en-US" sz="1200" b="0" i="0" kern="1200" dirty="0">
                <a:solidFill>
                  <a:schemeClr val="tx1"/>
                </a:solidFill>
                <a:effectLst/>
                <a:latin typeface="+mn-lt"/>
                <a:ea typeface="+mn-ea"/>
                <a:cs typeface="+mn-cs"/>
              </a:rPr>
              <a:t>What Will I Learn in this Module?</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21.0.3</a:t>
            </a:r>
            <a:r>
              <a:rPr lang="en-US" sz="1200" b="0" i="0" kern="1200" baseline="0" dirty="0">
                <a:solidFill>
                  <a:schemeClr val="tx1"/>
                </a:solidFill>
                <a:effectLst/>
                <a:latin typeface="+mn-lt"/>
                <a:ea typeface="+mn-ea"/>
                <a:cs typeface="+mn-cs"/>
              </a:rPr>
              <a:t> </a:t>
            </a:r>
            <a:r>
              <a:rPr lang="en-GB" dirty="0"/>
              <a:t>– </a:t>
            </a:r>
            <a:r>
              <a:rPr lang="en-US" sz="1200" b="0" i="0" kern="1200" dirty="0">
                <a:solidFill>
                  <a:schemeClr val="tx1"/>
                </a:solidFill>
                <a:effectLst/>
                <a:latin typeface="+mn-lt"/>
                <a:ea typeface="+mn-ea"/>
                <a:cs typeface="+mn-cs"/>
              </a:rPr>
              <a:t>Class Activity - Creating Codes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972405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21.1.1 – </a:t>
            </a:r>
            <a:r>
              <a:rPr lang="en-US" sz="1200" b="0" i="0" kern="1200" dirty="0">
                <a:solidFill>
                  <a:schemeClr val="tx1"/>
                </a:solidFill>
                <a:effectLst/>
                <a:latin typeface="+mn-lt"/>
                <a:ea typeface="+mn-ea"/>
                <a:cs typeface="+mn-cs"/>
              </a:rPr>
              <a:t>Securing Communications</a:t>
            </a:r>
          </a:p>
        </p:txBody>
      </p:sp>
    </p:spTree>
    <p:extLst>
      <p:ext uri="{BB962C8B-B14F-4D97-AF65-F5344CB8AC3E}">
        <p14:creationId xmlns:p14="http://schemas.microsoft.com/office/powerpoint/2010/main" val="4242083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21.1.2 – </a:t>
            </a:r>
            <a:r>
              <a:rPr lang="en-US" dirty="0"/>
              <a:t>Cryptographic Hash Functions</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794726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21.1.3 – </a:t>
            </a:r>
            <a:r>
              <a:rPr lang="en-US" dirty="0"/>
              <a:t>Cryptographic Hash Operation</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300488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21.1.4 – </a:t>
            </a:r>
            <a:r>
              <a:rPr lang="en-US" dirty="0"/>
              <a:t>MD5 and SHA</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407954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21.1.4 – </a:t>
            </a:r>
            <a:r>
              <a:rPr lang="en-US" dirty="0"/>
              <a:t>MD5 and SHA</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504218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21.1.5 – Origin Authentication</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2807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21.1 </a:t>
            </a:r>
            <a:r>
              <a:rPr lang="en-GB" dirty="0"/>
              <a:t>– </a:t>
            </a:r>
            <a:r>
              <a:rPr lang="en-US" sz="1200" b="0" i="0" kern="1200" dirty="0">
                <a:solidFill>
                  <a:schemeClr val="tx1"/>
                </a:solidFill>
                <a:effectLst/>
                <a:latin typeface="+mn-lt"/>
                <a:ea typeface="+mn-ea"/>
                <a:cs typeface="+mn-cs"/>
              </a:rPr>
              <a:t>Integrity and Authenticity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21.1.5 – Origin Authentication</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46581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a:t>
            </a:r>
            <a:r>
              <a:rPr lang="en-US" sz="1200" b="0" dirty="0">
                <a:solidFill>
                  <a:srgbClr val="FF0000"/>
                </a:solidFill>
              </a:rPr>
              <a:t> </a:t>
            </a:r>
            <a:r>
              <a:rPr lang="en-GB" dirty="0"/>
              <a:t>– </a:t>
            </a:r>
            <a:r>
              <a:rPr lang="en-US" sz="1200" b="0" dirty="0">
                <a:solidFill>
                  <a:srgbClr val="FF0000"/>
                </a:solidFill>
              </a:rPr>
              <a:t>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21.2.1 – </a:t>
            </a:r>
            <a:r>
              <a:rPr lang="en-US" sz="1200" b="0" i="0" kern="1200" dirty="0">
                <a:solidFill>
                  <a:schemeClr val="tx1"/>
                </a:solidFill>
                <a:effectLst/>
                <a:latin typeface="+mn-lt"/>
                <a:ea typeface="+mn-ea"/>
                <a:cs typeface="+mn-cs"/>
              </a:rPr>
              <a:t>Data Confidentiality</a:t>
            </a:r>
          </a:p>
        </p:txBody>
      </p:sp>
    </p:spTree>
    <p:extLst>
      <p:ext uri="{BB962C8B-B14F-4D97-AF65-F5344CB8AC3E}">
        <p14:creationId xmlns:p14="http://schemas.microsoft.com/office/powerpoint/2010/main" val="1095530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21.2.2 – </a:t>
            </a:r>
            <a:r>
              <a:rPr lang="en-US" sz="1200" b="0" i="0" kern="1200" dirty="0">
                <a:solidFill>
                  <a:schemeClr val="tx1"/>
                </a:solidFill>
                <a:effectLst/>
                <a:latin typeface="+mn-lt"/>
                <a:ea typeface="+mn-ea"/>
                <a:cs typeface="+mn-cs"/>
              </a:rPr>
              <a:t>Symmetric Encryption</a:t>
            </a:r>
          </a:p>
        </p:txBody>
      </p:sp>
    </p:spTree>
    <p:extLst>
      <p:ext uri="{BB962C8B-B14F-4D97-AF65-F5344CB8AC3E}">
        <p14:creationId xmlns:p14="http://schemas.microsoft.com/office/powerpoint/2010/main" val="3728242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21.2.2 – </a:t>
            </a:r>
            <a:r>
              <a:rPr lang="en-US" sz="1200" b="0" i="0" kern="1200" dirty="0">
                <a:solidFill>
                  <a:schemeClr val="tx1"/>
                </a:solidFill>
                <a:effectLst/>
                <a:latin typeface="+mn-lt"/>
                <a:ea typeface="+mn-ea"/>
                <a:cs typeface="+mn-cs"/>
              </a:rPr>
              <a:t>Symmetric Encryption</a:t>
            </a:r>
          </a:p>
        </p:txBody>
      </p:sp>
    </p:spTree>
    <p:extLst>
      <p:ext uri="{BB962C8B-B14F-4D97-AF65-F5344CB8AC3E}">
        <p14:creationId xmlns:p14="http://schemas.microsoft.com/office/powerpoint/2010/main" val="2994844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21.2.2 – </a:t>
            </a:r>
            <a:r>
              <a:rPr lang="en-US" sz="1200" b="0" i="0" kern="1200" dirty="0">
                <a:solidFill>
                  <a:schemeClr val="tx1"/>
                </a:solidFill>
                <a:effectLst/>
                <a:latin typeface="+mn-lt"/>
                <a:ea typeface="+mn-ea"/>
                <a:cs typeface="+mn-cs"/>
              </a:rPr>
              <a:t>Symmetric Encryption</a:t>
            </a:r>
          </a:p>
        </p:txBody>
      </p:sp>
    </p:spTree>
    <p:extLst>
      <p:ext uri="{BB962C8B-B14F-4D97-AF65-F5344CB8AC3E}">
        <p14:creationId xmlns:p14="http://schemas.microsoft.com/office/powerpoint/2010/main" val="1462875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21.2.2 – </a:t>
            </a:r>
            <a:r>
              <a:rPr lang="en-US" sz="1200" b="0" i="0" kern="1200" dirty="0">
                <a:solidFill>
                  <a:schemeClr val="tx1"/>
                </a:solidFill>
                <a:effectLst/>
                <a:latin typeface="+mn-lt"/>
                <a:ea typeface="+mn-ea"/>
                <a:cs typeface="+mn-cs"/>
              </a:rPr>
              <a:t>Symmetric Encryption</a:t>
            </a:r>
          </a:p>
        </p:txBody>
      </p:sp>
    </p:spTree>
    <p:extLst>
      <p:ext uri="{BB962C8B-B14F-4D97-AF65-F5344CB8AC3E}">
        <p14:creationId xmlns:p14="http://schemas.microsoft.com/office/powerpoint/2010/main" val="3701425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21.2.3 – A</a:t>
            </a:r>
            <a:r>
              <a:rPr lang="en-US" sz="1200" b="0" i="0" kern="1200" dirty="0">
                <a:solidFill>
                  <a:schemeClr val="tx1"/>
                </a:solidFill>
                <a:effectLst/>
                <a:latin typeface="+mn-lt"/>
                <a:ea typeface="+mn-ea"/>
                <a:cs typeface="+mn-cs"/>
              </a:rPr>
              <a:t>symmetric Encryption</a:t>
            </a:r>
          </a:p>
        </p:txBody>
      </p:sp>
    </p:spTree>
    <p:extLst>
      <p:ext uri="{BB962C8B-B14F-4D97-AF65-F5344CB8AC3E}">
        <p14:creationId xmlns:p14="http://schemas.microsoft.com/office/powerpoint/2010/main" val="65759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21.2.3 – As</a:t>
            </a:r>
            <a:r>
              <a:rPr lang="en-US" sz="1200" b="0" i="0" kern="1200" dirty="0">
                <a:solidFill>
                  <a:schemeClr val="tx1"/>
                </a:solidFill>
                <a:effectLst/>
                <a:latin typeface="+mn-lt"/>
                <a:ea typeface="+mn-ea"/>
                <a:cs typeface="+mn-cs"/>
              </a:rPr>
              <a:t>ymmetric Encryption</a:t>
            </a:r>
          </a:p>
        </p:txBody>
      </p:sp>
    </p:spTree>
    <p:extLst>
      <p:ext uri="{BB962C8B-B14F-4D97-AF65-F5344CB8AC3E}">
        <p14:creationId xmlns:p14="http://schemas.microsoft.com/office/powerpoint/2010/main" val="395590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21.2.4 – As</a:t>
            </a:r>
            <a:r>
              <a:rPr lang="en-US" sz="1200" b="0" i="0" kern="1200" dirty="0">
                <a:solidFill>
                  <a:schemeClr val="tx1"/>
                </a:solidFill>
                <a:effectLst/>
                <a:latin typeface="+mn-lt"/>
                <a:ea typeface="+mn-ea"/>
                <a:cs typeface="+mn-cs"/>
              </a:rPr>
              <a:t>ymmetric Encryption </a:t>
            </a:r>
            <a:r>
              <a:rPr lang="en-US" dirty="0"/>
              <a:t>- Confidentiality</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882880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21.2.5 – As</a:t>
            </a:r>
            <a:r>
              <a:rPr lang="en-US" sz="1200" b="0" i="0" kern="1200" dirty="0">
                <a:solidFill>
                  <a:schemeClr val="tx1"/>
                </a:solidFill>
                <a:effectLst/>
                <a:latin typeface="+mn-lt"/>
                <a:ea typeface="+mn-ea"/>
                <a:cs typeface="+mn-cs"/>
              </a:rPr>
              <a:t>ymmetric Encryption </a:t>
            </a:r>
            <a:r>
              <a:rPr lang="en-US" dirty="0"/>
              <a:t>- Authentication</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819790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21.2.5 – As</a:t>
            </a:r>
            <a:r>
              <a:rPr lang="en-US" sz="1200" b="0" i="0" kern="1200" dirty="0">
                <a:solidFill>
                  <a:schemeClr val="tx1"/>
                </a:solidFill>
                <a:effectLst/>
                <a:latin typeface="+mn-lt"/>
                <a:ea typeface="+mn-ea"/>
                <a:cs typeface="+mn-cs"/>
              </a:rPr>
              <a:t>ymmetric Encryption </a:t>
            </a:r>
            <a:r>
              <a:rPr lang="en-US" dirty="0"/>
              <a:t>- Authentication</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1125231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21.2.6 – As</a:t>
            </a:r>
            <a:r>
              <a:rPr lang="en-US" sz="1200" b="0" i="0" kern="1200" dirty="0">
                <a:solidFill>
                  <a:schemeClr val="tx1"/>
                </a:solidFill>
                <a:effectLst/>
                <a:latin typeface="+mn-lt"/>
                <a:ea typeface="+mn-ea"/>
                <a:cs typeface="+mn-cs"/>
              </a:rPr>
              <a:t>ymmetric Encryption </a:t>
            </a:r>
            <a:r>
              <a:rPr lang="en-US" dirty="0"/>
              <a:t>- Integrity</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1337332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21.2.7 – </a:t>
            </a:r>
            <a:r>
              <a:rPr lang="en-US" sz="1200" b="0" i="0" kern="1200" dirty="0">
                <a:solidFill>
                  <a:schemeClr val="tx1"/>
                </a:solidFill>
                <a:effectLst/>
                <a:latin typeface="+mn-lt"/>
                <a:ea typeface="+mn-ea"/>
                <a:cs typeface="+mn-cs"/>
              </a:rPr>
              <a:t>Diffie-Hellman</a:t>
            </a:r>
          </a:p>
        </p:txBody>
      </p:sp>
    </p:spTree>
    <p:extLst>
      <p:ext uri="{BB962C8B-B14F-4D97-AF65-F5344CB8AC3E}">
        <p14:creationId xmlns:p14="http://schemas.microsoft.com/office/powerpoint/2010/main" val="1633463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21.2 </a:t>
            </a:r>
            <a:r>
              <a:rPr lang="en-GB" dirty="0"/>
              <a:t>– </a:t>
            </a:r>
            <a:r>
              <a:rPr lang="en-US" sz="1200" b="0" i="0" kern="1200" dirty="0">
                <a:solidFill>
                  <a:schemeClr val="tx1"/>
                </a:solidFill>
                <a:effectLst/>
                <a:latin typeface="+mn-lt"/>
                <a:ea typeface="+mn-ea"/>
                <a:cs typeface="+mn-cs"/>
              </a:rPr>
              <a:t>Confidentiality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21.2.7 – </a:t>
            </a:r>
            <a:r>
              <a:rPr lang="en-US" sz="1200" b="0" i="0" kern="1200" dirty="0">
                <a:solidFill>
                  <a:schemeClr val="tx1"/>
                </a:solidFill>
                <a:effectLst/>
                <a:latin typeface="+mn-lt"/>
                <a:ea typeface="+mn-ea"/>
                <a:cs typeface="+mn-cs"/>
              </a:rPr>
              <a:t>Diffie-Hellman</a:t>
            </a:r>
          </a:p>
        </p:txBody>
      </p:sp>
    </p:spTree>
    <p:extLst>
      <p:ext uri="{BB962C8B-B14F-4D97-AF65-F5344CB8AC3E}">
        <p14:creationId xmlns:p14="http://schemas.microsoft.com/office/powerpoint/2010/main" val="37945849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21.3.1 – </a:t>
            </a:r>
            <a:r>
              <a:rPr lang="en-US" dirty="0"/>
              <a:t>Using Digital Signatures</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8137908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21.3.2 – </a:t>
            </a:r>
            <a:r>
              <a:rPr lang="en-US" dirty="0"/>
              <a:t>Digital Signatures for Code Signing</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5500010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21.3.2 – </a:t>
            </a:r>
            <a:r>
              <a:rPr lang="en-US" dirty="0"/>
              <a:t>Digital Signatures for Code Signing</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6120299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21.3.3 – </a:t>
            </a:r>
            <a:r>
              <a:rPr lang="en-US" dirty="0"/>
              <a:t>Digital Signatures For </a:t>
            </a:r>
            <a:r>
              <a:rPr lang="pt-BR" dirty="0"/>
              <a:t>Digital Certificates</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8194508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21.3.3 – </a:t>
            </a:r>
            <a:r>
              <a:rPr lang="en-US" dirty="0"/>
              <a:t>Digital Signatures For </a:t>
            </a:r>
            <a:r>
              <a:rPr lang="pt-BR" dirty="0"/>
              <a:t>Digital Certificates</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6986327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21.3 </a:t>
            </a:r>
            <a:r>
              <a:rPr lang="en-GB" dirty="0"/>
              <a:t>– </a:t>
            </a:r>
            <a:r>
              <a:rPr lang="en-US" sz="1200" b="0" i="0" kern="1200" dirty="0">
                <a:solidFill>
                  <a:schemeClr val="tx1"/>
                </a:solidFill>
                <a:effectLst/>
                <a:latin typeface="+mn-lt"/>
                <a:ea typeface="+mn-ea"/>
                <a:cs typeface="+mn-cs"/>
              </a:rPr>
              <a:t> Public Key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21.3.3 – </a:t>
            </a:r>
            <a:r>
              <a:rPr lang="en-US" dirty="0"/>
              <a:t>Digital Signatures For </a:t>
            </a:r>
            <a:r>
              <a:rPr lang="pt-BR" dirty="0"/>
              <a:t>Digital Certificates</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6926209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21.4.1 – </a:t>
            </a:r>
            <a:r>
              <a:rPr lang="en-US" sz="1200" b="0" i="0" kern="1200" dirty="0">
                <a:solidFill>
                  <a:schemeClr val="tx1"/>
                </a:solidFill>
                <a:effectLst/>
                <a:latin typeface="+mn-lt"/>
                <a:ea typeface="+mn-ea"/>
                <a:cs typeface="+mn-cs"/>
              </a:rPr>
              <a:t>Public Key Management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767824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21.4.2 – The </a:t>
            </a:r>
            <a:r>
              <a:rPr lang="en-US" sz="1200" b="0" i="0" kern="1200" dirty="0">
                <a:solidFill>
                  <a:schemeClr val="tx1"/>
                </a:solidFill>
                <a:effectLst/>
                <a:latin typeface="+mn-lt"/>
                <a:ea typeface="+mn-ea"/>
                <a:cs typeface="+mn-cs"/>
              </a:rPr>
              <a:t>Public Key Infrastructure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059967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21.4.2 – The </a:t>
            </a:r>
            <a:r>
              <a:rPr lang="en-US" sz="1200" b="0" i="0" kern="1200" dirty="0">
                <a:solidFill>
                  <a:schemeClr val="tx1"/>
                </a:solidFill>
                <a:effectLst/>
                <a:latin typeface="+mn-lt"/>
                <a:ea typeface="+mn-ea"/>
                <a:cs typeface="+mn-cs"/>
              </a:rPr>
              <a:t>Public Key Infrastructure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6004607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21.4.3 – </a:t>
            </a:r>
            <a:r>
              <a:rPr lang="en-US" dirty="0"/>
              <a:t>The PKI Authorities System </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2076230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21.4.4 – </a:t>
            </a:r>
            <a:r>
              <a:rPr lang="en-US" dirty="0"/>
              <a:t>The PKI Trust System</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3762202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21.4.5 – </a:t>
            </a:r>
            <a:r>
              <a:rPr lang="en-US" dirty="0"/>
              <a:t>Interoperability of Different PKI Vendors</a:t>
            </a: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5561736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21.4 </a:t>
            </a:r>
            <a:r>
              <a:rPr lang="en-GB" dirty="0"/>
              <a:t>– </a:t>
            </a:r>
            <a:r>
              <a:rPr lang="en-US" sz="1200" b="0" i="0" kern="1200" dirty="0">
                <a:solidFill>
                  <a:schemeClr val="tx1"/>
                </a:solidFill>
                <a:effectLst/>
                <a:latin typeface="+mn-lt"/>
                <a:ea typeface="+mn-ea"/>
                <a:cs typeface="+mn-cs"/>
              </a:rPr>
              <a:t>Authorities and the PKI Trust System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21.4.6 – </a:t>
            </a:r>
            <a:r>
              <a:rPr lang="en-US" sz="1200" b="0" i="0" kern="1200" dirty="0">
                <a:solidFill>
                  <a:schemeClr val="tx1"/>
                </a:solidFill>
                <a:effectLst/>
                <a:latin typeface="+mn-lt"/>
                <a:ea typeface="+mn-ea"/>
                <a:cs typeface="+mn-cs"/>
              </a:rPr>
              <a:t>Certificate Enrollment, Authentication, and Revocation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4732039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21.5 </a:t>
            </a:r>
            <a:r>
              <a:rPr lang="en-GB" dirty="0"/>
              <a:t>– </a:t>
            </a:r>
            <a:r>
              <a:rPr lang="en-US" sz="1200" b="0" i="0" kern="1200" dirty="0">
                <a:solidFill>
                  <a:schemeClr val="tx1"/>
                </a:solidFill>
                <a:effectLst/>
                <a:latin typeface="+mn-lt"/>
                <a:ea typeface="+mn-ea"/>
                <a:cs typeface="+mn-cs"/>
              </a:rPr>
              <a:t> Applications and Impacts of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21.5.1 – </a:t>
            </a:r>
            <a:r>
              <a:rPr lang="en-US" sz="1200" b="0" i="0" kern="1200" dirty="0">
                <a:solidFill>
                  <a:schemeClr val="tx1"/>
                </a:solidFill>
                <a:effectLst/>
                <a:latin typeface="+mn-lt"/>
                <a:ea typeface="+mn-ea"/>
                <a:cs typeface="+mn-cs"/>
              </a:rPr>
              <a:t>PKI Applications</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5864896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21.5 </a:t>
            </a:r>
            <a:r>
              <a:rPr lang="en-GB" dirty="0"/>
              <a:t>– </a:t>
            </a:r>
            <a:r>
              <a:rPr lang="en-US" sz="1200" b="0" i="0" kern="1200" dirty="0">
                <a:solidFill>
                  <a:schemeClr val="tx1"/>
                </a:solidFill>
                <a:effectLst/>
                <a:latin typeface="+mn-lt"/>
                <a:ea typeface="+mn-ea"/>
                <a:cs typeface="+mn-cs"/>
              </a:rPr>
              <a:t> Applications and Impacts of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21.5.2 – </a:t>
            </a:r>
            <a:r>
              <a:rPr lang="en-US" dirty="0"/>
              <a:t>Encrypted Network Transactions</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9142097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21.5 </a:t>
            </a:r>
            <a:r>
              <a:rPr lang="en-GB" dirty="0"/>
              <a:t>– </a:t>
            </a:r>
            <a:r>
              <a:rPr lang="en-US" sz="1200" b="0" i="0" kern="1200" dirty="0">
                <a:solidFill>
                  <a:schemeClr val="tx1"/>
                </a:solidFill>
                <a:effectLst/>
                <a:latin typeface="+mn-lt"/>
                <a:ea typeface="+mn-ea"/>
                <a:cs typeface="+mn-cs"/>
              </a:rPr>
              <a:t> Applications and Impacts of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21.5.3 – </a:t>
            </a:r>
            <a:r>
              <a:rPr lang="en-US" dirty="0"/>
              <a:t>Encryption and Security Monitoring</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4901945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21 – Cryptography</a:t>
            </a: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solidFill>
                  <a:srgbClr val="FF0000"/>
                </a:solidFill>
              </a:rPr>
              <a:t>21.5 </a:t>
            </a:r>
            <a:r>
              <a:rPr lang="en-GB" dirty="0"/>
              <a:t>– </a:t>
            </a:r>
            <a:r>
              <a:rPr lang="en-US" sz="1200" b="0" i="0" kern="1200" dirty="0">
                <a:solidFill>
                  <a:schemeClr val="tx1"/>
                </a:solidFill>
                <a:effectLst/>
                <a:latin typeface="+mn-lt"/>
                <a:ea typeface="+mn-ea"/>
                <a:cs typeface="+mn-cs"/>
              </a:rPr>
              <a:t> Applications and Impacts of Cryptography</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21.5.3 – </a:t>
            </a:r>
            <a:r>
              <a:rPr lang="en-US" dirty="0"/>
              <a:t>Encryption and Security Monitoring</a:t>
            </a: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3721669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image" Target="../media/image33.png"/><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tags" Target="../tags/tag36.xml"/><Relationship Id="rId4" Type="http://schemas.openxmlformats.org/officeDocument/2006/relationships/image" Target="../media/image46.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Advanced Cybersecurity</a:t>
            </a:r>
            <a:r>
              <a:rPr lang="en-GB" sz="5300" dirty="0">
                <a:solidFill>
                  <a:schemeClr val="bg1"/>
                </a:solidFill>
              </a:rPr>
              <a:t/>
            </a:r>
            <a:br>
              <a:rPr lang="en-GB" sz="5300" dirty="0">
                <a:solidFill>
                  <a:schemeClr val="bg1"/>
                </a:solidFill>
              </a:rPr>
            </a:br>
            <a:r>
              <a:rPr lang="en-GB" sz="2200" i="1" dirty="0" smtClean="0">
                <a:solidFill>
                  <a:schemeClr val="bg1"/>
                </a:solidFill>
              </a:rPr>
              <a:t>(ACCB6000)</a:t>
            </a:r>
            <a:r>
              <a:rPr lang="en-GB" sz="2200" i="1" dirty="0">
                <a:solidFill>
                  <a:schemeClr val="bg1"/>
                </a:solidFill>
              </a:rPr>
              <a:t/>
            </a:r>
            <a:br>
              <a:rPr lang="en-GB" sz="2200" i="1" dirty="0">
                <a:solidFill>
                  <a:schemeClr val="bg1"/>
                </a:solidFill>
              </a:rPr>
            </a:br>
            <a:r>
              <a:rPr lang="en-GB" sz="2200" i="1" dirty="0" smtClean="0">
                <a:solidFill>
                  <a:schemeClr val="bg1"/>
                </a:solidFill>
              </a:rPr>
              <a:t>Defense &amp; Analysis</a:t>
            </a:r>
            <a:br>
              <a:rPr lang="en-GB" sz="2200" i="1" dirty="0" smtClean="0">
                <a:solidFill>
                  <a:schemeClr val="bg1"/>
                </a:solidFill>
              </a:rPr>
            </a:br>
            <a:r>
              <a:rPr lang="en-GB" sz="2200" i="1" dirty="0" smtClean="0">
                <a:solidFill>
                  <a:schemeClr val="bg1"/>
                </a:solidFill>
              </a:rPr>
              <a:t>Part 1</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6332" t="14654" r="5651" b="16630"/>
          <a:stretch/>
        </p:blipFill>
        <p:spPr>
          <a:xfrm>
            <a:off x="6732240" y="4104919"/>
            <a:ext cx="2285155" cy="1434005"/>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sz="2800" dirty="0" smtClean="0"/>
              <a:t>Understand the cyberspace </a:t>
            </a:r>
          </a:p>
          <a:p>
            <a:pPr lvl="1"/>
            <a:r>
              <a:rPr lang="en-GB" sz="2400" dirty="0" smtClean="0"/>
              <a:t>Infrastructure, Hierarchy, Players, Tools and Attacks, </a:t>
            </a:r>
            <a:r>
              <a:rPr lang="en-GB" sz="2400" i="1" dirty="0"/>
              <a:t>its phases </a:t>
            </a:r>
          </a:p>
          <a:p>
            <a:pPr marL="457200" lvl="1" indent="0">
              <a:buNone/>
            </a:pPr>
            <a:endParaRPr lang="en-GB" dirty="0" smtClean="0"/>
          </a:p>
          <a:p>
            <a:r>
              <a:rPr lang="en-GB" sz="2800" dirty="0" smtClean="0"/>
              <a:t>Perform</a:t>
            </a:r>
          </a:p>
          <a:p>
            <a:pPr lvl="1"/>
            <a:r>
              <a:rPr lang="en-GB" dirty="0" smtClean="0"/>
              <a:t>Scanning ports </a:t>
            </a:r>
            <a:r>
              <a:rPr lang="en-GB" dirty="0"/>
              <a:t>and other entry </a:t>
            </a:r>
            <a:r>
              <a:rPr lang="en-GB" dirty="0" smtClean="0"/>
              <a:t>points</a:t>
            </a:r>
          </a:p>
          <a:p>
            <a:pPr lvl="1"/>
            <a:r>
              <a:rPr lang="en-GB" dirty="0" smtClean="0"/>
              <a:t>Look out for vulnerabilities</a:t>
            </a:r>
          </a:p>
          <a:p>
            <a:pPr lvl="1"/>
            <a:r>
              <a:rPr lang="en-GB" dirty="0" smtClean="0"/>
              <a:t>Gather Information</a:t>
            </a:r>
            <a:endParaRPr lang="en-GB" sz="2800" dirty="0" smtClean="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217811"/>
            <a:ext cx="2005125" cy="1336749"/>
          </a:xfrm>
          <a:prstGeom prst="rect">
            <a:avLst/>
          </a:prstGeom>
        </p:spPr>
      </p:pic>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9"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186" t="6580" r="6357"/>
          <a:stretch/>
        </p:blipFill>
        <p:spPr bwMode="auto">
          <a:xfrm>
            <a:off x="3851920" y="2564904"/>
            <a:ext cx="1584176" cy="1376660"/>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inary Code Chaos · Free image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2060848"/>
            <a:ext cx="2429197" cy="1715621"/>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fontScale="85000" lnSpcReduction="20000"/>
          </a:bodyPr>
          <a:lstStyle/>
          <a:p>
            <a:pPr marL="700088" lvl="2" indent="-342900">
              <a:buFont typeface="Wingdings" panose="05000000000000000000" pitchFamily="2" charset="2"/>
              <a:buChar char="Ø"/>
            </a:pPr>
            <a:r>
              <a:rPr lang="en-GB" dirty="0" smtClean="0"/>
              <a:t>Gathering Information</a:t>
            </a:r>
          </a:p>
          <a:p>
            <a:pPr marL="700088" lvl="2" indent="-342900">
              <a:buFont typeface="Wingdings" panose="05000000000000000000" pitchFamily="2" charset="2"/>
              <a:buChar char="Ø"/>
            </a:pPr>
            <a:r>
              <a:rPr lang="en-GB" dirty="0" smtClean="0"/>
              <a:t>Harvesting User </a:t>
            </a:r>
            <a:r>
              <a:rPr lang="en-GB" dirty="0"/>
              <a:t>credentials and Passwords using </a:t>
            </a:r>
            <a:r>
              <a:rPr lang="en-GB" dirty="0" smtClean="0"/>
              <a:t>SET</a:t>
            </a:r>
          </a:p>
          <a:p>
            <a:pPr marL="700088" lvl="2" indent="-342900">
              <a:buFont typeface="Wingdings" panose="05000000000000000000" pitchFamily="2" charset="2"/>
              <a:buChar char="Ø"/>
            </a:pPr>
            <a:r>
              <a:rPr lang="en-GB" dirty="0" smtClean="0"/>
              <a:t>Ciphers to check public domains</a:t>
            </a:r>
            <a:endParaRPr lang="en-GB" dirty="0"/>
          </a:p>
          <a:p>
            <a:pPr marL="700088" lvl="2" indent="-342900">
              <a:buFont typeface="Wingdings" panose="05000000000000000000" pitchFamily="2" charset="2"/>
              <a:buChar char="Ø"/>
            </a:pPr>
            <a:r>
              <a:rPr lang="en-GB" dirty="0" smtClean="0"/>
              <a:t>Metasploit: Enumeration</a:t>
            </a:r>
          </a:p>
          <a:p>
            <a:pPr marL="700088" lvl="2" indent="-342900">
              <a:buFont typeface="Wingdings" panose="05000000000000000000" pitchFamily="2" charset="2"/>
              <a:buChar char="Ø"/>
            </a:pPr>
            <a:r>
              <a:rPr lang="en-GB" dirty="0" smtClean="0"/>
              <a:t>MSFVENOM: Payloads</a:t>
            </a:r>
          </a:p>
          <a:p>
            <a:pPr marL="700088" lvl="2" indent="-342900">
              <a:buFont typeface="Wingdings" panose="05000000000000000000" pitchFamily="2" charset="2"/>
              <a:buChar char="Ø"/>
            </a:pPr>
            <a:r>
              <a:rPr lang="en-GB" i="1" dirty="0" smtClean="0"/>
              <a:t>LLMNR</a:t>
            </a:r>
            <a:r>
              <a:rPr lang="en-GB" i="1" dirty="0"/>
              <a:t>/ NBT-NS </a:t>
            </a:r>
            <a:r>
              <a:rPr lang="en-GB" i="1" dirty="0" smtClean="0"/>
              <a:t>Spoofing</a:t>
            </a:r>
          </a:p>
          <a:p>
            <a:pPr marL="700088" lvl="2" indent="-342900">
              <a:buFont typeface="Wingdings" panose="05000000000000000000" pitchFamily="2" charset="2"/>
              <a:buChar char="Ø"/>
            </a:pPr>
            <a:r>
              <a:rPr lang="en-GB" i="1" dirty="0" smtClean="0"/>
              <a:t>Gain remote access (VNC)</a:t>
            </a:r>
          </a:p>
          <a:p>
            <a:pPr marL="700088" lvl="2" indent="-342900">
              <a:buFont typeface="Wingdings" panose="05000000000000000000" pitchFamily="2" charset="2"/>
              <a:buChar char="Ø"/>
            </a:pPr>
            <a:r>
              <a:rPr lang="en-GB" i="1" dirty="0" smtClean="0"/>
              <a:t>Hide Files using NTFS Streams</a:t>
            </a:r>
          </a:p>
          <a:p>
            <a:pPr marL="700088" lvl="2" indent="-342900">
              <a:buFont typeface="Wingdings" panose="05000000000000000000" pitchFamily="2" charset="2"/>
              <a:buChar char="Ø"/>
            </a:pPr>
            <a:r>
              <a:rPr lang="en-GB" i="1" dirty="0" smtClean="0"/>
              <a:t>Web Applications and Servers</a:t>
            </a:r>
          </a:p>
          <a:p>
            <a:pPr marL="1157288" lvl="3" indent="-342900">
              <a:buFont typeface="Wingdings" panose="05000000000000000000" pitchFamily="2" charset="2"/>
              <a:buChar char="Ø"/>
            </a:pPr>
            <a:r>
              <a:rPr lang="en-GB" dirty="0" smtClean="0"/>
              <a:t>Parameter </a:t>
            </a:r>
            <a:r>
              <a:rPr lang="en-GB" dirty="0"/>
              <a:t>Tampering and Cross-site Scripting </a:t>
            </a:r>
            <a:endParaRPr lang="en-GB" b="1" i="1" dirty="0"/>
          </a:p>
          <a:p>
            <a:pPr marL="1157288" lvl="3" indent="-342900">
              <a:buFont typeface="Wingdings" panose="05000000000000000000" pitchFamily="2" charset="2"/>
              <a:buChar char="Ø"/>
            </a:pPr>
            <a:r>
              <a:rPr lang="en-GB" dirty="0" smtClean="0"/>
              <a:t>Cross-site </a:t>
            </a:r>
            <a:r>
              <a:rPr lang="en-GB" dirty="0"/>
              <a:t>request forgery </a:t>
            </a:r>
            <a:endParaRPr lang="en-GB" dirty="0" smtClean="0"/>
          </a:p>
          <a:p>
            <a:pPr marL="1157288" lvl="3" indent="-342900">
              <a:buFont typeface="Wingdings" panose="05000000000000000000" pitchFamily="2" charset="2"/>
              <a:buChar char="Ø"/>
            </a:pPr>
            <a:r>
              <a:rPr lang="en-GB" dirty="0" smtClean="0"/>
              <a:t>SQL Injection</a:t>
            </a:r>
            <a:endParaRPr lang="en-GB" dirty="0"/>
          </a:p>
          <a:p>
            <a:endParaRPr lang="en-GB" dirty="0"/>
          </a:p>
          <a:p>
            <a:pPr marL="1157288" lvl="3" indent="-342900">
              <a:buFont typeface="Wingdings" panose="05000000000000000000" pitchFamily="2" charset="2"/>
              <a:buChar char="Ø"/>
            </a:pPr>
            <a:endParaRPr lang="en-GB" dirty="0"/>
          </a:p>
          <a:p>
            <a:pPr marL="700088" lvl="2" indent="-342900">
              <a:buFont typeface="Wingdings" panose="05000000000000000000" pitchFamily="2" charset="2"/>
              <a:buChar char="Ø"/>
            </a:pP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5" name="Picture 4" descr="royalty free computer icon photos free download | Piqsel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358249"/>
            <a:ext cx="1843523" cy="124195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8" name="Picture 7" descr="File:Spider Web - Noun project 813.svg - Wikimedia Common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60" y="4473996"/>
            <a:ext cx="1157164" cy="1157164"/>
          </a:xfrm>
          <a:prstGeom prst="rect">
            <a:avLst/>
          </a:prstGeom>
        </p:spPr>
      </p:pic>
      <p:pic>
        <p:nvPicPr>
          <p:cNvPr id="9" name="Picture 8" descr="Web Development PNG Transparent Images | PNG All"/>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93110" y="4034464"/>
            <a:ext cx="1724150" cy="1482769"/>
          </a:xfrm>
          <a:prstGeom prst="rect">
            <a:avLst/>
          </a:prstGeom>
        </p:spPr>
      </p:pic>
    </p:spTree>
    <p:extLst>
      <p:ext uri="{BB962C8B-B14F-4D97-AF65-F5344CB8AC3E}">
        <p14:creationId xmlns:p14="http://schemas.microsoft.com/office/powerpoint/2010/main" val="17494798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fontScale="85000" lnSpcReduction="20000"/>
          </a:bodyPr>
          <a:lstStyle/>
          <a:p>
            <a:r>
              <a:rPr lang="en-GB" dirty="0" smtClean="0"/>
              <a:t>Tools </a:t>
            </a:r>
            <a:r>
              <a:rPr lang="en-GB" i="1" dirty="0" smtClean="0"/>
              <a:t>used… </a:t>
            </a:r>
          </a:p>
          <a:p>
            <a:pPr lvl="1"/>
            <a:r>
              <a:rPr lang="en-GB" dirty="0" smtClean="0"/>
              <a:t>Wireshark</a:t>
            </a:r>
          </a:p>
          <a:p>
            <a:pPr lvl="1"/>
            <a:r>
              <a:rPr lang="en-GB" dirty="0" smtClean="0"/>
              <a:t>TCPView</a:t>
            </a:r>
          </a:p>
          <a:p>
            <a:pPr lvl="1"/>
            <a:r>
              <a:rPr lang="en-GB" dirty="0" smtClean="0"/>
              <a:t>Metagoofil</a:t>
            </a:r>
          </a:p>
          <a:p>
            <a:pPr lvl="1"/>
            <a:r>
              <a:rPr lang="en-GB" dirty="0" err="1" smtClean="0"/>
              <a:t>HackKey</a:t>
            </a:r>
            <a:endParaRPr lang="en-GB" dirty="0" smtClean="0"/>
          </a:p>
          <a:p>
            <a:pPr lvl="1"/>
            <a:r>
              <a:rPr lang="en-GB" dirty="0" smtClean="0"/>
              <a:t>Nessus</a:t>
            </a:r>
          </a:p>
          <a:p>
            <a:pPr lvl="1"/>
            <a:r>
              <a:rPr lang="en-GB" dirty="0" smtClean="0"/>
              <a:t>Responder</a:t>
            </a:r>
          </a:p>
          <a:p>
            <a:pPr lvl="1"/>
            <a:r>
              <a:rPr lang="en-GB" dirty="0" smtClean="0"/>
              <a:t>John the ripper</a:t>
            </a:r>
          </a:p>
          <a:p>
            <a:pPr lvl="1"/>
            <a:r>
              <a:rPr lang="en-GB" dirty="0" err="1" smtClean="0"/>
              <a:t>Auditpol</a:t>
            </a:r>
            <a:endParaRPr lang="en-GB" dirty="0" smtClean="0"/>
          </a:p>
          <a:p>
            <a:pPr lvl="1"/>
            <a:r>
              <a:rPr lang="en-GB" dirty="0" err="1" smtClean="0"/>
              <a:t>Skipfish</a:t>
            </a: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4" name="Picture 3" descr="Free vector graphic: Firewall, Antivirus, Status - Free ..."/>
          <p:cNvPicPr>
            <a:picLocks noChangeAspect="1"/>
          </p:cNvPicPr>
          <p:nvPr/>
        </p:nvPicPr>
        <p:blipFill rotWithShape="1">
          <a:blip r:embed="rId2">
            <a:extLst>
              <a:ext uri="{28A0092B-C50C-407E-A947-70E740481C1C}">
                <a14:useLocalDpi xmlns:a14="http://schemas.microsoft.com/office/drawing/2010/main" val="0"/>
              </a:ext>
            </a:extLst>
          </a:blip>
          <a:srcRect l="49605"/>
          <a:stretch/>
        </p:blipFill>
        <p:spPr>
          <a:xfrm>
            <a:off x="6012160" y="2061529"/>
            <a:ext cx="2267744" cy="2254683"/>
          </a:xfrm>
          <a:prstGeom prst="rect">
            <a:avLst/>
          </a:prstGeom>
        </p:spPr>
      </p:pic>
    </p:spTree>
    <p:extLst>
      <p:ext uri="{BB962C8B-B14F-4D97-AF65-F5344CB8AC3E}">
        <p14:creationId xmlns:p14="http://schemas.microsoft.com/office/powerpoint/2010/main" val="3873251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755576" y="1484784"/>
            <a:ext cx="7848872" cy="3744416"/>
          </a:xfrm>
        </p:spPr>
        <p:txBody>
          <a:bodyPr>
            <a:normAutofit fontScale="92500" lnSpcReduction="20000"/>
          </a:bodyPr>
          <a:lstStyle/>
          <a:p>
            <a:pPr marL="0" indent="0">
              <a:buNone/>
            </a:pPr>
            <a:endParaRPr lang="en-GB" dirty="0" smtClean="0"/>
          </a:p>
          <a:p>
            <a:r>
              <a:rPr lang="en-GB" b="1" i="1" dirty="0" smtClean="0">
                <a:effectLst>
                  <a:outerShdw blurRad="38100" dist="38100" dir="2700000" algn="tl">
                    <a:srgbClr val="000000">
                      <a:alpha val="43137"/>
                    </a:srgbClr>
                  </a:outerShdw>
                </a:effectLst>
              </a:rPr>
              <a:t>Understand </a:t>
            </a:r>
          </a:p>
          <a:p>
            <a:pPr lvl="1"/>
            <a:r>
              <a:rPr lang="en-GB" b="1" i="1" dirty="0" smtClean="0">
                <a:effectLst>
                  <a:outerShdw blurRad="38100" dist="38100" dir="2700000" algn="tl">
                    <a:srgbClr val="000000">
                      <a:alpha val="43137"/>
                    </a:srgbClr>
                  </a:outerShdw>
                </a:effectLst>
              </a:rPr>
              <a:t>Art of Hiding - Cryptography, </a:t>
            </a:r>
          </a:p>
          <a:p>
            <a:pPr lvl="1"/>
            <a:r>
              <a:rPr lang="en-GB" b="1" i="1" dirty="0" smtClean="0">
                <a:effectLst>
                  <a:outerShdw blurRad="38100" dist="38100" dir="2700000" algn="tl">
                    <a:srgbClr val="000000">
                      <a:alpha val="43137"/>
                    </a:srgbClr>
                  </a:outerShdw>
                </a:effectLst>
              </a:rPr>
              <a:t>Using Collected Data - Network Security Data,</a:t>
            </a:r>
          </a:p>
          <a:p>
            <a:pPr lvl="1"/>
            <a:r>
              <a:rPr lang="en-GB" b="1" i="1" dirty="0" smtClean="0">
                <a:effectLst>
                  <a:outerShdw blurRad="38100" dist="38100" dir="2700000" algn="tl">
                    <a:srgbClr val="000000">
                      <a:alpha val="43137"/>
                    </a:srgbClr>
                  </a:outerShdw>
                </a:effectLst>
              </a:rPr>
              <a:t>Post Attack Scenario - Incident Handling   </a:t>
            </a:r>
          </a:p>
          <a:p>
            <a:r>
              <a:rPr lang="en-GB" b="1" i="1" dirty="0" smtClean="0">
                <a:effectLst>
                  <a:outerShdw blurRad="38100" dist="38100" dir="2700000" algn="tl">
                    <a:srgbClr val="000000">
                      <a:alpha val="43137"/>
                    </a:srgbClr>
                  </a:outerShdw>
                </a:effectLst>
              </a:rPr>
              <a:t>Overview</a:t>
            </a:r>
            <a:endParaRPr lang="en-GB" b="1" i="1" dirty="0">
              <a:effectLst>
                <a:outerShdw blurRad="38100" dist="38100" dir="2700000" algn="tl">
                  <a:srgbClr val="000000">
                    <a:alpha val="43137"/>
                  </a:srgbClr>
                </a:outerShdw>
              </a:effectLst>
            </a:endParaRPr>
          </a:p>
          <a:p>
            <a:pPr lvl="1"/>
            <a:r>
              <a:rPr lang="en-GB" b="1" i="1" dirty="0" smtClean="0">
                <a:effectLst>
                  <a:outerShdw blurRad="38100" dist="38100" dir="2700000" algn="tl">
                    <a:srgbClr val="000000">
                      <a:alpha val="43137"/>
                    </a:srgbClr>
                  </a:outerShdw>
                </a:effectLst>
              </a:rPr>
              <a:t> Encrypting and Decrypting</a:t>
            </a:r>
          </a:p>
          <a:p>
            <a:pPr lvl="1"/>
            <a:r>
              <a:rPr lang="en-GB" b="1" i="1" dirty="0" smtClean="0">
                <a:effectLst>
                  <a:outerShdw blurRad="38100" dist="38100" dir="2700000" algn="tl">
                    <a:srgbClr val="000000">
                      <a:alpha val="43137"/>
                    </a:srgbClr>
                  </a:outerShdw>
                </a:effectLst>
              </a:rPr>
              <a:t>Log files and Investigating </a:t>
            </a:r>
            <a:r>
              <a:rPr lang="en-GB" b="1" i="1" dirty="0">
                <a:effectLst>
                  <a:outerShdw blurRad="38100" dist="38100" dir="2700000" algn="tl">
                    <a:srgbClr val="000000">
                      <a:alpha val="43137"/>
                    </a:srgbClr>
                  </a:outerShdw>
                </a:effectLst>
              </a:rPr>
              <a:t>Attacks </a:t>
            </a:r>
            <a:r>
              <a:rPr lang="en-GB" b="1" i="1" dirty="0" smtClean="0">
                <a:effectLst>
                  <a:outerShdw blurRad="38100" dist="38100" dir="2700000" algn="tl">
                    <a:srgbClr val="000000">
                      <a:alpha val="43137"/>
                    </a:srgbClr>
                  </a:outerShdw>
                </a:effectLst>
              </a:rPr>
              <a:t>(MySQL, Windows Host)</a:t>
            </a:r>
            <a:endParaRPr lang="en-GB" b="1" i="1" dirty="0">
              <a:effectLst>
                <a:outerShdw blurRad="38100" dist="38100" dir="2700000" algn="tl">
                  <a:srgbClr val="000000">
                    <a:alpha val="43137"/>
                  </a:srgbClr>
                </a:outerShdw>
              </a:effectLst>
            </a:endParaRPr>
          </a:p>
          <a:p>
            <a:pPr marL="457200" lvl="1" indent="0">
              <a:buNone/>
            </a:pPr>
            <a:endParaRPr lang="en-GB" b="1" dirty="0" smtClean="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881279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2"/>
          <p:cNvSpPr>
            <a:spLocks noGrp="1" noChangeArrowheads="1"/>
          </p:cNvSpPr>
          <p:nvPr>
            <p:ph type="title"/>
          </p:nvPr>
        </p:nvSpPr>
        <p:spPr>
          <a:xfrm>
            <a:off x="1" y="898644"/>
            <a:ext cx="9144000" cy="612812"/>
          </a:xfrm>
        </p:spPr>
        <p:txBody>
          <a:bodyPr>
            <a:noAutofit/>
          </a:bodyPr>
          <a:lstStyle/>
          <a:p>
            <a:pPr eaLnBrk="1" hangingPunct="1"/>
            <a:r>
              <a:rPr lang="en-US" sz="3600" b="1" dirty="0" smtClean="0"/>
              <a:t>Cryptography</a:t>
            </a:r>
            <a:endParaRPr lang="en-US" sz="3600" b="1" dirty="0"/>
          </a:p>
        </p:txBody>
      </p:sp>
      <p:graphicFrame>
        <p:nvGraphicFramePr>
          <p:cNvPr id="4" name="Table 3"/>
          <p:cNvGraphicFramePr>
            <a:graphicFrameLocks noGrp="1"/>
          </p:cNvGraphicFramePr>
          <p:nvPr>
            <p:extLst>
              <p:ext uri="{D42A27DB-BD31-4B8C-83A1-F6EECF244321}">
                <p14:modId xmlns:p14="http://schemas.microsoft.com/office/powerpoint/2010/main" val="1300416949"/>
              </p:ext>
            </p:extLst>
          </p:nvPr>
        </p:nvGraphicFramePr>
        <p:xfrm>
          <a:off x="1331640" y="1700808"/>
          <a:ext cx="6203032" cy="3412976"/>
        </p:xfrm>
        <a:graphic>
          <a:graphicData uri="http://schemas.openxmlformats.org/drawingml/2006/table">
            <a:tbl>
              <a:tblPr firstRow="1" firstCol="1" bandRow="1">
                <a:tableStyleId>{5C22544A-7EE6-4342-B048-85BDC9FD1C3A}</a:tableStyleId>
              </a:tblPr>
              <a:tblGrid>
                <a:gridCol w="6203032">
                  <a:extLst>
                    <a:ext uri="{9D8B030D-6E8A-4147-A177-3AD203B41FA5}">
                      <a16:colId xmlns:a16="http://schemas.microsoft.com/office/drawing/2014/main" val="3144252302"/>
                    </a:ext>
                  </a:extLst>
                </a:gridCol>
              </a:tblGrid>
              <a:tr h="628818">
                <a:tc>
                  <a:txBody>
                    <a:bodyPr/>
                    <a:lstStyle/>
                    <a:p>
                      <a:pPr marL="0" marR="0" algn="ctr">
                        <a:lnSpc>
                          <a:spcPct val="107000"/>
                        </a:lnSpc>
                        <a:spcBef>
                          <a:spcPts val="0"/>
                        </a:spcBef>
                        <a:spcAft>
                          <a:spcPts val="0"/>
                        </a:spcAft>
                      </a:pPr>
                      <a:r>
                        <a:rPr lang="en-US" sz="2000" b="1" kern="1200" dirty="0">
                          <a:solidFill>
                            <a:schemeClr val="lt1"/>
                          </a:solidFill>
                          <a:effectLst/>
                          <a:latin typeface="+mn-lt"/>
                          <a:ea typeface="+mn-ea"/>
                          <a:cs typeface="+mn-cs"/>
                        </a:rPr>
                        <a:t>Integrity and Authenticity</a:t>
                      </a:r>
                    </a:p>
                  </a:txBody>
                  <a:tcPr marL="60168" marR="60168" marT="0" marB="0" anchor="ctr"/>
                </a:tc>
                <a:extLst>
                  <a:ext uri="{0D108BD9-81ED-4DB2-BD59-A6C34878D82A}">
                    <a16:rowId xmlns:a16="http://schemas.microsoft.com/office/drawing/2014/main" val="1562620459"/>
                  </a:ext>
                </a:extLst>
              </a:tr>
              <a:tr h="615717">
                <a:tc>
                  <a:txBody>
                    <a:bodyPr/>
                    <a:lstStyle/>
                    <a:p>
                      <a:pPr marL="0" marR="0" algn="ctr">
                        <a:lnSpc>
                          <a:spcPct val="107000"/>
                        </a:lnSpc>
                        <a:spcBef>
                          <a:spcPts val="0"/>
                        </a:spcBef>
                        <a:spcAft>
                          <a:spcPts val="0"/>
                        </a:spcAft>
                      </a:pPr>
                      <a:r>
                        <a:rPr lang="en-US" sz="2000" b="1" kern="1200" dirty="0">
                          <a:solidFill>
                            <a:schemeClr val="lt1"/>
                          </a:solidFill>
                          <a:effectLst/>
                          <a:latin typeface="+mn-lt"/>
                          <a:ea typeface="+mn-ea"/>
                          <a:cs typeface="+mn-cs"/>
                        </a:rPr>
                        <a:t>Confidentiality</a:t>
                      </a:r>
                    </a:p>
                  </a:txBody>
                  <a:tcPr marL="60168" marR="60168" marT="0" marB="0" anchor="ctr"/>
                </a:tc>
                <a:extLst>
                  <a:ext uri="{0D108BD9-81ED-4DB2-BD59-A6C34878D82A}">
                    <a16:rowId xmlns:a16="http://schemas.microsoft.com/office/drawing/2014/main" val="1700443670"/>
                  </a:ext>
                </a:extLst>
              </a:tr>
              <a:tr h="628818">
                <a:tc>
                  <a:txBody>
                    <a:bodyPr/>
                    <a:lstStyle/>
                    <a:p>
                      <a:pPr marL="0" marR="0" algn="ctr">
                        <a:lnSpc>
                          <a:spcPct val="107000"/>
                        </a:lnSpc>
                        <a:spcBef>
                          <a:spcPts val="0"/>
                        </a:spcBef>
                        <a:spcAft>
                          <a:spcPts val="0"/>
                        </a:spcAft>
                      </a:pPr>
                      <a:r>
                        <a:rPr lang="en-US" sz="2000" b="1" kern="1200" dirty="0">
                          <a:solidFill>
                            <a:schemeClr val="lt1"/>
                          </a:solidFill>
                          <a:effectLst/>
                          <a:latin typeface="+mn-lt"/>
                          <a:ea typeface="+mn-ea"/>
                          <a:cs typeface="+mn-cs"/>
                        </a:rPr>
                        <a:t>Public Key Cryptography</a:t>
                      </a:r>
                    </a:p>
                  </a:txBody>
                  <a:tcPr marL="60168" marR="60168" marT="0" marB="0" anchor="ctr"/>
                </a:tc>
                <a:extLst>
                  <a:ext uri="{0D108BD9-81ED-4DB2-BD59-A6C34878D82A}">
                    <a16:rowId xmlns:a16="http://schemas.microsoft.com/office/drawing/2014/main" val="3033526021"/>
                  </a:ext>
                </a:extLst>
              </a:tr>
              <a:tr h="668120">
                <a:tc>
                  <a:txBody>
                    <a:bodyPr/>
                    <a:lstStyle/>
                    <a:p>
                      <a:pPr marL="0" marR="0" algn="ctr">
                        <a:lnSpc>
                          <a:spcPct val="107000"/>
                        </a:lnSpc>
                        <a:spcBef>
                          <a:spcPts val="0"/>
                        </a:spcBef>
                        <a:spcAft>
                          <a:spcPts val="0"/>
                        </a:spcAft>
                      </a:pPr>
                      <a:r>
                        <a:rPr lang="en-US" sz="2000" b="1" kern="1200" dirty="0">
                          <a:solidFill>
                            <a:schemeClr val="lt1"/>
                          </a:solidFill>
                          <a:effectLst/>
                          <a:latin typeface="+mn-lt"/>
                          <a:ea typeface="+mn-ea"/>
                          <a:cs typeface="+mn-cs"/>
                        </a:rPr>
                        <a:t>Authorities and the PKI Trust System</a:t>
                      </a:r>
                    </a:p>
                  </a:txBody>
                  <a:tcPr marL="60168" marR="60168" marT="0" marB="0" anchor="ctr"/>
                </a:tc>
                <a:extLst>
                  <a:ext uri="{0D108BD9-81ED-4DB2-BD59-A6C34878D82A}">
                    <a16:rowId xmlns:a16="http://schemas.microsoft.com/office/drawing/2014/main" val="2158893506"/>
                  </a:ext>
                </a:extLst>
              </a:tr>
              <a:tr h="871503">
                <a:tc>
                  <a:txBody>
                    <a:bodyPr/>
                    <a:lstStyle/>
                    <a:p>
                      <a:pPr marL="0" marR="0" algn="ctr">
                        <a:lnSpc>
                          <a:spcPct val="107000"/>
                        </a:lnSpc>
                        <a:spcBef>
                          <a:spcPts val="0"/>
                        </a:spcBef>
                        <a:spcAft>
                          <a:spcPts val="0"/>
                        </a:spcAft>
                      </a:pPr>
                      <a:r>
                        <a:rPr lang="en-US" sz="2000" b="1" kern="1200" dirty="0">
                          <a:solidFill>
                            <a:schemeClr val="lt1"/>
                          </a:solidFill>
                          <a:effectLst/>
                          <a:latin typeface="+mn-lt"/>
                          <a:ea typeface="+mn-ea"/>
                          <a:cs typeface="+mn-cs"/>
                        </a:rPr>
                        <a:t>Applications and Impacts of Cryptography</a:t>
                      </a:r>
                    </a:p>
                  </a:txBody>
                  <a:tcPr marL="60168" marR="60168" marT="0" marB="0" anchor="ctr"/>
                </a:tc>
                <a:extLst>
                  <a:ext uri="{0D108BD9-81ED-4DB2-BD59-A6C34878D82A}">
                    <a16:rowId xmlns:a16="http://schemas.microsoft.com/office/drawing/2014/main" val="3612212013"/>
                  </a:ext>
                </a:extLst>
              </a:tr>
            </a:tbl>
          </a:graphicData>
        </a:graphic>
      </p:graphicFrame>
    </p:spTree>
    <p:custDataLst>
      <p:tags r:id="rId1"/>
    </p:custDataLst>
    <p:extLst>
      <p:ext uri="{BB962C8B-B14F-4D97-AF65-F5344CB8AC3E}">
        <p14:creationId xmlns:p14="http://schemas.microsoft.com/office/powerpoint/2010/main" val="358604151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Securing Communications</a:t>
            </a:r>
          </a:p>
        </p:txBody>
      </p:sp>
      <p:sp>
        <p:nvSpPr>
          <p:cNvPr id="2" name="Content Placeholder 1"/>
          <p:cNvSpPr>
            <a:spLocks noGrp="1"/>
          </p:cNvSpPr>
          <p:nvPr>
            <p:ph idx="1"/>
          </p:nvPr>
        </p:nvSpPr>
        <p:spPr>
          <a:xfrm>
            <a:off x="144065" y="1656195"/>
            <a:ext cx="8853286" cy="3826219"/>
          </a:xfrm>
        </p:spPr>
        <p:txBody>
          <a:bodyPr>
            <a:normAutofit/>
          </a:bodyPr>
          <a:lstStyle/>
          <a:p>
            <a:pPr algn="just">
              <a:buFont typeface="Wingdings" panose="05000000000000000000" pitchFamily="2" charset="2"/>
              <a:buChar char="ü"/>
            </a:pPr>
            <a:r>
              <a:rPr lang="en-US" sz="1800" dirty="0"/>
              <a:t>Organizations must provide support to secure the data internally as well as externally.</a:t>
            </a:r>
          </a:p>
          <a:p>
            <a:pPr algn="just">
              <a:buFont typeface="Wingdings" panose="05000000000000000000" pitchFamily="2" charset="2"/>
              <a:buChar char="ü"/>
            </a:pPr>
            <a:r>
              <a:rPr lang="en-US" sz="1800" dirty="0"/>
              <a:t>The four elements of securing communications are:</a:t>
            </a:r>
          </a:p>
          <a:p>
            <a:pPr lvl="1" algn="just">
              <a:buFont typeface="Wingdings" panose="05000000000000000000" pitchFamily="2" charset="2"/>
              <a:buChar char="ü"/>
            </a:pPr>
            <a:r>
              <a:rPr lang="en-US" sz="1800" b="1" dirty="0"/>
              <a:t>Data Integrity</a:t>
            </a:r>
            <a:r>
              <a:rPr lang="en-US" sz="1800" dirty="0"/>
              <a:t> - Guarantees that the message was not altered. </a:t>
            </a:r>
          </a:p>
          <a:p>
            <a:pPr lvl="1" algn="just">
              <a:buFont typeface="Wingdings" panose="05000000000000000000" pitchFamily="2" charset="2"/>
              <a:buChar char="ü"/>
            </a:pPr>
            <a:r>
              <a:rPr lang="en-US" sz="1800" b="1" dirty="0"/>
              <a:t>Origin Authentication</a:t>
            </a:r>
            <a:r>
              <a:rPr lang="en-US" sz="1800" dirty="0"/>
              <a:t> - Guarantees that the message is not a forgery and it actually comes from whom it states. </a:t>
            </a:r>
          </a:p>
          <a:p>
            <a:pPr lvl="1" algn="just">
              <a:buFont typeface="Wingdings" panose="05000000000000000000" pitchFamily="2" charset="2"/>
              <a:buChar char="ü"/>
            </a:pPr>
            <a:r>
              <a:rPr lang="en-US" sz="1800" b="1" dirty="0"/>
              <a:t>Data Confidentiality</a:t>
            </a:r>
            <a:r>
              <a:rPr lang="en-US" sz="1800" dirty="0"/>
              <a:t> - Guarantees that only authorized users can read the message. </a:t>
            </a:r>
          </a:p>
          <a:p>
            <a:pPr lvl="1" algn="just">
              <a:buFont typeface="Wingdings" panose="05000000000000000000" pitchFamily="2" charset="2"/>
              <a:buChar char="ü"/>
            </a:pPr>
            <a:r>
              <a:rPr lang="en-US" sz="1800" b="1" dirty="0"/>
              <a:t>Data Non-Repudiation</a:t>
            </a:r>
            <a:r>
              <a:rPr lang="en-US" sz="1800" dirty="0"/>
              <a:t> - Guarantees that the sender cannot repudiate, or refute, the validity of a message sent. </a:t>
            </a:r>
          </a:p>
        </p:txBody>
      </p:sp>
    </p:spTree>
    <p:custDataLst>
      <p:tags r:id="rId1"/>
    </p:custDataLst>
    <p:extLst>
      <p:ext uri="{BB962C8B-B14F-4D97-AF65-F5344CB8AC3E}">
        <p14:creationId xmlns:p14="http://schemas.microsoft.com/office/powerpoint/2010/main" val="2423861378"/>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Cryptographic Hash Functions</a:t>
            </a:r>
          </a:p>
        </p:txBody>
      </p:sp>
      <p:sp>
        <p:nvSpPr>
          <p:cNvPr id="2" name="Content Placeholder 1"/>
          <p:cNvSpPr>
            <a:spLocks noGrp="1"/>
          </p:cNvSpPr>
          <p:nvPr>
            <p:ph idx="1"/>
          </p:nvPr>
        </p:nvSpPr>
        <p:spPr>
          <a:xfrm>
            <a:off x="216489" y="1610930"/>
            <a:ext cx="4931575" cy="3978310"/>
          </a:xfrm>
        </p:spPr>
        <p:txBody>
          <a:bodyPr>
            <a:normAutofit lnSpcReduction="10000"/>
          </a:bodyPr>
          <a:lstStyle/>
          <a:p>
            <a:pPr algn="just">
              <a:spcBef>
                <a:spcPts val="400"/>
              </a:spcBef>
              <a:spcAft>
                <a:spcPts val="400"/>
              </a:spcAft>
            </a:pPr>
            <a:r>
              <a:rPr lang="en-US" sz="1600" dirty="0"/>
              <a:t>Hashes are used to verify and ensure data integrity.</a:t>
            </a:r>
          </a:p>
          <a:p>
            <a:pPr algn="just">
              <a:spcBef>
                <a:spcPts val="400"/>
              </a:spcBef>
              <a:spcAft>
                <a:spcPts val="400"/>
              </a:spcAft>
            </a:pPr>
            <a:r>
              <a:rPr lang="en-US" sz="1600" dirty="0"/>
              <a:t>Hashing is based on a one-way mathematical function that is relatively easy to compute, but significantly harder to reverse.</a:t>
            </a:r>
          </a:p>
          <a:p>
            <a:pPr algn="just">
              <a:spcBef>
                <a:spcPts val="400"/>
              </a:spcBef>
              <a:spcAft>
                <a:spcPts val="400"/>
              </a:spcAft>
            </a:pPr>
            <a:r>
              <a:rPr lang="en-US" sz="1600" dirty="0"/>
              <a:t>A hash function takes a variable block of binary data, called the message, and produces a fixed-length, condensed representation, called the hash.</a:t>
            </a:r>
          </a:p>
          <a:p>
            <a:pPr algn="just">
              <a:spcBef>
                <a:spcPts val="400"/>
              </a:spcBef>
              <a:spcAft>
                <a:spcPts val="400"/>
              </a:spcAft>
            </a:pPr>
            <a:r>
              <a:rPr lang="en-US" sz="1600" dirty="0"/>
              <a:t>The resulting hash is also sometimes called the message digest, digest, or digital fingerprint.</a:t>
            </a:r>
          </a:p>
          <a:p>
            <a:pPr algn="just">
              <a:spcBef>
                <a:spcPts val="400"/>
              </a:spcBef>
              <a:spcAft>
                <a:spcPts val="400"/>
              </a:spcAft>
            </a:pPr>
            <a:r>
              <a:rPr lang="en-US" sz="1600" dirty="0"/>
              <a:t>With hash functions, it is computationally infeasible for two different sets of data to come up with the same hash output. </a:t>
            </a:r>
          </a:p>
          <a:p>
            <a:pPr algn="just">
              <a:spcBef>
                <a:spcPts val="400"/>
              </a:spcBef>
              <a:spcAft>
                <a:spcPts val="400"/>
              </a:spcAft>
            </a:pPr>
            <a:r>
              <a:rPr lang="en-US" sz="1600" dirty="0"/>
              <a:t>Every time the data is changed or altered, the hash value also changes. </a:t>
            </a:r>
          </a:p>
          <a:p>
            <a:pPr algn="just">
              <a:spcBef>
                <a:spcPts val="400"/>
              </a:spcBef>
              <a:spcAft>
                <a:spcPts val="400"/>
              </a:spcAft>
            </a:pPr>
            <a:endParaRPr lang="en-US" sz="1600" dirty="0"/>
          </a:p>
        </p:txBody>
      </p:sp>
      <p:pic>
        <p:nvPicPr>
          <p:cNvPr id="3" name="Picture 2">
            <a:extLst>
              <a:ext uri="{FF2B5EF4-FFF2-40B4-BE49-F238E27FC236}">
                <a16:creationId xmlns:a16="http://schemas.microsoft.com/office/drawing/2014/main" id="{64C35A30-ECEE-4820-BFBA-5465EB61D532}"/>
              </a:ext>
            </a:extLst>
          </p:cNvPr>
          <p:cNvPicPr>
            <a:picLocks noChangeAspect="1"/>
          </p:cNvPicPr>
          <p:nvPr/>
        </p:nvPicPr>
        <p:blipFill>
          <a:blip r:embed="rId4"/>
          <a:stretch>
            <a:fillRect/>
          </a:stretch>
        </p:blipFill>
        <p:spPr>
          <a:xfrm>
            <a:off x="5292080" y="1844824"/>
            <a:ext cx="3647784" cy="3226884"/>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351137760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871190"/>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Cryptographic Hash Operation</a:t>
            </a:r>
          </a:p>
        </p:txBody>
      </p:sp>
      <p:sp>
        <p:nvSpPr>
          <p:cNvPr id="2" name="Content Placeholder 1"/>
          <p:cNvSpPr>
            <a:spLocks noGrp="1"/>
          </p:cNvSpPr>
          <p:nvPr>
            <p:ph idx="1"/>
          </p:nvPr>
        </p:nvSpPr>
        <p:spPr>
          <a:xfrm>
            <a:off x="231905" y="1614369"/>
            <a:ext cx="8892015" cy="670756"/>
          </a:xfrm>
        </p:spPr>
        <p:txBody>
          <a:bodyPr>
            <a:normAutofit fontScale="92500"/>
          </a:bodyPr>
          <a:lstStyle/>
          <a:p>
            <a:pPr algn="just">
              <a:spcBef>
                <a:spcPts val="400"/>
              </a:spcBef>
              <a:spcAft>
                <a:spcPts val="400"/>
              </a:spcAft>
            </a:pPr>
            <a:r>
              <a:rPr lang="en-US" sz="1600" dirty="0"/>
              <a:t>Mathematically, the equation </a:t>
            </a:r>
            <a:r>
              <a:rPr lang="en-US" sz="1600" b="1" i="1" dirty="0"/>
              <a:t>h= H(x)</a:t>
            </a:r>
            <a:r>
              <a:rPr lang="en-US" sz="1600" dirty="0"/>
              <a:t> is used to explain how a hash algorithm operates.</a:t>
            </a:r>
          </a:p>
          <a:p>
            <a:pPr algn="just">
              <a:spcBef>
                <a:spcPts val="400"/>
              </a:spcBef>
              <a:spcAft>
                <a:spcPts val="400"/>
              </a:spcAft>
            </a:pPr>
            <a:r>
              <a:rPr lang="en-US" sz="1600" dirty="0">
                <a:solidFill>
                  <a:srgbClr val="000000"/>
                </a:solidFill>
              </a:rPr>
              <a:t>As shown in the figure, a hash function H takes an input x and returns a fixed-size string hash value h</a:t>
            </a:r>
            <a:r>
              <a:rPr lang="en-US" sz="1600" dirty="0" smtClean="0">
                <a:solidFill>
                  <a:srgbClr val="000000"/>
                </a:solidFill>
              </a:rPr>
              <a:t>.</a:t>
            </a:r>
            <a:endParaRPr lang="en-US" sz="1600" dirty="0"/>
          </a:p>
        </p:txBody>
      </p:sp>
      <p:sp>
        <p:nvSpPr>
          <p:cNvPr id="7" name="Content Placeholder 2">
            <a:extLst>
              <a:ext uri="{FF2B5EF4-FFF2-40B4-BE49-F238E27FC236}">
                <a16:creationId xmlns:a16="http://schemas.microsoft.com/office/drawing/2014/main" id="{1A951445-9598-41AE-99D3-990538D8FC6B}"/>
              </a:ext>
            </a:extLst>
          </p:cNvPr>
          <p:cNvSpPr txBox="1"/>
          <p:nvPr/>
        </p:nvSpPr>
        <p:spPr>
          <a:xfrm>
            <a:off x="179386" y="2552032"/>
            <a:ext cx="4400285" cy="2821285"/>
          </a:xfrm>
          <a:prstGeom prst="rect">
            <a:avLst/>
          </a:prstGeom>
          <a:noFill/>
        </p:spPr>
        <p:txBody>
          <a:bodyPr wrap="square">
            <a:spAutoFit/>
          </a:bodyPr>
          <a:lstStyle/>
          <a:p>
            <a:pPr marL="169200" indent="-169200" algn="just">
              <a:spcBef>
                <a:spcPts val="400"/>
              </a:spcBef>
              <a:spcAft>
                <a:spcPts val="400"/>
              </a:spcAft>
              <a:buFont typeface="Arial" panose="020B0604020202020204" pitchFamily="34" charset="0"/>
              <a:buChar char="•"/>
            </a:pPr>
            <a:r>
              <a:rPr lang="en-US" sz="1600" dirty="0">
                <a:solidFill>
                  <a:srgbClr val="000000"/>
                </a:solidFill>
              </a:rPr>
              <a:t>A cryptographic hash function should have the following properties:</a:t>
            </a:r>
          </a:p>
          <a:p>
            <a:pPr marL="360000" lvl="1" indent="-169200" algn="just">
              <a:spcBef>
                <a:spcPts val="400"/>
              </a:spcBef>
              <a:spcAft>
                <a:spcPts val="400"/>
              </a:spcAft>
              <a:buFont typeface="Arial" panose="020B0604020202020204" pitchFamily="34" charset="0"/>
              <a:buChar char="•"/>
            </a:pPr>
            <a:r>
              <a:rPr lang="en-US" sz="1600" dirty="0">
                <a:solidFill>
                  <a:srgbClr val="000000"/>
                </a:solidFill>
              </a:rPr>
              <a:t>The input can be any length.</a:t>
            </a:r>
          </a:p>
          <a:p>
            <a:pPr marL="360000" lvl="1" indent="-169200" algn="just">
              <a:spcBef>
                <a:spcPts val="400"/>
              </a:spcBef>
              <a:spcAft>
                <a:spcPts val="400"/>
              </a:spcAft>
              <a:buFont typeface="Arial" panose="020B0604020202020204" pitchFamily="34" charset="0"/>
              <a:buChar char="•"/>
            </a:pPr>
            <a:r>
              <a:rPr lang="en-US" sz="1600" dirty="0">
                <a:solidFill>
                  <a:srgbClr val="000000"/>
                </a:solidFill>
              </a:rPr>
              <a:t>The output has a fixed length.</a:t>
            </a:r>
          </a:p>
          <a:p>
            <a:pPr marL="360000" lvl="1" indent="-169200" algn="just">
              <a:spcBef>
                <a:spcPts val="400"/>
              </a:spcBef>
              <a:spcAft>
                <a:spcPts val="400"/>
              </a:spcAft>
              <a:buFont typeface="Arial" panose="020B0604020202020204" pitchFamily="34" charset="0"/>
              <a:buChar char="•"/>
            </a:pPr>
            <a:r>
              <a:rPr lang="en-US" sz="1600" dirty="0">
                <a:solidFill>
                  <a:srgbClr val="000000"/>
                </a:solidFill>
              </a:rPr>
              <a:t>H(x) is relatively easy to compute for given x. </a:t>
            </a:r>
          </a:p>
          <a:p>
            <a:pPr marL="360000" lvl="1" indent="-169200" algn="just">
              <a:spcBef>
                <a:spcPts val="400"/>
              </a:spcBef>
              <a:spcAft>
                <a:spcPts val="400"/>
              </a:spcAft>
              <a:buFont typeface="Arial" panose="020B0604020202020204" pitchFamily="34" charset="0"/>
              <a:buChar char="•"/>
            </a:pPr>
            <a:r>
              <a:rPr lang="en-US" sz="1600" dirty="0">
                <a:solidFill>
                  <a:srgbClr val="000000"/>
                </a:solidFill>
              </a:rPr>
              <a:t>H(x) is one way and not reversible.</a:t>
            </a:r>
          </a:p>
          <a:p>
            <a:pPr marL="360000" lvl="1" indent="-169200" algn="just">
              <a:spcBef>
                <a:spcPts val="400"/>
              </a:spcBef>
              <a:spcAft>
                <a:spcPts val="400"/>
              </a:spcAft>
              <a:buFont typeface="Arial" panose="020B0604020202020204" pitchFamily="34" charset="0"/>
              <a:buChar char="•"/>
            </a:pPr>
            <a:r>
              <a:rPr lang="en-US" sz="1600" dirty="0">
                <a:solidFill>
                  <a:srgbClr val="000000"/>
                </a:solidFill>
              </a:rPr>
              <a:t>H(x) is collision free, meaning that two different input values will result in different hash values.</a:t>
            </a:r>
          </a:p>
        </p:txBody>
      </p:sp>
      <p:pic>
        <p:nvPicPr>
          <p:cNvPr id="3" name="Picture 2">
            <a:extLst>
              <a:ext uri="{FF2B5EF4-FFF2-40B4-BE49-F238E27FC236}">
                <a16:creationId xmlns:a16="http://schemas.microsoft.com/office/drawing/2014/main" id="{941E586D-F6FF-4C64-9DA3-A44333275D7D}"/>
              </a:ext>
            </a:extLst>
          </p:cNvPr>
          <p:cNvPicPr>
            <a:picLocks noChangeAspect="1"/>
          </p:cNvPicPr>
          <p:nvPr/>
        </p:nvPicPr>
        <p:blipFill>
          <a:blip r:embed="rId4"/>
          <a:stretch>
            <a:fillRect/>
          </a:stretch>
        </p:blipFill>
        <p:spPr>
          <a:xfrm>
            <a:off x="4509929" y="2705723"/>
            <a:ext cx="4521452" cy="233411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304261028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MD5 and SHA</a:t>
            </a:r>
          </a:p>
        </p:txBody>
      </p:sp>
      <p:sp>
        <p:nvSpPr>
          <p:cNvPr id="2" name="Content Placeholder 1"/>
          <p:cNvSpPr>
            <a:spLocks noGrp="1"/>
          </p:cNvSpPr>
          <p:nvPr>
            <p:ph idx="1"/>
          </p:nvPr>
        </p:nvSpPr>
        <p:spPr>
          <a:xfrm>
            <a:off x="216120" y="1571837"/>
            <a:ext cx="9090835" cy="924090"/>
          </a:xfrm>
        </p:spPr>
        <p:txBody>
          <a:bodyPr>
            <a:normAutofit lnSpcReduction="10000"/>
          </a:bodyPr>
          <a:lstStyle/>
          <a:p>
            <a:pPr>
              <a:spcBef>
                <a:spcPts val="400"/>
              </a:spcBef>
              <a:spcAft>
                <a:spcPts val="400"/>
              </a:spcAft>
            </a:pPr>
            <a:r>
              <a:rPr lang="en-US" sz="1600" dirty="0"/>
              <a:t>Hash functions are used to ensure the integrity of a message either accidentally or intentionally. </a:t>
            </a:r>
          </a:p>
          <a:p>
            <a:pPr>
              <a:spcBef>
                <a:spcPts val="400"/>
              </a:spcBef>
              <a:spcAft>
                <a:spcPts val="400"/>
              </a:spcAft>
            </a:pPr>
            <a:r>
              <a:rPr lang="en-US" sz="1600" dirty="0"/>
              <a:t>In the figure, the sender is sending a </a:t>
            </a:r>
            <a:r>
              <a:rPr lang="en-US" sz="1600" dirty="0" smtClean="0"/>
              <a:t>£100 </a:t>
            </a:r>
            <a:r>
              <a:rPr lang="en-US" sz="1600" dirty="0"/>
              <a:t>money transfer to Alex. The sender wants to ensure that the message is not altered on its way to the receiver.</a:t>
            </a:r>
          </a:p>
        </p:txBody>
      </p:sp>
      <p:sp>
        <p:nvSpPr>
          <p:cNvPr id="3" name="Content Placeholder 2"/>
          <p:cNvSpPr txBox="1"/>
          <p:nvPr/>
        </p:nvSpPr>
        <p:spPr>
          <a:xfrm>
            <a:off x="207437" y="2507733"/>
            <a:ext cx="4148540" cy="2746906"/>
          </a:xfrm>
          <a:prstGeom prst="rect">
            <a:avLst/>
          </a:prstGeom>
          <a:noFill/>
        </p:spPr>
        <p:txBody>
          <a:bodyPr wrap="square" rtlCol="0">
            <a:spAutoFit/>
          </a:bodyPr>
          <a:lstStyle/>
          <a:p>
            <a:pPr algn="just"/>
            <a:r>
              <a:rPr lang="en-US" sz="1600" dirty="0">
                <a:solidFill>
                  <a:srgbClr val="000000"/>
                </a:solidFill>
              </a:rPr>
              <a:t>There are four well-known hash functions:</a:t>
            </a:r>
          </a:p>
          <a:p>
            <a:pPr marL="285750" indent="-285750" algn="just">
              <a:spcBef>
                <a:spcPts val="300"/>
              </a:spcBef>
              <a:spcAft>
                <a:spcPts val="300"/>
              </a:spcAft>
              <a:buFont typeface="Arial" panose="020B0604020202020204" pitchFamily="34" charset="0"/>
              <a:buChar char="•"/>
            </a:pPr>
            <a:r>
              <a:rPr lang="en-US" sz="1600" b="1" dirty="0">
                <a:solidFill>
                  <a:srgbClr val="000000"/>
                </a:solidFill>
              </a:rPr>
              <a:t>MD5 with 128-bit digest</a:t>
            </a:r>
            <a:r>
              <a:rPr lang="en-US" sz="1600" dirty="0">
                <a:solidFill>
                  <a:srgbClr val="000000"/>
                </a:solidFill>
              </a:rPr>
              <a:t> - A one-way function that produces a 128-bit hashed message. MD5 is a legacy algorithm. </a:t>
            </a:r>
          </a:p>
          <a:p>
            <a:pPr marL="285750" indent="-285750" algn="just">
              <a:spcBef>
                <a:spcPts val="300"/>
              </a:spcBef>
              <a:spcAft>
                <a:spcPts val="300"/>
              </a:spcAft>
              <a:buFont typeface="Arial" panose="020B0604020202020204" pitchFamily="34" charset="0"/>
              <a:buChar char="•"/>
            </a:pPr>
            <a:r>
              <a:rPr lang="en-US" sz="1600" b="1" dirty="0">
                <a:solidFill>
                  <a:srgbClr val="000000"/>
                </a:solidFill>
              </a:rPr>
              <a:t>SHA-1 -</a:t>
            </a:r>
            <a:r>
              <a:rPr lang="en-US" sz="1600" dirty="0">
                <a:solidFill>
                  <a:srgbClr val="000000"/>
                </a:solidFill>
              </a:rPr>
              <a:t> Very similar to the MD5 hash functions. SHA-1 creates a 160-bit hashed message and is slightly slower than MD5. </a:t>
            </a:r>
          </a:p>
          <a:p>
            <a:pPr marL="285750" indent="-285750" algn="just">
              <a:spcBef>
                <a:spcPts val="300"/>
              </a:spcBef>
              <a:spcAft>
                <a:spcPts val="300"/>
              </a:spcAft>
              <a:buFont typeface="Arial" panose="020B0604020202020204" pitchFamily="34" charset="0"/>
              <a:buChar char="•"/>
            </a:pPr>
            <a:r>
              <a:rPr lang="en-US" sz="1600" b="1" dirty="0">
                <a:solidFill>
                  <a:srgbClr val="000000"/>
                </a:solidFill>
              </a:rPr>
              <a:t>SHA-2 -</a:t>
            </a:r>
            <a:r>
              <a:rPr lang="en-US" sz="1600" dirty="0">
                <a:solidFill>
                  <a:srgbClr val="000000"/>
                </a:solidFill>
              </a:rPr>
              <a:t> If you are using SHA-2, then SHA-256, SHA-384, and SHA-512 algorithms should be used.</a:t>
            </a:r>
          </a:p>
        </p:txBody>
      </p:sp>
      <p:sp>
        <p:nvSpPr>
          <p:cNvPr id="5" name="Content Placeholder 3"/>
          <p:cNvSpPr txBox="1"/>
          <p:nvPr/>
        </p:nvSpPr>
        <p:spPr>
          <a:xfrm>
            <a:off x="226356" y="5233281"/>
            <a:ext cx="7677339" cy="338554"/>
          </a:xfrm>
          <a:prstGeom prst="rect">
            <a:avLst/>
          </a:prstGeom>
          <a:noFill/>
        </p:spPr>
        <p:txBody>
          <a:bodyPr wrap="square" rtlCol="0">
            <a:spAutoFit/>
          </a:bodyPr>
          <a:lstStyle/>
          <a:p>
            <a:pPr marL="285750" indent="-285750">
              <a:buFont typeface="Arial" panose="020B0604020202020204" pitchFamily="34" charset="0"/>
              <a:buChar char="•"/>
            </a:pPr>
            <a:r>
              <a:rPr lang="en-US" sz="1600" b="1" dirty="0">
                <a:solidFill>
                  <a:srgbClr val="000000"/>
                </a:solidFill>
              </a:rPr>
              <a:t>SHA-3 -</a:t>
            </a:r>
            <a:r>
              <a:rPr lang="en-US" sz="1600" dirty="0">
                <a:solidFill>
                  <a:srgbClr val="000000"/>
                </a:solidFill>
              </a:rPr>
              <a:t> Next-generation algorithms and should be used whenever possible.</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2516861"/>
            <a:ext cx="4461846" cy="2360790"/>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Tree>
    <p:custDataLst>
      <p:tags r:id="rId1"/>
    </p:custDataLst>
    <p:extLst>
      <p:ext uri="{BB962C8B-B14F-4D97-AF65-F5344CB8AC3E}">
        <p14:creationId xmlns:p14="http://schemas.microsoft.com/office/powerpoint/2010/main" val="407045528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MD5 and SHA (Contd.)</a:t>
            </a:r>
          </a:p>
        </p:txBody>
      </p:sp>
      <p:sp>
        <p:nvSpPr>
          <p:cNvPr id="2" name="Content Placeholder 1"/>
          <p:cNvSpPr>
            <a:spLocks noGrp="1"/>
          </p:cNvSpPr>
          <p:nvPr>
            <p:ph idx="1"/>
          </p:nvPr>
        </p:nvSpPr>
        <p:spPr>
          <a:xfrm>
            <a:off x="144065" y="1656195"/>
            <a:ext cx="8855870" cy="2316396"/>
          </a:xfrm>
        </p:spPr>
        <p:txBody>
          <a:bodyPr/>
          <a:lstStyle/>
          <a:p>
            <a:pPr algn="just">
              <a:buFont typeface="Arial" panose="020B0604020202020204" pitchFamily="34" charset="0"/>
              <a:buChar char="•"/>
            </a:pPr>
            <a:r>
              <a:rPr lang="en-US" sz="1600" dirty="0"/>
              <a:t>While hashing can be used to detect accidental changes, it cannot be used to guard against deliberate changes that are made by a threat actor. </a:t>
            </a:r>
          </a:p>
          <a:p>
            <a:pPr algn="just">
              <a:buFont typeface="Arial" panose="020B0604020202020204" pitchFamily="34" charset="0"/>
              <a:buChar char="•"/>
            </a:pPr>
            <a:r>
              <a:rPr lang="en-US" sz="1600" dirty="0"/>
              <a:t>There is no unique identifying information from the sender in the hashing procedure. </a:t>
            </a:r>
          </a:p>
          <a:p>
            <a:pPr algn="just">
              <a:buFont typeface="Arial" panose="020B0604020202020204" pitchFamily="34" charset="0"/>
              <a:buChar char="•"/>
            </a:pPr>
            <a:r>
              <a:rPr lang="en-US" sz="1600" dirty="0"/>
              <a:t>This means that anyone can compute a hash for any data, as long as they have the correct hash function.</a:t>
            </a:r>
          </a:p>
          <a:p>
            <a:pPr algn="just">
              <a:buFont typeface="Arial" panose="020B0604020202020204" pitchFamily="34" charset="0"/>
              <a:buChar char="•"/>
            </a:pPr>
            <a:r>
              <a:rPr lang="en-US" sz="1600" dirty="0"/>
              <a:t>Therefore, hashing is vulnerable to man-in-the-middle attacks and does not provide security to transmitted data. To provide integrity and origin authentication, something more is required.</a:t>
            </a:r>
          </a:p>
        </p:txBody>
      </p:sp>
      <p:sp>
        <p:nvSpPr>
          <p:cNvPr id="5" name="Content Placeholder 1">
            <a:extLst>
              <a:ext uri="{FF2B5EF4-FFF2-40B4-BE49-F238E27FC236}">
                <a16:creationId xmlns:a16="http://schemas.microsoft.com/office/drawing/2014/main" id="{876EAC6D-6B07-4DE0-A079-418CED064DB2}"/>
              </a:ext>
            </a:extLst>
          </p:cNvPr>
          <p:cNvSpPr txBox="1"/>
          <p:nvPr/>
        </p:nvSpPr>
        <p:spPr>
          <a:xfrm>
            <a:off x="287079" y="4123396"/>
            <a:ext cx="8569842" cy="584775"/>
          </a:xfrm>
          <a:prstGeom prst="rect">
            <a:avLst/>
          </a:prstGeom>
          <a:noFill/>
        </p:spPr>
        <p:txBody>
          <a:bodyPr wrap="square">
            <a:spAutoFit/>
          </a:bodyPr>
          <a:lstStyle/>
          <a:p>
            <a:pPr>
              <a:buNone/>
            </a:pPr>
            <a:r>
              <a:rPr lang="en-US" sz="1600" b="1" i="1" dirty="0">
                <a:solidFill>
                  <a:srgbClr val="000000"/>
                </a:solidFill>
              </a:rPr>
              <a:t>Note:</a:t>
            </a:r>
            <a:r>
              <a:rPr lang="en-US" sz="1600" i="1" dirty="0">
                <a:solidFill>
                  <a:srgbClr val="000000"/>
                </a:solidFill>
              </a:rPr>
              <a:t> Hashing algorithms only protect against accidental changes and does not protect the data from changes deliberately made by a threat actor.</a:t>
            </a:r>
          </a:p>
        </p:txBody>
      </p:sp>
    </p:spTree>
    <p:custDataLst>
      <p:tags r:id="rId1"/>
    </p:custDataLst>
    <p:extLst>
      <p:ext uri="{BB962C8B-B14F-4D97-AF65-F5344CB8AC3E}">
        <p14:creationId xmlns:p14="http://schemas.microsoft.com/office/powerpoint/2010/main" val="4164280864"/>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Origin Authentication</a:t>
            </a:r>
          </a:p>
        </p:txBody>
      </p:sp>
      <p:sp>
        <p:nvSpPr>
          <p:cNvPr id="2" name="Content Placeholder 1"/>
          <p:cNvSpPr>
            <a:spLocks noGrp="1"/>
          </p:cNvSpPr>
          <p:nvPr>
            <p:ph idx="1"/>
          </p:nvPr>
        </p:nvSpPr>
        <p:spPr>
          <a:xfrm>
            <a:off x="186599" y="1656194"/>
            <a:ext cx="5177490" cy="3933046"/>
          </a:xfrm>
        </p:spPr>
        <p:txBody>
          <a:bodyPr>
            <a:normAutofit fontScale="77500" lnSpcReduction="20000"/>
          </a:bodyPr>
          <a:lstStyle/>
          <a:p>
            <a:pPr marL="0" indent="0" algn="just">
              <a:buNone/>
            </a:pPr>
            <a:r>
              <a:rPr lang="en-US" sz="1800" dirty="0"/>
              <a:t>To add origin authentication and integrity assurance, use a keyed-hash message authentication code (HMAC). </a:t>
            </a:r>
            <a:endParaRPr lang="en-US" sz="1800" dirty="0" smtClean="0"/>
          </a:p>
          <a:p>
            <a:pPr marL="0" indent="0" algn="just">
              <a:buNone/>
            </a:pPr>
            <a:endParaRPr lang="en-US" sz="1800" dirty="0"/>
          </a:p>
          <a:p>
            <a:pPr marL="0" indent="0" algn="just">
              <a:buNone/>
            </a:pPr>
            <a:r>
              <a:rPr lang="en-US" sz="1800" dirty="0"/>
              <a:t>HMAC uses an additional secret key as input to the hash function</a:t>
            </a:r>
            <a:r>
              <a:rPr lang="en-US" sz="1800" dirty="0" smtClean="0"/>
              <a:t>.</a:t>
            </a:r>
          </a:p>
          <a:p>
            <a:pPr marL="0" indent="0" algn="just">
              <a:buNone/>
            </a:pPr>
            <a:endParaRPr lang="en-US" sz="1800" dirty="0"/>
          </a:p>
          <a:p>
            <a:pPr marL="0" indent="0" algn="just">
              <a:spcBef>
                <a:spcPts val="400"/>
              </a:spcBef>
              <a:spcAft>
                <a:spcPts val="400"/>
              </a:spcAft>
              <a:buNone/>
            </a:pPr>
            <a:r>
              <a:rPr lang="en-US" sz="1800" b="1" dirty="0"/>
              <a:t>HMAC Hashing Algorithm</a:t>
            </a:r>
          </a:p>
          <a:p>
            <a:pPr marL="0" indent="0" algn="just">
              <a:spcBef>
                <a:spcPts val="400"/>
              </a:spcBef>
              <a:spcAft>
                <a:spcPts val="400"/>
              </a:spcAft>
              <a:buNone/>
            </a:pPr>
            <a:r>
              <a:rPr lang="en-US" sz="1800" dirty="0"/>
              <a:t>An HMAC is calculated using any cryptographic algorithm that combines a cryptographic hash function with a secret key. </a:t>
            </a:r>
          </a:p>
          <a:p>
            <a:pPr marL="0" indent="0" algn="just">
              <a:spcBef>
                <a:spcPts val="400"/>
              </a:spcBef>
              <a:spcAft>
                <a:spcPts val="400"/>
              </a:spcAft>
              <a:buNone/>
            </a:pPr>
            <a:r>
              <a:rPr lang="en-US" sz="1800" dirty="0"/>
              <a:t>Only the sender and the receiver know the secret key, and the output of the hash function depends on the input data and the secret key. </a:t>
            </a:r>
          </a:p>
          <a:p>
            <a:pPr marL="0" indent="0" algn="just">
              <a:spcBef>
                <a:spcPts val="400"/>
              </a:spcBef>
              <a:spcAft>
                <a:spcPts val="400"/>
              </a:spcAft>
              <a:buNone/>
            </a:pPr>
            <a:r>
              <a:rPr lang="en-IN" sz="1800" dirty="0"/>
              <a:t>Only parties who have access to that secret key can compute the digest of an HMAC function.</a:t>
            </a:r>
            <a:endParaRPr lang="en-US" sz="1800" dirty="0"/>
          </a:p>
          <a:p>
            <a:pPr marL="0" indent="0" algn="just">
              <a:spcBef>
                <a:spcPts val="400"/>
              </a:spcBef>
              <a:spcAft>
                <a:spcPts val="400"/>
              </a:spcAft>
              <a:buNone/>
            </a:pPr>
            <a:r>
              <a:rPr lang="en-US" sz="1800" dirty="0"/>
              <a:t>If two parties share a secret key and use HMAC functions for authentication, a properly constructed HMAC digest of a message that a party has received indicates that the other party was the originator of the message.</a:t>
            </a:r>
          </a:p>
          <a:p>
            <a:pPr marL="0" indent="0" algn="just">
              <a:buNone/>
            </a:pPr>
            <a:endParaRPr lang="en-US" sz="1800" dirty="0"/>
          </a:p>
        </p:txBody>
      </p:sp>
      <p:sp>
        <p:nvSpPr>
          <p:cNvPr id="5" name="Content Placeholder 1">
            <a:extLst>
              <a:ext uri="{FF2B5EF4-FFF2-40B4-BE49-F238E27FC236}">
                <a16:creationId xmlns:a16="http://schemas.microsoft.com/office/drawing/2014/main" id="{4C5A8988-94F4-4220-8C75-22EE29E7E2EC}"/>
              </a:ext>
            </a:extLst>
          </p:cNvPr>
          <p:cNvSpPr txBox="1"/>
          <p:nvPr/>
        </p:nvSpPr>
        <p:spPr>
          <a:xfrm>
            <a:off x="485850" y="223326"/>
            <a:ext cx="8316366" cy="523220"/>
          </a:xfrm>
          <a:prstGeom prst="rect">
            <a:avLst/>
          </a:prstGeom>
          <a:noFill/>
        </p:spPr>
        <p:txBody>
          <a:bodyPr wrap="square">
            <a:spAutoFit/>
          </a:bodyPr>
          <a:lstStyle/>
          <a:p>
            <a:pPr algn="ctr">
              <a:buNone/>
            </a:pPr>
            <a:r>
              <a:rPr lang="en-US" sz="1400" b="1" i="1" dirty="0">
                <a:solidFill>
                  <a:srgbClr val="000000"/>
                </a:solidFill>
              </a:rPr>
              <a:t>Note:</a:t>
            </a:r>
            <a:r>
              <a:rPr lang="en-US" sz="1400" i="1" dirty="0">
                <a:solidFill>
                  <a:srgbClr val="000000"/>
                </a:solidFill>
              </a:rPr>
              <a:t> Other Message Authentication Code (MAC) methods are also used. However, HMAC is used in many systems including SSL, IPsec, and SSH.</a:t>
            </a:r>
          </a:p>
        </p:txBody>
      </p:sp>
      <p:pic>
        <p:nvPicPr>
          <p:cNvPr id="7" name="Picture 6">
            <a:extLst>
              <a:ext uri="{FF2B5EF4-FFF2-40B4-BE49-F238E27FC236}">
                <a16:creationId xmlns:a16="http://schemas.microsoft.com/office/drawing/2014/main" id="{6F528577-0C4A-4EE7-BB87-400ADC7DCCBA}"/>
              </a:ext>
            </a:extLst>
          </p:cNvPr>
          <p:cNvPicPr>
            <a:picLocks noChangeAspect="1"/>
          </p:cNvPicPr>
          <p:nvPr/>
        </p:nvPicPr>
        <p:blipFill rotWithShape="1">
          <a:blip r:embed="rId4"/>
          <a:srcRect l="1394"/>
          <a:stretch/>
        </p:blipFill>
        <p:spPr>
          <a:xfrm>
            <a:off x="5504331" y="1656194"/>
            <a:ext cx="3499428" cy="339832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72939474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Cryptography </a:t>
            </a:r>
            <a:r>
              <a:rPr lang="en-US" altLang="en-US" sz="1600" dirty="0"/>
              <a:t/>
            </a:r>
            <a:br>
              <a:rPr lang="en-US" altLang="en-US" sz="1600" dirty="0"/>
            </a:br>
            <a:r>
              <a:rPr lang="en-US" dirty="0"/>
              <a:t>Origin Authentication (Contd.)</a:t>
            </a:r>
          </a:p>
        </p:txBody>
      </p:sp>
      <p:sp>
        <p:nvSpPr>
          <p:cNvPr id="2" name="Content Placeholder 1"/>
          <p:cNvSpPr>
            <a:spLocks noGrp="1"/>
          </p:cNvSpPr>
          <p:nvPr>
            <p:ph idx="1"/>
          </p:nvPr>
        </p:nvSpPr>
        <p:spPr>
          <a:xfrm>
            <a:off x="207862" y="1599303"/>
            <a:ext cx="4364137" cy="4041344"/>
          </a:xfrm>
        </p:spPr>
        <p:txBody>
          <a:bodyPr>
            <a:normAutofit fontScale="85000" lnSpcReduction="10000"/>
          </a:bodyPr>
          <a:lstStyle/>
          <a:p>
            <a:pPr marL="0" indent="0" algn="just">
              <a:buNone/>
            </a:pPr>
            <a:r>
              <a:rPr lang="en-US" sz="1600" b="1" dirty="0"/>
              <a:t>Creating the HMAC Value</a:t>
            </a:r>
          </a:p>
          <a:p>
            <a:pPr algn="just">
              <a:buFont typeface="Arial" panose="020B0604020202020204" pitchFamily="34" charset="0"/>
              <a:buChar char="•"/>
            </a:pPr>
            <a:r>
              <a:rPr lang="en-US" sz="1600" dirty="0"/>
              <a:t>As shown in the figure, the sending device inputs data into the hashing algorithm and calculates the fixed-length HMAC digest.</a:t>
            </a:r>
          </a:p>
          <a:p>
            <a:pPr algn="just">
              <a:buFont typeface="Arial" panose="020B0604020202020204" pitchFamily="34" charset="0"/>
              <a:buChar char="•"/>
            </a:pPr>
            <a:r>
              <a:rPr lang="en-US" sz="1600" dirty="0"/>
              <a:t>This authenticated digest is then attached to the message and sent to the receiver</a:t>
            </a:r>
            <a:r>
              <a:rPr lang="en-US" sz="1600" dirty="0" smtClean="0"/>
              <a:t>.</a:t>
            </a:r>
          </a:p>
          <a:p>
            <a:pPr marL="0" indent="0" algn="just">
              <a:buNone/>
            </a:pPr>
            <a:endParaRPr lang="en-US" sz="1600" b="1" dirty="0" smtClean="0"/>
          </a:p>
          <a:p>
            <a:pPr marL="0" indent="0" algn="just">
              <a:buNone/>
            </a:pPr>
            <a:r>
              <a:rPr lang="en-US" sz="1600" b="1" dirty="0" smtClean="0"/>
              <a:t>Verifying </a:t>
            </a:r>
            <a:r>
              <a:rPr lang="en-US" sz="1600" b="1" dirty="0"/>
              <a:t>the HMAC Value</a:t>
            </a:r>
          </a:p>
          <a:p>
            <a:pPr algn="just"/>
            <a:r>
              <a:rPr lang="en-US" sz="1600" dirty="0"/>
              <a:t>In the figure, the receiving device removes the digest from the message and uses the plaintext message with its secret key as input into the same hashing function.</a:t>
            </a:r>
          </a:p>
          <a:p>
            <a:pPr algn="just"/>
            <a:r>
              <a:rPr lang="en-US" sz="1600" dirty="0"/>
              <a:t>If the digest that is calculated by the receiving device is equal to the digest that was sent, the message has not been altered. </a:t>
            </a:r>
          </a:p>
          <a:p>
            <a:pPr algn="just"/>
            <a:r>
              <a:rPr lang="en-US" sz="1600" dirty="0"/>
              <a:t>Additionally, the origin of the message is authenticated because only the sender possesses a copy of the shared secret key. The HMAC function has ensured the authenticity of the message</a:t>
            </a:r>
            <a:r>
              <a:rPr lang="en-US" sz="1600" dirty="0" smtClean="0"/>
              <a:t>.</a:t>
            </a:r>
            <a:endParaRPr lang="en-US" sz="1600" dirty="0"/>
          </a:p>
        </p:txBody>
      </p:sp>
      <p:pic>
        <p:nvPicPr>
          <p:cNvPr id="3" name="Picture 2">
            <a:extLst>
              <a:ext uri="{FF2B5EF4-FFF2-40B4-BE49-F238E27FC236}">
                <a16:creationId xmlns:a16="http://schemas.microsoft.com/office/drawing/2014/main" id="{5E2627E3-3084-4C83-B9FA-1B33000F1565}"/>
              </a:ext>
            </a:extLst>
          </p:cNvPr>
          <p:cNvPicPr>
            <a:picLocks noChangeAspect="1"/>
          </p:cNvPicPr>
          <p:nvPr/>
        </p:nvPicPr>
        <p:blipFill>
          <a:blip r:embed="rId4"/>
          <a:stretch>
            <a:fillRect/>
          </a:stretch>
        </p:blipFill>
        <p:spPr>
          <a:xfrm>
            <a:off x="4647431" y="188640"/>
            <a:ext cx="3164929" cy="2735440"/>
          </a:xfrm>
          <a:prstGeom prst="rect">
            <a:avLst/>
          </a:prstGeom>
          <a:ln>
            <a:solidFill>
              <a:schemeClr val="bg1">
                <a:lumMod val="75000"/>
              </a:schemeClr>
            </a:solidFill>
          </a:ln>
        </p:spPr>
      </p:pic>
      <p:pic>
        <p:nvPicPr>
          <p:cNvPr id="5" name="Picture 4">
            <a:extLst>
              <a:ext uri="{FF2B5EF4-FFF2-40B4-BE49-F238E27FC236}">
                <a16:creationId xmlns:a16="http://schemas.microsoft.com/office/drawing/2014/main" id="{F2E0C30C-70E3-4D87-AF18-871E5FF0C704}"/>
              </a:ext>
            </a:extLst>
          </p:cNvPr>
          <p:cNvPicPr>
            <a:picLocks noChangeAspect="1"/>
          </p:cNvPicPr>
          <p:nvPr/>
        </p:nvPicPr>
        <p:blipFill>
          <a:blip r:embed="rId5"/>
          <a:stretch>
            <a:fillRect/>
          </a:stretch>
        </p:blipFill>
        <p:spPr>
          <a:xfrm>
            <a:off x="6156176" y="3140968"/>
            <a:ext cx="2837227" cy="2499679"/>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357828868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Data Confidentiality</a:t>
            </a:r>
          </a:p>
        </p:txBody>
      </p:sp>
      <p:sp>
        <p:nvSpPr>
          <p:cNvPr id="2" name="Content Placeholder 1"/>
          <p:cNvSpPr>
            <a:spLocks noGrp="1"/>
          </p:cNvSpPr>
          <p:nvPr>
            <p:ph idx="1"/>
          </p:nvPr>
        </p:nvSpPr>
        <p:spPr>
          <a:xfrm>
            <a:off x="180359" y="1584003"/>
            <a:ext cx="8999935" cy="2299098"/>
          </a:xfrm>
        </p:spPr>
        <p:txBody>
          <a:bodyPr/>
          <a:lstStyle/>
          <a:p>
            <a:pPr algn="just">
              <a:spcBef>
                <a:spcPts val="300"/>
              </a:spcBef>
              <a:spcAft>
                <a:spcPts val="300"/>
              </a:spcAft>
            </a:pPr>
            <a:r>
              <a:rPr lang="en-US" sz="1600" dirty="0"/>
              <a:t>There are two classes of encryption used to provide data confidentiality; asymmetric and symmetric. These two classes differ in how they use keys.</a:t>
            </a:r>
          </a:p>
          <a:p>
            <a:pPr algn="just">
              <a:spcBef>
                <a:spcPts val="300"/>
              </a:spcBef>
              <a:spcAft>
                <a:spcPts val="300"/>
              </a:spcAft>
            </a:pPr>
            <a:r>
              <a:rPr lang="en-US" sz="1600" dirty="0"/>
              <a:t>Symmetric encryption algorithms such as Data Encryption Standard (DES), 3DES, and Advanced Encryption Standard (AES) are based on the premise that each communicating party knows the pre-shared key.</a:t>
            </a:r>
          </a:p>
          <a:p>
            <a:pPr algn="just">
              <a:spcBef>
                <a:spcPts val="300"/>
              </a:spcBef>
              <a:spcAft>
                <a:spcPts val="300"/>
              </a:spcAft>
            </a:pPr>
            <a:r>
              <a:rPr lang="en-US" sz="1600" dirty="0"/>
              <a:t>Data confidentiality can also be ensured using asymmetric algorithms, including Rivest, Shamir, and Adleman (RSA) and the public key infrastructure (PKI).</a:t>
            </a:r>
          </a:p>
          <a:p>
            <a:pPr algn="just">
              <a:spcBef>
                <a:spcPts val="300"/>
              </a:spcBef>
              <a:spcAft>
                <a:spcPts val="300"/>
              </a:spcAft>
            </a:pPr>
            <a:r>
              <a:rPr lang="en-US" sz="1600" dirty="0"/>
              <a:t>The figure highlights some differences between symmetric and asymmetric encryption.</a:t>
            </a:r>
          </a:p>
        </p:txBody>
      </p:sp>
      <p:pic>
        <p:nvPicPr>
          <p:cNvPr id="3" name="Picture 2">
            <a:extLst>
              <a:ext uri="{FF2B5EF4-FFF2-40B4-BE49-F238E27FC236}">
                <a16:creationId xmlns:a16="http://schemas.microsoft.com/office/drawing/2014/main" id="{8C424E37-2EAB-4D3C-A5DB-C372BCDE8C75}"/>
              </a:ext>
            </a:extLst>
          </p:cNvPr>
          <p:cNvPicPr>
            <a:picLocks noChangeAspect="1"/>
          </p:cNvPicPr>
          <p:nvPr/>
        </p:nvPicPr>
        <p:blipFill rotWithShape="1">
          <a:blip r:embed="rId4"/>
          <a:srcRect l="1575" t="20092" r="1575" b="34952"/>
          <a:stretch/>
        </p:blipFill>
        <p:spPr>
          <a:xfrm>
            <a:off x="847156" y="3859042"/>
            <a:ext cx="7300938" cy="1728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261687979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Symmetric Encryption </a:t>
            </a:r>
          </a:p>
        </p:txBody>
      </p:sp>
      <p:sp>
        <p:nvSpPr>
          <p:cNvPr id="2" name="Content Placeholder 2"/>
          <p:cNvSpPr>
            <a:spLocks noGrp="1"/>
          </p:cNvSpPr>
          <p:nvPr>
            <p:ph idx="1"/>
          </p:nvPr>
        </p:nvSpPr>
        <p:spPr>
          <a:xfrm>
            <a:off x="189963" y="1639226"/>
            <a:ext cx="8846533" cy="2109457"/>
          </a:xfrm>
        </p:spPr>
        <p:txBody>
          <a:bodyPr>
            <a:normAutofit fontScale="92500" lnSpcReduction="10000"/>
          </a:bodyPr>
          <a:lstStyle/>
          <a:p>
            <a:pPr marL="180975" indent="-180975" algn="just" defTabSz="457200">
              <a:spcBef>
                <a:spcPts val="300"/>
              </a:spcBef>
              <a:spcAft>
                <a:spcPts val="300"/>
              </a:spcAft>
            </a:pPr>
            <a:r>
              <a:rPr lang="en-US" sz="1600" dirty="0"/>
              <a:t>Symmetric algorithms use the same pre-shared key (secret key) to encrypt and decrypt data.</a:t>
            </a:r>
            <a:endParaRPr lang="en-IN" sz="1600" dirty="0">
              <a:latin typeface="Arial" charset="0"/>
              <a:ea typeface="ＭＳ Ｐゴシック" pitchFamily="34" charset="-128"/>
            </a:endParaRPr>
          </a:p>
          <a:p>
            <a:pPr marL="180975" indent="-180975" algn="just" defTabSz="457200">
              <a:spcBef>
                <a:spcPts val="300"/>
              </a:spcBef>
              <a:spcAft>
                <a:spcPts val="300"/>
              </a:spcAft>
            </a:pPr>
            <a:r>
              <a:rPr lang="en-IN" sz="1600" dirty="0">
                <a:latin typeface="Arial" charset="0"/>
                <a:ea typeface="ＭＳ Ｐゴシック" pitchFamily="34" charset="-128"/>
              </a:rPr>
              <a:t>Symmetric encryption algorithms are commonly used with VPN traffic because they use less CPU resources than asymmetric encryption algorithms.</a:t>
            </a:r>
          </a:p>
          <a:p>
            <a:pPr marL="180975" indent="-180975" algn="just" defTabSz="457200">
              <a:spcBef>
                <a:spcPts val="300"/>
              </a:spcBef>
              <a:spcAft>
                <a:spcPts val="300"/>
              </a:spcAft>
            </a:pPr>
            <a:r>
              <a:rPr lang="en-IN" sz="1600" dirty="0">
                <a:latin typeface="Arial" charset="0"/>
                <a:ea typeface="ＭＳ Ｐゴシック" pitchFamily="34" charset="-128"/>
              </a:rPr>
              <a:t>When using these algorithms, the longer the key, the longer it will take for someone to discover the key. </a:t>
            </a:r>
          </a:p>
          <a:p>
            <a:pPr marL="180975" indent="-180975" algn="just" defTabSz="457200">
              <a:spcBef>
                <a:spcPts val="300"/>
              </a:spcBef>
              <a:spcAft>
                <a:spcPts val="300"/>
              </a:spcAft>
            </a:pPr>
            <a:r>
              <a:rPr lang="en-US" sz="1600" dirty="0">
                <a:latin typeface="Arial" charset="0"/>
                <a:ea typeface="ＭＳ Ｐゴシック" pitchFamily="34" charset="-128"/>
              </a:rPr>
              <a:t>Most encryption keys are between 112 and 256 bits. Use a longer key for more secure communications.</a:t>
            </a:r>
          </a:p>
          <a:p>
            <a:pPr marL="180975" indent="-180975" algn="just" defTabSz="457200">
              <a:spcBef>
                <a:spcPts val="300"/>
              </a:spcBef>
              <a:spcAft>
                <a:spcPts val="300"/>
              </a:spcAft>
            </a:pPr>
            <a:r>
              <a:rPr lang="en-US" sz="1600" dirty="0"/>
              <a:t>Symmetric encryption algorithms are sometimes classified as a block cipher or a stream cipher. </a:t>
            </a:r>
          </a:p>
        </p:txBody>
      </p:sp>
      <p:pic>
        <p:nvPicPr>
          <p:cNvPr id="3" name="Picture 2">
            <a:extLst>
              <a:ext uri="{FF2B5EF4-FFF2-40B4-BE49-F238E27FC236}">
                <a16:creationId xmlns:a16="http://schemas.microsoft.com/office/drawing/2014/main" id="{578D35F9-56ED-4E12-BC6C-D2943E829F95}"/>
              </a:ext>
            </a:extLst>
          </p:cNvPr>
          <p:cNvPicPr>
            <a:picLocks noChangeAspect="1"/>
          </p:cNvPicPr>
          <p:nvPr/>
        </p:nvPicPr>
        <p:blipFill>
          <a:blip r:embed="rId4"/>
          <a:stretch>
            <a:fillRect/>
          </a:stretch>
        </p:blipFill>
        <p:spPr>
          <a:xfrm>
            <a:off x="2428776" y="3987425"/>
            <a:ext cx="4430512" cy="1620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204252034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Symmetric Encryption (Contd.)</a:t>
            </a:r>
          </a:p>
        </p:txBody>
      </p:sp>
      <p:sp>
        <p:nvSpPr>
          <p:cNvPr id="2" name="Content Placeholder 1"/>
          <p:cNvSpPr>
            <a:spLocks noGrp="1"/>
          </p:cNvSpPr>
          <p:nvPr>
            <p:ph idx="1"/>
          </p:nvPr>
        </p:nvSpPr>
        <p:spPr>
          <a:xfrm>
            <a:off x="144065" y="1644162"/>
            <a:ext cx="8855871" cy="3946676"/>
          </a:xfrm>
        </p:spPr>
        <p:txBody>
          <a:bodyPr/>
          <a:lstStyle/>
          <a:p>
            <a:pPr marL="0" indent="0" algn="just">
              <a:buNone/>
            </a:pPr>
            <a:r>
              <a:rPr lang="en-US" sz="1600" b="1" dirty="0"/>
              <a:t>Block Ciphers</a:t>
            </a:r>
          </a:p>
          <a:p>
            <a:pPr algn="just">
              <a:buFont typeface="Arial" panose="020B0604020202020204" pitchFamily="34" charset="0"/>
              <a:buChar char="•"/>
            </a:pPr>
            <a:r>
              <a:rPr lang="en-US" sz="1600" dirty="0"/>
              <a:t>Block ciphers transform a fixed-length block of plaintext into a common block of ciphertext of 64 or 128 bits. </a:t>
            </a:r>
          </a:p>
          <a:p>
            <a:pPr algn="just">
              <a:buFont typeface="Arial" panose="020B0604020202020204" pitchFamily="34" charset="0"/>
              <a:buChar char="•"/>
            </a:pPr>
            <a:r>
              <a:rPr lang="en-US" sz="1600" dirty="0"/>
              <a:t>Common block ciphers include DES with a 64-bit block size and AES with a 128-bit block size.</a:t>
            </a:r>
            <a:endParaRPr lang="en-US" sz="1600" b="1" dirty="0"/>
          </a:p>
        </p:txBody>
      </p:sp>
      <p:pic>
        <p:nvPicPr>
          <p:cNvPr id="4" name="Picture 3">
            <a:extLst>
              <a:ext uri="{FF2B5EF4-FFF2-40B4-BE49-F238E27FC236}">
                <a16:creationId xmlns:a16="http://schemas.microsoft.com/office/drawing/2014/main" id="{0FAEB59C-F232-4780-9F99-2A7569EC061C}"/>
              </a:ext>
            </a:extLst>
          </p:cNvPr>
          <p:cNvPicPr>
            <a:picLocks noChangeAspect="1"/>
          </p:cNvPicPr>
          <p:nvPr/>
        </p:nvPicPr>
        <p:blipFill>
          <a:blip r:embed="rId4"/>
          <a:stretch>
            <a:fillRect/>
          </a:stretch>
        </p:blipFill>
        <p:spPr>
          <a:xfrm>
            <a:off x="409080" y="3518504"/>
            <a:ext cx="8386363" cy="1800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559629530"/>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Symmetric Encryption (Contd.)</a:t>
            </a:r>
          </a:p>
        </p:txBody>
      </p:sp>
      <p:sp>
        <p:nvSpPr>
          <p:cNvPr id="2" name="Content Placeholder 1"/>
          <p:cNvSpPr>
            <a:spLocks noGrp="1"/>
          </p:cNvSpPr>
          <p:nvPr>
            <p:ph idx="1"/>
          </p:nvPr>
        </p:nvSpPr>
        <p:spPr>
          <a:xfrm>
            <a:off x="144065" y="1608066"/>
            <a:ext cx="8999935" cy="3946676"/>
          </a:xfrm>
        </p:spPr>
        <p:txBody>
          <a:bodyPr/>
          <a:lstStyle/>
          <a:p>
            <a:pPr marL="0" indent="0" algn="just">
              <a:buNone/>
            </a:pPr>
            <a:r>
              <a:rPr lang="en-US" sz="1600" b="1" dirty="0"/>
              <a:t>Stream Ciphers</a:t>
            </a:r>
          </a:p>
          <a:p>
            <a:pPr algn="just">
              <a:buFont typeface="Arial" panose="020B0604020202020204" pitchFamily="34" charset="0"/>
              <a:buChar char="•"/>
            </a:pPr>
            <a:r>
              <a:rPr lang="en-US" sz="1600" dirty="0"/>
              <a:t>Stream ciphers encrypt plaintext one byte or one bit at a time. </a:t>
            </a:r>
          </a:p>
          <a:p>
            <a:pPr algn="just">
              <a:buFont typeface="Arial" panose="020B0604020202020204" pitchFamily="34" charset="0"/>
              <a:buChar char="•"/>
            </a:pPr>
            <a:r>
              <a:rPr lang="en-US" sz="1600" dirty="0"/>
              <a:t>Stream ciphers are basically a block cipher with a block size of one byte or bit. </a:t>
            </a:r>
          </a:p>
          <a:p>
            <a:pPr algn="just">
              <a:buFont typeface="Arial" panose="020B0604020202020204" pitchFamily="34" charset="0"/>
              <a:buChar char="•"/>
            </a:pPr>
            <a:r>
              <a:rPr lang="en-US" sz="1600" dirty="0"/>
              <a:t>Stream ciphers are typically faster than block ciphers because data is continuously encrypted. </a:t>
            </a:r>
          </a:p>
          <a:p>
            <a:pPr algn="just">
              <a:buFont typeface="Arial" panose="020B0604020202020204" pitchFamily="34" charset="0"/>
              <a:buChar char="•"/>
            </a:pPr>
            <a:r>
              <a:rPr lang="en-US" sz="1600" dirty="0"/>
              <a:t>Examples include RC4 and A5 which is used to encrypt GSM cell phone communications.</a:t>
            </a:r>
          </a:p>
        </p:txBody>
      </p:sp>
      <p:pic>
        <p:nvPicPr>
          <p:cNvPr id="3" name="Picture 2">
            <a:extLst>
              <a:ext uri="{FF2B5EF4-FFF2-40B4-BE49-F238E27FC236}">
                <a16:creationId xmlns:a16="http://schemas.microsoft.com/office/drawing/2014/main" id="{A8BA6B40-7118-410C-9F3E-FA2C863355F9}"/>
              </a:ext>
            </a:extLst>
          </p:cNvPr>
          <p:cNvPicPr>
            <a:picLocks noChangeAspect="1"/>
          </p:cNvPicPr>
          <p:nvPr/>
        </p:nvPicPr>
        <p:blipFill>
          <a:blip r:embed="rId4"/>
          <a:stretch>
            <a:fillRect/>
          </a:stretch>
        </p:blipFill>
        <p:spPr>
          <a:xfrm>
            <a:off x="481272" y="3640070"/>
            <a:ext cx="8174310" cy="1764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2125704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86045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Symmetric Encryption (Contd.)</a:t>
            </a:r>
          </a:p>
        </p:txBody>
      </p:sp>
      <p:sp>
        <p:nvSpPr>
          <p:cNvPr id="5" name="Content Placeholder 3">
            <a:extLst>
              <a:ext uri="{FF2B5EF4-FFF2-40B4-BE49-F238E27FC236}">
                <a16:creationId xmlns:a16="http://schemas.microsoft.com/office/drawing/2014/main" id="{76B606EB-9E92-4C37-8E94-96964AF72A01}"/>
              </a:ext>
            </a:extLst>
          </p:cNvPr>
          <p:cNvSpPr txBox="1"/>
          <p:nvPr/>
        </p:nvSpPr>
        <p:spPr>
          <a:xfrm>
            <a:off x="168129" y="1544981"/>
            <a:ext cx="8858176" cy="338554"/>
          </a:xfrm>
          <a:prstGeom prst="rect">
            <a:avLst/>
          </a:prstGeom>
          <a:noFill/>
        </p:spPr>
        <p:txBody>
          <a:bodyPr wrap="square">
            <a:spAutoFit/>
          </a:bodyPr>
          <a:lstStyle/>
          <a:p>
            <a:r>
              <a:rPr lang="en-US" sz="1600" dirty="0">
                <a:solidFill>
                  <a:srgbClr val="000000"/>
                </a:solidFill>
              </a:rPr>
              <a:t>Well-known symmetric encryption algorithms are described in the table.</a:t>
            </a:r>
            <a:endParaRPr lang="en-IN" sz="1600" dirty="0">
              <a:solidFill>
                <a:srgbClr val="000000"/>
              </a:solidFill>
            </a:endParaRPr>
          </a:p>
        </p:txBody>
      </p:sp>
      <p:graphicFrame>
        <p:nvGraphicFramePr>
          <p:cNvPr id="7" name="Table 1">
            <a:extLst>
              <a:ext uri="{FF2B5EF4-FFF2-40B4-BE49-F238E27FC236}">
                <a16:creationId xmlns:a16="http://schemas.microsoft.com/office/drawing/2014/main" id="{886CF1A5-D4BD-4016-931F-B0595E7D7332}"/>
              </a:ext>
            </a:extLst>
          </p:cNvPr>
          <p:cNvGraphicFramePr>
            <a:graphicFrameLocks/>
          </p:cNvGraphicFramePr>
          <p:nvPr>
            <p:extLst/>
          </p:nvPr>
        </p:nvGraphicFramePr>
        <p:xfrm>
          <a:off x="280657" y="1928801"/>
          <a:ext cx="8781863" cy="3539849"/>
        </p:xfrm>
        <a:graphic>
          <a:graphicData uri="http://schemas.openxmlformats.org/drawingml/2006/table">
            <a:tbl>
              <a:tblPr firstRow="1" bandRow="1">
                <a:tableStyleId>{5C22544A-7EE6-4342-B048-85BDC9FD1C3A}</a:tableStyleId>
              </a:tblPr>
              <a:tblGrid>
                <a:gridCol w="2044598">
                  <a:extLst>
                    <a:ext uri="{9D8B030D-6E8A-4147-A177-3AD203B41FA5}">
                      <a16:colId xmlns:a16="http://schemas.microsoft.com/office/drawing/2014/main" val="3215831619"/>
                    </a:ext>
                  </a:extLst>
                </a:gridCol>
                <a:gridCol w="6737265">
                  <a:extLst>
                    <a:ext uri="{9D8B030D-6E8A-4147-A177-3AD203B41FA5}">
                      <a16:colId xmlns:a16="http://schemas.microsoft.com/office/drawing/2014/main" val="276475465"/>
                    </a:ext>
                  </a:extLst>
                </a:gridCol>
              </a:tblGrid>
              <a:tr h="458483">
                <a:tc>
                  <a:txBody>
                    <a:bodyPr/>
                    <a:lstStyle/>
                    <a:p>
                      <a:pPr algn="ctr" fontAlgn="b"/>
                      <a:r>
                        <a:rPr lang="en-US" sz="1400" b="1" dirty="0">
                          <a:effectLst/>
                        </a:rPr>
                        <a:t>Symmetric Encryption Algorithms</a:t>
                      </a:r>
                      <a:endParaRPr lang="en-US" sz="1400" b="1" i="0" u="none" strike="noStrike" dirty="0">
                        <a:solidFill>
                          <a:schemeClr val="bg1"/>
                        </a:solidFill>
                        <a:effectLst/>
                        <a:latin typeface="+mn-lt"/>
                      </a:endParaRPr>
                    </a:p>
                  </a:txBody>
                  <a:tcPr marL="9525" marR="9525" marT="9525" marB="0" anchor="ctr"/>
                </a:tc>
                <a:tc>
                  <a:txBody>
                    <a:bodyPr/>
                    <a:lstStyle/>
                    <a:p>
                      <a:pPr algn="ctr"/>
                      <a:r>
                        <a:rPr lang="en-US" sz="1400" dirty="0"/>
                        <a:t>Description</a:t>
                      </a:r>
                    </a:p>
                  </a:txBody>
                  <a:tcPr/>
                </a:tc>
                <a:extLst>
                  <a:ext uri="{0D108BD9-81ED-4DB2-BD59-A6C34878D82A}">
                    <a16:rowId xmlns:a16="http://schemas.microsoft.com/office/drawing/2014/main" val="3768427975"/>
                  </a:ext>
                </a:extLst>
              </a:tr>
              <a:tr h="362139">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Data Encryption Standard (DES)</a:t>
                      </a:r>
                    </a:p>
                  </a:txBody>
                  <a:tcPr marL="9525" marR="9525" marT="9525" marB="0" anchor="ctr"/>
                </a:tc>
                <a:tc>
                  <a:txBody>
                    <a:bodyPr/>
                    <a:lstStyle/>
                    <a:p>
                      <a:pPr fontAlgn="ctr"/>
                      <a:r>
                        <a:rPr lang="en-US" sz="1400" kern="1200" dirty="0">
                          <a:solidFill>
                            <a:schemeClr val="dk1"/>
                          </a:solidFill>
                          <a:latin typeface="+mn-lt"/>
                          <a:ea typeface="+mn-ea"/>
                          <a:cs typeface="+mn-cs"/>
                        </a:rPr>
                        <a:t>This is a legacy algorithm. It uses a short key length that makes it insecure.</a:t>
                      </a:r>
                    </a:p>
                  </a:txBody>
                  <a:tcPr anchor="ctr"/>
                </a:tc>
                <a:extLst>
                  <a:ext uri="{0D108BD9-81ED-4DB2-BD59-A6C34878D82A}">
                    <a16:rowId xmlns:a16="http://schemas.microsoft.com/office/drawing/2014/main" val="2258594367"/>
                  </a:ext>
                </a:extLst>
              </a:tr>
              <a:tr h="641118">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3DES (Triple DES)</a:t>
                      </a:r>
                    </a:p>
                  </a:txBody>
                  <a:tcPr marL="9525" marR="9525" marT="9525" marB="0" anchor="ctr"/>
                </a:tc>
                <a:tc>
                  <a:txBody>
                    <a:bodyPr/>
                    <a:lstStyle/>
                    <a:p>
                      <a:pPr fontAlgn="ctr"/>
                      <a:r>
                        <a:rPr lang="en-US" sz="1400" kern="1200" dirty="0">
                          <a:solidFill>
                            <a:schemeClr val="dk1"/>
                          </a:solidFill>
                          <a:latin typeface="+mn-lt"/>
                          <a:ea typeface="+mn-ea"/>
                          <a:cs typeface="+mn-cs"/>
                        </a:rPr>
                        <a:t>This is the replacement for DES and repeats the DES algorithm three times. It should be avoided as it is scheduled to be retired in 2023. If implemented, use very short key lifetimes.</a:t>
                      </a:r>
                    </a:p>
                  </a:txBody>
                  <a:tcPr anchor="ctr"/>
                </a:tc>
                <a:extLst>
                  <a:ext uri="{0D108BD9-81ED-4DB2-BD59-A6C34878D82A}">
                    <a16:rowId xmlns:a16="http://schemas.microsoft.com/office/drawing/2014/main" val="1125566603"/>
                  </a:ext>
                </a:extLst>
              </a:tr>
              <a:tr h="642928">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Advanced Encryption Standard (AES)</a:t>
                      </a:r>
                    </a:p>
                  </a:txBody>
                  <a:tcPr marL="9525" marR="9525" marT="9525" marB="0" anchor="ctr"/>
                </a:tc>
                <a:tc>
                  <a:txBody>
                    <a:bodyPr/>
                    <a:lstStyle/>
                    <a:p>
                      <a:pPr fontAlgn="ctr"/>
                      <a:r>
                        <a:rPr lang="en-US" sz="1400" kern="1200" dirty="0">
                          <a:solidFill>
                            <a:schemeClr val="dk1"/>
                          </a:solidFill>
                          <a:latin typeface="+mn-lt"/>
                          <a:ea typeface="+mn-ea"/>
                          <a:cs typeface="+mn-cs"/>
                        </a:rPr>
                        <a:t>It offers combinations of 128-, 192-, or 256-bit keys to encrypt 128, 192, or 256 bit-long data blocks.</a:t>
                      </a:r>
                    </a:p>
                  </a:txBody>
                  <a:tcPr anchor="ctr"/>
                </a:tc>
                <a:extLst>
                  <a:ext uri="{0D108BD9-81ED-4DB2-BD59-A6C34878D82A}">
                    <a16:rowId xmlns:a16="http://schemas.microsoft.com/office/drawing/2014/main" val="831502776"/>
                  </a:ext>
                </a:extLst>
              </a:tr>
              <a:tr h="610204">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Software-Optimized Encryption Algorithm (SEAL)</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It is a stream cipher that uses a 160-bit encryption key and has a lower impact on the CPU compared to other software-based algorithms.</a:t>
                      </a:r>
                    </a:p>
                  </a:txBody>
                  <a:tcPr anchor="ctr"/>
                </a:tc>
                <a:extLst>
                  <a:ext uri="{0D108BD9-81ED-4DB2-BD59-A6C34878D82A}">
                    <a16:rowId xmlns:a16="http://schemas.microsoft.com/office/drawing/2014/main" val="2571491513"/>
                  </a:ext>
                </a:extLst>
              </a:tr>
              <a:tr h="621068">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Rivest ciphers (RC) series algorithms</a:t>
                      </a:r>
                    </a:p>
                  </a:txBody>
                  <a:tcPr marL="9525" marR="9525" marT="9525" marB="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400" kern="1200" dirty="0">
                          <a:solidFill>
                            <a:schemeClr val="dk1"/>
                          </a:solidFill>
                          <a:latin typeface="+mn-lt"/>
                          <a:ea typeface="+mn-ea"/>
                          <a:cs typeface="+mn-cs"/>
                        </a:rPr>
                        <a:t>RC4 is a stream cipher that was used to secure web traffic. It has been found to have multiple vulnerabilities which have made it insecure. RC4 should not be used.</a:t>
                      </a:r>
                    </a:p>
                  </a:txBody>
                  <a:tcPr anchor="ctr"/>
                </a:tc>
                <a:extLst>
                  <a:ext uri="{0D108BD9-81ED-4DB2-BD59-A6C34878D82A}">
                    <a16:rowId xmlns:a16="http://schemas.microsoft.com/office/drawing/2014/main" val="2986980248"/>
                  </a:ext>
                </a:extLst>
              </a:tr>
            </a:tbl>
          </a:graphicData>
        </a:graphic>
      </p:graphicFrame>
    </p:spTree>
    <p:custDataLst>
      <p:tags r:id="rId1"/>
    </p:custDataLst>
    <p:extLst>
      <p:ext uri="{BB962C8B-B14F-4D97-AF65-F5344CB8AC3E}">
        <p14:creationId xmlns:p14="http://schemas.microsoft.com/office/powerpoint/2010/main" val="378288618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a:t>
            </a:r>
          </a:p>
        </p:txBody>
      </p:sp>
      <p:sp>
        <p:nvSpPr>
          <p:cNvPr id="2" name="Content Placeholder 1"/>
          <p:cNvSpPr>
            <a:spLocks noGrp="1"/>
          </p:cNvSpPr>
          <p:nvPr>
            <p:ph idx="1"/>
          </p:nvPr>
        </p:nvSpPr>
        <p:spPr>
          <a:xfrm>
            <a:off x="144065" y="1605976"/>
            <a:ext cx="8855870" cy="2084329"/>
          </a:xfrm>
        </p:spPr>
        <p:txBody>
          <a:bodyPr>
            <a:normAutofit fontScale="85000" lnSpcReduction="10000"/>
          </a:bodyPr>
          <a:lstStyle/>
          <a:p>
            <a:pPr algn="just">
              <a:spcBef>
                <a:spcPts val="300"/>
              </a:spcBef>
              <a:spcAft>
                <a:spcPts val="400"/>
              </a:spcAft>
            </a:pPr>
            <a:r>
              <a:rPr lang="en-US" sz="1600" dirty="0"/>
              <a:t>Asymmetric algorithms, also called public-key algorithms, are designed in a way that the encryption and the decryption keys are different.</a:t>
            </a:r>
          </a:p>
          <a:p>
            <a:pPr algn="just">
              <a:spcBef>
                <a:spcPts val="300"/>
              </a:spcBef>
              <a:spcAft>
                <a:spcPts val="400"/>
              </a:spcAft>
            </a:pPr>
            <a:r>
              <a:rPr lang="en-US" sz="1600" dirty="0"/>
              <a:t>Asymmetric algorithms use a public key and a private key. Both keys are capable of the encryption process, but the complementary paired key is required for decryption. </a:t>
            </a:r>
          </a:p>
          <a:p>
            <a:pPr algn="just">
              <a:spcBef>
                <a:spcPts val="300"/>
              </a:spcBef>
              <a:spcAft>
                <a:spcPts val="400"/>
              </a:spcAft>
            </a:pPr>
            <a:r>
              <a:rPr lang="en-US" sz="1600" dirty="0"/>
              <a:t>The process is also reversible. Data that is encrypted with the public key requires the private key to decrypt. </a:t>
            </a:r>
          </a:p>
          <a:p>
            <a:pPr algn="just">
              <a:spcBef>
                <a:spcPts val="300"/>
              </a:spcBef>
              <a:spcAft>
                <a:spcPts val="400"/>
              </a:spcAft>
            </a:pPr>
            <a:r>
              <a:rPr lang="en-US" sz="1600" dirty="0"/>
              <a:t>Asymmetric algorithms achieve confidentiality and authenticity by using this process.</a:t>
            </a:r>
          </a:p>
          <a:p>
            <a:pPr algn="just">
              <a:spcBef>
                <a:spcPts val="300"/>
              </a:spcBef>
              <a:spcAft>
                <a:spcPts val="400"/>
              </a:spcAft>
            </a:pPr>
            <a:r>
              <a:rPr lang="en-US" sz="1600" dirty="0"/>
              <a:t>Asymmetric encryption can use key lengths between 512 to 4,096 bits. </a:t>
            </a:r>
          </a:p>
          <a:p>
            <a:pPr algn="just">
              <a:spcBef>
                <a:spcPts val="300"/>
              </a:spcBef>
              <a:spcAft>
                <a:spcPts val="400"/>
              </a:spcAft>
            </a:pPr>
            <a:r>
              <a:rPr lang="en-US" sz="1600" dirty="0"/>
              <a:t>Asymmetric algorithms are substantially slower than symmetric algorithms. </a:t>
            </a:r>
          </a:p>
        </p:txBody>
      </p:sp>
      <p:pic>
        <p:nvPicPr>
          <p:cNvPr id="4" name="Picture 3">
            <a:extLst>
              <a:ext uri="{FF2B5EF4-FFF2-40B4-BE49-F238E27FC236}">
                <a16:creationId xmlns:a16="http://schemas.microsoft.com/office/drawing/2014/main" id="{6AF01D34-3628-47C0-AAB6-5D5D18D99EAD}"/>
              </a:ext>
            </a:extLst>
          </p:cNvPr>
          <p:cNvPicPr>
            <a:picLocks noChangeAspect="1"/>
          </p:cNvPicPr>
          <p:nvPr/>
        </p:nvPicPr>
        <p:blipFill>
          <a:blip r:embed="rId4"/>
          <a:stretch>
            <a:fillRect/>
          </a:stretch>
        </p:blipFill>
        <p:spPr>
          <a:xfrm>
            <a:off x="1856560" y="4368291"/>
            <a:ext cx="5001440" cy="121284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3457053436"/>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 (Contd.)</a:t>
            </a:r>
          </a:p>
        </p:txBody>
      </p:sp>
      <p:sp>
        <p:nvSpPr>
          <p:cNvPr id="2" name="Content Placeholder 3">
            <a:extLst>
              <a:ext uri="{FF2B5EF4-FFF2-40B4-BE49-F238E27FC236}">
                <a16:creationId xmlns:a16="http://schemas.microsoft.com/office/drawing/2014/main" id="{B5C784E0-C065-499D-BFA1-A46A7861FCFA}"/>
              </a:ext>
            </a:extLst>
          </p:cNvPr>
          <p:cNvSpPr/>
          <p:nvPr/>
        </p:nvSpPr>
        <p:spPr>
          <a:xfrm>
            <a:off x="150140" y="1663502"/>
            <a:ext cx="8426368" cy="338554"/>
          </a:xfrm>
          <a:prstGeom prst="rect">
            <a:avLst/>
          </a:prstGeom>
        </p:spPr>
        <p:txBody>
          <a:bodyPr wrap="square">
            <a:spAutoFit/>
          </a:bodyPr>
          <a:lstStyle/>
          <a:p>
            <a:r>
              <a:rPr lang="en-US" sz="1600" dirty="0">
                <a:solidFill>
                  <a:srgbClr val="000000"/>
                </a:solidFill>
                <a:cs typeface="Arial" panose="020B0604020202020204" pitchFamily="34" charset="0"/>
              </a:rPr>
              <a:t>Common examples of asymmetric encryption algorithms are described in the table.</a:t>
            </a:r>
          </a:p>
        </p:txBody>
      </p:sp>
      <p:graphicFrame>
        <p:nvGraphicFramePr>
          <p:cNvPr id="7" name="Table 1">
            <a:extLst>
              <a:ext uri="{FF2B5EF4-FFF2-40B4-BE49-F238E27FC236}">
                <a16:creationId xmlns:a16="http://schemas.microsoft.com/office/drawing/2014/main" id="{886CF1A5-D4BD-4016-931F-B0595E7D7332}"/>
              </a:ext>
            </a:extLst>
          </p:cNvPr>
          <p:cNvGraphicFramePr>
            <a:graphicFrameLocks/>
          </p:cNvGraphicFramePr>
          <p:nvPr>
            <p:extLst/>
          </p:nvPr>
        </p:nvGraphicFramePr>
        <p:xfrm>
          <a:off x="289714" y="2095688"/>
          <a:ext cx="8664955" cy="3297337"/>
        </p:xfrm>
        <a:graphic>
          <a:graphicData uri="http://schemas.openxmlformats.org/drawingml/2006/table">
            <a:tbl>
              <a:tblPr firstRow="1" bandRow="1">
                <a:tableStyleId>{5C22544A-7EE6-4342-B048-85BDC9FD1C3A}</a:tableStyleId>
              </a:tblPr>
              <a:tblGrid>
                <a:gridCol w="2105522">
                  <a:extLst>
                    <a:ext uri="{9D8B030D-6E8A-4147-A177-3AD203B41FA5}">
                      <a16:colId xmlns:a16="http://schemas.microsoft.com/office/drawing/2014/main" val="3215831619"/>
                    </a:ext>
                  </a:extLst>
                </a:gridCol>
                <a:gridCol w="1085635">
                  <a:extLst>
                    <a:ext uri="{9D8B030D-6E8A-4147-A177-3AD203B41FA5}">
                      <a16:colId xmlns:a16="http://schemas.microsoft.com/office/drawing/2014/main" val="1550438271"/>
                    </a:ext>
                  </a:extLst>
                </a:gridCol>
                <a:gridCol w="5473798">
                  <a:extLst>
                    <a:ext uri="{9D8B030D-6E8A-4147-A177-3AD203B41FA5}">
                      <a16:colId xmlns:a16="http://schemas.microsoft.com/office/drawing/2014/main" val="276475465"/>
                    </a:ext>
                  </a:extLst>
                </a:gridCol>
              </a:tblGrid>
              <a:tr h="419768">
                <a:tc>
                  <a:txBody>
                    <a:bodyPr/>
                    <a:lstStyle/>
                    <a:p>
                      <a:pPr algn="ctr" fontAlgn="b"/>
                      <a:r>
                        <a:rPr lang="en-US" sz="1400" b="1" dirty="0">
                          <a:effectLst/>
                        </a:rPr>
                        <a:t>Asymmetric Encryption Algorithms</a:t>
                      </a:r>
                      <a:endParaRPr lang="en-US" sz="1400" b="1" i="0" u="none" strike="noStrike" dirty="0">
                        <a:solidFill>
                          <a:schemeClr val="bg1"/>
                        </a:solidFill>
                        <a:effectLst/>
                        <a:latin typeface="+mn-lt"/>
                      </a:endParaRPr>
                    </a:p>
                  </a:txBody>
                  <a:tcPr marL="9525" marR="9525" marT="9525" marB="0" anchor="ctr"/>
                </a:tc>
                <a:tc>
                  <a:txBody>
                    <a:bodyPr/>
                    <a:lstStyle/>
                    <a:p>
                      <a:pPr algn="ctr" fontAlgn="b"/>
                      <a:r>
                        <a:rPr lang="en-IN" sz="1400" b="1" i="0" u="none" strike="noStrike" dirty="0">
                          <a:solidFill>
                            <a:schemeClr val="bg1"/>
                          </a:solidFill>
                          <a:effectLst/>
                          <a:latin typeface="+mn-lt"/>
                        </a:rPr>
                        <a:t>Key Length</a:t>
                      </a:r>
                      <a:endParaRPr lang="en-US" sz="1400" b="1" i="0" u="none" strike="noStrike" dirty="0">
                        <a:solidFill>
                          <a:schemeClr val="bg1"/>
                        </a:solidFill>
                        <a:effectLst/>
                        <a:latin typeface="+mn-lt"/>
                      </a:endParaRP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1118159">
                <a:tc>
                  <a:txBody>
                    <a:bodyPr/>
                    <a:lstStyle/>
                    <a:p>
                      <a:pPr fontAlgn="ctr"/>
                      <a:r>
                        <a:rPr lang="en-US" sz="1400" b="0" dirty="0">
                          <a:effectLst/>
                        </a:rPr>
                        <a:t>Diffie-Hellman (DH)</a:t>
                      </a:r>
                    </a:p>
                  </a:txBody>
                  <a:tcPr marL="47625" marR="47625" marT="47625" marB="47625" anchor="ctr"/>
                </a:tc>
                <a:tc>
                  <a:txBody>
                    <a:bodyPr/>
                    <a:lstStyle/>
                    <a:p>
                      <a:pPr fontAlgn="ctr"/>
                      <a:r>
                        <a:rPr lang="en-US" sz="1400" b="0" dirty="0">
                          <a:effectLst/>
                        </a:rPr>
                        <a:t>512, 1024, 2048, 3072, 4096</a:t>
                      </a:r>
                    </a:p>
                  </a:txBody>
                  <a:tcPr marL="47625" marR="47625" marT="47625" marB="47625" anchor="ctr"/>
                </a:tc>
                <a:tc>
                  <a:txBody>
                    <a:bodyPr/>
                    <a:lstStyle/>
                    <a:p>
                      <a:pPr fontAlgn="ctr"/>
                      <a:r>
                        <a:rPr lang="en-US" sz="1400" b="0" dirty="0">
                          <a:effectLst/>
                        </a:rPr>
                        <a:t>This algorithm allows two parties to agree on a key that they can use to </a:t>
                      </a:r>
                      <a:r>
                        <a:rPr lang="en-US" sz="1400" b="0" dirty="0">
                          <a:solidFill>
                            <a:srgbClr val="58585B"/>
                          </a:solidFill>
                          <a:effectLst/>
                        </a:rPr>
                        <a:t>encrypt messages they want to send to each other. The security depends on the assumption that it is easy to raise a number to a certain power, but difficult </a:t>
                      </a:r>
                      <a:r>
                        <a:rPr lang="en-US" sz="1400" b="0" dirty="0">
                          <a:effectLst/>
                        </a:rPr>
                        <a:t>to compute which power was used, given the number and the outcome.</a:t>
                      </a:r>
                    </a:p>
                  </a:txBody>
                  <a:tcPr marL="47625" marR="47625" marT="47625" marB="47625" anchor="ctr"/>
                </a:tc>
                <a:extLst>
                  <a:ext uri="{0D108BD9-81ED-4DB2-BD59-A6C34878D82A}">
                    <a16:rowId xmlns:a16="http://schemas.microsoft.com/office/drawing/2014/main" val="1528953905"/>
                  </a:ext>
                </a:extLst>
              </a:tr>
              <a:tr h="912857">
                <a:tc>
                  <a:txBody>
                    <a:bodyPr/>
                    <a:lstStyle/>
                    <a:p>
                      <a:pPr fontAlgn="ctr"/>
                      <a:r>
                        <a:rPr lang="en-US" sz="1400" b="0" dirty="0">
                          <a:effectLst/>
                        </a:rPr>
                        <a:t>Digital Signature Standard (DSS) and Digital Signature Algorithm (DSA)</a:t>
                      </a:r>
                    </a:p>
                  </a:txBody>
                  <a:tcPr marL="47625" marR="47625" marT="47625" marB="47625" anchor="ctr"/>
                </a:tc>
                <a:tc>
                  <a:txBody>
                    <a:bodyPr/>
                    <a:lstStyle/>
                    <a:p>
                      <a:pPr fontAlgn="ctr"/>
                      <a:r>
                        <a:rPr lang="en-US" sz="1400" b="0" dirty="0">
                          <a:effectLst/>
                        </a:rPr>
                        <a:t>512 – 1024</a:t>
                      </a:r>
                    </a:p>
                  </a:txBody>
                  <a:tcPr marL="47625" marR="47625" marT="47625" marB="47625" anchor="ctr"/>
                </a:tc>
                <a:tc>
                  <a:txBody>
                    <a:bodyPr/>
                    <a:lstStyle/>
                    <a:p>
                      <a:pPr fontAlgn="ctr"/>
                      <a:r>
                        <a:rPr lang="en-US" sz="1400" b="0" dirty="0">
                          <a:effectLst/>
                        </a:rPr>
                        <a:t>It specifies DSA as the algorithm for digital signatures. DSA is a public key algorithm based on the ElGamal signature scheme. Signature creation speed is similar to RSA, but is 10 to 40 times slower for verification.</a:t>
                      </a:r>
                    </a:p>
                  </a:txBody>
                  <a:tcPr marL="47625" marR="47625" marT="47625" marB="47625" anchor="ctr"/>
                </a:tc>
                <a:extLst>
                  <a:ext uri="{0D108BD9-81ED-4DB2-BD59-A6C34878D82A}">
                    <a16:rowId xmlns:a16="http://schemas.microsoft.com/office/drawing/2014/main" val="3647993026"/>
                  </a:ext>
                </a:extLst>
              </a:tr>
              <a:tr h="750352">
                <a:tc>
                  <a:txBody>
                    <a:bodyPr/>
                    <a:lstStyle/>
                    <a:p>
                      <a:pPr fontAlgn="ctr"/>
                      <a:r>
                        <a:rPr lang="en-US" sz="1400" b="0" dirty="0">
                          <a:effectLst/>
                        </a:rPr>
                        <a:t>Elliptic curve techniques</a:t>
                      </a:r>
                    </a:p>
                  </a:txBody>
                  <a:tcPr marL="47625" marR="47625" marT="47625" marB="47625" anchor="ctr"/>
                </a:tc>
                <a:tc>
                  <a:txBody>
                    <a:bodyPr/>
                    <a:lstStyle/>
                    <a:p>
                      <a:pPr fontAlgn="ctr"/>
                      <a:r>
                        <a:rPr lang="en-US" sz="1400" b="0" dirty="0">
                          <a:effectLst/>
                        </a:rPr>
                        <a:t>224 or higher</a:t>
                      </a:r>
                    </a:p>
                  </a:txBody>
                  <a:tcPr marL="47625" marR="47625" marT="47625" marB="47625" anchor="ctr"/>
                </a:tc>
                <a:tc>
                  <a:txBody>
                    <a:bodyPr/>
                    <a:lstStyle/>
                    <a:p>
                      <a:pPr fontAlgn="ctr"/>
                      <a:r>
                        <a:rPr lang="en-US" sz="1400" b="0" dirty="0">
                          <a:effectLst/>
                        </a:rPr>
                        <a:t>Elliptic curve cryptography can be used to adapt many cryptographic algorithms, such as Diffie-Hellman or ElGamal. The main advantage of elliptic curve cryptography is that the keys can be much smaller.</a:t>
                      </a:r>
                    </a:p>
                  </a:txBody>
                  <a:tcPr marL="47625" marR="47625" marT="47625" marB="47625" anchor="ctr"/>
                </a:tc>
                <a:extLst>
                  <a:ext uri="{0D108BD9-81ED-4DB2-BD59-A6C34878D82A}">
                    <a16:rowId xmlns:a16="http://schemas.microsoft.com/office/drawing/2014/main" val="1791173817"/>
                  </a:ext>
                </a:extLst>
              </a:tr>
            </a:tbl>
          </a:graphicData>
        </a:graphic>
      </p:graphicFrame>
    </p:spTree>
    <p:custDataLst>
      <p:tags r:id="rId1"/>
    </p:custDataLst>
    <p:extLst>
      <p:ext uri="{BB962C8B-B14F-4D97-AF65-F5344CB8AC3E}">
        <p14:creationId xmlns:p14="http://schemas.microsoft.com/office/powerpoint/2010/main" val="2777342883"/>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 - Confidentiality</a:t>
            </a:r>
          </a:p>
        </p:txBody>
      </p:sp>
      <p:sp>
        <p:nvSpPr>
          <p:cNvPr id="2" name="Content Placeholder 1"/>
          <p:cNvSpPr>
            <a:spLocks noGrp="1"/>
          </p:cNvSpPr>
          <p:nvPr>
            <p:ph idx="1"/>
          </p:nvPr>
        </p:nvSpPr>
        <p:spPr>
          <a:xfrm>
            <a:off x="144066" y="1678167"/>
            <a:ext cx="4290947" cy="3866830"/>
          </a:xfrm>
        </p:spPr>
        <p:txBody>
          <a:bodyPr>
            <a:normAutofit lnSpcReduction="10000"/>
          </a:bodyPr>
          <a:lstStyle/>
          <a:p>
            <a:pPr algn="just">
              <a:spcBef>
                <a:spcPts val="400"/>
              </a:spcBef>
              <a:spcAft>
                <a:spcPts val="400"/>
              </a:spcAft>
            </a:pPr>
            <a:r>
              <a:rPr lang="en-US" sz="1600" dirty="0"/>
              <a:t>Asymmetric algorithms are used to provide confidentiality without pre-sharing a password.</a:t>
            </a:r>
          </a:p>
          <a:p>
            <a:pPr algn="just">
              <a:spcBef>
                <a:spcPts val="400"/>
              </a:spcBef>
              <a:spcAft>
                <a:spcPts val="400"/>
              </a:spcAft>
            </a:pPr>
            <a:r>
              <a:rPr lang="en-US" sz="1600" dirty="0"/>
              <a:t>The confidentiality objective of asymmetric algorithms is initiated when the encryption process is started with the public key.</a:t>
            </a:r>
          </a:p>
          <a:p>
            <a:pPr algn="just">
              <a:spcBef>
                <a:spcPts val="400"/>
              </a:spcBef>
              <a:spcAft>
                <a:spcPts val="400"/>
              </a:spcAft>
            </a:pPr>
            <a:r>
              <a:rPr lang="en-US" sz="1600" dirty="0"/>
              <a:t>The process can be summarized using the formula: </a:t>
            </a:r>
            <a:r>
              <a:rPr lang="en-US" sz="1600" b="1" dirty="0"/>
              <a:t>Public Key (Encrypt) + Private Key (Decrypt) = Confidentiality</a:t>
            </a:r>
          </a:p>
          <a:p>
            <a:pPr algn="just">
              <a:spcBef>
                <a:spcPts val="400"/>
              </a:spcBef>
              <a:spcAft>
                <a:spcPts val="400"/>
              </a:spcAft>
            </a:pPr>
            <a:r>
              <a:rPr lang="en-US" sz="1600" dirty="0"/>
              <a:t>When the public key is used to encrypt data, the private key must be used to decrypt data. </a:t>
            </a:r>
          </a:p>
          <a:p>
            <a:pPr algn="just">
              <a:spcBef>
                <a:spcPts val="400"/>
              </a:spcBef>
              <a:spcAft>
                <a:spcPts val="400"/>
              </a:spcAft>
            </a:pPr>
            <a:r>
              <a:rPr lang="en-US" sz="1600" dirty="0"/>
              <a:t>Only one host has the private key; therefore, confidentiality is achieved.</a:t>
            </a:r>
          </a:p>
        </p:txBody>
      </p:sp>
      <p:sp>
        <p:nvSpPr>
          <p:cNvPr id="3" name="TextBox 2"/>
          <p:cNvSpPr txBox="1"/>
          <p:nvPr/>
        </p:nvSpPr>
        <p:spPr>
          <a:xfrm>
            <a:off x="4344482" y="1687220"/>
            <a:ext cx="4844783" cy="338554"/>
          </a:xfrm>
          <a:prstGeom prst="rect">
            <a:avLst/>
          </a:prstGeom>
          <a:noFill/>
        </p:spPr>
        <p:txBody>
          <a:bodyPr wrap="square" rtlCol="0">
            <a:spAutoFit/>
          </a:bodyPr>
          <a:lstStyle/>
          <a:p>
            <a:r>
              <a:rPr lang="en-IN" sz="1600" b="1" dirty="0">
                <a:solidFill>
                  <a:srgbClr val="000000"/>
                </a:solidFill>
              </a:rPr>
              <a:t>Example</a:t>
            </a:r>
            <a:r>
              <a:rPr lang="en-IN" sz="1600" dirty="0">
                <a:solidFill>
                  <a:srgbClr val="000000"/>
                </a:solidFill>
              </a:rPr>
              <a:t>: </a:t>
            </a:r>
            <a:r>
              <a:rPr lang="en-IN" sz="1600" b="1" dirty="0">
                <a:solidFill>
                  <a:srgbClr val="000000"/>
                </a:solidFill>
              </a:rPr>
              <a:t>Data exchange between Bob and Alice </a:t>
            </a:r>
          </a:p>
        </p:txBody>
      </p:sp>
      <p:pic>
        <p:nvPicPr>
          <p:cNvPr id="5" name="Picture 4">
            <a:extLst>
              <a:ext uri="{FF2B5EF4-FFF2-40B4-BE49-F238E27FC236}">
                <a16:creationId xmlns:a16="http://schemas.microsoft.com/office/drawing/2014/main" id="{83353366-343F-430C-BC13-5424E047FF5C}"/>
              </a:ext>
            </a:extLst>
          </p:cNvPr>
          <p:cNvPicPr>
            <a:picLocks noChangeAspect="1"/>
          </p:cNvPicPr>
          <p:nvPr/>
        </p:nvPicPr>
        <p:blipFill rotWithShape="1">
          <a:blip r:embed="rId4"/>
          <a:srcRect t="2158"/>
          <a:stretch/>
        </p:blipFill>
        <p:spPr>
          <a:xfrm>
            <a:off x="4435012" y="2004003"/>
            <a:ext cx="2273220" cy="2166616"/>
          </a:xfrm>
          <a:prstGeom prst="rect">
            <a:avLst/>
          </a:prstGeom>
          <a:ln>
            <a:solidFill>
              <a:schemeClr val="bg1">
                <a:lumMod val="75000"/>
              </a:schemeClr>
            </a:solidFill>
          </a:ln>
        </p:spPr>
      </p:pic>
      <p:sp>
        <p:nvSpPr>
          <p:cNvPr id="8" name="Content Placeholder 6">
            <a:extLst>
              <a:ext uri="{FF2B5EF4-FFF2-40B4-BE49-F238E27FC236}">
                <a16:creationId xmlns:a16="http://schemas.microsoft.com/office/drawing/2014/main" id="{ACEF973F-5DEE-4323-B058-79AD7B31C78E}"/>
              </a:ext>
            </a:extLst>
          </p:cNvPr>
          <p:cNvSpPr/>
          <p:nvPr/>
        </p:nvSpPr>
        <p:spPr>
          <a:xfrm>
            <a:off x="4407853" y="4170951"/>
            <a:ext cx="2273220" cy="1077218"/>
          </a:xfrm>
          <a:prstGeom prst="rect">
            <a:avLst/>
          </a:prstGeom>
        </p:spPr>
        <p:txBody>
          <a:bodyPr wrap="square">
            <a:spAutoFit/>
          </a:bodyPr>
          <a:lstStyle/>
          <a:p>
            <a:r>
              <a:rPr lang="en-US" sz="1600" dirty="0">
                <a:solidFill>
                  <a:srgbClr val="000000"/>
                </a:solidFill>
              </a:rPr>
              <a:t>Alice acquires and uses Bob’s public key to encrypt a message and then send it to Bob.</a:t>
            </a:r>
            <a:endParaRPr lang="en-US" sz="1600" b="1" dirty="0">
              <a:solidFill>
                <a:srgbClr val="000000"/>
              </a:solidFill>
            </a:endParaRPr>
          </a:p>
        </p:txBody>
      </p:sp>
      <p:pic>
        <p:nvPicPr>
          <p:cNvPr id="7" name="Picture 6">
            <a:extLst>
              <a:ext uri="{FF2B5EF4-FFF2-40B4-BE49-F238E27FC236}">
                <a16:creationId xmlns:a16="http://schemas.microsoft.com/office/drawing/2014/main" id="{265675EC-2596-46A2-8A28-6F4BD978091F}"/>
              </a:ext>
            </a:extLst>
          </p:cNvPr>
          <p:cNvPicPr>
            <a:picLocks noChangeAspect="1"/>
          </p:cNvPicPr>
          <p:nvPr/>
        </p:nvPicPr>
        <p:blipFill>
          <a:blip r:embed="rId5"/>
          <a:stretch>
            <a:fillRect/>
          </a:stretch>
        </p:blipFill>
        <p:spPr>
          <a:xfrm>
            <a:off x="6813721" y="2004003"/>
            <a:ext cx="2212590" cy="2160000"/>
          </a:xfrm>
          <a:prstGeom prst="rect">
            <a:avLst/>
          </a:prstGeom>
          <a:ln>
            <a:solidFill>
              <a:schemeClr val="bg1">
                <a:lumMod val="75000"/>
              </a:schemeClr>
            </a:solidFill>
          </a:ln>
        </p:spPr>
      </p:pic>
      <p:sp>
        <p:nvSpPr>
          <p:cNvPr id="9" name="Content Placeholder 6">
            <a:extLst>
              <a:ext uri="{FF2B5EF4-FFF2-40B4-BE49-F238E27FC236}">
                <a16:creationId xmlns:a16="http://schemas.microsoft.com/office/drawing/2014/main" id="{4883D7FF-DE88-4923-BEBB-4E3F50E0E06D}"/>
              </a:ext>
            </a:extLst>
          </p:cNvPr>
          <p:cNvSpPr txBox="1"/>
          <p:nvPr/>
        </p:nvSpPr>
        <p:spPr>
          <a:xfrm>
            <a:off x="6723190" y="4157102"/>
            <a:ext cx="2520402" cy="1323439"/>
          </a:xfrm>
          <a:prstGeom prst="rect">
            <a:avLst/>
          </a:prstGeom>
          <a:noFill/>
        </p:spPr>
        <p:txBody>
          <a:bodyPr wrap="square">
            <a:spAutoFit/>
          </a:bodyPr>
          <a:lstStyle/>
          <a:p>
            <a:r>
              <a:rPr lang="en-US" sz="1600" dirty="0">
                <a:solidFill>
                  <a:srgbClr val="000000"/>
                </a:solidFill>
              </a:rPr>
              <a:t>Bob decrypts the message with the private key and as he is the only one with the private key, confidentiality is achieved.</a:t>
            </a:r>
            <a:endParaRPr lang="en-US" sz="1600" b="1" dirty="0">
              <a:solidFill>
                <a:srgbClr val="000000"/>
              </a:solidFill>
            </a:endParaRPr>
          </a:p>
        </p:txBody>
      </p:sp>
    </p:spTree>
    <p:custDataLst>
      <p:tags r:id="rId1"/>
    </p:custDataLst>
    <p:extLst>
      <p:ext uri="{BB962C8B-B14F-4D97-AF65-F5344CB8AC3E}">
        <p14:creationId xmlns:p14="http://schemas.microsoft.com/office/powerpoint/2010/main" val="1992877905"/>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 - Authentication</a:t>
            </a:r>
          </a:p>
        </p:txBody>
      </p:sp>
      <p:sp>
        <p:nvSpPr>
          <p:cNvPr id="2" name="Content Placeholder 1">
            <a:extLst>
              <a:ext uri="{FF2B5EF4-FFF2-40B4-BE49-F238E27FC236}">
                <a16:creationId xmlns:a16="http://schemas.microsoft.com/office/drawing/2014/main" id="{B294F2B4-0160-4E4C-B9F8-CE5A7068ED34}"/>
              </a:ext>
            </a:extLst>
          </p:cNvPr>
          <p:cNvSpPr>
            <a:spLocks noGrp="1"/>
          </p:cNvSpPr>
          <p:nvPr>
            <p:ph idx="1"/>
          </p:nvPr>
        </p:nvSpPr>
        <p:spPr>
          <a:xfrm>
            <a:off x="144064" y="1656195"/>
            <a:ext cx="8719279" cy="3911952"/>
          </a:xfrm>
        </p:spPr>
        <p:txBody>
          <a:bodyPr/>
          <a:lstStyle/>
          <a:p>
            <a:pPr algn="just">
              <a:spcBef>
                <a:spcPts val="300"/>
              </a:spcBef>
              <a:spcAft>
                <a:spcPts val="300"/>
              </a:spcAft>
            </a:pPr>
            <a:r>
              <a:rPr lang="en-US" sz="1600" dirty="0"/>
              <a:t>The authentication objective of asymmetric algorithms is initiated with the private key encryption process.</a:t>
            </a:r>
          </a:p>
          <a:p>
            <a:pPr algn="just">
              <a:spcBef>
                <a:spcPts val="300"/>
              </a:spcBef>
              <a:spcAft>
                <a:spcPts val="300"/>
              </a:spcAft>
            </a:pPr>
            <a:r>
              <a:rPr lang="en-US" sz="1600" dirty="0"/>
              <a:t>The process can be summarized using the formula: </a:t>
            </a:r>
            <a:r>
              <a:rPr lang="en-US" sz="1600" b="1" dirty="0"/>
              <a:t>Private Key (Encrypt) + Public Key (Decrypt) = Authentication</a:t>
            </a:r>
            <a:endParaRPr lang="en-US" sz="1600" dirty="0"/>
          </a:p>
          <a:p>
            <a:pPr algn="just">
              <a:spcBef>
                <a:spcPts val="300"/>
              </a:spcBef>
              <a:spcAft>
                <a:spcPts val="300"/>
              </a:spcAft>
            </a:pPr>
            <a:r>
              <a:rPr lang="en-US" sz="1600" dirty="0"/>
              <a:t>When the private key is used to encrypt the data, the corresponding public key must be used to decrypt the data. </a:t>
            </a:r>
          </a:p>
          <a:p>
            <a:pPr algn="just">
              <a:spcBef>
                <a:spcPts val="300"/>
              </a:spcBef>
              <a:spcAft>
                <a:spcPts val="300"/>
              </a:spcAft>
            </a:pPr>
            <a:r>
              <a:rPr lang="en-US" sz="1600" dirty="0"/>
              <a:t>Because only one host has the private key, only that host could have encrypted the message, providing authentication of the sender. </a:t>
            </a:r>
          </a:p>
          <a:p>
            <a:pPr algn="just">
              <a:spcBef>
                <a:spcPts val="300"/>
              </a:spcBef>
              <a:spcAft>
                <a:spcPts val="300"/>
              </a:spcAft>
            </a:pPr>
            <a:r>
              <a:rPr lang="en-US" sz="1600" dirty="0"/>
              <a:t>When a host successfully decrypts a message using a public key, it is trusted that the private key encrypted the message, which verifies who the sender is. This is a form of authentication.</a:t>
            </a:r>
          </a:p>
        </p:txBody>
      </p:sp>
    </p:spTree>
    <p:custDataLst>
      <p:tags r:id="rId1"/>
    </p:custDataLst>
    <p:extLst>
      <p:ext uri="{BB962C8B-B14F-4D97-AF65-F5344CB8AC3E}">
        <p14:creationId xmlns:p14="http://schemas.microsoft.com/office/powerpoint/2010/main" val="1741252578"/>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 - Authentication (Contd.)</a:t>
            </a:r>
          </a:p>
        </p:txBody>
      </p:sp>
      <p:sp>
        <p:nvSpPr>
          <p:cNvPr id="2" name="Content Placeholder 1">
            <a:extLst>
              <a:ext uri="{FF2B5EF4-FFF2-40B4-BE49-F238E27FC236}">
                <a16:creationId xmlns:a16="http://schemas.microsoft.com/office/drawing/2014/main" id="{B294F2B4-0160-4E4C-B9F8-CE5A7068ED34}"/>
              </a:ext>
            </a:extLst>
          </p:cNvPr>
          <p:cNvSpPr>
            <a:spLocks noGrp="1"/>
          </p:cNvSpPr>
          <p:nvPr>
            <p:ph idx="1"/>
          </p:nvPr>
        </p:nvSpPr>
        <p:spPr>
          <a:xfrm>
            <a:off x="144065" y="1656195"/>
            <a:ext cx="8782653" cy="540968"/>
          </a:xfrm>
        </p:spPr>
        <p:txBody>
          <a:bodyPr>
            <a:normAutofit lnSpcReduction="10000"/>
          </a:bodyPr>
          <a:lstStyle/>
          <a:p>
            <a:pPr algn="just">
              <a:buFont typeface="Arial" panose="020B0604020202020204" pitchFamily="34" charset="0"/>
              <a:buChar char="•"/>
            </a:pPr>
            <a:r>
              <a:rPr lang="en-US" sz="1600" dirty="0"/>
              <a:t>Let's see how the private and public keys can be used to provide authentication to the data exchange between Bob and Alice.</a:t>
            </a:r>
          </a:p>
        </p:txBody>
      </p:sp>
      <p:sp>
        <p:nvSpPr>
          <p:cNvPr id="4" name="Content Placeholder 2"/>
          <p:cNvSpPr txBox="1"/>
          <p:nvPr/>
        </p:nvSpPr>
        <p:spPr>
          <a:xfrm>
            <a:off x="298764" y="2215273"/>
            <a:ext cx="3512745" cy="1077218"/>
          </a:xfrm>
          <a:prstGeom prst="rect">
            <a:avLst/>
          </a:prstGeom>
          <a:noFill/>
        </p:spPr>
        <p:txBody>
          <a:bodyPr wrap="square" rtlCol="0">
            <a:spAutoFit/>
          </a:bodyPr>
          <a:lstStyle/>
          <a:p>
            <a:r>
              <a:rPr lang="en-US" sz="1600" b="1" dirty="0">
                <a:solidFill>
                  <a:srgbClr val="000000"/>
                </a:solidFill>
              </a:rPr>
              <a:t>Alice uses her private key</a:t>
            </a:r>
          </a:p>
          <a:p>
            <a:r>
              <a:rPr lang="en-US" sz="1600" dirty="0">
                <a:solidFill>
                  <a:srgbClr val="000000"/>
                </a:solidFill>
              </a:rPr>
              <a:t>Alice encrypts a message using her private key and sends it to Bob.</a:t>
            </a:r>
          </a:p>
          <a:p>
            <a:endParaRPr lang="en-IN" sz="1600" dirty="0">
              <a:solidFill>
                <a:srgbClr val="000000"/>
              </a:solidFill>
            </a:endParaRPr>
          </a:p>
        </p:txBody>
      </p:sp>
      <p:pic>
        <p:nvPicPr>
          <p:cNvPr id="3" name="Picture 1">
            <a:extLst>
              <a:ext uri="{FF2B5EF4-FFF2-40B4-BE49-F238E27FC236}">
                <a16:creationId xmlns:a16="http://schemas.microsoft.com/office/drawing/2014/main" id="{D40ADF1B-F914-4A9B-9121-13CCF516C476}"/>
              </a:ext>
            </a:extLst>
          </p:cNvPr>
          <p:cNvPicPr>
            <a:picLocks noChangeAspect="1"/>
          </p:cNvPicPr>
          <p:nvPr/>
        </p:nvPicPr>
        <p:blipFill>
          <a:blip r:embed="rId4"/>
          <a:stretch>
            <a:fillRect/>
          </a:stretch>
        </p:blipFill>
        <p:spPr>
          <a:xfrm>
            <a:off x="395536" y="3203250"/>
            <a:ext cx="2818306" cy="2470190"/>
          </a:xfrm>
          <a:prstGeom prst="rect">
            <a:avLst/>
          </a:prstGeom>
          <a:ln>
            <a:solidFill>
              <a:schemeClr val="bg1">
                <a:lumMod val="85000"/>
              </a:schemeClr>
            </a:solidFill>
          </a:ln>
        </p:spPr>
      </p:pic>
      <p:sp>
        <p:nvSpPr>
          <p:cNvPr id="8" name="Content Placeholder 3"/>
          <p:cNvSpPr txBox="1"/>
          <p:nvPr/>
        </p:nvSpPr>
        <p:spPr>
          <a:xfrm>
            <a:off x="3924860" y="2189975"/>
            <a:ext cx="5098630" cy="1077218"/>
          </a:xfrm>
          <a:prstGeom prst="rect">
            <a:avLst/>
          </a:prstGeom>
          <a:noFill/>
        </p:spPr>
        <p:txBody>
          <a:bodyPr wrap="square" rtlCol="0">
            <a:spAutoFit/>
          </a:bodyPr>
          <a:lstStyle/>
          <a:p>
            <a:pPr algn="just"/>
            <a:r>
              <a:rPr lang="en-US" sz="1600" b="1" dirty="0">
                <a:solidFill>
                  <a:srgbClr val="000000"/>
                </a:solidFill>
              </a:rPr>
              <a:t>Bob decrypts using the public key</a:t>
            </a:r>
          </a:p>
          <a:p>
            <a:pPr algn="just"/>
            <a:r>
              <a:rPr lang="en-US" sz="1600" dirty="0">
                <a:solidFill>
                  <a:srgbClr val="000000"/>
                </a:solidFill>
              </a:rPr>
              <a:t>After Bob obtains Alice’s public key, he uses it to decrypt the message and to authenticate that the </a:t>
            </a:r>
            <a:r>
              <a:rPr lang="en-US" sz="1600" dirty="0" smtClean="0">
                <a:solidFill>
                  <a:srgbClr val="000000"/>
                </a:solidFill>
              </a:rPr>
              <a:t>message has </a:t>
            </a:r>
            <a:r>
              <a:rPr lang="en-US" sz="1600" dirty="0">
                <a:solidFill>
                  <a:srgbClr val="000000"/>
                </a:solidFill>
              </a:rPr>
              <a:t>been received from Alice.</a:t>
            </a:r>
          </a:p>
        </p:txBody>
      </p:sp>
      <p:pic>
        <p:nvPicPr>
          <p:cNvPr id="7" name="Picture 2">
            <a:extLst>
              <a:ext uri="{FF2B5EF4-FFF2-40B4-BE49-F238E27FC236}">
                <a16:creationId xmlns:a16="http://schemas.microsoft.com/office/drawing/2014/main" id="{55B1C01B-50F2-4515-8FB8-942BD16F6F22}"/>
              </a:ext>
            </a:extLst>
          </p:cNvPr>
          <p:cNvPicPr>
            <a:picLocks noChangeAspect="1"/>
          </p:cNvPicPr>
          <p:nvPr/>
        </p:nvPicPr>
        <p:blipFill rotWithShape="1">
          <a:blip r:embed="rId5"/>
          <a:srcRect l="541" t="1403" b="1"/>
          <a:stretch/>
        </p:blipFill>
        <p:spPr>
          <a:xfrm>
            <a:off x="4034548" y="3221928"/>
            <a:ext cx="3316868" cy="2380422"/>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534164886"/>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Asymmetric Encryption - Integrity</a:t>
            </a:r>
          </a:p>
        </p:txBody>
      </p:sp>
      <p:sp>
        <p:nvSpPr>
          <p:cNvPr id="2" name="Content Placeholder 1">
            <a:extLst>
              <a:ext uri="{FF2B5EF4-FFF2-40B4-BE49-F238E27FC236}">
                <a16:creationId xmlns:a16="http://schemas.microsoft.com/office/drawing/2014/main" id="{B294F2B4-0160-4E4C-B9F8-CE5A7068ED34}"/>
              </a:ext>
            </a:extLst>
          </p:cNvPr>
          <p:cNvSpPr>
            <a:spLocks noGrp="1"/>
          </p:cNvSpPr>
          <p:nvPr>
            <p:ph idx="1"/>
          </p:nvPr>
        </p:nvSpPr>
        <p:spPr>
          <a:xfrm>
            <a:off x="198306" y="1641515"/>
            <a:ext cx="8838190" cy="564089"/>
          </a:xfrm>
        </p:spPr>
        <p:txBody>
          <a:bodyPr>
            <a:noAutofit/>
          </a:bodyPr>
          <a:lstStyle/>
          <a:p>
            <a:pPr algn="just">
              <a:buFont typeface="Arial" panose="020B0604020202020204" pitchFamily="34" charset="0"/>
              <a:buChar char="•"/>
            </a:pPr>
            <a:r>
              <a:rPr lang="en-US" sz="1400" dirty="0"/>
              <a:t>Combining the two asymmetric encryption processes provides message confidentiality, authentication, and integrity. In this example, a message will be ciphered using Bob’s public key and a ciphered hash will be encrypted using Alice’s private key.</a:t>
            </a:r>
          </a:p>
        </p:txBody>
      </p:sp>
      <p:pic>
        <p:nvPicPr>
          <p:cNvPr id="3" name="Picture 2">
            <a:extLst>
              <a:ext uri="{FF2B5EF4-FFF2-40B4-BE49-F238E27FC236}">
                <a16:creationId xmlns:a16="http://schemas.microsoft.com/office/drawing/2014/main" id="{7E98BC04-68E1-4E52-A5ED-E5F67AE328AF}"/>
              </a:ext>
            </a:extLst>
          </p:cNvPr>
          <p:cNvPicPr>
            <a:picLocks noChangeAspect="1"/>
          </p:cNvPicPr>
          <p:nvPr/>
        </p:nvPicPr>
        <p:blipFill rotWithShape="1">
          <a:blip r:embed="rId4"/>
          <a:srcRect l="2052" t="978" r="763" b="1337"/>
          <a:stretch/>
        </p:blipFill>
        <p:spPr>
          <a:xfrm>
            <a:off x="440494" y="2474129"/>
            <a:ext cx="2206285" cy="2376000"/>
          </a:xfrm>
          <a:prstGeom prst="rect">
            <a:avLst/>
          </a:prstGeom>
          <a:ln>
            <a:solidFill>
              <a:schemeClr val="bg1">
                <a:lumMod val="75000"/>
              </a:schemeClr>
            </a:solidFill>
          </a:ln>
        </p:spPr>
      </p:pic>
      <p:sp>
        <p:nvSpPr>
          <p:cNvPr id="4" name="TextBox 3"/>
          <p:cNvSpPr txBox="1"/>
          <p:nvPr/>
        </p:nvSpPr>
        <p:spPr>
          <a:xfrm>
            <a:off x="386251" y="4840316"/>
            <a:ext cx="2206285" cy="584775"/>
          </a:xfrm>
          <a:prstGeom prst="rect">
            <a:avLst/>
          </a:prstGeom>
          <a:noFill/>
        </p:spPr>
        <p:txBody>
          <a:bodyPr wrap="square" rtlCol="0">
            <a:spAutoFit/>
          </a:bodyPr>
          <a:lstStyle/>
          <a:p>
            <a:pPr algn="ctr"/>
            <a:r>
              <a:rPr lang="en-IN" sz="1600" dirty="0">
                <a:solidFill>
                  <a:schemeClr val="tx1">
                    <a:lumMod val="50000"/>
                  </a:schemeClr>
                </a:solidFill>
              </a:rPr>
              <a:t>Alice uses Bob’s Public Key</a:t>
            </a:r>
          </a:p>
        </p:txBody>
      </p:sp>
      <p:pic>
        <p:nvPicPr>
          <p:cNvPr id="7" name="Picture 6">
            <a:extLst>
              <a:ext uri="{FF2B5EF4-FFF2-40B4-BE49-F238E27FC236}">
                <a16:creationId xmlns:a16="http://schemas.microsoft.com/office/drawing/2014/main" id="{80159829-B316-4901-BE34-84B9117C7348}"/>
              </a:ext>
            </a:extLst>
          </p:cNvPr>
          <p:cNvPicPr>
            <a:picLocks noChangeAspect="1"/>
          </p:cNvPicPr>
          <p:nvPr/>
        </p:nvPicPr>
        <p:blipFill>
          <a:blip r:embed="rId5"/>
          <a:stretch>
            <a:fillRect/>
          </a:stretch>
        </p:blipFill>
        <p:spPr>
          <a:xfrm>
            <a:off x="2772655" y="2474129"/>
            <a:ext cx="1850050" cy="2376000"/>
          </a:xfrm>
          <a:prstGeom prst="rect">
            <a:avLst/>
          </a:prstGeom>
          <a:ln>
            <a:solidFill>
              <a:schemeClr val="bg1">
                <a:lumMod val="75000"/>
              </a:schemeClr>
            </a:solidFill>
          </a:ln>
        </p:spPr>
      </p:pic>
      <p:sp>
        <p:nvSpPr>
          <p:cNvPr id="8" name="TextBox 7"/>
          <p:cNvSpPr txBox="1"/>
          <p:nvPr/>
        </p:nvSpPr>
        <p:spPr>
          <a:xfrm>
            <a:off x="2683064" y="4822237"/>
            <a:ext cx="1850050" cy="830997"/>
          </a:xfrm>
          <a:prstGeom prst="rect">
            <a:avLst/>
          </a:prstGeom>
          <a:noFill/>
        </p:spPr>
        <p:txBody>
          <a:bodyPr wrap="square" rtlCol="0">
            <a:spAutoFit/>
          </a:bodyPr>
          <a:lstStyle/>
          <a:p>
            <a:pPr algn="ctr"/>
            <a:r>
              <a:rPr lang="en-US" sz="1600" dirty="0">
                <a:solidFill>
                  <a:srgbClr val="000000"/>
                </a:solidFill>
              </a:rPr>
              <a:t>Alice encrypts a hash using her private key</a:t>
            </a:r>
          </a:p>
        </p:txBody>
      </p:sp>
      <p:pic>
        <p:nvPicPr>
          <p:cNvPr id="9" name="Picture 8">
            <a:extLst>
              <a:ext uri="{FF2B5EF4-FFF2-40B4-BE49-F238E27FC236}">
                <a16:creationId xmlns:a16="http://schemas.microsoft.com/office/drawing/2014/main" id="{0617DC81-6BD3-4FF8-B508-458F1397A002}"/>
              </a:ext>
            </a:extLst>
          </p:cNvPr>
          <p:cNvPicPr>
            <a:picLocks noChangeAspect="1"/>
          </p:cNvPicPr>
          <p:nvPr/>
        </p:nvPicPr>
        <p:blipFill>
          <a:blip r:embed="rId6"/>
          <a:stretch>
            <a:fillRect/>
          </a:stretch>
        </p:blipFill>
        <p:spPr>
          <a:xfrm>
            <a:off x="4748582" y="2477232"/>
            <a:ext cx="1861050" cy="2376000"/>
          </a:xfrm>
          <a:prstGeom prst="rect">
            <a:avLst/>
          </a:prstGeom>
          <a:ln>
            <a:solidFill>
              <a:schemeClr val="bg1">
                <a:lumMod val="75000"/>
              </a:schemeClr>
            </a:solidFill>
          </a:ln>
        </p:spPr>
      </p:pic>
      <p:sp>
        <p:nvSpPr>
          <p:cNvPr id="10" name="TextBox 9"/>
          <p:cNvSpPr txBox="1"/>
          <p:nvPr/>
        </p:nvSpPr>
        <p:spPr>
          <a:xfrm>
            <a:off x="4644032" y="4847329"/>
            <a:ext cx="1850050" cy="830997"/>
          </a:xfrm>
          <a:prstGeom prst="rect">
            <a:avLst/>
          </a:prstGeom>
          <a:noFill/>
        </p:spPr>
        <p:txBody>
          <a:bodyPr wrap="square" rtlCol="0">
            <a:spAutoFit/>
          </a:bodyPr>
          <a:lstStyle/>
          <a:p>
            <a:pPr algn="ctr"/>
            <a:r>
              <a:rPr lang="en-US" sz="1600" dirty="0">
                <a:solidFill>
                  <a:srgbClr val="000000"/>
                </a:solidFill>
              </a:rPr>
              <a:t>Bob uses Alice’s public key to decrypt the hash</a:t>
            </a:r>
          </a:p>
        </p:txBody>
      </p:sp>
      <p:pic>
        <p:nvPicPr>
          <p:cNvPr id="11" name="Picture 10">
            <a:extLst>
              <a:ext uri="{FF2B5EF4-FFF2-40B4-BE49-F238E27FC236}">
                <a16:creationId xmlns:a16="http://schemas.microsoft.com/office/drawing/2014/main" id="{77FA1755-D82B-440C-BCF5-9D317BE656BF}"/>
              </a:ext>
            </a:extLst>
          </p:cNvPr>
          <p:cNvPicPr>
            <a:picLocks noChangeAspect="1"/>
          </p:cNvPicPr>
          <p:nvPr/>
        </p:nvPicPr>
        <p:blipFill>
          <a:blip r:embed="rId7"/>
          <a:stretch>
            <a:fillRect/>
          </a:stretch>
        </p:blipFill>
        <p:spPr>
          <a:xfrm>
            <a:off x="6735508" y="2474129"/>
            <a:ext cx="1838298" cy="2376000"/>
          </a:xfrm>
          <a:prstGeom prst="rect">
            <a:avLst/>
          </a:prstGeom>
          <a:ln>
            <a:solidFill>
              <a:schemeClr val="bg1">
                <a:lumMod val="75000"/>
              </a:schemeClr>
            </a:solidFill>
          </a:ln>
        </p:spPr>
      </p:pic>
      <p:sp>
        <p:nvSpPr>
          <p:cNvPr id="12" name="TextBox 11"/>
          <p:cNvSpPr txBox="1"/>
          <p:nvPr/>
        </p:nvSpPr>
        <p:spPr>
          <a:xfrm>
            <a:off x="6584274" y="4847329"/>
            <a:ext cx="2032785" cy="830997"/>
          </a:xfrm>
          <a:prstGeom prst="rect">
            <a:avLst/>
          </a:prstGeom>
          <a:noFill/>
        </p:spPr>
        <p:txBody>
          <a:bodyPr wrap="square" rtlCol="0">
            <a:spAutoFit/>
          </a:bodyPr>
          <a:lstStyle/>
          <a:p>
            <a:pPr algn="ctr"/>
            <a:r>
              <a:rPr lang="en-US" sz="1600" dirty="0">
                <a:solidFill>
                  <a:srgbClr val="000000"/>
                </a:solidFill>
              </a:rPr>
              <a:t>Bob uses his private key to decrypt the message</a:t>
            </a:r>
          </a:p>
        </p:txBody>
      </p:sp>
    </p:spTree>
    <p:custDataLst>
      <p:tags r:id="rId1"/>
    </p:custDataLst>
    <p:extLst>
      <p:ext uri="{BB962C8B-B14F-4D97-AF65-F5344CB8AC3E}">
        <p14:creationId xmlns:p14="http://schemas.microsoft.com/office/powerpoint/2010/main" val="476267336"/>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Diffie-Hellman</a:t>
            </a:r>
          </a:p>
        </p:txBody>
      </p:sp>
      <p:sp>
        <p:nvSpPr>
          <p:cNvPr id="3" name="Content Placeholder 1"/>
          <p:cNvSpPr txBox="1"/>
          <p:nvPr/>
        </p:nvSpPr>
        <p:spPr>
          <a:xfrm>
            <a:off x="23253" y="1678168"/>
            <a:ext cx="8601560" cy="584775"/>
          </a:xfrm>
          <a:prstGeom prst="rect">
            <a:avLst/>
          </a:prstGeom>
          <a:noFill/>
        </p:spPr>
        <p:txBody>
          <a:bodyPr wrap="square" rtlCol="0">
            <a:spAutoFit/>
          </a:bodyPr>
          <a:lstStyle/>
          <a:p>
            <a:pPr marL="285750" indent="-200025" algn="just">
              <a:buFont typeface="Arial" panose="020B0604020202020204" pitchFamily="34" charset="0"/>
              <a:buChar char="•"/>
            </a:pPr>
            <a:r>
              <a:rPr lang="en-US" sz="1600" dirty="0" err="1">
                <a:solidFill>
                  <a:srgbClr val="000000"/>
                </a:solidFill>
              </a:rPr>
              <a:t>Diffie</a:t>
            </a:r>
            <a:r>
              <a:rPr lang="en-US" sz="1600" dirty="0">
                <a:solidFill>
                  <a:srgbClr val="000000"/>
                </a:solidFill>
              </a:rPr>
              <a:t>-Hellman (DH) is an asymmetric mathematical algorithm that allows two computers to generate an identical shared secret without having communicated before. </a:t>
            </a:r>
          </a:p>
        </p:txBody>
      </p:sp>
      <p:sp>
        <p:nvSpPr>
          <p:cNvPr id="2" name="Content Placeholder 2">
            <a:extLst>
              <a:ext uri="{FF2B5EF4-FFF2-40B4-BE49-F238E27FC236}">
                <a16:creationId xmlns:a16="http://schemas.microsoft.com/office/drawing/2014/main" id="{B294F2B4-0160-4E4C-B9F8-CE5A7068ED34}"/>
              </a:ext>
            </a:extLst>
          </p:cNvPr>
          <p:cNvSpPr>
            <a:spLocks noGrp="1"/>
          </p:cNvSpPr>
          <p:nvPr>
            <p:ph idx="1"/>
          </p:nvPr>
        </p:nvSpPr>
        <p:spPr>
          <a:xfrm>
            <a:off x="144065" y="2246498"/>
            <a:ext cx="4599294" cy="3120763"/>
          </a:xfrm>
        </p:spPr>
        <p:txBody>
          <a:bodyPr/>
          <a:lstStyle/>
          <a:p>
            <a:pPr algn="just">
              <a:spcBef>
                <a:spcPts val="300"/>
              </a:spcBef>
              <a:spcAft>
                <a:spcPts val="300"/>
              </a:spcAft>
            </a:pPr>
            <a:r>
              <a:rPr lang="en-US" sz="1600" dirty="0"/>
              <a:t>The new shared key is never actually exchanged between the sender and receiver.</a:t>
            </a:r>
          </a:p>
          <a:p>
            <a:pPr algn="just">
              <a:spcBef>
                <a:spcPts val="300"/>
              </a:spcBef>
              <a:spcAft>
                <a:spcPts val="300"/>
              </a:spcAft>
            </a:pPr>
            <a:r>
              <a:rPr lang="en-US" sz="1600" dirty="0"/>
              <a:t>The key can be used by an encryption algorithm to encrypt traffic between the two systems as both parties know it.</a:t>
            </a:r>
          </a:p>
          <a:p>
            <a:pPr algn="just">
              <a:spcBef>
                <a:spcPts val="300"/>
              </a:spcBef>
              <a:spcAft>
                <a:spcPts val="300"/>
              </a:spcAft>
            </a:pPr>
            <a:r>
              <a:rPr lang="en-US" sz="1600" dirty="0"/>
              <a:t>Following are two examples of instances when DH is commonly used:</a:t>
            </a:r>
          </a:p>
          <a:p>
            <a:pPr lvl="1" algn="just">
              <a:buFont typeface="Arial" panose="020B0604020202020204" pitchFamily="34" charset="0"/>
              <a:buChar char="•"/>
            </a:pPr>
            <a:r>
              <a:rPr lang="en-US" sz="1600" dirty="0"/>
              <a:t>Data is exchanged using an IPsec VPN</a:t>
            </a:r>
          </a:p>
          <a:p>
            <a:pPr lvl="1" algn="just">
              <a:buFont typeface="Arial" panose="020B0604020202020204" pitchFamily="34" charset="0"/>
              <a:buChar char="•"/>
            </a:pPr>
            <a:r>
              <a:rPr lang="en-US" sz="1600" dirty="0"/>
              <a:t>SSH data is exchanged</a:t>
            </a:r>
          </a:p>
          <a:p>
            <a:pPr marL="169863" lvl="1" indent="-169863" algn="just">
              <a:buSzPct val="90000"/>
              <a:buFont typeface="Arial" panose="020B0604020202020204" pitchFamily="34" charset="0"/>
              <a:buChar char="•"/>
            </a:pPr>
            <a:r>
              <a:rPr lang="en-US" sz="1600" dirty="0"/>
              <a:t>The security of DH is based on the fact that it uses very large numbers in its calculations. </a:t>
            </a:r>
          </a:p>
        </p:txBody>
      </p:sp>
      <p:pic>
        <p:nvPicPr>
          <p:cNvPr id="4" name="Picture 3">
            <a:extLst>
              <a:ext uri="{FF2B5EF4-FFF2-40B4-BE49-F238E27FC236}">
                <a16:creationId xmlns:a16="http://schemas.microsoft.com/office/drawing/2014/main" id="{094C5649-71CD-477C-93E8-F285C4E467E7}"/>
              </a:ext>
            </a:extLst>
          </p:cNvPr>
          <p:cNvPicPr>
            <a:picLocks noChangeAspect="1"/>
          </p:cNvPicPr>
          <p:nvPr/>
        </p:nvPicPr>
        <p:blipFill>
          <a:blip r:embed="rId4"/>
          <a:stretch>
            <a:fillRect/>
          </a:stretch>
        </p:blipFill>
        <p:spPr>
          <a:xfrm>
            <a:off x="4693905" y="2382501"/>
            <a:ext cx="4267590" cy="2593746"/>
          </a:xfrm>
          <a:prstGeom prst="rect">
            <a:avLst/>
          </a:prstGeom>
          <a:ln>
            <a:solidFill>
              <a:schemeClr val="bg1">
                <a:lumMod val="75000"/>
              </a:schemeClr>
            </a:solidFill>
          </a:ln>
        </p:spPr>
      </p:pic>
      <p:sp>
        <p:nvSpPr>
          <p:cNvPr id="5" name="TextBox 4"/>
          <p:cNvSpPr txBox="1"/>
          <p:nvPr/>
        </p:nvSpPr>
        <p:spPr>
          <a:xfrm>
            <a:off x="4693905" y="4987550"/>
            <a:ext cx="4267590" cy="338554"/>
          </a:xfrm>
          <a:prstGeom prst="rect">
            <a:avLst/>
          </a:prstGeom>
          <a:noFill/>
        </p:spPr>
        <p:txBody>
          <a:bodyPr wrap="square" rtlCol="0">
            <a:spAutoFit/>
          </a:bodyPr>
          <a:lstStyle/>
          <a:p>
            <a:pPr algn="ctr"/>
            <a:r>
              <a:rPr lang="en-IN" sz="1600" dirty="0">
                <a:solidFill>
                  <a:schemeClr val="tx1">
                    <a:lumMod val="50000"/>
                  </a:schemeClr>
                </a:solidFill>
              </a:rPr>
              <a:t>DH operation</a:t>
            </a:r>
          </a:p>
        </p:txBody>
      </p:sp>
    </p:spTree>
    <p:custDataLst>
      <p:tags r:id="rId1"/>
    </p:custDataLst>
    <p:extLst>
      <p:ext uri="{BB962C8B-B14F-4D97-AF65-F5344CB8AC3E}">
        <p14:creationId xmlns:p14="http://schemas.microsoft.com/office/powerpoint/2010/main" val="943438901"/>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6" y="920617"/>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Confidentiality</a:t>
            </a:r>
            <a:r>
              <a:rPr lang="en-US" altLang="en-US" sz="1600" dirty="0"/>
              <a:t/>
            </a:r>
            <a:br>
              <a:rPr lang="en-US" altLang="en-US" sz="1600" dirty="0"/>
            </a:br>
            <a:r>
              <a:rPr lang="en-US" dirty="0"/>
              <a:t>Diffie-Hellman (Contd.)</a:t>
            </a:r>
          </a:p>
        </p:txBody>
      </p:sp>
      <p:sp>
        <p:nvSpPr>
          <p:cNvPr id="2" name="Content Placeholder 1">
            <a:extLst>
              <a:ext uri="{FF2B5EF4-FFF2-40B4-BE49-F238E27FC236}">
                <a16:creationId xmlns:a16="http://schemas.microsoft.com/office/drawing/2014/main" id="{B294F2B4-0160-4E4C-B9F8-CE5A7068ED34}"/>
              </a:ext>
            </a:extLst>
          </p:cNvPr>
          <p:cNvSpPr>
            <a:spLocks noGrp="1"/>
          </p:cNvSpPr>
          <p:nvPr>
            <p:ph idx="1"/>
          </p:nvPr>
        </p:nvSpPr>
        <p:spPr>
          <a:xfrm>
            <a:off x="144064" y="1608067"/>
            <a:ext cx="8855871" cy="3170254"/>
          </a:xfrm>
        </p:spPr>
        <p:txBody>
          <a:bodyPr/>
          <a:lstStyle/>
          <a:p>
            <a:pPr algn="just">
              <a:buFont typeface="Arial" panose="020B0604020202020204" pitchFamily="34" charset="0"/>
              <a:buChar char="•"/>
            </a:pPr>
            <a:r>
              <a:rPr lang="en-US" sz="1600" dirty="0" err="1"/>
              <a:t>Diffie</a:t>
            </a:r>
            <a:r>
              <a:rPr lang="en-US" sz="1600" dirty="0"/>
              <a:t>-Hellman uses different DH groups to determine the strength of the key that is used in the key agreement process. The higher group numbers are more secure, but require additional time to compute the key. </a:t>
            </a:r>
          </a:p>
          <a:p>
            <a:pPr algn="just">
              <a:spcBef>
                <a:spcPts val="200"/>
              </a:spcBef>
              <a:spcAft>
                <a:spcPts val="200"/>
              </a:spcAft>
            </a:pPr>
            <a:r>
              <a:rPr lang="en-US" sz="1600" dirty="0"/>
              <a:t>The following identifies the DH groups supported by Cisco IOS Software and their associated prime number value:</a:t>
            </a:r>
          </a:p>
          <a:p>
            <a:pPr lvl="1" algn="just">
              <a:spcBef>
                <a:spcPts val="200"/>
              </a:spcBef>
              <a:spcAft>
                <a:spcPts val="200"/>
              </a:spcAft>
              <a:buFont typeface="Arial" panose="020B0604020202020204" pitchFamily="34" charset="0"/>
              <a:buChar char="•"/>
            </a:pPr>
            <a:r>
              <a:rPr lang="en-US" sz="1600" dirty="0"/>
              <a:t>DH Group 1: 768 bits</a:t>
            </a:r>
          </a:p>
          <a:p>
            <a:pPr lvl="1" algn="just">
              <a:spcBef>
                <a:spcPts val="200"/>
              </a:spcBef>
              <a:spcAft>
                <a:spcPts val="200"/>
              </a:spcAft>
              <a:buFont typeface="Arial" panose="020B0604020202020204" pitchFamily="34" charset="0"/>
              <a:buChar char="•"/>
            </a:pPr>
            <a:r>
              <a:rPr lang="en-US" sz="1600" dirty="0"/>
              <a:t>DH Group 2: 1024 bits</a:t>
            </a:r>
          </a:p>
          <a:p>
            <a:pPr lvl="1" algn="just">
              <a:spcBef>
                <a:spcPts val="200"/>
              </a:spcBef>
              <a:spcAft>
                <a:spcPts val="200"/>
              </a:spcAft>
              <a:buFont typeface="Arial" panose="020B0604020202020204" pitchFamily="34" charset="0"/>
              <a:buChar char="•"/>
            </a:pPr>
            <a:r>
              <a:rPr lang="en-US" sz="1600" dirty="0"/>
              <a:t>DH Group 5: 1536 bits</a:t>
            </a:r>
          </a:p>
          <a:p>
            <a:pPr lvl="1" algn="just">
              <a:spcBef>
                <a:spcPts val="200"/>
              </a:spcBef>
              <a:spcAft>
                <a:spcPts val="200"/>
              </a:spcAft>
              <a:buFont typeface="Arial" panose="020B0604020202020204" pitchFamily="34" charset="0"/>
              <a:buChar char="•"/>
            </a:pPr>
            <a:r>
              <a:rPr lang="en-US" sz="1600" dirty="0"/>
              <a:t>DH Group 14: 2048 bits</a:t>
            </a:r>
          </a:p>
          <a:p>
            <a:pPr lvl="1" algn="just">
              <a:spcBef>
                <a:spcPts val="200"/>
              </a:spcBef>
              <a:spcAft>
                <a:spcPts val="200"/>
              </a:spcAft>
              <a:buFont typeface="Arial" panose="020B0604020202020204" pitchFamily="34" charset="0"/>
              <a:buChar char="•"/>
            </a:pPr>
            <a:r>
              <a:rPr lang="en-US" sz="1600" dirty="0"/>
              <a:t>DH Group 15: 3072 bits</a:t>
            </a:r>
          </a:p>
          <a:p>
            <a:pPr lvl="1" algn="just">
              <a:spcBef>
                <a:spcPts val="200"/>
              </a:spcBef>
              <a:spcAft>
                <a:spcPts val="200"/>
              </a:spcAft>
              <a:buFont typeface="Arial" panose="020B0604020202020204" pitchFamily="34" charset="0"/>
              <a:buChar char="•"/>
            </a:pPr>
            <a:r>
              <a:rPr lang="en-US" sz="1600" dirty="0"/>
              <a:t>DH Group 16: 4096 bits</a:t>
            </a:r>
          </a:p>
        </p:txBody>
      </p:sp>
      <p:sp>
        <p:nvSpPr>
          <p:cNvPr id="5" name="Content Placeholder 2">
            <a:extLst>
              <a:ext uri="{FF2B5EF4-FFF2-40B4-BE49-F238E27FC236}">
                <a16:creationId xmlns:a16="http://schemas.microsoft.com/office/drawing/2014/main" id="{21269A36-6A56-4F5B-83CD-5C54A37252D5}"/>
              </a:ext>
            </a:extLst>
          </p:cNvPr>
          <p:cNvSpPr txBox="1"/>
          <p:nvPr/>
        </p:nvSpPr>
        <p:spPr>
          <a:xfrm>
            <a:off x="192502" y="4879670"/>
            <a:ext cx="8855871" cy="523220"/>
          </a:xfrm>
          <a:prstGeom prst="rect">
            <a:avLst/>
          </a:prstGeom>
          <a:noFill/>
        </p:spPr>
        <p:txBody>
          <a:bodyPr wrap="square">
            <a:spAutoFit/>
          </a:bodyPr>
          <a:lstStyle/>
          <a:p>
            <a:pPr>
              <a:spcBef>
                <a:spcPts val="200"/>
              </a:spcBef>
              <a:spcAft>
                <a:spcPts val="200"/>
              </a:spcAft>
            </a:pPr>
            <a:r>
              <a:rPr lang="en-US" sz="1400" b="1" i="1" dirty="0">
                <a:solidFill>
                  <a:srgbClr val="000000"/>
                </a:solidFill>
              </a:rPr>
              <a:t>Note</a:t>
            </a:r>
            <a:r>
              <a:rPr lang="en-US" sz="1400" i="1" dirty="0">
                <a:solidFill>
                  <a:srgbClr val="000000"/>
                </a:solidFill>
              </a:rPr>
              <a:t>: A DH key agreement can also be based on elliptic curve cryptography. DH groups 19, 20, and 24, are supported by Cisco IOS Software.</a:t>
            </a:r>
          </a:p>
        </p:txBody>
      </p:sp>
    </p:spTree>
    <p:custDataLst>
      <p:tags r:id="rId1"/>
    </p:custDataLst>
    <p:extLst>
      <p:ext uri="{BB962C8B-B14F-4D97-AF65-F5344CB8AC3E}">
        <p14:creationId xmlns:p14="http://schemas.microsoft.com/office/powerpoint/2010/main" val="260974354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en-US" dirty="0"/>
              <a:t>Using Digital Signatures</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51814" y="1571796"/>
            <a:ext cx="8992186" cy="3843681"/>
          </a:xfrm>
        </p:spPr>
        <p:txBody>
          <a:bodyPr>
            <a:normAutofit lnSpcReduction="10000"/>
          </a:bodyPr>
          <a:lstStyle/>
          <a:p>
            <a:pPr algn="just">
              <a:spcBef>
                <a:spcPts val="300"/>
              </a:spcBef>
              <a:spcAft>
                <a:spcPts val="300"/>
              </a:spcAft>
            </a:pPr>
            <a:r>
              <a:rPr lang="en-US" sz="1600" dirty="0"/>
              <a:t>Digital signatures are a mathematical technique used to provide authenticity, integrity, and nonrepudiation. </a:t>
            </a:r>
          </a:p>
          <a:p>
            <a:pPr algn="just">
              <a:spcBef>
                <a:spcPts val="300"/>
              </a:spcBef>
              <a:spcAft>
                <a:spcPts val="300"/>
              </a:spcAft>
            </a:pPr>
            <a:r>
              <a:rPr lang="en-US" sz="1600" dirty="0"/>
              <a:t>Digital signatures use asymmetric cryptography.</a:t>
            </a:r>
          </a:p>
          <a:p>
            <a:pPr algn="just">
              <a:spcBef>
                <a:spcPts val="300"/>
              </a:spcBef>
              <a:spcAft>
                <a:spcPts val="300"/>
              </a:spcAft>
            </a:pPr>
            <a:r>
              <a:rPr lang="en-US" sz="1600" dirty="0"/>
              <a:t>Digital signatures are commonly used in the following two situations:</a:t>
            </a:r>
          </a:p>
          <a:p>
            <a:pPr lvl="1" algn="just">
              <a:buFont typeface="Arial" panose="020B0604020202020204" pitchFamily="34" charset="0"/>
              <a:buChar char="•"/>
            </a:pPr>
            <a:r>
              <a:rPr lang="en-US" sz="1600" b="1" dirty="0"/>
              <a:t>Code signing -</a:t>
            </a:r>
            <a:r>
              <a:rPr lang="en-US" sz="1600" dirty="0"/>
              <a:t> Code signing is used to verify the integrity of executable files downloaded from a vendor website. It also uses signed digital certificates to authenticate and verify the identity of the site that is the source of the files.</a:t>
            </a:r>
          </a:p>
          <a:p>
            <a:pPr lvl="1" algn="just">
              <a:buFont typeface="Arial" panose="020B0604020202020204" pitchFamily="34" charset="0"/>
              <a:buChar char="•"/>
            </a:pPr>
            <a:r>
              <a:rPr lang="en-US" sz="1600" b="1" dirty="0"/>
              <a:t>Digital certificates -</a:t>
            </a:r>
            <a:r>
              <a:rPr lang="en-US" sz="1600" dirty="0"/>
              <a:t> These are used to authenticate the identity of a system with a vendor website and establish an encrypted connection to exchange confidential data.</a:t>
            </a:r>
          </a:p>
          <a:p>
            <a:pPr algn="just">
              <a:spcBef>
                <a:spcPts val="300"/>
              </a:spcBef>
              <a:spcAft>
                <a:spcPts val="300"/>
              </a:spcAft>
            </a:pPr>
            <a:r>
              <a:rPr lang="en-US" sz="1600" dirty="0"/>
              <a:t>The Digital Signature Standard (DSS) algorithms used for generating and verifying digital signatures are: </a:t>
            </a:r>
          </a:p>
          <a:p>
            <a:pPr lvl="1" algn="just">
              <a:spcBef>
                <a:spcPts val="200"/>
              </a:spcBef>
              <a:spcAft>
                <a:spcPts val="200"/>
              </a:spcAft>
              <a:buFont typeface="Arial" panose="020B0604020202020204" pitchFamily="34" charset="0"/>
              <a:buChar char="•"/>
            </a:pPr>
            <a:r>
              <a:rPr lang="en-US" sz="1600" b="1" dirty="0"/>
              <a:t>Digital Signature Algorithm (DSA)</a:t>
            </a:r>
            <a:r>
              <a:rPr lang="en-US" sz="1600" dirty="0"/>
              <a:t> </a:t>
            </a:r>
          </a:p>
          <a:p>
            <a:pPr lvl="1" algn="just">
              <a:spcBef>
                <a:spcPts val="200"/>
              </a:spcBef>
              <a:spcAft>
                <a:spcPts val="200"/>
              </a:spcAft>
              <a:buFont typeface="Arial" panose="020B0604020202020204" pitchFamily="34" charset="0"/>
              <a:buChar char="•"/>
            </a:pPr>
            <a:r>
              <a:rPr lang="en-US" sz="1600" b="1" dirty="0" err="1"/>
              <a:t>Rivest</a:t>
            </a:r>
            <a:r>
              <a:rPr lang="en-US" sz="1600" b="1" dirty="0"/>
              <a:t>-Shamir Adelman Algorithm (RSA)</a:t>
            </a:r>
            <a:r>
              <a:rPr lang="en-US" sz="1600" dirty="0"/>
              <a:t>  </a:t>
            </a:r>
          </a:p>
          <a:p>
            <a:pPr lvl="1" algn="just">
              <a:spcBef>
                <a:spcPts val="200"/>
              </a:spcBef>
              <a:spcAft>
                <a:spcPts val="200"/>
              </a:spcAft>
              <a:buFont typeface="Arial" panose="020B0604020202020204" pitchFamily="34" charset="0"/>
              <a:buChar char="•"/>
            </a:pPr>
            <a:r>
              <a:rPr lang="en-US" sz="1600" b="1" dirty="0"/>
              <a:t>Elliptic Curve Digital Signature Algorithm (ECDSA)</a:t>
            </a:r>
            <a:endParaRPr lang="en-US" sz="1600" dirty="0"/>
          </a:p>
          <a:p>
            <a:pPr algn="just">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208179956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en-US" dirty="0"/>
              <a:t>Digital Signatures for Code Signing</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4065" y="1679777"/>
            <a:ext cx="8853286" cy="4259218"/>
          </a:xfrm>
        </p:spPr>
        <p:txBody>
          <a:bodyPr/>
          <a:lstStyle/>
          <a:p>
            <a:pPr algn="just">
              <a:buFont typeface="Arial" panose="020B0604020202020204" pitchFamily="34" charset="0"/>
              <a:buChar char="•"/>
            </a:pPr>
            <a:r>
              <a:rPr lang="en-US" sz="1600" dirty="0"/>
              <a:t>Digital signatures are commonly used to provide assurance of the authenticity and integrity of software code. </a:t>
            </a:r>
          </a:p>
          <a:p>
            <a:pPr algn="just">
              <a:buFont typeface="Arial" panose="020B0604020202020204" pitchFamily="34" charset="0"/>
              <a:buChar char="•"/>
            </a:pPr>
            <a:r>
              <a:rPr lang="en-US" sz="1600" dirty="0"/>
              <a:t>Executable files are wrapped in a digitally signed envelope, which allows the end user to verify the signature before installing the software.</a:t>
            </a:r>
          </a:p>
          <a:p>
            <a:pPr algn="just">
              <a:buFont typeface="Arial" panose="020B0604020202020204" pitchFamily="34" charset="0"/>
              <a:buChar char="•"/>
            </a:pPr>
            <a:r>
              <a:rPr lang="en-US" sz="1600" dirty="0"/>
              <a:t>Digitally signing code provides several assurances about the code:</a:t>
            </a:r>
          </a:p>
          <a:p>
            <a:pPr lvl="1" algn="just">
              <a:buFont typeface="Arial" panose="020B0604020202020204" pitchFamily="34" charset="0"/>
              <a:buChar char="•"/>
            </a:pPr>
            <a:r>
              <a:rPr lang="en-US" sz="1600" dirty="0"/>
              <a:t>The code is authentic and is actually sourced by the publisher.</a:t>
            </a:r>
          </a:p>
          <a:p>
            <a:pPr lvl="1" algn="just">
              <a:buFont typeface="Arial" panose="020B0604020202020204" pitchFamily="34" charset="0"/>
              <a:buChar char="•"/>
            </a:pPr>
            <a:r>
              <a:rPr lang="en-US" sz="1600" dirty="0"/>
              <a:t>The code has not been modified since it left the software publisher.</a:t>
            </a:r>
          </a:p>
          <a:p>
            <a:pPr lvl="1" algn="just">
              <a:buFont typeface="Arial" panose="020B0604020202020204" pitchFamily="34" charset="0"/>
              <a:buChar char="•"/>
            </a:pPr>
            <a:r>
              <a:rPr lang="en-US" sz="1600" dirty="0"/>
              <a:t>The publisher undeniably published the code. This provides nonrepudiation of the act of publishing.</a:t>
            </a:r>
          </a:p>
          <a:p>
            <a:pPr algn="just">
              <a:buFont typeface="Arial" panose="020B0604020202020204" pitchFamily="34" charset="0"/>
              <a:buChar char="•"/>
            </a:pPr>
            <a:r>
              <a:rPr lang="en-US" sz="1600" dirty="0"/>
              <a:t>The purpose of digitally signed software is to ensure that the software has not been tampered with, and that it originated from the trusted source as claimed. </a:t>
            </a:r>
          </a:p>
        </p:txBody>
      </p:sp>
    </p:spTree>
    <p:custDataLst>
      <p:tags r:id="rId1"/>
    </p:custDataLst>
    <p:extLst>
      <p:ext uri="{BB962C8B-B14F-4D97-AF65-F5344CB8AC3E}">
        <p14:creationId xmlns:p14="http://schemas.microsoft.com/office/powerpoint/2010/main" val="3850105697"/>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en-US" dirty="0"/>
              <a:t>Digital Signatures for Code Signing (Contd.)</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59563" y="1597557"/>
            <a:ext cx="6145705" cy="584801"/>
          </a:xfrm>
        </p:spPr>
        <p:txBody>
          <a:bodyPr/>
          <a:lstStyle/>
          <a:p>
            <a:pPr marL="0" indent="0">
              <a:buNone/>
            </a:pPr>
            <a:r>
              <a:rPr lang="en-US" sz="1600" dirty="0"/>
              <a:t>The properties of a file that has a digitally signed certificate are as follows:</a:t>
            </a:r>
          </a:p>
        </p:txBody>
      </p:sp>
      <p:graphicFrame>
        <p:nvGraphicFramePr>
          <p:cNvPr id="3" name="Table 2"/>
          <p:cNvGraphicFramePr>
            <a:graphicFrameLocks noGrp="1"/>
          </p:cNvGraphicFramePr>
          <p:nvPr>
            <p:extLst>
              <p:ext uri="{D42A27DB-BD31-4B8C-83A1-F6EECF244321}">
                <p14:modId xmlns:p14="http://schemas.microsoft.com/office/powerpoint/2010/main" val="1067474231"/>
              </p:ext>
            </p:extLst>
          </p:nvPr>
        </p:nvGraphicFramePr>
        <p:xfrm>
          <a:off x="214395" y="2179669"/>
          <a:ext cx="5997885" cy="3241728"/>
        </p:xfrm>
        <a:graphic>
          <a:graphicData uri="http://schemas.openxmlformats.org/drawingml/2006/table">
            <a:tbl>
              <a:tblPr firstRow="1" bandRow="1">
                <a:tableStyleId>{5C22544A-7EE6-4342-B048-85BDC9FD1C3A}</a:tableStyleId>
              </a:tblPr>
              <a:tblGrid>
                <a:gridCol w="1164956">
                  <a:extLst>
                    <a:ext uri="{9D8B030D-6E8A-4147-A177-3AD203B41FA5}">
                      <a16:colId xmlns:a16="http://schemas.microsoft.com/office/drawing/2014/main" val="20000"/>
                    </a:ext>
                  </a:extLst>
                </a:gridCol>
                <a:gridCol w="4832929">
                  <a:extLst>
                    <a:ext uri="{9D8B030D-6E8A-4147-A177-3AD203B41FA5}">
                      <a16:colId xmlns:a16="http://schemas.microsoft.com/office/drawing/2014/main" val="20001"/>
                    </a:ext>
                  </a:extLst>
                </a:gridCol>
              </a:tblGrid>
              <a:tr h="266158">
                <a:tc>
                  <a:txBody>
                    <a:bodyPr/>
                    <a:lstStyle/>
                    <a:p>
                      <a:pPr algn="ctr"/>
                      <a:r>
                        <a:rPr lang="en-IN" sz="1400" dirty="0"/>
                        <a:t>Properties</a:t>
                      </a:r>
                    </a:p>
                  </a:txBody>
                  <a:tcPr anchor="ctr"/>
                </a:tc>
                <a:tc>
                  <a:txBody>
                    <a:bodyPr/>
                    <a:lstStyle/>
                    <a:p>
                      <a:pPr algn="ctr"/>
                      <a:r>
                        <a:rPr lang="en-IN" sz="1400" dirty="0"/>
                        <a:t>Description</a:t>
                      </a:r>
                    </a:p>
                  </a:txBody>
                  <a:tcPr anchor="ctr"/>
                </a:tc>
                <a:extLst>
                  <a:ext uri="{0D108BD9-81ED-4DB2-BD59-A6C34878D82A}">
                    <a16:rowId xmlns:a16="http://schemas.microsoft.com/office/drawing/2014/main" val="10000"/>
                  </a:ext>
                </a:extLst>
              </a:tr>
              <a:tr h="370840">
                <a:tc>
                  <a:txBody>
                    <a:bodyPr/>
                    <a:lstStyle/>
                    <a:p>
                      <a:r>
                        <a:rPr lang="en-IN" sz="1400" dirty="0">
                          <a:solidFill>
                            <a:srgbClr val="58585B"/>
                          </a:solidFill>
                        </a:rPr>
                        <a:t>File Properties</a:t>
                      </a:r>
                    </a:p>
                  </a:txBody>
                  <a:tcPr anchor="ctr"/>
                </a:tc>
                <a:tc>
                  <a:txBody>
                    <a:bodyPr/>
                    <a:lstStyle/>
                    <a:p>
                      <a:pPr marL="0" marR="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58585B"/>
                          </a:solidFill>
                        </a:rPr>
                        <a:t>This executable file was downloaded from the internet</a:t>
                      </a:r>
                      <a:r>
                        <a:rPr lang="en-US" sz="1100" baseline="0" dirty="0">
                          <a:solidFill>
                            <a:srgbClr val="58585B"/>
                          </a:solidFill>
                        </a:rPr>
                        <a:t> and it </a:t>
                      </a:r>
                      <a:r>
                        <a:rPr lang="en-US" sz="1100" dirty="0">
                          <a:solidFill>
                            <a:srgbClr val="58585B"/>
                          </a:solidFill>
                        </a:rPr>
                        <a:t>contains a software tool from Cisco Systems.</a:t>
                      </a:r>
                    </a:p>
                  </a:txBody>
                  <a:tcPr anchor="ctr"/>
                </a:tc>
                <a:extLst>
                  <a:ext uri="{0D108BD9-81ED-4DB2-BD59-A6C34878D82A}">
                    <a16:rowId xmlns:a16="http://schemas.microsoft.com/office/drawing/2014/main" val="10001"/>
                  </a:ext>
                </a:extLst>
              </a:tr>
              <a:tr h="370840">
                <a:tc>
                  <a:txBody>
                    <a:bodyPr/>
                    <a:lstStyle/>
                    <a:p>
                      <a:r>
                        <a:rPr lang="en-IN" sz="1400" dirty="0">
                          <a:solidFill>
                            <a:srgbClr val="58585B"/>
                          </a:solidFill>
                        </a:rPr>
                        <a:t>Digital Signatures</a:t>
                      </a:r>
                    </a:p>
                  </a:txBody>
                  <a:tcPr anchor="ctr"/>
                </a:tc>
                <a:tc>
                  <a:txBody>
                    <a:bodyPr/>
                    <a:lstStyle/>
                    <a:p>
                      <a:pPr marL="0" marR="0" indent="0" algn="l" defTabSz="685777" rtl="0" eaLnBrk="1" fontAlgn="auto" latinLnBrk="0" hangingPunct="1">
                        <a:lnSpc>
                          <a:spcPct val="100000"/>
                        </a:lnSpc>
                        <a:spcBef>
                          <a:spcPts val="0"/>
                        </a:spcBef>
                        <a:spcAft>
                          <a:spcPts val="0"/>
                        </a:spcAft>
                        <a:buClrTx/>
                        <a:buSzTx/>
                        <a:buFontTx/>
                        <a:buNone/>
                        <a:tabLst/>
                        <a:defRPr/>
                      </a:pPr>
                      <a:r>
                        <a:rPr lang="en-IN" sz="1400" dirty="0">
                          <a:solidFill>
                            <a:srgbClr val="58585B"/>
                          </a:solidFill>
                        </a:rPr>
                        <a:t>This tab </a:t>
                      </a:r>
                      <a:r>
                        <a:rPr lang="en-US" sz="1100" dirty="0">
                          <a:solidFill>
                            <a:srgbClr val="58585B"/>
                          </a:solidFill>
                        </a:rPr>
                        <a:t>reveals that the file is from a trusted organization, Cisco Systems Inc. </a:t>
                      </a:r>
                    </a:p>
                  </a:txBody>
                  <a:tcPr anchor="ctr"/>
                </a:tc>
                <a:extLst>
                  <a:ext uri="{0D108BD9-81ED-4DB2-BD59-A6C34878D82A}">
                    <a16:rowId xmlns:a16="http://schemas.microsoft.com/office/drawing/2014/main" val="10002"/>
                  </a:ext>
                </a:extLst>
              </a:tr>
              <a:tr h="644920">
                <a:tc>
                  <a:txBody>
                    <a:bodyPr/>
                    <a:lstStyle/>
                    <a:p>
                      <a:r>
                        <a:rPr lang="en-IN" sz="1400" dirty="0">
                          <a:solidFill>
                            <a:srgbClr val="58585B"/>
                          </a:solidFill>
                        </a:rPr>
                        <a:t>Digital Signatures Details</a:t>
                      </a:r>
                    </a:p>
                  </a:txBody>
                  <a:tcPr anchor="ctr"/>
                </a:tc>
                <a:tc>
                  <a:txBody>
                    <a:bodyPr/>
                    <a:lstStyle/>
                    <a:p>
                      <a:pPr marL="0" marR="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58585B"/>
                          </a:solidFill>
                        </a:rPr>
                        <a:t>This window reveals that the file was signed by Cisco Systems, </a:t>
                      </a:r>
                      <a:r>
                        <a:rPr lang="en-US" sz="1100" dirty="0" err="1">
                          <a:solidFill>
                            <a:srgbClr val="58585B"/>
                          </a:solidFill>
                        </a:rPr>
                        <a:t>Inc</a:t>
                      </a:r>
                      <a:r>
                        <a:rPr lang="en-US" sz="1100" baseline="0" dirty="0">
                          <a:solidFill>
                            <a:srgbClr val="58585B"/>
                          </a:solidFill>
                        </a:rPr>
                        <a:t> mentioning the given year, month and time.</a:t>
                      </a:r>
                      <a:r>
                        <a:rPr lang="en-US" sz="1100" dirty="0">
                          <a:solidFill>
                            <a:srgbClr val="58585B"/>
                          </a:solidFill>
                        </a:rPr>
                        <a:t> </a:t>
                      </a:r>
                    </a:p>
                  </a:txBody>
                  <a:tcPr anchor="ctr"/>
                </a:tc>
                <a:extLst>
                  <a:ext uri="{0D108BD9-81ED-4DB2-BD59-A6C34878D82A}">
                    <a16:rowId xmlns:a16="http://schemas.microsoft.com/office/drawing/2014/main" val="10003"/>
                  </a:ext>
                </a:extLst>
              </a:tr>
              <a:tr h="650928">
                <a:tc>
                  <a:txBody>
                    <a:bodyPr/>
                    <a:lstStyle/>
                    <a:p>
                      <a:r>
                        <a:rPr lang="en-IN" sz="1400" dirty="0">
                          <a:solidFill>
                            <a:srgbClr val="58585B"/>
                          </a:solidFill>
                        </a:rPr>
                        <a:t>Certificate Information</a:t>
                      </a:r>
                    </a:p>
                  </a:txBody>
                  <a:tcPr anchor="ctr"/>
                </a:tc>
                <a:tc>
                  <a:txBody>
                    <a:bodyPr/>
                    <a:lstStyle/>
                    <a:p>
                      <a:pPr marL="0" marR="0" indent="0" algn="l" defTabSz="685777" rtl="0" eaLnBrk="1" fontAlgn="auto" latinLnBrk="0" hangingPunct="1">
                        <a:lnSpc>
                          <a:spcPct val="100000"/>
                        </a:lnSpc>
                        <a:spcBef>
                          <a:spcPts val="0"/>
                        </a:spcBef>
                        <a:spcAft>
                          <a:spcPts val="0"/>
                        </a:spcAft>
                        <a:buClrTx/>
                        <a:buSzTx/>
                        <a:buFontTx/>
                        <a:buNone/>
                        <a:tabLst/>
                        <a:defRPr/>
                      </a:pPr>
                      <a:r>
                        <a:rPr lang="en-US" sz="1100" dirty="0">
                          <a:solidFill>
                            <a:srgbClr val="58585B"/>
                          </a:solidFill>
                        </a:rPr>
                        <a:t>The </a:t>
                      </a:r>
                      <a:r>
                        <a:rPr lang="en-US" sz="1100" b="1" dirty="0">
                          <a:solidFill>
                            <a:srgbClr val="58585B"/>
                          </a:solidFill>
                        </a:rPr>
                        <a:t>General</a:t>
                      </a:r>
                      <a:r>
                        <a:rPr lang="en-US" sz="1100" dirty="0">
                          <a:solidFill>
                            <a:srgbClr val="58585B"/>
                          </a:solidFill>
                        </a:rPr>
                        <a:t> tab provides</a:t>
                      </a:r>
                      <a:r>
                        <a:rPr lang="en-US" sz="1100" baseline="0" dirty="0">
                          <a:solidFill>
                            <a:srgbClr val="58585B"/>
                          </a:solidFill>
                        </a:rPr>
                        <a:t> information such as</a:t>
                      </a:r>
                      <a:r>
                        <a:rPr lang="en-US" sz="1100" dirty="0">
                          <a:solidFill>
                            <a:srgbClr val="58585B"/>
                          </a:solidFill>
                        </a:rPr>
                        <a:t> who the certificate was issued to, and who issued the certificate. It also displays the </a:t>
                      </a:r>
                      <a:r>
                        <a:rPr lang="en-IN" sz="1100" b="0" i="0" kern="1200" dirty="0">
                          <a:solidFill>
                            <a:schemeClr val="dk1"/>
                          </a:solidFill>
                          <a:effectLst/>
                          <a:latin typeface="+mn-lt"/>
                          <a:ea typeface="+mn-ea"/>
                          <a:cs typeface="+mn-cs"/>
                        </a:rPr>
                        <a:t> period for which the certificate is valid.</a:t>
                      </a:r>
                      <a:endParaRPr lang="en-US" sz="1100" dirty="0">
                        <a:solidFill>
                          <a:srgbClr val="58585B"/>
                        </a:solidFill>
                      </a:endParaRPr>
                    </a:p>
                  </a:txBody>
                  <a:tcPr anchor="ctr"/>
                </a:tc>
                <a:extLst>
                  <a:ext uri="{0D108BD9-81ED-4DB2-BD59-A6C34878D82A}">
                    <a16:rowId xmlns:a16="http://schemas.microsoft.com/office/drawing/2014/main" val="10004"/>
                  </a:ext>
                </a:extLst>
              </a:tr>
              <a:tr h="370840">
                <a:tc>
                  <a:txBody>
                    <a:bodyPr/>
                    <a:lstStyle/>
                    <a:p>
                      <a:r>
                        <a:rPr lang="en-IN" sz="1400" dirty="0">
                          <a:solidFill>
                            <a:srgbClr val="58585B"/>
                          </a:solidFill>
                        </a:rPr>
                        <a:t>Certificate Path</a:t>
                      </a:r>
                    </a:p>
                  </a:txBody>
                  <a:tcPr anchor="ctr"/>
                </a:tc>
                <a:tc>
                  <a:txBody>
                    <a:bodyPr/>
                    <a:lstStyle/>
                    <a:p>
                      <a:r>
                        <a:rPr lang="en-IN" sz="1400" dirty="0">
                          <a:solidFill>
                            <a:srgbClr val="58585B"/>
                          </a:solidFill>
                        </a:rPr>
                        <a:t>In this tab, you can </a:t>
                      </a:r>
                      <a:r>
                        <a:rPr lang="en-US" sz="1100" b="0" i="0" dirty="0">
                          <a:solidFill>
                            <a:srgbClr val="58585B"/>
                          </a:solidFill>
                          <a:effectLst/>
                        </a:rPr>
                        <a:t>see the file was signed by Cisco Systems, as verified to </a:t>
                      </a:r>
                      <a:r>
                        <a:rPr lang="en-US" sz="1100" b="0" i="0" dirty="0" err="1">
                          <a:solidFill>
                            <a:srgbClr val="58585B"/>
                          </a:solidFill>
                          <a:effectLst/>
                        </a:rPr>
                        <a:t>DigiCert</a:t>
                      </a:r>
                      <a:r>
                        <a:rPr lang="en-US" sz="1100" b="0" i="0" dirty="0">
                          <a:solidFill>
                            <a:srgbClr val="58585B"/>
                          </a:solidFill>
                          <a:effectLst/>
                        </a:rPr>
                        <a:t>. </a:t>
                      </a:r>
                      <a:endParaRPr lang="en-IN" sz="1400" dirty="0">
                        <a:solidFill>
                          <a:srgbClr val="58585B"/>
                        </a:solidFill>
                      </a:endParaRPr>
                    </a:p>
                  </a:txBody>
                  <a:tcPr anchor="ctr"/>
                </a:tc>
                <a:extLst>
                  <a:ext uri="{0D108BD9-81ED-4DB2-BD59-A6C34878D82A}">
                    <a16:rowId xmlns:a16="http://schemas.microsoft.com/office/drawing/2014/main" val="10005"/>
                  </a:ext>
                </a:extLst>
              </a:tr>
            </a:tbl>
          </a:graphicData>
        </a:graphic>
      </p:graphicFrame>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1713780"/>
            <a:ext cx="2844564" cy="3759116"/>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Tree>
    <p:custDataLst>
      <p:tags r:id="rId1"/>
    </p:custDataLst>
    <p:extLst>
      <p:ext uri="{BB962C8B-B14F-4D97-AF65-F5344CB8AC3E}">
        <p14:creationId xmlns:p14="http://schemas.microsoft.com/office/powerpoint/2010/main" val="3113361485"/>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pt-BR" dirty="0"/>
              <a:t>Digital Signatures for Digital Certificates</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4066" y="1638815"/>
            <a:ext cx="5084135" cy="4259218"/>
          </a:xfrm>
        </p:spPr>
        <p:txBody>
          <a:bodyPr/>
          <a:lstStyle/>
          <a:p>
            <a:pPr algn="just">
              <a:spcBef>
                <a:spcPts val="300"/>
              </a:spcBef>
              <a:spcAft>
                <a:spcPts val="400"/>
              </a:spcAft>
            </a:pPr>
            <a:r>
              <a:rPr lang="en-US" sz="1600" dirty="0"/>
              <a:t>A digital certificate </a:t>
            </a:r>
            <a:r>
              <a:rPr lang="en-IN" sz="1600" dirty="0"/>
              <a:t>enables users, hosts, and organizations to securely exchange information over the Internet.</a:t>
            </a:r>
            <a:endParaRPr lang="en-US" sz="1600" dirty="0"/>
          </a:p>
          <a:p>
            <a:pPr algn="just">
              <a:spcBef>
                <a:spcPts val="300"/>
              </a:spcBef>
              <a:spcAft>
                <a:spcPts val="400"/>
              </a:spcAft>
            </a:pPr>
            <a:r>
              <a:rPr lang="en-US" sz="1600" dirty="0"/>
              <a:t>It is used to authenticate and verify that a user who is sending a message is who they claim to be. </a:t>
            </a:r>
          </a:p>
          <a:p>
            <a:pPr algn="just">
              <a:spcBef>
                <a:spcPts val="300"/>
              </a:spcBef>
              <a:spcAft>
                <a:spcPts val="400"/>
              </a:spcAft>
            </a:pPr>
            <a:r>
              <a:rPr lang="en-US" sz="1600" dirty="0"/>
              <a:t>Digital certificates can also be used to provide confidentiality for the receiver with the means to encrypt a reply.</a:t>
            </a:r>
          </a:p>
          <a:p>
            <a:pPr algn="just">
              <a:spcBef>
                <a:spcPts val="300"/>
              </a:spcBef>
              <a:spcAft>
                <a:spcPts val="400"/>
              </a:spcAft>
            </a:pPr>
            <a:r>
              <a:rPr lang="en-US" sz="1600" dirty="0"/>
              <a:t>Digital certificates are similar to physical certificates.</a:t>
            </a:r>
          </a:p>
          <a:p>
            <a:pPr algn="just">
              <a:spcBef>
                <a:spcPts val="300"/>
              </a:spcBef>
              <a:spcAft>
                <a:spcPts val="400"/>
              </a:spcAft>
            </a:pPr>
            <a:r>
              <a:rPr lang="en-IN" sz="1600" dirty="0"/>
              <a:t>Digital certificate independently verifies an identity.</a:t>
            </a:r>
            <a:endParaRPr lang="en-US" sz="1600" dirty="0"/>
          </a:p>
          <a:p>
            <a:pPr algn="just">
              <a:spcBef>
                <a:spcPts val="300"/>
              </a:spcBef>
              <a:spcAft>
                <a:spcPts val="400"/>
              </a:spcAft>
            </a:pPr>
            <a:r>
              <a:rPr lang="en-US" sz="1600" dirty="0"/>
              <a:t>In other words, a certificate verifies an identity, a signature verifies information coming from an identity.</a:t>
            </a:r>
          </a:p>
        </p:txBody>
      </p:sp>
      <p:pic>
        <p:nvPicPr>
          <p:cNvPr id="4" name="Picture 3">
            <a:extLst>
              <a:ext uri="{FF2B5EF4-FFF2-40B4-BE49-F238E27FC236}">
                <a16:creationId xmlns:a16="http://schemas.microsoft.com/office/drawing/2014/main" id="{252054FA-5E72-462D-973D-7189A28144AF}"/>
              </a:ext>
            </a:extLst>
          </p:cNvPr>
          <p:cNvPicPr>
            <a:picLocks noChangeAspect="1"/>
          </p:cNvPicPr>
          <p:nvPr/>
        </p:nvPicPr>
        <p:blipFill>
          <a:blip r:embed="rId4"/>
          <a:stretch>
            <a:fillRect/>
          </a:stretch>
        </p:blipFill>
        <p:spPr>
          <a:xfrm>
            <a:off x="5073220" y="2188068"/>
            <a:ext cx="3853808" cy="2887656"/>
          </a:xfrm>
          <a:prstGeom prst="rect">
            <a:avLst/>
          </a:prstGeom>
        </p:spPr>
      </p:pic>
    </p:spTree>
    <p:custDataLst>
      <p:tags r:id="rId1"/>
    </p:custDataLst>
    <p:extLst>
      <p:ext uri="{BB962C8B-B14F-4D97-AF65-F5344CB8AC3E}">
        <p14:creationId xmlns:p14="http://schemas.microsoft.com/office/powerpoint/2010/main" val="243178759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pt-BR" dirty="0"/>
              <a:t>Digital Signatures for Digital Certificates (Contd.)</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21787" y="1741964"/>
            <a:ext cx="4080126" cy="3881598"/>
          </a:xfrm>
        </p:spPr>
        <p:txBody>
          <a:bodyPr>
            <a:noAutofit/>
          </a:bodyPr>
          <a:lstStyle/>
          <a:p>
            <a:pPr marL="0" indent="0" algn="just">
              <a:spcBef>
                <a:spcPts val="300"/>
              </a:spcBef>
              <a:spcAft>
                <a:spcPts val="300"/>
              </a:spcAft>
              <a:buNone/>
            </a:pPr>
            <a:r>
              <a:rPr lang="en-US" sz="1600" dirty="0"/>
              <a:t>This scenario will help you understand how a digital signature is used. </a:t>
            </a:r>
          </a:p>
          <a:p>
            <a:pPr algn="just">
              <a:spcBef>
                <a:spcPts val="300"/>
              </a:spcBef>
              <a:spcAft>
                <a:spcPts val="300"/>
              </a:spcAft>
            </a:pPr>
            <a:r>
              <a:rPr lang="en-US" sz="1600" dirty="0"/>
              <a:t>Bob is confirming an order with Alice, which she is ordering from Bob’s website. </a:t>
            </a:r>
          </a:p>
          <a:p>
            <a:pPr algn="just">
              <a:spcBef>
                <a:spcPts val="300"/>
              </a:spcBef>
              <a:spcAft>
                <a:spcPts val="300"/>
              </a:spcAft>
            </a:pPr>
            <a:r>
              <a:rPr lang="en-US" sz="1600" dirty="0"/>
              <a:t>Bob confirms the order and his computer creates a hash of the confirmation.</a:t>
            </a:r>
          </a:p>
          <a:p>
            <a:pPr algn="just">
              <a:spcBef>
                <a:spcPts val="300"/>
              </a:spcBef>
              <a:spcAft>
                <a:spcPts val="300"/>
              </a:spcAft>
            </a:pPr>
            <a:r>
              <a:rPr lang="en-US" sz="1600" dirty="0"/>
              <a:t>The computer encrypts the hash with Bob's private key. </a:t>
            </a:r>
          </a:p>
          <a:p>
            <a:pPr algn="just">
              <a:spcBef>
                <a:spcPts val="300"/>
              </a:spcBef>
              <a:spcAft>
                <a:spcPts val="300"/>
              </a:spcAft>
            </a:pPr>
            <a:r>
              <a:rPr lang="en-US" sz="1600" dirty="0"/>
              <a:t>The encrypted hash, which is the digital signature, is added to the document.</a:t>
            </a:r>
          </a:p>
          <a:p>
            <a:pPr algn="just">
              <a:spcBef>
                <a:spcPts val="300"/>
              </a:spcBef>
              <a:spcAft>
                <a:spcPts val="300"/>
              </a:spcAft>
            </a:pPr>
            <a:r>
              <a:rPr lang="en-US" sz="1600" dirty="0"/>
              <a:t>The order confirmation is then sent to Alice over the internet</a:t>
            </a:r>
            <a:r>
              <a:rPr lang="en-US" sz="1600" dirty="0" smtClean="0"/>
              <a:t>.</a:t>
            </a:r>
            <a:endParaRPr lang="en-US" sz="1600" dirty="0"/>
          </a:p>
        </p:txBody>
      </p:sp>
      <p:pic>
        <p:nvPicPr>
          <p:cNvPr id="3" name="Picture 2">
            <a:extLst>
              <a:ext uri="{FF2B5EF4-FFF2-40B4-BE49-F238E27FC236}">
                <a16:creationId xmlns:a16="http://schemas.microsoft.com/office/drawing/2014/main" id="{976BC38B-17BE-4B1E-A7DA-0A7154EA536B}"/>
              </a:ext>
            </a:extLst>
          </p:cNvPr>
          <p:cNvPicPr>
            <a:picLocks noChangeAspect="1"/>
          </p:cNvPicPr>
          <p:nvPr/>
        </p:nvPicPr>
        <p:blipFill rotWithShape="1">
          <a:blip r:embed="rId4"/>
          <a:srcRect l="17245" t="908" r="15107" b="21120"/>
          <a:stretch/>
        </p:blipFill>
        <p:spPr>
          <a:xfrm>
            <a:off x="4211959" y="1741964"/>
            <a:ext cx="4736793" cy="3852000"/>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1698602030"/>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sz="1600" dirty="0"/>
              <a:t>Public Key Cryptography</a:t>
            </a:r>
            <a:r>
              <a:rPr lang="en-US" altLang="en-US" sz="1600" dirty="0"/>
              <a:t/>
            </a:r>
            <a:br>
              <a:rPr lang="en-US" altLang="en-US" sz="1600" dirty="0"/>
            </a:br>
            <a:r>
              <a:rPr lang="pt-BR" dirty="0"/>
              <a:t>Digital Signatures for Digital Certificates (Contd.)</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2764" y="1621024"/>
            <a:ext cx="4801195" cy="4397018"/>
          </a:xfrm>
        </p:spPr>
        <p:txBody>
          <a:bodyPr/>
          <a:lstStyle/>
          <a:p>
            <a:pPr marL="0" indent="0" algn="just">
              <a:spcBef>
                <a:spcPts val="300"/>
              </a:spcBef>
              <a:spcAft>
                <a:spcPts val="300"/>
              </a:spcAft>
              <a:buNone/>
            </a:pPr>
            <a:r>
              <a:rPr lang="en-US" sz="1600" dirty="0"/>
              <a:t>When Alice receives the digital signature, the following process occurs:</a:t>
            </a:r>
          </a:p>
          <a:p>
            <a:pPr algn="just">
              <a:spcBef>
                <a:spcPts val="300"/>
              </a:spcBef>
              <a:spcAft>
                <a:spcPts val="300"/>
              </a:spcAft>
            </a:pPr>
            <a:r>
              <a:rPr lang="en-US" sz="1600" dirty="0"/>
              <a:t>Alice's receiver accepts the order confirmation with the digital signature and obtains Bob's public key.</a:t>
            </a:r>
          </a:p>
          <a:p>
            <a:pPr algn="just">
              <a:spcBef>
                <a:spcPts val="300"/>
              </a:spcBef>
              <a:spcAft>
                <a:spcPts val="300"/>
              </a:spcAft>
            </a:pPr>
            <a:r>
              <a:rPr lang="en-US" sz="1600" dirty="0"/>
              <a:t>Alice's computer then decrypts the signature using Bob's public key which reveals the assumed hash value of the sending device.</a:t>
            </a:r>
          </a:p>
          <a:p>
            <a:pPr algn="just">
              <a:spcBef>
                <a:spcPts val="300"/>
              </a:spcBef>
              <a:spcAft>
                <a:spcPts val="300"/>
              </a:spcAft>
            </a:pPr>
            <a:r>
              <a:rPr lang="en-US" sz="1600" dirty="0"/>
              <a:t>Alice's computer creates a hash of the received document, without its signature, and compares this hash to the decrypted hash. </a:t>
            </a:r>
          </a:p>
          <a:p>
            <a:pPr algn="just">
              <a:spcBef>
                <a:spcPts val="300"/>
              </a:spcBef>
              <a:spcAft>
                <a:spcPts val="300"/>
              </a:spcAft>
            </a:pPr>
            <a:r>
              <a:rPr lang="en-US" sz="1600" dirty="0"/>
              <a:t>If the hashes match, the document is authentic. This means the confirmation was sent by Bob and has not changed since signed.</a:t>
            </a:r>
          </a:p>
          <a:p>
            <a:pPr marL="0" indent="0" algn="just">
              <a:spcBef>
                <a:spcPts val="300"/>
              </a:spcBef>
              <a:spcAft>
                <a:spcPts val="300"/>
              </a:spcAft>
              <a:buNone/>
            </a:pPr>
            <a:endParaRPr lang="en-US" sz="1600" dirty="0"/>
          </a:p>
        </p:txBody>
      </p:sp>
      <p:pic>
        <p:nvPicPr>
          <p:cNvPr id="4" name="Picture 3">
            <a:extLst>
              <a:ext uri="{FF2B5EF4-FFF2-40B4-BE49-F238E27FC236}">
                <a16:creationId xmlns:a16="http://schemas.microsoft.com/office/drawing/2014/main" id="{382C9884-F8F8-4F3A-BE81-594E9C866CD4}"/>
              </a:ext>
            </a:extLst>
          </p:cNvPr>
          <p:cNvPicPr>
            <a:picLocks noChangeAspect="1"/>
          </p:cNvPicPr>
          <p:nvPr/>
        </p:nvPicPr>
        <p:blipFill rotWithShape="1">
          <a:blip r:embed="rId4"/>
          <a:srcRect l="12888" r="17677" b="24126"/>
          <a:stretch/>
        </p:blipFill>
        <p:spPr>
          <a:xfrm>
            <a:off x="5105532" y="1916832"/>
            <a:ext cx="3891819" cy="3078566"/>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2102200139"/>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US" dirty="0"/>
              <a:t>Public Key Management</a:t>
            </a:r>
          </a:p>
        </p:txBody>
      </p:sp>
      <p:sp>
        <p:nvSpPr>
          <p:cNvPr id="3" name="Content Placeholder 1"/>
          <p:cNvSpPr txBox="1"/>
          <p:nvPr/>
        </p:nvSpPr>
        <p:spPr>
          <a:xfrm>
            <a:off x="190558" y="1600678"/>
            <a:ext cx="8845538" cy="584775"/>
          </a:xfrm>
          <a:prstGeom prst="rect">
            <a:avLst/>
          </a:prstGeom>
          <a:noFill/>
        </p:spPr>
        <p:txBody>
          <a:bodyPr wrap="square" rtlCol="0">
            <a:spAutoFit/>
          </a:bodyPr>
          <a:lstStyle/>
          <a:p>
            <a:pPr marL="177800" indent="-177800" algn="just">
              <a:buFont typeface="Arial" panose="020B0604020202020204" pitchFamily="34" charset="0"/>
              <a:buChar char="•"/>
            </a:pPr>
            <a:r>
              <a:rPr lang="en-US" sz="1600" dirty="0">
                <a:solidFill>
                  <a:srgbClr val="000000"/>
                </a:solidFill>
              </a:rPr>
              <a:t>When establishing an asymmetric connection between two hosts, the hosts will exchange their public key information.</a:t>
            </a:r>
          </a:p>
        </p:txBody>
      </p:sp>
      <p:sp>
        <p:nvSpPr>
          <p:cNvPr id="2" name="Content Placeholder 2">
            <a:extLst>
              <a:ext uri="{FF2B5EF4-FFF2-40B4-BE49-F238E27FC236}">
                <a16:creationId xmlns:a16="http://schemas.microsoft.com/office/drawing/2014/main" id="{B0C7D1DC-ED52-4C8D-AD87-6F03C11C72CD}"/>
              </a:ext>
            </a:extLst>
          </p:cNvPr>
          <p:cNvSpPr>
            <a:spLocks noGrp="1"/>
          </p:cNvSpPr>
          <p:nvPr>
            <p:ph idx="1"/>
          </p:nvPr>
        </p:nvSpPr>
        <p:spPr>
          <a:xfrm>
            <a:off x="198312" y="2123333"/>
            <a:ext cx="4714651" cy="2910711"/>
          </a:xfrm>
        </p:spPr>
        <p:txBody>
          <a:bodyPr>
            <a:normAutofit lnSpcReduction="10000"/>
          </a:bodyPr>
          <a:lstStyle/>
          <a:p>
            <a:pPr algn="just">
              <a:spcBef>
                <a:spcPts val="300"/>
              </a:spcBef>
              <a:spcAft>
                <a:spcPts val="300"/>
              </a:spcAft>
            </a:pPr>
            <a:r>
              <a:rPr lang="en-US" sz="1600" dirty="0"/>
              <a:t>Trusted third parties on the Internet validate the authenticity of these public keys using digital certificates. The third-party issues credentials that are difficult to forge. </a:t>
            </a:r>
          </a:p>
          <a:p>
            <a:pPr algn="just">
              <a:spcBef>
                <a:spcPts val="300"/>
              </a:spcBef>
              <a:spcAft>
                <a:spcPts val="300"/>
              </a:spcAft>
            </a:pPr>
            <a:r>
              <a:rPr lang="en-IN" sz="1600" dirty="0"/>
              <a:t>From that point forward, all individuals who trust the third party simply accept the credentials that the third-party issues. </a:t>
            </a:r>
          </a:p>
          <a:p>
            <a:pPr algn="just">
              <a:spcBef>
                <a:spcPts val="300"/>
              </a:spcBef>
              <a:spcAft>
                <a:spcPts val="300"/>
              </a:spcAft>
            </a:pPr>
            <a:r>
              <a:rPr lang="en-US" sz="1600" dirty="0"/>
              <a:t>The Public Key Infrastructure (PKI) consists of specifications, systems, and tools that are used to create, manage, distribute, use, store, and revoke digital certificates. </a:t>
            </a:r>
          </a:p>
        </p:txBody>
      </p:sp>
      <p:sp>
        <p:nvSpPr>
          <p:cNvPr id="5" name="Content Placeholder 3"/>
          <p:cNvSpPr txBox="1"/>
          <p:nvPr/>
        </p:nvSpPr>
        <p:spPr>
          <a:xfrm>
            <a:off x="201481" y="5018548"/>
            <a:ext cx="8795870" cy="584775"/>
          </a:xfrm>
          <a:prstGeom prst="rect">
            <a:avLst/>
          </a:prstGeom>
          <a:noFill/>
        </p:spPr>
        <p:txBody>
          <a:bodyPr wrap="square" rtlCol="0">
            <a:spAutoFit/>
          </a:bodyPr>
          <a:lstStyle/>
          <a:p>
            <a:pPr marL="177800" indent="-177800" algn="just">
              <a:buFont typeface="Arial" panose="020B0604020202020204" pitchFamily="34" charset="0"/>
              <a:buChar char="•"/>
            </a:pPr>
            <a:r>
              <a:rPr lang="en-US" sz="1600" dirty="0">
                <a:solidFill>
                  <a:schemeClr val="tx1">
                    <a:lumMod val="50000"/>
                  </a:schemeClr>
                </a:solidFill>
              </a:rPr>
              <a:t>The Certificate Authority (CA) creates digital certificates by tying a public key to a confirmed identify, such as a website or individual. </a:t>
            </a:r>
          </a:p>
        </p:txBody>
      </p:sp>
      <p:pic>
        <p:nvPicPr>
          <p:cNvPr id="4" name="Picture 3">
            <a:extLst>
              <a:ext uri="{FF2B5EF4-FFF2-40B4-BE49-F238E27FC236}">
                <a16:creationId xmlns:a16="http://schemas.microsoft.com/office/drawing/2014/main" id="{776D0285-4B81-4590-9E8D-7AEE0306DF54}"/>
              </a:ext>
            </a:extLst>
          </p:cNvPr>
          <p:cNvPicPr>
            <a:picLocks noChangeAspect="1"/>
          </p:cNvPicPr>
          <p:nvPr/>
        </p:nvPicPr>
        <p:blipFill rotWithShape="1">
          <a:blip r:embed="rId4"/>
          <a:srcRect l="1075" t="2791" b="1437"/>
          <a:stretch/>
        </p:blipFill>
        <p:spPr>
          <a:xfrm>
            <a:off x="5004048" y="2271805"/>
            <a:ext cx="4032048" cy="2236528"/>
          </a:xfrm>
          <a:prstGeom prst="rect">
            <a:avLst/>
          </a:prstGeom>
          <a:ln>
            <a:solidFill>
              <a:schemeClr val="bg1">
                <a:lumMod val="75000"/>
              </a:schemeClr>
            </a:solidFill>
          </a:ln>
        </p:spPr>
      </p:pic>
      <p:sp>
        <p:nvSpPr>
          <p:cNvPr id="7" name="TextBox 6"/>
          <p:cNvSpPr txBox="1"/>
          <p:nvPr/>
        </p:nvSpPr>
        <p:spPr>
          <a:xfrm>
            <a:off x="4832040" y="4476108"/>
            <a:ext cx="4204056" cy="584775"/>
          </a:xfrm>
          <a:prstGeom prst="rect">
            <a:avLst/>
          </a:prstGeom>
          <a:noFill/>
        </p:spPr>
        <p:txBody>
          <a:bodyPr wrap="square" rtlCol="0">
            <a:spAutoFit/>
          </a:bodyPr>
          <a:lstStyle/>
          <a:p>
            <a:pPr algn="ctr"/>
            <a:r>
              <a:rPr lang="en-IN" sz="1600" dirty="0">
                <a:solidFill>
                  <a:schemeClr val="tx1">
                    <a:lumMod val="50000"/>
                  </a:schemeClr>
                </a:solidFill>
              </a:rPr>
              <a:t>Illustrates how a driver’s license is analogous to a digital certificate</a:t>
            </a:r>
          </a:p>
        </p:txBody>
      </p:sp>
    </p:spTree>
    <p:custDataLst>
      <p:tags r:id="rId1"/>
    </p:custDataLst>
    <p:extLst>
      <p:ext uri="{BB962C8B-B14F-4D97-AF65-F5344CB8AC3E}">
        <p14:creationId xmlns:p14="http://schemas.microsoft.com/office/powerpoint/2010/main" val="3322200045"/>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GB" dirty="0"/>
              <a:t>The </a:t>
            </a:r>
            <a:r>
              <a:rPr lang="en-US" dirty="0"/>
              <a:t>Public Key Infrastructure</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98308" y="1567036"/>
            <a:ext cx="3103697" cy="4184221"/>
          </a:xfrm>
        </p:spPr>
        <p:txBody>
          <a:bodyPr/>
          <a:lstStyle/>
          <a:p>
            <a:pPr algn="just">
              <a:spcBef>
                <a:spcPts val="400"/>
              </a:spcBef>
              <a:spcAft>
                <a:spcPts val="400"/>
              </a:spcAft>
            </a:pPr>
            <a:r>
              <a:rPr lang="en-US" sz="1600" dirty="0"/>
              <a:t>PKI is needed to support large-scale distribution and identification of public encryption keys. </a:t>
            </a:r>
          </a:p>
          <a:p>
            <a:pPr algn="just">
              <a:spcBef>
                <a:spcPts val="400"/>
              </a:spcBef>
              <a:spcAft>
                <a:spcPts val="400"/>
              </a:spcAft>
            </a:pPr>
            <a:r>
              <a:rPr lang="en-US" sz="1600" dirty="0"/>
              <a:t>The PKI framework facilitates a highly scalable trust relationship.</a:t>
            </a:r>
          </a:p>
          <a:p>
            <a:pPr algn="just">
              <a:spcBef>
                <a:spcPts val="400"/>
              </a:spcBef>
              <a:spcAft>
                <a:spcPts val="400"/>
              </a:spcAft>
            </a:pPr>
            <a:r>
              <a:rPr lang="en-US" sz="1600" dirty="0"/>
              <a:t>It consists of the hardware, software, people, policies, and procedures needed to create, manage, store, distribute, and revoke digital certificates.</a:t>
            </a:r>
          </a:p>
          <a:p>
            <a:pPr algn="just">
              <a:spcBef>
                <a:spcPts val="400"/>
              </a:spcBef>
              <a:spcAft>
                <a:spcPts val="400"/>
              </a:spcAft>
            </a:pPr>
            <a:r>
              <a:rPr lang="en-US" sz="1600" dirty="0"/>
              <a:t>The figure shows the main elements of the PKI.</a:t>
            </a:r>
          </a:p>
          <a:p>
            <a:pPr marL="0" indent="0" algn="just">
              <a:spcBef>
                <a:spcPts val="400"/>
              </a:spcBef>
              <a:spcAft>
                <a:spcPts val="400"/>
              </a:spcAft>
              <a:buNone/>
            </a:pPr>
            <a:endParaRPr lang="en-US" sz="16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0513" y="1916832"/>
            <a:ext cx="5598330" cy="2991164"/>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Tree>
    <p:custDataLst>
      <p:tags r:id="rId1"/>
    </p:custDataLst>
    <p:extLst>
      <p:ext uri="{BB962C8B-B14F-4D97-AF65-F5344CB8AC3E}">
        <p14:creationId xmlns:p14="http://schemas.microsoft.com/office/powerpoint/2010/main" val="387616195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GB" dirty="0"/>
              <a:t>The </a:t>
            </a:r>
            <a:r>
              <a:rPr lang="en-US" dirty="0"/>
              <a:t>Public Key Infrastructure (Contd.)</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83296" y="1608260"/>
            <a:ext cx="8170291" cy="287377"/>
          </a:xfrm>
        </p:spPr>
        <p:txBody>
          <a:bodyPr>
            <a:normAutofit fontScale="92500" lnSpcReduction="20000"/>
          </a:bodyPr>
          <a:lstStyle/>
          <a:p>
            <a:pPr>
              <a:buFont typeface="Arial" panose="020B0604020202020204" pitchFamily="34" charset="0"/>
              <a:buChar char="•"/>
            </a:pPr>
            <a:r>
              <a:rPr lang="en-US" sz="1600" dirty="0"/>
              <a:t>The below figure shows how the elements of the PKI interoperate:</a:t>
            </a:r>
          </a:p>
          <a:p>
            <a:pPr marL="0" indent="0">
              <a:buNone/>
            </a:pPr>
            <a:endParaRPr lang="en-US" sz="1600" dirty="0"/>
          </a:p>
          <a:p>
            <a:pPr>
              <a:buFont typeface="Arial" panose="020B0604020202020204" pitchFamily="34" charset="0"/>
              <a:buChar char="•"/>
            </a:pPr>
            <a:endParaRPr lang="en-US" sz="1600" dirty="0"/>
          </a:p>
          <a:p>
            <a:pPr>
              <a:buFont typeface="Arial" panose="020B0604020202020204" pitchFamily="34" charset="0"/>
              <a:buChar char="•"/>
            </a:pPr>
            <a:endParaRPr lang="en-US" sz="1600" dirty="0"/>
          </a:p>
          <a:p>
            <a:pPr>
              <a:buFont typeface="Arial" panose="020B0604020202020204" pitchFamily="34" charset="0"/>
              <a:buChar char="•"/>
            </a:pPr>
            <a:endParaRPr lang="en-US" sz="1600" dirty="0"/>
          </a:p>
          <a:p>
            <a:pPr marL="0" indent="0">
              <a:buNone/>
            </a:pPr>
            <a:endParaRPr lang="en-US" sz="1600"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1401" y="1968581"/>
            <a:ext cx="4519613" cy="3043237"/>
          </a:xfrm>
          <a:prstGeom prst="rect">
            <a:avLst/>
          </a:prstGeom>
          <a:noFill/>
          <a:ln w="317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7" name="Content Placeholder 2">
            <a:extLst>
              <a:ext uri="{FF2B5EF4-FFF2-40B4-BE49-F238E27FC236}">
                <a16:creationId xmlns:a16="http://schemas.microsoft.com/office/drawing/2014/main" id="{E468AF2E-A5A1-44D5-9FEC-74D8748B891F}"/>
              </a:ext>
            </a:extLst>
          </p:cNvPr>
          <p:cNvSpPr txBox="1"/>
          <p:nvPr/>
        </p:nvSpPr>
        <p:spPr>
          <a:xfrm>
            <a:off x="144064" y="5044978"/>
            <a:ext cx="8853286" cy="523220"/>
          </a:xfrm>
          <a:prstGeom prst="rect">
            <a:avLst/>
          </a:prstGeom>
          <a:noFill/>
        </p:spPr>
        <p:txBody>
          <a:bodyPr wrap="square">
            <a:spAutoFit/>
          </a:bodyPr>
          <a:lstStyle/>
          <a:p>
            <a:pPr>
              <a:buNone/>
            </a:pPr>
            <a:r>
              <a:rPr lang="en-US" sz="1400" b="1" i="1" dirty="0">
                <a:solidFill>
                  <a:srgbClr val="000000"/>
                </a:solidFill>
              </a:rPr>
              <a:t>Note</a:t>
            </a:r>
            <a:r>
              <a:rPr lang="en-US" sz="1400" i="1" dirty="0">
                <a:solidFill>
                  <a:srgbClr val="000000"/>
                </a:solidFill>
              </a:rPr>
              <a:t>: Not all PKI certificates are directly received from a CA. A Registration Authority (RA) is a subordinate CA and is certified by a root CA to issue certificates for specific uses.</a:t>
            </a:r>
          </a:p>
        </p:txBody>
      </p:sp>
    </p:spTree>
    <p:custDataLst>
      <p:tags r:id="rId1"/>
    </p:custDataLst>
    <p:extLst>
      <p:ext uri="{BB962C8B-B14F-4D97-AF65-F5344CB8AC3E}">
        <p14:creationId xmlns:p14="http://schemas.microsoft.com/office/powerpoint/2010/main" val="1120868242"/>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US" dirty="0"/>
              <a:t>The PKI Authorities System</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217731" y="1596685"/>
            <a:ext cx="4354269" cy="4064563"/>
          </a:xfrm>
        </p:spPr>
        <p:txBody>
          <a:bodyPr>
            <a:normAutofit/>
          </a:bodyPr>
          <a:lstStyle/>
          <a:p>
            <a:pPr algn="just">
              <a:spcBef>
                <a:spcPts val="300"/>
              </a:spcBef>
              <a:spcAft>
                <a:spcPts val="300"/>
              </a:spcAft>
            </a:pPr>
            <a:r>
              <a:rPr lang="en-US" sz="1600" dirty="0"/>
              <a:t>Many vendors provide CA servers as a managed service or as an end-user product. </a:t>
            </a:r>
          </a:p>
          <a:p>
            <a:pPr algn="just">
              <a:spcBef>
                <a:spcPts val="300"/>
              </a:spcBef>
              <a:spcAft>
                <a:spcPts val="300"/>
              </a:spcAft>
            </a:pPr>
            <a:r>
              <a:rPr lang="en-US" sz="1600" dirty="0"/>
              <a:t>Organizations may also implement private PKIs using Microsoft Server or Open SSL. </a:t>
            </a:r>
          </a:p>
          <a:p>
            <a:pPr algn="just">
              <a:spcBef>
                <a:spcPts val="300"/>
              </a:spcBef>
              <a:spcAft>
                <a:spcPts val="300"/>
              </a:spcAft>
            </a:pPr>
            <a:r>
              <a:rPr lang="en-US" sz="1600" dirty="0"/>
              <a:t>CAs issue certificates based on classes which determine how trusted a certificate is.</a:t>
            </a:r>
          </a:p>
          <a:p>
            <a:pPr algn="just">
              <a:spcBef>
                <a:spcPts val="300"/>
              </a:spcBef>
              <a:spcAft>
                <a:spcPts val="300"/>
              </a:spcAft>
            </a:pPr>
            <a:r>
              <a:rPr lang="en-IN" sz="1600" dirty="0"/>
              <a:t>The class number is determined by how rigorous the procedure was that verified the identity of the holder when the certificate was issued. </a:t>
            </a:r>
            <a:endParaRPr lang="en-US" sz="1600" dirty="0"/>
          </a:p>
          <a:p>
            <a:pPr algn="just">
              <a:spcBef>
                <a:spcPts val="300"/>
              </a:spcBef>
              <a:spcAft>
                <a:spcPts val="300"/>
              </a:spcAft>
            </a:pPr>
            <a:r>
              <a:rPr lang="en-US" sz="1600" dirty="0"/>
              <a:t>The higher the class number, the more trusted the certificate. </a:t>
            </a:r>
          </a:p>
          <a:p>
            <a:pPr algn="just">
              <a:spcBef>
                <a:spcPts val="300"/>
              </a:spcBef>
              <a:spcAft>
                <a:spcPts val="300"/>
              </a:spcAft>
            </a:pPr>
            <a:r>
              <a:rPr lang="en-US" sz="1600" dirty="0"/>
              <a:t>Some CA public keys are preloaded, such as those listed in web browsers. </a:t>
            </a:r>
          </a:p>
        </p:txBody>
      </p:sp>
      <p:graphicFrame>
        <p:nvGraphicFramePr>
          <p:cNvPr id="5" name="Table 4">
            <a:extLst>
              <a:ext uri="{FF2B5EF4-FFF2-40B4-BE49-F238E27FC236}">
                <a16:creationId xmlns:a16="http://schemas.microsoft.com/office/drawing/2014/main" id="{45C3E4BF-B995-43BF-9FC3-25321B78D73E}"/>
              </a:ext>
            </a:extLst>
          </p:cNvPr>
          <p:cNvGraphicFramePr>
            <a:graphicFrameLocks noGrp="1"/>
          </p:cNvGraphicFramePr>
          <p:nvPr>
            <p:extLst/>
          </p:nvPr>
        </p:nvGraphicFramePr>
        <p:xfrm>
          <a:off x="4657241" y="1707138"/>
          <a:ext cx="4340110" cy="2807716"/>
        </p:xfrm>
        <a:graphic>
          <a:graphicData uri="http://schemas.openxmlformats.org/drawingml/2006/table">
            <a:tbl>
              <a:tblPr firstRow="1" bandRow="1">
                <a:tableStyleId>{5C22544A-7EE6-4342-B048-85BDC9FD1C3A}</a:tableStyleId>
              </a:tblPr>
              <a:tblGrid>
                <a:gridCol w="612183">
                  <a:extLst>
                    <a:ext uri="{9D8B030D-6E8A-4147-A177-3AD203B41FA5}">
                      <a16:colId xmlns:a16="http://schemas.microsoft.com/office/drawing/2014/main" val="3208814705"/>
                    </a:ext>
                  </a:extLst>
                </a:gridCol>
                <a:gridCol w="3727927">
                  <a:extLst>
                    <a:ext uri="{9D8B030D-6E8A-4147-A177-3AD203B41FA5}">
                      <a16:colId xmlns:a16="http://schemas.microsoft.com/office/drawing/2014/main" val="3417728144"/>
                    </a:ext>
                  </a:extLst>
                </a:gridCol>
              </a:tblGrid>
              <a:tr h="229743">
                <a:tc>
                  <a:txBody>
                    <a:bodyPr/>
                    <a:lstStyle/>
                    <a:p>
                      <a:pPr marL="0" marR="0" lvl="0" indent="0" algn="ctr" defTabSz="685777" rtl="0" eaLnBrk="1" fontAlgn="auto" latinLnBrk="0" hangingPunct="1">
                        <a:lnSpc>
                          <a:spcPct val="107000"/>
                        </a:lnSpc>
                        <a:spcBef>
                          <a:spcPts val="0"/>
                        </a:spcBef>
                        <a:spcAft>
                          <a:spcPts val="0"/>
                        </a:spcAft>
                        <a:buClrTx/>
                        <a:buSzTx/>
                        <a:buFontTx/>
                        <a:buNone/>
                        <a:tabLst/>
                        <a:defRPr/>
                      </a:pPr>
                      <a:r>
                        <a:rPr lang="en-US" sz="1400" b="1" kern="1200" dirty="0">
                          <a:solidFill>
                            <a:schemeClr val="lt1"/>
                          </a:solidFill>
                          <a:effectLst/>
                          <a:latin typeface="+mn-lt"/>
                          <a:ea typeface="+mn-ea"/>
                          <a:cs typeface="+mn-cs"/>
                        </a:rPr>
                        <a:t>Class</a:t>
                      </a:r>
                    </a:p>
                  </a:txBody>
                  <a:tcPr marL="60168" marR="60168" marT="0" marB="0" anchor="ctr"/>
                </a:tc>
                <a:tc>
                  <a:txBody>
                    <a:bodyPr/>
                    <a:lstStyle/>
                    <a:p>
                      <a:pPr marL="0" marR="0" algn="ctr">
                        <a:lnSpc>
                          <a:spcPct val="107000"/>
                        </a:lnSpc>
                        <a:spcBef>
                          <a:spcPts val="0"/>
                        </a:spcBef>
                        <a:spcAft>
                          <a:spcPts val="0"/>
                        </a:spcAft>
                      </a:pPr>
                      <a:r>
                        <a:rPr lang="en-US" sz="1400" dirty="0">
                          <a:effectLst/>
                        </a:rPr>
                        <a:t> </a:t>
                      </a:r>
                      <a:r>
                        <a:rPr lang="en-US" sz="1400" b="1" kern="1200" dirty="0">
                          <a:solidFill>
                            <a:schemeClr val="lt1"/>
                          </a:solidFill>
                          <a:effectLst/>
                          <a:latin typeface="+mn-lt"/>
                          <a:ea typeface="+mn-ea"/>
                          <a:cs typeface="+mn-cs"/>
                        </a:rPr>
                        <a:t>Description</a:t>
                      </a:r>
                    </a:p>
                  </a:txBody>
                  <a:tcPr marL="60168" marR="60168" marT="0" marB="0" anchor="ctr"/>
                </a:tc>
                <a:extLst>
                  <a:ext uri="{0D108BD9-81ED-4DB2-BD59-A6C34878D82A}">
                    <a16:rowId xmlns:a16="http://schemas.microsoft.com/office/drawing/2014/main" val="364302898"/>
                  </a:ext>
                </a:extLst>
              </a:tr>
              <a:tr h="229743">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0</a:t>
                      </a:r>
                    </a:p>
                  </a:txBody>
                  <a:tcPr marL="60168" marR="60168" marT="0" marB="0" anchor="ctr"/>
                </a:tc>
                <a:tc>
                  <a:txBody>
                    <a:bodyPr/>
                    <a:lstStyle/>
                    <a:p>
                      <a:pPr marL="0" marR="0" algn="l">
                        <a:lnSpc>
                          <a:spcPct val="107000"/>
                        </a:lnSpc>
                        <a:spcBef>
                          <a:spcPts val="0"/>
                        </a:spcBef>
                        <a:spcAft>
                          <a:spcPts val="0"/>
                        </a:spcAft>
                      </a:pPr>
                      <a:r>
                        <a:rPr lang="en-US" sz="1400" kern="1200" dirty="0">
                          <a:solidFill>
                            <a:schemeClr val="dk1"/>
                          </a:solidFill>
                          <a:effectLst/>
                          <a:latin typeface="+mn-lt"/>
                          <a:ea typeface="+mn-ea"/>
                          <a:cs typeface="+mn-cs"/>
                        </a:rPr>
                        <a:t>Used for testing in situations in which no checks have been performed.</a:t>
                      </a:r>
                    </a:p>
                  </a:txBody>
                  <a:tcPr marL="60168" marR="60168" marT="0" marB="0" anchor="ctr"/>
                </a:tc>
                <a:extLst>
                  <a:ext uri="{0D108BD9-81ED-4DB2-BD59-A6C34878D82A}">
                    <a16:rowId xmlns:a16="http://schemas.microsoft.com/office/drawing/2014/main" val="3530891527"/>
                  </a:ext>
                </a:extLst>
              </a:tr>
              <a:tr h="229743">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1</a:t>
                      </a:r>
                    </a:p>
                  </a:txBody>
                  <a:tcPr marL="60168" marR="60168" marT="0" marB="0" anchor="ctr"/>
                </a:tc>
                <a:tc>
                  <a:txBody>
                    <a:bodyPr/>
                    <a:lstStyle/>
                    <a:p>
                      <a:pPr marL="0" marR="0" algn="l">
                        <a:lnSpc>
                          <a:spcPct val="107000"/>
                        </a:lnSpc>
                        <a:spcBef>
                          <a:spcPts val="0"/>
                        </a:spcBef>
                        <a:spcAft>
                          <a:spcPts val="0"/>
                        </a:spcAft>
                      </a:pPr>
                      <a:r>
                        <a:rPr lang="en-US" sz="1400" kern="1200" dirty="0">
                          <a:solidFill>
                            <a:schemeClr val="dk1"/>
                          </a:solidFill>
                          <a:effectLst/>
                          <a:latin typeface="+mn-lt"/>
                          <a:ea typeface="+mn-ea"/>
                          <a:cs typeface="+mn-cs"/>
                        </a:rPr>
                        <a:t>Used by individuals who require verification of email.</a:t>
                      </a:r>
                    </a:p>
                  </a:txBody>
                  <a:tcPr marL="60168" marR="60168" marT="0" marB="0" anchor="ctr"/>
                </a:tc>
                <a:extLst>
                  <a:ext uri="{0D108BD9-81ED-4DB2-BD59-A6C34878D82A}">
                    <a16:rowId xmlns:a16="http://schemas.microsoft.com/office/drawing/2014/main" val="662892947"/>
                  </a:ext>
                </a:extLst>
              </a:tr>
              <a:tr h="229743">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2</a:t>
                      </a:r>
                    </a:p>
                  </a:txBody>
                  <a:tcPr marL="60168" marR="60168" marT="0" marB="0" anchor="ctr"/>
                </a:tc>
                <a:tc>
                  <a:txBody>
                    <a:bodyPr/>
                    <a:lstStyle/>
                    <a:p>
                      <a:pPr marL="0" marR="0" algn="l">
                        <a:lnSpc>
                          <a:spcPct val="107000"/>
                        </a:lnSpc>
                        <a:spcBef>
                          <a:spcPts val="0"/>
                        </a:spcBef>
                        <a:spcAft>
                          <a:spcPts val="0"/>
                        </a:spcAft>
                      </a:pPr>
                      <a:r>
                        <a:rPr lang="en-US" sz="1400" kern="1200" dirty="0">
                          <a:solidFill>
                            <a:schemeClr val="dk1"/>
                          </a:solidFill>
                          <a:effectLst/>
                          <a:latin typeface="+mn-lt"/>
                          <a:ea typeface="+mn-ea"/>
                          <a:cs typeface="+mn-cs"/>
                        </a:rPr>
                        <a:t>Used by organizations for which proof of identity is required.</a:t>
                      </a:r>
                    </a:p>
                  </a:txBody>
                  <a:tcPr marL="60168" marR="60168" marT="0" marB="0" anchor="ctr"/>
                </a:tc>
                <a:extLst>
                  <a:ext uri="{0D108BD9-81ED-4DB2-BD59-A6C34878D82A}">
                    <a16:rowId xmlns:a16="http://schemas.microsoft.com/office/drawing/2014/main" val="1283686363"/>
                  </a:ext>
                </a:extLst>
              </a:tr>
              <a:tr h="229743">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3</a:t>
                      </a:r>
                    </a:p>
                  </a:txBody>
                  <a:tcPr marL="60168" marR="60168" marT="0" marB="0" anchor="ctr"/>
                </a:tc>
                <a:tc>
                  <a:txBody>
                    <a:bodyPr/>
                    <a:lstStyle/>
                    <a:p>
                      <a:pPr marL="0" marR="0" algn="l">
                        <a:lnSpc>
                          <a:spcPct val="107000"/>
                        </a:lnSpc>
                        <a:spcBef>
                          <a:spcPts val="0"/>
                        </a:spcBef>
                        <a:spcAft>
                          <a:spcPts val="0"/>
                        </a:spcAft>
                      </a:pPr>
                      <a:r>
                        <a:rPr lang="en-US" sz="1400" kern="1200" dirty="0">
                          <a:solidFill>
                            <a:schemeClr val="dk1"/>
                          </a:solidFill>
                          <a:effectLst/>
                          <a:latin typeface="+mn-lt"/>
                          <a:ea typeface="+mn-ea"/>
                          <a:cs typeface="+mn-cs"/>
                        </a:rPr>
                        <a:t>Used for servers and software signing.</a:t>
                      </a:r>
                    </a:p>
                  </a:txBody>
                  <a:tcPr marL="60168" marR="60168" marT="0" marB="0" anchor="ctr"/>
                </a:tc>
                <a:extLst>
                  <a:ext uri="{0D108BD9-81ED-4DB2-BD59-A6C34878D82A}">
                    <a16:rowId xmlns:a16="http://schemas.microsoft.com/office/drawing/2014/main" val="2466644772"/>
                  </a:ext>
                </a:extLst>
              </a:tr>
              <a:tr h="229743">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4</a:t>
                      </a:r>
                    </a:p>
                  </a:txBody>
                  <a:tcPr marL="60168" marR="60168" marT="0" marB="0" anchor="ctr"/>
                </a:tc>
                <a:tc>
                  <a:txBody>
                    <a:bodyPr/>
                    <a:lstStyle/>
                    <a:p>
                      <a:pPr marL="0" marR="0" algn="l">
                        <a:lnSpc>
                          <a:spcPct val="107000"/>
                        </a:lnSpc>
                        <a:spcBef>
                          <a:spcPts val="0"/>
                        </a:spcBef>
                        <a:spcAft>
                          <a:spcPts val="0"/>
                        </a:spcAft>
                      </a:pPr>
                      <a:r>
                        <a:rPr lang="en-US" sz="1400" kern="1200" dirty="0">
                          <a:solidFill>
                            <a:schemeClr val="dk1"/>
                          </a:solidFill>
                          <a:effectLst/>
                          <a:latin typeface="+mn-lt"/>
                          <a:ea typeface="+mn-ea"/>
                          <a:cs typeface="+mn-cs"/>
                        </a:rPr>
                        <a:t>Used for online business transactions between companies.</a:t>
                      </a:r>
                    </a:p>
                  </a:txBody>
                  <a:tcPr marL="60168" marR="60168" marT="0" marB="0" anchor="ctr"/>
                </a:tc>
                <a:extLst>
                  <a:ext uri="{0D108BD9-81ED-4DB2-BD59-A6C34878D82A}">
                    <a16:rowId xmlns:a16="http://schemas.microsoft.com/office/drawing/2014/main" val="2893854660"/>
                  </a:ext>
                </a:extLst>
              </a:tr>
              <a:tr h="416461">
                <a:tc>
                  <a:txBody>
                    <a:bodyPr/>
                    <a:lstStyle/>
                    <a:p>
                      <a:pPr marL="0" marR="0" algn="l" defTabSz="685777" rtl="0" eaLnBrk="1" latinLnBrk="0" hangingPunct="1">
                        <a:lnSpc>
                          <a:spcPct val="107000"/>
                        </a:lnSpc>
                        <a:spcBef>
                          <a:spcPts val="0"/>
                        </a:spcBef>
                        <a:spcAft>
                          <a:spcPts val="0"/>
                        </a:spcAft>
                      </a:pPr>
                      <a:r>
                        <a:rPr lang="en-US" sz="1400" kern="1200" dirty="0">
                          <a:solidFill>
                            <a:schemeClr val="dk1"/>
                          </a:solidFill>
                          <a:effectLst/>
                          <a:latin typeface="+mn-lt"/>
                          <a:ea typeface="+mn-ea"/>
                          <a:cs typeface="+mn-cs"/>
                        </a:rPr>
                        <a:t>5</a:t>
                      </a:r>
                    </a:p>
                  </a:txBody>
                  <a:tcPr marL="60168" marR="60168" marT="0" marB="0" anchor="ctr"/>
                </a:tc>
                <a:tc>
                  <a:txBody>
                    <a:bodyPr/>
                    <a:lstStyle/>
                    <a:p>
                      <a:pPr algn="l" fontAlgn="ctr"/>
                      <a:r>
                        <a:rPr lang="en-US" sz="1400" kern="1200" dirty="0">
                          <a:solidFill>
                            <a:schemeClr val="dk1"/>
                          </a:solidFill>
                          <a:effectLst/>
                          <a:latin typeface="+mn-lt"/>
                          <a:ea typeface="+mn-ea"/>
                          <a:cs typeface="+mn-cs"/>
                        </a:rPr>
                        <a:t>Used for private organizations or government security.</a:t>
                      </a:r>
                    </a:p>
                  </a:txBody>
                  <a:tcPr marL="47625" marR="47625" marT="47625" marB="47625" anchor="ctr"/>
                </a:tc>
                <a:extLst>
                  <a:ext uri="{0D108BD9-81ED-4DB2-BD59-A6C34878D82A}">
                    <a16:rowId xmlns:a16="http://schemas.microsoft.com/office/drawing/2014/main" val="811040832"/>
                  </a:ext>
                </a:extLst>
              </a:tr>
            </a:tbl>
          </a:graphicData>
        </a:graphic>
      </p:graphicFrame>
      <p:sp>
        <p:nvSpPr>
          <p:cNvPr id="3" name="TextBox 2"/>
          <p:cNvSpPr txBox="1"/>
          <p:nvPr/>
        </p:nvSpPr>
        <p:spPr>
          <a:xfrm>
            <a:off x="4680489" y="4530351"/>
            <a:ext cx="4316863" cy="1077218"/>
          </a:xfrm>
          <a:prstGeom prst="rect">
            <a:avLst/>
          </a:prstGeom>
          <a:noFill/>
        </p:spPr>
        <p:txBody>
          <a:bodyPr wrap="square" rtlCol="0">
            <a:spAutoFit/>
          </a:bodyPr>
          <a:lstStyle/>
          <a:p>
            <a:r>
              <a:rPr lang="en-IN" sz="1600" b="1" i="1" dirty="0">
                <a:solidFill>
                  <a:srgbClr val="000000"/>
                </a:solidFill>
              </a:rPr>
              <a:t>Note</a:t>
            </a:r>
            <a:r>
              <a:rPr lang="en-IN" sz="1600" dirty="0">
                <a:solidFill>
                  <a:srgbClr val="000000"/>
                </a:solidFill>
              </a:rPr>
              <a:t>: </a:t>
            </a:r>
            <a:r>
              <a:rPr lang="en-IN" sz="1600" i="1" dirty="0">
                <a:solidFill>
                  <a:srgbClr val="000000"/>
                </a:solidFill>
              </a:rPr>
              <a:t>An enterprise can also implement PKI for internal use. PKI can be used to authenticate employees who are accessing the network. In this case, the enterprise is its own CA.</a:t>
            </a:r>
          </a:p>
        </p:txBody>
      </p:sp>
    </p:spTree>
    <p:custDataLst>
      <p:tags r:id="rId1"/>
    </p:custDataLst>
    <p:extLst>
      <p:ext uri="{BB962C8B-B14F-4D97-AF65-F5344CB8AC3E}">
        <p14:creationId xmlns:p14="http://schemas.microsoft.com/office/powerpoint/2010/main" val="3368879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US" dirty="0"/>
              <a:t>The PKI Trust System</a:t>
            </a:r>
          </a:p>
        </p:txBody>
      </p:sp>
      <p:sp>
        <p:nvSpPr>
          <p:cNvPr id="10" name="Content Placeholder 1">
            <a:extLst>
              <a:ext uri="{FF2B5EF4-FFF2-40B4-BE49-F238E27FC236}">
                <a16:creationId xmlns:a16="http://schemas.microsoft.com/office/drawing/2014/main" id="{C40D54A9-5A10-4986-AE01-52D2F6649384}"/>
              </a:ext>
            </a:extLst>
          </p:cNvPr>
          <p:cNvSpPr txBox="1"/>
          <p:nvPr/>
        </p:nvSpPr>
        <p:spPr>
          <a:xfrm>
            <a:off x="151814" y="1574953"/>
            <a:ext cx="8992186" cy="2215991"/>
          </a:xfrm>
          <a:prstGeom prst="rect">
            <a:avLst/>
          </a:prstGeom>
          <a:noFill/>
        </p:spPr>
        <p:txBody>
          <a:bodyPr wrap="square">
            <a:spAutoFit/>
          </a:bodyPr>
          <a:lstStyle/>
          <a:p>
            <a:pPr marL="285750" indent="-200025" algn="just">
              <a:spcBef>
                <a:spcPts val="200"/>
              </a:spcBef>
              <a:spcAft>
                <a:spcPts val="200"/>
              </a:spcAft>
              <a:buFont typeface="Arial" panose="020B0604020202020204" pitchFamily="34" charset="0"/>
              <a:buChar char="•"/>
            </a:pPr>
            <a:r>
              <a:rPr lang="en-US" sz="1600" dirty="0">
                <a:solidFill>
                  <a:schemeClr val="tx1">
                    <a:lumMod val="50000"/>
                  </a:schemeClr>
                </a:solidFill>
              </a:rPr>
              <a:t>PKIs can form different topologies of trust which are as follows:</a:t>
            </a:r>
          </a:p>
          <a:p>
            <a:pPr marL="449263" lvl="1" indent="-177800" algn="just">
              <a:spcBef>
                <a:spcPts val="200"/>
              </a:spcBef>
              <a:spcAft>
                <a:spcPts val="200"/>
              </a:spcAft>
              <a:buFont typeface="Arial" panose="020B0604020202020204" pitchFamily="34" charset="0"/>
              <a:buChar char="•"/>
            </a:pPr>
            <a:r>
              <a:rPr lang="en-US" sz="1600" b="1" dirty="0">
                <a:solidFill>
                  <a:schemeClr val="tx1">
                    <a:lumMod val="50000"/>
                  </a:schemeClr>
                </a:solidFill>
              </a:rPr>
              <a:t>Single-Root PKI Topology: </a:t>
            </a:r>
            <a:r>
              <a:rPr lang="en-IN" sz="1600" dirty="0">
                <a:solidFill>
                  <a:schemeClr val="tx1">
                    <a:lumMod val="50000"/>
                  </a:schemeClr>
                </a:solidFill>
              </a:rPr>
              <a:t>The simplest is the single-root PKI topology. The </a:t>
            </a:r>
            <a:r>
              <a:rPr lang="en-US" sz="1600" dirty="0">
                <a:solidFill>
                  <a:schemeClr val="tx1">
                    <a:lumMod val="50000"/>
                  </a:schemeClr>
                </a:solidFill>
              </a:rPr>
              <a:t>root CA issues all the certificates to the end users within the same organization. </a:t>
            </a:r>
            <a:r>
              <a:rPr lang="en-IN" sz="1600" dirty="0">
                <a:solidFill>
                  <a:schemeClr val="tx1">
                    <a:lumMod val="50000"/>
                  </a:schemeClr>
                </a:solidFill>
              </a:rPr>
              <a:t>On larger networks, PKI CAs may be linked using two basic architectures:</a:t>
            </a:r>
          </a:p>
          <a:p>
            <a:pPr marL="627063" lvl="2" indent="-177800" algn="just" defTabSz="263525">
              <a:spcBef>
                <a:spcPts val="200"/>
              </a:spcBef>
              <a:spcAft>
                <a:spcPts val="200"/>
              </a:spcAft>
              <a:buFont typeface="Arial" panose="020B0604020202020204" pitchFamily="34" charset="0"/>
              <a:buChar char="•"/>
            </a:pPr>
            <a:r>
              <a:rPr lang="en-IN" sz="1600" b="1" dirty="0">
                <a:solidFill>
                  <a:srgbClr val="000000"/>
                </a:solidFill>
              </a:rPr>
              <a:t>Cross-certified CA topologies</a:t>
            </a:r>
            <a:r>
              <a:rPr lang="en-IN" sz="1600" dirty="0">
                <a:solidFill>
                  <a:schemeClr val="tx1">
                    <a:lumMod val="50000"/>
                  </a:schemeClr>
                </a:solidFill>
              </a:rPr>
              <a:t>:</a:t>
            </a:r>
            <a:r>
              <a:rPr lang="en-IN" sz="1600" b="1" dirty="0">
                <a:solidFill>
                  <a:schemeClr val="tx1">
                    <a:lumMod val="50000"/>
                  </a:schemeClr>
                </a:solidFill>
              </a:rPr>
              <a:t> </a:t>
            </a:r>
            <a:r>
              <a:rPr lang="en-IN" sz="1600" dirty="0">
                <a:solidFill>
                  <a:schemeClr val="tx1">
                    <a:lumMod val="50000"/>
                  </a:schemeClr>
                </a:solidFill>
              </a:rPr>
              <a:t>A peer-to-peer model in which individual CAs establish trust relationships with other CAs by cross-certifying CA certificates.</a:t>
            </a:r>
          </a:p>
          <a:p>
            <a:pPr marL="627063" lvl="2" indent="-177800" algn="just" defTabSz="263525">
              <a:spcBef>
                <a:spcPts val="200"/>
              </a:spcBef>
              <a:spcAft>
                <a:spcPts val="200"/>
              </a:spcAft>
              <a:buFont typeface="Arial" panose="020B0604020202020204" pitchFamily="34" charset="0"/>
              <a:buChar char="•"/>
            </a:pPr>
            <a:r>
              <a:rPr lang="en-IN" sz="1600" b="1" dirty="0">
                <a:solidFill>
                  <a:srgbClr val="000000"/>
                </a:solidFill>
              </a:rPr>
              <a:t>Hierarchical CA topologies</a:t>
            </a:r>
            <a:r>
              <a:rPr lang="en-IN" sz="1600" dirty="0">
                <a:solidFill>
                  <a:srgbClr val="000000"/>
                </a:solidFill>
              </a:rPr>
              <a:t>: </a:t>
            </a:r>
            <a:r>
              <a:rPr lang="en-US" sz="1600" dirty="0">
                <a:solidFill>
                  <a:srgbClr val="000000"/>
                </a:solidFill>
              </a:rPr>
              <a:t>The root CA (highest level CA), can issue certificates to end users and to a subordinate CA. </a:t>
            </a:r>
          </a:p>
        </p:txBody>
      </p:sp>
      <p:pic>
        <p:nvPicPr>
          <p:cNvPr id="3" name="Picture 2">
            <a:extLst>
              <a:ext uri="{FF2B5EF4-FFF2-40B4-BE49-F238E27FC236}">
                <a16:creationId xmlns:a16="http://schemas.microsoft.com/office/drawing/2014/main" id="{CD9500E1-216D-4484-A142-C0740C27AD41}"/>
              </a:ext>
            </a:extLst>
          </p:cNvPr>
          <p:cNvPicPr>
            <a:picLocks noChangeAspect="1"/>
          </p:cNvPicPr>
          <p:nvPr/>
        </p:nvPicPr>
        <p:blipFill rotWithShape="1">
          <a:blip r:embed="rId4"/>
          <a:srcRect l="2172"/>
          <a:stretch/>
        </p:blipFill>
        <p:spPr>
          <a:xfrm>
            <a:off x="910822" y="3752069"/>
            <a:ext cx="2052966" cy="1620000"/>
          </a:xfrm>
          <a:prstGeom prst="rect">
            <a:avLst/>
          </a:prstGeom>
          <a:ln>
            <a:solidFill>
              <a:schemeClr val="bg1">
                <a:lumMod val="75000"/>
              </a:schemeClr>
            </a:solidFill>
          </a:ln>
        </p:spPr>
      </p:pic>
      <p:sp>
        <p:nvSpPr>
          <p:cNvPr id="4" name="TextBox 3"/>
          <p:cNvSpPr txBox="1"/>
          <p:nvPr/>
        </p:nvSpPr>
        <p:spPr>
          <a:xfrm>
            <a:off x="501227" y="5328754"/>
            <a:ext cx="2869090" cy="338554"/>
          </a:xfrm>
          <a:prstGeom prst="rect">
            <a:avLst/>
          </a:prstGeom>
          <a:noFill/>
        </p:spPr>
        <p:txBody>
          <a:bodyPr wrap="square" rtlCol="0">
            <a:spAutoFit/>
          </a:bodyPr>
          <a:lstStyle/>
          <a:p>
            <a:pPr algn="ctr"/>
            <a:r>
              <a:rPr lang="en-IN" sz="1600" dirty="0">
                <a:solidFill>
                  <a:srgbClr val="000000"/>
                </a:solidFill>
              </a:rPr>
              <a:t>Single-Root PKI Topology </a:t>
            </a:r>
          </a:p>
        </p:txBody>
      </p:sp>
      <p:pic>
        <p:nvPicPr>
          <p:cNvPr id="7" name="Picture 6">
            <a:extLst>
              <a:ext uri="{FF2B5EF4-FFF2-40B4-BE49-F238E27FC236}">
                <a16:creationId xmlns:a16="http://schemas.microsoft.com/office/drawing/2014/main" id="{55572A18-65D0-4A9F-81AF-4BD5831879E5}"/>
              </a:ext>
            </a:extLst>
          </p:cNvPr>
          <p:cNvPicPr>
            <a:picLocks noChangeAspect="1"/>
          </p:cNvPicPr>
          <p:nvPr/>
        </p:nvPicPr>
        <p:blipFill>
          <a:blip r:embed="rId5"/>
          <a:stretch>
            <a:fillRect/>
          </a:stretch>
        </p:blipFill>
        <p:spPr>
          <a:xfrm>
            <a:off x="3421976" y="3744320"/>
            <a:ext cx="2332802" cy="1620000"/>
          </a:xfrm>
          <a:prstGeom prst="rect">
            <a:avLst/>
          </a:prstGeom>
          <a:ln>
            <a:solidFill>
              <a:schemeClr val="bg1">
                <a:lumMod val="75000"/>
              </a:schemeClr>
            </a:solidFill>
          </a:ln>
        </p:spPr>
      </p:pic>
      <p:sp>
        <p:nvSpPr>
          <p:cNvPr id="11" name="TextBox 10"/>
          <p:cNvSpPr txBox="1"/>
          <p:nvPr/>
        </p:nvSpPr>
        <p:spPr>
          <a:xfrm>
            <a:off x="3223530" y="5333449"/>
            <a:ext cx="2744496" cy="338554"/>
          </a:xfrm>
          <a:prstGeom prst="rect">
            <a:avLst/>
          </a:prstGeom>
          <a:noFill/>
        </p:spPr>
        <p:txBody>
          <a:bodyPr wrap="square" rtlCol="0">
            <a:spAutoFit/>
          </a:bodyPr>
          <a:lstStyle/>
          <a:p>
            <a:pPr algn="ctr"/>
            <a:r>
              <a:rPr lang="en-IN" sz="1600" dirty="0">
                <a:solidFill>
                  <a:srgbClr val="000000"/>
                </a:solidFill>
              </a:rPr>
              <a:t>Cross-certified CA Topologies</a:t>
            </a:r>
          </a:p>
        </p:txBody>
      </p:sp>
      <p:pic>
        <p:nvPicPr>
          <p:cNvPr id="8" name="Picture 7">
            <a:extLst>
              <a:ext uri="{FF2B5EF4-FFF2-40B4-BE49-F238E27FC236}">
                <a16:creationId xmlns:a16="http://schemas.microsoft.com/office/drawing/2014/main" id="{5EF43C78-9958-4883-AABD-C31FF9D4BF50}"/>
              </a:ext>
            </a:extLst>
          </p:cNvPr>
          <p:cNvPicPr>
            <a:picLocks noChangeAspect="1"/>
          </p:cNvPicPr>
          <p:nvPr/>
        </p:nvPicPr>
        <p:blipFill rotWithShape="1">
          <a:blip r:embed="rId6"/>
          <a:srcRect l="1885" r="1228"/>
          <a:stretch/>
        </p:blipFill>
        <p:spPr>
          <a:xfrm>
            <a:off x="6299791" y="3735315"/>
            <a:ext cx="2414717" cy="1620000"/>
          </a:xfrm>
          <a:prstGeom prst="rect">
            <a:avLst/>
          </a:prstGeom>
          <a:ln>
            <a:solidFill>
              <a:schemeClr val="bg1">
                <a:lumMod val="75000"/>
              </a:schemeClr>
            </a:solidFill>
          </a:ln>
        </p:spPr>
      </p:pic>
      <p:sp>
        <p:nvSpPr>
          <p:cNvPr id="12" name="TextBox 11"/>
          <p:cNvSpPr txBox="1"/>
          <p:nvPr/>
        </p:nvSpPr>
        <p:spPr>
          <a:xfrm>
            <a:off x="5951085" y="5330371"/>
            <a:ext cx="3006943" cy="338554"/>
          </a:xfrm>
          <a:prstGeom prst="rect">
            <a:avLst/>
          </a:prstGeom>
          <a:noFill/>
        </p:spPr>
        <p:txBody>
          <a:bodyPr wrap="square" rtlCol="0">
            <a:spAutoFit/>
          </a:bodyPr>
          <a:lstStyle/>
          <a:p>
            <a:pPr algn="ctr"/>
            <a:r>
              <a:rPr lang="en-IN" sz="1600" dirty="0">
                <a:solidFill>
                  <a:srgbClr val="000000"/>
                </a:solidFill>
              </a:rPr>
              <a:t>Hierarchical CA Topologies</a:t>
            </a:r>
          </a:p>
        </p:txBody>
      </p:sp>
    </p:spTree>
    <p:custDataLst>
      <p:tags r:id="rId1"/>
    </p:custDataLst>
    <p:extLst>
      <p:ext uri="{BB962C8B-B14F-4D97-AF65-F5344CB8AC3E}">
        <p14:creationId xmlns:p14="http://schemas.microsoft.com/office/powerpoint/2010/main" val="375728720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US" dirty="0"/>
              <a:t>Interoperability of Different PKI Vendors</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98018" y="1600219"/>
            <a:ext cx="5490386" cy="2548861"/>
          </a:xfrm>
        </p:spPr>
        <p:txBody>
          <a:bodyPr>
            <a:normAutofit/>
          </a:bodyPr>
          <a:lstStyle/>
          <a:p>
            <a:pPr algn="just">
              <a:spcBef>
                <a:spcPts val="300"/>
              </a:spcBef>
              <a:spcAft>
                <a:spcPts val="300"/>
              </a:spcAft>
            </a:pPr>
            <a:r>
              <a:rPr lang="en-US" sz="1600" dirty="0"/>
              <a:t>Interoperability between a PKI and its supporting services is a concern because many CA vendors have proposed and implemented proprietary solutions.</a:t>
            </a:r>
          </a:p>
          <a:p>
            <a:pPr algn="just">
              <a:spcBef>
                <a:spcPts val="300"/>
              </a:spcBef>
              <a:spcAft>
                <a:spcPts val="300"/>
              </a:spcAft>
            </a:pPr>
            <a:r>
              <a:rPr lang="en-US" sz="1600" dirty="0"/>
              <a:t>To address this interoperability concern, the IETF published the Internet X.509 Public Key Infrastructure Certificate Policy and Certification Practices Framework </a:t>
            </a:r>
            <a:r>
              <a:rPr lang="en-IN" sz="1600" dirty="0"/>
              <a:t>(RFC 2527)</a:t>
            </a:r>
            <a:r>
              <a:rPr lang="en-US" sz="1600" dirty="0"/>
              <a:t>.</a:t>
            </a:r>
          </a:p>
          <a:p>
            <a:pPr algn="just">
              <a:spcBef>
                <a:spcPts val="300"/>
              </a:spcBef>
              <a:spcAft>
                <a:spcPts val="300"/>
              </a:spcAft>
            </a:pPr>
            <a:r>
              <a:rPr lang="en-US" sz="1600" dirty="0"/>
              <a:t>The X.509 version 3 (X.509 v3) standard defines the format of a digital certificate.  </a:t>
            </a:r>
          </a:p>
        </p:txBody>
      </p:sp>
      <p:sp>
        <p:nvSpPr>
          <p:cNvPr id="7" name="Content Placeholder 1">
            <a:extLst>
              <a:ext uri="{FF2B5EF4-FFF2-40B4-BE49-F238E27FC236}">
                <a16:creationId xmlns:a16="http://schemas.microsoft.com/office/drawing/2014/main" id="{4CC3B8A4-BDCC-4476-8E58-D89F70D95013}"/>
              </a:ext>
            </a:extLst>
          </p:cNvPr>
          <p:cNvSpPr txBox="1"/>
          <p:nvPr/>
        </p:nvSpPr>
        <p:spPr>
          <a:xfrm>
            <a:off x="683568" y="4531419"/>
            <a:ext cx="4638577" cy="830997"/>
          </a:xfrm>
          <a:prstGeom prst="rect">
            <a:avLst/>
          </a:prstGeom>
          <a:noFill/>
        </p:spPr>
        <p:txBody>
          <a:bodyPr wrap="square">
            <a:spAutoFit/>
          </a:bodyPr>
          <a:lstStyle/>
          <a:p>
            <a:pPr algn="ctr">
              <a:buNone/>
            </a:pPr>
            <a:r>
              <a:rPr lang="en-US" sz="1600" b="1" i="1" dirty="0">
                <a:solidFill>
                  <a:srgbClr val="000000"/>
                </a:solidFill>
              </a:rPr>
              <a:t>Note</a:t>
            </a:r>
            <a:r>
              <a:rPr lang="en-US" sz="1600" i="1" dirty="0">
                <a:solidFill>
                  <a:srgbClr val="000000"/>
                </a:solidFill>
              </a:rPr>
              <a:t>: LDAP and X.500 are protocols that are used to query a directory service, such as Microsoft Active Directory, to verify a username and password.</a:t>
            </a:r>
          </a:p>
        </p:txBody>
      </p:sp>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5538" y="1692894"/>
            <a:ext cx="3046740" cy="3703098"/>
          </a:xfrm>
          <a:prstGeom prst="rect">
            <a:avLst/>
          </a:prstGeom>
          <a:noFill/>
          <a:ln w="9525">
            <a:solidFill>
              <a:schemeClr val="bg1">
                <a:lumMod val="8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5" name="TextBox 4"/>
          <p:cNvSpPr txBox="1"/>
          <p:nvPr/>
        </p:nvSpPr>
        <p:spPr>
          <a:xfrm>
            <a:off x="5688404" y="5362416"/>
            <a:ext cx="3695821" cy="584775"/>
          </a:xfrm>
          <a:prstGeom prst="rect">
            <a:avLst/>
          </a:prstGeom>
          <a:noFill/>
        </p:spPr>
        <p:txBody>
          <a:bodyPr wrap="square" rtlCol="0">
            <a:spAutoFit/>
          </a:bodyPr>
          <a:lstStyle/>
          <a:p>
            <a:pPr algn="ctr"/>
            <a:r>
              <a:rPr lang="en-IN" sz="1600" dirty="0"/>
              <a:t>X.509v3 Applications</a:t>
            </a:r>
            <a:endParaRPr lang="en-US" sz="1600" dirty="0"/>
          </a:p>
          <a:p>
            <a:pPr algn="ctr"/>
            <a:endParaRPr lang="en-IN" sz="1600" dirty="0"/>
          </a:p>
        </p:txBody>
      </p:sp>
    </p:spTree>
    <p:custDataLst>
      <p:tags r:id="rId1"/>
    </p:custDataLst>
    <p:extLst>
      <p:ext uri="{BB962C8B-B14F-4D97-AF65-F5344CB8AC3E}">
        <p14:creationId xmlns:p14="http://schemas.microsoft.com/office/powerpoint/2010/main" val="55336610"/>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Authorities and the PKI Trust System</a:t>
            </a:r>
            <a:r>
              <a:rPr lang="en-US" altLang="en-US" sz="1600" dirty="0"/>
              <a:t/>
            </a:r>
            <a:br>
              <a:rPr lang="en-US" altLang="en-US" sz="1600" dirty="0"/>
            </a:br>
            <a:r>
              <a:rPr lang="en-US" dirty="0"/>
              <a:t>Certificate Enrollment, Authentication and Revocation</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213805" y="1604142"/>
            <a:ext cx="8759716" cy="3307008"/>
          </a:xfrm>
        </p:spPr>
        <p:txBody>
          <a:bodyPr>
            <a:normAutofit lnSpcReduction="10000"/>
          </a:bodyPr>
          <a:lstStyle/>
          <a:p>
            <a:pPr algn="just">
              <a:spcBef>
                <a:spcPts val="300"/>
              </a:spcBef>
              <a:spcAft>
                <a:spcPts val="300"/>
              </a:spcAft>
            </a:pPr>
            <a:r>
              <a:rPr lang="en-US" sz="1600" dirty="0"/>
              <a:t>All systems that leverage the PKI must have the CA’s public key, which is called the self-signed certificate. </a:t>
            </a:r>
          </a:p>
          <a:p>
            <a:pPr algn="just">
              <a:spcBef>
                <a:spcPts val="300"/>
              </a:spcBef>
              <a:spcAft>
                <a:spcPts val="300"/>
              </a:spcAft>
            </a:pPr>
            <a:r>
              <a:rPr lang="en-US" sz="1600" dirty="0"/>
              <a:t>The CA public key verifies all the certificates issued by the CA and is vital for the proper operation of the PKI.</a:t>
            </a:r>
          </a:p>
          <a:p>
            <a:pPr algn="just">
              <a:spcBef>
                <a:spcPts val="300"/>
              </a:spcBef>
              <a:spcAft>
                <a:spcPts val="300"/>
              </a:spcAft>
            </a:pPr>
            <a:r>
              <a:rPr lang="en-US" sz="1600" dirty="0"/>
              <a:t>The certificate enrollment process is used by a host system to enroll with a PKI. To do so, CA certificates are retrieved in-band over a network, and the authentication is done out-of-band (OOB) using the telephone.</a:t>
            </a:r>
          </a:p>
          <a:p>
            <a:pPr algn="just">
              <a:spcBef>
                <a:spcPts val="300"/>
              </a:spcBef>
              <a:spcAft>
                <a:spcPts val="300"/>
              </a:spcAft>
            </a:pPr>
            <a:r>
              <a:rPr lang="en-US" sz="1600" dirty="0"/>
              <a:t>The system enrolling with the PKI contacts a CA to request and obtain a digital identity certificate for itself and to get the CA’s self-signed certificate.</a:t>
            </a:r>
          </a:p>
          <a:p>
            <a:pPr algn="just">
              <a:spcBef>
                <a:spcPts val="300"/>
              </a:spcBef>
              <a:spcAft>
                <a:spcPts val="300"/>
              </a:spcAft>
            </a:pPr>
            <a:r>
              <a:rPr lang="en-US" sz="1600" dirty="0"/>
              <a:t>The final stage verifies that the CA certificate was authentic and is performed using an out-of-band method such as the POTS to obtain the fingerprint of the valid CA identity certificate.</a:t>
            </a:r>
          </a:p>
          <a:p>
            <a:pPr algn="just">
              <a:spcBef>
                <a:spcPts val="300"/>
              </a:spcBef>
              <a:spcAft>
                <a:spcPts val="300"/>
              </a:spcAft>
            </a:pPr>
            <a:r>
              <a:rPr lang="en-IN" sz="1600" dirty="0"/>
              <a:t>A digital certificate can be revoked if key is compromised or if it is no longer needed</a:t>
            </a:r>
            <a:r>
              <a:rPr lang="en-IN" sz="1600" dirty="0" smtClean="0"/>
              <a:t>.</a:t>
            </a:r>
            <a:endParaRPr lang="en-US" sz="1600" dirty="0"/>
          </a:p>
        </p:txBody>
      </p:sp>
      <p:sp>
        <p:nvSpPr>
          <p:cNvPr id="5" name="Content Placeholder 2">
            <a:extLst>
              <a:ext uri="{FF2B5EF4-FFF2-40B4-BE49-F238E27FC236}">
                <a16:creationId xmlns:a16="http://schemas.microsoft.com/office/drawing/2014/main" id="{89BD6D6A-D577-4FE9-BB25-A8400A4E9921}"/>
              </a:ext>
            </a:extLst>
          </p:cNvPr>
          <p:cNvSpPr txBox="1"/>
          <p:nvPr/>
        </p:nvSpPr>
        <p:spPr>
          <a:xfrm>
            <a:off x="252289" y="4972949"/>
            <a:ext cx="8721232" cy="584775"/>
          </a:xfrm>
          <a:prstGeom prst="rect">
            <a:avLst/>
          </a:prstGeom>
          <a:noFill/>
        </p:spPr>
        <p:txBody>
          <a:bodyPr wrap="square">
            <a:spAutoFit/>
          </a:bodyPr>
          <a:lstStyle/>
          <a:p>
            <a:pPr algn="ctr"/>
            <a:r>
              <a:rPr lang="en-US" sz="1600" b="1" i="1" dirty="0">
                <a:solidFill>
                  <a:srgbClr val="000000"/>
                </a:solidFill>
              </a:rPr>
              <a:t>Note</a:t>
            </a:r>
            <a:r>
              <a:rPr lang="en-US" sz="1600" i="1" dirty="0">
                <a:solidFill>
                  <a:srgbClr val="000000"/>
                </a:solidFill>
              </a:rPr>
              <a:t>: </a:t>
            </a:r>
            <a:endParaRPr lang="en-US" sz="1600" i="1" dirty="0" smtClean="0">
              <a:solidFill>
                <a:srgbClr val="000000"/>
              </a:solidFill>
            </a:endParaRPr>
          </a:p>
          <a:p>
            <a:pPr algn="ctr"/>
            <a:r>
              <a:rPr lang="en-US" sz="1600" i="1" dirty="0" smtClean="0">
                <a:solidFill>
                  <a:srgbClr val="000000"/>
                </a:solidFill>
              </a:rPr>
              <a:t>Only </a:t>
            </a:r>
            <a:r>
              <a:rPr lang="en-US" sz="1600" i="1" dirty="0">
                <a:solidFill>
                  <a:srgbClr val="000000"/>
                </a:solidFill>
              </a:rPr>
              <a:t>a root CA can issue a self-signed certificate that is recognized or verified by other CAs within the PKI.</a:t>
            </a:r>
          </a:p>
        </p:txBody>
      </p:sp>
    </p:spTree>
    <p:custDataLst>
      <p:tags r:id="rId1"/>
    </p:custDataLst>
    <p:extLst>
      <p:ext uri="{BB962C8B-B14F-4D97-AF65-F5344CB8AC3E}">
        <p14:creationId xmlns:p14="http://schemas.microsoft.com/office/powerpoint/2010/main" val="2739762314"/>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Applications and Impacts of Cryptography</a:t>
            </a:r>
            <a:r>
              <a:rPr lang="en-US" altLang="en-US" sz="1600" dirty="0"/>
              <a:t/>
            </a:r>
            <a:br>
              <a:rPr lang="en-US" altLang="en-US" sz="1600" dirty="0"/>
            </a:br>
            <a:r>
              <a:rPr lang="en-US" dirty="0"/>
              <a:t>PKI Applications</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4065" y="1608985"/>
            <a:ext cx="5940103" cy="3692223"/>
          </a:xfrm>
        </p:spPr>
        <p:txBody>
          <a:bodyPr/>
          <a:lstStyle/>
          <a:p>
            <a:pPr marL="0" indent="0" algn="just">
              <a:spcBef>
                <a:spcPts val="300"/>
              </a:spcBef>
              <a:spcAft>
                <a:spcPts val="300"/>
              </a:spcAft>
              <a:buNone/>
            </a:pPr>
            <a:r>
              <a:rPr lang="en-US" sz="1600" dirty="0"/>
              <a:t>The following provides a short list of common uses of PKIs:</a:t>
            </a:r>
          </a:p>
          <a:p>
            <a:pPr algn="just">
              <a:spcBef>
                <a:spcPts val="300"/>
              </a:spcBef>
              <a:spcAft>
                <a:spcPts val="300"/>
              </a:spcAft>
            </a:pPr>
            <a:r>
              <a:rPr lang="en-US" sz="1600" dirty="0"/>
              <a:t>SSL/TLS certificate-based peer authentication</a:t>
            </a:r>
          </a:p>
          <a:p>
            <a:pPr algn="just">
              <a:spcBef>
                <a:spcPts val="300"/>
              </a:spcBef>
              <a:spcAft>
                <a:spcPts val="300"/>
              </a:spcAft>
            </a:pPr>
            <a:r>
              <a:rPr lang="en-US" sz="1600" dirty="0"/>
              <a:t>Secure network traffic using IPsec VPNs</a:t>
            </a:r>
          </a:p>
          <a:p>
            <a:pPr algn="just">
              <a:spcBef>
                <a:spcPts val="300"/>
              </a:spcBef>
              <a:spcAft>
                <a:spcPts val="300"/>
              </a:spcAft>
            </a:pPr>
            <a:r>
              <a:rPr lang="en-US" sz="1600" dirty="0"/>
              <a:t>HTTPS Web traffic</a:t>
            </a:r>
          </a:p>
          <a:p>
            <a:pPr algn="just">
              <a:spcBef>
                <a:spcPts val="300"/>
              </a:spcBef>
              <a:spcAft>
                <a:spcPts val="300"/>
              </a:spcAft>
            </a:pPr>
            <a:r>
              <a:rPr lang="en-US" sz="1600" dirty="0"/>
              <a:t>Control access to the network using 802.1x authentication</a:t>
            </a:r>
          </a:p>
          <a:p>
            <a:pPr algn="just">
              <a:spcBef>
                <a:spcPts val="300"/>
              </a:spcBef>
              <a:spcAft>
                <a:spcPts val="300"/>
              </a:spcAft>
            </a:pPr>
            <a:r>
              <a:rPr lang="en-US" sz="1600" dirty="0"/>
              <a:t>Secure email using the S/MIME protocol</a:t>
            </a:r>
          </a:p>
          <a:p>
            <a:pPr algn="just">
              <a:spcBef>
                <a:spcPts val="300"/>
              </a:spcBef>
              <a:spcAft>
                <a:spcPts val="300"/>
              </a:spcAft>
            </a:pPr>
            <a:r>
              <a:rPr lang="en-US" sz="1600" dirty="0"/>
              <a:t>Secure instant messaging</a:t>
            </a:r>
          </a:p>
          <a:p>
            <a:pPr algn="just">
              <a:spcBef>
                <a:spcPts val="300"/>
              </a:spcBef>
              <a:spcAft>
                <a:spcPts val="300"/>
              </a:spcAft>
            </a:pPr>
            <a:r>
              <a:rPr lang="en-US" sz="1600" dirty="0"/>
              <a:t>Approve and authorize applications with Code Signing</a:t>
            </a:r>
          </a:p>
          <a:p>
            <a:pPr algn="just">
              <a:spcBef>
                <a:spcPts val="300"/>
              </a:spcBef>
              <a:spcAft>
                <a:spcPts val="300"/>
              </a:spcAft>
            </a:pPr>
            <a:r>
              <a:rPr lang="en-US" sz="1600" dirty="0"/>
              <a:t>Protect user data with the Encryption File System (EFS)</a:t>
            </a:r>
          </a:p>
          <a:p>
            <a:pPr algn="just">
              <a:spcBef>
                <a:spcPts val="300"/>
              </a:spcBef>
              <a:spcAft>
                <a:spcPts val="300"/>
              </a:spcAft>
            </a:pPr>
            <a:r>
              <a:rPr lang="en-US" sz="1600" dirty="0"/>
              <a:t>Implement two-factor authentication with smart cards</a:t>
            </a:r>
          </a:p>
          <a:p>
            <a:pPr algn="just">
              <a:spcBef>
                <a:spcPts val="300"/>
              </a:spcBef>
              <a:spcAft>
                <a:spcPts val="300"/>
              </a:spcAft>
            </a:pPr>
            <a:r>
              <a:rPr lang="en-US" sz="1600" dirty="0"/>
              <a:t>Securing USB storage devices</a:t>
            </a:r>
          </a:p>
        </p:txBody>
      </p:sp>
    </p:spTree>
    <p:custDataLst>
      <p:tags r:id="rId1"/>
    </p:custDataLst>
    <p:extLst>
      <p:ext uri="{BB962C8B-B14F-4D97-AF65-F5344CB8AC3E}">
        <p14:creationId xmlns:p14="http://schemas.microsoft.com/office/powerpoint/2010/main" val="271303093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89775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Applications and Impacts of Cryptography</a:t>
            </a:r>
            <a:r>
              <a:rPr lang="en-US" altLang="en-US" sz="1600" dirty="0"/>
              <a:t/>
            </a:r>
            <a:br>
              <a:rPr lang="en-US" altLang="en-US" sz="1600" dirty="0"/>
            </a:br>
            <a:r>
              <a:rPr lang="en-US" dirty="0"/>
              <a:t>Encrypted Network Transactions</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90558" y="1585954"/>
            <a:ext cx="5101522" cy="4003286"/>
          </a:xfrm>
        </p:spPr>
        <p:txBody>
          <a:bodyPr>
            <a:normAutofit lnSpcReduction="10000"/>
          </a:bodyPr>
          <a:lstStyle/>
          <a:p>
            <a:pPr algn="just">
              <a:spcBef>
                <a:spcPts val="300"/>
              </a:spcBef>
              <a:spcAft>
                <a:spcPts val="300"/>
              </a:spcAft>
            </a:pPr>
            <a:r>
              <a:rPr lang="en-IN" sz="1600" dirty="0"/>
              <a:t>Threat actors can use SSL/TLS to introduce regulatory compliance violations, viruses, malware, data loss, and intrusion attempts in a network.</a:t>
            </a:r>
            <a:endParaRPr lang="en-US" sz="1600" dirty="0"/>
          </a:p>
          <a:p>
            <a:pPr algn="just">
              <a:spcBef>
                <a:spcPts val="300"/>
              </a:spcBef>
              <a:spcAft>
                <a:spcPts val="300"/>
              </a:spcAft>
            </a:pPr>
            <a:r>
              <a:rPr lang="en-US" sz="1600" dirty="0"/>
              <a:t>Other SSL/TLS-related issues may be associated with validating the certificate of a web server. When this occurs, the web browsers will display a security warning. PKI-related issues associated with security warnings include:</a:t>
            </a:r>
          </a:p>
          <a:p>
            <a:pPr lvl="1" algn="just">
              <a:spcBef>
                <a:spcPts val="200"/>
              </a:spcBef>
              <a:spcAft>
                <a:spcPts val="200"/>
              </a:spcAft>
              <a:buFont typeface="Arial" panose="020B0604020202020204" pitchFamily="34" charset="0"/>
              <a:buChar char="•"/>
            </a:pPr>
            <a:r>
              <a:rPr lang="en-US" sz="1600" b="1" dirty="0"/>
              <a:t>Validity date range</a:t>
            </a:r>
            <a:r>
              <a:rPr lang="en-US" sz="1600" dirty="0"/>
              <a:t> - The X.509v3 certificates specify “not before” and “not after” dates. If the current date is outside the range, the web browser displays a message</a:t>
            </a:r>
            <a:r>
              <a:rPr lang="en-US" sz="1600" dirty="0" smtClean="0"/>
              <a:t>.</a:t>
            </a:r>
          </a:p>
          <a:p>
            <a:pPr lvl="1" algn="just">
              <a:spcBef>
                <a:spcPts val="200"/>
              </a:spcBef>
              <a:spcAft>
                <a:spcPts val="200"/>
              </a:spcAft>
              <a:buFont typeface="Arial" panose="020B0604020202020204" pitchFamily="34" charset="0"/>
              <a:buChar char="•"/>
            </a:pPr>
            <a:r>
              <a:rPr lang="en-US" sz="1600" b="1" dirty="0">
                <a:solidFill>
                  <a:srgbClr val="000000"/>
                </a:solidFill>
              </a:rPr>
              <a:t>Signature validation error</a:t>
            </a:r>
            <a:r>
              <a:rPr lang="en-US" sz="1600" dirty="0">
                <a:solidFill>
                  <a:srgbClr val="000000"/>
                </a:solidFill>
              </a:rPr>
              <a:t> - If a browser cannot validate the signature on the certificate, there is no assurance that the public key in the certificate is authentic. </a:t>
            </a:r>
          </a:p>
        </p:txBody>
      </p:sp>
      <p:pic>
        <p:nvPicPr>
          <p:cNvPr id="4" name="Picture 3">
            <a:extLst>
              <a:ext uri="{FF2B5EF4-FFF2-40B4-BE49-F238E27FC236}">
                <a16:creationId xmlns:a16="http://schemas.microsoft.com/office/drawing/2014/main" id="{E15BEE2E-5CAC-473E-A1ED-BDAE94C2522C}"/>
              </a:ext>
            </a:extLst>
          </p:cNvPr>
          <p:cNvPicPr>
            <a:picLocks noChangeAspect="1"/>
          </p:cNvPicPr>
          <p:nvPr/>
        </p:nvPicPr>
        <p:blipFill>
          <a:blip r:embed="rId4"/>
          <a:stretch>
            <a:fillRect/>
          </a:stretch>
        </p:blipFill>
        <p:spPr>
          <a:xfrm>
            <a:off x="5324491" y="1715680"/>
            <a:ext cx="3661102" cy="3081471"/>
          </a:xfrm>
          <a:prstGeom prst="rect">
            <a:avLst/>
          </a:prstGeom>
          <a:ln>
            <a:solidFill>
              <a:schemeClr val="bg1">
                <a:lumMod val="75000"/>
              </a:schemeClr>
            </a:solidFill>
          </a:ln>
        </p:spPr>
      </p:pic>
    </p:spTree>
    <p:custDataLst>
      <p:tags r:id="rId1"/>
    </p:custDataLst>
    <p:extLst>
      <p:ext uri="{BB962C8B-B14F-4D97-AF65-F5344CB8AC3E}">
        <p14:creationId xmlns:p14="http://schemas.microsoft.com/office/powerpoint/2010/main" val="4105755620"/>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Applications and Impacts of Cryptography</a:t>
            </a:r>
            <a:r>
              <a:rPr lang="en-US" altLang="en-US" sz="1600" dirty="0"/>
              <a:t/>
            </a:r>
            <a:br>
              <a:rPr lang="en-US" altLang="en-US" sz="1600" dirty="0"/>
            </a:br>
            <a:r>
              <a:rPr lang="en-US" dirty="0"/>
              <a:t>Encryption and Security Monitoring </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4065" y="1608985"/>
            <a:ext cx="8853285" cy="3980255"/>
          </a:xfrm>
        </p:spPr>
        <p:txBody>
          <a:bodyPr>
            <a:normAutofit/>
          </a:bodyPr>
          <a:lstStyle/>
          <a:p>
            <a:pPr marL="266700" indent="-266700" algn="just">
              <a:buFont typeface="Wingdings" panose="05000000000000000000" pitchFamily="2" charset="2"/>
              <a:buChar char="Ø"/>
            </a:pPr>
            <a:r>
              <a:rPr lang="en-US" sz="1800" dirty="0"/>
              <a:t>Network monitoring becomes more challenging when packets are encrypted. </a:t>
            </a:r>
          </a:p>
          <a:p>
            <a:pPr marL="266700" indent="-266700" algn="just">
              <a:buFont typeface="Wingdings" panose="05000000000000000000" pitchFamily="2" charset="2"/>
              <a:buChar char="Ø"/>
            </a:pPr>
            <a:r>
              <a:rPr lang="en-IN" sz="1800" dirty="0"/>
              <a:t>As HTTPS introduces end-to-end encrypted HTTP traffic (via TLS/SSL), it is not as easy to peek into user traffic.</a:t>
            </a:r>
          </a:p>
          <a:p>
            <a:pPr marL="266700" indent="-266700" algn="just">
              <a:buFont typeface="Wingdings" panose="05000000000000000000" pitchFamily="2" charset="2"/>
              <a:buChar char="Ø"/>
            </a:pPr>
            <a:r>
              <a:rPr lang="en-US" sz="1800" dirty="0"/>
              <a:t>Security analysts must know how to circumvent and solve these issues. Here is a list of some of the things that a security analyst could do:</a:t>
            </a:r>
          </a:p>
          <a:p>
            <a:pPr marL="666750" lvl="2" indent="-266700" algn="just">
              <a:buFont typeface="Wingdings" panose="05000000000000000000" pitchFamily="2" charset="2"/>
              <a:buChar char="Ø"/>
            </a:pPr>
            <a:r>
              <a:rPr lang="en-US" sz="1400" dirty="0"/>
              <a:t>Configure rules to distinguish between SSL and non-SSL traffic, HTTPS and non-HTTPS SSL traffic.</a:t>
            </a:r>
          </a:p>
          <a:p>
            <a:pPr marL="666750" lvl="2" indent="-266700" algn="just">
              <a:buFont typeface="Wingdings" panose="05000000000000000000" pitchFamily="2" charset="2"/>
              <a:buChar char="Ø"/>
            </a:pPr>
            <a:r>
              <a:rPr lang="en-US" sz="1400" dirty="0"/>
              <a:t>Enhance security through server certificate validation using CRLs and OCSP.</a:t>
            </a:r>
          </a:p>
          <a:p>
            <a:pPr marL="666750" lvl="2" indent="-266700" algn="just">
              <a:buFont typeface="Wingdings" panose="05000000000000000000" pitchFamily="2" charset="2"/>
              <a:buChar char="Ø"/>
            </a:pPr>
            <a:r>
              <a:rPr lang="en-US" sz="1400" dirty="0"/>
              <a:t>Implement antimalware protection and URL filtering of HTTPS content.</a:t>
            </a:r>
          </a:p>
          <a:p>
            <a:pPr marL="666750" lvl="2" indent="-266700" algn="just">
              <a:buFont typeface="Wingdings" panose="05000000000000000000" pitchFamily="2" charset="2"/>
              <a:buChar char="Ø"/>
            </a:pPr>
            <a:r>
              <a:rPr lang="en-US" sz="1400" dirty="0"/>
              <a:t>Deploy a Cisco SSL Appliance to decrypt SSL traffic and send it to intrusion prevention system (IPS) appliances to identify risks normally hidden by </a:t>
            </a:r>
            <a:r>
              <a:rPr lang="en-US" sz="1400" dirty="0" smtClean="0"/>
              <a:t>SSL.</a:t>
            </a:r>
          </a:p>
          <a:p>
            <a:pPr marL="266700" lvl="1" indent="-266700" algn="just">
              <a:buFont typeface="Wingdings" panose="05000000000000000000" pitchFamily="2" charset="2"/>
              <a:buChar char="Ø"/>
            </a:pPr>
            <a:r>
              <a:rPr lang="en-US" sz="1800" dirty="0" smtClean="0"/>
              <a:t>Cryptography </a:t>
            </a:r>
            <a:r>
              <a:rPr lang="en-US" sz="1800" dirty="0"/>
              <a:t>is dynamic and always changing. A security analyst must maintain a good understanding of cryptographic algorithms and operations to be able to investigate cryptography-related security incidents</a:t>
            </a:r>
            <a:r>
              <a:rPr lang="en-US" sz="1800" dirty="0" smtClean="0"/>
              <a:t>.</a:t>
            </a:r>
            <a:endParaRPr lang="en-US" sz="1800" dirty="0"/>
          </a:p>
        </p:txBody>
      </p:sp>
    </p:spTree>
    <p:custDataLst>
      <p:tags r:id="rId1"/>
    </p:custDataLst>
    <p:extLst>
      <p:ext uri="{BB962C8B-B14F-4D97-AF65-F5344CB8AC3E}">
        <p14:creationId xmlns:p14="http://schemas.microsoft.com/office/powerpoint/2010/main" val="1760084099"/>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920617"/>
            <a:ext cx="8853286"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defTabSz="457200" fontAlgn="auto">
              <a:spcBef>
                <a:spcPts val="0"/>
              </a:spcBef>
              <a:spcAft>
                <a:spcPts val="0"/>
              </a:spcAft>
              <a:defRPr/>
            </a:pPr>
            <a:r>
              <a:rPr lang="en-US" sz="1600" dirty="0"/>
              <a:t>Applications and Impacts of Cryptography</a:t>
            </a:r>
            <a:r>
              <a:rPr lang="en-US" altLang="en-US" sz="1600" dirty="0"/>
              <a:t/>
            </a:r>
            <a:br>
              <a:rPr lang="en-US" altLang="en-US" sz="1600" dirty="0"/>
            </a:br>
            <a:r>
              <a:rPr lang="en-US" dirty="0"/>
              <a:t>Encryption and Security Monitoring (Contd.)</a:t>
            </a:r>
          </a:p>
        </p:txBody>
      </p:sp>
      <p:sp>
        <p:nvSpPr>
          <p:cNvPr id="2" name="Content Placeholder 1">
            <a:extLst>
              <a:ext uri="{FF2B5EF4-FFF2-40B4-BE49-F238E27FC236}">
                <a16:creationId xmlns:a16="http://schemas.microsoft.com/office/drawing/2014/main" id="{B0C7D1DC-ED52-4C8D-AD87-6F03C11C72CD}"/>
              </a:ext>
            </a:extLst>
          </p:cNvPr>
          <p:cNvSpPr>
            <a:spLocks noGrp="1"/>
          </p:cNvSpPr>
          <p:nvPr>
            <p:ph idx="1"/>
          </p:nvPr>
        </p:nvSpPr>
        <p:spPr>
          <a:xfrm>
            <a:off x="144065" y="1666135"/>
            <a:ext cx="8853285" cy="4184221"/>
          </a:xfrm>
        </p:spPr>
        <p:txBody>
          <a:bodyPr>
            <a:normAutofit/>
          </a:bodyPr>
          <a:lstStyle/>
          <a:p>
            <a:pPr algn="just">
              <a:buFont typeface="Arial" panose="020B0604020202020204" pitchFamily="34" charset="0"/>
              <a:buChar char="•"/>
            </a:pPr>
            <a:r>
              <a:rPr lang="en-US" sz="2800" dirty="0" smtClean="0"/>
              <a:t>There </a:t>
            </a:r>
            <a:r>
              <a:rPr lang="en-US" sz="2800" dirty="0"/>
              <a:t>are two main ways in which cryptography impacts security investigations. </a:t>
            </a:r>
          </a:p>
          <a:p>
            <a:pPr lvl="1" algn="just">
              <a:buFont typeface="Arial" panose="020B0604020202020204" pitchFamily="34" charset="0"/>
              <a:buChar char="•"/>
            </a:pPr>
            <a:r>
              <a:rPr lang="en-US" sz="2000" dirty="0"/>
              <a:t>First, attacks can be directed to specifically target the encryption algorithms themselves.</a:t>
            </a:r>
          </a:p>
          <a:p>
            <a:pPr lvl="1" algn="just">
              <a:buFont typeface="Arial" panose="020B0604020202020204" pitchFamily="34" charset="0"/>
              <a:buChar char="•"/>
            </a:pPr>
            <a:r>
              <a:rPr lang="en-US" sz="2000" dirty="0"/>
              <a:t>After the algorithm has been cracked and the attacker has obtained the keys, any encrypted data that has been captured can be decrypted by the attacker and read, thus exposing private data. </a:t>
            </a:r>
          </a:p>
          <a:p>
            <a:pPr lvl="1" algn="just">
              <a:buFont typeface="Arial" panose="020B0604020202020204" pitchFamily="34" charset="0"/>
              <a:buChar char="•"/>
            </a:pPr>
            <a:r>
              <a:rPr lang="en-US" sz="2000" dirty="0"/>
              <a:t>Secondly, the security investigation is also affected because data can be hidden in plain sight by encrypting it.</a:t>
            </a:r>
          </a:p>
        </p:txBody>
      </p:sp>
    </p:spTree>
    <p:custDataLst>
      <p:tags r:id="rId1"/>
    </p:custDataLst>
    <p:extLst>
      <p:ext uri="{BB962C8B-B14F-4D97-AF65-F5344CB8AC3E}">
        <p14:creationId xmlns:p14="http://schemas.microsoft.com/office/powerpoint/2010/main" val="1308417858"/>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646331"/>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a:t>
            </a:r>
            <a:r>
              <a:rPr lang="en-US" kern="0" baseline="-25000" dirty="0" smtClean="0"/>
              <a:t>Cyberops Associate | Selective images from </a:t>
            </a:r>
            <a:r>
              <a:rPr lang="en-US" b="1" kern="0" baseline="-25000" dirty="0" smtClean="0"/>
              <a:t>Bing Internet Search </a:t>
            </a:r>
            <a:r>
              <a:rPr lang="en-US" kern="0" baseline="-25000" dirty="0" smtClean="0"/>
              <a:t>|</a:t>
            </a:r>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d2ec016d-25cf-4c07-aa6b-c53e267faa6f"/>
    <ds:schemaRef ds:uri="http://purl.org/dc/terms/"/>
    <ds:schemaRef ds:uri="http://schemas.microsoft.com/office/2006/documentManagement/types"/>
    <ds:schemaRef ds:uri="9902240c-f584-4322-946e-7b0be23bca91"/>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3397</TotalTime>
  <Words>5312</Words>
  <Application>Microsoft Office PowerPoint</Application>
  <PresentationFormat>On-screen Show (4:3)</PresentationFormat>
  <Paragraphs>520</Paragraphs>
  <Slides>44</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ＭＳ Ｐゴシック</vt:lpstr>
      <vt:lpstr>Arial</vt:lpstr>
      <vt:lpstr>Calibri</vt:lpstr>
      <vt:lpstr>CiscoSans</vt:lpstr>
      <vt:lpstr>Myriad Pro</vt:lpstr>
      <vt:lpstr>Times New Roman</vt:lpstr>
      <vt:lpstr>Wingdings</vt:lpstr>
      <vt:lpstr>20140311PresentationUWTSDTemplate</vt:lpstr>
      <vt:lpstr>Advanced Cybersecurity (ACCB6000) Defense &amp; Analysis Part 1</vt:lpstr>
      <vt:lpstr>So far… (recap)</vt:lpstr>
      <vt:lpstr>So far… (recap)</vt:lpstr>
      <vt:lpstr>So far… (recap)</vt:lpstr>
      <vt:lpstr>Objectives and Discussions</vt:lpstr>
      <vt:lpstr>Cryptography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152</cp:revision>
  <dcterms:created xsi:type="dcterms:W3CDTF">2020-09-20T20:16:38Z</dcterms:created>
  <dcterms:modified xsi:type="dcterms:W3CDTF">2020-12-03T12:36:47Z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