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5"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7CF07B-DD56-E745-A15C-0D83520E6CE2}" v="11" dt="2026-03-20T01:11:24.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970"/>
    <p:restoredTop sz="95581"/>
  </p:normalViewPr>
  <p:slideViewPr>
    <p:cSldViewPr snapToGrid="0">
      <p:cViewPr varScale="1">
        <p:scale>
          <a:sx n="82" d="100"/>
          <a:sy n="82" d="100"/>
        </p:scale>
        <p:origin x="336"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cson Dos Santos Nanque (2223493)" userId="3ff309b5-9f7f-4bbe-a81f-47b55e8c0264" providerId="ADAL" clId="{EE4068B0-FF7E-5FAD-8F59-31F26155DFEF}"/>
    <pc:docChg chg="undo custSel modSld">
      <pc:chgData name="Ericson Dos Santos Nanque (2223493)" userId="3ff309b5-9f7f-4bbe-a81f-47b55e8c0264" providerId="ADAL" clId="{EE4068B0-FF7E-5FAD-8F59-31F26155DFEF}" dt="2026-03-20T01:17:44.079" v="214" actId="1076"/>
      <pc:docMkLst>
        <pc:docMk/>
      </pc:docMkLst>
      <pc:sldChg chg="addSp modSp mod setBg">
        <pc:chgData name="Ericson Dos Santos Nanque (2223493)" userId="3ff309b5-9f7f-4bbe-a81f-47b55e8c0264" providerId="ADAL" clId="{EE4068B0-FF7E-5FAD-8F59-31F26155DFEF}" dt="2026-03-20T01:17:44.079" v="214" actId="1076"/>
        <pc:sldMkLst>
          <pc:docMk/>
          <pc:sldMk cId="808310312" sldId="256"/>
        </pc:sldMkLst>
        <pc:spChg chg="mod">
          <ac:chgData name="Ericson Dos Santos Nanque (2223493)" userId="3ff309b5-9f7f-4bbe-a81f-47b55e8c0264" providerId="ADAL" clId="{EE4068B0-FF7E-5FAD-8F59-31F26155DFEF}" dt="2026-03-20T01:17:38.768" v="213" actId="14100"/>
          <ac:spMkLst>
            <pc:docMk/>
            <pc:sldMk cId="808310312" sldId="256"/>
            <ac:spMk id="3" creationId="{9A13C7F6-E004-2F0F-DCDA-08FD0A6762DD}"/>
          </ac:spMkLst>
        </pc:spChg>
        <pc:spChg chg="mod">
          <ac:chgData name="Ericson Dos Santos Nanque (2223493)" userId="3ff309b5-9f7f-4bbe-a81f-47b55e8c0264" providerId="ADAL" clId="{EE4068B0-FF7E-5FAD-8F59-31F26155DFEF}" dt="2026-03-20T00:42:24.514" v="31" actId="20577"/>
          <ac:spMkLst>
            <pc:docMk/>
            <pc:sldMk cId="808310312" sldId="256"/>
            <ac:spMk id="6" creationId="{ED8EA823-C42E-BCE8-CD69-44091295FE0D}"/>
          </ac:spMkLst>
        </pc:spChg>
        <pc:spChg chg="mod">
          <ac:chgData name="Ericson Dos Santos Nanque (2223493)" userId="3ff309b5-9f7f-4bbe-a81f-47b55e8c0264" providerId="ADAL" clId="{EE4068B0-FF7E-5FAD-8F59-31F26155DFEF}" dt="2026-03-20T01:16:46" v="209" actId="207"/>
          <ac:spMkLst>
            <pc:docMk/>
            <pc:sldMk cId="808310312" sldId="256"/>
            <ac:spMk id="7" creationId="{5084312E-45DE-9434-FC90-96C52DE881AC}"/>
          </ac:spMkLst>
        </pc:spChg>
        <pc:spChg chg="mod">
          <ac:chgData name="Ericson Dos Santos Nanque (2223493)" userId="3ff309b5-9f7f-4bbe-a81f-47b55e8c0264" providerId="ADAL" clId="{EE4068B0-FF7E-5FAD-8F59-31F26155DFEF}" dt="2026-03-20T00:37:13.777" v="16" actId="1076"/>
          <ac:spMkLst>
            <pc:docMk/>
            <pc:sldMk cId="808310312" sldId="256"/>
            <ac:spMk id="62" creationId="{FA2F010E-11D8-F182-C59F-6F6023551565}"/>
          </ac:spMkLst>
        </pc:spChg>
        <pc:spChg chg="add mod">
          <ac:chgData name="Ericson Dos Santos Nanque (2223493)" userId="3ff309b5-9f7f-4bbe-a81f-47b55e8c0264" providerId="ADAL" clId="{EE4068B0-FF7E-5FAD-8F59-31F26155DFEF}" dt="2026-03-20T01:05:33.845" v="89" actId="20577"/>
          <ac:spMkLst>
            <pc:docMk/>
            <pc:sldMk cId="808310312" sldId="256"/>
            <ac:spMk id="64" creationId="{D72FB6C7-6F37-4004-B565-BF6172373EB8}"/>
          </ac:spMkLst>
        </pc:spChg>
        <pc:spChg chg="add mod">
          <ac:chgData name="Ericson Dos Santos Nanque (2223493)" userId="3ff309b5-9f7f-4bbe-a81f-47b55e8c0264" providerId="ADAL" clId="{EE4068B0-FF7E-5FAD-8F59-31F26155DFEF}" dt="2026-03-20T01:17:44.079" v="214" actId="1076"/>
          <ac:spMkLst>
            <pc:docMk/>
            <pc:sldMk cId="808310312" sldId="256"/>
            <ac:spMk id="65" creationId="{6E24F221-8E41-0459-8795-ABAB4AE32002}"/>
          </ac:spMkLst>
        </pc:spChg>
        <pc:picChg chg="add mod">
          <ac:chgData name="Ericson Dos Santos Nanque (2223493)" userId="3ff309b5-9f7f-4bbe-a81f-47b55e8c0264" providerId="ADAL" clId="{EE4068B0-FF7E-5FAD-8F59-31F26155DFEF}" dt="2026-03-20T00:48:31.456" v="53" actId="1076"/>
          <ac:picMkLst>
            <pc:docMk/>
            <pc:sldMk cId="808310312" sldId="256"/>
            <ac:picMk id="63" creationId="{86A19203-A223-8E90-E4CC-F48BAA1EA81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A6FE6A-D1C5-B644-B556-C70EC5B59F11}" type="datetimeFigureOut">
              <a:rPr lang="en-US" smtClean="0"/>
              <a:t>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C2382C-0F0E-3A48-8271-05118B22FFA9}" type="slidenum">
              <a:rPr lang="en-US" smtClean="0"/>
              <a:t>‹#›</a:t>
            </a:fld>
            <a:endParaRPr lang="en-US"/>
          </a:p>
        </p:txBody>
      </p:sp>
    </p:spTree>
    <p:extLst>
      <p:ext uri="{BB962C8B-B14F-4D97-AF65-F5344CB8AC3E}">
        <p14:creationId xmlns:p14="http://schemas.microsoft.com/office/powerpoint/2010/main" val="981945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C2382C-0F0E-3A48-8271-05118B22FFA9}" type="slidenum">
              <a:rPr lang="en-US" smtClean="0"/>
              <a:t>1</a:t>
            </a:fld>
            <a:endParaRPr lang="en-US"/>
          </a:p>
        </p:txBody>
      </p:sp>
    </p:spTree>
    <p:extLst>
      <p:ext uri="{BB962C8B-B14F-4D97-AF65-F5344CB8AC3E}">
        <p14:creationId xmlns:p14="http://schemas.microsoft.com/office/powerpoint/2010/main" val="206005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3/19/26</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554650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3/19/26</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1402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3/19/26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65254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3/19/26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704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3/19/26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68949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3/19/26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89714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3/19/26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36861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3/19/26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38153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3/19/26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92601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3/19/26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57580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3/19/26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1267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3/19/26</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707851536"/>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04" r:id="rId7"/>
    <p:sldLayoutId id="2147483805" r:id="rId8"/>
    <p:sldLayoutId id="2147483806" r:id="rId9"/>
    <p:sldLayoutId id="2147483807" r:id="rId10"/>
    <p:sldLayoutId id="2147483814"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image" Target="../media/image2.jpeg"/><Relationship Id="rId7" Type="http://schemas.openxmlformats.org/officeDocument/2006/relationships/hyperlink" Target="https://pixabay.com/en/fix-hand-equipment-work-sticker-2694108/" TargetMode="External"/><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9.png"/><Relationship Id="rId5" Type="http://schemas.openxmlformats.org/officeDocument/2006/relationships/image" Target="../media/image4.png"/><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7.png"/><Relationship Id="rId1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6B0FCFA-8A2E-4F10-87BD-34565BD7C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32DA72A5-2775-4FE6-9A97-1C8DEE0E0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0C144E48-3B64-4D4A-FBDC-3EC80380667B}"/>
              </a:ext>
            </a:extLst>
          </p:cNvPr>
          <p:cNvSpPr>
            <a:spLocks noGrp="1"/>
          </p:cNvSpPr>
          <p:nvPr>
            <p:ph type="ctrTitle"/>
          </p:nvPr>
        </p:nvSpPr>
        <p:spPr>
          <a:xfrm>
            <a:off x="859681" y="170347"/>
            <a:ext cx="6656997" cy="829697"/>
          </a:xfrm>
        </p:spPr>
        <p:txBody>
          <a:bodyPr vert="horz" lIns="91440" tIns="45720" rIns="91440" bIns="45720" rtlCol="0" anchor="b">
            <a:normAutofit/>
          </a:bodyPr>
          <a:lstStyle/>
          <a:p>
            <a:pPr algn="l"/>
            <a:r>
              <a:rPr lang="en-US" sz="3200" dirty="0">
                <a:solidFill>
                  <a:schemeClr val="tx2"/>
                </a:solidFill>
              </a:rPr>
              <a:t>Develop Emotional Intelligence</a:t>
            </a:r>
          </a:p>
        </p:txBody>
      </p:sp>
      <p:sp>
        <p:nvSpPr>
          <p:cNvPr id="3" name="Subtitle 2">
            <a:extLst>
              <a:ext uri="{FF2B5EF4-FFF2-40B4-BE49-F238E27FC236}">
                <a16:creationId xmlns:a16="http://schemas.microsoft.com/office/drawing/2014/main" id="{9A13C7F6-E004-2F0F-DCDA-08FD0A6762DD}"/>
              </a:ext>
            </a:extLst>
          </p:cNvPr>
          <p:cNvSpPr>
            <a:spLocks noGrp="1"/>
          </p:cNvSpPr>
          <p:nvPr>
            <p:ph type="subTitle" idx="1"/>
          </p:nvPr>
        </p:nvSpPr>
        <p:spPr>
          <a:xfrm>
            <a:off x="738488" y="1429436"/>
            <a:ext cx="3139759" cy="4981079"/>
          </a:xfrm>
        </p:spPr>
        <p:txBody>
          <a:bodyPr vert="horz" lIns="91440" tIns="45720" rIns="91440" bIns="45720" rtlCol="0" anchor="t">
            <a:noAutofit/>
          </a:bodyPr>
          <a:lstStyle/>
          <a:p>
            <a:pPr algn="l">
              <a:lnSpc>
                <a:spcPct val="100000"/>
              </a:lnSpc>
            </a:pPr>
            <a:r>
              <a:rPr lang="en-US" sz="1100" b="1" dirty="0">
                <a:solidFill>
                  <a:schemeClr val="tx2"/>
                </a:solidFill>
                <a:latin typeface="Arial" panose="020B0604020202020204" pitchFamily="34" charset="0"/>
                <a:cs typeface="Arial" panose="020B0604020202020204" pitchFamily="34" charset="0"/>
              </a:rPr>
              <a:t>Introduction</a:t>
            </a:r>
          </a:p>
          <a:p>
            <a:pPr algn="just">
              <a:lnSpc>
                <a:spcPct val="100000"/>
              </a:lnSpc>
            </a:pPr>
            <a:r>
              <a:rPr lang="en-US" sz="1100" dirty="0">
                <a:solidFill>
                  <a:schemeClr val="tx1">
                    <a:lumMod val="95000"/>
                    <a:lumOff val="5000"/>
                  </a:schemeClr>
                </a:solidFill>
                <a:latin typeface="Arial" panose="020B0604020202020204" pitchFamily="34" charset="0"/>
                <a:cs typeface="Arial" panose="020B0604020202020204" pitchFamily="34" charset="0"/>
              </a:rPr>
              <a:t>Emotional intelligence (EI) refers to the ability to understand and manage your own emotions, as well as recognize and respond to the emotions of others. In my view, emotional intelligence develops differently for everyone due to factors such as childhood experiences, family environment, and friendships. Some people naturally have higher emotional intelligence, while others may have lower levels—however, this does not mean it cannot be improved.</a:t>
            </a:r>
          </a:p>
          <a:p>
            <a:pPr algn="just">
              <a:lnSpc>
                <a:spcPct val="100000"/>
              </a:lnSpc>
            </a:pPr>
            <a:endParaRPr lang="en-US" sz="1100" dirty="0">
              <a:solidFill>
                <a:schemeClr val="tx1">
                  <a:lumMod val="95000"/>
                  <a:lumOff val="5000"/>
                </a:schemeClr>
              </a:solidFill>
              <a:latin typeface="Arial" panose="020B0604020202020204" pitchFamily="34" charset="0"/>
              <a:cs typeface="Arial" panose="020B0604020202020204" pitchFamily="34" charset="0"/>
            </a:endParaRPr>
          </a:p>
          <a:p>
            <a:pPr algn="just">
              <a:lnSpc>
                <a:spcPct val="100000"/>
              </a:lnSpc>
            </a:pPr>
            <a:endParaRPr lang="en-US" sz="1100" dirty="0">
              <a:solidFill>
                <a:schemeClr val="tx1">
                  <a:lumMod val="95000"/>
                  <a:lumOff val="5000"/>
                </a:schemeClr>
              </a:solidFill>
              <a:latin typeface="Arial" panose="020B0604020202020204" pitchFamily="34" charset="0"/>
              <a:cs typeface="Arial" panose="020B0604020202020204" pitchFamily="34" charset="0"/>
            </a:endParaRPr>
          </a:p>
          <a:p>
            <a:pPr algn="just">
              <a:lnSpc>
                <a:spcPct val="100000"/>
              </a:lnSpc>
            </a:pPr>
            <a:endParaRPr lang="en-US" sz="1100" dirty="0">
              <a:solidFill>
                <a:schemeClr val="tx1">
                  <a:lumMod val="95000"/>
                  <a:lumOff val="5000"/>
                </a:schemeClr>
              </a:solidFill>
              <a:latin typeface="Arial" panose="020B0604020202020204" pitchFamily="34" charset="0"/>
              <a:cs typeface="Arial" panose="020B0604020202020204" pitchFamily="34" charset="0"/>
            </a:endParaRPr>
          </a:p>
          <a:p>
            <a:pPr algn="just">
              <a:lnSpc>
                <a:spcPct val="100000"/>
              </a:lnSpc>
            </a:pPr>
            <a:endParaRPr lang="en-US" sz="1100" dirty="0">
              <a:solidFill>
                <a:schemeClr val="tx1">
                  <a:lumMod val="95000"/>
                  <a:lumOff val="5000"/>
                </a:schemeClr>
              </a:solidFill>
              <a:latin typeface="Arial" panose="020B0604020202020204" pitchFamily="34" charset="0"/>
              <a:cs typeface="Arial" panose="020B0604020202020204" pitchFamily="34" charset="0"/>
            </a:endParaRPr>
          </a:p>
          <a:p>
            <a:pPr algn="just">
              <a:lnSpc>
                <a:spcPct val="100000"/>
              </a:lnSpc>
            </a:pPr>
            <a:endParaRPr lang="en-US" sz="1100" dirty="0">
              <a:solidFill>
                <a:schemeClr val="tx1">
                  <a:lumMod val="95000"/>
                  <a:lumOff val="5000"/>
                </a:schemeClr>
              </a:solidFill>
              <a:latin typeface="Arial" panose="020B0604020202020204" pitchFamily="34" charset="0"/>
              <a:cs typeface="Arial" panose="020B0604020202020204" pitchFamily="34" charset="0"/>
            </a:endParaRPr>
          </a:p>
          <a:p>
            <a:pPr algn="just">
              <a:lnSpc>
                <a:spcPct val="100000"/>
              </a:lnSpc>
            </a:pPr>
            <a:endParaRPr lang="en-US" sz="1100" dirty="0">
              <a:solidFill>
                <a:schemeClr val="tx1">
                  <a:lumMod val="95000"/>
                  <a:lumOff val="5000"/>
                </a:schemeClr>
              </a:solidFill>
              <a:latin typeface="Arial" panose="020B0604020202020204" pitchFamily="34" charset="0"/>
              <a:cs typeface="Arial" panose="020B0604020202020204" pitchFamily="34" charset="0"/>
            </a:endParaRPr>
          </a:p>
          <a:p>
            <a:pPr algn="l">
              <a:lnSpc>
                <a:spcPct val="100000"/>
              </a:lnSpc>
            </a:pPr>
            <a:endParaRPr lang="en-US" sz="1100" dirty="0">
              <a:solidFill>
                <a:schemeClr val="tx1">
                  <a:lumMod val="95000"/>
                  <a:lumOff val="5000"/>
                </a:schemeClr>
              </a:solidFill>
              <a:latin typeface="Arial" panose="020B0604020202020204" pitchFamily="34" charset="0"/>
              <a:cs typeface="Arial" panose="020B0604020202020204" pitchFamily="34" charset="0"/>
            </a:endParaRPr>
          </a:p>
          <a:p>
            <a:pPr algn="l">
              <a:lnSpc>
                <a:spcPct val="100000"/>
              </a:lnSpc>
            </a:pPr>
            <a:r>
              <a:rPr lang="en-US" sz="1100" dirty="0">
                <a:solidFill>
                  <a:schemeClr val="tx1">
                    <a:lumMod val="95000"/>
                    <a:lumOff val="5000"/>
                  </a:schemeClr>
                </a:solidFill>
                <a:latin typeface="Arial" panose="020B0604020202020204" pitchFamily="34" charset="0"/>
                <a:cs typeface="Arial" panose="020B0604020202020204" pitchFamily="34" charset="0"/>
              </a:rPr>
              <a:t>Emotional intelligence can be developed throughout one’s life. There is no need to rush—take your time, reflect, and allow yourself to grow at your own pace.</a:t>
            </a:r>
          </a:p>
        </p:txBody>
      </p:sp>
      <p:pic>
        <p:nvPicPr>
          <p:cNvPr id="4" name="Picture 3">
            <a:extLst>
              <a:ext uri="{FF2B5EF4-FFF2-40B4-BE49-F238E27FC236}">
                <a16:creationId xmlns:a16="http://schemas.microsoft.com/office/drawing/2014/main" id="{CED4A6CD-BC4E-E48E-4923-D973DA969098}"/>
              </a:ext>
            </a:extLst>
          </p:cNvPr>
          <p:cNvPicPr>
            <a:picLocks noGrp="1" noRot="1" noChangeAspect="1" noMove="1" noResize="1" noEditPoints="1" noAdjustHandles="1" noChangeArrowheads="1" noChangeShapeType="1" noCrop="1"/>
          </p:cNvPicPr>
          <p:nvPr/>
        </p:nvPicPr>
        <p:blipFill>
          <a:blip r:embed="rId3"/>
          <a:srcRect t="2463" r="-1" b="3389"/>
          <a:stretch>
            <a:fillRect/>
          </a:stretch>
        </p:blipFill>
        <p:spPr>
          <a:xfrm>
            <a:off x="7162800" y="2143059"/>
            <a:ext cx="4572000" cy="2571881"/>
          </a:xfrm>
          <a:prstGeom prst="rect">
            <a:avLst/>
          </a:prstGeom>
        </p:spPr>
      </p:pic>
      <p:pic>
        <p:nvPicPr>
          <p:cNvPr id="44" name="Picture 43">
            <a:extLst>
              <a:ext uri="{FF2B5EF4-FFF2-40B4-BE49-F238E27FC236}">
                <a16:creationId xmlns:a16="http://schemas.microsoft.com/office/drawing/2014/main" id="{1B904E70-C32C-4D17-A3F8-E917928895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pic>
        <p:nvPicPr>
          <p:cNvPr id="46" name="Picture 45">
            <a:extLst>
              <a:ext uri="{FF2B5EF4-FFF2-40B4-BE49-F238E27FC236}">
                <a16:creationId xmlns:a16="http://schemas.microsoft.com/office/drawing/2014/main" id="{D732B43B-AEE0-4B1A-93E5-EDA309A23F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4807"/>
          <a:stretch/>
        </p:blipFill>
        <p:spPr>
          <a:xfrm rot="10800000">
            <a:off x="0" y="3047998"/>
            <a:ext cx="640488" cy="2548349"/>
          </a:xfrm>
          <a:prstGeom prst="rect">
            <a:avLst/>
          </a:prstGeom>
        </p:spPr>
      </p:pic>
      <p:sp>
        <p:nvSpPr>
          <p:cNvPr id="6" name="TextBox 5">
            <a:extLst>
              <a:ext uri="{FF2B5EF4-FFF2-40B4-BE49-F238E27FC236}">
                <a16:creationId xmlns:a16="http://schemas.microsoft.com/office/drawing/2014/main" id="{ED8EA823-C42E-BCE8-CD69-44091295FE0D}"/>
              </a:ext>
            </a:extLst>
          </p:cNvPr>
          <p:cNvSpPr txBox="1"/>
          <p:nvPr/>
        </p:nvSpPr>
        <p:spPr>
          <a:xfrm>
            <a:off x="8195007" y="1429437"/>
            <a:ext cx="3329178" cy="3139321"/>
          </a:xfrm>
          <a:prstGeom prst="rect">
            <a:avLst/>
          </a:prstGeom>
          <a:noFill/>
        </p:spPr>
        <p:txBody>
          <a:bodyPr wrap="square" rtlCol="0">
            <a:spAutoFit/>
          </a:bodyPr>
          <a:lstStyle/>
          <a:p>
            <a:pPr algn="just"/>
            <a:r>
              <a:rPr lang="en-GB" sz="1100" b="1" dirty="0">
                <a:solidFill>
                  <a:schemeClr val="tx1">
                    <a:lumMod val="95000"/>
                    <a:lumOff val="5000"/>
                  </a:schemeClr>
                </a:solidFill>
                <a:latin typeface="Arial" panose="020B0604020202020204" pitchFamily="34" charset="0"/>
                <a:cs typeface="Arial" panose="020B0604020202020204" pitchFamily="34" charset="0"/>
              </a:rPr>
              <a:t>Control of emotions/Mindfulness </a:t>
            </a:r>
            <a:r>
              <a:rPr lang="en-GB" sz="1100" dirty="0">
                <a:latin typeface="Arial" panose="020B0604020202020204" pitchFamily="34" charset="0"/>
                <a:cs typeface="Arial" panose="020B0604020202020204" pitchFamily="34" charset="0"/>
              </a:rPr>
              <a:t>- Based on my past experiences, I’ve learned that everyone has their own way of controlling and managing their emotions. For me, one of the most effective techniques has always been naming my emotions according to the situation I’m facing. I’ve used this strategy since childhood, and I’ve noticed that if I don’t express a certain emotion when it arises, I tend to feel stressed for the rest of the day.</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I also recognise that some individuals struggle to express their feelings, and this can lead to serious emotional difficulties and a lower level of emotional intelligence. For me, naming my emotions is the best way to understand and regulate what I’m feeling. It brings clarity, helps me stay mindful, and prevents emotions from building up internally.</a:t>
            </a:r>
          </a:p>
          <a:p>
            <a:pPr algn="just"/>
            <a:endParaRPr lang="en-GB" sz="1100" dirty="0"/>
          </a:p>
        </p:txBody>
      </p:sp>
      <p:sp>
        <p:nvSpPr>
          <p:cNvPr id="7" name="TextBox 6">
            <a:extLst>
              <a:ext uri="{FF2B5EF4-FFF2-40B4-BE49-F238E27FC236}">
                <a16:creationId xmlns:a16="http://schemas.microsoft.com/office/drawing/2014/main" id="{5084312E-45DE-9434-FC90-96C52DE881AC}"/>
              </a:ext>
            </a:extLst>
          </p:cNvPr>
          <p:cNvSpPr txBox="1"/>
          <p:nvPr/>
        </p:nvSpPr>
        <p:spPr>
          <a:xfrm>
            <a:off x="8261827" y="4568757"/>
            <a:ext cx="2431774" cy="1954381"/>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a:glow rad="101600">
              <a:schemeClr val="accent1">
                <a:satMod val="175000"/>
                <a:alpha val="40000"/>
              </a:schemeClr>
            </a:glow>
          </a:effectLst>
        </p:spPr>
        <p:txBody>
          <a:bodyPr wrap="square" rtlCol="0">
            <a:spAutoFit/>
          </a:bodyPr>
          <a:lstStyle/>
          <a:p>
            <a:r>
              <a:rPr lang="en-US" sz="1100" dirty="0">
                <a:latin typeface="Arial" panose="020B0604020202020204" pitchFamily="34" charset="0"/>
                <a:cs typeface="Arial" panose="020B0604020202020204" pitchFamily="34" charset="0"/>
              </a:rPr>
              <a:t>As a student, mindfulness is a highly valuable practice due to its numerous benefits. Some of these include reducing cognitive load, lowering exam anxiety, and improving information retention. Mindfulness also enhances focus during study sessions and lectures by helping you remain present and attentive.</a:t>
            </a:r>
          </a:p>
          <a:p>
            <a:endParaRPr lang="en-US" sz="1100" dirty="0"/>
          </a:p>
        </p:txBody>
      </p:sp>
      <p:pic>
        <p:nvPicPr>
          <p:cNvPr id="26" name="Picture 25" descr="A hand holding a wrench&#10;&#10;AI-generated content may be incorrect.">
            <a:extLst>
              <a:ext uri="{FF2B5EF4-FFF2-40B4-BE49-F238E27FC236}">
                <a16:creationId xmlns:a16="http://schemas.microsoft.com/office/drawing/2014/main" id="{54AF5D8E-1F0D-1563-0FE4-74201FB6CD47}"/>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366520" y="447485"/>
            <a:ext cx="1695574" cy="1695574"/>
          </a:xfrm>
          <a:prstGeom prst="rect">
            <a:avLst/>
          </a:prstGeom>
        </p:spPr>
      </p:pic>
      <p:pic>
        <p:nvPicPr>
          <p:cNvPr id="47" name="Picture 46">
            <a:extLst>
              <a:ext uri="{FF2B5EF4-FFF2-40B4-BE49-F238E27FC236}">
                <a16:creationId xmlns:a16="http://schemas.microsoft.com/office/drawing/2014/main" id="{6BDE0B49-70A9-414B-C67A-94E75F9EF860}"/>
              </a:ext>
            </a:extLst>
          </p:cNvPr>
          <p:cNvPicPr>
            <a:picLocks noChangeAspect="1"/>
          </p:cNvPicPr>
          <p:nvPr/>
        </p:nvPicPr>
        <p:blipFill>
          <a:blip r:embed="rId8"/>
          <a:stretch>
            <a:fillRect/>
          </a:stretch>
        </p:blipFill>
        <p:spPr>
          <a:xfrm>
            <a:off x="4033633" y="2143059"/>
            <a:ext cx="4044934" cy="4044934"/>
          </a:xfrm>
          <a:prstGeom prst="rect">
            <a:avLst/>
          </a:prstGeom>
        </p:spPr>
      </p:pic>
      <p:pic>
        <p:nvPicPr>
          <p:cNvPr id="38" name="Picture 37">
            <a:extLst>
              <a:ext uri="{FF2B5EF4-FFF2-40B4-BE49-F238E27FC236}">
                <a16:creationId xmlns:a16="http://schemas.microsoft.com/office/drawing/2014/main" id="{4E21F9C4-9FB8-E4C6-BA29-3936462DF57F}"/>
              </a:ext>
            </a:extLst>
          </p:cNvPr>
          <p:cNvPicPr>
            <a:picLocks noChangeAspect="1"/>
          </p:cNvPicPr>
          <p:nvPr/>
        </p:nvPicPr>
        <p:blipFill>
          <a:blip r:embed="rId9"/>
          <a:stretch>
            <a:fillRect/>
          </a:stretch>
        </p:blipFill>
        <p:spPr>
          <a:xfrm>
            <a:off x="4064031" y="2155178"/>
            <a:ext cx="1013196" cy="1013196"/>
          </a:xfrm>
          <a:prstGeom prst="rect">
            <a:avLst/>
          </a:prstGeom>
        </p:spPr>
      </p:pic>
      <p:pic>
        <p:nvPicPr>
          <p:cNvPr id="48" name="Picture 47">
            <a:extLst>
              <a:ext uri="{FF2B5EF4-FFF2-40B4-BE49-F238E27FC236}">
                <a16:creationId xmlns:a16="http://schemas.microsoft.com/office/drawing/2014/main" id="{8E3770E8-4B79-A4FB-8A62-67C9346B9B9A}"/>
              </a:ext>
            </a:extLst>
          </p:cNvPr>
          <p:cNvPicPr>
            <a:picLocks noChangeAspect="1"/>
          </p:cNvPicPr>
          <p:nvPr/>
        </p:nvPicPr>
        <p:blipFill>
          <a:blip r:embed="rId10"/>
          <a:stretch>
            <a:fillRect/>
          </a:stretch>
        </p:blipFill>
        <p:spPr>
          <a:xfrm>
            <a:off x="5479785" y="1229406"/>
            <a:ext cx="1113684" cy="1113684"/>
          </a:xfrm>
          <a:prstGeom prst="rect">
            <a:avLst/>
          </a:prstGeom>
        </p:spPr>
      </p:pic>
      <p:pic>
        <p:nvPicPr>
          <p:cNvPr id="49" name="Picture 48">
            <a:extLst>
              <a:ext uri="{FF2B5EF4-FFF2-40B4-BE49-F238E27FC236}">
                <a16:creationId xmlns:a16="http://schemas.microsoft.com/office/drawing/2014/main" id="{427B06CD-5328-B460-24AA-0C9C72930D15}"/>
              </a:ext>
            </a:extLst>
          </p:cNvPr>
          <p:cNvPicPr>
            <a:picLocks noChangeAspect="1"/>
          </p:cNvPicPr>
          <p:nvPr/>
        </p:nvPicPr>
        <p:blipFill>
          <a:blip r:embed="rId11"/>
          <a:stretch>
            <a:fillRect/>
          </a:stretch>
        </p:blipFill>
        <p:spPr>
          <a:xfrm>
            <a:off x="7059057" y="2159471"/>
            <a:ext cx="1113684" cy="1113684"/>
          </a:xfrm>
          <a:prstGeom prst="rect">
            <a:avLst/>
          </a:prstGeom>
        </p:spPr>
      </p:pic>
      <p:pic>
        <p:nvPicPr>
          <p:cNvPr id="55" name="Picture 54">
            <a:extLst>
              <a:ext uri="{FF2B5EF4-FFF2-40B4-BE49-F238E27FC236}">
                <a16:creationId xmlns:a16="http://schemas.microsoft.com/office/drawing/2014/main" id="{6F1A9D10-F28F-94B5-813B-DC44507E5421}"/>
              </a:ext>
            </a:extLst>
          </p:cNvPr>
          <p:cNvPicPr>
            <a:picLocks noChangeAspect="1"/>
          </p:cNvPicPr>
          <p:nvPr/>
        </p:nvPicPr>
        <p:blipFill>
          <a:blip r:embed="rId12"/>
          <a:stretch>
            <a:fillRect/>
          </a:stretch>
        </p:blipFill>
        <p:spPr>
          <a:xfrm>
            <a:off x="4311067" y="3881996"/>
            <a:ext cx="1025316" cy="1025316"/>
          </a:xfrm>
          <a:prstGeom prst="rect">
            <a:avLst/>
          </a:prstGeom>
        </p:spPr>
      </p:pic>
      <p:pic>
        <p:nvPicPr>
          <p:cNvPr id="58" name="Picture 57">
            <a:extLst>
              <a:ext uri="{FF2B5EF4-FFF2-40B4-BE49-F238E27FC236}">
                <a16:creationId xmlns:a16="http://schemas.microsoft.com/office/drawing/2014/main" id="{F2EDB24A-E497-B6BA-1AE3-E7E179D0BBA0}"/>
              </a:ext>
            </a:extLst>
          </p:cNvPr>
          <p:cNvPicPr>
            <a:picLocks noChangeAspect="1"/>
          </p:cNvPicPr>
          <p:nvPr/>
        </p:nvPicPr>
        <p:blipFill>
          <a:blip r:embed="rId13"/>
          <a:stretch>
            <a:fillRect/>
          </a:stretch>
        </p:blipFill>
        <p:spPr>
          <a:xfrm>
            <a:off x="6829104" y="3838286"/>
            <a:ext cx="1069026" cy="1069026"/>
          </a:xfrm>
          <a:prstGeom prst="rect">
            <a:avLst/>
          </a:prstGeom>
        </p:spPr>
      </p:pic>
      <p:sp>
        <p:nvSpPr>
          <p:cNvPr id="62" name="TextBox 61">
            <a:extLst>
              <a:ext uri="{FF2B5EF4-FFF2-40B4-BE49-F238E27FC236}">
                <a16:creationId xmlns:a16="http://schemas.microsoft.com/office/drawing/2014/main" id="{FA2F010E-11D8-F182-C59F-6F6023551565}"/>
              </a:ext>
            </a:extLst>
          </p:cNvPr>
          <p:cNvSpPr txBox="1"/>
          <p:nvPr/>
        </p:nvSpPr>
        <p:spPr>
          <a:xfrm>
            <a:off x="7898130" y="445414"/>
            <a:ext cx="4355024" cy="53860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Individual Poster Presentation</a:t>
            </a:r>
            <a:endParaRPr lang="en-GB" dirty="0"/>
          </a:p>
          <a:p>
            <a:r>
              <a:rPr lang="en-GB" sz="1100" dirty="0">
                <a:latin typeface="Arial" panose="020B0604020202020204" pitchFamily="34" charset="0"/>
                <a:cs typeface="Arial" panose="020B0604020202020204" pitchFamily="34" charset="0"/>
              </a:rPr>
              <a:t>LCLM 5006   Ericson Nanque  ID: 2223493 lecturer: Kazeem Oseni </a:t>
            </a:r>
          </a:p>
        </p:txBody>
      </p:sp>
      <p:pic>
        <p:nvPicPr>
          <p:cNvPr id="63" name="Picture 62">
            <a:extLst>
              <a:ext uri="{FF2B5EF4-FFF2-40B4-BE49-F238E27FC236}">
                <a16:creationId xmlns:a16="http://schemas.microsoft.com/office/drawing/2014/main" id="{86A19203-A223-8E90-E4CC-F48BAA1EA812}"/>
              </a:ext>
            </a:extLst>
          </p:cNvPr>
          <p:cNvPicPr>
            <a:picLocks noChangeAspect="1"/>
          </p:cNvPicPr>
          <p:nvPr/>
        </p:nvPicPr>
        <p:blipFill>
          <a:blip r:embed="rId14"/>
          <a:stretch>
            <a:fillRect/>
          </a:stretch>
        </p:blipFill>
        <p:spPr>
          <a:xfrm flipH="1">
            <a:off x="10152817" y="4723867"/>
            <a:ext cx="2134134" cy="2134134"/>
          </a:xfrm>
          <a:prstGeom prst="rect">
            <a:avLst/>
          </a:prstGeom>
        </p:spPr>
      </p:pic>
      <p:sp>
        <p:nvSpPr>
          <p:cNvPr id="64" name="TextBox 63">
            <a:extLst>
              <a:ext uri="{FF2B5EF4-FFF2-40B4-BE49-F238E27FC236}">
                <a16:creationId xmlns:a16="http://schemas.microsoft.com/office/drawing/2014/main" id="{D72FB6C7-6F37-4004-B565-BF6172373EB8}"/>
              </a:ext>
            </a:extLst>
          </p:cNvPr>
          <p:cNvSpPr txBox="1"/>
          <p:nvPr/>
        </p:nvSpPr>
        <p:spPr>
          <a:xfrm>
            <a:off x="7663" y="6532065"/>
            <a:ext cx="12096873" cy="33855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References: Segal, J., Smith, M. and Robinson, L. (2025). </a:t>
            </a:r>
            <a:r>
              <a:rPr lang="en-GB" sz="800" i="1" dirty="0">
                <a:latin typeface="Arial" panose="020B0604020202020204" pitchFamily="34" charset="0"/>
                <a:cs typeface="Arial" panose="020B0604020202020204" pitchFamily="34" charset="0"/>
              </a:rPr>
              <a:t>Improving emotional intelligence (EQ)</a:t>
            </a:r>
            <a:r>
              <a:rPr lang="en-GB" sz="800" dirty="0">
                <a:latin typeface="Arial" panose="020B0604020202020204" pitchFamily="34" charset="0"/>
                <a:cs typeface="Arial" panose="020B0604020202020204" pitchFamily="34" charset="0"/>
              </a:rPr>
              <a:t>. [online] Available at:https://</a:t>
            </a:r>
            <a:r>
              <a:rPr lang="en-GB" sz="800" dirty="0" err="1">
                <a:latin typeface="Arial" panose="020B0604020202020204" pitchFamily="34" charset="0"/>
                <a:cs typeface="Arial" panose="020B0604020202020204" pitchFamily="34" charset="0"/>
              </a:rPr>
              <a:t>www.helpguide.org</a:t>
            </a:r>
            <a:r>
              <a:rPr lang="en-GB" sz="800" dirty="0">
                <a:latin typeface="Arial" panose="020B0604020202020204" pitchFamily="34" charset="0"/>
                <a:cs typeface="Arial" panose="020B0604020202020204" pitchFamily="34" charset="0"/>
              </a:rPr>
              <a:t>/mental-health/wellbeing/emotional-intelligence-eq. (Accessed: 18/03/2026).</a:t>
            </a:r>
          </a:p>
          <a:p>
            <a:r>
              <a:rPr lang="en-GB" sz="800" dirty="0">
                <a:latin typeface="Arial" panose="020B0604020202020204" pitchFamily="34" charset="0"/>
                <a:cs typeface="Arial" panose="020B0604020202020204" pitchFamily="34" charset="0"/>
              </a:rPr>
              <a:t>www.virtual-college.co.uk. (n.d.). </a:t>
            </a:r>
            <a:r>
              <a:rPr lang="en-GB" sz="800" i="1" dirty="0">
                <a:latin typeface="Arial" panose="020B0604020202020204" pitchFamily="34" charset="0"/>
                <a:cs typeface="Arial" panose="020B0604020202020204" pitchFamily="34" charset="0"/>
              </a:rPr>
              <a:t>What is emotional intelligence?</a:t>
            </a:r>
            <a:r>
              <a:rPr lang="en-GB" sz="800" dirty="0">
                <a:latin typeface="Arial" panose="020B0604020202020204" pitchFamily="34" charset="0"/>
                <a:cs typeface="Arial" panose="020B0604020202020204" pitchFamily="34" charset="0"/>
              </a:rPr>
              <a:t> Available </a:t>
            </a:r>
            <a:r>
              <a:rPr lang="en-GB" sz="800" dirty="0" err="1">
                <a:latin typeface="Arial" panose="020B0604020202020204" pitchFamily="34" charset="0"/>
                <a:cs typeface="Arial" panose="020B0604020202020204" pitchFamily="34" charset="0"/>
              </a:rPr>
              <a:t>at:https</a:t>
            </a:r>
            <a:r>
              <a:rPr lang="en-GB" sz="800" dirty="0">
                <a:latin typeface="Arial" panose="020B0604020202020204" pitchFamily="34" charset="0"/>
                <a:cs typeface="Arial" panose="020B0604020202020204" pitchFamily="34" charset="0"/>
              </a:rPr>
              <a:t>://</a:t>
            </a:r>
            <a:r>
              <a:rPr lang="en-GB" sz="800" dirty="0" err="1">
                <a:latin typeface="Arial" panose="020B0604020202020204" pitchFamily="34" charset="0"/>
                <a:cs typeface="Arial" panose="020B0604020202020204" pitchFamily="34" charset="0"/>
              </a:rPr>
              <a:t>www.virtual-college.co.uk</a:t>
            </a:r>
            <a:r>
              <a:rPr lang="en-GB" sz="800" dirty="0">
                <a:latin typeface="Arial" panose="020B0604020202020204" pitchFamily="34" charset="0"/>
                <a:cs typeface="Arial" panose="020B0604020202020204" pitchFamily="34" charset="0"/>
              </a:rPr>
              <a:t>/resources/what-is-emotional-intelligence. (Accessed: 19/03/2026).</a:t>
            </a:r>
          </a:p>
        </p:txBody>
      </p:sp>
      <p:sp>
        <p:nvSpPr>
          <p:cNvPr id="65" name="TextBox 64">
            <a:extLst>
              <a:ext uri="{FF2B5EF4-FFF2-40B4-BE49-F238E27FC236}">
                <a16:creationId xmlns:a16="http://schemas.microsoft.com/office/drawing/2014/main" id="{6E24F221-8E41-0459-8795-ABAB4AE32002}"/>
              </a:ext>
            </a:extLst>
          </p:cNvPr>
          <p:cNvSpPr txBox="1"/>
          <p:nvPr/>
        </p:nvSpPr>
        <p:spPr>
          <a:xfrm>
            <a:off x="798077" y="3664987"/>
            <a:ext cx="3263430" cy="1785104"/>
          </a:xfrm>
          <a:prstGeom prst="rect">
            <a:avLst/>
          </a:prstGeo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ln>
            <a:noFill/>
          </a:ln>
          <a:effectLst>
            <a:glow rad="101600">
              <a:schemeClr val="accent1">
                <a:satMod val="175000"/>
                <a:alpha val="40000"/>
              </a:schemeClr>
            </a:glow>
          </a:effectLst>
        </p:spPr>
        <p:txBody>
          <a:bodyPr wrap="square" rtlCol="0">
            <a:spAutoFit/>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Developing EI begins with building strong self‑awareness, which helps you better understand your emotions and improve your emotional literacy. From there, working on empathy and active listening skills can significantly enhance the way you communicate with others and make them feel understood. Seeking honest feedback is also an effective way to improve your social interactions and assess your EI progress.</a:t>
            </a:r>
          </a:p>
        </p:txBody>
      </p:sp>
    </p:spTree>
    <p:extLst>
      <p:ext uri="{BB962C8B-B14F-4D97-AF65-F5344CB8AC3E}">
        <p14:creationId xmlns:p14="http://schemas.microsoft.com/office/powerpoint/2010/main" val="808310312"/>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259</TotalTime>
  <Words>482</Words>
  <Application>Microsoft Macintosh PowerPoint</Application>
  <PresentationFormat>Widescreen</PresentationFormat>
  <Paragraphs>21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Avenir Next LT Pro</vt:lpstr>
      <vt:lpstr>AvenirNext LT Pro Medium</vt:lpstr>
      <vt:lpstr>BlockprintVTI</vt:lpstr>
      <vt:lpstr>Develop Emotional Intelligence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Ericson Dos Santos Nanque (2223493)</dc:creator>
  <cp:lastModifiedBy>Ericson Dos Santos Nanque (2223493)</cp:lastModifiedBy>
  <cp:revision>1</cp:revision>
  <dcterms:created xsi:type="dcterms:W3CDTF">2026-03-19T20:58:32Z</dcterms:created>
  <dcterms:modified xsi:type="dcterms:W3CDTF">2026-03-20T01:17:54Z</dcterms:modified>
</cp:coreProperties>
</file>