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4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7" r:id="rId2"/>
    <p:sldMasterId id="2147483694" r:id="rId3"/>
    <p:sldMasterId id="2147483706" r:id="rId4"/>
    <p:sldMasterId id="2147483718" r:id="rId5"/>
  </p:sldMasterIdLst>
  <p:notesMasterIdLst>
    <p:notesMasterId r:id="rId17"/>
  </p:notesMasterIdLst>
  <p:sldIdLst>
    <p:sldId id="260" r:id="rId6"/>
    <p:sldId id="261" r:id="rId7"/>
    <p:sldId id="262" r:id="rId8"/>
    <p:sldId id="258" r:id="rId9"/>
    <p:sldId id="284" r:id="rId10"/>
    <p:sldId id="257" r:id="rId11"/>
    <p:sldId id="256" r:id="rId12"/>
    <p:sldId id="259" r:id="rId13"/>
    <p:sldId id="283" r:id="rId14"/>
    <p:sldId id="281" r:id="rId15"/>
    <p:sldId id="28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60"/>
  </p:normalViewPr>
  <p:slideViewPr>
    <p:cSldViewPr snapToGrid="0">
      <p:cViewPr varScale="1">
        <p:scale>
          <a:sx n="77" d="100"/>
          <a:sy n="77" d="100"/>
        </p:scale>
        <p:origin x="24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3872B2-5259-426F-8A35-A6FD125DBF79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8AE1A-2756-446E-96F7-30855FF624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697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13% Engaged</a:t>
            </a:r>
          </a:p>
          <a:p>
            <a:r>
              <a:rPr lang="en-GB" dirty="0"/>
              <a:t>63% Not engaged</a:t>
            </a:r>
          </a:p>
          <a:p>
            <a:r>
              <a:rPr lang="en-GB" dirty="0"/>
              <a:t>24% Actively disengaged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911E23-5E08-44A2-B5F0-2402F0DB9BB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5002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5.xml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39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596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787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42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325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389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193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73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428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60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92787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704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23270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4114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0868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9252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2758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0074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4700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89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1848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2768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15840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8755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16965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8259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90C226">
                    <a:lumMod val="60000"/>
                    <a:lumOff val="40000"/>
                  </a:srgbClr>
                </a:solidFill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90C226">
                    <a:lumMod val="60000"/>
                    <a:lumOff val="40000"/>
                  </a:srgbClr>
                </a:solidFill>
                <a:latin typeface="Arial"/>
              </a:rPr>
              <a:t>”</a:t>
            </a:r>
            <a:endParaRPr lang="en-US" dirty="0">
              <a:solidFill>
                <a:srgbClr val="90C226">
                  <a:lumMod val="60000"/>
                  <a:lumOff val="40000"/>
                </a:srgb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864697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00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90C226">
                    <a:lumMod val="60000"/>
                    <a:lumOff val="40000"/>
                  </a:srgbClr>
                </a:solidFill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dirty="0">
                <a:ln w="3175" cmpd="sng">
                  <a:noFill/>
                </a:ln>
                <a:solidFill>
                  <a:srgbClr val="90C226">
                    <a:lumMod val="60000"/>
                    <a:lumOff val="40000"/>
                  </a:srgbClr>
                </a:solidFill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641565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16975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71906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1124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980883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04064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71996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903376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423914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207326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18600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28071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997165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60192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60498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4D337-BCCB-439E-8BF3-17DE738C05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7F62AF-5616-4450-84BA-300E591FAD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81276-90E8-4B4C-B071-7A8B07899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542BB-6EAA-4596-B98B-01D1E8718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2D96A-5928-475D-A224-C97C0D0CD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250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FB417-4BE3-4AFE-9CD9-ABB3C896A5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6AD82-5FA7-4B0A-99FF-88790D1FD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BDD17-A3D9-44CE-9A0A-8B57D60FB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DEEA1-EC2F-4702-902E-043D17B5D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0BB477-0610-42A6-9EEF-2FA4C0956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7444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231EE-FD1E-40D2-9AB5-B8900A0F9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40EBA3-4BBD-492A-B6B4-0CE6B00A0C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AB98C-7032-4F2E-A524-B93A7D37E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77932-9311-494C-A6AC-04D818BA6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D8CB1-5AB8-4D53-B453-01329DAB6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6492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66A10-349A-4A71-93C9-C0B4B9A6A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14585-9506-4EBB-9D93-5F67415301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10DB9-7BD4-4546-AD77-9FBAF2B4AC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EE4796-ED2C-400C-A7DF-B443DE65B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B0C2FE-B744-4DEB-81AE-DDDA7B71A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84E5-5F34-490E-9542-331FDB8DD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4513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9627-0107-4B22-B0A8-4A793386E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88C674-3E46-4DF9-AFEA-203E28B6F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A6DF5-CD70-4C42-8D24-3F5D8B7BEF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CFBC99-D1CA-4E91-B687-5CEF4FDA59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BAB5CF-52D4-49A9-8825-20C1F4987B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4BAA6C-97C9-47B5-894D-7BF05179C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1326E1-3A61-4212-AA8C-563C02881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EA5200-8299-44E8-85F9-B1D1D0A48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40285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1DB73-ECF9-474E-ADAC-D2B97B4F8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15FC8C-A11E-4DD0-A3AC-142AA509F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5CE169-28E5-40BC-A6A3-A205279DE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F507FE-CD87-42C7-A781-C543B83E1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5935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CD67FF-833D-4A94-A30F-81DDEBC24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566C0B-418F-44E4-91AB-2FFD6A3BD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76EC9E-AF40-490B-9B1D-87F053BFA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8276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40513-3D41-4293-BD2A-B907BC3B1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DFBB9-0D69-4D0C-8492-739934AB9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A7D53-CC94-41F0-A2AF-8F959C260E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B4BE2D-7E97-46AB-9185-BEC89A04A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C421B4-997F-4597-BE82-3899EB562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D09391-FBD4-4E9A-B187-36B4022E4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29208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9B28F-80DF-483F-B94D-F67EE8486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DFA164-EC37-44A5-8F32-868B0627D6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D31D4C-43A0-4E44-81AD-4670F853FB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93E39E-2F41-426F-8AD2-A6CC69CFB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CBEB6F-5DE9-4632-8960-E2E3CD6F1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E0B31B-E315-4AA0-A7E6-0DE96757A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731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15327-E183-430E-9066-2E0C1D710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9989F6-0754-4E92-8B53-EFA9118A9F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B384E-C244-4A49-A545-A8D07AD1E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21A87-3A3B-40EB-B8B7-9A0A152CD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C42663-5E53-4B0C-84F5-F9023F75A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3543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A5E4FD-F7DA-4493-A0E4-960B8BC264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8E9DD6-272F-4291-92DE-FAD480CF3A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857B4-CD17-42CE-8962-0CAFD61C4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7429C-6A5B-427E-95FC-D3612902F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4E4FC-06F9-46E5-B64D-9F0FD5AA2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1639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-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hthoek 52"/>
          <p:cNvSpPr/>
          <p:nvPr userDrawn="1"/>
        </p:nvSpPr>
        <p:spPr>
          <a:xfrm>
            <a:off x="0" y="-16047"/>
            <a:ext cx="12192000" cy="21121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800"/>
          </a:p>
        </p:txBody>
      </p:sp>
      <p:sp>
        <p:nvSpPr>
          <p:cNvPr id="8" name="Tekstvak 7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tx2"/>
                </a:solidFill>
              </a:rPr>
              <a:t>Title-slide</a:t>
            </a:r>
          </a:p>
        </p:txBody>
      </p:sp>
      <p:sp>
        <p:nvSpPr>
          <p:cNvPr id="52" name="Tijdelijke aanduiding voor afbeelding 51"/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10160"/>
            <a:ext cx="12192001" cy="687832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 algn="ctr">
              <a:lnSpc>
                <a:spcPct val="150000"/>
              </a:lnSpc>
              <a:defRPr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72" name="Tijdelijke aanduiding voor tekst 71"/>
          <p:cNvSpPr>
            <a:spLocks noGrp="1"/>
          </p:cNvSpPr>
          <p:nvPr>
            <p:ph type="body" sz="quarter" idx="14" hasCustomPrompt="1"/>
          </p:nvPr>
        </p:nvSpPr>
        <p:spPr>
          <a:xfrm>
            <a:off x="547846" y="2456418"/>
            <a:ext cx="11081721" cy="375952"/>
          </a:xfrm>
        </p:spPr>
        <p:txBody>
          <a:bodyPr rIns="0" bIns="0" anchor="ctr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/>
              <a:t>Author name</a:t>
            </a:r>
          </a:p>
        </p:txBody>
      </p:sp>
      <p:sp>
        <p:nvSpPr>
          <p:cNvPr id="82" name="Tijdelijke aanduiding voor tekst 71"/>
          <p:cNvSpPr>
            <a:spLocks noGrp="1"/>
          </p:cNvSpPr>
          <p:nvPr>
            <p:ph type="body" sz="quarter" idx="15" hasCustomPrompt="1"/>
          </p:nvPr>
        </p:nvSpPr>
        <p:spPr>
          <a:xfrm>
            <a:off x="547845" y="2894661"/>
            <a:ext cx="11081723" cy="375952"/>
          </a:xfrm>
        </p:spPr>
        <p:txBody>
          <a:bodyPr rIns="0" bIns="0" anchor="b"/>
          <a:lstStyle>
            <a:lvl1pPr>
              <a:defRPr sz="3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/>
              <a:t>Insert presentation title here</a:t>
            </a:r>
          </a:p>
        </p:txBody>
      </p:sp>
      <p:sp>
        <p:nvSpPr>
          <p:cNvPr id="83" name="Tijdelijke aanduiding voor tekst 71"/>
          <p:cNvSpPr>
            <a:spLocks noGrp="1"/>
          </p:cNvSpPr>
          <p:nvPr>
            <p:ph type="body" sz="quarter" idx="16" hasCustomPrompt="1"/>
          </p:nvPr>
        </p:nvSpPr>
        <p:spPr>
          <a:xfrm>
            <a:off x="547845" y="6154256"/>
            <a:ext cx="11081723" cy="375952"/>
          </a:xfrm>
        </p:spPr>
        <p:txBody>
          <a:bodyPr rIns="0" bIns="0" anchor="ctr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/>
              <a:t>Together we make the difference</a:t>
            </a:r>
          </a:p>
        </p:txBody>
      </p:sp>
    </p:spTree>
    <p:extLst>
      <p:ext uri="{BB962C8B-B14F-4D97-AF65-F5344CB8AC3E}">
        <p14:creationId xmlns:p14="http://schemas.microsoft.com/office/powerpoint/2010/main" val="199403300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Tijdelijke aanduiding voor afbeelding 51"/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10160"/>
            <a:ext cx="12192001" cy="687832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 algn="ctr">
              <a:lnSpc>
                <a:spcPct val="150000"/>
              </a:lnSpc>
              <a:defRPr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53" name="Rechthoek 52"/>
          <p:cNvSpPr/>
          <p:nvPr userDrawn="1"/>
        </p:nvSpPr>
        <p:spPr>
          <a:xfrm>
            <a:off x="0" y="-16047"/>
            <a:ext cx="12192000" cy="21121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1800"/>
          </a:p>
        </p:txBody>
      </p:sp>
      <p:sp>
        <p:nvSpPr>
          <p:cNvPr id="8" name="Tekstvak 7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Divider slide</a:t>
            </a:r>
          </a:p>
        </p:txBody>
      </p:sp>
      <p:sp>
        <p:nvSpPr>
          <p:cNvPr id="82" name="Tijdelijke aanduiding voor tekst 71"/>
          <p:cNvSpPr>
            <a:spLocks noGrp="1"/>
          </p:cNvSpPr>
          <p:nvPr>
            <p:ph type="body" sz="quarter" idx="15" hasCustomPrompt="1"/>
          </p:nvPr>
        </p:nvSpPr>
        <p:spPr>
          <a:xfrm>
            <a:off x="547845" y="2894661"/>
            <a:ext cx="11081723" cy="375952"/>
          </a:xfrm>
        </p:spPr>
        <p:txBody>
          <a:bodyPr rIns="0" bIns="0" anchor="b"/>
          <a:lstStyle>
            <a:lvl1pPr>
              <a:defRPr sz="32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/>
              <a:t>Placeholder for a quote</a:t>
            </a:r>
          </a:p>
        </p:txBody>
      </p:sp>
      <p:sp>
        <p:nvSpPr>
          <p:cNvPr id="83" name="Tijdelijke aanduiding voor tekst 71"/>
          <p:cNvSpPr>
            <a:spLocks noGrp="1"/>
          </p:cNvSpPr>
          <p:nvPr>
            <p:ph type="body" sz="quarter" idx="16" hasCustomPrompt="1"/>
          </p:nvPr>
        </p:nvSpPr>
        <p:spPr>
          <a:xfrm>
            <a:off x="547845" y="6154256"/>
            <a:ext cx="11081723" cy="375952"/>
          </a:xfrm>
        </p:spPr>
        <p:txBody>
          <a:bodyPr rIns="0" bIns="0" anchor="ctr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noProof="0" dirty="0"/>
              <a:t>Click to add subtitle</a:t>
            </a:r>
          </a:p>
        </p:txBody>
      </p:sp>
      <p:sp>
        <p:nvSpPr>
          <p:cNvPr id="30" name="Rechthoek 29"/>
          <p:cNvSpPr/>
          <p:nvPr userDrawn="1"/>
        </p:nvSpPr>
        <p:spPr>
          <a:xfrm>
            <a:off x="12447114" y="3453784"/>
            <a:ext cx="3697907" cy="38738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0000" rIns="180000" rtlCol="0" anchor="t"/>
          <a:lstStyle/>
          <a:p>
            <a:pPr algn="l"/>
            <a:r>
              <a:rPr lang="nl-NL" sz="1800" b="1" dirty="0">
                <a:solidFill>
                  <a:schemeClr val="tx2"/>
                </a:solidFill>
                <a:latin typeface="+mn-lt"/>
              </a:rPr>
              <a:t>TATA</a:t>
            </a:r>
            <a:r>
              <a:rPr lang="nl-NL" sz="1800" b="1" baseline="0" dirty="0">
                <a:solidFill>
                  <a:schemeClr val="tx2"/>
                </a:solidFill>
                <a:latin typeface="+mn-lt"/>
              </a:rPr>
              <a:t> STEEL COLORS</a:t>
            </a:r>
            <a:endParaRPr lang="nl-NL" sz="18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6078814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540779" y="1586674"/>
            <a:ext cx="11091776" cy="4856613"/>
          </a:xfrm>
        </p:spPr>
        <p:txBody>
          <a:bodyPr vert="horz"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0908C-D037-4276-B023-3DE644EA2E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kstvak 6"/>
          <p:cNvSpPr txBox="1"/>
          <p:nvPr userDrawn="1"/>
        </p:nvSpPr>
        <p:spPr>
          <a:xfrm>
            <a:off x="-113408" y="-262268"/>
            <a:ext cx="33290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Colored bar - 100% text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 hasCustomPrompt="1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78476099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ored bars –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0908C-D037-4276-B023-3DE644EA2E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kstvak 6"/>
          <p:cNvSpPr txBox="1"/>
          <p:nvPr userDrawn="1"/>
        </p:nvSpPr>
        <p:spPr>
          <a:xfrm>
            <a:off x="-113408" y="-262268"/>
            <a:ext cx="2753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Colored bars – Two columns</a:t>
            </a:r>
          </a:p>
        </p:txBody>
      </p:sp>
      <p:sp>
        <p:nvSpPr>
          <p:cNvPr id="78" name="Tijdelijke aanduiding voor verticale tekst 2"/>
          <p:cNvSpPr>
            <a:spLocks noGrp="1"/>
          </p:cNvSpPr>
          <p:nvPr>
            <p:ph type="body" orient="vert" idx="13" hasCustomPrompt="1"/>
          </p:nvPr>
        </p:nvSpPr>
        <p:spPr>
          <a:xfrm>
            <a:off x="543560" y="1209041"/>
            <a:ext cx="5408440" cy="367613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0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540779" y="1586673"/>
            <a:ext cx="5407664" cy="4856615"/>
          </a:xfrm>
        </p:spPr>
        <p:txBody>
          <a:bodyPr vert="horz" tIns="108000" rIns="72000" bIns="72000"/>
          <a:lstStyle>
            <a:lvl3pPr>
              <a:defRPr/>
            </a:lvl3pPr>
            <a:lvl4pPr>
              <a:defRPr baseline="0"/>
            </a:lvl4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3" name="Tijdelijke aanduiding voor verticale tekst 2"/>
          <p:cNvSpPr>
            <a:spLocks noGrp="1"/>
          </p:cNvSpPr>
          <p:nvPr>
            <p:ph type="body" orient="vert" idx="15" hasCustomPrompt="1"/>
          </p:nvPr>
        </p:nvSpPr>
        <p:spPr>
          <a:xfrm>
            <a:off x="6240002" y="1586673"/>
            <a:ext cx="5392553" cy="4856615"/>
          </a:xfrm>
        </p:spPr>
        <p:txBody>
          <a:bodyPr vert="horz" tIns="108000" rIns="72000" bIns="72000"/>
          <a:lstStyle/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4" name="Tijdelijke aanduiding voor verticale tekst 2"/>
          <p:cNvSpPr>
            <a:spLocks noGrp="1"/>
          </p:cNvSpPr>
          <p:nvPr>
            <p:ph type="body" orient="vert" idx="16" hasCustomPrompt="1"/>
          </p:nvPr>
        </p:nvSpPr>
        <p:spPr>
          <a:xfrm>
            <a:off x="6240002" y="1206913"/>
            <a:ext cx="5391167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06938364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% image / 75% tex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4559800" y="1586673"/>
            <a:ext cx="7069769" cy="4876823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540898" y="1210970"/>
            <a:ext cx="3730900" cy="5232860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5" name="Tekstvak 14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75% text / 25% image</a:t>
            </a:r>
          </a:p>
        </p:txBody>
      </p:sp>
      <p:sp>
        <p:nvSpPr>
          <p:cNvPr id="73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4559798" y="1208260"/>
            <a:ext cx="7071369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84780902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image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6240002" y="1586673"/>
            <a:ext cx="5389567" cy="4854569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539576" y="1210971"/>
            <a:ext cx="5412425" cy="5252525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5" name="Tekstvak 14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50% text / 50% image</a:t>
            </a:r>
          </a:p>
        </p:txBody>
      </p:sp>
      <p:sp>
        <p:nvSpPr>
          <p:cNvPr id="7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6240002" y="1208260"/>
            <a:ext cx="5391167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255207576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% image / 25% tex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8212427" y="1586673"/>
            <a:ext cx="3417141" cy="4876822"/>
          </a:xfrm>
        </p:spPr>
        <p:txBody>
          <a:bodyPr vert="horz" tIns="108000" rIns="72000" bIns="72000"/>
          <a:lstStyle/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537448" y="1210970"/>
            <a:ext cx="7382755" cy="5225817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5" name="Tekstvak 14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25% text / 75% image</a:t>
            </a:r>
          </a:p>
        </p:txBody>
      </p:sp>
      <p:sp>
        <p:nvSpPr>
          <p:cNvPr id="7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8208205" y="1208260"/>
            <a:ext cx="3422964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43998655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images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6240000" y="1586674"/>
            <a:ext cx="5389568" cy="2150301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540226" y="3948989"/>
            <a:ext cx="5411775" cy="2514507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5" name="Tekstvak 14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50% text / Two images</a:t>
            </a:r>
          </a:p>
        </p:txBody>
      </p:sp>
      <p:sp>
        <p:nvSpPr>
          <p:cNvPr id="119" name="Tijdelijke aanduiding voor afbeelding 7"/>
          <p:cNvSpPr>
            <a:spLocks noGrp="1"/>
          </p:cNvSpPr>
          <p:nvPr>
            <p:ph type="pic" sz="quarter" idx="14" hasCustomPrompt="1"/>
          </p:nvPr>
        </p:nvSpPr>
        <p:spPr>
          <a:xfrm>
            <a:off x="536669" y="1210970"/>
            <a:ext cx="5415332" cy="2526005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275" name="Tijdelijke aanduiding voor verticale tekst 2"/>
          <p:cNvSpPr>
            <a:spLocks noGrp="1"/>
          </p:cNvSpPr>
          <p:nvPr>
            <p:ph type="body" orient="vert" idx="15" hasCustomPrompt="1"/>
          </p:nvPr>
        </p:nvSpPr>
        <p:spPr>
          <a:xfrm>
            <a:off x="6240000" y="4329597"/>
            <a:ext cx="5389568" cy="2111647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76" name="Tijdelijke aanduiding voor verticale tekst 2"/>
          <p:cNvSpPr>
            <a:spLocks noGrp="1"/>
          </p:cNvSpPr>
          <p:nvPr>
            <p:ph type="body" orient="vert" idx="16" hasCustomPrompt="1"/>
          </p:nvPr>
        </p:nvSpPr>
        <p:spPr>
          <a:xfrm>
            <a:off x="6240000" y="1207372"/>
            <a:ext cx="5391168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77" name="Tijdelijke aanduiding voor verticale tekst 2"/>
          <p:cNvSpPr>
            <a:spLocks noGrp="1"/>
          </p:cNvSpPr>
          <p:nvPr>
            <p:ph type="body" orient="vert" idx="17" hasCustomPrompt="1"/>
          </p:nvPr>
        </p:nvSpPr>
        <p:spPr>
          <a:xfrm>
            <a:off x="6240001" y="3950332"/>
            <a:ext cx="5391168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06179367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s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6240000" y="1588160"/>
            <a:ext cx="5389568" cy="1240582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113408" y="-262268"/>
            <a:ext cx="2753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50% text / Three images</a:t>
            </a:r>
          </a:p>
        </p:txBody>
      </p:sp>
      <p:sp>
        <p:nvSpPr>
          <p:cNvPr id="119" name="Tijdelijke aanduiding voor afbeelding 7"/>
          <p:cNvSpPr>
            <a:spLocks noGrp="1"/>
          </p:cNvSpPr>
          <p:nvPr>
            <p:ph type="pic" sz="quarter" idx="14" hasCustomPrompt="1"/>
          </p:nvPr>
        </p:nvSpPr>
        <p:spPr>
          <a:xfrm>
            <a:off x="540779" y="1210970"/>
            <a:ext cx="5411221" cy="1606842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24" name="Tijdelijke aanduiding voor afbeelding 7"/>
          <p:cNvSpPr>
            <a:spLocks noGrp="1"/>
          </p:cNvSpPr>
          <p:nvPr>
            <p:ph type="pic" sz="quarter" idx="15" hasCustomPrompt="1"/>
          </p:nvPr>
        </p:nvSpPr>
        <p:spPr>
          <a:xfrm>
            <a:off x="540779" y="3033812"/>
            <a:ext cx="5411221" cy="1601182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125" name="Tijdelijke aanduiding voor afbeelding 7"/>
          <p:cNvSpPr>
            <a:spLocks noGrp="1"/>
          </p:cNvSpPr>
          <p:nvPr>
            <p:ph type="pic" sz="quarter" idx="16" hasCustomPrompt="1"/>
          </p:nvPr>
        </p:nvSpPr>
        <p:spPr>
          <a:xfrm>
            <a:off x="540779" y="4856656"/>
            <a:ext cx="5411221" cy="1606841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  <p:sp>
        <p:nvSpPr>
          <p:cNvPr id="278" name="Tijdelijke aanduiding voor verticale tekst 2"/>
          <p:cNvSpPr>
            <a:spLocks noGrp="1"/>
          </p:cNvSpPr>
          <p:nvPr>
            <p:ph type="body" orient="vert" idx="17" hasCustomPrompt="1"/>
          </p:nvPr>
        </p:nvSpPr>
        <p:spPr>
          <a:xfrm>
            <a:off x="6240000" y="3429001"/>
            <a:ext cx="5389568" cy="1205993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279" name="Tijdelijke aanduiding voor verticale tekst 2"/>
          <p:cNvSpPr>
            <a:spLocks noGrp="1"/>
          </p:cNvSpPr>
          <p:nvPr>
            <p:ph type="body" orient="vert" idx="18" hasCustomPrompt="1"/>
          </p:nvPr>
        </p:nvSpPr>
        <p:spPr>
          <a:xfrm>
            <a:off x="6240000" y="5229200"/>
            <a:ext cx="5389568" cy="1212044"/>
          </a:xfrm>
        </p:spPr>
        <p:txBody>
          <a:bodyPr vert="horz" lIns="0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29" name="Tijdelijke aanduiding voor verticale tekst 2"/>
          <p:cNvSpPr>
            <a:spLocks noGrp="1"/>
          </p:cNvSpPr>
          <p:nvPr>
            <p:ph type="body" orient="vert" idx="19" hasCustomPrompt="1"/>
          </p:nvPr>
        </p:nvSpPr>
        <p:spPr>
          <a:xfrm>
            <a:off x="6240001" y="1207372"/>
            <a:ext cx="5391168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30" name="Tijdelijke aanduiding voor verticale tekst 2"/>
          <p:cNvSpPr>
            <a:spLocks noGrp="1"/>
          </p:cNvSpPr>
          <p:nvPr>
            <p:ph type="body" orient="vert" idx="20" hasCustomPrompt="1"/>
          </p:nvPr>
        </p:nvSpPr>
        <p:spPr>
          <a:xfrm>
            <a:off x="6240002" y="3038940"/>
            <a:ext cx="5391167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31" name="Tijdelijke aanduiding voor verticale tekst 2"/>
          <p:cNvSpPr>
            <a:spLocks noGrp="1"/>
          </p:cNvSpPr>
          <p:nvPr>
            <p:ph type="body" orient="vert" idx="21" hasCustomPrompt="1"/>
          </p:nvPr>
        </p:nvSpPr>
        <p:spPr>
          <a:xfrm>
            <a:off x="6240001" y="4859001"/>
            <a:ext cx="5391167" cy="369741"/>
          </a:xfrm>
          <a:solidFill>
            <a:schemeClr val="accent3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75916886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aph -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Rechthoek 2"/>
          <p:cNvSpPr/>
          <p:nvPr userDrawn="1"/>
        </p:nvSpPr>
        <p:spPr>
          <a:xfrm>
            <a:off x="553720" y="1166272"/>
            <a:ext cx="11077448" cy="52751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5" name="Tijdelijke aanduiding voor grafiek 3"/>
          <p:cNvSpPr>
            <a:spLocks noGrp="1"/>
          </p:cNvSpPr>
          <p:nvPr>
            <p:ph type="chart" sz="quarter" idx="15" hasCustomPrompt="1"/>
          </p:nvPr>
        </p:nvSpPr>
        <p:spPr>
          <a:xfrm>
            <a:off x="540898" y="1210971"/>
            <a:ext cx="11090271" cy="5252525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Graph</a:t>
            </a:r>
          </a:p>
        </p:txBody>
      </p:sp>
      <p:sp>
        <p:nvSpPr>
          <p:cNvPr id="71" name="Tekstvak 70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Graph - slide</a:t>
            </a:r>
          </a:p>
        </p:txBody>
      </p:sp>
    </p:spTree>
    <p:extLst>
      <p:ext uri="{BB962C8B-B14F-4D97-AF65-F5344CB8AC3E}">
        <p14:creationId xmlns:p14="http://schemas.microsoft.com/office/powerpoint/2010/main" val="355885045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graph / 5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6240002" y="1588160"/>
            <a:ext cx="5391167" cy="4853082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50% text / 50% graph</a:t>
            </a:r>
          </a:p>
        </p:txBody>
      </p:sp>
      <p:sp>
        <p:nvSpPr>
          <p:cNvPr id="17" name="Rechthoek 16"/>
          <p:cNvSpPr/>
          <p:nvPr userDrawn="1"/>
        </p:nvSpPr>
        <p:spPr>
          <a:xfrm>
            <a:off x="556800" y="1247266"/>
            <a:ext cx="5307552" cy="51960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9" name="Tijdelijke aanduiding voor grafiek 11"/>
          <p:cNvSpPr>
            <a:spLocks noGrp="1"/>
          </p:cNvSpPr>
          <p:nvPr>
            <p:ph type="chart" sz="quarter" idx="15" hasCustomPrompt="1"/>
          </p:nvPr>
        </p:nvSpPr>
        <p:spPr>
          <a:xfrm>
            <a:off x="540779" y="1210971"/>
            <a:ext cx="5411221" cy="5230273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GB" dirty="0"/>
              <a:t>Click here </a:t>
            </a:r>
            <a:br>
              <a:rPr lang="en-GB" dirty="0"/>
            </a:br>
            <a:r>
              <a:rPr lang="en-GB" dirty="0"/>
              <a:t>to insert</a:t>
            </a:r>
            <a:r>
              <a:rPr lang="en-US" dirty="0"/>
              <a:t> a </a:t>
            </a:r>
            <a:r>
              <a:rPr lang="en-GB" dirty="0"/>
              <a:t>Graph</a:t>
            </a:r>
          </a:p>
        </p:txBody>
      </p:sp>
      <p:grpSp>
        <p:nvGrpSpPr>
          <p:cNvPr id="137" name="Groep 136" hidden="1"/>
          <p:cNvGrpSpPr/>
          <p:nvPr userDrawn="1"/>
        </p:nvGrpSpPr>
        <p:grpSpPr>
          <a:xfrm>
            <a:off x="-2160918" y="-243408"/>
            <a:ext cx="16801867" cy="6684651"/>
            <a:chOff x="-1620688" y="-243408"/>
            <a:chExt cx="12601400" cy="6684651"/>
          </a:xfrm>
        </p:grpSpPr>
        <p:cxnSp>
          <p:nvCxnSpPr>
            <p:cNvPr id="138" name="Rechte verbindingslijn 137"/>
            <p:cNvCxnSpPr/>
            <p:nvPr userDrawn="1"/>
          </p:nvCxnSpPr>
          <p:spPr>
            <a:xfrm>
              <a:off x="415290" y="-243408"/>
              <a:ext cx="0" cy="525658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Rechte verbindingslijn 138"/>
            <p:cNvCxnSpPr/>
            <p:nvPr userDrawn="1"/>
          </p:nvCxnSpPr>
          <p:spPr>
            <a:xfrm>
              <a:off x="8723376" y="-243408"/>
              <a:ext cx="0" cy="525658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Rechte verbindingslijn 139"/>
            <p:cNvCxnSpPr/>
            <p:nvPr userDrawn="1"/>
          </p:nvCxnSpPr>
          <p:spPr>
            <a:xfrm>
              <a:off x="-1620688" y="1238491"/>
              <a:ext cx="12601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Rechte verbindingslijn 140"/>
            <p:cNvCxnSpPr/>
            <p:nvPr userDrawn="1"/>
          </p:nvCxnSpPr>
          <p:spPr>
            <a:xfrm>
              <a:off x="-1620688" y="6441243"/>
              <a:ext cx="126014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Rechte verbindingslijn 141"/>
            <p:cNvCxnSpPr/>
            <p:nvPr userDrawn="1"/>
          </p:nvCxnSpPr>
          <p:spPr>
            <a:xfrm>
              <a:off x="4569333" y="-243408"/>
              <a:ext cx="0" cy="525658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6240016" y="1207372"/>
            <a:ext cx="5390531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177358502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% table / 50% tex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6240002" y="1588160"/>
            <a:ext cx="5391167" cy="4875336"/>
          </a:xfrm>
        </p:spPr>
        <p:txBody>
          <a:bodyPr vert="horz" tIns="108000" rIns="72000" bIns="72000"/>
          <a:lstStyle>
            <a:lvl1pPr>
              <a:defRPr/>
            </a:lvl1pPr>
            <a:lvl2pPr>
              <a:defRPr/>
            </a:lvl2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50% text / 50% table</a:t>
            </a: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540779" y="1210970"/>
            <a:ext cx="5411221" cy="5232318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</a:t>
            </a:r>
            <a:br>
              <a:rPr lang="en-US" dirty="0"/>
            </a:br>
            <a:r>
              <a:rPr lang="en-US" dirty="0"/>
              <a:t>to insert a table</a:t>
            </a:r>
          </a:p>
        </p:txBody>
      </p:sp>
      <p:sp>
        <p:nvSpPr>
          <p:cNvPr id="89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6240003" y="1206913"/>
            <a:ext cx="5390544" cy="369741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grpSp>
        <p:nvGrpSpPr>
          <p:cNvPr id="90" name="Groep 89" hidden="1"/>
          <p:cNvGrpSpPr/>
          <p:nvPr userDrawn="1"/>
        </p:nvGrpSpPr>
        <p:grpSpPr>
          <a:xfrm>
            <a:off x="-336715" y="522212"/>
            <a:ext cx="12673408" cy="6291164"/>
            <a:chOff x="-252536" y="522212"/>
            <a:chExt cx="9505056" cy="6291164"/>
          </a:xfrm>
        </p:grpSpPr>
        <p:cxnSp>
          <p:nvCxnSpPr>
            <p:cNvPr id="93" name="Rechte verbindingslijn 92"/>
            <p:cNvCxnSpPr/>
            <p:nvPr userDrawn="1"/>
          </p:nvCxnSpPr>
          <p:spPr>
            <a:xfrm>
              <a:off x="-252536" y="1155218"/>
              <a:ext cx="9505056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Rechte verbindingslijn 93"/>
            <p:cNvCxnSpPr/>
            <p:nvPr userDrawn="1"/>
          </p:nvCxnSpPr>
          <p:spPr>
            <a:xfrm>
              <a:off x="-252536" y="1514371"/>
              <a:ext cx="9505056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Rechte verbindingslijn 94"/>
            <p:cNvCxnSpPr/>
            <p:nvPr userDrawn="1"/>
          </p:nvCxnSpPr>
          <p:spPr>
            <a:xfrm flipH="1">
              <a:off x="8713032" y="522212"/>
              <a:ext cx="19754" cy="6291164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Rechte verbindingslijn 99"/>
            <p:cNvCxnSpPr/>
            <p:nvPr userDrawn="1"/>
          </p:nvCxnSpPr>
          <p:spPr>
            <a:xfrm flipH="1">
              <a:off x="4549579" y="522212"/>
              <a:ext cx="19754" cy="6291164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5701135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%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100% table</a:t>
            </a: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540779" y="1210970"/>
            <a:ext cx="11088789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</a:t>
            </a:r>
            <a:br>
              <a:rPr lang="en-US" dirty="0"/>
            </a:br>
            <a:r>
              <a:rPr lang="en-US" dirty="0"/>
              <a:t>to insert a table</a:t>
            </a:r>
          </a:p>
        </p:txBody>
      </p:sp>
    </p:spTree>
    <p:extLst>
      <p:ext uri="{BB962C8B-B14F-4D97-AF65-F5344CB8AC3E}">
        <p14:creationId xmlns:p14="http://schemas.microsoft.com/office/powerpoint/2010/main" val="139909167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>
          <a:xfrm>
            <a:off x="527765" y="820313"/>
            <a:ext cx="11103403" cy="21907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Tekstvak 14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Index slide</a:t>
            </a:r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 hasCustomPrompt="1"/>
          </p:nvPr>
        </p:nvSpPr>
        <p:spPr>
          <a:xfrm>
            <a:off x="540779" y="1210970"/>
            <a:ext cx="11088789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</a:t>
            </a:r>
            <a:br>
              <a:rPr lang="en-US" dirty="0"/>
            </a:br>
            <a:r>
              <a:rPr lang="en-US" dirty="0"/>
              <a:t>to insert a table</a:t>
            </a:r>
          </a:p>
        </p:txBody>
      </p:sp>
      <p:grpSp>
        <p:nvGrpSpPr>
          <p:cNvPr id="57" name="Groep 56" hidden="1"/>
          <p:cNvGrpSpPr/>
          <p:nvPr userDrawn="1"/>
        </p:nvGrpSpPr>
        <p:grpSpPr>
          <a:xfrm>
            <a:off x="12492760" y="106472"/>
            <a:ext cx="3972411" cy="5917970"/>
            <a:chOff x="9234062" y="-92622"/>
            <a:chExt cx="2979308" cy="5917970"/>
          </a:xfrm>
        </p:grpSpPr>
        <p:sp>
          <p:nvSpPr>
            <p:cNvPr id="58" name="Tekstvak 33"/>
            <p:cNvSpPr txBox="1"/>
            <p:nvPr userDrawn="1"/>
          </p:nvSpPr>
          <p:spPr>
            <a:xfrm>
              <a:off x="9438352" y="896911"/>
              <a:ext cx="2067935" cy="43088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Delete </a:t>
              </a:r>
              <a:r>
                <a:rPr kumimoji="0" lang="nl-NL" sz="1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existing</a:t>
              </a: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picture </a:t>
              </a:r>
              <a:r>
                <a:rPr kumimoji="0" lang="nl-NL" sz="1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and</a:t>
              </a: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click on the icon </a:t>
              </a:r>
              <a:r>
                <a:rPr kumimoji="0" lang="nl-NL" sz="1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to</a:t>
              </a: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</a:t>
              </a:r>
              <a:r>
                <a:rPr kumimoji="0" lang="nl-NL" sz="14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insert</a:t>
              </a:r>
              <a:r>
                <a:rPr kumimoji="0" lang="nl-NL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a new picture</a:t>
              </a:r>
              <a:endPara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Tahoma" pitchFamily="34" charset="0"/>
                <a:cs typeface="Arial" pitchFamily="34" charset="0"/>
              </a:endParaRPr>
            </a:p>
          </p:txBody>
        </p:sp>
        <p:sp>
          <p:nvSpPr>
            <p:cNvPr id="59" name="Tekstvak 33"/>
            <p:cNvSpPr txBox="1"/>
            <p:nvPr userDrawn="1"/>
          </p:nvSpPr>
          <p:spPr>
            <a:xfrm>
              <a:off x="9438352" y="3035943"/>
              <a:ext cx="2142447" cy="646331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Search and selected the picture you want.</a:t>
              </a:r>
              <a:b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</a:b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Click</a:t>
              </a: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accent3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</a:t>
              </a: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´Insert´</a:t>
              </a:r>
              <a:endParaRPr kumimoji="0" lang="nl-NL" sz="1400" b="1" i="0" u="none" strike="noStrike" kern="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Tahoma" pitchFamily="34" charset="0"/>
                <a:cs typeface="Arial" pitchFamily="34" charset="0"/>
              </a:endParaRPr>
            </a:p>
          </p:txBody>
        </p:sp>
        <p:sp>
          <p:nvSpPr>
            <p:cNvPr id="60" name="Ovaal 59"/>
            <p:cNvSpPr/>
            <p:nvPr userDrawn="1"/>
          </p:nvSpPr>
          <p:spPr>
            <a:xfrm>
              <a:off x="9395336" y="412895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j-lt"/>
                </a:rPr>
                <a:t>1</a:t>
              </a:r>
            </a:p>
          </p:txBody>
        </p:sp>
        <p:sp>
          <p:nvSpPr>
            <p:cNvPr id="61" name="Ovaal 60"/>
            <p:cNvSpPr/>
            <p:nvPr userDrawn="1"/>
          </p:nvSpPr>
          <p:spPr>
            <a:xfrm>
              <a:off x="9395336" y="2551354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j-lt"/>
                </a:rPr>
                <a:t>2</a:t>
              </a:r>
            </a:p>
          </p:txBody>
        </p:sp>
        <p:pic>
          <p:nvPicPr>
            <p:cNvPr id="6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63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64" name="Tekstvak 63"/>
            <p:cNvSpPr txBox="1"/>
            <p:nvPr userDrawn="1"/>
          </p:nvSpPr>
          <p:spPr>
            <a:xfrm>
              <a:off x="9517883" y="3832849"/>
              <a:ext cx="779464" cy="261610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100" b="1" i="0" u="none" strike="noStrike" kern="0" cap="none" spc="0" normalizeH="0" baseline="0" noProof="0" dirty="0">
                  <a:ln>
                    <a:noFill/>
                  </a:ln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uLnTx/>
                  <a:uFillTx/>
                  <a:latin typeface="+mj-lt"/>
                </a:rPr>
                <a:t>Insert</a:t>
              </a:r>
            </a:p>
          </p:txBody>
        </p:sp>
        <p:sp>
          <p:nvSpPr>
            <p:cNvPr id="65" name="Rechthoek 64"/>
            <p:cNvSpPr/>
            <p:nvPr userDrawn="1"/>
          </p:nvSpPr>
          <p:spPr>
            <a:xfrm>
              <a:off x="9234062" y="-92622"/>
              <a:ext cx="2773430" cy="387386"/>
            </a:xfrm>
            <a:prstGeom prst="rect">
              <a:avLst/>
            </a:prstGeom>
            <a:noFill/>
            <a:ln w="25400" cap="flat" cmpd="sng" algn="ctr">
              <a:noFill/>
              <a:prstDash val="solid"/>
            </a:ln>
            <a:effectLst/>
          </p:spPr>
          <p:txBody>
            <a:bodyPr lIns="180000" rIns="180000" rtlCol="0" anchor="t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>
                  <a:tab pos="630238" algn="l"/>
                </a:tabLst>
                <a:defRPr/>
              </a:pPr>
              <a:r>
                <a:rPr kumimoji="0" lang="nl-NL" sz="1600" b="1" i="0" u="none" strike="noStrike" kern="0" cap="none" spc="0" normalizeH="0" baseline="0" noProof="0" dirty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</a:rPr>
                <a:t>INSERT PICTURE</a:t>
              </a:r>
            </a:p>
          </p:txBody>
        </p:sp>
        <p:cxnSp>
          <p:nvCxnSpPr>
            <p:cNvPr id="66" name="Rechte verbindingslijn 65"/>
            <p:cNvCxnSpPr/>
            <p:nvPr userDrawn="1"/>
          </p:nvCxnSpPr>
          <p:spPr>
            <a:xfrm>
              <a:off x="9407882" y="292364"/>
              <a:ext cx="2805488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cxnSp>
          <p:nvCxnSpPr>
            <p:cNvPr id="67" name="Rechte verbindingslijn 66"/>
            <p:cNvCxnSpPr/>
            <p:nvPr userDrawn="1"/>
          </p:nvCxnSpPr>
          <p:spPr>
            <a:xfrm>
              <a:off x="9407882" y="2365810"/>
              <a:ext cx="2805488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cxnSp>
          <p:nvCxnSpPr>
            <p:cNvPr id="68" name="Rechte verbindingslijn 67"/>
            <p:cNvCxnSpPr/>
            <p:nvPr userDrawn="1"/>
          </p:nvCxnSpPr>
          <p:spPr>
            <a:xfrm>
              <a:off x="9408221" y="4238018"/>
              <a:ext cx="2805149" cy="0"/>
            </a:xfrm>
            <a:prstGeom prst="line">
              <a:avLst/>
            </a:prstGeom>
            <a:noFill/>
            <a:ln w="9525" cap="flat" cmpd="sng" algn="ctr">
              <a:solidFill>
                <a:schemeClr val="tx2"/>
              </a:solidFill>
              <a:prstDash val="solid"/>
            </a:ln>
            <a:effectLst/>
          </p:spPr>
        </p:cxnSp>
        <p:sp>
          <p:nvSpPr>
            <p:cNvPr id="69" name="Tekstvak 33"/>
            <p:cNvSpPr txBox="1"/>
            <p:nvPr userDrawn="1"/>
          </p:nvSpPr>
          <p:spPr>
            <a:xfrm>
              <a:off x="9438352" y="4914683"/>
              <a:ext cx="2142447" cy="430887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>
              <a:defPPr>
                <a:defRPr lang="nl-NL"/>
              </a:defPPr>
              <a:lvl1pPr lvl="0">
                <a:defRPr sz="2800">
                  <a:solidFill>
                    <a:prstClr val="white">
                      <a:lumMod val="75000"/>
                    </a:prstClr>
                  </a:solidFill>
                  <a:latin typeface="+mj-lt"/>
                  <a:ea typeface="Tahoma" pitchFamily="34" charset="0"/>
                  <a:cs typeface="Arial" pitchFamily="34" charset="0"/>
                </a:defRPr>
              </a:lvl1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Select the picture and select</a:t>
              </a:r>
              <a:r>
                <a:rPr kumimoji="0" lang="en-US" sz="1400" b="0" i="0" u="none" strike="noStrike" kern="0" cap="none" spc="0" normalizeH="0" baseline="0" noProof="0" dirty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 </a:t>
              </a: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Tahoma" pitchFamily="34" charset="0"/>
                  <a:cs typeface="Arial" pitchFamily="34" charset="0"/>
                </a:rPr>
                <a:t>‘Send to back’</a:t>
              </a:r>
            </a:p>
          </p:txBody>
        </p:sp>
        <p:sp>
          <p:nvSpPr>
            <p:cNvPr id="70" name="Ovaal 69"/>
            <p:cNvSpPr/>
            <p:nvPr userDrawn="1"/>
          </p:nvSpPr>
          <p:spPr>
            <a:xfrm>
              <a:off x="9395336" y="4426610"/>
              <a:ext cx="401538" cy="401538"/>
            </a:xfrm>
            <a:prstGeom prst="ellipse">
              <a:avLst/>
            </a:prstGeom>
            <a:solidFill>
              <a:schemeClr val="tx2"/>
            </a:solidFill>
            <a:ln w="25400" cap="flat" cmpd="sng" algn="ctr">
              <a:noFill/>
              <a:prstDash val="solid"/>
            </a:ln>
            <a:effectLst/>
          </p:spPr>
          <p:txBody>
            <a:bodyPr lIns="0" tIns="36000" rIns="0" bIns="4320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nl-NL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+mj-lt"/>
                </a:rPr>
                <a:t>3</a:t>
              </a:r>
            </a:p>
          </p:txBody>
        </p:sp>
        <p:pic>
          <p:nvPicPr>
            <p:cNvPr id="71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2" name="Afbeelding 71"/>
            <p:cNvPicPr>
              <a:picLocks noChangeAspect="1"/>
            </p:cNvPicPr>
            <p:nvPr userDrawn="1"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35801" y="1653232"/>
              <a:ext cx="610090" cy="61009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4200644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48DC-F9E6-49B2-B674-16DC4D151F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ekstvak 7"/>
          <p:cNvSpPr txBox="1"/>
          <p:nvPr userDrawn="1"/>
        </p:nvSpPr>
        <p:spPr>
          <a:xfrm>
            <a:off x="-113408" y="-262268"/>
            <a:ext cx="2088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Empty slide</a:t>
            </a:r>
          </a:p>
        </p:txBody>
      </p:sp>
    </p:spTree>
    <p:extLst>
      <p:ext uri="{BB962C8B-B14F-4D97-AF65-F5344CB8AC3E}">
        <p14:creationId xmlns:p14="http://schemas.microsoft.com/office/powerpoint/2010/main" val="172641055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 hasCustomPrompt="1"/>
          </p:nvPr>
        </p:nvSpPr>
        <p:spPr>
          <a:xfrm>
            <a:off x="540779" y="1210971"/>
            <a:ext cx="11088789" cy="5252525"/>
          </a:xfrm>
        </p:spPr>
        <p:txBody>
          <a:bodyPr vert="horz" rIns="5760000"/>
          <a:lstStyle>
            <a:lvl1pPr>
              <a:defRPr/>
            </a:lvl1pPr>
            <a:lvl2pPr>
              <a:defRPr/>
            </a:lvl2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r>
              <a:rPr lang="nl-NL" dirty="0"/>
              <a:t> </a:t>
            </a:r>
          </a:p>
          <a:p>
            <a:pPr lvl="1"/>
            <a:r>
              <a:rPr lang="nl-NL" dirty="0"/>
              <a:t>Second level</a:t>
            </a:r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title, change Insert &gt;&gt; Header &amp; Footer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F61DF0-078F-4286-9355-A91B2CE6AC5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8" name="Tijdelijke aanduiding voor afbeelding 7"/>
          <p:cNvSpPr>
            <a:spLocks noGrp="1"/>
          </p:cNvSpPr>
          <p:nvPr>
            <p:ph type="pic" sz="quarter" idx="13" hasCustomPrompt="1"/>
          </p:nvPr>
        </p:nvSpPr>
        <p:spPr>
          <a:xfrm>
            <a:off x="4246204" y="1240735"/>
            <a:ext cx="7383365" cy="5200509"/>
          </a:xfrm>
          <a:solidFill>
            <a:schemeClr val="bg1"/>
          </a:solidFill>
        </p:spPr>
        <p:txBody>
          <a:bodyPr anchor="ctr"/>
          <a:lstStyle>
            <a:lvl1pPr marL="0" indent="0" algn="ctr">
              <a:lnSpc>
                <a:spcPct val="150000"/>
              </a:lnSpc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here to </a:t>
            </a:r>
            <a:br>
              <a:rPr lang="en-US" dirty="0"/>
            </a:br>
            <a:r>
              <a:rPr lang="en-US" dirty="0"/>
              <a:t>insert a picture</a:t>
            </a:r>
          </a:p>
        </p:txBody>
      </p:sp>
    </p:spTree>
    <p:extLst>
      <p:ext uri="{BB962C8B-B14F-4D97-AF65-F5344CB8AC3E}">
        <p14:creationId xmlns:p14="http://schemas.microsoft.com/office/powerpoint/2010/main" val="1908728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13" Type="http://schemas.openxmlformats.org/officeDocument/2006/relationships/slideLayout" Target="../slideLayouts/slideLayout67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12" Type="http://schemas.openxmlformats.org/officeDocument/2006/relationships/slideLayout" Target="../slideLayouts/slideLayout66.xml"/><Relationship Id="rId17" Type="http://schemas.openxmlformats.org/officeDocument/2006/relationships/theme" Target="../theme/theme5.xml"/><Relationship Id="rId2" Type="http://schemas.openxmlformats.org/officeDocument/2006/relationships/slideLayout" Target="../slideLayouts/slideLayout56.xml"/><Relationship Id="rId16" Type="http://schemas.openxmlformats.org/officeDocument/2006/relationships/slideLayout" Target="../slideLayouts/slideLayout70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65.xml"/><Relationship Id="rId5" Type="http://schemas.openxmlformats.org/officeDocument/2006/relationships/slideLayout" Target="../slideLayouts/slideLayout59.xml"/><Relationship Id="rId15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64.xml"/><Relationship Id="rId4" Type="http://schemas.openxmlformats.org/officeDocument/2006/relationships/slideLayout" Target="../slideLayouts/slideLayout58.xml"/><Relationship Id="rId9" Type="http://schemas.openxmlformats.org/officeDocument/2006/relationships/slideLayout" Target="../slideLayouts/slideLayout63.xml"/><Relationship Id="rId14" Type="http://schemas.openxmlformats.org/officeDocument/2006/relationships/slideLayout" Target="../slideLayouts/slideLayout6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67008C-4DA9-49BC-91AB-3CBC356ACA53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634C1CD-A058-4EF1-84A7-CFF31D755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17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0EE648-66F6-420D-BDD5-8D19B0FF20A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14/02/2020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680DBC0-FD63-47B2-9C98-70246014FC39}" type="slidenum">
              <a:rPr lang="en-GB" smtClean="0">
                <a:solidFill>
                  <a:srgbClr val="90C226"/>
                </a:solidFill>
              </a:rPr>
              <a:pPr/>
              <a:t>‹#›</a:t>
            </a:fld>
            <a:endParaRPr lang="en-GB">
              <a:solidFill>
                <a:srgbClr val="90C2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620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1410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85990B-7831-4B67-A8DC-466DFF6D1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34F98-1CF2-4F03-B9AA-608BFAB75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E7E4BE-40B7-4337-970E-18D61D225C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2B43D-E19D-4258-8318-4C536EFFA53A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B2F99-790C-4CD4-B1D0-CD0EE6C339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0715D-2481-40C4-A9C9-7C986C4DE2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D0D8B-5FD1-4478-AE62-2BE908147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3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titel 1"/>
          <p:cNvSpPr>
            <a:spLocks noGrp="1"/>
          </p:cNvSpPr>
          <p:nvPr>
            <p:ph type="title"/>
          </p:nvPr>
        </p:nvSpPr>
        <p:spPr>
          <a:xfrm>
            <a:off x="527765" y="820313"/>
            <a:ext cx="11103403" cy="219074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3" name="Tijdelijke aanduiding voor tekst 2"/>
          <p:cNvSpPr>
            <a:spLocks noGrp="1"/>
          </p:cNvSpPr>
          <p:nvPr>
            <p:ph type="body" idx="1"/>
          </p:nvPr>
        </p:nvSpPr>
        <p:spPr>
          <a:xfrm>
            <a:off x="540779" y="1210971"/>
            <a:ext cx="11123840" cy="5252525"/>
          </a:xfrm>
          <a:prstGeom prst="rect">
            <a:avLst/>
          </a:prstGeom>
        </p:spPr>
        <p:txBody>
          <a:bodyPr vert="horz" lIns="0" tIns="0" rIns="91440" bIns="45720" rtlCol="0">
            <a:noAutofit/>
          </a:bodyPr>
          <a:lstStyle/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1"/>
            <a:r>
              <a:rPr lang="nl-NL" dirty="0"/>
              <a:t>Second level</a:t>
            </a:r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  <a:p>
            <a:pPr lvl="4"/>
            <a:r>
              <a:rPr lang="nl-NL" dirty="0" err="1"/>
              <a:t>Fifth</a:t>
            </a:r>
            <a:r>
              <a:rPr lang="nl-NL" dirty="0"/>
              <a:t> level</a:t>
            </a:r>
          </a:p>
          <a:p>
            <a:pPr lvl="5"/>
            <a:r>
              <a:rPr lang="nl-NL" dirty="0"/>
              <a:t>Second level</a:t>
            </a:r>
          </a:p>
          <a:p>
            <a:pPr lvl="6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7"/>
            <a:r>
              <a:rPr lang="nl-NL" dirty="0" err="1"/>
              <a:t>Fourth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  <a:p>
            <a:pPr lvl="7"/>
            <a:endParaRPr lang="nl-NL" dirty="0"/>
          </a:p>
          <a:p>
            <a:pPr lvl="4"/>
            <a:endParaRPr lang="en-US" dirty="0"/>
          </a:p>
        </p:txBody>
      </p:sp>
      <p:sp>
        <p:nvSpPr>
          <p:cNvPr id="8" name="Rechthoek 7"/>
          <p:cNvSpPr/>
          <p:nvPr/>
        </p:nvSpPr>
        <p:spPr>
          <a:xfrm>
            <a:off x="553720" y="414212"/>
            <a:ext cx="11077448" cy="216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2"/>
              </a:solidFill>
              <a:latin typeface="+mn-lt"/>
            </a:endParaRPr>
          </a:p>
        </p:txBody>
      </p:sp>
      <p:grpSp>
        <p:nvGrpSpPr>
          <p:cNvPr id="31" name="Groep 30" hidden="1"/>
          <p:cNvGrpSpPr/>
          <p:nvPr/>
        </p:nvGrpSpPr>
        <p:grpSpPr>
          <a:xfrm>
            <a:off x="-940355" y="23437"/>
            <a:ext cx="4938315" cy="2789305"/>
            <a:chOff x="-705266" y="23436"/>
            <a:chExt cx="3703736" cy="2789305"/>
          </a:xfrm>
        </p:grpSpPr>
        <p:cxnSp>
          <p:nvCxnSpPr>
            <p:cNvPr id="25" name="Rechte verbindingslijn 24"/>
            <p:cNvCxnSpPr/>
            <p:nvPr userDrawn="1"/>
          </p:nvCxnSpPr>
          <p:spPr bwMode="auto">
            <a:xfrm>
              <a:off x="407254" y="23436"/>
              <a:ext cx="0" cy="2789305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6" name="Rechte verbindingslijn 25"/>
            <p:cNvCxnSpPr/>
            <p:nvPr userDrawn="1"/>
          </p:nvCxnSpPr>
          <p:spPr bwMode="auto">
            <a:xfrm flipH="1">
              <a:off x="-705266" y="854401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Rechte verbindingslijn 26"/>
            <p:cNvCxnSpPr/>
            <p:nvPr userDrawn="1"/>
          </p:nvCxnSpPr>
          <p:spPr bwMode="auto">
            <a:xfrm flipH="1">
              <a:off x="-705266" y="1073476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8" name="Rechte verbindingslijn 27"/>
            <p:cNvCxnSpPr/>
            <p:nvPr userDrawn="1"/>
          </p:nvCxnSpPr>
          <p:spPr bwMode="auto">
            <a:xfrm flipH="1">
              <a:off x="-705266" y="1250260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Rechte verbindingslijn 28"/>
            <p:cNvCxnSpPr/>
            <p:nvPr userDrawn="1"/>
          </p:nvCxnSpPr>
          <p:spPr bwMode="auto">
            <a:xfrm flipH="1">
              <a:off x="-705266" y="1712117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0" name="Rechte verbindingslijn 29"/>
            <p:cNvCxnSpPr/>
            <p:nvPr userDrawn="1"/>
          </p:nvCxnSpPr>
          <p:spPr bwMode="auto">
            <a:xfrm flipH="1">
              <a:off x="-705266" y="1911087"/>
              <a:ext cx="3703736" cy="0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rgbClr val="999999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5" name="Tijdelijke aanduiding voor voettekst 4"/>
          <p:cNvSpPr>
            <a:spLocks noGrp="1"/>
          </p:cNvSpPr>
          <p:nvPr>
            <p:ph type="ftr" sz="quarter" idx="3"/>
          </p:nvPr>
        </p:nvSpPr>
        <p:spPr>
          <a:xfrm>
            <a:off x="540898" y="414212"/>
            <a:ext cx="4776857" cy="216000"/>
          </a:xfrm>
          <a:prstGeom prst="rect">
            <a:avLst/>
          </a:prstGeom>
        </p:spPr>
        <p:txBody>
          <a:bodyPr vert="horz" lIns="72000" tIns="0" rIns="0" bIns="0" rtlCol="0" anchor="ctr"/>
          <a:lstStyle>
            <a:lvl1pPr algn="l">
              <a:defRPr sz="10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GB"/>
              <a:t>Presentation title, change Insert &gt;&gt; Header &amp; Footer</a:t>
            </a:r>
            <a:endParaRPr lang="en-GB" dirty="0"/>
          </a:p>
        </p:txBody>
      </p:sp>
      <p:sp>
        <p:nvSpPr>
          <p:cNvPr id="35" name="Tekstvak 34"/>
          <p:cNvSpPr txBox="1"/>
          <p:nvPr/>
        </p:nvSpPr>
        <p:spPr>
          <a:xfrm>
            <a:off x="5231904" y="414213"/>
            <a:ext cx="1728192" cy="2160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1000" b="1" dirty="0">
                <a:solidFill>
                  <a:schemeClr val="bg1"/>
                </a:solidFill>
                <a:latin typeface="+mn-lt"/>
              </a:rPr>
              <a:t>Tata Steel</a:t>
            </a:r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4"/>
          </p:nvPr>
        </p:nvSpPr>
        <p:spPr>
          <a:xfrm>
            <a:off x="11331376" y="414213"/>
            <a:ext cx="350592" cy="216000"/>
          </a:xfrm>
          <a:prstGeom prst="rect">
            <a:avLst/>
          </a:prstGeom>
        </p:spPr>
        <p:txBody>
          <a:bodyPr vert="horz" lIns="0" tIns="45720" rIns="72000" bIns="45720" rtlCol="0" anchor="ctr"/>
          <a:lstStyle>
            <a:lvl1pPr algn="l">
              <a:defRPr sz="1000" b="1">
                <a:solidFill>
                  <a:schemeClr val="bg1"/>
                </a:solidFill>
                <a:latin typeface="+mn-lt"/>
              </a:defRPr>
            </a:lvl1pPr>
          </a:lstStyle>
          <a:p>
            <a:fld id="{7103653F-4628-4CCA-BBFC-10994C39EA7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6" name="Tekstvak 35"/>
          <p:cNvSpPr txBox="1"/>
          <p:nvPr/>
        </p:nvSpPr>
        <p:spPr>
          <a:xfrm>
            <a:off x="10841099" y="434986"/>
            <a:ext cx="672075" cy="17445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000" b="1" dirty="0">
                <a:solidFill>
                  <a:schemeClr val="bg1"/>
                </a:solidFill>
                <a:latin typeface="+mn-lt"/>
              </a:rPr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3259881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</p:sldLayoutIdLst>
  <p:hf hdr="0" dt="0"/>
  <p:txStyles>
    <p:titleStyle>
      <a:lvl1pPr algn="l" defTabSz="914400" rtl="0" eaLnBrk="1" latinLnBrk="0" hangingPunct="1">
        <a:lnSpc>
          <a:spcPts val="1600"/>
        </a:lnSpc>
        <a:spcBef>
          <a:spcPts val="600"/>
        </a:spcBef>
        <a:spcAft>
          <a:spcPts val="600"/>
        </a:spcAft>
        <a:buNone/>
        <a:defRPr sz="1800" b="1" kern="1200" baseline="0">
          <a:solidFill>
            <a:schemeClr val="tx2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accent3"/>
        </a:buClr>
        <a:buFont typeface="Wingdings" panose="05000000000000000000" pitchFamily="2" charset="2"/>
        <a:buNone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177800" indent="-17780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355600" indent="-17780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33400" indent="-174625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b="0" kern="1200">
          <a:solidFill>
            <a:schemeClr val="tx1"/>
          </a:solidFill>
          <a:latin typeface="+mn-lt"/>
          <a:ea typeface="+mn-ea"/>
          <a:cs typeface="+mn-cs"/>
        </a:defRPr>
      </a:lvl4pPr>
      <a:lvl5pPr marL="720725" indent="-182563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i="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0" indent="0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563" indent="-182563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55600" indent="-173038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tabLst/>
        <a:defRPr sz="1600" b="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538163" indent="-182563" algn="l" defTabSz="914400" rtl="0" eaLnBrk="1" latinLnBrk="0" hangingPunct="1">
        <a:lnSpc>
          <a:spcPts val="1800"/>
        </a:lnSpc>
        <a:spcBef>
          <a:spcPts val="600"/>
        </a:spcBef>
        <a:spcAft>
          <a:spcPts val="600"/>
        </a:spcAft>
        <a:buClr>
          <a:schemeClr val="tx2"/>
        </a:buClr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nl-N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incipalrelocation.com/motivation/" TargetMode="External"/><Relationship Id="rId1" Type="http://schemas.openxmlformats.org/officeDocument/2006/relationships/slideLayout" Target="../slideLayouts/slideLayout4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map&#10;&#10;Description automatically generated">
            <a:extLst>
              <a:ext uri="{FF2B5EF4-FFF2-40B4-BE49-F238E27FC236}">
                <a16:creationId xmlns:a16="http://schemas.microsoft.com/office/drawing/2014/main" id="{FE821FD3-B197-429D-85A6-E6B11208D6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7"/>
          <a:stretch/>
        </p:blipFill>
        <p:spPr>
          <a:xfrm>
            <a:off x="20" y="10"/>
            <a:ext cx="12191980" cy="6447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3674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3706AFB-4AF0-430C-8FBE-C38C0F839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8AC53B5C-1F4B-4D51-ADA0-F74EBA6A5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E3BBF50A-9667-4DFA-9066-13B535B573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1A07FDB-325D-4CB0-A6AB-F965F44C60CA}"/>
              </a:ext>
            </a:extLst>
          </p:cNvPr>
          <p:cNvSpPr txBox="1"/>
          <p:nvPr/>
        </p:nvSpPr>
        <p:spPr>
          <a:xfrm>
            <a:off x="203226" y="271582"/>
            <a:ext cx="8221762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is motivation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?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It’s the process that initiates, guides and maintains goal-oriented behaviours (1).  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Movement is vital to motivation, motivation is derived from the word ‘motive’ which in Latin means moving, motivation is the mechanism that moves you to act (3).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Motivation is what leads us to accomplish a goal, as its the route where activities are started, directed and sustained so that psychological or physical needs are met (2).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According to Merriam-Webster “motivation is the condition of being eager to act or work”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Psychologist Dan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Ariely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says “motivation is what moves us to feel enthusiastic about what we’re doing”(4).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3FAD6FA3-9E13-42EF-90F0-172D4F3F79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1567" y="0"/>
            <a:ext cx="4086255" cy="2724170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D46DA3B8-B266-4438-84D5-4EB575D158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1567" y="4133831"/>
            <a:ext cx="3947470" cy="2724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310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3D674-B884-4859-9974-383227B2F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724" y="-297657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F1A06-446A-4B8C-9322-F8ABF7E29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724" y="643730"/>
            <a:ext cx="10515600" cy="587430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Image – motivation spider diagram 16 Jan, Principal Relocation, accessed 13 Feb 2020, </a:t>
            </a:r>
            <a:r>
              <a:rPr lang="en-GB" dirty="0">
                <a:hlinkClick r:id="rId2"/>
              </a:rPr>
              <a:t>https://www.principalrelocation.com/motivation/ </a:t>
            </a:r>
            <a:endParaRPr lang="en-GB" dirty="0"/>
          </a:p>
          <a:p>
            <a:r>
              <a:rPr lang="en-GB" dirty="0"/>
              <a:t>1 - Cherry, K., 2020. </a:t>
            </a:r>
            <a:r>
              <a:rPr lang="en-GB" i="1" dirty="0" err="1"/>
              <a:t>verywellmind</a:t>
            </a:r>
            <a:r>
              <a:rPr lang="en-GB" i="1" dirty="0"/>
              <a:t>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https://www.verywellmind.com/what-is-motivation-2795378</a:t>
            </a:r>
            <a:br>
              <a:rPr lang="en-GB" dirty="0"/>
            </a:br>
            <a:r>
              <a:rPr lang="en-GB" dirty="0"/>
              <a:t>[Accessed 13 02 2020].</a:t>
            </a:r>
          </a:p>
          <a:p>
            <a:r>
              <a:rPr lang="en-GB" dirty="0"/>
              <a:t>Image – the major components of motivation, Cherry, K., 2020. </a:t>
            </a:r>
            <a:r>
              <a:rPr lang="en-GB" i="1" dirty="0" err="1"/>
              <a:t>verywellmind</a:t>
            </a:r>
            <a:r>
              <a:rPr lang="en-GB" i="1" dirty="0"/>
              <a:t>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https://www.verywellmind.com/what-is-motivation-2795378</a:t>
            </a:r>
            <a:br>
              <a:rPr lang="en-GB" dirty="0"/>
            </a:br>
            <a:r>
              <a:rPr lang="en-GB" dirty="0"/>
              <a:t>[Accessed 13 02 2020].</a:t>
            </a:r>
          </a:p>
          <a:p>
            <a:r>
              <a:rPr lang="en-GB" dirty="0"/>
              <a:t>2 - Saxena, J., 2019. </a:t>
            </a:r>
            <a:r>
              <a:rPr lang="en-GB" i="1" dirty="0" err="1"/>
              <a:t>Betterhelp</a:t>
            </a:r>
            <a:r>
              <a:rPr lang="en-GB" i="1" dirty="0"/>
              <a:t>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https://www.betterhelp.com/advice/psychologists/how-do-psychologists-define-motivation/</a:t>
            </a:r>
            <a:br>
              <a:rPr lang="en-GB" dirty="0"/>
            </a:br>
            <a:r>
              <a:rPr lang="en-GB" dirty="0"/>
              <a:t>[Accessed 13 02 2020].</a:t>
            </a:r>
          </a:p>
          <a:p>
            <a:r>
              <a:rPr lang="en-GB" dirty="0"/>
              <a:t>3- Tanner, R., 2019. </a:t>
            </a:r>
            <a:r>
              <a:rPr lang="en-GB" i="1" dirty="0"/>
              <a:t>management is a journey.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https://managementisajourney.com/what-is-motivation/</a:t>
            </a:r>
            <a:br>
              <a:rPr lang="en-GB" dirty="0"/>
            </a:br>
            <a:r>
              <a:rPr lang="en-GB" dirty="0"/>
              <a:t>[Accessed 13 02 2020].</a:t>
            </a:r>
          </a:p>
          <a:p>
            <a:r>
              <a:rPr lang="en-GB" dirty="0"/>
              <a:t>4- Axtell, P., 2018. </a:t>
            </a:r>
            <a:r>
              <a:rPr lang="en-GB" i="1" dirty="0" err="1"/>
              <a:t>Whats</a:t>
            </a:r>
            <a:r>
              <a:rPr lang="en-GB" i="1" dirty="0"/>
              <a:t> Next.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https://www.whatsnext.com/what-is-motivation</a:t>
            </a:r>
            <a:br>
              <a:rPr lang="en-GB" dirty="0"/>
            </a:br>
            <a:r>
              <a:rPr lang="en-GB" dirty="0"/>
              <a:t>[Accessed 13 02 2020].</a:t>
            </a:r>
          </a:p>
          <a:p>
            <a:r>
              <a:rPr lang="en-GB" dirty="0"/>
              <a:t>Last image - Axtell, P., 2018. </a:t>
            </a:r>
            <a:r>
              <a:rPr lang="en-GB" i="1" dirty="0" err="1"/>
              <a:t>Whats</a:t>
            </a:r>
            <a:r>
              <a:rPr lang="en-GB" i="1" dirty="0"/>
              <a:t> Next.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https://www.whatsnext.com/what-is-motivation</a:t>
            </a:r>
            <a:br>
              <a:rPr lang="en-GB" dirty="0"/>
            </a:br>
            <a:r>
              <a:rPr lang="en-GB" dirty="0"/>
              <a:t>[Accessed 13 02 2020].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215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dobe Song Std L" panose="02020300000000000000" pitchFamily="18" charset="-128"/>
                <a:ea typeface="Adobe Song Std L" panose="02020300000000000000" pitchFamily="18" charset="-128"/>
              </a:rPr>
              <a:t>How is a person motivated in their personal life and how does this affect their work?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 Motivation</a:t>
            </a:r>
          </a:p>
          <a:p>
            <a:pPr lvl="1"/>
            <a:r>
              <a:rPr lang="en-GB" dirty="0"/>
              <a:t>Personal achievements</a:t>
            </a:r>
          </a:p>
          <a:p>
            <a:pPr lvl="1"/>
            <a:r>
              <a:rPr lang="en-GB" dirty="0"/>
              <a:t>Positive family &amp; friend relations</a:t>
            </a:r>
          </a:p>
          <a:p>
            <a:pPr lvl="1"/>
            <a:r>
              <a:rPr lang="en-GB" dirty="0"/>
              <a:t>Good diet</a:t>
            </a:r>
          </a:p>
          <a:p>
            <a:pPr lvl="1"/>
            <a:r>
              <a:rPr lang="en-GB" dirty="0"/>
              <a:t>Healthy lifestyle and good wellbeing</a:t>
            </a:r>
          </a:p>
          <a:p>
            <a:r>
              <a:rPr lang="en-GB" dirty="0"/>
              <a:t>Affects on work</a:t>
            </a:r>
          </a:p>
          <a:p>
            <a:pPr lvl="1"/>
            <a:r>
              <a:rPr lang="en-GB" dirty="0"/>
              <a:t>Difficulty gathering motivation</a:t>
            </a:r>
          </a:p>
          <a:p>
            <a:pPr lvl="1"/>
            <a:r>
              <a:rPr lang="en-GB" dirty="0"/>
              <a:t>Poor mood can continue into work</a:t>
            </a:r>
          </a:p>
          <a:p>
            <a:pPr marL="457200" lvl="1" indent="0">
              <a:buNone/>
            </a:pPr>
            <a:r>
              <a:rPr lang="en-GB" dirty="0"/>
              <a:t>“the first and foremost ultimate goal of all living humans is the feeling of wellbeing” (Harvard, 2020)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786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B3DFE-A0BE-E742-BE6B-E50F38A93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75DF1-21E4-BE49-87A9-1EF37807D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www.health.Harvard.edu</a:t>
            </a:r>
            <a:r>
              <a:rPr lang="en-US" dirty="0"/>
              <a:t>/blog/the-missing-rewards-that-motivate-healthy-lifestyle-changes-201603179301</a:t>
            </a:r>
          </a:p>
        </p:txBody>
      </p:sp>
    </p:spTree>
    <p:extLst>
      <p:ext uri="{BB962C8B-B14F-4D97-AF65-F5344CB8AC3E}">
        <p14:creationId xmlns:p14="http://schemas.microsoft.com/office/powerpoint/2010/main" val="1137579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7B36F-3530-45A8-A980-81A548B80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7557" y="68724"/>
            <a:ext cx="8648700" cy="16557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How is someone motivated through work?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3EAED3-E2DC-4DA8-ADEE-CE7B689152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09750"/>
            <a:ext cx="9144000" cy="2962275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dirty="0"/>
              <a:t>• Incentives -Money, benefits, bonuses, holiday</a:t>
            </a:r>
          </a:p>
          <a:p>
            <a:pPr algn="l"/>
            <a:r>
              <a:rPr lang="en-GB" dirty="0"/>
              <a:t>• Enthuse -Encourage, praise, back patting </a:t>
            </a:r>
          </a:p>
          <a:p>
            <a:pPr algn="l"/>
            <a:r>
              <a:rPr lang="en-GB" dirty="0"/>
              <a:t>• Progress -Demonstrate progress made to a goal  </a:t>
            </a:r>
          </a:p>
          <a:p>
            <a:pPr algn="l"/>
            <a:r>
              <a:rPr lang="en-GB" dirty="0"/>
              <a:t>• Big picture -Let them see the full picture and where they fit in </a:t>
            </a:r>
          </a:p>
          <a:p>
            <a:pPr algn="l"/>
            <a:r>
              <a:rPr lang="en-GB" dirty="0"/>
              <a:t>• Personal goals -Link tasks and training with the individual’s goals</a:t>
            </a:r>
          </a:p>
          <a:p>
            <a:pPr algn="l"/>
            <a:r>
              <a:rPr lang="en-GB" dirty="0"/>
              <a:t>• Ownership </a:t>
            </a:r>
          </a:p>
          <a:p>
            <a:pPr algn="l"/>
            <a:r>
              <a:rPr lang="en-GB" dirty="0"/>
              <a:t>• Recognition  </a:t>
            </a:r>
          </a:p>
          <a:p>
            <a:pPr algn="l"/>
            <a:r>
              <a:rPr lang="en-GB" dirty="0"/>
              <a:t>• Importance -Explain the significance </a:t>
            </a:r>
          </a:p>
        </p:txBody>
      </p:sp>
    </p:spTree>
    <p:extLst>
      <p:ext uri="{BB962C8B-B14F-4D97-AF65-F5344CB8AC3E}">
        <p14:creationId xmlns:p14="http://schemas.microsoft.com/office/powerpoint/2010/main" val="637880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4619543" cy="6854038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B1C6F-001A-4B5C-9361-5B7FF07419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224" y="645106"/>
            <a:ext cx="3650279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How is a person unmotivated through work?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10E087-B449-4D64-9F4B-9336AE570D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9225" y="2133600"/>
            <a:ext cx="3650278" cy="375925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Long shift and inconsistent shift patterns.</a:t>
            </a:r>
          </a:p>
          <a:p>
            <a:pPr marL="285750" indent="-285750"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Lack of leadership from the employers.</a:t>
            </a:r>
          </a:p>
          <a:p>
            <a:pPr marL="285750" indent="-285750"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No incentives.</a:t>
            </a:r>
          </a:p>
          <a:p>
            <a:pPr marL="285750" indent="-285750"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Not treated equally.</a:t>
            </a:r>
          </a:p>
          <a:p>
            <a:pPr marL="285750" indent="-285750">
              <a:buFont typeface="Wingdings 3" charset="2"/>
              <a:buChar char="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Short breaks.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1C04CD-4141-4439-9BE0-B95FBFF2C6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6" r="24616"/>
          <a:stretch/>
        </p:blipFill>
        <p:spPr>
          <a:xfrm>
            <a:off x="4619543" y="10"/>
            <a:ext cx="7572457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5AF792-545E-4B50-99E5-EF8D62F34223}"/>
              </a:ext>
            </a:extLst>
          </p:cNvPr>
          <p:cNvSpPr txBox="1"/>
          <p:nvPr/>
        </p:nvSpPr>
        <p:spPr>
          <a:xfrm>
            <a:off x="4641908" y="228600"/>
            <a:ext cx="69154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chemeClr val="bg1"/>
                </a:solidFill>
              </a:rPr>
              <a:t>“Usually, unmotivated individuals have a terribly pessimistic view on their chances of success” (2020, Lifehack)</a:t>
            </a:r>
            <a:endParaRPr lang="en-US" b="1" i="1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92A5E3-9A78-43A7-ADDE-9144D7F2FD58}"/>
              </a:ext>
            </a:extLst>
          </p:cNvPr>
          <p:cNvSpPr txBox="1"/>
          <p:nvPr/>
        </p:nvSpPr>
        <p:spPr>
          <a:xfrm>
            <a:off x="156563" y="5778753"/>
            <a:ext cx="44236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https://www.lifehack.org/articles/communication/10-reasons-why-some-people-are-always-unmotivated.html</a:t>
            </a:r>
          </a:p>
        </p:txBody>
      </p:sp>
    </p:spTree>
    <p:extLst>
      <p:ext uri="{BB962C8B-B14F-4D97-AF65-F5344CB8AC3E}">
        <p14:creationId xmlns:p14="http://schemas.microsoft.com/office/powerpoint/2010/main" val="250971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36B0B-940C-1549-9AFC-3D3055284F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780586"/>
            <a:ext cx="8637073" cy="2563144"/>
          </a:xfrm>
        </p:spPr>
        <p:txBody>
          <a:bodyPr>
            <a:noAutofit/>
          </a:bodyPr>
          <a:lstStyle/>
          <a:p>
            <a:r>
              <a:rPr lang="en-GB" sz="2000" dirty="0"/>
              <a:t>“Employees who believe that management is concerned about them as a whole person – not just an employee – are more productive, more satisfied, more fulfilled. 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Satisfied employees mean satisfied customers, which leads to profitability.” 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– Anne M. Mulcahy</a:t>
            </a:r>
            <a:endParaRPr lang="en-US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FC380A-B6D3-5A4E-932A-2071EBCB93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2546211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Increased employee commitment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Improved employee satisfaction – positive growth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Ongoing employee development – link between effort and results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Improved employee efficiency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Improved communication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Value is put in individual contributions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3DD124-43BF-4F4D-ABAB-523ACE6F5EF6}"/>
              </a:ext>
            </a:extLst>
          </p:cNvPr>
          <p:cNvSpPr txBox="1"/>
          <p:nvPr/>
        </p:nvSpPr>
        <p:spPr>
          <a:xfrm>
            <a:off x="5040351" y="2974398"/>
            <a:ext cx="1055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(R, 2020)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0CE146-F3F7-E344-B05F-5FE97F2BB9BE}"/>
              </a:ext>
            </a:extLst>
          </p:cNvPr>
          <p:cNvSpPr/>
          <p:nvPr/>
        </p:nvSpPr>
        <p:spPr>
          <a:xfrm rot="20351018">
            <a:off x="8353363" y="4788222"/>
            <a:ext cx="438133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‘Only 13% of employees</a:t>
            </a:r>
          </a:p>
          <a:p>
            <a:pPr algn="ctr"/>
            <a:r>
              <a:rPr lang="en-GB" sz="2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ar</a:t>
            </a:r>
            <a:r>
              <a:rPr lang="en-GB" sz="2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 engaged while at work’</a:t>
            </a:r>
          </a:p>
          <a:p>
            <a:pPr algn="ctr"/>
            <a:r>
              <a:rPr lang="en-GB" sz="1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(Crabtree, 2013) </a:t>
            </a:r>
          </a:p>
        </p:txBody>
      </p:sp>
    </p:spTree>
    <p:extLst>
      <p:ext uri="{BB962C8B-B14F-4D97-AF65-F5344CB8AC3E}">
        <p14:creationId xmlns:p14="http://schemas.microsoft.com/office/powerpoint/2010/main" val="2312239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029C6-5603-BA4E-90D1-42D6A4E64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Works Cited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CEFD1-BFED-7144-8062-BEDFF60640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Crabtree, S. (2013, October 8). </a:t>
            </a:r>
            <a:r>
              <a:rPr lang="en-US" i="1" dirty="0"/>
              <a:t>Gallup.</a:t>
            </a:r>
            <a:r>
              <a:rPr lang="en-US" dirty="0"/>
              <a:t> Retrieved from Gallup: https://</a:t>
            </a:r>
            <a:r>
              <a:rPr lang="en-US" dirty="0" err="1"/>
              <a:t>www.gallup.com</a:t>
            </a:r>
            <a:r>
              <a:rPr lang="en-US" dirty="0"/>
              <a:t>/people/</a:t>
            </a:r>
            <a:r>
              <a:rPr lang="en-US" dirty="0" err="1"/>
              <a:t>item.aspx?a</a:t>
            </a:r>
            <a:r>
              <a:rPr lang="en-US" dirty="0"/>
              <a:t>=100036</a:t>
            </a:r>
            <a:endParaRPr lang="en-GB" dirty="0"/>
          </a:p>
          <a:p>
            <a:r>
              <a:rPr lang="en-US" dirty="0"/>
              <a:t>R, H. (2020). </a:t>
            </a:r>
            <a:r>
              <a:rPr lang="en-US" i="1" dirty="0"/>
              <a:t>Q6</a:t>
            </a:r>
            <a:r>
              <a:rPr lang="en-US" dirty="0"/>
              <a:t>. Retrieved from Why Employee Motivation Is Important (&amp; How to Improve It): https://inside.6q.io/employee-motivation-important/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053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el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Motivation</a:t>
            </a:r>
            <a:endParaRPr lang="en-US" dirty="0">
              <a:latin typeface="+mn-lt"/>
            </a:endParaRPr>
          </a:p>
        </p:txBody>
      </p:sp>
      <p:sp>
        <p:nvSpPr>
          <p:cNvPr id="25" name="Tijdelijke aanduiding voor verticale tekst 24"/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lvl="1"/>
            <a:r>
              <a:rPr lang="en-US" dirty="0"/>
              <a:t>Employee motivation can be categorized as follows:</a:t>
            </a:r>
          </a:p>
          <a:p>
            <a:pPr lvl="2"/>
            <a:r>
              <a:rPr lang="en-US" dirty="0"/>
              <a:t>Engaged</a:t>
            </a:r>
          </a:p>
          <a:p>
            <a:pPr lvl="2"/>
            <a:r>
              <a:rPr lang="en-US" dirty="0"/>
              <a:t>Not Engaged</a:t>
            </a:r>
          </a:p>
          <a:p>
            <a:pPr lvl="2"/>
            <a:r>
              <a:rPr lang="en-US" dirty="0"/>
              <a:t>Actively Disengaged</a:t>
            </a:r>
          </a:p>
          <a:p>
            <a:pPr lvl="1"/>
            <a:r>
              <a:rPr lang="en-US" dirty="0"/>
              <a:t>Employees not engaged with their work are estimated to cost the US economy ~$450bn. </a:t>
            </a:r>
            <a:r>
              <a:rPr lang="en-GB" dirty="0"/>
              <a:t>(Gallup, 2013)</a:t>
            </a:r>
            <a:endParaRPr lang="en-US" dirty="0"/>
          </a:p>
          <a:p>
            <a:pPr lvl="1"/>
            <a:r>
              <a:rPr lang="en-US" dirty="0"/>
              <a:t>Employee motivation is essential to business success.</a:t>
            </a:r>
          </a:p>
          <a:p>
            <a:pPr lvl="7"/>
            <a:r>
              <a:rPr lang="en-US" dirty="0"/>
              <a:t>Motivated employees are loyal to a company, creating a stable workforce with a low turnover of personnel.</a:t>
            </a:r>
          </a:p>
          <a:p>
            <a:pPr lvl="7"/>
            <a:r>
              <a:rPr lang="en-US" dirty="0"/>
              <a:t>Motivated employees are driven to complete objectives above and beyond their base role.</a:t>
            </a:r>
          </a:p>
          <a:p>
            <a:pPr lvl="7"/>
            <a:r>
              <a:rPr lang="en-US" dirty="0"/>
              <a:t>Motivated employees take fewer “sick” days</a:t>
            </a:r>
          </a:p>
          <a:p>
            <a:pPr lvl="7"/>
            <a:r>
              <a:rPr lang="en-US" dirty="0"/>
              <a:t>Motivation can “rub-off” on other employees, bringing up overall team motivation.</a:t>
            </a:r>
          </a:p>
        </p:txBody>
      </p:sp>
      <p:sp>
        <p:nvSpPr>
          <p:cNvPr id="4" name="Tijdelijke aanduiding voor voet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914400"/>
            <a:r>
              <a:rPr lang="en-US" dirty="0">
                <a:solidFill>
                  <a:srgbClr val="FFFFFF"/>
                </a:solidFill>
                <a:latin typeface="Arial"/>
              </a:rPr>
              <a:t>Motivation</a:t>
            </a:r>
          </a:p>
        </p:txBody>
      </p:sp>
      <p:sp>
        <p:nvSpPr>
          <p:cNvPr id="5" name="Tijdelijke aanduiding voor dia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/>
            <a:fld id="{71F61DF0-078F-4286-9355-A91B2CE6AC56}" type="slidenum">
              <a:rPr lang="en-US">
                <a:solidFill>
                  <a:srgbClr val="FFFFFF"/>
                </a:solidFill>
                <a:latin typeface="Arial"/>
              </a:rPr>
              <a:pPr defTabSz="914400"/>
              <a:t>10</a:t>
            </a:fld>
            <a:endParaRPr lang="en-US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" name="Tijdelijke aanduiding voor verticale tekst 2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r>
              <a:rPr lang="en-GB" dirty="0"/>
              <a:t>Benefits to Businesses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544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7608D-2897-49D6-8155-A2BBC24F8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C43654-8561-4B88-BB07-D740A49DEC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r>
              <a:rPr lang="en-US" dirty="0"/>
              <a:t>Gallup, I. (2013). </a:t>
            </a:r>
            <a:r>
              <a:rPr lang="en-US" i="1" dirty="0"/>
              <a:t>Worldwide, 13% of Employees Are Engaged at Work</a:t>
            </a:r>
            <a:r>
              <a:rPr lang="en-US" dirty="0"/>
              <a:t>. [online] Gallup.com. Available at: https://news.gallup.com/poll/165269/worldwide-employees-engaged-work.aspx [Accessed 14 Feb. 2020].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A1F179-BDF8-4746-975F-69E18B46B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914400"/>
            <a:r>
              <a:rPr lang="en-US">
                <a:solidFill>
                  <a:srgbClr val="FFFFFF"/>
                </a:solidFill>
                <a:latin typeface="Arial"/>
              </a:rPr>
              <a:t>Presentation title, change Insert &gt;&gt; Header &amp; Footer</a:t>
            </a:r>
            <a:endParaRPr lang="en-US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53E138-1119-4531-9076-F8E47EACE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914400"/>
            <a:fld id="{4FE0908C-D037-4276-B023-3DE644EA2E36}" type="slidenum">
              <a:rPr lang="en-US">
                <a:solidFill>
                  <a:srgbClr val="FFFFFF"/>
                </a:solidFill>
                <a:latin typeface="Arial"/>
              </a:rPr>
              <a:pPr defTabSz="914400"/>
              <a:t>11</a:t>
            </a:fld>
            <a:endParaRPr lang="en-US">
              <a:solidFill>
                <a:srgbClr val="FFFFFF"/>
              </a:solidFill>
              <a:latin typeface="Arial"/>
            </a:endParaRPr>
          </a:p>
        </p:txBody>
      </p:sp>
      <p:sp>
        <p:nvSpPr>
          <p:cNvPr id="6" name="Vertical Text Placeholder 5">
            <a:extLst>
              <a:ext uri="{FF2B5EF4-FFF2-40B4-BE49-F238E27FC236}">
                <a16:creationId xmlns:a16="http://schemas.microsoft.com/office/drawing/2014/main" id="{85CF3EE1-B0D3-4187-9871-3095075E5A52}"/>
              </a:ext>
            </a:extLst>
          </p:cNvPr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096782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Corporate template-set Tata Steel">
  <a:themeElements>
    <a:clrScheme name="Tata Steel">
      <a:dk1>
        <a:srgbClr val="000000"/>
      </a:dk1>
      <a:lt1>
        <a:srgbClr val="FFFFFF"/>
      </a:lt1>
      <a:dk2>
        <a:srgbClr val="3D7EDB"/>
      </a:dk2>
      <a:lt2>
        <a:srgbClr val="BEB9A6"/>
      </a:lt2>
      <a:accent1>
        <a:srgbClr val="5A245A"/>
      </a:accent1>
      <a:accent2>
        <a:srgbClr val="ED2939"/>
      </a:accent2>
      <a:accent3>
        <a:srgbClr val="FFA100"/>
      </a:accent3>
      <a:accent4>
        <a:srgbClr val="34B233"/>
      </a:accent4>
      <a:accent5>
        <a:srgbClr val="0083A9"/>
      </a:accent5>
      <a:accent6>
        <a:srgbClr val="002B45"/>
      </a:accent6>
      <a:hlink>
        <a:srgbClr val="3D7EDB"/>
      </a:hlink>
      <a:folHlink>
        <a:srgbClr val="5A245A"/>
      </a:folHlink>
    </a:clrScheme>
    <a:fontScheme name="Tata Ste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3576AF96-858A-4CF6-B650-E8A59726B98C}" vid="{BDE16404-413B-4DB2-B2B9-249249F9C15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930</Words>
  <Application>Microsoft Office PowerPoint</Application>
  <PresentationFormat>Widescreen</PresentationFormat>
  <Paragraphs>85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11</vt:i4>
      </vt:variant>
    </vt:vector>
  </HeadingPairs>
  <TitlesOfParts>
    <vt:vector size="26" baseType="lpstr">
      <vt:lpstr>Adobe Song Std L</vt:lpstr>
      <vt:lpstr>Arial</vt:lpstr>
      <vt:lpstr>Calibri</vt:lpstr>
      <vt:lpstr>Calibri Light</vt:lpstr>
      <vt:lpstr>Century Gothic</vt:lpstr>
      <vt:lpstr>Gill Sans MT</vt:lpstr>
      <vt:lpstr>Tahoma</vt:lpstr>
      <vt:lpstr>Trebuchet MS</vt:lpstr>
      <vt:lpstr>Wingdings</vt:lpstr>
      <vt:lpstr>Wingdings 3</vt:lpstr>
      <vt:lpstr>Wisp</vt:lpstr>
      <vt:lpstr>Facet</vt:lpstr>
      <vt:lpstr>Gallery</vt:lpstr>
      <vt:lpstr>Office Theme</vt:lpstr>
      <vt:lpstr>Corporate template-set Tata Steel</vt:lpstr>
      <vt:lpstr>PowerPoint Presentation</vt:lpstr>
      <vt:lpstr>PowerPoint Presentation</vt:lpstr>
      <vt:lpstr>References</vt:lpstr>
      <vt:lpstr>How is a person motivated in their personal life and how does this affect their work?</vt:lpstr>
      <vt:lpstr>References </vt:lpstr>
      <vt:lpstr>  How is someone motivated through work?</vt:lpstr>
      <vt:lpstr>How is a person unmotivated through work?</vt:lpstr>
      <vt:lpstr>“Employees who believe that management is concerned about them as a whole person – not just an employee – are more productive, more satisfied, more fulfilled.   Satisfied employees mean satisfied customers, which leads to profitability.”   – Anne M. Mulcahy</vt:lpstr>
      <vt:lpstr>Works Cited</vt:lpstr>
      <vt:lpstr>Motivation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is a person unmotivated through work?</dc:title>
  <dc:creator>Ben Leach</dc:creator>
  <cp:lastModifiedBy>Rachel Alexander</cp:lastModifiedBy>
  <cp:revision>10</cp:revision>
  <dcterms:created xsi:type="dcterms:W3CDTF">2020-02-13T10:13:00Z</dcterms:created>
  <dcterms:modified xsi:type="dcterms:W3CDTF">2020-02-14T16:54:35Z</dcterms:modified>
</cp:coreProperties>
</file>