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14"/>
  </p:notesMasterIdLst>
  <p:sldIdLst>
    <p:sldId id="256" r:id="rId2"/>
    <p:sldId id="521" r:id="rId3"/>
    <p:sldId id="528" r:id="rId4"/>
    <p:sldId id="522" r:id="rId5"/>
    <p:sldId id="529" r:id="rId6"/>
    <p:sldId id="530" r:id="rId7"/>
    <p:sldId id="531" r:id="rId8"/>
    <p:sldId id="532" r:id="rId9"/>
    <p:sldId id="533" r:id="rId10"/>
    <p:sldId id="520" r:id="rId11"/>
    <p:sldId id="534" r:id="rId12"/>
    <p:sldId id="387" r:id="rId1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05BB98-7567-48F3-A113-7B1155455A0E}" v="36" dt="2023-10-12T14:34:45.2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5765" autoAdjust="0"/>
  </p:normalViewPr>
  <p:slideViewPr>
    <p:cSldViewPr snapToGrid="0" snapToObjects="1">
      <p:cViewPr varScale="1">
        <p:scale>
          <a:sx n="105" d="100"/>
          <a:sy n="105" d="100"/>
        </p:scale>
        <p:origin x="1240" y="72"/>
      </p:cViewPr>
      <p:guideLst>
        <p:guide orient="horz" pos="2160"/>
        <p:guide pos="2880"/>
      </p:guideLst>
    </p:cSldViewPr>
  </p:slideViewPr>
  <p:notesTextViewPr>
    <p:cViewPr>
      <p:scale>
        <a:sx n="100" d="100"/>
        <a:sy n="100" d="100"/>
      </p:scale>
      <p:origin x="0" y="0"/>
    </p:cViewPr>
  </p:notesTextViewPr>
  <p:notesViewPr>
    <p:cSldViewPr snapToGrid="0" snapToObjects="1">
      <p:cViewPr varScale="1">
        <p:scale>
          <a:sx n="73" d="100"/>
          <a:sy n="73" d="100"/>
        </p:scale>
        <p:origin x="2724" y="51"/>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7405BB98-7567-48F3-A113-7B1155455A0E}"/>
    <pc:docChg chg="undo custSel addSld delSld modSld">
      <pc:chgData name="Munyaradzi Nicholas Murira" userId="6ab3fae5-94bd-47ef-9f25-6c1f645127cf" providerId="ADAL" clId="{7405BB98-7567-48F3-A113-7B1155455A0E}" dt="2023-10-12T14:34:45.239" v="102"/>
      <pc:docMkLst>
        <pc:docMk/>
      </pc:docMkLst>
      <pc:sldChg chg="modSp mod">
        <pc:chgData name="Munyaradzi Nicholas Murira" userId="6ab3fae5-94bd-47ef-9f25-6c1f645127cf" providerId="ADAL" clId="{7405BB98-7567-48F3-A113-7B1155455A0E}" dt="2023-10-12T14:14:24.351" v="70" actId="255"/>
        <pc:sldMkLst>
          <pc:docMk/>
          <pc:sldMk cId="2787194826" sldId="332"/>
        </pc:sldMkLst>
        <pc:spChg chg="mod">
          <ac:chgData name="Munyaradzi Nicholas Murira" userId="6ab3fae5-94bd-47ef-9f25-6c1f645127cf" providerId="ADAL" clId="{7405BB98-7567-48F3-A113-7B1155455A0E}" dt="2023-10-12T14:14:24.351" v="70" actId="255"/>
          <ac:spMkLst>
            <pc:docMk/>
            <pc:sldMk cId="2787194826" sldId="332"/>
            <ac:spMk id="12290" creationId="{00000000-0000-0000-0000-000000000000}"/>
          </ac:spMkLst>
        </pc:spChg>
      </pc:sldChg>
      <pc:sldChg chg="modSp mod modAnim">
        <pc:chgData name="Munyaradzi Nicholas Murira" userId="6ab3fae5-94bd-47ef-9f25-6c1f645127cf" providerId="ADAL" clId="{7405BB98-7567-48F3-A113-7B1155455A0E}" dt="2023-10-12T14:17:13.344" v="75" actId="5793"/>
        <pc:sldMkLst>
          <pc:docMk/>
          <pc:sldMk cId="1334926013" sldId="333"/>
        </pc:sldMkLst>
        <pc:spChg chg="mod">
          <ac:chgData name="Munyaradzi Nicholas Murira" userId="6ab3fae5-94bd-47ef-9f25-6c1f645127cf" providerId="ADAL" clId="{7405BB98-7567-48F3-A113-7B1155455A0E}" dt="2023-10-12T14:17:13.344" v="75" actId="5793"/>
          <ac:spMkLst>
            <pc:docMk/>
            <pc:sldMk cId="1334926013" sldId="333"/>
            <ac:spMk id="12291" creationId="{00000000-0000-0000-0000-000000000000}"/>
          </ac:spMkLst>
        </pc:spChg>
      </pc:sldChg>
      <pc:sldChg chg="modNotes">
        <pc:chgData name="Munyaradzi Nicholas Murira" userId="6ab3fae5-94bd-47ef-9f25-6c1f645127cf" providerId="ADAL" clId="{7405BB98-7567-48F3-A113-7B1155455A0E}" dt="2023-10-12T14:13:48.427" v="69" actId="27636"/>
        <pc:sldMkLst>
          <pc:docMk/>
          <pc:sldMk cId="4108378854" sldId="336"/>
        </pc:sldMkLst>
      </pc:sldChg>
      <pc:sldChg chg="add">
        <pc:chgData name="Munyaradzi Nicholas Murira" userId="6ab3fae5-94bd-47ef-9f25-6c1f645127cf" providerId="ADAL" clId="{7405BB98-7567-48F3-A113-7B1155455A0E}" dt="2023-10-12T14:34:45.239" v="102"/>
        <pc:sldMkLst>
          <pc:docMk/>
          <pc:sldMk cId="4250075989" sldId="347"/>
        </pc:sldMkLst>
      </pc:sldChg>
      <pc:sldChg chg="modSp mod">
        <pc:chgData name="Munyaradzi Nicholas Murira" userId="6ab3fae5-94bd-47ef-9f25-6c1f645127cf" providerId="ADAL" clId="{7405BB98-7567-48F3-A113-7B1155455A0E}" dt="2023-10-12T14:33:26.385" v="101" actId="113"/>
        <pc:sldMkLst>
          <pc:docMk/>
          <pc:sldMk cId="0" sldId="445"/>
        </pc:sldMkLst>
        <pc:spChg chg="mod">
          <ac:chgData name="Munyaradzi Nicholas Murira" userId="6ab3fae5-94bd-47ef-9f25-6c1f645127cf" providerId="ADAL" clId="{7405BB98-7567-48F3-A113-7B1155455A0E}" dt="2023-10-12T14:33:26.385" v="101" actId="113"/>
          <ac:spMkLst>
            <pc:docMk/>
            <pc:sldMk cId="0" sldId="445"/>
            <ac:spMk id="3" creationId="{00000000-0000-0000-0000-000000000000}"/>
          </ac:spMkLst>
        </pc:spChg>
      </pc:sldChg>
      <pc:sldChg chg="modSp mod">
        <pc:chgData name="Munyaradzi Nicholas Murira" userId="6ab3fae5-94bd-47ef-9f25-6c1f645127cf" providerId="ADAL" clId="{7405BB98-7567-48F3-A113-7B1155455A0E}" dt="2023-10-12T07:55:37.715" v="13" actId="27636"/>
        <pc:sldMkLst>
          <pc:docMk/>
          <pc:sldMk cId="420792389" sldId="472"/>
        </pc:sldMkLst>
        <pc:spChg chg="mod">
          <ac:chgData name="Munyaradzi Nicholas Murira" userId="6ab3fae5-94bd-47ef-9f25-6c1f645127cf" providerId="ADAL" clId="{7405BB98-7567-48F3-A113-7B1155455A0E}" dt="2023-10-12T07:55:37.715" v="13" actId="27636"/>
          <ac:spMkLst>
            <pc:docMk/>
            <pc:sldMk cId="420792389" sldId="472"/>
            <ac:spMk id="8195" creationId="{00000000-0000-0000-0000-000000000000}"/>
          </ac:spMkLst>
        </pc:spChg>
      </pc:sldChg>
      <pc:sldChg chg="modSp mod modAnim">
        <pc:chgData name="Munyaradzi Nicholas Murira" userId="6ab3fae5-94bd-47ef-9f25-6c1f645127cf" providerId="ADAL" clId="{7405BB98-7567-48F3-A113-7B1155455A0E}" dt="2023-10-12T13:57:15.453" v="67" actId="255"/>
        <pc:sldMkLst>
          <pc:docMk/>
          <pc:sldMk cId="2956471644" sldId="473"/>
        </pc:sldMkLst>
        <pc:spChg chg="mod">
          <ac:chgData name="Munyaradzi Nicholas Murira" userId="6ab3fae5-94bd-47ef-9f25-6c1f645127cf" providerId="ADAL" clId="{7405BB98-7567-48F3-A113-7B1155455A0E}" dt="2023-10-12T13:57:15.453" v="67" actId="255"/>
          <ac:spMkLst>
            <pc:docMk/>
            <pc:sldMk cId="2956471644" sldId="473"/>
            <ac:spMk id="9218" creationId="{00000000-0000-0000-0000-000000000000}"/>
          </ac:spMkLst>
        </pc:spChg>
        <pc:spChg chg="mod">
          <ac:chgData name="Munyaradzi Nicholas Murira" userId="6ab3fae5-94bd-47ef-9f25-6c1f645127cf" providerId="ADAL" clId="{7405BB98-7567-48F3-A113-7B1155455A0E}" dt="2023-10-12T08:00:38.982" v="24" actId="20577"/>
          <ac:spMkLst>
            <pc:docMk/>
            <pc:sldMk cId="2956471644" sldId="473"/>
            <ac:spMk id="9219" creationId="{00000000-0000-0000-0000-000000000000}"/>
          </ac:spMkLst>
        </pc:spChg>
      </pc:sldChg>
      <pc:sldChg chg="modSp mod modAnim">
        <pc:chgData name="Munyaradzi Nicholas Murira" userId="6ab3fae5-94bd-47ef-9f25-6c1f645127cf" providerId="ADAL" clId="{7405BB98-7567-48F3-A113-7B1155455A0E}" dt="2023-10-12T08:40:54.460" v="42"/>
        <pc:sldMkLst>
          <pc:docMk/>
          <pc:sldMk cId="1339759485" sldId="476"/>
        </pc:sldMkLst>
        <pc:spChg chg="mod">
          <ac:chgData name="Munyaradzi Nicholas Murira" userId="6ab3fae5-94bd-47ef-9f25-6c1f645127cf" providerId="ADAL" clId="{7405BB98-7567-48F3-A113-7B1155455A0E}" dt="2023-10-12T08:40:54.460" v="42"/>
          <ac:spMkLst>
            <pc:docMk/>
            <pc:sldMk cId="1339759485" sldId="476"/>
            <ac:spMk id="12291" creationId="{00000000-0000-0000-0000-000000000000}"/>
          </ac:spMkLst>
        </pc:spChg>
      </pc:sldChg>
      <pc:sldChg chg="del modNotes">
        <pc:chgData name="Munyaradzi Nicholas Murira" userId="6ab3fae5-94bd-47ef-9f25-6c1f645127cf" providerId="ADAL" clId="{7405BB98-7567-48F3-A113-7B1155455A0E}" dt="2023-10-12T09:10:51.336" v="43" actId="47"/>
        <pc:sldMkLst>
          <pc:docMk/>
          <pc:sldMk cId="3549758381" sldId="478"/>
        </pc:sldMkLst>
      </pc:sldChg>
      <pc:sldChg chg="del modNotes">
        <pc:chgData name="Munyaradzi Nicholas Murira" userId="6ab3fae5-94bd-47ef-9f25-6c1f645127cf" providerId="ADAL" clId="{7405BB98-7567-48F3-A113-7B1155455A0E}" dt="2023-10-12T09:11:19.078" v="44" actId="47"/>
        <pc:sldMkLst>
          <pc:docMk/>
          <pc:sldMk cId="1505269300" sldId="479"/>
        </pc:sldMkLst>
      </pc:sldChg>
      <pc:sldChg chg="modSp del mod modAnim">
        <pc:chgData name="Munyaradzi Nicholas Murira" userId="6ab3fae5-94bd-47ef-9f25-6c1f645127cf" providerId="ADAL" clId="{7405BB98-7567-48F3-A113-7B1155455A0E}" dt="2023-10-12T12:50:05.982" v="63" actId="47"/>
        <pc:sldMkLst>
          <pc:docMk/>
          <pc:sldMk cId="2523398101" sldId="481"/>
        </pc:sldMkLst>
        <pc:spChg chg="mod">
          <ac:chgData name="Munyaradzi Nicholas Murira" userId="6ab3fae5-94bd-47ef-9f25-6c1f645127cf" providerId="ADAL" clId="{7405BB98-7567-48F3-A113-7B1155455A0E}" dt="2023-10-12T12:34:43.074" v="62" actId="255"/>
          <ac:spMkLst>
            <pc:docMk/>
            <pc:sldMk cId="2523398101" sldId="481"/>
            <ac:spMk id="6" creationId="{00000000-0000-0000-0000-000000000000}"/>
          </ac:spMkLst>
        </pc:spChg>
        <pc:spChg chg="mod">
          <ac:chgData name="Munyaradzi Nicholas Murira" userId="6ab3fae5-94bd-47ef-9f25-6c1f645127cf" providerId="ADAL" clId="{7405BB98-7567-48F3-A113-7B1155455A0E}" dt="2023-10-12T09:46:35.788" v="46" actId="27636"/>
          <ac:spMkLst>
            <pc:docMk/>
            <pc:sldMk cId="2523398101" sldId="481"/>
            <ac:spMk id="7" creationId="{00000000-0000-0000-0000-000000000000}"/>
          </ac:spMkLst>
        </pc:spChg>
      </pc:sldChg>
      <pc:sldChg chg="modNotes">
        <pc:chgData name="Munyaradzi Nicholas Murira" userId="6ab3fae5-94bd-47ef-9f25-6c1f645127cf" providerId="ADAL" clId="{7405BB98-7567-48F3-A113-7B1155455A0E}" dt="2023-10-12T07:55:37.478" v="9" actId="27636"/>
        <pc:sldMkLst>
          <pc:docMk/>
          <pc:sldMk cId="3470341482" sldId="483"/>
        </pc:sldMkLst>
      </pc:sldChg>
      <pc:sldChg chg="modNotes">
        <pc:chgData name="Munyaradzi Nicholas Murira" userId="6ab3fae5-94bd-47ef-9f25-6c1f645127cf" providerId="ADAL" clId="{7405BB98-7567-48F3-A113-7B1155455A0E}" dt="2023-10-12T07:55:37.641" v="10" actId="27636"/>
        <pc:sldMkLst>
          <pc:docMk/>
          <pc:sldMk cId="10172068" sldId="484"/>
        </pc:sldMkLst>
      </pc:sldChg>
      <pc:sldChg chg="modSp mod modAnim">
        <pc:chgData name="Munyaradzi Nicholas Murira" userId="6ab3fae5-94bd-47ef-9f25-6c1f645127cf" providerId="ADAL" clId="{7405BB98-7567-48F3-A113-7B1155455A0E}" dt="2023-10-12T12:53:06.722" v="65" actId="27636"/>
        <pc:sldMkLst>
          <pc:docMk/>
          <pc:sldMk cId="3058939147" sldId="485"/>
        </pc:sldMkLst>
        <pc:spChg chg="mod">
          <ac:chgData name="Munyaradzi Nicholas Murira" userId="6ab3fae5-94bd-47ef-9f25-6c1f645127cf" providerId="ADAL" clId="{7405BB98-7567-48F3-A113-7B1155455A0E}" dt="2023-10-12T12:53:06.722" v="65" actId="27636"/>
          <ac:spMkLst>
            <pc:docMk/>
            <pc:sldMk cId="3058939147" sldId="485"/>
            <ac:spMk id="10" creationId="{00000000-0000-0000-0000-000000000000}"/>
          </ac:spMkLst>
        </pc:spChg>
      </pc:sldChg>
      <pc:sldChg chg="modSp mod">
        <pc:chgData name="Munyaradzi Nicholas Murira" userId="6ab3fae5-94bd-47ef-9f25-6c1f645127cf" providerId="ADAL" clId="{7405BB98-7567-48F3-A113-7B1155455A0E}" dt="2023-10-12T12:56:32.050" v="66" actId="255"/>
        <pc:sldMkLst>
          <pc:docMk/>
          <pc:sldMk cId="3966667530" sldId="488"/>
        </pc:sldMkLst>
        <pc:spChg chg="mod">
          <ac:chgData name="Munyaradzi Nicholas Murira" userId="6ab3fae5-94bd-47ef-9f25-6c1f645127cf" providerId="ADAL" clId="{7405BB98-7567-48F3-A113-7B1155455A0E}" dt="2023-10-12T12:56:32.050" v="66" actId="255"/>
          <ac:spMkLst>
            <pc:docMk/>
            <pc:sldMk cId="3966667530" sldId="488"/>
            <ac:spMk id="22530" creationId="{00000000-0000-0000-0000-000000000000}"/>
          </ac:spMkLst>
        </pc:spChg>
      </pc:sldChg>
      <pc:sldChg chg="modSp mod">
        <pc:chgData name="Munyaradzi Nicholas Murira" userId="6ab3fae5-94bd-47ef-9f25-6c1f645127cf" providerId="ADAL" clId="{7405BB98-7567-48F3-A113-7B1155455A0E}" dt="2023-10-12T07:55:36.936" v="3" actId="27636"/>
        <pc:sldMkLst>
          <pc:docMk/>
          <pc:sldMk cId="54549527" sldId="489"/>
        </pc:sldMkLst>
        <pc:spChg chg="mod">
          <ac:chgData name="Munyaradzi Nicholas Murira" userId="6ab3fae5-94bd-47ef-9f25-6c1f645127cf" providerId="ADAL" clId="{7405BB98-7567-48F3-A113-7B1155455A0E}" dt="2023-10-12T07:55:36.936" v="3" actId="27636"/>
          <ac:spMkLst>
            <pc:docMk/>
            <pc:sldMk cId="54549527" sldId="489"/>
            <ac:spMk id="24579" creationId="{00000000-0000-0000-0000-000000000000}"/>
          </ac:spMkLst>
        </pc:spChg>
      </pc:sldChg>
      <pc:sldChg chg="modNotes">
        <pc:chgData name="Munyaradzi Nicholas Murira" userId="6ab3fae5-94bd-47ef-9f25-6c1f645127cf" providerId="ADAL" clId="{7405BB98-7567-48F3-A113-7B1155455A0E}" dt="2023-10-12T07:55:37.661" v="11" actId="27636"/>
        <pc:sldMkLst>
          <pc:docMk/>
          <pc:sldMk cId="1342411067" sldId="490"/>
        </pc:sldMkLst>
      </pc:sldChg>
      <pc:sldChg chg="modSp mod">
        <pc:chgData name="Munyaradzi Nicholas Murira" userId="6ab3fae5-94bd-47ef-9f25-6c1f645127cf" providerId="ADAL" clId="{7405BB98-7567-48F3-A113-7B1155455A0E}" dt="2023-10-12T07:55:36.963" v="4" actId="27636"/>
        <pc:sldMkLst>
          <pc:docMk/>
          <pc:sldMk cId="701210551" sldId="492"/>
        </pc:sldMkLst>
        <pc:spChg chg="mod">
          <ac:chgData name="Munyaradzi Nicholas Murira" userId="6ab3fae5-94bd-47ef-9f25-6c1f645127cf" providerId="ADAL" clId="{7405BB98-7567-48F3-A113-7B1155455A0E}" dt="2023-10-12T07:55:36.963" v="4" actId="27636"/>
          <ac:spMkLst>
            <pc:docMk/>
            <pc:sldMk cId="701210551" sldId="492"/>
            <ac:spMk id="5" creationId="{00000000-0000-0000-0000-000000000000}"/>
          </ac:spMkLst>
        </pc:spChg>
      </pc:sldChg>
      <pc:sldChg chg="modNotes">
        <pc:chgData name="Munyaradzi Nicholas Murira" userId="6ab3fae5-94bd-47ef-9f25-6c1f645127cf" providerId="ADAL" clId="{7405BB98-7567-48F3-A113-7B1155455A0E}" dt="2023-10-12T07:55:37.688" v="12" actId="27636"/>
        <pc:sldMkLst>
          <pc:docMk/>
          <pc:sldMk cId="125481589" sldId="495"/>
        </pc:sldMkLst>
      </pc:sldChg>
      <pc:sldChg chg="modSp mod">
        <pc:chgData name="Munyaradzi Nicholas Murira" userId="6ab3fae5-94bd-47ef-9f25-6c1f645127cf" providerId="ADAL" clId="{7405BB98-7567-48F3-A113-7B1155455A0E}" dt="2023-10-12T07:55:37.025" v="5" actId="27636"/>
        <pc:sldMkLst>
          <pc:docMk/>
          <pc:sldMk cId="1807798895" sldId="505"/>
        </pc:sldMkLst>
        <pc:spChg chg="mod">
          <ac:chgData name="Munyaradzi Nicholas Murira" userId="6ab3fae5-94bd-47ef-9f25-6c1f645127cf" providerId="ADAL" clId="{7405BB98-7567-48F3-A113-7B1155455A0E}" dt="2023-10-12T07:55:37.025" v="5" actId="27636"/>
          <ac:spMkLst>
            <pc:docMk/>
            <pc:sldMk cId="1807798895" sldId="505"/>
            <ac:spMk id="83971" creationId="{00000000-0000-0000-0000-000000000000}"/>
          </ac:spMkLst>
        </pc:spChg>
      </pc:sldChg>
      <pc:sldChg chg="modSp mod">
        <pc:chgData name="Munyaradzi Nicholas Murira" userId="6ab3fae5-94bd-47ef-9f25-6c1f645127cf" providerId="ADAL" clId="{7405BB98-7567-48F3-A113-7B1155455A0E}" dt="2023-10-12T07:55:37.042" v="6" actId="27636"/>
        <pc:sldMkLst>
          <pc:docMk/>
          <pc:sldMk cId="2876449904" sldId="506"/>
        </pc:sldMkLst>
        <pc:spChg chg="mod">
          <ac:chgData name="Munyaradzi Nicholas Murira" userId="6ab3fae5-94bd-47ef-9f25-6c1f645127cf" providerId="ADAL" clId="{7405BB98-7567-48F3-A113-7B1155455A0E}" dt="2023-10-12T07:55:37.042" v="6" actId="27636"/>
          <ac:spMkLst>
            <pc:docMk/>
            <pc:sldMk cId="2876449904" sldId="506"/>
            <ac:spMk id="83971"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11/30/2023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effectLst/>
                <a:latin typeface="+mn-lt"/>
                <a:ea typeface="+mn-ea"/>
                <a:cs typeface="+mn-cs"/>
              </a:rPr>
              <a:t>Committee on National Security Systems (CNSS), formerly known as the National Security Telecommunications and Information Systems Security Committee (NSTISSC), chaired by the U.S. Secretary of </a:t>
            </a:r>
            <a:r>
              <a:rPr lang="en-GB" sz="1200" b="0" i="0" kern="1200" dirty="0" err="1">
                <a:solidFill>
                  <a:schemeClr val="tx1"/>
                </a:solidFill>
                <a:effectLst/>
                <a:latin typeface="+mn-lt"/>
                <a:ea typeface="+mn-ea"/>
                <a:cs typeface="+mn-cs"/>
              </a:rPr>
              <a:t>Defense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Training Standard for Information Systems Security (InfoSec) Professionals,” presents a comprehensive model of InfoSec known as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which is named after its developer, John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Shown in Figure 1-2, which is an adaptation of the NSTISSI model,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serves as the standard for understanding many aspects of InfoSec, and shows the three dimensions that are central to the discussion of InfoSec: information characteristics, information location, and security control categories. If you extend the relationship among the three dimensions that are represented by the axes in the figure, you end up with a 3 × 3 × 3 cube with 27 cells. Each cell represents an area of intersection among these three dimensions, which must be addressed to secure information. When using this model to design or review any InfoSec program, you must make sure that each of the 27 cells is properly addressed by each of the three communities of interest.</a:t>
            </a:r>
            <a:endParaRPr lang="en-GB" dirty="0"/>
          </a:p>
          <a:p>
            <a:endParaRPr lang="en-GB" dirty="0"/>
          </a:p>
          <a:p>
            <a:r>
              <a:rPr lang="en-GB" dirty="0"/>
              <a:t>It’s the role of management to ensure that each strategy is properly planned, organised, staffed, directed, and controlled. </a:t>
            </a:r>
          </a:p>
          <a:p>
            <a:r>
              <a:rPr lang="en-GB" dirty="0"/>
              <a:t>Specialised areas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39079444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effectLst/>
                <a:latin typeface="+mn-lt"/>
                <a:ea typeface="+mn-ea"/>
                <a:cs typeface="+mn-cs"/>
              </a:rPr>
              <a:t>Committee on National Security Systems (CNSS), formerly known as the National Security Telecommunications and Information Systems Security Committee (NSTISSC), chaired by the U.S. Secretary of </a:t>
            </a:r>
            <a:r>
              <a:rPr lang="en-GB" sz="1200" b="0" i="0" kern="1200" dirty="0" err="1">
                <a:solidFill>
                  <a:schemeClr val="tx1"/>
                </a:solidFill>
                <a:effectLst/>
                <a:latin typeface="+mn-lt"/>
                <a:ea typeface="+mn-ea"/>
                <a:cs typeface="+mn-cs"/>
              </a:rPr>
              <a:t>Defense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Training Standard for Information Systems Security (InfoSec) Professionals,” presents a comprehensive model of InfoSec known as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which is named after its developer, John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Shown in Figure 1-2, which is an adaptation of the NSTISSI model,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serves as the standard for understanding many aspects of InfoSec, and shows the three dimensions that are central to the discussion of InfoSec: information characteristics, information location, and security control categories. If you extend the relationship among the three dimensions that are represented by the axes in the figure, you end up with a 3 × 3 × 3 cube with 27 cells. Each cell represents an area of intersection among these three dimensions, which must be addressed to secure information. When using this model to design or review any InfoSec program, you must make sure that each of the 27 cells is properly addressed by each of the three communities of interest.</a:t>
            </a:r>
            <a:endParaRPr lang="en-GB" dirty="0"/>
          </a:p>
          <a:p>
            <a:endParaRPr lang="en-GB" dirty="0"/>
          </a:p>
          <a:p>
            <a:r>
              <a:rPr lang="en-GB" dirty="0"/>
              <a:t>It’s the role of management to ensure that each strategy is properly planned, organised, staffed, directed, and controlled. </a:t>
            </a:r>
          </a:p>
          <a:p>
            <a:r>
              <a:rPr lang="en-GB" dirty="0"/>
              <a:t>Specialised areas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a:t>
            </a:fld>
            <a:endParaRPr lang="en-GB"/>
          </a:p>
        </p:txBody>
      </p:sp>
    </p:spTree>
    <p:extLst>
      <p:ext uri="{BB962C8B-B14F-4D97-AF65-F5344CB8AC3E}">
        <p14:creationId xmlns:p14="http://schemas.microsoft.com/office/powerpoint/2010/main" val="2229892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effectLst/>
                <a:latin typeface="+mn-lt"/>
                <a:ea typeface="+mn-ea"/>
                <a:cs typeface="+mn-cs"/>
              </a:rPr>
              <a:t>Committee on National Security Systems (CNSS), formerly known as the National Security Telecommunications and Information Systems Security Committee (NSTISSC), chaired by the U.S. Secretary of </a:t>
            </a:r>
            <a:r>
              <a:rPr lang="en-GB" sz="1200" b="0" i="0" kern="1200" dirty="0" err="1">
                <a:solidFill>
                  <a:schemeClr val="tx1"/>
                </a:solidFill>
                <a:effectLst/>
                <a:latin typeface="+mn-lt"/>
                <a:ea typeface="+mn-ea"/>
                <a:cs typeface="+mn-cs"/>
              </a:rPr>
              <a:t>Defense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Training Standard for Information Systems Security (InfoSec) Professionals,” presents a comprehensive model of InfoSec known as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which is named after its developer, John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Shown in Figure 1-2, which is an adaptation of the NSTISSI model,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serves as the standard for understanding many aspects of InfoSec, and shows the three dimensions that are central to the discussion of InfoSec: information characteristics, information location, and security control categories. If you extend the relationship among the three dimensions that are represented by the axes in the figure, you end up with a 3 × 3 × 3 cube with 27 cells. Each cell represents an area of intersection among these three dimensions, which must be addressed to secure information. When using this model to design or review any InfoSec program, you must make sure that each of the 27 cells is properly addressed by each of the three communities of interest.</a:t>
            </a:r>
            <a:endParaRPr lang="en-GB" dirty="0"/>
          </a:p>
          <a:p>
            <a:endParaRPr lang="en-GB" dirty="0"/>
          </a:p>
          <a:p>
            <a:r>
              <a:rPr lang="en-GB" dirty="0"/>
              <a:t>It’s the role of management to ensure that each strategy is properly planned, organised, staffed, directed, and controlled. </a:t>
            </a:r>
          </a:p>
          <a:p>
            <a:r>
              <a:rPr lang="en-GB" dirty="0"/>
              <a:t>Specialised areas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a:t>
            </a:fld>
            <a:endParaRPr lang="en-GB"/>
          </a:p>
        </p:txBody>
      </p:sp>
    </p:spTree>
    <p:extLst>
      <p:ext uri="{BB962C8B-B14F-4D97-AF65-F5344CB8AC3E}">
        <p14:creationId xmlns:p14="http://schemas.microsoft.com/office/powerpoint/2010/main" val="25782638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effectLst/>
                <a:latin typeface="+mn-lt"/>
                <a:ea typeface="+mn-ea"/>
                <a:cs typeface="+mn-cs"/>
              </a:rPr>
              <a:t>Committee on National Security Systems (CNSS), formerly known as the National Security Telecommunications and Information Systems Security Committee (NSTISSC), chaired by the U.S. Secretary of </a:t>
            </a:r>
            <a:r>
              <a:rPr lang="en-GB" sz="1200" b="0" i="0" kern="1200" dirty="0" err="1">
                <a:solidFill>
                  <a:schemeClr val="tx1"/>
                </a:solidFill>
                <a:effectLst/>
                <a:latin typeface="+mn-lt"/>
                <a:ea typeface="+mn-ea"/>
                <a:cs typeface="+mn-cs"/>
              </a:rPr>
              <a:t>Defense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Training Standard for Information Systems Security (InfoSec) Professionals,” presents a comprehensive model of InfoSec known as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which is named after its developer, John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Shown in Figure 1-2, which is an adaptation of the NSTISSI model,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serves as the standard for understanding many aspects of InfoSec, and shows the three dimensions that are central to the discussion of InfoSec: information characteristics, information location, and security control categories. If you extend the relationship among the three dimensions that are represented by the axes in the figure, you end up with a 3 × 3 × 3 cube with 27 cells. Each cell represents an area of intersection among these three dimensions, which must be addressed to secure information. When using this model to design or review any InfoSec program, you must make sure that each of the 27 cells is properly addressed by each of the three communities of interest.</a:t>
            </a:r>
            <a:endParaRPr lang="en-GB" dirty="0"/>
          </a:p>
          <a:p>
            <a:endParaRPr lang="en-GB" dirty="0"/>
          </a:p>
          <a:p>
            <a:r>
              <a:rPr lang="en-GB" dirty="0"/>
              <a:t>It’s the role of management to ensure that each strategy is properly planned, organised, staffed, directed, and controlled. </a:t>
            </a:r>
          </a:p>
          <a:p>
            <a:r>
              <a:rPr lang="en-GB" dirty="0"/>
              <a:t>Specialised areas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a:t>
            </a:fld>
            <a:endParaRPr lang="en-GB"/>
          </a:p>
        </p:txBody>
      </p:sp>
    </p:spTree>
    <p:extLst>
      <p:ext uri="{BB962C8B-B14F-4D97-AF65-F5344CB8AC3E}">
        <p14:creationId xmlns:p14="http://schemas.microsoft.com/office/powerpoint/2010/main" val="13295848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6</a:t>
            </a:fld>
            <a:endParaRPr lang="en-GB"/>
          </a:p>
        </p:txBody>
      </p:sp>
    </p:spTree>
    <p:extLst>
      <p:ext uri="{BB962C8B-B14F-4D97-AF65-F5344CB8AC3E}">
        <p14:creationId xmlns:p14="http://schemas.microsoft.com/office/powerpoint/2010/main" val="2680440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effectLst/>
                <a:latin typeface="+mn-lt"/>
                <a:ea typeface="+mn-ea"/>
                <a:cs typeface="+mn-cs"/>
              </a:rPr>
              <a:t>Committee on National Security Systems (CNSS), formerly known as the National Security Telecommunications and Information Systems Security Committee (NSTISSC), chaired by the U.S. Secretary of </a:t>
            </a:r>
            <a:r>
              <a:rPr lang="en-GB" sz="1200" b="0" i="0" kern="1200" dirty="0" err="1">
                <a:solidFill>
                  <a:schemeClr val="tx1"/>
                </a:solidFill>
                <a:effectLst/>
                <a:latin typeface="+mn-lt"/>
                <a:ea typeface="+mn-ea"/>
                <a:cs typeface="+mn-cs"/>
              </a:rPr>
              <a:t>Defense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Training Standard for Information Systems Security (InfoSec) Professionals,” presents a comprehensive model of InfoSec known as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which is named after its developer, John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Shown in Figure 1-2, which is an adaptation of the NSTISSI model,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serves as the standard for understanding many aspects of InfoSec, and shows the three dimensions that are central to the discussion of InfoSec: information characteristics, information location, and security control categories. If you extend the relationship among the three dimensions that are represented by the axes in the figure, you end up with a 3 × 3 × 3 cube with 27 cells. Each cell represents an area of intersection among these three dimensions, which must be addressed to secure information. When using this model to design or review any InfoSec program, you must make sure that each of the 27 cells is properly addressed by each of the three communities of interest.</a:t>
            </a:r>
            <a:endParaRPr lang="en-GB" dirty="0"/>
          </a:p>
          <a:p>
            <a:endParaRPr lang="en-GB" dirty="0"/>
          </a:p>
          <a:p>
            <a:r>
              <a:rPr lang="en-GB" dirty="0"/>
              <a:t>It’s the role of management to ensure that each strategy is properly planned, organised, staffed, directed, and controlled. </a:t>
            </a:r>
          </a:p>
          <a:p>
            <a:r>
              <a:rPr lang="en-GB" dirty="0"/>
              <a:t>Specialised areas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7</a:t>
            </a:fld>
            <a:endParaRPr lang="en-GB"/>
          </a:p>
        </p:txBody>
      </p:sp>
    </p:spTree>
    <p:extLst>
      <p:ext uri="{BB962C8B-B14F-4D97-AF65-F5344CB8AC3E}">
        <p14:creationId xmlns:p14="http://schemas.microsoft.com/office/powerpoint/2010/main" val="40963012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effectLst/>
                <a:latin typeface="+mn-lt"/>
                <a:ea typeface="+mn-ea"/>
                <a:cs typeface="+mn-cs"/>
              </a:rPr>
              <a:t>Committee on National Security Systems (CNSS), formerly known as the National Security Telecommunications and Information Systems Security Committee (NSTISSC), chaired by the U.S. Secretary of </a:t>
            </a:r>
            <a:r>
              <a:rPr lang="en-GB" sz="1200" b="0" i="0" kern="1200" dirty="0" err="1">
                <a:solidFill>
                  <a:schemeClr val="tx1"/>
                </a:solidFill>
                <a:effectLst/>
                <a:latin typeface="+mn-lt"/>
                <a:ea typeface="+mn-ea"/>
                <a:cs typeface="+mn-cs"/>
              </a:rPr>
              <a:t>Defense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Training Standard for Information Systems Security (InfoSec) Professionals,” presents a comprehensive model of InfoSec known as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which is named after its developer, John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Shown in Figure 1-2, which is an adaptation of the NSTISSI model,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serves as the standard for understanding many aspects of InfoSec, and shows the three dimensions that are central to the discussion of InfoSec: information characteristics, information location, and security control categories. If you extend the relationship among the three dimensions that are represented by the axes in the figure, you end up with a 3 × 3 × 3 cube with 27 cells. Each cell represents an area of intersection among these three dimensions, which must be addressed to secure information. When using this model to design or review any InfoSec program, you must make sure that each of the 27 cells is properly addressed by each of the three communities of interest.</a:t>
            </a:r>
            <a:endParaRPr lang="en-GB" dirty="0"/>
          </a:p>
          <a:p>
            <a:endParaRPr lang="en-GB" dirty="0"/>
          </a:p>
          <a:p>
            <a:r>
              <a:rPr lang="en-GB" dirty="0"/>
              <a:t>It’s the role of management to ensure that each strategy is properly planned, organised, staffed, directed, and controlled. </a:t>
            </a:r>
          </a:p>
          <a:p>
            <a:r>
              <a:rPr lang="en-GB" dirty="0"/>
              <a:t>Specialised areas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8</a:t>
            </a:fld>
            <a:endParaRPr lang="en-GB"/>
          </a:p>
        </p:txBody>
      </p:sp>
    </p:spTree>
    <p:extLst>
      <p:ext uri="{BB962C8B-B14F-4D97-AF65-F5344CB8AC3E}">
        <p14:creationId xmlns:p14="http://schemas.microsoft.com/office/powerpoint/2010/main" val="10783362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effectLst/>
                <a:latin typeface="+mn-lt"/>
                <a:ea typeface="+mn-ea"/>
                <a:cs typeface="+mn-cs"/>
              </a:rPr>
              <a:t>Committee on National Security Systems (CNSS), formerly known as the National Security Telecommunications and Information Systems Security Committee (NSTISSC), chaired by the U.S. Secretary of </a:t>
            </a:r>
            <a:r>
              <a:rPr lang="en-GB" sz="1200" b="0" i="0" kern="1200" dirty="0" err="1">
                <a:solidFill>
                  <a:schemeClr val="tx1"/>
                </a:solidFill>
                <a:effectLst/>
                <a:latin typeface="+mn-lt"/>
                <a:ea typeface="+mn-ea"/>
                <a:cs typeface="+mn-cs"/>
              </a:rPr>
              <a:t>Defense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Training Standard for Information Systems Security (InfoSec) Professionals,” presents a comprehensive model of InfoSec known as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which is named after its developer, John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Shown in Figure 1-2, which is an adaptation of the NSTISSI model,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serves as the standard for understanding many aspects of InfoSec, and shows the three dimensions that are central to the discussion of InfoSec: information characteristics, information location, and security control categories. If you extend the relationship among the three dimensions that are represented by the axes in the figure, you end up with a 3 × 3 × 3 cube with 27 cells. Each cell represents an area of intersection among these three dimensions, which must be addressed to secure information. When using this model to design or review any InfoSec program, you must make sure that each of the 27 cells is properly addressed by each of the three communities of interest.</a:t>
            </a:r>
            <a:endParaRPr lang="en-GB" dirty="0"/>
          </a:p>
          <a:p>
            <a:endParaRPr lang="en-GB" dirty="0"/>
          </a:p>
          <a:p>
            <a:r>
              <a:rPr lang="en-GB" dirty="0"/>
              <a:t>It’s the role of management to ensure that each strategy is properly planned, organised, staffed, directed, and controlled. </a:t>
            </a:r>
          </a:p>
          <a:p>
            <a:r>
              <a:rPr lang="en-GB" dirty="0"/>
              <a:t>Specialised areas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9</a:t>
            </a:fld>
            <a:endParaRPr lang="en-GB"/>
          </a:p>
        </p:txBody>
      </p:sp>
    </p:spTree>
    <p:extLst>
      <p:ext uri="{BB962C8B-B14F-4D97-AF65-F5344CB8AC3E}">
        <p14:creationId xmlns:p14="http://schemas.microsoft.com/office/powerpoint/2010/main" val="18841843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690BE0-0BF1-4BA5-B347-64189A02BAEE}" type="slidenum">
              <a:rPr lang="en-US" altLang="en-US" sz="1200" smtClean="0"/>
              <a:pPr eaLnBrk="1" hangingPunct="1"/>
              <a:t>10</a:t>
            </a:fld>
            <a:endParaRPr lang="en-US" altLang="en-US" sz="1200" dirty="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6943978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690BE0-0BF1-4BA5-B347-64189A02BAEE}" type="slidenum">
              <a:rPr lang="en-US" altLang="en-US" sz="1200" smtClean="0"/>
              <a:pPr eaLnBrk="1" hangingPunct="1"/>
              <a:t>11</a:t>
            </a:fld>
            <a:endParaRPr lang="en-US" altLang="en-US" sz="1200" dirty="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8744017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12</a:t>
            </a:fld>
            <a:endParaRPr lang="en-GB"/>
          </a:p>
        </p:txBody>
      </p:sp>
    </p:spTree>
    <p:extLst>
      <p:ext uri="{BB962C8B-B14F-4D97-AF65-F5344CB8AC3E}">
        <p14:creationId xmlns:p14="http://schemas.microsoft.com/office/powerpoint/2010/main" val="20690710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11/30/2023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11/30/2023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11/30/2023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11/30/2023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11/30/2023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11/30/2023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11/30/2023</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2649" y="1357360"/>
            <a:ext cx="7478702" cy="2675689"/>
          </a:xfrm>
        </p:spPr>
        <p:txBody>
          <a:bodyPr/>
          <a:lstStyle/>
          <a:p>
            <a:r>
              <a:rPr lang="en-US" sz="4400" dirty="0">
                <a:solidFill>
                  <a:srgbClr val="0F3661"/>
                </a:solidFill>
                <a:latin typeface="Times New Roman"/>
                <a:cs typeface="Times New Roman"/>
              </a:rPr>
              <a:t>1.Criteria for Involving Law Enforcement Agencies During</a:t>
            </a: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2.Disaster Recovery Plan</a:t>
            </a:r>
          </a:p>
        </p:txBody>
      </p:sp>
      <p:sp>
        <p:nvSpPr>
          <p:cNvPr id="3" name="TextBox 2"/>
          <p:cNvSpPr txBox="1"/>
          <p:nvPr/>
        </p:nvSpPr>
        <p:spPr>
          <a:xfrm>
            <a:off x="3885754" y="4774721"/>
            <a:ext cx="1372492" cy="523220"/>
          </a:xfrm>
          <a:prstGeom prst="rect">
            <a:avLst/>
          </a:prstGeom>
          <a:noFill/>
        </p:spPr>
        <p:txBody>
          <a:bodyPr wrap="none" rtlCol="0">
            <a:spAutoFit/>
          </a:bodyPr>
          <a:lstStyle/>
          <a:p>
            <a:r>
              <a:rPr lang="en-US" altLang="zh-CN" sz="2800" dirty="0">
                <a:solidFill>
                  <a:schemeClr val="accent2">
                    <a:lumMod val="60000"/>
                    <a:lumOff val="40000"/>
                  </a:schemeClr>
                </a:solidFill>
                <a:latin typeface="Times New Roman"/>
                <a:cs typeface="Times New Roman"/>
              </a:rPr>
              <a:t>Group</a:t>
            </a:r>
            <a:r>
              <a:rPr lang="en-US" sz="2800" dirty="0">
                <a:solidFill>
                  <a:schemeClr val="accent2">
                    <a:lumMod val="60000"/>
                    <a:lumOff val="40000"/>
                  </a:schemeClr>
                </a:solidFill>
                <a:latin typeface="Times New Roman"/>
                <a:cs typeface="Times New Roman"/>
              </a:rPr>
              <a:t> 3</a:t>
            </a: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060" y="704185"/>
            <a:ext cx="8096376" cy="713306"/>
          </a:xfrm>
        </p:spPr>
        <p:txBody>
          <a:bodyPr/>
          <a:lstStyle/>
          <a:p>
            <a:br>
              <a:rPr lang="en-US" dirty="0"/>
            </a:br>
            <a:r>
              <a:rPr lang="en-US" sz="3600" b="1" dirty="0"/>
              <a:t>Criteria for Involving Law Enforcement Agencies </a:t>
            </a:r>
            <a:endParaRPr lang="en-GB" b="1" dirty="0"/>
          </a:p>
        </p:txBody>
      </p:sp>
      <p:sp>
        <p:nvSpPr>
          <p:cNvPr id="5" name="内容占位符 4">
            <a:extLst>
              <a:ext uri="{FF2B5EF4-FFF2-40B4-BE49-F238E27FC236}">
                <a16:creationId xmlns:a16="http://schemas.microsoft.com/office/drawing/2014/main" id="{58FD9BAF-06AC-069A-430D-6B02E2C850FB}"/>
              </a:ext>
            </a:extLst>
          </p:cNvPr>
          <p:cNvSpPr>
            <a:spLocks noGrp="1"/>
          </p:cNvSpPr>
          <p:nvPr>
            <p:ph idx="1"/>
          </p:nvPr>
        </p:nvSpPr>
        <p:spPr>
          <a:xfrm>
            <a:off x="345171" y="1413597"/>
            <a:ext cx="8798829" cy="4343400"/>
          </a:xfrm>
        </p:spPr>
        <p:txBody>
          <a:bodyPr>
            <a:normAutofit/>
          </a:bodyPr>
          <a:lstStyle/>
          <a:p>
            <a:pPr marL="0" indent="0" algn="l">
              <a:buNone/>
            </a:pPr>
            <a:r>
              <a:rPr lang="en-US" altLang="zh-CN" b="0" i="0" dirty="0">
                <a:solidFill>
                  <a:srgbClr val="374151"/>
                </a:solidFill>
                <a:effectLst/>
                <a:latin typeface="Söhne"/>
              </a:rPr>
              <a:t>Nature and Severity of the Incident: If the incident involves illegal activities like theft, vandalism, cybercrime, or physical violence, law enforcement should be involved.</a:t>
            </a:r>
          </a:p>
          <a:p>
            <a:pPr marL="0" indent="0" algn="l">
              <a:buNone/>
            </a:pPr>
            <a:r>
              <a:rPr lang="en-US" altLang="zh-CN" b="0" i="0" dirty="0">
                <a:solidFill>
                  <a:srgbClr val="374151"/>
                </a:solidFill>
                <a:effectLst/>
                <a:latin typeface="Söhne"/>
              </a:rPr>
              <a:t>Threat to Public Safety: If the incident poses a threat to the safety of individuals or the public, involving law enforcement is crucial.</a:t>
            </a:r>
          </a:p>
          <a:p>
            <a:pPr marL="0" indent="0" algn="l">
              <a:buNone/>
            </a:pPr>
            <a:endParaRPr lang="en-US" altLang="zh-CN" b="0" i="0" dirty="0">
              <a:solidFill>
                <a:srgbClr val="374151"/>
              </a:solidFill>
              <a:effectLst/>
              <a:latin typeface="Söhne"/>
            </a:endParaRPr>
          </a:p>
        </p:txBody>
      </p:sp>
      <p:pic>
        <p:nvPicPr>
          <p:cNvPr id="6" name="图片 5">
            <a:extLst>
              <a:ext uri="{FF2B5EF4-FFF2-40B4-BE49-F238E27FC236}">
                <a16:creationId xmlns:a16="http://schemas.microsoft.com/office/drawing/2014/main" id="{1C03623D-1D46-3516-CE0F-63D3877CE496}"/>
              </a:ext>
            </a:extLst>
          </p:cNvPr>
          <p:cNvPicPr>
            <a:picLocks noChangeAspect="1"/>
          </p:cNvPicPr>
          <p:nvPr/>
        </p:nvPicPr>
        <p:blipFill>
          <a:blip r:embed="rId3"/>
          <a:stretch>
            <a:fillRect/>
          </a:stretch>
        </p:blipFill>
        <p:spPr>
          <a:xfrm>
            <a:off x="5336256" y="3695970"/>
            <a:ext cx="2984178" cy="2986582"/>
          </a:xfrm>
          <a:prstGeom prst="rect">
            <a:avLst/>
          </a:prstGeom>
        </p:spPr>
      </p:pic>
    </p:spTree>
    <p:extLst>
      <p:ext uri="{BB962C8B-B14F-4D97-AF65-F5344CB8AC3E}">
        <p14:creationId xmlns:p14="http://schemas.microsoft.com/office/powerpoint/2010/main" val="35046952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060" y="704185"/>
            <a:ext cx="8096376" cy="713306"/>
          </a:xfrm>
        </p:spPr>
        <p:txBody>
          <a:bodyPr/>
          <a:lstStyle/>
          <a:p>
            <a:br>
              <a:rPr lang="en-US" dirty="0"/>
            </a:br>
            <a:r>
              <a:rPr lang="en-US" sz="3600" b="1" dirty="0"/>
              <a:t>Criteria for Involving Law Enforcement Agencies </a:t>
            </a:r>
            <a:endParaRPr lang="en-GB" b="1" dirty="0"/>
          </a:p>
        </p:txBody>
      </p:sp>
      <p:sp>
        <p:nvSpPr>
          <p:cNvPr id="5" name="内容占位符 4">
            <a:extLst>
              <a:ext uri="{FF2B5EF4-FFF2-40B4-BE49-F238E27FC236}">
                <a16:creationId xmlns:a16="http://schemas.microsoft.com/office/drawing/2014/main" id="{58FD9BAF-06AC-069A-430D-6B02E2C850FB}"/>
              </a:ext>
            </a:extLst>
          </p:cNvPr>
          <p:cNvSpPr>
            <a:spLocks noGrp="1"/>
          </p:cNvSpPr>
          <p:nvPr>
            <p:ph idx="1"/>
          </p:nvPr>
        </p:nvSpPr>
        <p:spPr>
          <a:xfrm>
            <a:off x="345171" y="1413597"/>
            <a:ext cx="8798829" cy="4343400"/>
          </a:xfrm>
        </p:spPr>
        <p:txBody>
          <a:bodyPr>
            <a:normAutofit/>
          </a:bodyPr>
          <a:lstStyle/>
          <a:p>
            <a:pPr marL="0" indent="0" algn="l">
              <a:buNone/>
            </a:pPr>
            <a:r>
              <a:rPr lang="en-US" altLang="zh-CN" b="0" i="0" dirty="0">
                <a:solidFill>
                  <a:srgbClr val="374151"/>
                </a:solidFill>
                <a:effectLst/>
                <a:latin typeface="Söhne"/>
              </a:rPr>
              <a:t>Legal Obligations and Compliance: Certain incidents may require the involvement of law enforcement due to regulatory or legal obligations.</a:t>
            </a:r>
          </a:p>
          <a:p>
            <a:pPr marL="0" indent="0" algn="l">
              <a:buNone/>
            </a:pPr>
            <a:r>
              <a:rPr lang="en-US" altLang="zh-CN" b="0" i="0" dirty="0">
                <a:solidFill>
                  <a:srgbClr val="374151"/>
                </a:solidFill>
                <a:effectLst/>
                <a:latin typeface="Söhne"/>
              </a:rPr>
              <a:t>Protection of Assets: In cases where significant organizational assets are at risk, law enforcement can help in their protection and recovery.</a:t>
            </a:r>
          </a:p>
          <a:p>
            <a:pPr marL="0" indent="0" algn="l">
              <a:buNone/>
            </a:pPr>
            <a:r>
              <a:rPr lang="en-US" altLang="zh-CN" b="0" i="0" dirty="0">
                <a:solidFill>
                  <a:srgbClr val="374151"/>
                </a:solidFill>
                <a:effectLst/>
                <a:latin typeface="Söhne"/>
              </a:rPr>
              <a:t>Investigation and Evidence Collection: For incidents requiring professional investigation or evidence collection, law enforcement agencies have the necessary expertise.</a:t>
            </a:r>
          </a:p>
        </p:txBody>
      </p:sp>
    </p:spTree>
    <p:extLst>
      <p:ext uri="{BB962C8B-B14F-4D97-AF65-F5344CB8AC3E}">
        <p14:creationId xmlns:p14="http://schemas.microsoft.com/office/powerpoint/2010/main" val="32861616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4185" y="397510"/>
            <a:ext cx="6726218" cy="713306"/>
          </a:xfrm>
        </p:spPr>
        <p:txBody>
          <a:bodyPr/>
          <a:lstStyle/>
          <a:p>
            <a:br>
              <a:rPr lang="en-US" dirty="0"/>
            </a:br>
            <a:r>
              <a:rPr lang="en-US" sz="3600" b="1" dirty="0"/>
              <a:t>Disaster Recovery Plan</a:t>
            </a:r>
            <a:endParaRPr lang="en-GB" b="1" dirty="0"/>
          </a:p>
        </p:txBody>
      </p:sp>
      <p:sp>
        <p:nvSpPr>
          <p:cNvPr id="5" name="内容占位符 4">
            <a:extLst>
              <a:ext uri="{FF2B5EF4-FFF2-40B4-BE49-F238E27FC236}">
                <a16:creationId xmlns:a16="http://schemas.microsoft.com/office/drawing/2014/main" id="{58FD9BAF-06AC-069A-430D-6B02E2C850FB}"/>
              </a:ext>
            </a:extLst>
          </p:cNvPr>
          <p:cNvSpPr>
            <a:spLocks noGrp="1"/>
          </p:cNvSpPr>
          <p:nvPr>
            <p:ph idx="1"/>
          </p:nvPr>
        </p:nvSpPr>
        <p:spPr>
          <a:xfrm>
            <a:off x="397883" y="1110816"/>
            <a:ext cx="8746117" cy="4343400"/>
          </a:xfrm>
        </p:spPr>
        <p:txBody>
          <a:bodyPr>
            <a:normAutofit fontScale="85000" lnSpcReduction="20000"/>
          </a:bodyPr>
          <a:lstStyle/>
          <a:p>
            <a:pPr marL="0" indent="0" algn="l">
              <a:buNone/>
            </a:pPr>
            <a:r>
              <a:rPr lang="en-US" altLang="zh-CN" sz="3600" b="0" i="0" dirty="0">
                <a:solidFill>
                  <a:srgbClr val="374151"/>
                </a:solidFill>
                <a:effectLst/>
                <a:latin typeface="Söhne"/>
              </a:rPr>
              <a:t>Definition: A Disaster Recovery Plan (DRP) is a systematically documented and structured approach comprising detailed instructions for responding to unplanned incidents. This plan encompasses strategies and procedures to restore hardware, applications, and data deemed essential for business functionality. It includes identifying critical IT systems and networks, prioritizing their recovery based on business needs, and outlining the steps required to restart, reconfigure, and recover systems and networks.</a:t>
            </a:r>
            <a:endParaRPr lang="zh-CN" altLang="en-US" sz="3600" dirty="0"/>
          </a:p>
        </p:txBody>
      </p:sp>
    </p:spTree>
    <p:extLst>
      <p:ext uri="{BB962C8B-B14F-4D97-AF65-F5344CB8AC3E}">
        <p14:creationId xmlns:p14="http://schemas.microsoft.com/office/powerpoint/2010/main" val="168618025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4185" y="397510"/>
            <a:ext cx="6726218" cy="713306"/>
          </a:xfrm>
        </p:spPr>
        <p:txBody>
          <a:bodyPr/>
          <a:lstStyle/>
          <a:p>
            <a:br>
              <a:rPr lang="en-US" dirty="0"/>
            </a:br>
            <a:r>
              <a:rPr lang="en-US" sz="3600" b="1" dirty="0"/>
              <a:t>Disaster Recovery Plan</a:t>
            </a:r>
            <a:endParaRPr lang="en-GB" b="1" dirty="0"/>
          </a:p>
        </p:txBody>
      </p:sp>
      <p:sp>
        <p:nvSpPr>
          <p:cNvPr id="5" name="内容占位符 4">
            <a:extLst>
              <a:ext uri="{FF2B5EF4-FFF2-40B4-BE49-F238E27FC236}">
                <a16:creationId xmlns:a16="http://schemas.microsoft.com/office/drawing/2014/main" id="{58FD9BAF-06AC-069A-430D-6B02E2C850FB}"/>
              </a:ext>
            </a:extLst>
          </p:cNvPr>
          <p:cNvSpPr>
            <a:spLocks noGrp="1"/>
          </p:cNvSpPr>
          <p:nvPr>
            <p:ph idx="1"/>
          </p:nvPr>
        </p:nvSpPr>
        <p:spPr>
          <a:xfrm>
            <a:off x="397883" y="1110815"/>
            <a:ext cx="8746117" cy="3109959"/>
          </a:xfrm>
        </p:spPr>
        <p:txBody>
          <a:bodyPr>
            <a:normAutofit fontScale="70000" lnSpcReduction="20000"/>
          </a:bodyPr>
          <a:lstStyle/>
          <a:p>
            <a:pPr marL="0" indent="0" algn="l">
              <a:buNone/>
            </a:pPr>
            <a:r>
              <a:rPr lang="en-US" altLang="zh-CN" sz="3600" b="0" i="0" dirty="0">
                <a:solidFill>
                  <a:srgbClr val="374151"/>
                </a:solidFill>
                <a:effectLst/>
                <a:latin typeface="Söhne"/>
              </a:rPr>
              <a:t>Importance: The essence of a Disaster Recovery Plan lies in its ability to minimize operational disruptions and ensure the stability and continuity of business operations. In today's digitally-driven business landscape, the recovery of technology and infrastructure is paramount following a disaster. A well-crafted DRP is not just about recovery; it's about maintaining customer trust, meeting regulatory compliances, and safeguarding the organization's reputation. </a:t>
            </a:r>
            <a:endParaRPr lang="zh-CN" altLang="en-US" sz="3600" dirty="0"/>
          </a:p>
        </p:txBody>
      </p:sp>
      <p:pic>
        <p:nvPicPr>
          <p:cNvPr id="4" name="图片 3">
            <a:extLst>
              <a:ext uri="{FF2B5EF4-FFF2-40B4-BE49-F238E27FC236}">
                <a16:creationId xmlns:a16="http://schemas.microsoft.com/office/drawing/2014/main" id="{AA57E299-4608-2AB0-2545-63BC4F96B743}"/>
              </a:ext>
            </a:extLst>
          </p:cNvPr>
          <p:cNvPicPr>
            <a:picLocks noChangeAspect="1"/>
          </p:cNvPicPr>
          <p:nvPr/>
        </p:nvPicPr>
        <p:blipFill>
          <a:blip r:embed="rId3"/>
          <a:stretch>
            <a:fillRect/>
          </a:stretch>
        </p:blipFill>
        <p:spPr>
          <a:xfrm>
            <a:off x="5452953" y="3617632"/>
            <a:ext cx="3224764" cy="3240368"/>
          </a:xfrm>
          <a:prstGeom prst="rect">
            <a:avLst/>
          </a:prstGeom>
        </p:spPr>
      </p:pic>
    </p:spTree>
    <p:extLst>
      <p:ext uri="{BB962C8B-B14F-4D97-AF65-F5344CB8AC3E}">
        <p14:creationId xmlns:p14="http://schemas.microsoft.com/office/powerpoint/2010/main" val="399663781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2649" y="1357360"/>
            <a:ext cx="7478702" cy="2675689"/>
          </a:xfrm>
        </p:spPr>
        <p:txBody>
          <a:bodyPr/>
          <a:lstStyle/>
          <a:p>
            <a:r>
              <a:rPr lang="en-US" sz="4400" dirty="0">
                <a:solidFill>
                  <a:srgbClr val="0F3661"/>
                </a:solidFill>
                <a:latin typeface="Times New Roman"/>
                <a:cs typeface="Times New Roman"/>
              </a:rPr>
              <a:t>3. Business Continuity Plan</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4.Disaster Recovery Plan</a:t>
            </a:r>
          </a:p>
        </p:txBody>
      </p:sp>
      <p:sp>
        <p:nvSpPr>
          <p:cNvPr id="3" name="TextBox 2"/>
          <p:cNvSpPr txBox="1"/>
          <p:nvPr/>
        </p:nvSpPr>
        <p:spPr>
          <a:xfrm>
            <a:off x="3885754" y="4774721"/>
            <a:ext cx="1372492" cy="523220"/>
          </a:xfrm>
          <a:prstGeom prst="rect">
            <a:avLst/>
          </a:prstGeom>
          <a:noFill/>
        </p:spPr>
        <p:txBody>
          <a:bodyPr wrap="none" rtlCol="0">
            <a:spAutoFit/>
          </a:bodyPr>
          <a:lstStyle/>
          <a:p>
            <a:r>
              <a:rPr lang="en-US" altLang="zh-CN" sz="2800" dirty="0">
                <a:solidFill>
                  <a:schemeClr val="accent2">
                    <a:lumMod val="60000"/>
                    <a:lumOff val="40000"/>
                  </a:schemeClr>
                </a:solidFill>
                <a:latin typeface="Times New Roman"/>
                <a:cs typeface="Times New Roman"/>
              </a:rPr>
              <a:t>Group</a:t>
            </a:r>
            <a:r>
              <a:rPr lang="en-US" sz="2800" dirty="0">
                <a:solidFill>
                  <a:schemeClr val="accent2">
                    <a:lumMod val="60000"/>
                    <a:lumOff val="40000"/>
                  </a:schemeClr>
                </a:solidFill>
                <a:latin typeface="Times New Roman"/>
                <a:cs typeface="Times New Roman"/>
              </a:rPr>
              <a:t> 3</a:t>
            </a:r>
          </a:p>
        </p:txBody>
      </p:sp>
    </p:spTree>
    <p:extLst>
      <p:ext uri="{BB962C8B-B14F-4D97-AF65-F5344CB8AC3E}">
        <p14:creationId xmlns:p14="http://schemas.microsoft.com/office/powerpoint/2010/main" val="220506214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4185" y="397510"/>
            <a:ext cx="6726218" cy="713306"/>
          </a:xfrm>
        </p:spPr>
        <p:txBody>
          <a:bodyPr/>
          <a:lstStyle/>
          <a:p>
            <a:br>
              <a:rPr lang="en-US" dirty="0"/>
            </a:br>
            <a:r>
              <a:rPr lang="en-US" sz="3600" b="1" dirty="0"/>
              <a:t>Business Continuity Plan</a:t>
            </a:r>
            <a:endParaRPr lang="en-GB" b="1" dirty="0"/>
          </a:p>
        </p:txBody>
      </p:sp>
      <p:sp>
        <p:nvSpPr>
          <p:cNvPr id="5" name="内容占位符 4">
            <a:extLst>
              <a:ext uri="{FF2B5EF4-FFF2-40B4-BE49-F238E27FC236}">
                <a16:creationId xmlns:a16="http://schemas.microsoft.com/office/drawing/2014/main" id="{58FD9BAF-06AC-069A-430D-6B02E2C850FB}"/>
              </a:ext>
            </a:extLst>
          </p:cNvPr>
          <p:cNvSpPr>
            <a:spLocks noGrp="1"/>
          </p:cNvSpPr>
          <p:nvPr>
            <p:ph idx="1"/>
          </p:nvPr>
        </p:nvSpPr>
        <p:spPr>
          <a:xfrm>
            <a:off x="397883" y="1110816"/>
            <a:ext cx="8746117" cy="4343400"/>
          </a:xfrm>
        </p:spPr>
        <p:txBody>
          <a:bodyPr>
            <a:normAutofit fontScale="77500" lnSpcReduction="20000"/>
          </a:bodyPr>
          <a:lstStyle/>
          <a:p>
            <a:pPr marL="0" indent="0" algn="l">
              <a:buNone/>
            </a:pPr>
            <a:r>
              <a:rPr lang="en-US" altLang="zh-CN" sz="3600" b="0" i="0" dirty="0">
                <a:solidFill>
                  <a:srgbClr val="374151"/>
                </a:solidFill>
                <a:effectLst/>
                <a:latin typeface="Söhne"/>
              </a:rPr>
              <a:t>Definition: A Business Continuity Plan (BCP) is an extensive framework that outlines how a business will continue its operations during and after an unplanned disruption. More comprehensive than a Disaster Recovery Plan (DRP), it encompasses contingencies for all aspects of a business. This includes not just IT infrastructure, but also key business processes, assets, human resources, and relationships with external partners and stakeholders. The BCP identifies essential functions and prioritizes them, ensuring that they can be maintained or quickly resumed in times of disruption.</a:t>
            </a:r>
          </a:p>
          <a:p>
            <a:pPr marL="0" indent="0" algn="l">
              <a:buNone/>
            </a:pPr>
            <a:endParaRPr lang="en-US" altLang="zh-CN" sz="3600" b="0" i="0" dirty="0">
              <a:solidFill>
                <a:srgbClr val="374151"/>
              </a:solidFill>
              <a:effectLst/>
              <a:latin typeface="Söhne"/>
            </a:endParaRPr>
          </a:p>
        </p:txBody>
      </p:sp>
    </p:spTree>
    <p:extLst>
      <p:ext uri="{BB962C8B-B14F-4D97-AF65-F5344CB8AC3E}">
        <p14:creationId xmlns:p14="http://schemas.microsoft.com/office/powerpoint/2010/main" val="404580125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4185" y="397510"/>
            <a:ext cx="6726218" cy="713306"/>
          </a:xfrm>
        </p:spPr>
        <p:txBody>
          <a:bodyPr/>
          <a:lstStyle/>
          <a:p>
            <a:br>
              <a:rPr lang="en-US" dirty="0"/>
            </a:br>
            <a:r>
              <a:rPr lang="en-US" sz="3600" b="1" dirty="0"/>
              <a:t>Business Continuity Plan</a:t>
            </a:r>
            <a:endParaRPr lang="en-GB" b="1" dirty="0"/>
          </a:p>
        </p:txBody>
      </p:sp>
      <p:sp>
        <p:nvSpPr>
          <p:cNvPr id="5" name="内容占位符 4">
            <a:extLst>
              <a:ext uri="{FF2B5EF4-FFF2-40B4-BE49-F238E27FC236}">
                <a16:creationId xmlns:a16="http://schemas.microsoft.com/office/drawing/2014/main" id="{58FD9BAF-06AC-069A-430D-6B02E2C850FB}"/>
              </a:ext>
            </a:extLst>
          </p:cNvPr>
          <p:cNvSpPr>
            <a:spLocks noGrp="1"/>
          </p:cNvSpPr>
          <p:nvPr>
            <p:ph idx="1"/>
          </p:nvPr>
        </p:nvSpPr>
        <p:spPr>
          <a:xfrm>
            <a:off x="397883" y="1110816"/>
            <a:ext cx="8746117" cy="4343400"/>
          </a:xfrm>
        </p:spPr>
        <p:txBody>
          <a:bodyPr>
            <a:normAutofit fontScale="70000" lnSpcReduction="20000"/>
          </a:bodyPr>
          <a:lstStyle/>
          <a:p>
            <a:pPr marL="0" indent="0" algn="l">
              <a:buNone/>
            </a:pPr>
            <a:r>
              <a:rPr lang="en-US" altLang="zh-CN" sz="3600" b="0" i="0" dirty="0">
                <a:solidFill>
                  <a:srgbClr val="374151"/>
                </a:solidFill>
                <a:effectLst/>
                <a:latin typeface="Söhne"/>
              </a:rPr>
              <a:t>Importance: The fundamental purpose of a BCP is to safeguard the continuity of business operations during crises, thereby ensuring that critical services and products remain available to customers. It plays a pivotal role in maintaining service consistency and operational resilience, thereby protecting the reputation and financial stability of the business. By preparing for a wide array of potential disruptions, a BCP minimizes the impact on business operations, aids in efficient recovery post-disaster, and ensures the long-term sustainability of the organization. This planning is crucial for businesses to withstand unexpected events and maintain trust with their clients, stakeholders, and the wider community.</a:t>
            </a:r>
          </a:p>
        </p:txBody>
      </p:sp>
      <p:pic>
        <p:nvPicPr>
          <p:cNvPr id="4" name="图片 3">
            <a:extLst>
              <a:ext uri="{FF2B5EF4-FFF2-40B4-BE49-F238E27FC236}">
                <a16:creationId xmlns:a16="http://schemas.microsoft.com/office/drawing/2014/main" id="{84F4EE57-860F-2778-B5E5-1C75628BC9D8}"/>
              </a:ext>
            </a:extLst>
          </p:cNvPr>
          <p:cNvPicPr>
            <a:picLocks noChangeAspect="1"/>
          </p:cNvPicPr>
          <p:nvPr/>
        </p:nvPicPr>
        <p:blipFill>
          <a:blip r:embed="rId3"/>
          <a:stretch>
            <a:fillRect/>
          </a:stretch>
        </p:blipFill>
        <p:spPr>
          <a:xfrm>
            <a:off x="5438695" y="4485238"/>
            <a:ext cx="3263243" cy="2372762"/>
          </a:xfrm>
          <a:prstGeom prst="rect">
            <a:avLst/>
          </a:prstGeom>
        </p:spPr>
      </p:pic>
    </p:spTree>
    <p:extLst>
      <p:ext uri="{BB962C8B-B14F-4D97-AF65-F5344CB8AC3E}">
        <p14:creationId xmlns:p14="http://schemas.microsoft.com/office/powerpoint/2010/main" val="264146254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4185" y="397510"/>
            <a:ext cx="6726218" cy="713306"/>
          </a:xfrm>
        </p:spPr>
        <p:txBody>
          <a:bodyPr/>
          <a:lstStyle/>
          <a:p>
            <a:br>
              <a:rPr lang="en-US" dirty="0"/>
            </a:br>
            <a:r>
              <a:rPr lang="en-US" sz="3600" b="1" dirty="0"/>
              <a:t>Business Impact Analysis</a:t>
            </a:r>
            <a:endParaRPr lang="en-GB" b="1" dirty="0"/>
          </a:p>
        </p:txBody>
      </p:sp>
      <p:sp>
        <p:nvSpPr>
          <p:cNvPr id="5" name="内容占位符 4">
            <a:extLst>
              <a:ext uri="{FF2B5EF4-FFF2-40B4-BE49-F238E27FC236}">
                <a16:creationId xmlns:a16="http://schemas.microsoft.com/office/drawing/2014/main" id="{58FD9BAF-06AC-069A-430D-6B02E2C850FB}"/>
              </a:ext>
            </a:extLst>
          </p:cNvPr>
          <p:cNvSpPr>
            <a:spLocks noGrp="1"/>
          </p:cNvSpPr>
          <p:nvPr>
            <p:ph idx="1"/>
          </p:nvPr>
        </p:nvSpPr>
        <p:spPr>
          <a:xfrm>
            <a:off x="397883" y="1110816"/>
            <a:ext cx="8746117" cy="4343400"/>
          </a:xfrm>
        </p:spPr>
        <p:txBody>
          <a:bodyPr>
            <a:normAutofit fontScale="85000" lnSpcReduction="10000"/>
          </a:bodyPr>
          <a:lstStyle/>
          <a:p>
            <a:pPr marL="0" indent="0" algn="l">
              <a:buNone/>
            </a:pPr>
            <a:r>
              <a:rPr lang="en-US" altLang="zh-CN" sz="3600" b="0" i="0" dirty="0">
                <a:solidFill>
                  <a:srgbClr val="374151"/>
                </a:solidFill>
                <a:effectLst/>
                <a:latin typeface="Söhne"/>
              </a:rPr>
              <a:t>Definition: A Business Impact Analysis is a process that helps to identify and evaluate the potential effects (financial, operational, regulatory) of an interruption to critical business operations as a result of a disaster, accident, or emergency.</a:t>
            </a:r>
          </a:p>
          <a:p>
            <a:pPr marL="0" indent="0" algn="l">
              <a:buNone/>
            </a:pPr>
            <a:r>
              <a:rPr lang="en-US" altLang="zh-CN" sz="3600" b="0" i="0" dirty="0">
                <a:solidFill>
                  <a:srgbClr val="374151"/>
                </a:solidFill>
                <a:effectLst/>
                <a:latin typeface="Söhne"/>
              </a:rPr>
              <a:t>Use: The BIA is used to understand the most crucial aspects of the company and how a disruption can impact them. This analysis is fundamental in developing strategies for risk mitigation and recovery.</a:t>
            </a:r>
          </a:p>
        </p:txBody>
      </p:sp>
    </p:spTree>
    <p:extLst>
      <p:ext uri="{BB962C8B-B14F-4D97-AF65-F5344CB8AC3E}">
        <p14:creationId xmlns:p14="http://schemas.microsoft.com/office/powerpoint/2010/main" val="412192515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a:xfrm>
            <a:off x="549275" y="860901"/>
            <a:ext cx="8415338" cy="4837446"/>
          </a:xfrm>
        </p:spPr>
        <p:txBody>
          <a:bodyPr>
            <a:normAutofit/>
          </a:bodyPr>
          <a:lstStyle/>
          <a:p>
            <a:pPr marL="0" indent="0">
              <a:buNone/>
            </a:pPr>
            <a:endParaRPr lang="en-US" sz="2400" dirty="0"/>
          </a:p>
          <a:p>
            <a:pPr marL="457200" lvl="1" indent="0" algn="l">
              <a:buNone/>
            </a:pPr>
            <a:r>
              <a:rPr lang="en-US" altLang="zh-CN" b="0" i="0" dirty="0">
                <a:solidFill>
                  <a:srgbClr val="374151"/>
                </a:solidFill>
                <a:effectLst/>
                <a:latin typeface="Söhne"/>
              </a:rPr>
              <a:t>In summary, the decision to involve law enforcement during an incident depends on several criteria, including the nature and severity of the incident, the threat to public safety, legal obligations, and the need to protect assets. In the realms of organizational preparedness, two key plans are crucial: the Disaster Recovery Plan (DRP) and the Business Continuity Plan (BCP). The DRP is a structured approach to respond to unplanned incidents, focusing primarily on the recovery of technology and infrastructure critical to an organization after a disaster. It emphasizes minimizing operational disruptions and ensuring stability and continuity.</a:t>
            </a:r>
          </a:p>
        </p:txBody>
      </p:sp>
      <p:sp>
        <p:nvSpPr>
          <p:cNvPr id="83970" name="Rectangle 2"/>
          <p:cNvSpPr>
            <a:spLocks noGrp="1" noChangeArrowheads="1"/>
          </p:cNvSpPr>
          <p:nvPr>
            <p:ph type="title"/>
          </p:nvPr>
        </p:nvSpPr>
        <p:spPr>
          <a:xfrm>
            <a:off x="549275" y="107577"/>
            <a:ext cx="8042276" cy="753324"/>
          </a:xfrm>
        </p:spPr>
        <p:txBody>
          <a:bodyPr/>
          <a:lstStyle/>
          <a:p>
            <a:r>
              <a:rPr lang="en-US" dirty="0"/>
              <a:t>Summary</a:t>
            </a:r>
          </a:p>
        </p:txBody>
      </p:sp>
    </p:spTree>
    <p:extLst>
      <p:ext uri="{BB962C8B-B14F-4D97-AF65-F5344CB8AC3E}">
        <p14:creationId xmlns:p14="http://schemas.microsoft.com/office/powerpoint/2010/main" val="88064134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a:xfrm>
            <a:off x="549275" y="860901"/>
            <a:ext cx="8415338" cy="4837446"/>
          </a:xfrm>
        </p:spPr>
        <p:txBody>
          <a:bodyPr>
            <a:normAutofit/>
          </a:bodyPr>
          <a:lstStyle/>
          <a:p>
            <a:pPr marL="457200" lvl="1" indent="0" algn="l">
              <a:buNone/>
            </a:pPr>
            <a:r>
              <a:rPr lang="en-US" altLang="zh-CN" b="0" i="0" dirty="0">
                <a:solidFill>
                  <a:srgbClr val="374151"/>
                </a:solidFill>
                <a:effectLst/>
                <a:latin typeface="Söhne"/>
              </a:rPr>
              <a:t>On the other hand, the BCP is a broader strategy that outlines how a business will continue operating during an unplanned disruption. It covers contingencies for business processes, assets, human resources, and business partners, going beyond IT infrastructure. The BCP is essential for maintaining critical functions during and after a disaster, ensuring service consistency and overall recovery. Both plans are integral to an organization's resilience, helping to mitigate financial losses, protect customer trust, and uphold the organization's reputation in the face of unforeseen challenges.</a:t>
            </a:r>
          </a:p>
        </p:txBody>
      </p:sp>
      <p:sp>
        <p:nvSpPr>
          <p:cNvPr id="83970" name="Rectangle 2"/>
          <p:cNvSpPr>
            <a:spLocks noGrp="1" noChangeArrowheads="1"/>
          </p:cNvSpPr>
          <p:nvPr>
            <p:ph type="title"/>
          </p:nvPr>
        </p:nvSpPr>
        <p:spPr>
          <a:xfrm>
            <a:off x="549275" y="107577"/>
            <a:ext cx="8042276" cy="753324"/>
          </a:xfrm>
        </p:spPr>
        <p:txBody>
          <a:bodyPr/>
          <a:lstStyle/>
          <a:p>
            <a:r>
              <a:rPr lang="en-US" dirty="0"/>
              <a:t>Summary</a:t>
            </a:r>
          </a:p>
        </p:txBody>
      </p:sp>
    </p:spTree>
    <p:extLst>
      <p:ext uri="{BB962C8B-B14F-4D97-AF65-F5344CB8AC3E}">
        <p14:creationId xmlns:p14="http://schemas.microsoft.com/office/powerpoint/2010/main" val="298784494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51743" y="2146298"/>
            <a:ext cx="8042276" cy="1527067"/>
          </a:xfrm>
        </p:spPr>
        <p:txBody>
          <a:bodyPr/>
          <a:lstStyle/>
          <a:p>
            <a:pPr algn="ctr">
              <a:buNone/>
            </a:pPr>
            <a:r>
              <a:rPr lang="en-GB" sz="6000" b="1" dirty="0">
                <a:solidFill>
                  <a:srgbClr val="FF0000"/>
                </a:solidFill>
              </a:rPr>
              <a:t>Questions</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7667</TotalTime>
  <Words>3348</Words>
  <Application>Microsoft Office PowerPoint</Application>
  <PresentationFormat>全屏显示(4:3)</PresentationFormat>
  <Paragraphs>117</Paragraphs>
  <Slides>12</Slides>
  <Notes>12</Notes>
  <HiddenSlides>0</HiddenSlides>
  <MMClips>0</MMClips>
  <ScaleCrop>false</ScaleCrop>
  <HeadingPairs>
    <vt:vector size="6" baseType="variant">
      <vt:variant>
        <vt:lpstr>已用的字体</vt:lpstr>
      </vt:variant>
      <vt:variant>
        <vt:i4>6</vt:i4>
      </vt:variant>
      <vt:variant>
        <vt:lpstr>主题</vt:lpstr>
      </vt:variant>
      <vt:variant>
        <vt:i4>1</vt:i4>
      </vt:variant>
      <vt:variant>
        <vt:lpstr>幻灯片标题</vt:lpstr>
      </vt:variant>
      <vt:variant>
        <vt:i4>12</vt:i4>
      </vt:variant>
    </vt:vector>
  </HeadingPairs>
  <TitlesOfParts>
    <vt:vector size="19" baseType="lpstr">
      <vt:lpstr>Söhne</vt:lpstr>
      <vt:lpstr>Arial</vt:lpstr>
      <vt:lpstr>Calibri</vt:lpstr>
      <vt:lpstr>News Gothic MT</vt:lpstr>
      <vt:lpstr>Times New Roman</vt:lpstr>
      <vt:lpstr>Wingdings 2</vt:lpstr>
      <vt:lpstr>Breeze</vt:lpstr>
      <vt:lpstr>1.Criteria for Involving Law Enforcement Agencies During 2.Disaster Recovery Plan</vt:lpstr>
      <vt:lpstr> Criteria for Involving Law Enforcement Agencies </vt:lpstr>
      <vt:lpstr> Criteria for Involving Law Enforcement Agencies </vt:lpstr>
      <vt:lpstr> Disaster Recovery Plan</vt:lpstr>
      <vt:lpstr> Disaster Recovery Plan</vt:lpstr>
      <vt:lpstr>3. Business Continuity Plan  4.Disaster Recovery Plan</vt:lpstr>
      <vt:lpstr> Business Continuity Plan</vt:lpstr>
      <vt:lpstr> Business Continuity Plan</vt:lpstr>
      <vt:lpstr> Business Impact Analysis</vt:lpstr>
      <vt:lpstr>Summary</vt:lpstr>
      <vt:lpstr>Summary</vt:lpstr>
      <vt:lpstr>PowerPoint 演示文稿</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越 余</cp:lastModifiedBy>
  <cp:revision>536</cp:revision>
  <dcterms:created xsi:type="dcterms:W3CDTF">2011-10-03T10:20:59Z</dcterms:created>
  <dcterms:modified xsi:type="dcterms:W3CDTF">2023-11-29T16:49:57Z</dcterms:modified>
</cp:coreProperties>
</file>