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809" autoAdjust="0"/>
    <p:restoredTop sz="94660"/>
  </p:normalViewPr>
  <p:slideViewPr>
    <p:cSldViewPr snapToGrid="0">
      <p:cViewPr varScale="1">
        <p:scale>
          <a:sx n="81" d="100"/>
          <a:sy n="81" d="100"/>
        </p:scale>
        <p:origin x="576"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573BFC-21CF-4EFA-BD8B-2DD923E39AA1}" type="doc">
      <dgm:prSet loTypeId="urn:microsoft.com/office/officeart/2016/7/layout/BasicProcessNew" loCatId="process" qsTypeId="urn:microsoft.com/office/officeart/2005/8/quickstyle/simple1" qsCatId="simple" csTypeId="urn:microsoft.com/office/officeart/2005/8/colors/accent1_2" csCatId="accent1" phldr="1"/>
      <dgm:spPr/>
      <dgm:t>
        <a:bodyPr/>
        <a:lstStyle/>
        <a:p>
          <a:endParaRPr lang="en-US"/>
        </a:p>
      </dgm:t>
    </dgm:pt>
    <dgm:pt modelId="{0BABC8AD-9865-4094-B302-69C6094EEE74}">
      <dgm:prSet/>
      <dgm:spPr/>
      <dgm:t>
        <a:bodyPr/>
        <a:lstStyle/>
        <a:p>
          <a:r>
            <a:rPr lang="en-GB" dirty="0">
              <a:latin typeface="Times New Roman" panose="02020603050405020304" pitchFamily="18" charset="0"/>
              <a:cs typeface="Times New Roman" panose="02020603050405020304" pitchFamily="18" charset="0"/>
            </a:rPr>
            <a:t>North Pole Adventure Experience is an appealing family-oriented activity which is a public interactive themed event that takes the individuals into the authentic environment of operating in the North Pole for a day like Santa (Hancock, 2023). The event will be arranged at Ash Barton Estate - Ash Road, Braunton, North Devon </a:t>
          </a:r>
          <a:r>
            <a:rPr lang="en-GB" dirty="0" err="1">
              <a:latin typeface="Times New Roman" panose="02020603050405020304" pitchFamily="18" charset="0"/>
              <a:cs typeface="Times New Roman" panose="02020603050405020304" pitchFamily="18" charset="0"/>
            </a:rPr>
            <a:t>EX33</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2NP</a:t>
          </a:r>
          <a:r>
            <a:rPr lang="en-GB"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dgm:t>
    </dgm:pt>
    <dgm:pt modelId="{950A8000-4B28-4730-BF43-B33D09342CBE}" type="parTrans" cxnId="{D64648E4-126D-4A00-A932-2C41DD5534AC}">
      <dgm:prSet/>
      <dgm:spPr/>
      <dgm:t>
        <a:bodyPr/>
        <a:lstStyle/>
        <a:p>
          <a:endParaRPr lang="en-US"/>
        </a:p>
      </dgm:t>
    </dgm:pt>
    <dgm:pt modelId="{85F196CD-278E-4371-9EBC-9E9A69EC0CEE}" type="sibTrans" cxnId="{D64648E4-126D-4A00-A932-2C41DD5534AC}">
      <dgm:prSet/>
      <dgm:spPr/>
      <dgm:t>
        <a:bodyPr/>
        <a:lstStyle/>
        <a:p>
          <a:endParaRPr lang="en-US">
            <a:latin typeface="Times New Roman" panose="02020603050405020304" pitchFamily="18" charset="0"/>
            <a:cs typeface="Times New Roman" panose="02020603050405020304" pitchFamily="18" charset="0"/>
          </a:endParaRPr>
        </a:p>
      </dgm:t>
    </dgm:pt>
    <dgm:pt modelId="{88EEC1BB-F646-4916-81F9-A3101F5C685C}">
      <dgm:prSet/>
      <dgm:spPr/>
      <dgm:t>
        <a:bodyPr/>
        <a:lstStyle/>
        <a:p>
          <a:r>
            <a:rPr lang="en-GB" dirty="0">
              <a:latin typeface="Times New Roman" panose="02020603050405020304" pitchFamily="18" charset="0"/>
              <a:cs typeface="Times New Roman" panose="02020603050405020304" pitchFamily="18" charset="0"/>
            </a:rPr>
            <a:t>The whole concept of this event is set in a snowy environment that offers entertainment, fun learning, and expression that allows families to fully enjoy the spirit of winter holidays (Hervey, 2024).</a:t>
          </a:r>
          <a:endParaRPr lang="en-US" dirty="0">
            <a:latin typeface="Times New Roman" panose="02020603050405020304" pitchFamily="18" charset="0"/>
            <a:cs typeface="Times New Roman" panose="02020603050405020304" pitchFamily="18" charset="0"/>
          </a:endParaRPr>
        </a:p>
      </dgm:t>
    </dgm:pt>
    <dgm:pt modelId="{782F07B5-F99D-44FC-ACC3-5FE8A29C167C}" type="parTrans" cxnId="{2D83D628-3AE0-48C1-A6B7-1514352C418A}">
      <dgm:prSet/>
      <dgm:spPr/>
      <dgm:t>
        <a:bodyPr/>
        <a:lstStyle/>
        <a:p>
          <a:endParaRPr lang="en-US"/>
        </a:p>
      </dgm:t>
    </dgm:pt>
    <dgm:pt modelId="{53B5C684-128E-42A6-96C9-0C969160F3D8}" type="sibTrans" cxnId="{2D83D628-3AE0-48C1-A6B7-1514352C418A}">
      <dgm:prSet/>
      <dgm:spPr/>
      <dgm:t>
        <a:bodyPr/>
        <a:lstStyle/>
        <a:p>
          <a:endParaRPr lang="en-US">
            <a:latin typeface="Times New Roman" panose="02020603050405020304" pitchFamily="18" charset="0"/>
            <a:cs typeface="Times New Roman" panose="02020603050405020304" pitchFamily="18" charset="0"/>
          </a:endParaRPr>
        </a:p>
      </dgm:t>
    </dgm:pt>
    <dgm:pt modelId="{DD903980-511B-4AB4-BC1A-FD864F679CC1}">
      <dgm:prSet/>
      <dgm:spPr/>
      <dgm:t>
        <a:bodyPr/>
        <a:lstStyle/>
        <a:p>
          <a:r>
            <a:rPr lang="en-GB">
              <a:latin typeface="Times New Roman" panose="02020603050405020304" pitchFamily="18" charset="0"/>
              <a:cs typeface="Times New Roman" panose="02020603050405020304" pitchFamily="18" charset="0"/>
            </a:rPr>
            <a:t>The proposed focus of the event is to provide a walk-through Christmas experience where kids and adults can experience traditions first-hand. Visitors can go to various themed zones, which include, where children can make toys, and people can also decorate Christmas ornaments. </a:t>
          </a:r>
          <a:endParaRPr lang="en-US">
            <a:latin typeface="Times New Roman" panose="02020603050405020304" pitchFamily="18" charset="0"/>
            <a:cs typeface="Times New Roman" panose="02020603050405020304" pitchFamily="18" charset="0"/>
          </a:endParaRPr>
        </a:p>
      </dgm:t>
    </dgm:pt>
    <dgm:pt modelId="{7FF11E66-0F4C-410E-B769-CB32676CE5B2}" type="parTrans" cxnId="{7B46B6BA-BB8E-47E8-AB07-7A2D7880E17A}">
      <dgm:prSet/>
      <dgm:spPr/>
      <dgm:t>
        <a:bodyPr/>
        <a:lstStyle/>
        <a:p>
          <a:endParaRPr lang="en-US"/>
        </a:p>
      </dgm:t>
    </dgm:pt>
    <dgm:pt modelId="{C0516415-9344-4402-ABB0-100228845A14}" type="sibTrans" cxnId="{7B46B6BA-BB8E-47E8-AB07-7A2D7880E17A}">
      <dgm:prSet/>
      <dgm:spPr/>
      <dgm:t>
        <a:bodyPr/>
        <a:lstStyle/>
        <a:p>
          <a:endParaRPr lang="en-US">
            <a:latin typeface="Times New Roman" panose="02020603050405020304" pitchFamily="18" charset="0"/>
            <a:cs typeface="Times New Roman" panose="02020603050405020304" pitchFamily="18" charset="0"/>
          </a:endParaRPr>
        </a:p>
      </dgm:t>
    </dgm:pt>
    <dgm:pt modelId="{C729EA57-8789-4612-88A2-BAA15F072349}">
      <dgm:prSet/>
      <dgm:spPr/>
      <dgm:t>
        <a:bodyPr/>
        <a:lstStyle/>
        <a:p>
          <a:r>
            <a:rPr lang="en-GB">
              <a:latin typeface="Times New Roman" panose="02020603050405020304" pitchFamily="18" charset="0"/>
              <a:cs typeface="Times New Roman" panose="02020603050405020304" pitchFamily="18" charset="0"/>
            </a:rPr>
            <a:t>The event will also include typical Spirit of Christmas performers such as singers wearing holiday costumes, performers pretending to be fairies and a live Santa Clause to take photos with.</a:t>
          </a:r>
          <a:endParaRPr lang="en-US">
            <a:latin typeface="Times New Roman" panose="02020603050405020304" pitchFamily="18" charset="0"/>
            <a:cs typeface="Times New Roman" panose="02020603050405020304" pitchFamily="18" charset="0"/>
          </a:endParaRPr>
        </a:p>
      </dgm:t>
    </dgm:pt>
    <dgm:pt modelId="{D7796719-8B44-4960-A829-26ADBCEE91DE}" type="parTrans" cxnId="{85225F2B-C9EE-434A-9B45-8CBAF705B8C9}">
      <dgm:prSet/>
      <dgm:spPr/>
      <dgm:t>
        <a:bodyPr/>
        <a:lstStyle/>
        <a:p>
          <a:endParaRPr lang="en-US"/>
        </a:p>
      </dgm:t>
    </dgm:pt>
    <dgm:pt modelId="{25D60046-5007-4412-8037-E07999D8DD7B}" type="sibTrans" cxnId="{85225F2B-C9EE-434A-9B45-8CBAF705B8C9}">
      <dgm:prSet/>
      <dgm:spPr/>
      <dgm:t>
        <a:bodyPr/>
        <a:lstStyle/>
        <a:p>
          <a:endParaRPr lang="en-US">
            <a:latin typeface="Times New Roman" panose="02020603050405020304" pitchFamily="18" charset="0"/>
            <a:cs typeface="Times New Roman" panose="02020603050405020304" pitchFamily="18" charset="0"/>
          </a:endParaRPr>
        </a:p>
      </dgm:t>
    </dgm:pt>
    <dgm:pt modelId="{C3A26D43-890D-4642-9DDE-344C409B7228}">
      <dgm:prSet/>
      <dgm:spPr/>
      <dgm:t>
        <a:bodyPr/>
        <a:lstStyle/>
        <a:p>
          <a:r>
            <a:rPr lang="en-GB">
              <a:latin typeface="Times New Roman" panose="02020603050405020304" pitchFamily="18" charset="0"/>
              <a:cs typeface="Times New Roman" panose="02020603050405020304" pitchFamily="18" charset="0"/>
            </a:rPr>
            <a:t>The type and nature theme of the event is carnival, which means, it is informal and completely engaging to attract families with children. </a:t>
          </a:r>
          <a:endParaRPr lang="en-US">
            <a:latin typeface="Times New Roman" panose="02020603050405020304" pitchFamily="18" charset="0"/>
            <a:cs typeface="Times New Roman" panose="02020603050405020304" pitchFamily="18" charset="0"/>
          </a:endParaRPr>
        </a:p>
      </dgm:t>
    </dgm:pt>
    <dgm:pt modelId="{C51BA1D4-1306-4291-AA4F-6A4ED630E218}" type="parTrans" cxnId="{09DFDC94-828E-4428-A55C-7EA61570482A}">
      <dgm:prSet/>
      <dgm:spPr/>
      <dgm:t>
        <a:bodyPr/>
        <a:lstStyle/>
        <a:p>
          <a:endParaRPr lang="en-US"/>
        </a:p>
      </dgm:t>
    </dgm:pt>
    <dgm:pt modelId="{EE26FF2E-2B27-491F-BB68-A0E971491271}" type="sibTrans" cxnId="{09DFDC94-828E-4428-A55C-7EA61570482A}">
      <dgm:prSet/>
      <dgm:spPr/>
      <dgm:t>
        <a:bodyPr/>
        <a:lstStyle/>
        <a:p>
          <a:endParaRPr lang="en-US">
            <a:latin typeface="Times New Roman" panose="02020603050405020304" pitchFamily="18" charset="0"/>
            <a:cs typeface="Times New Roman" panose="02020603050405020304" pitchFamily="18" charset="0"/>
          </a:endParaRPr>
        </a:p>
      </dgm:t>
    </dgm:pt>
    <dgm:pt modelId="{21262AD6-844E-4C2D-8288-FC406E4B5AC0}">
      <dgm:prSet/>
      <dgm:spPr/>
      <dgm:t>
        <a:bodyPr/>
        <a:lstStyle/>
        <a:p>
          <a:r>
            <a:rPr lang="en-GB">
              <a:latin typeface="Times New Roman" panose="02020603050405020304" pitchFamily="18" charset="0"/>
              <a:cs typeface="Times New Roman" panose="02020603050405020304" pitchFamily="18" charset="0"/>
            </a:rPr>
            <a:t>The aim is to provide the guests with a special, celebratory atmosphere to have them coming back for more every year, which fosters sustaining event development and company image.</a:t>
          </a:r>
          <a:endParaRPr lang="en-US">
            <a:latin typeface="Times New Roman" panose="02020603050405020304" pitchFamily="18" charset="0"/>
            <a:cs typeface="Times New Roman" panose="02020603050405020304" pitchFamily="18" charset="0"/>
          </a:endParaRPr>
        </a:p>
      </dgm:t>
    </dgm:pt>
    <dgm:pt modelId="{C208129B-EB8B-49F3-9704-A27C8E6AC076}" type="parTrans" cxnId="{60CF73B7-08BA-4175-9BDE-9D1F0293980C}">
      <dgm:prSet/>
      <dgm:spPr/>
      <dgm:t>
        <a:bodyPr/>
        <a:lstStyle/>
        <a:p>
          <a:endParaRPr lang="en-US"/>
        </a:p>
      </dgm:t>
    </dgm:pt>
    <dgm:pt modelId="{18CFEA25-0D44-42DB-99D7-03C8EFEB0846}" type="sibTrans" cxnId="{60CF73B7-08BA-4175-9BDE-9D1F0293980C}">
      <dgm:prSet/>
      <dgm:spPr/>
      <dgm:t>
        <a:bodyPr/>
        <a:lstStyle/>
        <a:p>
          <a:endParaRPr lang="en-US"/>
        </a:p>
      </dgm:t>
    </dgm:pt>
    <dgm:pt modelId="{6EA85A8E-71F9-4204-A7EA-74EBA00371AF}" type="pres">
      <dgm:prSet presAssocID="{05573BFC-21CF-4EFA-BD8B-2DD923E39AA1}" presName="Name0" presStyleCnt="0">
        <dgm:presLayoutVars>
          <dgm:dir/>
          <dgm:resizeHandles val="exact"/>
        </dgm:presLayoutVars>
      </dgm:prSet>
      <dgm:spPr/>
    </dgm:pt>
    <dgm:pt modelId="{8AAD0C4E-6919-4D7D-8758-3B2781454D38}" type="pres">
      <dgm:prSet presAssocID="{0BABC8AD-9865-4094-B302-69C6094EEE74}" presName="node" presStyleLbl="node1" presStyleIdx="0" presStyleCnt="11">
        <dgm:presLayoutVars>
          <dgm:bulletEnabled val="1"/>
        </dgm:presLayoutVars>
      </dgm:prSet>
      <dgm:spPr/>
    </dgm:pt>
    <dgm:pt modelId="{319E6951-7851-4B92-9A86-4C80559444CE}" type="pres">
      <dgm:prSet presAssocID="{85F196CD-278E-4371-9EBC-9E9A69EC0CEE}" presName="sibTransSpacerBeforeConnector" presStyleCnt="0"/>
      <dgm:spPr/>
    </dgm:pt>
    <dgm:pt modelId="{9541EC1B-ED40-4217-9531-BD40AF4C78FB}" type="pres">
      <dgm:prSet presAssocID="{85F196CD-278E-4371-9EBC-9E9A69EC0CEE}" presName="sibTrans" presStyleLbl="node1" presStyleIdx="1" presStyleCnt="11"/>
      <dgm:spPr/>
    </dgm:pt>
    <dgm:pt modelId="{8781148D-FBE0-4BB4-AF44-A47FF4BBFB2E}" type="pres">
      <dgm:prSet presAssocID="{85F196CD-278E-4371-9EBC-9E9A69EC0CEE}" presName="sibTransSpacerAfterConnector" presStyleCnt="0"/>
      <dgm:spPr/>
    </dgm:pt>
    <dgm:pt modelId="{07C4B33F-87C9-4479-9940-F2910C4F040D}" type="pres">
      <dgm:prSet presAssocID="{88EEC1BB-F646-4916-81F9-A3101F5C685C}" presName="node" presStyleLbl="node1" presStyleIdx="2" presStyleCnt="11">
        <dgm:presLayoutVars>
          <dgm:bulletEnabled val="1"/>
        </dgm:presLayoutVars>
      </dgm:prSet>
      <dgm:spPr/>
    </dgm:pt>
    <dgm:pt modelId="{AE0B5860-6C5C-4CA2-A764-D0967B9C7750}" type="pres">
      <dgm:prSet presAssocID="{53B5C684-128E-42A6-96C9-0C969160F3D8}" presName="sibTransSpacerBeforeConnector" presStyleCnt="0"/>
      <dgm:spPr/>
    </dgm:pt>
    <dgm:pt modelId="{256753BD-D274-4235-97AC-DF462C7CBF4C}" type="pres">
      <dgm:prSet presAssocID="{53B5C684-128E-42A6-96C9-0C969160F3D8}" presName="sibTrans" presStyleLbl="node1" presStyleIdx="3" presStyleCnt="11"/>
      <dgm:spPr/>
    </dgm:pt>
    <dgm:pt modelId="{CED795C0-DE37-47F1-872B-FC322266B514}" type="pres">
      <dgm:prSet presAssocID="{53B5C684-128E-42A6-96C9-0C969160F3D8}" presName="sibTransSpacerAfterConnector" presStyleCnt="0"/>
      <dgm:spPr/>
    </dgm:pt>
    <dgm:pt modelId="{A308B5FF-6ADA-4BB7-8032-4D667A4F4671}" type="pres">
      <dgm:prSet presAssocID="{DD903980-511B-4AB4-BC1A-FD864F679CC1}" presName="node" presStyleLbl="node1" presStyleIdx="4" presStyleCnt="11">
        <dgm:presLayoutVars>
          <dgm:bulletEnabled val="1"/>
        </dgm:presLayoutVars>
      </dgm:prSet>
      <dgm:spPr/>
    </dgm:pt>
    <dgm:pt modelId="{827D5ADA-2BB9-40E6-B076-C82A6434F410}" type="pres">
      <dgm:prSet presAssocID="{C0516415-9344-4402-ABB0-100228845A14}" presName="sibTransSpacerBeforeConnector" presStyleCnt="0"/>
      <dgm:spPr/>
    </dgm:pt>
    <dgm:pt modelId="{CE323FBC-456F-40B6-99FF-ACA2D97EE313}" type="pres">
      <dgm:prSet presAssocID="{C0516415-9344-4402-ABB0-100228845A14}" presName="sibTrans" presStyleLbl="node1" presStyleIdx="5" presStyleCnt="11"/>
      <dgm:spPr/>
    </dgm:pt>
    <dgm:pt modelId="{F45C103E-33B2-4BEB-AAF9-4FA25BEF9634}" type="pres">
      <dgm:prSet presAssocID="{C0516415-9344-4402-ABB0-100228845A14}" presName="sibTransSpacerAfterConnector" presStyleCnt="0"/>
      <dgm:spPr/>
    </dgm:pt>
    <dgm:pt modelId="{F252BF89-8679-4B5E-A6E4-41DDE3C97139}" type="pres">
      <dgm:prSet presAssocID="{C729EA57-8789-4612-88A2-BAA15F072349}" presName="node" presStyleLbl="node1" presStyleIdx="6" presStyleCnt="11">
        <dgm:presLayoutVars>
          <dgm:bulletEnabled val="1"/>
        </dgm:presLayoutVars>
      </dgm:prSet>
      <dgm:spPr/>
    </dgm:pt>
    <dgm:pt modelId="{1CA1D8D8-DCDE-4CA4-AEB1-6B9D3907C5CC}" type="pres">
      <dgm:prSet presAssocID="{25D60046-5007-4412-8037-E07999D8DD7B}" presName="sibTransSpacerBeforeConnector" presStyleCnt="0"/>
      <dgm:spPr/>
    </dgm:pt>
    <dgm:pt modelId="{34E15D08-76AA-4985-A16D-E6C9DFEC1A0D}" type="pres">
      <dgm:prSet presAssocID="{25D60046-5007-4412-8037-E07999D8DD7B}" presName="sibTrans" presStyleLbl="node1" presStyleIdx="7" presStyleCnt="11"/>
      <dgm:spPr/>
    </dgm:pt>
    <dgm:pt modelId="{58323A07-038D-40F6-A908-9769A59916DD}" type="pres">
      <dgm:prSet presAssocID="{25D60046-5007-4412-8037-E07999D8DD7B}" presName="sibTransSpacerAfterConnector" presStyleCnt="0"/>
      <dgm:spPr/>
    </dgm:pt>
    <dgm:pt modelId="{A280272C-0D80-4ABD-8F04-300497C17E31}" type="pres">
      <dgm:prSet presAssocID="{C3A26D43-890D-4642-9DDE-344C409B7228}" presName="node" presStyleLbl="node1" presStyleIdx="8" presStyleCnt="11">
        <dgm:presLayoutVars>
          <dgm:bulletEnabled val="1"/>
        </dgm:presLayoutVars>
      </dgm:prSet>
      <dgm:spPr/>
    </dgm:pt>
    <dgm:pt modelId="{B0DFA6AC-15F4-44D1-BCCB-D293C853CDE2}" type="pres">
      <dgm:prSet presAssocID="{EE26FF2E-2B27-491F-BB68-A0E971491271}" presName="sibTransSpacerBeforeConnector" presStyleCnt="0"/>
      <dgm:spPr/>
    </dgm:pt>
    <dgm:pt modelId="{3AE764DD-D551-4C38-B91A-1C672C3EF4C7}" type="pres">
      <dgm:prSet presAssocID="{EE26FF2E-2B27-491F-BB68-A0E971491271}" presName="sibTrans" presStyleLbl="node1" presStyleIdx="9" presStyleCnt="11"/>
      <dgm:spPr/>
    </dgm:pt>
    <dgm:pt modelId="{026A8C8D-03D9-4EE3-9D52-8DA6D25DDEB7}" type="pres">
      <dgm:prSet presAssocID="{EE26FF2E-2B27-491F-BB68-A0E971491271}" presName="sibTransSpacerAfterConnector" presStyleCnt="0"/>
      <dgm:spPr/>
    </dgm:pt>
    <dgm:pt modelId="{57A35BDD-6194-47CC-BA4A-A96FD85F8443}" type="pres">
      <dgm:prSet presAssocID="{21262AD6-844E-4C2D-8288-FC406E4B5AC0}" presName="node" presStyleLbl="node1" presStyleIdx="10" presStyleCnt="11">
        <dgm:presLayoutVars>
          <dgm:bulletEnabled val="1"/>
        </dgm:presLayoutVars>
      </dgm:prSet>
      <dgm:spPr/>
    </dgm:pt>
  </dgm:ptLst>
  <dgm:cxnLst>
    <dgm:cxn modelId="{EE10BB01-9637-4159-908A-A4EA20CB7EF9}" type="presOf" srcId="{05573BFC-21CF-4EFA-BD8B-2DD923E39AA1}" destId="{6EA85A8E-71F9-4204-A7EA-74EBA00371AF}" srcOrd="0" destOrd="0" presId="urn:microsoft.com/office/officeart/2016/7/layout/BasicProcessNew"/>
    <dgm:cxn modelId="{4082E115-6425-41A1-8E79-2B05AE162F3D}" type="presOf" srcId="{53B5C684-128E-42A6-96C9-0C969160F3D8}" destId="{256753BD-D274-4235-97AC-DF462C7CBF4C}" srcOrd="0" destOrd="0" presId="urn:microsoft.com/office/officeart/2016/7/layout/BasicProcessNew"/>
    <dgm:cxn modelId="{9F3C0522-27BE-4357-8E34-BEC9B8D0FF68}" type="presOf" srcId="{C3A26D43-890D-4642-9DDE-344C409B7228}" destId="{A280272C-0D80-4ABD-8F04-300497C17E31}" srcOrd="0" destOrd="0" presId="urn:microsoft.com/office/officeart/2016/7/layout/BasicProcessNew"/>
    <dgm:cxn modelId="{2D83D628-3AE0-48C1-A6B7-1514352C418A}" srcId="{05573BFC-21CF-4EFA-BD8B-2DD923E39AA1}" destId="{88EEC1BB-F646-4916-81F9-A3101F5C685C}" srcOrd="1" destOrd="0" parTransId="{782F07B5-F99D-44FC-ACC3-5FE8A29C167C}" sibTransId="{53B5C684-128E-42A6-96C9-0C969160F3D8}"/>
    <dgm:cxn modelId="{85225F2B-C9EE-434A-9B45-8CBAF705B8C9}" srcId="{05573BFC-21CF-4EFA-BD8B-2DD923E39AA1}" destId="{C729EA57-8789-4612-88A2-BAA15F072349}" srcOrd="3" destOrd="0" parTransId="{D7796719-8B44-4960-A829-26ADBCEE91DE}" sibTransId="{25D60046-5007-4412-8037-E07999D8DD7B}"/>
    <dgm:cxn modelId="{292AD868-B63B-415A-9C9B-F53524A27012}" type="presOf" srcId="{C0516415-9344-4402-ABB0-100228845A14}" destId="{CE323FBC-456F-40B6-99FF-ACA2D97EE313}" srcOrd="0" destOrd="0" presId="urn:microsoft.com/office/officeart/2016/7/layout/BasicProcessNew"/>
    <dgm:cxn modelId="{55DBAF4C-AC32-4F3B-B6F0-6A2400C6974D}" type="presOf" srcId="{DD903980-511B-4AB4-BC1A-FD864F679CC1}" destId="{A308B5FF-6ADA-4BB7-8032-4D667A4F4671}" srcOrd="0" destOrd="0" presId="urn:microsoft.com/office/officeart/2016/7/layout/BasicProcessNew"/>
    <dgm:cxn modelId="{539C8480-CEA7-44FF-8D7C-D908576F2A41}" type="presOf" srcId="{0BABC8AD-9865-4094-B302-69C6094EEE74}" destId="{8AAD0C4E-6919-4D7D-8758-3B2781454D38}" srcOrd="0" destOrd="0" presId="urn:microsoft.com/office/officeart/2016/7/layout/BasicProcessNew"/>
    <dgm:cxn modelId="{79C27E84-C929-4BEF-BFFC-1F63BD80D581}" type="presOf" srcId="{25D60046-5007-4412-8037-E07999D8DD7B}" destId="{34E15D08-76AA-4985-A16D-E6C9DFEC1A0D}" srcOrd="0" destOrd="0" presId="urn:microsoft.com/office/officeart/2016/7/layout/BasicProcessNew"/>
    <dgm:cxn modelId="{0B355586-CB21-4E71-8ACF-7E4BE252E1A6}" type="presOf" srcId="{21262AD6-844E-4C2D-8288-FC406E4B5AC0}" destId="{57A35BDD-6194-47CC-BA4A-A96FD85F8443}" srcOrd="0" destOrd="0" presId="urn:microsoft.com/office/officeart/2016/7/layout/BasicProcessNew"/>
    <dgm:cxn modelId="{5B876E8E-F6CF-4589-9723-63EC9C6A6E3B}" type="presOf" srcId="{85F196CD-278E-4371-9EBC-9E9A69EC0CEE}" destId="{9541EC1B-ED40-4217-9531-BD40AF4C78FB}" srcOrd="0" destOrd="0" presId="urn:microsoft.com/office/officeart/2016/7/layout/BasicProcessNew"/>
    <dgm:cxn modelId="{09DFDC94-828E-4428-A55C-7EA61570482A}" srcId="{05573BFC-21CF-4EFA-BD8B-2DD923E39AA1}" destId="{C3A26D43-890D-4642-9DDE-344C409B7228}" srcOrd="4" destOrd="0" parTransId="{C51BA1D4-1306-4291-AA4F-6A4ED630E218}" sibTransId="{EE26FF2E-2B27-491F-BB68-A0E971491271}"/>
    <dgm:cxn modelId="{DE8B189D-8794-4131-8EC9-7B05C88E7471}" type="presOf" srcId="{88EEC1BB-F646-4916-81F9-A3101F5C685C}" destId="{07C4B33F-87C9-4479-9940-F2910C4F040D}" srcOrd="0" destOrd="0" presId="urn:microsoft.com/office/officeart/2016/7/layout/BasicProcessNew"/>
    <dgm:cxn modelId="{60CF73B7-08BA-4175-9BDE-9D1F0293980C}" srcId="{05573BFC-21CF-4EFA-BD8B-2DD923E39AA1}" destId="{21262AD6-844E-4C2D-8288-FC406E4B5AC0}" srcOrd="5" destOrd="0" parTransId="{C208129B-EB8B-49F3-9704-A27C8E6AC076}" sibTransId="{18CFEA25-0D44-42DB-99D7-03C8EFEB0846}"/>
    <dgm:cxn modelId="{7B46B6BA-BB8E-47E8-AB07-7A2D7880E17A}" srcId="{05573BFC-21CF-4EFA-BD8B-2DD923E39AA1}" destId="{DD903980-511B-4AB4-BC1A-FD864F679CC1}" srcOrd="2" destOrd="0" parTransId="{7FF11E66-0F4C-410E-B769-CB32676CE5B2}" sibTransId="{C0516415-9344-4402-ABB0-100228845A14}"/>
    <dgm:cxn modelId="{84F3DFCD-7316-45C9-A9AD-559900F3292B}" type="presOf" srcId="{C729EA57-8789-4612-88A2-BAA15F072349}" destId="{F252BF89-8679-4B5E-A6E4-41DDE3C97139}" srcOrd="0" destOrd="0" presId="urn:microsoft.com/office/officeart/2016/7/layout/BasicProcessNew"/>
    <dgm:cxn modelId="{230C50DA-4953-4C55-935F-276123BDC05D}" type="presOf" srcId="{EE26FF2E-2B27-491F-BB68-A0E971491271}" destId="{3AE764DD-D551-4C38-B91A-1C672C3EF4C7}" srcOrd="0" destOrd="0" presId="urn:microsoft.com/office/officeart/2016/7/layout/BasicProcessNew"/>
    <dgm:cxn modelId="{D64648E4-126D-4A00-A932-2C41DD5534AC}" srcId="{05573BFC-21CF-4EFA-BD8B-2DD923E39AA1}" destId="{0BABC8AD-9865-4094-B302-69C6094EEE74}" srcOrd="0" destOrd="0" parTransId="{950A8000-4B28-4730-BF43-B33D09342CBE}" sibTransId="{85F196CD-278E-4371-9EBC-9E9A69EC0CEE}"/>
    <dgm:cxn modelId="{4CDB2E79-CC89-47C0-8434-10E80C6DA3DE}" type="presParOf" srcId="{6EA85A8E-71F9-4204-A7EA-74EBA00371AF}" destId="{8AAD0C4E-6919-4D7D-8758-3B2781454D38}" srcOrd="0" destOrd="0" presId="urn:microsoft.com/office/officeart/2016/7/layout/BasicProcessNew"/>
    <dgm:cxn modelId="{0DB938D7-D8E0-456B-A870-64FF45C285EB}" type="presParOf" srcId="{6EA85A8E-71F9-4204-A7EA-74EBA00371AF}" destId="{319E6951-7851-4B92-9A86-4C80559444CE}" srcOrd="1" destOrd="0" presId="urn:microsoft.com/office/officeart/2016/7/layout/BasicProcessNew"/>
    <dgm:cxn modelId="{263CE8B3-0379-49F0-BAAF-D53D0EB35914}" type="presParOf" srcId="{6EA85A8E-71F9-4204-A7EA-74EBA00371AF}" destId="{9541EC1B-ED40-4217-9531-BD40AF4C78FB}" srcOrd="2" destOrd="0" presId="urn:microsoft.com/office/officeart/2016/7/layout/BasicProcessNew"/>
    <dgm:cxn modelId="{593B81D6-5E91-4EA9-A0E8-0D860073EF64}" type="presParOf" srcId="{6EA85A8E-71F9-4204-A7EA-74EBA00371AF}" destId="{8781148D-FBE0-4BB4-AF44-A47FF4BBFB2E}" srcOrd="3" destOrd="0" presId="urn:microsoft.com/office/officeart/2016/7/layout/BasicProcessNew"/>
    <dgm:cxn modelId="{B0E47FB4-CBAF-4567-8026-495F744C6AD4}" type="presParOf" srcId="{6EA85A8E-71F9-4204-A7EA-74EBA00371AF}" destId="{07C4B33F-87C9-4479-9940-F2910C4F040D}" srcOrd="4" destOrd="0" presId="urn:microsoft.com/office/officeart/2016/7/layout/BasicProcessNew"/>
    <dgm:cxn modelId="{803F65BC-CC45-4FDE-B634-2A82E1831807}" type="presParOf" srcId="{6EA85A8E-71F9-4204-A7EA-74EBA00371AF}" destId="{AE0B5860-6C5C-4CA2-A764-D0967B9C7750}" srcOrd="5" destOrd="0" presId="urn:microsoft.com/office/officeart/2016/7/layout/BasicProcessNew"/>
    <dgm:cxn modelId="{373E0413-72AA-4883-BFAE-DC3933385C05}" type="presParOf" srcId="{6EA85A8E-71F9-4204-A7EA-74EBA00371AF}" destId="{256753BD-D274-4235-97AC-DF462C7CBF4C}" srcOrd="6" destOrd="0" presId="urn:microsoft.com/office/officeart/2016/7/layout/BasicProcessNew"/>
    <dgm:cxn modelId="{3D910F23-F7F2-409D-856E-B775EA412F5A}" type="presParOf" srcId="{6EA85A8E-71F9-4204-A7EA-74EBA00371AF}" destId="{CED795C0-DE37-47F1-872B-FC322266B514}" srcOrd="7" destOrd="0" presId="urn:microsoft.com/office/officeart/2016/7/layout/BasicProcessNew"/>
    <dgm:cxn modelId="{38BD5F5C-C7BF-4E6A-859E-C0D93BF5F6EF}" type="presParOf" srcId="{6EA85A8E-71F9-4204-A7EA-74EBA00371AF}" destId="{A308B5FF-6ADA-4BB7-8032-4D667A4F4671}" srcOrd="8" destOrd="0" presId="urn:microsoft.com/office/officeart/2016/7/layout/BasicProcessNew"/>
    <dgm:cxn modelId="{695A3745-59F1-457B-9501-78BBB3DE9B05}" type="presParOf" srcId="{6EA85A8E-71F9-4204-A7EA-74EBA00371AF}" destId="{827D5ADA-2BB9-40E6-B076-C82A6434F410}" srcOrd="9" destOrd="0" presId="urn:microsoft.com/office/officeart/2016/7/layout/BasicProcessNew"/>
    <dgm:cxn modelId="{E7E821F8-C25A-4EF2-BE71-E43736E486BB}" type="presParOf" srcId="{6EA85A8E-71F9-4204-A7EA-74EBA00371AF}" destId="{CE323FBC-456F-40B6-99FF-ACA2D97EE313}" srcOrd="10" destOrd="0" presId="urn:microsoft.com/office/officeart/2016/7/layout/BasicProcessNew"/>
    <dgm:cxn modelId="{4438777F-B4E5-4501-84B4-16D9442943C5}" type="presParOf" srcId="{6EA85A8E-71F9-4204-A7EA-74EBA00371AF}" destId="{F45C103E-33B2-4BEB-AAF9-4FA25BEF9634}" srcOrd="11" destOrd="0" presId="urn:microsoft.com/office/officeart/2016/7/layout/BasicProcessNew"/>
    <dgm:cxn modelId="{981A37FB-418E-4208-8882-0D068D188E7D}" type="presParOf" srcId="{6EA85A8E-71F9-4204-A7EA-74EBA00371AF}" destId="{F252BF89-8679-4B5E-A6E4-41DDE3C97139}" srcOrd="12" destOrd="0" presId="urn:microsoft.com/office/officeart/2016/7/layout/BasicProcessNew"/>
    <dgm:cxn modelId="{0F938740-AC29-4748-8B92-A071BF392E4D}" type="presParOf" srcId="{6EA85A8E-71F9-4204-A7EA-74EBA00371AF}" destId="{1CA1D8D8-DCDE-4CA4-AEB1-6B9D3907C5CC}" srcOrd="13" destOrd="0" presId="urn:microsoft.com/office/officeart/2016/7/layout/BasicProcessNew"/>
    <dgm:cxn modelId="{E2CD2754-A925-469A-8E4D-998BFDA20576}" type="presParOf" srcId="{6EA85A8E-71F9-4204-A7EA-74EBA00371AF}" destId="{34E15D08-76AA-4985-A16D-E6C9DFEC1A0D}" srcOrd="14" destOrd="0" presId="urn:microsoft.com/office/officeart/2016/7/layout/BasicProcessNew"/>
    <dgm:cxn modelId="{2D30573A-9963-4F8D-A35E-C2537C1EE761}" type="presParOf" srcId="{6EA85A8E-71F9-4204-A7EA-74EBA00371AF}" destId="{58323A07-038D-40F6-A908-9769A59916DD}" srcOrd="15" destOrd="0" presId="urn:microsoft.com/office/officeart/2016/7/layout/BasicProcessNew"/>
    <dgm:cxn modelId="{185082F2-7769-434E-82AA-7C95084078BD}" type="presParOf" srcId="{6EA85A8E-71F9-4204-A7EA-74EBA00371AF}" destId="{A280272C-0D80-4ABD-8F04-300497C17E31}" srcOrd="16" destOrd="0" presId="urn:microsoft.com/office/officeart/2016/7/layout/BasicProcessNew"/>
    <dgm:cxn modelId="{B08EDF4D-6F03-4EE9-8906-70F27A1B4344}" type="presParOf" srcId="{6EA85A8E-71F9-4204-A7EA-74EBA00371AF}" destId="{B0DFA6AC-15F4-44D1-BCCB-D293C853CDE2}" srcOrd="17" destOrd="0" presId="urn:microsoft.com/office/officeart/2016/7/layout/BasicProcessNew"/>
    <dgm:cxn modelId="{37B8C11D-95A1-4A0E-816F-B528176F066D}" type="presParOf" srcId="{6EA85A8E-71F9-4204-A7EA-74EBA00371AF}" destId="{3AE764DD-D551-4C38-B91A-1C672C3EF4C7}" srcOrd="18" destOrd="0" presId="urn:microsoft.com/office/officeart/2016/7/layout/BasicProcessNew"/>
    <dgm:cxn modelId="{814323E1-DEE4-4CB4-B8DB-FEC07E526273}" type="presParOf" srcId="{6EA85A8E-71F9-4204-A7EA-74EBA00371AF}" destId="{026A8C8D-03D9-4EE3-9D52-8DA6D25DDEB7}" srcOrd="19" destOrd="0" presId="urn:microsoft.com/office/officeart/2016/7/layout/BasicProcessNew"/>
    <dgm:cxn modelId="{B23AB60D-F119-4814-BF44-B062F9CBD459}" type="presParOf" srcId="{6EA85A8E-71F9-4204-A7EA-74EBA00371AF}" destId="{57A35BDD-6194-47CC-BA4A-A96FD85F8443}" srcOrd="20" destOrd="0" presId="urn:microsoft.com/office/officeart/2016/7/layout/Basic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0DE22BD-7009-4956-BBDE-C83218E19055}"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BDF31FAD-B4B0-4DF0-A66E-92C9995AAB16}">
      <dgm:prSet custT="1"/>
      <dgm:spPr/>
      <dgm:t>
        <a:bodyPr/>
        <a:lstStyle/>
        <a:p>
          <a:r>
            <a:rPr lang="en-GB" sz="1200" dirty="0">
              <a:latin typeface="Times New Roman" panose="02020603050405020304" pitchFamily="18" charset="0"/>
              <a:cs typeface="Times New Roman" panose="02020603050405020304" pitchFamily="18" charset="0"/>
            </a:rPr>
            <a:t>The probable revenue source for the event will include the gate proceeds, sponsorships, and sales of valuable items in the event among other sources. </a:t>
          </a:r>
          <a:endParaRPr lang="en-US" sz="1200" dirty="0">
            <a:latin typeface="Times New Roman" panose="02020603050405020304" pitchFamily="18" charset="0"/>
            <a:cs typeface="Times New Roman" panose="02020603050405020304" pitchFamily="18" charset="0"/>
          </a:endParaRPr>
        </a:p>
      </dgm:t>
    </dgm:pt>
    <dgm:pt modelId="{82118891-F3C0-4B78-BCC4-AE0C50127DAF}" type="parTrans" cxnId="{1DDEA32B-5379-45DD-9958-FF49D0FA5AED}">
      <dgm:prSet/>
      <dgm:spPr/>
      <dgm:t>
        <a:bodyPr/>
        <a:lstStyle/>
        <a:p>
          <a:endParaRPr lang="en-US"/>
        </a:p>
      </dgm:t>
    </dgm:pt>
    <dgm:pt modelId="{6B1FF691-29D9-462B-AD24-EF587F23D896}" type="sibTrans" cxnId="{1DDEA32B-5379-45DD-9958-FF49D0FA5AED}">
      <dgm:prSet custT="1"/>
      <dgm:spPr/>
      <dgm:t>
        <a:bodyPr/>
        <a:lstStyle/>
        <a:p>
          <a:endParaRPr lang="en-US" sz="1200">
            <a:latin typeface="Times New Roman" panose="02020603050405020304" pitchFamily="18" charset="0"/>
            <a:cs typeface="Times New Roman" panose="02020603050405020304" pitchFamily="18" charset="0"/>
          </a:endParaRPr>
        </a:p>
      </dgm:t>
    </dgm:pt>
    <dgm:pt modelId="{9C7EBE7D-CC69-479A-9796-FD8B4F7906BF}">
      <dgm:prSet custT="1"/>
      <dgm:spPr/>
      <dgm:t>
        <a:bodyPr/>
        <a:lstStyle/>
        <a:p>
          <a:r>
            <a:rPr lang="en-GB" sz="1200">
              <a:latin typeface="Times New Roman" panose="02020603050405020304" pitchFamily="18" charset="0"/>
              <a:cs typeface="Times New Roman" panose="02020603050405020304" pitchFamily="18" charset="0"/>
            </a:rPr>
            <a:t>The financial table shows that the ticket price is £40, whereas the attendance capacity goes up to 500 over the entire period of the event.</a:t>
          </a:r>
          <a:endParaRPr lang="en-US" sz="1200">
            <a:latin typeface="Times New Roman" panose="02020603050405020304" pitchFamily="18" charset="0"/>
            <a:cs typeface="Times New Roman" panose="02020603050405020304" pitchFamily="18" charset="0"/>
          </a:endParaRPr>
        </a:p>
      </dgm:t>
    </dgm:pt>
    <dgm:pt modelId="{36AAC5E8-1A1C-4A5D-B390-1875A22437B9}" type="parTrans" cxnId="{6A81A676-B3AB-4D25-85F5-9489F36018D5}">
      <dgm:prSet/>
      <dgm:spPr/>
      <dgm:t>
        <a:bodyPr/>
        <a:lstStyle/>
        <a:p>
          <a:endParaRPr lang="en-US"/>
        </a:p>
      </dgm:t>
    </dgm:pt>
    <dgm:pt modelId="{64F8CB52-C05C-4150-BEE4-A2B30FCEF0CB}" type="sibTrans" cxnId="{6A81A676-B3AB-4D25-85F5-9489F36018D5}">
      <dgm:prSet custT="1"/>
      <dgm:spPr/>
      <dgm:t>
        <a:bodyPr/>
        <a:lstStyle/>
        <a:p>
          <a:endParaRPr lang="en-US" sz="1200">
            <a:latin typeface="Times New Roman" panose="02020603050405020304" pitchFamily="18" charset="0"/>
            <a:cs typeface="Times New Roman" panose="02020603050405020304" pitchFamily="18" charset="0"/>
          </a:endParaRPr>
        </a:p>
      </dgm:t>
    </dgm:pt>
    <dgm:pt modelId="{9392E9E0-D056-49F6-9349-A6ED802E6AD2}">
      <dgm:prSet custT="1"/>
      <dgm:spPr/>
      <dgm:t>
        <a:bodyPr/>
        <a:lstStyle/>
        <a:p>
          <a:r>
            <a:rPr lang="en-GB" sz="1200">
              <a:latin typeface="Times New Roman" panose="02020603050405020304" pitchFamily="18" charset="0"/>
              <a:cs typeface="Times New Roman" panose="02020603050405020304" pitchFamily="18" charset="0"/>
            </a:rPr>
            <a:t>The revenue generated from ticket sales alone stands at £20,000 on average. </a:t>
          </a:r>
          <a:endParaRPr lang="en-US" sz="1200">
            <a:latin typeface="Times New Roman" panose="02020603050405020304" pitchFamily="18" charset="0"/>
            <a:cs typeface="Times New Roman" panose="02020603050405020304" pitchFamily="18" charset="0"/>
          </a:endParaRPr>
        </a:p>
      </dgm:t>
    </dgm:pt>
    <dgm:pt modelId="{C598317A-5495-4327-8692-4ABAC6AB53BD}" type="parTrans" cxnId="{153F0100-0B6C-45FE-9805-AD58DAAD83E5}">
      <dgm:prSet/>
      <dgm:spPr/>
      <dgm:t>
        <a:bodyPr/>
        <a:lstStyle/>
        <a:p>
          <a:endParaRPr lang="en-US"/>
        </a:p>
      </dgm:t>
    </dgm:pt>
    <dgm:pt modelId="{1B545366-9FF5-40FA-B3B9-117C86EA2A9F}" type="sibTrans" cxnId="{153F0100-0B6C-45FE-9805-AD58DAAD83E5}">
      <dgm:prSet custT="1"/>
      <dgm:spPr/>
      <dgm:t>
        <a:bodyPr/>
        <a:lstStyle/>
        <a:p>
          <a:endParaRPr lang="en-US" sz="1200">
            <a:latin typeface="Times New Roman" panose="02020603050405020304" pitchFamily="18" charset="0"/>
            <a:cs typeface="Times New Roman" panose="02020603050405020304" pitchFamily="18" charset="0"/>
          </a:endParaRPr>
        </a:p>
      </dgm:t>
    </dgm:pt>
    <dgm:pt modelId="{2B0831D3-6A68-47AA-BC53-6C20ACF83006}">
      <dgm:prSet custT="1"/>
      <dgm:spPr/>
      <dgm:t>
        <a:bodyPr/>
        <a:lstStyle/>
        <a:p>
          <a:r>
            <a:rPr lang="en-GB" sz="1200">
              <a:latin typeface="Times New Roman" panose="02020603050405020304" pitchFamily="18" charset="0"/>
              <a:cs typeface="Times New Roman" panose="02020603050405020304" pitchFamily="18" charset="0"/>
            </a:rPr>
            <a:t>Other revenues include sponsorship, which can be from £1,000 to £3,000 per annum from toy firms and local shops. </a:t>
          </a:r>
          <a:endParaRPr lang="en-US" sz="1200">
            <a:latin typeface="Times New Roman" panose="02020603050405020304" pitchFamily="18" charset="0"/>
            <a:cs typeface="Times New Roman" panose="02020603050405020304" pitchFamily="18" charset="0"/>
          </a:endParaRPr>
        </a:p>
      </dgm:t>
    </dgm:pt>
    <dgm:pt modelId="{A996A3A9-3FD3-49DF-87CC-87BBD719074D}" type="parTrans" cxnId="{33600826-A15A-44C8-9FFB-5028C93CE4EB}">
      <dgm:prSet/>
      <dgm:spPr/>
      <dgm:t>
        <a:bodyPr/>
        <a:lstStyle/>
        <a:p>
          <a:endParaRPr lang="en-US"/>
        </a:p>
      </dgm:t>
    </dgm:pt>
    <dgm:pt modelId="{2AF061EA-16EB-45B8-9092-2CC3EADB8E10}" type="sibTrans" cxnId="{33600826-A15A-44C8-9FFB-5028C93CE4EB}">
      <dgm:prSet custT="1"/>
      <dgm:spPr/>
      <dgm:t>
        <a:bodyPr/>
        <a:lstStyle/>
        <a:p>
          <a:endParaRPr lang="en-US" sz="1200">
            <a:latin typeface="Times New Roman" panose="02020603050405020304" pitchFamily="18" charset="0"/>
            <a:cs typeface="Times New Roman" panose="02020603050405020304" pitchFamily="18" charset="0"/>
          </a:endParaRPr>
        </a:p>
      </dgm:t>
    </dgm:pt>
    <dgm:pt modelId="{CA68A1A4-5285-43CF-BD86-E277221216F2}">
      <dgm:prSet custT="1"/>
      <dgm:spPr/>
      <dgm:t>
        <a:bodyPr/>
        <a:lstStyle/>
        <a:p>
          <a:r>
            <a:rPr lang="en-GB" sz="1200">
              <a:latin typeface="Times New Roman" panose="02020603050405020304" pitchFamily="18" charset="0"/>
              <a:cs typeface="Times New Roman" panose="02020603050405020304" pitchFamily="18" charset="0"/>
            </a:rPr>
            <a:t>Fundraising sales of branded items like Christmas specialities and other locally made speciality items are anticipated to realise approximately £2,500. </a:t>
          </a:r>
          <a:endParaRPr lang="en-US" sz="1200">
            <a:latin typeface="Times New Roman" panose="02020603050405020304" pitchFamily="18" charset="0"/>
            <a:cs typeface="Times New Roman" panose="02020603050405020304" pitchFamily="18" charset="0"/>
          </a:endParaRPr>
        </a:p>
      </dgm:t>
    </dgm:pt>
    <dgm:pt modelId="{7AC20ADA-2DE7-4461-A459-ED4F5692E68C}" type="parTrans" cxnId="{12745886-7531-4C77-A628-651A6C44824F}">
      <dgm:prSet/>
      <dgm:spPr/>
      <dgm:t>
        <a:bodyPr/>
        <a:lstStyle/>
        <a:p>
          <a:endParaRPr lang="en-US"/>
        </a:p>
      </dgm:t>
    </dgm:pt>
    <dgm:pt modelId="{2161FC4F-CBB3-4063-846F-E26EC7ADCFCE}" type="sibTrans" cxnId="{12745886-7531-4C77-A628-651A6C44824F}">
      <dgm:prSet/>
      <dgm:spPr/>
      <dgm:t>
        <a:bodyPr/>
        <a:lstStyle/>
        <a:p>
          <a:endParaRPr lang="en-US"/>
        </a:p>
      </dgm:t>
    </dgm:pt>
    <dgm:pt modelId="{838A0574-0CD3-4486-9607-A1D7760F6718}" type="pres">
      <dgm:prSet presAssocID="{90DE22BD-7009-4956-BBDE-C83218E19055}" presName="outerComposite" presStyleCnt="0">
        <dgm:presLayoutVars>
          <dgm:chMax val="5"/>
          <dgm:dir/>
          <dgm:resizeHandles val="exact"/>
        </dgm:presLayoutVars>
      </dgm:prSet>
      <dgm:spPr/>
    </dgm:pt>
    <dgm:pt modelId="{25EB377E-AF5F-4661-9956-EDE1C0D5C8F5}" type="pres">
      <dgm:prSet presAssocID="{90DE22BD-7009-4956-BBDE-C83218E19055}" presName="dummyMaxCanvas" presStyleCnt="0">
        <dgm:presLayoutVars/>
      </dgm:prSet>
      <dgm:spPr/>
    </dgm:pt>
    <dgm:pt modelId="{E1D90B66-A11B-4D20-95EE-D8508BF4EC9B}" type="pres">
      <dgm:prSet presAssocID="{90DE22BD-7009-4956-BBDE-C83218E19055}" presName="FiveNodes_1" presStyleLbl="node1" presStyleIdx="0" presStyleCnt="5">
        <dgm:presLayoutVars>
          <dgm:bulletEnabled val="1"/>
        </dgm:presLayoutVars>
      </dgm:prSet>
      <dgm:spPr/>
    </dgm:pt>
    <dgm:pt modelId="{120EB11C-2B43-480B-BF54-228305D9DE04}" type="pres">
      <dgm:prSet presAssocID="{90DE22BD-7009-4956-BBDE-C83218E19055}" presName="FiveNodes_2" presStyleLbl="node1" presStyleIdx="1" presStyleCnt="5">
        <dgm:presLayoutVars>
          <dgm:bulletEnabled val="1"/>
        </dgm:presLayoutVars>
      </dgm:prSet>
      <dgm:spPr/>
    </dgm:pt>
    <dgm:pt modelId="{F2AD53FC-E24E-4427-8D32-477523933407}" type="pres">
      <dgm:prSet presAssocID="{90DE22BD-7009-4956-BBDE-C83218E19055}" presName="FiveNodes_3" presStyleLbl="node1" presStyleIdx="2" presStyleCnt="5">
        <dgm:presLayoutVars>
          <dgm:bulletEnabled val="1"/>
        </dgm:presLayoutVars>
      </dgm:prSet>
      <dgm:spPr/>
    </dgm:pt>
    <dgm:pt modelId="{BD386448-5092-41BF-A7C5-D147C1AA3D49}" type="pres">
      <dgm:prSet presAssocID="{90DE22BD-7009-4956-BBDE-C83218E19055}" presName="FiveNodes_4" presStyleLbl="node1" presStyleIdx="3" presStyleCnt="5">
        <dgm:presLayoutVars>
          <dgm:bulletEnabled val="1"/>
        </dgm:presLayoutVars>
      </dgm:prSet>
      <dgm:spPr/>
    </dgm:pt>
    <dgm:pt modelId="{18C9CBDA-0135-454D-B173-2CFAFCD9901B}" type="pres">
      <dgm:prSet presAssocID="{90DE22BD-7009-4956-BBDE-C83218E19055}" presName="FiveNodes_5" presStyleLbl="node1" presStyleIdx="4" presStyleCnt="5">
        <dgm:presLayoutVars>
          <dgm:bulletEnabled val="1"/>
        </dgm:presLayoutVars>
      </dgm:prSet>
      <dgm:spPr/>
    </dgm:pt>
    <dgm:pt modelId="{7EE44153-3131-413E-A40F-7B6834F17B52}" type="pres">
      <dgm:prSet presAssocID="{90DE22BD-7009-4956-BBDE-C83218E19055}" presName="FiveConn_1-2" presStyleLbl="fgAccFollowNode1" presStyleIdx="0" presStyleCnt="4">
        <dgm:presLayoutVars>
          <dgm:bulletEnabled val="1"/>
        </dgm:presLayoutVars>
      </dgm:prSet>
      <dgm:spPr/>
    </dgm:pt>
    <dgm:pt modelId="{22393D93-DBFD-48E5-9AFA-E5DDF47EFB77}" type="pres">
      <dgm:prSet presAssocID="{90DE22BD-7009-4956-BBDE-C83218E19055}" presName="FiveConn_2-3" presStyleLbl="fgAccFollowNode1" presStyleIdx="1" presStyleCnt="4">
        <dgm:presLayoutVars>
          <dgm:bulletEnabled val="1"/>
        </dgm:presLayoutVars>
      </dgm:prSet>
      <dgm:spPr/>
    </dgm:pt>
    <dgm:pt modelId="{C5E07CE7-CD23-43B8-A99E-7E4DA70FB547}" type="pres">
      <dgm:prSet presAssocID="{90DE22BD-7009-4956-BBDE-C83218E19055}" presName="FiveConn_3-4" presStyleLbl="fgAccFollowNode1" presStyleIdx="2" presStyleCnt="4">
        <dgm:presLayoutVars>
          <dgm:bulletEnabled val="1"/>
        </dgm:presLayoutVars>
      </dgm:prSet>
      <dgm:spPr/>
    </dgm:pt>
    <dgm:pt modelId="{6AFAA1F6-83FA-4EE7-A0BA-06B893BA728D}" type="pres">
      <dgm:prSet presAssocID="{90DE22BD-7009-4956-BBDE-C83218E19055}" presName="FiveConn_4-5" presStyleLbl="fgAccFollowNode1" presStyleIdx="3" presStyleCnt="4">
        <dgm:presLayoutVars>
          <dgm:bulletEnabled val="1"/>
        </dgm:presLayoutVars>
      </dgm:prSet>
      <dgm:spPr/>
    </dgm:pt>
    <dgm:pt modelId="{CDFAB851-A26E-4EAC-BFE8-3DFDAFC17F86}" type="pres">
      <dgm:prSet presAssocID="{90DE22BD-7009-4956-BBDE-C83218E19055}" presName="FiveNodes_1_text" presStyleLbl="node1" presStyleIdx="4" presStyleCnt="5">
        <dgm:presLayoutVars>
          <dgm:bulletEnabled val="1"/>
        </dgm:presLayoutVars>
      </dgm:prSet>
      <dgm:spPr/>
    </dgm:pt>
    <dgm:pt modelId="{CECA60BA-E0FB-4EC2-A98D-6D442DBD639C}" type="pres">
      <dgm:prSet presAssocID="{90DE22BD-7009-4956-BBDE-C83218E19055}" presName="FiveNodes_2_text" presStyleLbl="node1" presStyleIdx="4" presStyleCnt="5">
        <dgm:presLayoutVars>
          <dgm:bulletEnabled val="1"/>
        </dgm:presLayoutVars>
      </dgm:prSet>
      <dgm:spPr/>
    </dgm:pt>
    <dgm:pt modelId="{8E9BEAFD-6464-4314-AF9A-BD3B9FB8B880}" type="pres">
      <dgm:prSet presAssocID="{90DE22BD-7009-4956-BBDE-C83218E19055}" presName="FiveNodes_3_text" presStyleLbl="node1" presStyleIdx="4" presStyleCnt="5">
        <dgm:presLayoutVars>
          <dgm:bulletEnabled val="1"/>
        </dgm:presLayoutVars>
      </dgm:prSet>
      <dgm:spPr/>
    </dgm:pt>
    <dgm:pt modelId="{9B103043-2418-462D-A1F2-CAB575E9E662}" type="pres">
      <dgm:prSet presAssocID="{90DE22BD-7009-4956-BBDE-C83218E19055}" presName="FiveNodes_4_text" presStyleLbl="node1" presStyleIdx="4" presStyleCnt="5">
        <dgm:presLayoutVars>
          <dgm:bulletEnabled val="1"/>
        </dgm:presLayoutVars>
      </dgm:prSet>
      <dgm:spPr/>
    </dgm:pt>
    <dgm:pt modelId="{2A88429E-4103-4199-95B4-099ABD6178F3}" type="pres">
      <dgm:prSet presAssocID="{90DE22BD-7009-4956-BBDE-C83218E19055}" presName="FiveNodes_5_text" presStyleLbl="node1" presStyleIdx="4" presStyleCnt="5">
        <dgm:presLayoutVars>
          <dgm:bulletEnabled val="1"/>
        </dgm:presLayoutVars>
      </dgm:prSet>
      <dgm:spPr/>
    </dgm:pt>
  </dgm:ptLst>
  <dgm:cxnLst>
    <dgm:cxn modelId="{153F0100-0B6C-45FE-9805-AD58DAAD83E5}" srcId="{90DE22BD-7009-4956-BBDE-C83218E19055}" destId="{9392E9E0-D056-49F6-9349-A6ED802E6AD2}" srcOrd="2" destOrd="0" parTransId="{C598317A-5495-4327-8692-4ABAC6AB53BD}" sibTransId="{1B545366-9FF5-40FA-B3B9-117C86EA2A9F}"/>
    <dgm:cxn modelId="{80F17109-797D-4B37-8583-3DA2B55E6232}" type="presOf" srcId="{9392E9E0-D056-49F6-9349-A6ED802E6AD2}" destId="{8E9BEAFD-6464-4314-AF9A-BD3B9FB8B880}" srcOrd="1" destOrd="0" presId="urn:microsoft.com/office/officeart/2005/8/layout/vProcess5"/>
    <dgm:cxn modelId="{24822C10-28F9-4AA5-82A2-CC81748E8CB6}" type="presOf" srcId="{2B0831D3-6A68-47AA-BC53-6C20ACF83006}" destId="{9B103043-2418-462D-A1F2-CAB575E9E662}" srcOrd="1" destOrd="0" presId="urn:microsoft.com/office/officeart/2005/8/layout/vProcess5"/>
    <dgm:cxn modelId="{C6C03812-5351-4586-B5B4-AAD923E40340}" type="presOf" srcId="{CA68A1A4-5285-43CF-BD86-E277221216F2}" destId="{18C9CBDA-0135-454D-B173-2CFAFCD9901B}" srcOrd="0" destOrd="0" presId="urn:microsoft.com/office/officeart/2005/8/layout/vProcess5"/>
    <dgm:cxn modelId="{33600826-A15A-44C8-9FFB-5028C93CE4EB}" srcId="{90DE22BD-7009-4956-BBDE-C83218E19055}" destId="{2B0831D3-6A68-47AA-BC53-6C20ACF83006}" srcOrd="3" destOrd="0" parTransId="{A996A3A9-3FD3-49DF-87CC-87BBD719074D}" sibTransId="{2AF061EA-16EB-45B8-9092-2CC3EADB8E10}"/>
    <dgm:cxn modelId="{1DDEA32B-5379-45DD-9958-FF49D0FA5AED}" srcId="{90DE22BD-7009-4956-BBDE-C83218E19055}" destId="{BDF31FAD-B4B0-4DF0-A66E-92C9995AAB16}" srcOrd="0" destOrd="0" parTransId="{82118891-F3C0-4B78-BCC4-AE0C50127DAF}" sibTransId="{6B1FF691-29D9-462B-AD24-EF587F23D896}"/>
    <dgm:cxn modelId="{DBD30F2D-C19C-41BA-8639-05E447BC958C}" type="presOf" srcId="{BDF31FAD-B4B0-4DF0-A66E-92C9995AAB16}" destId="{CDFAB851-A26E-4EAC-BFE8-3DFDAFC17F86}" srcOrd="1" destOrd="0" presId="urn:microsoft.com/office/officeart/2005/8/layout/vProcess5"/>
    <dgm:cxn modelId="{42647030-8703-423A-8534-D218543BDA38}" type="presOf" srcId="{BDF31FAD-B4B0-4DF0-A66E-92C9995AAB16}" destId="{E1D90B66-A11B-4D20-95EE-D8508BF4EC9B}" srcOrd="0" destOrd="0" presId="urn:microsoft.com/office/officeart/2005/8/layout/vProcess5"/>
    <dgm:cxn modelId="{84E60946-9D36-411E-ACC5-EC2F66D84944}" type="presOf" srcId="{9392E9E0-D056-49F6-9349-A6ED802E6AD2}" destId="{F2AD53FC-E24E-4427-8D32-477523933407}" srcOrd="0" destOrd="0" presId="urn:microsoft.com/office/officeart/2005/8/layout/vProcess5"/>
    <dgm:cxn modelId="{19B29B47-AADF-40E5-8DD5-C45FD18C7815}" type="presOf" srcId="{1B545366-9FF5-40FA-B3B9-117C86EA2A9F}" destId="{C5E07CE7-CD23-43B8-A99E-7E4DA70FB547}" srcOrd="0" destOrd="0" presId="urn:microsoft.com/office/officeart/2005/8/layout/vProcess5"/>
    <dgm:cxn modelId="{6F1B724C-3577-438C-B4C0-F97BE17741AA}" type="presOf" srcId="{9C7EBE7D-CC69-479A-9796-FD8B4F7906BF}" destId="{120EB11C-2B43-480B-BF54-228305D9DE04}" srcOrd="0" destOrd="0" presId="urn:microsoft.com/office/officeart/2005/8/layout/vProcess5"/>
    <dgm:cxn modelId="{1BA5A175-3E0E-4623-A480-8508EF5870A6}" type="presOf" srcId="{2AF061EA-16EB-45B8-9092-2CC3EADB8E10}" destId="{6AFAA1F6-83FA-4EE7-A0BA-06B893BA728D}" srcOrd="0" destOrd="0" presId="urn:microsoft.com/office/officeart/2005/8/layout/vProcess5"/>
    <dgm:cxn modelId="{6A81A676-B3AB-4D25-85F5-9489F36018D5}" srcId="{90DE22BD-7009-4956-BBDE-C83218E19055}" destId="{9C7EBE7D-CC69-479A-9796-FD8B4F7906BF}" srcOrd="1" destOrd="0" parTransId="{36AAC5E8-1A1C-4A5D-B390-1875A22437B9}" sibTransId="{64F8CB52-C05C-4150-BEE4-A2B30FCEF0CB}"/>
    <dgm:cxn modelId="{B57B2B77-20E0-4857-A838-4DF1B3F5B744}" type="presOf" srcId="{90DE22BD-7009-4956-BBDE-C83218E19055}" destId="{838A0574-0CD3-4486-9607-A1D7760F6718}" srcOrd="0" destOrd="0" presId="urn:microsoft.com/office/officeart/2005/8/layout/vProcess5"/>
    <dgm:cxn modelId="{39641185-06D6-460B-8F4F-8B6573E8B845}" type="presOf" srcId="{6B1FF691-29D9-462B-AD24-EF587F23D896}" destId="{7EE44153-3131-413E-A40F-7B6834F17B52}" srcOrd="0" destOrd="0" presId="urn:microsoft.com/office/officeart/2005/8/layout/vProcess5"/>
    <dgm:cxn modelId="{12745886-7531-4C77-A628-651A6C44824F}" srcId="{90DE22BD-7009-4956-BBDE-C83218E19055}" destId="{CA68A1A4-5285-43CF-BD86-E277221216F2}" srcOrd="4" destOrd="0" parTransId="{7AC20ADA-2DE7-4461-A459-ED4F5692E68C}" sibTransId="{2161FC4F-CBB3-4063-846F-E26EC7ADCFCE}"/>
    <dgm:cxn modelId="{BD81E086-070A-4E94-B0C1-563064CD00CD}" type="presOf" srcId="{64F8CB52-C05C-4150-BEE4-A2B30FCEF0CB}" destId="{22393D93-DBFD-48E5-9AFA-E5DDF47EFB77}" srcOrd="0" destOrd="0" presId="urn:microsoft.com/office/officeart/2005/8/layout/vProcess5"/>
    <dgm:cxn modelId="{1191D48C-B1DB-4DD6-B813-3CE207B97E4C}" type="presOf" srcId="{CA68A1A4-5285-43CF-BD86-E277221216F2}" destId="{2A88429E-4103-4199-95B4-099ABD6178F3}" srcOrd="1" destOrd="0" presId="urn:microsoft.com/office/officeart/2005/8/layout/vProcess5"/>
    <dgm:cxn modelId="{B0985A90-597D-49C5-BB7D-4AD03DFA462A}" type="presOf" srcId="{2B0831D3-6A68-47AA-BC53-6C20ACF83006}" destId="{BD386448-5092-41BF-A7C5-D147C1AA3D49}" srcOrd="0" destOrd="0" presId="urn:microsoft.com/office/officeart/2005/8/layout/vProcess5"/>
    <dgm:cxn modelId="{CA9D06B8-90AE-4078-81B9-F154F14E662C}" type="presOf" srcId="{9C7EBE7D-CC69-479A-9796-FD8B4F7906BF}" destId="{CECA60BA-E0FB-4EC2-A98D-6D442DBD639C}" srcOrd="1" destOrd="0" presId="urn:microsoft.com/office/officeart/2005/8/layout/vProcess5"/>
    <dgm:cxn modelId="{D9FDE29E-CC86-485A-882F-F9506ECBD090}" type="presParOf" srcId="{838A0574-0CD3-4486-9607-A1D7760F6718}" destId="{25EB377E-AF5F-4661-9956-EDE1C0D5C8F5}" srcOrd="0" destOrd="0" presId="urn:microsoft.com/office/officeart/2005/8/layout/vProcess5"/>
    <dgm:cxn modelId="{BA08BFA2-F6BF-4467-AD42-76E08411097C}" type="presParOf" srcId="{838A0574-0CD3-4486-9607-A1D7760F6718}" destId="{E1D90B66-A11B-4D20-95EE-D8508BF4EC9B}" srcOrd="1" destOrd="0" presId="urn:microsoft.com/office/officeart/2005/8/layout/vProcess5"/>
    <dgm:cxn modelId="{177766ED-5429-4497-B07A-B0BAEEF4E616}" type="presParOf" srcId="{838A0574-0CD3-4486-9607-A1D7760F6718}" destId="{120EB11C-2B43-480B-BF54-228305D9DE04}" srcOrd="2" destOrd="0" presId="urn:microsoft.com/office/officeart/2005/8/layout/vProcess5"/>
    <dgm:cxn modelId="{6CD6F09F-5F78-4196-A0AF-DBF6B56D64F8}" type="presParOf" srcId="{838A0574-0CD3-4486-9607-A1D7760F6718}" destId="{F2AD53FC-E24E-4427-8D32-477523933407}" srcOrd="3" destOrd="0" presId="urn:microsoft.com/office/officeart/2005/8/layout/vProcess5"/>
    <dgm:cxn modelId="{07FCC87E-789C-47A1-9593-BE3B6E447EF4}" type="presParOf" srcId="{838A0574-0CD3-4486-9607-A1D7760F6718}" destId="{BD386448-5092-41BF-A7C5-D147C1AA3D49}" srcOrd="4" destOrd="0" presId="urn:microsoft.com/office/officeart/2005/8/layout/vProcess5"/>
    <dgm:cxn modelId="{0DEC98F1-CA3E-4BDA-8BFF-C32DB9F49AF4}" type="presParOf" srcId="{838A0574-0CD3-4486-9607-A1D7760F6718}" destId="{18C9CBDA-0135-454D-B173-2CFAFCD9901B}" srcOrd="5" destOrd="0" presId="urn:microsoft.com/office/officeart/2005/8/layout/vProcess5"/>
    <dgm:cxn modelId="{CDBE7603-C4D6-4E09-826C-99620EE2576C}" type="presParOf" srcId="{838A0574-0CD3-4486-9607-A1D7760F6718}" destId="{7EE44153-3131-413E-A40F-7B6834F17B52}" srcOrd="6" destOrd="0" presId="urn:microsoft.com/office/officeart/2005/8/layout/vProcess5"/>
    <dgm:cxn modelId="{81F93465-48C1-4DE2-AC32-C240818B86CF}" type="presParOf" srcId="{838A0574-0CD3-4486-9607-A1D7760F6718}" destId="{22393D93-DBFD-48E5-9AFA-E5DDF47EFB77}" srcOrd="7" destOrd="0" presId="urn:microsoft.com/office/officeart/2005/8/layout/vProcess5"/>
    <dgm:cxn modelId="{F9DC1975-F9E8-4E84-83BD-7A5EB2C13497}" type="presParOf" srcId="{838A0574-0CD3-4486-9607-A1D7760F6718}" destId="{C5E07CE7-CD23-43B8-A99E-7E4DA70FB547}" srcOrd="8" destOrd="0" presId="urn:microsoft.com/office/officeart/2005/8/layout/vProcess5"/>
    <dgm:cxn modelId="{8150A5E1-3819-4D58-BB06-428B12932BE1}" type="presParOf" srcId="{838A0574-0CD3-4486-9607-A1D7760F6718}" destId="{6AFAA1F6-83FA-4EE7-A0BA-06B893BA728D}" srcOrd="9" destOrd="0" presId="urn:microsoft.com/office/officeart/2005/8/layout/vProcess5"/>
    <dgm:cxn modelId="{1AE82EAB-D245-4506-A3D0-848443F12D64}" type="presParOf" srcId="{838A0574-0CD3-4486-9607-A1D7760F6718}" destId="{CDFAB851-A26E-4EAC-BFE8-3DFDAFC17F86}" srcOrd="10" destOrd="0" presId="urn:microsoft.com/office/officeart/2005/8/layout/vProcess5"/>
    <dgm:cxn modelId="{472B7A97-C4EC-4376-885F-5279E8BB997C}" type="presParOf" srcId="{838A0574-0CD3-4486-9607-A1D7760F6718}" destId="{CECA60BA-E0FB-4EC2-A98D-6D442DBD639C}" srcOrd="11" destOrd="0" presId="urn:microsoft.com/office/officeart/2005/8/layout/vProcess5"/>
    <dgm:cxn modelId="{F4C7EB17-81B2-494C-B9B8-EE860554C898}" type="presParOf" srcId="{838A0574-0CD3-4486-9607-A1D7760F6718}" destId="{8E9BEAFD-6464-4314-AF9A-BD3B9FB8B880}" srcOrd="12" destOrd="0" presId="urn:microsoft.com/office/officeart/2005/8/layout/vProcess5"/>
    <dgm:cxn modelId="{9E6AAE8E-267D-4278-8F5C-421425BB34B2}" type="presParOf" srcId="{838A0574-0CD3-4486-9607-A1D7760F6718}" destId="{9B103043-2418-462D-A1F2-CAB575E9E662}" srcOrd="13" destOrd="0" presId="urn:microsoft.com/office/officeart/2005/8/layout/vProcess5"/>
    <dgm:cxn modelId="{15DEA840-6447-42AA-B214-170405D277EB}" type="presParOf" srcId="{838A0574-0CD3-4486-9607-A1D7760F6718}" destId="{2A88429E-4103-4199-95B4-099ABD6178F3}"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AD0C4E-6919-4D7D-8758-3B2781454D38}">
      <dsp:nvSpPr>
        <dsp:cNvPr id="0" name=""/>
        <dsp:cNvSpPr/>
      </dsp:nvSpPr>
      <dsp:spPr>
        <a:xfrm>
          <a:off x="9644" y="272322"/>
          <a:ext cx="1745749" cy="2520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Times New Roman" panose="02020603050405020304" pitchFamily="18" charset="0"/>
              <a:cs typeface="Times New Roman" panose="02020603050405020304" pitchFamily="18" charset="0"/>
            </a:rPr>
            <a:t>North Pole Adventure Experience is an appealing family-oriented activity which is a public interactive themed event that takes the individuals into the authentic environment of operating in the North Pole for a day like Santa (Hancock, 2023). The event will be arranged at Ash Barton Estate - Ash Road, Braunton, North Devon </a:t>
          </a:r>
          <a:r>
            <a:rPr lang="en-GB" sz="1100" kern="1200" dirty="0" err="1">
              <a:latin typeface="Times New Roman" panose="02020603050405020304" pitchFamily="18" charset="0"/>
              <a:cs typeface="Times New Roman" panose="02020603050405020304" pitchFamily="18" charset="0"/>
            </a:rPr>
            <a:t>EX33</a:t>
          </a:r>
          <a:r>
            <a:rPr lang="en-GB" sz="1100" kern="1200" dirty="0">
              <a:latin typeface="Times New Roman" panose="02020603050405020304" pitchFamily="18" charset="0"/>
              <a:cs typeface="Times New Roman" panose="02020603050405020304" pitchFamily="18" charset="0"/>
            </a:rPr>
            <a:t> </a:t>
          </a:r>
          <a:r>
            <a:rPr lang="en-GB" sz="1100" kern="1200" dirty="0" err="1">
              <a:latin typeface="Times New Roman" panose="02020603050405020304" pitchFamily="18" charset="0"/>
              <a:cs typeface="Times New Roman" panose="02020603050405020304" pitchFamily="18" charset="0"/>
            </a:rPr>
            <a:t>2NP</a:t>
          </a:r>
          <a:r>
            <a:rPr lang="en-GB" sz="1100" kern="1200" dirty="0">
              <a:latin typeface="Times New Roman" panose="02020603050405020304" pitchFamily="18" charset="0"/>
              <a:cs typeface="Times New Roman" panose="02020603050405020304" pitchFamily="18" charset="0"/>
            </a:rPr>
            <a:t>. </a:t>
          </a:r>
          <a:endParaRPr lang="en-US" sz="1100" kern="1200" dirty="0">
            <a:latin typeface="Times New Roman" panose="02020603050405020304" pitchFamily="18" charset="0"/>
            <a:cs typeface="Times New Roman" panose="02020603050405020304" pitchFamily="18" charset="0"/>
          </a:endParaRPr>
        </a:p>
      </dsp:txBody>
      <dsp:txXfrm>
        <a:off x="9644" y="272322"/>
        <a:ext cx="1745749" cy="2520425"/>
      </dsp:txXfrm>
    </dsp:sp>
    <dsp:sp modelId="{9541EC1B-ED40-4217-9531-BD40AF4C78FB}">
      <dsp:nvSpPr>
        <dsp:cNvPr id="0" name=""/>
        <dsp:cNvSpPr/>
      </dsp:nvSpPr>
      <dsp:spPr>
        <a:xfrm>
          <a:off x="1778887" y="1411035"/>
          <a:ext cx="261862" cy="243000"/>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C4B33F-87C9-4479-9940-F2910C4F040D}">
      <dsp:nvSpPr>
        <dsp:cNvPr id="0" name=""/>
        <dsp:cNvSpPr/>
      </dsp:nvSpPr>
      <dsp:spPr>
        <a:xfrm>
          <a:off x="2064242" y="272322"/>
          <a:ext cx="1745749" cy="2520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Times New Roman" panose="02020603050405020304" pitchFamily="18" charset="0"/>
              <a:cs typeface="Times New Roman" panose="02020603050405020304" pitchFamily="18" charset="0"/>
            </a:rPr>
            <a:t>The whole concept of this event is set in a snowy environment that offers entertainment, fun learning, and expression that allows families to fully enjoy the spirit of winter holidays (Hervey, 2024).</a:t>
          </a:r>
          <a:endParaRPr lang="en-US" sz="1100" kern="1200" dirty="0">
            <a:latin typeface="Times New Roman" panose="02020603050405020304" pitchFamily="18" charset="0"/>
            <a:cs typeface="Times New Roman" panose="02020603050405020304" pitchFamily="18" charset="0"/>
          </a:endParaRPr>
        </a:p>
      </dsp:txBody>
      <dsp:txXfrm>
        <a:off x="2064242" y="272322"/>
        <a:ext cx="1745749" cy="2520425"/>
      </dsp:txXfrm>
    </dsp:sp>
    <dsp:sp modelId="{256753BD-D274-4235-97AC-DF462C7CBF4C}">
      <dsp:nvSpPr>
        <dsp:cNvPr id="0" name=""/>
        <dsp:cNvSpPr/>
      </dsp:nvSpPr>
      <dsp:spPr>
        <a:xfrm>
          <a:off x="3833485" y="1411035"/>
          <a:ext cx="261862" cy="243000"/>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08B5FF-6ADA-4BB7-8032-4D667A4F4671}">
      <dsp:nvSpPr>
        <dsp:cNvPr id="0" name=""/>
        <dsp:cNvSpPr/>
      </dsp:nvSpPr>
      <dsp:spPr>
        <a:xfrm>
          <a:off x="4118840" y="272322"/>
          <a:ext cx="1745749" cy="2520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panose="02020603050405020304" pitchFamily="18" charset="0"/>
              <a:cs typeface="Times New Roman" panose="02020603050405020304" pitchFamily="18" charset="0"/>
            </a:rPr>
            <a:t>The proposed focus of the event is to provide a walk-through Christmas experience where kids and adults can experience traditions first-hand. Visitors can go to various themed zones, which include, where children can make toys, and people can also decorate Christmas ornaments. </a:t>
          </a:r>
          <a:endParaRPr lang="en-US" sz="1100" kern="1200">
            <a:latin typeface="Times New Roman" panose="02020603050405020304" pitchFamily="18" charset="0"/>
            <a:cs typeface="Times New Roman" panose="02020603050405020304" pitchFamily="18" charset="0"/>
          </a:endParaRPr>
        </a:p>
      </dsp:txBody>
      <dsp:txXfrm>
        <a:off x="4118840" y="272322"/>
        <a:ext cx="1745749" cy="2520425"/>
      </dsp:txXfrm>
    </dsp:sp>
    <dsp:sp modelId="{CE323FBC-456F-40B6-99FF-ACA2D97EE313}">
      <dsp:nvSpPr>
        <dsp:cNvPr id="0" name=""/>
        <dsp:cNvSpPr/>
      </dsp:nvSpPr>
      <dsp:spPr>
        <a:xfrm>
          <a:off x="5888083" y="1411035"/>
          <a:ext cx="261862" cy="243000"/>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52BF89-8679-4B5E-A6E4-41DDE3C97139}">
      <dsp:nvSpPr>
        <dsp:cNvPr id="0" name=""/>
        <dsp:cNvSpPr/>
      </dsp:nvSpPr>
      <dsp:spPr>
        <a:xfrm>
          <a:off x="6173438" y="272322"/>
          <a:ext cx="1745749" cy="2520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panose="02020603050405020304" pitchFamily="18" charset="0"/>
              <a:cs typeface="Times New Roman" panose="02020603050405020304" pitchFamily="18" charset="0"/>
            </a:rPr>
            <a:t>The event will also include typical Spirit of Christmas performers such as singers wearing holiday costumes, performers pretending to be fairies and a live Santa Clause to take photos with.</a:t>
          </a:r>
          <a:endParaRPr lang="en-US" sz="1100" kern="1200">
            <a:latin typeface="Times New Roman" panose="02020603050405020304" pitchFamily="18" charset="0"/>
            <a:cs typeface="Times New Roman" panose="02020603050405020304" pitchFamily="18" charset="0"/>
          </a:endParaRPr>
        </a:p>
      </dsp:txBody>
      <dsp:txXfrm>
        <a:off x="6173438" y="272322"/>
        <a:ext cx="1745749" cy="2520425"/>
      </dsp:txXfrm>
    </dsp:sp>
    <dsp:sp modelId="{34E15D08-76AA-4985-A16D-E6C9DFEC1A0D}">
      <dsp:nvSpPr>
        <dsp:cNvPr id="0" name=""/>
        <dsp:cNvSpPr/>
      </dsp:nvSpPr>
      <dsp:spPr>
        <a:xfrm>
          <a:off x="7942681" y="1411035"/>
          <a:ext cx="261862" cy="243000"/>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80272C-0D80-4ABD-8F04-300497C17E31}">
      <dsp:nvSpPr>
        <dsp:cNvPr id="0" name=""/>
        <dsp:cNvSpPr/>
      </dsp:nvSpPr>
      <dsp:spPr>
        <a:xfrm>
          <a:off x="8228036" y="272322"/>
          <a:ext cx="1745749" cy="2520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panose="02020603050405020304" pitchFamily="18" charset="0"/>
              <a:cs typeface="Times New Roman" panose="02020603050405020304" pitchFamily="18" charset="0"/>
            </a:rPr>
            <a:t>The type and nature theme of the event is carnival, which means, it is informal and completely engaging to attract families with children. </a:t>
          </a:r>
          <a:endParaRPr lang="en-US" sz="1100" kern="1200">
            <a:latin typeface="Times New Roman" panose="02020603050405020304" pitchFamily="18" charset="0"/>
            <a:cs typeface="Times New Roman" panose="02020603050405020304" pitchFamily="18" charset="0"/>
          </a:endParaRPr>
        </a:p>
      </dsp:txBody>
      <dsp:txXfrm>
        <a:off x="8228036" y="272322"/>
        <a:ext cx="1745749" cy="2520425"/>
      </dsp:txXfrm>
    </dsp:sp>
    <dsp:sp modelId="{3AE764DD-D551-4C38-B91A-1C672C3EF4C7}">
      <dsp:nvSpPr>
        <dsp:cNvPr id="0" name=""/>
        <dsp:cNvSpPr/>
      </dsp:nvSpPr>
      <dsp:spPr>
        <a:xfrm>
          <a:off x="9997279" y="1411035"/>
          <a:ext cx="261862" cy="243000"/>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A35BDD-6194-47CC-BA4A-A96FD85F8443}">
      <dsp:nvSpPr>
        <dsp:cNvPr id="0" name=""/>
        <dsp:cNvSpPr/>
      </dsp:nvSpPr>
      <dsp:spPr>
        <a:xfrm>
          <a:off x="10282634" y="272322"/>
          <a:ext cx="1745749" cy="2520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latin typeface="Times New Roman" panose="02020603050405020304" pitchFamily="18" charset="0"/>
              <a:cs typeface="Times New Roman" panose="02020603050405020304" pitchFamily="18" charset="0"/>
            </a:rPr>
            <a:t>The aim is to provide the guests with a special, celebratory atmosphere to have them coming back for more every year, which fosters sustaining event development and company image.</a:t>
          </a:r>
          <a:endParaRPr lang="en-US" sz="1100" kern="1200">
            <a:latin typeface="Times New Roman" panose="02020603050405020304" pitchFamily="18" charset="0"/>
            <a:cs typeface="Times New Roman" panose="02020603050405020304" pitchFamily="18" charset="0"/>
          </a:endParaRPr>
        </a:p>
      </dsp:txBody>
      <dsp:txXfrm>
        <a:off x="10282634" y="272322"/>
        <a:ext cx="1745749" cy="25204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D90B66-A11B-4D20-95EE-D8508BF4EC9B}">
      <dsp:nvSpPr>
        <dsp:cNvPr id="0" name=""/>
        <dsp:cNvSpPr/>
      </dsp:nvSpPr>
      <dsp:spPr>
        <a:xfrm>
          <a:off x="0" y="0"/>
          <a:ext cx="5198394" cy="5332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latin typeface="Times New Roman" panose="02020603050405020304" pitchFamily="18" charset="0"/>
              <a:cs typeface="Times New Roman" panose="02020603050405020304" pitchFamily="18" charset="0"/>
            </a:rPr>
            <a:t>The probable revenue source for the event will include the gate proceeds, sponsorships, and sales of valuable items in the event among other sources. </a:t>
          </a:r>
          <a:endParaRPr lang="en-US" sz="1200" kern="1200" dirty="0">
            <a:latin typeface="Times New Roman" panose="02020603050405020304" pitchFamily="18" charset="0"/>
            <a:cs typeface="Times New Roman" panose="02020603050405020304" pitchFamily="18" charset="0"/>
          </a:endParaRPr>
        </a:p>
      </dsp:txBody>
      <dsp:txXfrm>
        <a:off x="15618" y="15618"/>
        <a:ext cx="4560591" cy="502010"/>
      </dsp:txXfrm>
    </dsp:sp>
    <dsp:sp modelId="{120EB11C-2B43-480B-BF54-228305D9DE04}">
      <dsp:nvSpPr>
        <dsp:cNvPr id="0" name=""/>
        <dsp:cNvSpPr/>
      </dsp:nvSpPr>
      <dsp:spPr>
        <a:xfrm>
          <a:off x="388191" y="607307"/>
          <a:ext cx="5198394" cy="5332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The financial table shows that the ticket price is £40, whereas the attendance capacity goes up to 500 over the entire period of the event.</a:t>
          </a:r>
          <a:endParaRPr lang="en-US" sz="1200" kern="1200">
            <a:latin typeface="Times New Roman" panose="02020603050405020304" pitchFamily="18" charset="0"/>
            <a:cs typeface="Times New Roman" panose="02020603050405020304" pitchFamily="18" charset="0"/>
          </a:endParaRPr>
        </a:p>
      </dsp:txBody>
      <dsp:txXfrm>
        <a:off x="403809" y="622925"/>
        <a:ext cx="4432356" cy="502010"/>
      </dsp:txXfrm>
    </dsp:sp>
    <dsp:sp modelId="{F2AD53FC-E24E-4427-8D32-477523933407}">
      <dsp:nvSpPr>
        <dsp:cNvPr id="0" name=""/>
        <dsp:cNvSpPr/>
      </dsp:nvSpPr>
      <dsp:spPr>
        <a:xfrm>
          <a:off x="776383" y="1214615"/>
          <a:ext cx="5198394" cy="5332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The revenue generated from ticket sales alone stands at £20,000 on average. </a:t>
          </a:r>
          <a:endParaRPr lang="en-US" sz="1200" kern="1200">
            <a:latin typeface="Times New Roman" panose="02020603050405020304" pitchFamily="18" charset="0"/>
            <a:cs typeface="Times New Roman" panose="02020603050405020304" pitchFamily="18" charset="0"/>
          </a:endParaRPr>
        </a:p>
      </dsp:txBody>
      <dsp:txXfrm>
        <a:off x="792001" y="1230233"/>
        <a:ext cx="4432356" cy="502010"/>
      </dsp:txXfrm>
    </dsp:sp>
    <dsp:sp modelId="{BD386448-5092-41BF-A7C5-D147C1AA3D49}">
      <dsp:nvSpPr>
        <dsp:cNvPr id="0" name=""/>
        <dsp:cNvSpPr/>
      </dsp:nvSpPr>
      <dsp:spPr>
        <a:xfrm>
          <a:off x="1164575" y="1821923"/>
          <a:ext cx="5198394" cy="5332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Other revenues include sponsorship, which can be from £1,000 to £3,000 per annum from toy firms and local shops. </a:t>
          </a:r>
          <a:endParaRPr lang="en-US" sz="1200" kern="1200">
            <a:latin typeface="Times New Roman" panose="02020603050405020304" pitchFamily="18" charset="0"/>
            <a:cs typeface="Times New Roman" panose="02020603050405020304" pitchFamily="18" charset="0"/>
          </a:endParaRPr>
        </a:p>
      </dsp:txBody>
      <dsp:txXfrm>
        <a:off x="1180193" y="1837541"/>
        <a:ext cx="4432356" cy="502010"/>
      </dsp:txXfrm>
    </dsp:sp>
    <dsp:sp modelId="{18C9CBDA-0135-454D-B173-2CFAFCD9901B}">
      <dsp:nvSpPr>
        <dsp:cNvPr id="0" name=""/>
        <dsp:cNvSpPr/>
      </dsp:nvSpPr>
      <dsp:spPr>
        <a:xfrm>
          <a:off x="1552767" y="2429231"/>
          <a:ext cx="5198394" cy="5332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Fundraising sales of branded items like Christmas specialities and other locally made speciality items are anticipated to realise approximately £2,500. </a:t>
          </a:r>
          <a:endParaRPr lang="en-US" sz="1200" kern="1200">
            <a:latin typeface="Times New Roman" panose="02020603050405020304" pitchFamily="18" charset="0"/>
            <a:cs typeface="Times New Roman" panose="02020603050405020304" pitchFamily="18" charset="0"/>
          </a:endParaRPr>
        </a:p>
      </dsp:txBody>
      <dsp:txXfrm>
        <a:off x="1568385" y="2444849"/>
        <a:ext cx="4432356" cy="502010"/>
      </dsp:txXfrm>
    </dsp:sp>
    <dsp:sp modelId="{7EE44153-3131-413E-A40F-7B6834F17B52}">
      <dsp:nvSpPr>
        <dsp:cNvPr id="0" name=""/>
        <dsp:cNvSpPr/>
      </dsp:nvSpPr>
      <dsp:spPr>
        <a:xfrm>
          <a:off x="4851784" y="389565"/>
          <a:ext cx="346609" cy="34660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endParaRPr lang="en-US" sz="1200" kern="1200">
            <a:latin typeface="Times New Roman" panose="02020603050405020304" pitchFamily="18" charset="0"/>
            <a:cs typeface="Times New Roman" panose="02020603050405020304" pitchFamily="18" charset="0"/>
          </a:endParaRPr>
        </a:p>
      </dsp:txBody>
      <dsp:txXfrm>
        <a:off x="4929771" y="389565"/>
        <a:ext cx="190635" cy="260823"/>
      </dsp:txXfrm>
    </dsp:sp>
    <dsp:sp modelId="{22393D93-DBFD-48E5-9AFA-E5DDF47EFB77}">
      <dsp:nvSpPr>
        <dsp:cNvPr id="0" name=""/>
        <dsp:cNvSpPr/>
      </dsp:nvSpPr>
      <dsp:spPr>
        <a:xfrm>
          <a:off x="5239976" y="996873"/>
          <a:ext cx="346609" cy="34660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endParaRPr lang="en-US" sz="1200" kern="1200">
            <a:latin typeface="Times New Roman" panose="02020603050405020304" pitchFamily="18" charset="0"/>
            <a:cs typeface="Times New Roman" panose="02020603050405020304" pitchFamily="18" charset="0"/>
          </a:endParaRPr>
        </a:p>
      </dsp:txBody>
      <dsp:txXfrm>
        <a:off x="5317963" y="996873"/>
        <a:ext cx="190635" cy="260823"/>
      </dsp:txXfrm>
    </dsp:sp>
    <dsp:sp modelId="{C5E07CE7-CD23-43B8-A99E-7E4DA70FB547}">
      <dsp:nvSpPr>
        <dsp:cNvPr id="0" name=""/>
        <dsp:cNvSpPr/>
      </dsp:nvSpPr>
      <dsp:spPr>
        <a:xfrm>
          <a:off x="5628168" y="1595294"/>
          <a:ext cx="346609" cy="34660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endParaRPr lang="en-US" sz="1200" kern="1200">
            <a:latin typeface="Times New Roman" panose="02020603050405020304" pitchFamily="18" charset="0"/>
            <a:cs typeface="Times New Roman" panose="02020603050405020304" pitchFamily="18" charset="0"/>
          </a:endParaRPr>
        </a:p>
      </dsp:txBody>
      <dsp:txXfrm>
        <a:off x="5706155" y="1595294"/>
        <a:ext cx="190635" cy="260823"/>
      </dsp:txXfrm>
    </dsp:sp>
    <dsp:sp modelId="{6AFAA1F6-83FA-4EE7-A0BA-06B893BA728D}">
      <dsp:nvSpPr>
        <dsp:cNvPr id="0" name=""/>
        <dsp:cNvSpPr/>
      </dsp:nvSpPr>
      <dsp:spPr>
        <a:xfrm>
          <a:off x="6016360" y="2208527"/>
          <a:ext cx="346609" cy="34660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endParaRPr lang="en-US" sz="1200" kern="1200">
            <a:latin typeface="Times New Roman" panose="02020603050405020304" pitchFamily="18" charset="0"/>
            <a:cs typeface="Times New Roman" panose="02020603050405020304" pitchFamily="18" charset="0"/>
          </a:endParaRPr>
        </a:p>
      </dsp:txBody>
      <dsp:txXfrm>
        <a:off x="6094347" y="2208527"/>
        <a:ext cx="190635" cy="260823"/>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E379C0-DAE8-439A-89BB-769CB88E56AD}" type="datetimeFigureOut">
              <a:rPr lang="en-GB" smtClean="0"/>
              <a:t>18/10/2024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435FF6-6C5B-446F-ADDE-C3CCA9BB12F3}" type="slidenum">
              <a:rPr lang="en-GB" smtClean="0"/>
              <a:t>‹#›</a:t>
            </a:fld>
            <a:endParaRPr lang="en-GB"/>
          </a:p>
        </p:txBody>
      </p:sp>
    </p:spTree>
    <p:extLst>
      <p:ext uri="{BB962C8B-B14F-4D97-AF65-F5344CB8AC3E}">
        <p14:creationId xmlns:p14="http://schemas.microsoft.com/office/powerpoint/2010/main" val="120649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435FF6-6C5B-446F-ADDE-C3CCA9BB12F3}" type="slidenum">
              <a:rPr lang="en-GB" smtClean="0"/>
              <a:t>3</a:t>
            </a:fld>
            <a:endParaRPr lang="en-GB"/>
          </a:p>
        </p:txBody>
      </p:sp>
    </p:spTree>
    <p:extLst>
      <p:ext uri="{BB962C8B-B14F-4D97-AF65-F5344CB8AC3E}">
        <p14:creationId xmlns:p14="http://schemas.microsoft.com/office/powerpoint/2010/main" val="32672849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435FF6-6C5B-446F-ADDE-C3CCA9BB12F3}" type="slidenum">
              <a:rPr lang="en-GB" smtClean="0"/>
              <a:t>4</a:t>
            </a:fld>
            <a:endParaRPr lang="en-GB"/>
          </a:p>
        </p:txBody>
      </p:sp>
    </p:spTree>
    <p:extLst>
      <p:ext uri="{BB962C8B-B14F-4D97-AF65-F5344CB8AC3E}">
        <p14:creationId xmlns:p14="http://schemas.microsoft.com/office/powerpoint/2010/main" val="440924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435FF6-6C5B-446F-ADDE-C3CCA9BB12F3}" type="slidenum">
              <a:rPr lang="en-GB" smtClean="0"/>
              <a:t>5</a:t>
            </a:fld>
            <a:endParaRPr lang="en-GB"/>
          </a:p>
        </p:txBody>
      </p:sp>
    </p:spTree>
    <p:extLst>
      <p:ext uri="{BB962C8B-B14F-4D97-AF65-F5344CB8AC3E}">
        <p14:creationId xmlns:p14="http://schemas.microsoft.com/office/powerpoint/2010/main" val="37198204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435FF6-6C5B-446F-ADDE-C3CCA9BB12F3}" type="slidenum">
              <a:rPr lang="en-GB" smtClean="0"/>
              <a:t>6</a:t>
            </a:fld>
            <a:endParaRPr lang="en-GB"/>
          </a:p>
        </p:txBody>
      </p:sp>
    </p:spTree>
    <p:extLst>
      <p:ext uri="{BB962C8B-B14F-4D97-AF65-F5344CB8AC3E}">
        <p14:creationId xmlns:p14="http://schemas.microsoft.com/office/powerpoint/2010/main" val="3690966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435FF6-6C5B-446F-ADDE-C3CCA9BB12F3}" type="slidenum">
              <a:rPr lang="en-GB" smtClean="0"/>
              <a:t>7</a:t>
            </a:fld>
            <a:endParaRPr lang="en-GB"/>
          </a:p>
        </p:txBody>
      </p:sp>
    </p:spTree>
    <p:extLst>
      <p:ext uri="{BB962C8B-B14F-4D97-AF65-F5344CB8AC3E}">
        <p14:creationId xmlns:p14="http://schemas.microsoft.com/office/powerpoint/2010/main" val="4349875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435FF6-6C5B-446F-ADDE-C3CCA9BB12F3}" type="slidenum">
              <a:rPr lang="en-GB" smtClean="0"/>
              <a:t>8</a:t>
            </a:fld>
            <a:endParaRPr lang="en-GB"/>
          </a:p>
        </p:txBody>
      </p:sp>
    </p:spTree>
    <p:extLst>
      <p:ext uri="{BB962C8B-B14F-4D97-AF65-F5344CB8AC3E}">
        <p14:creationId xmlns:p14="http://schemas.microsoft.com/office/powerpoint/2010/main" val="30804483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435FF6-6C5B-446F-ADDE-C3CCA9BB12F3}" type="slidenum">
              <a:rPr lang="en-GB" smtClean="0"/>
              <a:t>9</a:t>
            </a:fld>
            <a:endParaRPr lang="en-GB"/>
          </a:p>
        </p:txBody>
      </p:sp>
    </p:spTree>
    <p:extLst>
      <p:ext uri="{BB962C8B-B14F-4D97-AF65-F5344CB8AC3E}">
        <p14:creationId xmlns:p14="http://schemas.microsoft.com/office/powerpoint/2010/main" val="39017392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F0439897-972E-4A8E-A652-EA0FC138680B}" type="datetimeFigureOut">
              <a:rPr lang="en-GB" smtClean="0"/>
              <a:t>18/10/2024</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5A392CC4-C085-4BD9-A0E7-313EF8D05B04}" type="slidenum">
              <a:rPr lang="en-GB" smtClean="0"/>
              <a:t>‹#›</a:t>
            </a:fld>
            <a:endParaRPr lang="en-GB"/>
          </a:p>
        </p:txBody>
      </p:sp>
    </p:spTree>
    <p:extLst>
      <p:ext uri="{BB962C8B-B14F-4D97-AF65-F5344CB8AC3E}">
        <p14:creationId xmlns:p14="http://schemas.microsoft.com/office/powerpoint/2010/main" val="342404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0439897-972E-4A8E-A652-EA0FC138680B}" type="datetimeFigureOut">
              <a:rPr lang="en-GB" smtClean="0"/>
              <a:t>18/10/2024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392CC4-C085-4BD9-A0E7-313EF8D05B04}" type="slidenum">
              <a:rPr lang="en-GB" smtClean="0"/>
              <a:t>‹#›</a:t>
            </a:fld>
            <a:endParaRPr lang="en-GB"/>
          </a:p>
        </p:txBody>
      </p:sp>
    </p:spTree>
    <p:extLst>
      <p:ext uri="{BB962C8B-B14F-4D97-AF65-F5344CB8AC3E}">
        <p14:creationId xmlns:p14="http://schemas.microsoft.com/office/powerpoint/2010/main" val="1382005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F0439897-972E-4A8E-A652-EA0FC138680B}" type="datetimeFigureOut">
              <a:rPr lang="en-GB" smtClean="0"/>
              <a:t>18/10/2024</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5A392CC4-C085-4BD9-A0E7-313EF8D05B04}" type="slidenum">
              <a:rPr lang="en-GB" smtClean="0"/>
              <a:t>‹#›</a:t>
            </a:fld>
            <a:endParaRPr lang="en-GB"/>
          </a:p>
        </p:txBody>
      </p:sp>
    </p:spTree>
    <p:extLst>
      <p:ext uri="{BB962C8B-B14F-4D97-AF65-F5344CB8AC3E}">
        <p14:creationId xmlns:p14="http://schemas.microsoft.com/office/powerpoint/2010/main" val="613321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0439897-972E-4A8E-A652-EA0FC138680B}" type="datetimeFigureOut">
              <a:rPr lang="en-GB" smtClean="0"/>
              <a:t>18/10/2024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392CC4-C085-4BD9-A0E7-313EF8D05B04}" type="slidenum">
              <a:rPr lang="en-GB" smtClean="0"/>
              <a:t>‹#›</a:t>
            </a:fld>
            <a:endParaRPr lang="en-GB"/>
          </a:p>
        </p:txBody>
      </p:sp>
    </p:spTree>
    <p:extLst>
      <p:ext uri="{BB962C8B-B14F-4D97-AF65-F5344CB8AC3E}">
        <p14:creationId xmlns:p14="http://schemas.microsoft.com/office/powerpoint/2010/main" val="24035955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439897-972E-4A8E-A652-EA0FC138680B}" type="datetimeFigureOut">
              <a:rPr lang="en-GB" smtClean="0"/>
              <a:t>18/10/2024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A392CC4-C085-4BD9-A0E7-313EF8D05B04}" type="slidenum">
              <a:rPr lang="en-GB" smtClean="0"/>
              <a:t>‹#›</a:t>
            </a:fld>
            <a:endParaRPr lang="en-GB"/>
          </a:p>
        </p:txBody>
      </p:sp>
    </p:spTree>
    <p:extLst>
      <p:ext uri="{BB962C8B-B14F-4D97-AF65-F5344CB8AC3E}">
        <p14:creationId xmlns:p14="http://schemas.microsoft.com/office/powerpoint/2010/main" val="36302704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0439897-972E-4A8E-A652-EA0FC138680B}" type="datetimeFigureOut">
              <a:rPr lang="en-GB" smtClean="0"/>
              <a:t>18/10/2024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A392CC4-C085-4BD9-A0E7-313EF8D05B04}" type="slidenum">
              <a:rPr lang="en-GB" smtClean="0"/>
              <a:t>‹#›</a:t>
            </a:fld>
            <a:endParaRPr lang="en-GB"/>
          </a:p>
        </p:txBody>
      </p:sp>
    </p:spTree>
    <p:extLst>
      <p:ext uri="{BB962C8B-B14F-4D97-AF65-F5344CB8AC3E}">
        <p14:creationId xmlns:p14="http://schemas.microsoft.com/office/powerpoint/2010/main" val="36891302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439897-972E-4A8E-A652-EA0FC138680B}" type="datetimeFigureOut">
              <a:rPr lang="en-GB" smtClean="0"/>
              <a:t>18/10/2024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A392CC4-C085-4BD9-A0E7-313EF8D05B04}" type="slidenum">
              <a:rPr lang="en-GB" smtClean="0"/>
              <a:t>‹#›</a:t>
            </a:fld>
            <a:endParaRPr lang="en-GB"/>
          </a:p>
        </p:txBody>
      </p:sp>
    </p:spTree>
    <p:extLst>
      <p:ext uri="{BB962C8B-B14F-4D97-AF65-F5344CB8AC3E}">
        <p14:creationId xmlns:p14="http://schemas.microsoft.com/office/powerpoint/2010/main" val="31240273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0439897-972E-4A8E-A652-EA0FC138680B}" type="datetimeFigureOut">
              <a:rPr lang="en-GB" smtClean="0"/>
              <a:t>18/10/2024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392CC4-C085-4BD9-A0E7-313EF8D05B04}" type="slidenum">
              <a:rPr lang="en-GB" smtClean="0"/>
              <a:t>‹#›</a:t>
            </a:fld>
            <a:endParaRPr lang="en-GB"/>
          </a:p>
        </p:txBody>
      </p:sp>
    </p:spTree>
    <p:extLst>
      <p:ext uri="{BB962C8B-B14F-4D97-AF65-F5344CB8AC3E}">
        <p14:creationId xmlns:p14="http://schemas.microsoft.com/office/powerpoint/2010/main" val="1349065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0439897-972E-4A8E-A652-EA0FC138680B}" type="datetimeFigureOut">
              <a:rPr lang="en-GB" smtClean="0"/>
              <a:t>18/10/2024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392CC4-C085-4BD9-A0E7-313EF8D05B04}" type="slidenum">
              <a:rPr lang="en-GB" smtClean="0"/>
              <a:t>‹#›</a:t>
            </a:fld>
            <a:endParaRPr lang="en-GB"/>
          </a:p>
        </p:txBody>
      </p:sp>
    </p:spTree>
    <p:extLst>
      <p:ext uri="{BB962C8B-B14F-4D97-AF65-F5344CB8AC3E}">
        <p14:creationId xmlns:p14="http://schemas.microsoft.com/office/powerpoint/2010/main" val="1620381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0439897-972E-4A8E-A652-EA0FC138680B}" type="datetimeFigureOut">
              <a:rPr lang="en-GB" smtClean="0"/>
              <a:t>18/10/2024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392CC4-C085-4BD9-A0E7-313EF8D05B04}" type="slidenum">
              <a:rPr lang="en-GB" smtClean="0"/>
              <a:t>‹#›</a:t>
            </a:fld>
            <a:endParaRPr lang="en-GB"/>
          </a:p>
        </p:txBody>
      </p:sp>
    </p:spTree>
    <p:extLst>
      <p:ext uri="{BB962C8B-B14F-4D97-AF65-F5344CB8AC3E}">
        <p14:creationId xmlns:p14="http://schemas.microsoft.com/office/powerpoint/2010/main" val="3164200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0439897-972E-4A8E-A652-EA0FC138680B}" type="datetimeFigureOut">
              <a:rPr lang="en-GB" smtClean="0"/>
              <a:t>18/10/2024</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5A392CC4-C085-4BD9-A0E7-313EF8D05B04}" type="slidenum">
              <a:rPr lang="en-GB" smtClean="0"/>
              <a:t>‹#›</a:t>
            </a:fld>
            <a:endParaRPr lang="en-GB"/>
          </a:p>
        </p:txBody>
      </p:sp>
    </p:spTree>
    <p:extLst>
      <p:ext uri="{BB962C8B-B14F-4D97-AF65-F5344CB8AC3E}">
        <p14:creationId xmlns:p14="http://schemas.microsoft.com/office/powerpoint/2010/main" val="14199216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0439897-972E-4A8E-A652-EA0FC138680B}" type="datetimeFigureOut">
              <a:rPr lang="en-GB" smtClean="0"/>
              <a:t>18/10/2024</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5A392CC4-C085-4BD9-A0E7-313EF8D05B04}"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097312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F0439897-972E-4A8E-A652-EA0FC138680B}" type="datetimeFigureOut">
              <a:rPr lang="en-GB" smtClean="0"/>
              <a:t>18/10/2024</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5A392CC4-C085-4BD9-A0E7-313EF8D05B04}" type="slidenum">
              <a:rPr lang="en-GB" smtClean="0"/>
              <a:t>‹#›</a:t>
            </a:fld>
            <a:endParaRPr lang="en-GB"/>
          </a:p>
        </p:txBody>
      </p:sp>
    </p:spTree>
    <p:extLst>
      <p:ext uri="{BB962C8B-B14F-4D97-AF65-F5344CB8AC3E}">
        <p14:creationId xmlns:p14="http://schemas.microsoft.com/office/powerpoint/2010/main" val="2347516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F0439897-972E-4A8E-A652-EA0FC138680B}" type="datetimeFigureOut">
              <a:rPr lang="en-GB" smtClean="0"/>
              <a:t>18/10/2024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A392CC4-C085-4BD9-A0E7-313EF8D05B04}" type="slidenum">
              <a:rPr lang="en-GB" smtClean="0"/>
              <a:t>‹#›</a:t>
            </a:fld>
            <a:endParaRPr lang="en-GB"/>
          </a:p>
        </p:txBody>
      </p:sp>
    </p:spTree>
    <p:extLst>
      <p:ext uri="{BB962C8B-B14F-4D97-AF65-F5344CB8AC3E}">
        <p14:creationId xmlns:p14="http://schemas.microsoft.com/office/powerpoint/2010/main" val="30537514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F0439897-972E-4A8E-A652-EA0FC138680B}" type="datetimeFigureOut">
              <a:rPr lang="en-GB" smtClean="0"/>
              <a:t>18/10/2024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A392CC4-C085-4BD9-A0E7-313EF8D05B04}" type="slidenum">
              <a:rPr lang="en-GB" smtClean="0"/>
              <a:t>‹#›</a:t>
            </a:fld>
            <a:endParaRPr lang="en-GB"/>
          </a:p>
        </p:txBody>
      </p:sp>
    </p:spTree>
    <p:extLst>
      <p:ext uri="{BB962C8B-B14F-4D97-AF65-F5344CB8AC3E}">
        <p14:creationId xmlns:p14="http://schemas.microsoft.com/office/powerpoint/2010/main" val="16680260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0439897-972E-4A8E-A652-EA0FC138680B}" type="datetimeFigureOut">
              <a:rPr lang="en-GB" smtClean="0"/>
              <a:t>18/10/2024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392CC4-C085-4BD9-A0E7-313EF8D05B04}" type="slidenum">
              <a:rPr lang="en-GB" smtClean="0"/>
              <a:t>‹#›</a:t>
            </a:fld>
            <a:endParaRPr lang="en-GB"/>
          </a:p>
        </p:txBody>
      </p:sp>
    </p:spTree>
    <p:extLst>
      <p:ext uri="{BB962C8B-B14F-4D97-AF65-F5344CB8AC3E}">
        <p14:creationId xmlns:p14="http://schemas.microsoft.com/office/powerpoint/2010/main" val="27060999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F0439897-972E-4A8E-A652-EA0FC138680B}" type="datetimeFigureOut">
              <a:rPr lang="en-GB" smtClean="0"/>
              <a:t>18/10/2024</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5A392CC4-C085-4BD9-A0E7-313EF8D05B04}" type="slidenum">
              <a:rPr lang="en-GB" smtClean="0"/>
              <a:t>‹#›</a:t>
            </a:fld>
            <a:endParaRPr lang="en-GB"/>
          </a:p>
        </p:txBody>
      </p:sp>
    </p:spTree>
    <p:extLst>
      <p:ext uri="{BB962C8B-B14F-4D97-AF65-F5344CB8AC3E}">
        <p14:creationId xmlns:p14="http://schemas.microsoft.com/office/powerpoint/2010/main" val="26518275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0439897-972E-4A8E-A652-EA0FC138680B}" type="datetimeFigureOut">
              <a:rPr lang="en-GB" smtClean="0"/>
              <a:t>18/10/2024</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A392CC4-C085-4BD9-A0E7-313EF8D05B04}" type="slidenum">
              <a:rPr lang="en-GB" smtClean="0"/>
              <a:t>‹#›</a:t>
            </a:fld>
            <a:endParaRPr lang="en-GB"/>
          </a:p>
        </p:txBody>
      </p:sp>
    </p:spTree>
    <p:extLst>
      <p:ext uri="{BB962C8B-B14F-4D97-AF65-F5344CB8AC3E}">
        <p14:creationId xmlns:p14="http://schemas.microsoft.com/office/powerpoint/2010/main" val="5819720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image" Target="../media/image2.png" /><Relationship Id="rId1" Type="http://schemas.openxmlformats.org/officeDocument/2006/relationships/slideLayout" Target="../slideLayouts/slideLayout1.xml" /><Relationship Id="rId5" Type="http://schemas.openxmlformats.org/officeDocument/2006/relationships/image" Target="../media/image5.jpeg" /><Relationship Id="rId4" Type="http://schemas.openxmlformats.org/officeDocument/2006/relationships/image" Target="../media/image4.jpeg" /></Relationships>
</file>

<file path=ppt/slides/_rels/slide2.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7.jpeg" /><Relationship Id="rId7" Type="http://schemas.openxmlformats.org/officeDocument/2006/relationships/diagramColors" Target="../diagrams/colors1.xml" /><Relationship Id="rId2" Type="http://schemas.openxmlformats.org/officeDocument/2006/relationships/image" Target="../media/image6.jpeg" /><Relationship Id="rId1" Type="http://schemas.openxmlformats.org/officeDocument/2006/relationships/slideLayout" Target="../slideLayouts/slideLayout1.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 Id="rId5" Type="http://schemas.openxmlformats.org/officeDocument/2006/relationships/image" Target="../media/image9.png" /><Relationship Id="rId4" Type="http://schemas.openxmlformats.org/officeDocument/2006/relationships/image" Target="../media/image8.jpeg" /></Relationships>
</file>

<file path=ppt/slides/_rels/slide4.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xml" /><Relationship Id="rId1" Type="http://schemas.openxmlformats.org/officeDocument/2006/relationships/slideLayout" Target="../slideLayouts/slideLayout1.xml" /><Relationship Id="rId4" Type="http://schemas.openxmlformats.org/officeDocument/2006/relationships/image" Target="../media/image10.jpeg" /></Relationships>
</file>

<file path=ppt/slides/_rels/slide5.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3.xml" /><Relationship Id="rId1" Type="http://schemas.openxmlformats.org/officeDocument/2006/relationships/slideLayout" Target="../slideLayouts/slideLayout1.xml" /><Relationship Id="rId4" Type="http://schemas.openxmlformats.org/officeDocument/2006/relationships/image" Target="../media/image11.png" /></Relationships>
</file>

<file path=ppt/slides/_rels/slide6.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4.xml" /><Relationship Id="rId1" Type="http://schemas.openxmlformats.org/officeDocument/2006/relationships/slideLayout" Target="../slideLayouts/slideLayout1.xml" /><Relationship Id="rId5" Type="http://schemas.openxmlformats.org/officeDocument/2006/relationships/image" Target="../media/image13.png" /><Relationship Id="rId4" Type="http://schemas.openxmlformats.org/officeDocument/2006/relationships/image" Target="../media/image12.png" /></Relationships>
</file>

<file path=ppt/slides/_rels/slide7.xml.rels><?xml version="1.0" encoding="UTF-8" standalone="yes"?>
<Relationships xmlns="http://schemas.openxmlformats.org/package/2006/relationships"><Relationship Id="rId8" Type="http://schemas.microsoft.com/office/2007/relationships/diagramDrawing" Target="../diagrams/drawing2.xml" /><Relationship Id="rId3" Type="http://schemas.openxmlformats.org/officeDocument/2006/relationships/image" Target="../media/image14.jpeg" /><Relationship Id="rId7" Type="http://schemas.openxmlformats.org/officeDocument/2006/relationships/diagramColors" Target="../diagrams/colors2.xml" /><Relationship Id="rId2" Type="http://schemas.openxmlformats.org/officeDocument/2006/relationships/notesSlide" Target="../notesSlides/notesSlide5.xml" /><Relationship Id="rId1" Type="http://schemas.openxmlformats.org/officeDocument/2006/relationships/slideLayout" Target="../slideLayouts/slideLayout1.xml" /><Relationship Id="rId6" Type="http://schemas.openxmlformats.org/officeDocument/2006/relationships/diagramQuickStyle" Target="../diagrams/quickStyle2.xml" /><Relationship Id="rId5" Type="http://schemas.openxmlformats.org/officeDocument/2006/relationships/diagramLayout" Target="../diagrams/layout2.xml" /><Relationship Id="rId4" Type="http://schemas.openxmlformats.org/officeDocument/2006/relationships/diagramData" Target="../diagrams/data2.xml" /></Relationships>
</file>

<file path=ppt/slides/_rels/slide8.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6.xml" /><Relationship Id="rId1" Type="http://schemas.openxmlformats.org/officeDocument/2006/relationships/slideLayout" Target="../slideLayouts/slideLayout1.xml" /><Relationship Id="rId4" Type="http://schemas.openxmlformats.org/officeDocument/2006/relationships/image" Target="../media/image15.jpeg" /></Relationships>
</file>

<file path=ppt/slides/_rels/slide9.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7.xml" /><Relationship Id="rId1" Type="http://schemas.openxmlformats.org/officeDocument/2006/relationships/slideLayout" Target="../slideLayouts/slideLayout1.xml" /><Relationship Id="rId5" Type="http://schemas.openxmlformats.org/officeDocument/2006/relationships/image" Target="../media/image17.svg" /><Relationship Id="rId4" Type="http://schemas.openxmlformats.org/officeDocument/2006/relationships/image" Target="../media/image16.png" /></Relationships>
</file>

<file path=ppt/slides/_rels/slide10.xml.rels><?xml version="1.0" encoding="UTF-8" standalone="yes"?>
<Relationships xmlns="http://schemas.openxmlformats.org/package/2006/relationships"><Relationship Id="rId3" Type="http://schemas.openxmlformats.org/officeDocument/2006/relationships/image" Target="../media/image19.jpeg" /><Relationship Id="rId2" Type="http://schemas.openxmlformats.org/officeDocument/2006/relationships/image" Target="../media/image18.pn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1" name="Rectangle 5130">
            <a:extLst>
              <a:ext uri="{FF2B5EF4-FFF2-40B4-BE49-F238E27FC236}">
                <a16:creationId xmlns:a16="http://schemas.microsoft.com/office/drawing/2014/main" id="{05F5C127-505C-4DA0-A555-3116E979C4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199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F22C05-04C9-1B50-5699-263BDB828F16}"/>
              </a:ext>
            </a:extLst>
          </p:cNvPr>
          <p:cNvSpPr>
            <a:spLocks noGrp="1"/>
          </p:cNvSpPr>
          <p:nvPr>
            <p:ph type="ctrTitle"/>
          </p:nvPr>
        </p:nvSpPr>
        <p:spPr>
          <a:xfrm>
            <a:off x="5615888" y="673240"/>
            <a:ext cx="5951914" cy="3446373"/>
          </a:xfrm>
          <a:noFill/>
          <a:ln w="19050">
            <a:noFill/>
            <a:prstDash val="dash"/>
          </a:ln>
        </p:spPr>
        <p:txBody>
          <a:bodyPr>
            <a:normAutofit/>
          </a:bodyPr>
          <a:lstStyle/>
          <a:p>
            <a:pPr algn="ctr"/>
            <a:br>
              <a:rPr lang="en-US" sz="1900" b="1" dirty="0">
                <a:latin typeface="Times New Roman" panose="02020603050405020304" pitchFamily="18" charset="0"/>
                <a:cs typeface="Times New Roman" panose="02020603050405020304" pitchFamily="18" charset="0"/>
              </a:rPr>
            </a:br>
            <a:r>
              <a:rPr lang="en-US" sz="1900" b="1" dirty="0">
                <a:latin typeface="Times New Roman" panose="02020603050405020304" pitchFamily="18" charset="0"/>
                <a:cs typeface="Times New Roman" panose="02020603050405020304" pitchFamily="18" charset="0"/>
              </a:rPr>
              <a:t>Assessment 1</a:t>
            </a:r>
            <a:br>
              <a:rPr lang="en-US" sz="1900" b="1" dirty="0">
                <a:latin typeface="Times New Roman" panose="02020603050405020304" pitchFamily="18" charset="0"/>
                <a:cs typeface="Times New Roman" panose="02020603050405020304" pitchFamily="18" charset="0"/>
              </a:rPr>
            </a:br>
            <a:br>
              <a:rPr lang="en-US" sz="1900" b="1" dirty="0">
                <a:latin typeface="Times New Roman" panose="02020603050405020304" pitchFamily="18" charset="0"/>
                <a:cs typeface="Times New Roman" panose="02020603050405020304" pitchFamily="18" charset="0"/>
              </a:rPr>
            </a:br>
            <a:r>
              <a:rPr lang="en-US" sz="1900" b="1" dirty="0">
                <a:latin typeface="Times New Roman" panose="02020603050405020304" pitchFamily="18" charset="0"/>
                <a:cs typeface="Times New Roman" panose="02020603050405020304" pitchFamily="18" charset="0"/>
              </a:rPr>
              <a:t>Feasibility Plan for an International Meeting</a:t>
            </a:r>
            <a:br>
              <a:rPr lang="en-US" sz="1900" b="1" dirty="0">
                <a:latin typeface="Times New Roman" panose="02020603050405020304" pitchFamily="18" charset="0"/>
                <a:cs typeface="Times New Roman" panose="02020603050405020304" pitchFamily="18" charset="0"/>
              </a:rPr>
            </a:br>
            <a:r>
              <a:rPr lang="en-US" sz="1900" b="1" dirty="0">
                <a:latin typeface="Times New Roman" panose="02020603050405020304" pitchFamily="18" charset="0"/>
                <a:cs typeface="Times New Roman" panose="02020603050405020304" pitchFamily="18" charset="0"/>
              </a:rPr>
              <a:t>Individual Presentation</a:t>
            </a:r>
            <a:br>
              <a:rPr lang="en-US" sz="1900" b="1" dirty="0">
                <a:latin typeface="Times New Roman" panose="02020603050405020304" pitchFamily="18" charset="0"/>
                <a:cs typeface="Times New Roman" panose="02020603050405020304" pitchFamily="18" charset="0"/>
              </a:rPr>
            </a:br>
            <a:br>
              <a:rPr lang="en-US" sz="1900" b="1" dirty="0">
                <a:latin typeface="Times New Roman" panose="02020603050405020304" pitchFamily="18" charset="0"/>
                <a:cs typeface="Times New Roman" panose="02020603050405020304" pitchFamily="18" charset="0"/>
              </a:rPr>
            </a:br>
            <a:r>
              <a:rPr lang="en-US" sz="1900" b="1" dirty="0">
                <a:latin typeface="Times New Roman" panose="02020603050405020304" pitchFamily="18" charset="0"/>
                <a:cs typeface="Times New Roman" panose="02020603050405020304" pitchFamily="18" charset="0"/>
              </a:rPr>
              <a:t>North Pole Adventure Experience at </a:t>
            </a:r>
            <a:br>
              <a:rPr lang="en-US" sz="1900" b="1" dirty="0">
                <a:latin typeface="Times New Roman" panose="02020603050405020304" pitchFamily="18" charset="0"/>
                <a:cs typeface="Times New Roman" panose="02020603050405020304" pitchFamily="18" charset="0"/>
              </a:rPr>
            </a:br>
            <a:r>
              <a:rPr lang="en-US" sz="1900" b="1" dirty="0">
                <a:latin typeface="Times New Roman" panose="02020603050405020304" pitchFamily="18" charset="0"/>
                <a:cs typeface="Times New Roman" panose="02020603050405020304" pitchFamily="18" charset="0"/>
              </a:rPr>
              <a:t>Ash Barton Estate - Ash Road, Braunton, North Devon, UK</a:t>
            </a:r>
            <a:br>
              <a:rPr lang="en-US" sz="1900" b="1" dirty="0">
                <a:latin typeface="Times New Roman" panose="02020603050405020304" pitchFamily="18" charset="0"/>
                <a:cs typeface="Times New Roman" panose="02020603050405020304" pitchFamily="18" charset="0"/>
              </a:rPr>
            </a:br>
            <a:br>
              <a:rPr lang="en-US" sz="1900" b="1" dirty="0">
                <a:latin typeface="Times New Roman" panose="02020603050405020304" pitchFamily="18" charset="0"/>
                <a:cs typeface="Times New Roman" panose="02020603050405020304" pitchFamily="18" charset="0"/>
              </a:rPr>
            </a:br>
            <a:endParaRPr lang="en-GB" sz="1900" b="1" dirty="0">
              <a:latin typeface="Times New Roman" panose="02020603050405020304" pitchFamily="18" charset="0"/>
              <a:cs typeface="Times New Roman" panose="02020603050405020304" pitchFamily="18" charset="0"/>
            </a:endParaRPr>
          </a:p>
        </p:txBody>
      </p:sp>
      <p:pic>
        <p:nvPicPr>
          <p:cNvPr id="5133" name="Picture 5132">
            <a:extLst>
              <a:ext uri="{FF2B5EF4-FFF2-40B4-BE49-F238E27FC236}">
                <a16:creationId xmlns:a16="http://schemas.microsoft.com/office/drawing/2014/main" id="{E029A23E-1620-4D9B-9E05-B3FB3A983F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43302"/>
          <a:stretch/>
        </p:blipFill>
        <p:spPr>
          <a:xfrm>
            <a:off x="5279344" y="4375150"/>
            <a:ext cx="6912656" cy="2482850"/>
          </a:xfrm>
          <a:prstGeom prst="rect">
            <a:avLst/>
          </a:prstGeom>
        </p:spPr>
      </p:pic>
      <p:sp>
        <p:nvSpPr>
          <p:cNvPr id="3" name="Subtitle 2">
            <a:extLst>
              <a:ext uri="{FF2B5EF4-FFF2-40B4-BE49-F238E27FC236}">
                <a16:creationId xmlns:a16="http://schemas.microsoft.com/office/drawing/2014/main" id="{6847701A-7CD6-21F5-8940-8A5F47EF422B}"/>
              </a:ext>
            </a:extLst>
          </p:cNvPr>
          <p:cNvSpPr>
            <a:spLocks noGrp="1"/>
          </p:cNvSpPr>
          <p:nvPr>
            <p:ph type="subTitle" idx="1"/>
          </p:nvPr>
        </p:nvSpPr>
        <p:spPr>
          <a:xfrm>
            <a:off x="5632265" y="4119613"/>
            <a:ext cx="5935535" cy="2058765"/>
          </a:xfrm>
          <a:noFill/>
          <a:ln w="19050">
            <a:noFill/>
            <a:prstDash val="dash"/>
          </a:ln>
        </p:spPr>
        <p:txBody>
          <a:bodyPr>
            <a:normAutofit/>
          </a:bodyPr>
          <a:lstStyle/>
          <a:p>
            <a:pPr algn="ctr"/>
            <a:r>
              <a:rPr lang="en-US" b="1" dirty="0">
                <a:latin typeface="Times New Roman" panose="02020603050405020304" pitchFamily="18" charset="0"/>
                <a:cs typeface="Times New Roman" panose="02020603050405020304" pitchFamily="18" charset="0"/>
              </a:rPr>
              <a:t>Name:</a:t>
            </a:r>
            <a:r>
              <a:rPr lang="en-GB" b="1" dirty="0">
                <a:latin typeface="Times New Roman" panose="02020603050405020304" pitchFamily="18" charset="0"/>
                <a:cs typeface="Times New Roman" panose="02020603050405020304" pitchFamily="18" charset="0"/>
              </a:rPr>
              <a:t> Valentina </a:t>
            </a:r>
            <a:r>
              <a:rPr lang="en-GB" b="1" dirty="0" err="1">
                <a:latin typeface="Times New Roman" panose="02020603050405020304" pitchFamily="18" charset="0"/>
                <a:cs typeface="Times New Roman" panose="02020603050405020304" pitchFamily="18" charset="0"/>
              </a:rPr>
              <a:t>Stoian</a:t>
            </a:r>
            <a:r>
              <a:rPr lang="en-GB" b="1" dirty="0">
                <a:latin typeface="Times New Roman" panose="02020603050405020304" pitchFamily="18" charset="0"/>
                <a:cs typeface="Times New Roman" panose="02020603050405020304" pitchFamily="18" charset="0"/>
              </a:rPr>
              <a:t> </a:t>
            </a:r>
            <a:br>
              <a:rPr lang="en-US" b="1" dirty="0">
                <a:latin typeface="Times New Roman" panose="02020603050405020304" pitchFamily="18" charset="0"/>
                <a:cs typeface="Times New Roman" panose="02020603050405020304" pitchFamily="18" charset="0"/>
              </a:rPr>
            </a:br>
            <a:r>
              <a:rPr lang="en-US" b="1" dirty="0">
                <a:latin typeface="Times New Roman" panose="02020603050405020304" pitchFamily="18" charset="0"/>
                <a:cs typeface="Times New Roman" panose="02020603050405020304" pitchFamily="18" charset="0"/>
              </a:rPr>
              <a:t>Student Number:</a:t>
            </a:r>
            <a:r>
              <a:rPr lang="en-GB" b="1" dirty="0">
                <a:latin typeface="Times New Roman" panose="02020603050405020304" pitchFamily="18" charset="0"/>
                <a:cs typeface="Times New Roman" panose="02020603050405020304" pitchFamily="18" charset="0"/>
              </a:rPr>
              <a:t> 2209627</a:t>
            </a:r>
            <a:br>
              <a:rPr lang="en-US" b="1" dirty="0">
                <a:latin typeface="Times New Roman" panose="02020603050405020304" pitchFamily="18" charset="0"/>
                <a:cs typeface="Times New Roman" panose="02020603050405020304" pitchFamily="18" charset="0"/>
              </a:rPr>
            </a:br>
            <a:r>
              <a:rPr lang="en-US" b="1" dirty="0">
                <a:latin typeface="Times New Roman" panose="02020603050405020304" pitchFamily="18" charset="0"/>
                <a:cs typeface="Times New Roman" panose="02020603050405020304" pitchFamily="18" charset="0"/>
              </a:rPr>
              <a:t>Tutor’s Name:</a:t>
            </a:r>
            <a:r>
              <a:rPr lang="en-GB" b="1">
                <a:latin typeface="Times New Roman" panose="02020603050405020304" pitchFamily="18" charset="0"/>
                <a:cs typeface="Times New Roman" panose="02020603050405020304" pitchFamily="18" charset="0"/>
              </a:rPr>
              <a:t> Christopher Wilkin </a:t>
            </a:r>
            <a:endParaRPr lang="en-GB" dirty="0"/>
          </a:p>
        </p:txBody>
      </p:sp>
      <p:sp>
        <p:nvSpPr>
          <p:cNvPr id="5135" name="Rectangle 5134">
            <a:extLst>
              <a:ext uri="{FF2B5EF4-FFF2-40B4-BE49-F238E27FC236}">
                <a16:creationId xmlns:a16="http://schemas.microsoft.com/office/drawing/2014/main" id="{2A0F19F6-F5B2-453F-82AF-1EE8006FB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5367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3" name="Rounded Rectangle 11">
            <a:extLst>
              <a:ext uri="{FF2B5EF4-FFF2-40B4-BE49-F238E27FC236}">
                <a16:creationId xmlns:a16="http://schemas.microsoft.com/office/drawing/2014/main" id="{D2444F97-7AF8-40D7-ADDF-93CF01AE86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8" y="643464"/>
            <a:ext cx="3992668"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North Pole Adventure in Branson | The ...">
            <a:extLst>
              <a:ext uri="{FF2B5EF4-FFF2-40B4-BE49-F238E27FC236}">
                <a16:creationId xmlns:a16="http://schemas.microsoft.com/office/drawing/2014/main" id="{8D5D4518-47C6-E04E-EA31-510F2895336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67102" y="1172486"/>
            <a:ext cx="3335503" cy="1140863"/>
          </a:xfrm>
          <a:custGeom>
            <a:avLst/>
            <a:gdLst/>
            <a:ahLst/>
            <a:cxnLst/>
            <a:rect l="l" t="t" r="r" b="b"/>
            <a:pathLst>
              <a:path w="3335503" h="1527298">
                <a:moveTo>
                  <a:pt x="136680" y="0"/>
                </a:moveTo>
                <a:lnTo>
                  <a:pt x="3198822" y="0"/>
                </a:lnTo>
                <a:lnTo>
                  <a:pt x="3252018" y="9735"/>
                </a:lnTo>
                <a:cubicBezTo>
                  <a:pt x="3301079" y="28544"/>
                  <a:pt x="3335503" y="72578"/>
                  <a:pt x="3335503" y="123900"/>
                </a:cubicBezTo>
                <a:lnTo>
                  <a:pt x="3335503" y="1527298"/>
                </a:lnTo>
                <a:lnTo>
                  <a:pt x="0" y="1527298"/>
                </a:lnTo>
                <a:lnTo>
                  <a:pt x="0" y="123895"/>
                </a:lnTo>
                <a:lnTo>
                  <a:pt x="10741" y="75672"/>
                </a:lnTo>
                <a:cubicBezTo>
                  <a:pt x="24576" y="46025"/>
                  <a:pt x="50777" y="22275"/>
                  <a:pt x="83485" y="9735"/>
                </a:cubicBezTo>
                <a:close/>
              </a:path>
            </a:pathLst>
          </a:custGeom>
          <a:noFill/>
          <a:extLst>
            <a:ext uri="{909E8E84-426E-40DD-AFC4-6F175D3DCCD1}">
              <a14:hiddenFill xmlns:a14="http://schemas.microsoft.com/office/drawing/2010/main">
                <a:solidFill>
                  <a:srgbClr val="FFFFFF"/>
                </a:solidFill>
              </a14:hiddenFill>
            </a:ext>
          </a:extLst>
        </p:spPr>
      </p:pic>
      <p:pic>
        <p:nvPicPr>
          <p:cNvPr id="5122" name="Picture 2" descr="Adventure Consultants | North Pole ...">
            <a:extLst>
              <a:ext uri="{FF2B5EF4-FFF2-40B4-BE49-F238E27FC236}">
                <a16:creationId xmlns:a16="http://schemas.microsoft.com/office/drawing/2014/main" id="{EAC60702-B5AD-BE9A-8D9B-6E01888EDBC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467955" y="2652572"/>
            <a:ext cx="2333795" cy="1553035"/>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National forest adventure farm ...">
            <a:extLst>
              <a:ext uri="{FF2B5EF4-FFF2-40B4-BE49-F238E27FC236}">
                <a16:creationId xmlns:a16="http://schemas.microsoft.com/office/drawing/2014/main" id="{77CAD2BA-1F32-ACFB-46FC-DDB59217BC7B}"/>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261486" y="4352114"/>
            <a:ext cx="2746735" cy="1538172"/>
          </a:xfrm>
          <a:custGeom>
            <a:avLst/>
            <a:gdLst/>
            <a:ahLst/>
            <a:cxnLst/>
            <a:rect l="l" t="t" r="r" b="b"/>
            <a:pathLst>
              <a:path w="3335503" h="1538172">
                <a:moveTo>
                  <a:pt x="0" y="0"/>
                </a:moveTo>
                <a:lnTo>
                  <a:pt x="3335503" y="0"/>
                </a:lnTo>
                <a:lnTo>
                  <a:pt x="3335503" y="1434650"/>
                </a:lnTo>
                <a:cubicBezTo>
                  <a:pt x="3335503" y="1491824"/>
                  <a:pt x="3284371" y="1538172"/>
                  <a:pt x="3221295" y="1538172"/>
                </a:cubicBezTo>
                <a:lnTo>
                  <a:pt x="114205" y="1538172"/>
                </a:lnTo>
                <a:cubicBezTo>
                  <a:pt x="66899" y="1538172"/>
                  <a:pt x="26310" y="1512101"/>
                  <a:pt x="8972" y="1474946"/>
                </a:cubicBezTo>
                <a:lnTo>
                  <a:pt x="0" y="1434665"/>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84696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22C05-04C9-1B50-5699-263BDB828F16}"/>
              </a:ext>
            </a:extLst>
          </p:cNvPr>
          <p:cNvSpPr>
            <a:spLocks noGrp="1"/>
          </p:cNvSpPr>
          <p:nvPr>
            <p:ph type="ctrTitle"/>
          </p:nvPr>
        </p:nvSpPr>
        <p:spPr>
          <a:xfrm>
            <a:off x="-367645" y="443059"/>
            <a:ext cx="12257988" cy="373898"/>
          </a:xfrm>
        </p:spPr>
        <p:txBody>
          <a:bodyPr>
            <a:noAutofit/>
          </a:bodyPr>
          <a:lstStyle/>
          <a:p>
            <a:pPr algn="ctr"/>
            <a:r>
              <a:rPr lang="en-US" sz="2800" b="1" dirty="0">
                <a:latin typeface="Times New Roman" panose="02020603050405020304" pitchFamily="18" charset="0"/>
                <a:cs typeface="Times New Roman" panose="02020603050405020304" pitchFamily="18" charset="0"/>
              </a:rPr>
              <a:t>Background and Context of the event</a:t>
            </a:r>
            <a:endParaRPr lang="en-GB" sz="2800" b="1" dirty="0">
              <a:latin typeface="Times New Roman" panose="02020603050405020304" pitchFamily="18" charset="0"/>
              <a:cs typeface="Times New Roman" panose="02020603050405020304" pitchFamily="18" charset="0"/>
            </a:endParaRPr>
          </a:p>
        </p:txBody>
      </p:sp>
      <p:pic>
        <p:nvPicPr>
          <p:cNvPr id="6146" name="Picture 2" descr="magical North Pole Adventure experience ...">
            <a:extLst>
              <a:ext uri="{FF2B5EF4-FFF2-40B4-BE49-F238E27FC236}">
                <a16:creationId xmlns:a16="http://schemas.microsoft.com/office/drawing/2014/main" id="{B94276FC-B7F2-7B79-7124-A293D99A6D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1575" y="4559745"/>
            <a:ext cx="3830425" cy="2298255"/>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Santa's North Pole Adventure begins ...">
            <a:extLst>
              <a:ext uri="{FF2B5EF4-FFF2-40B4-BE49-F238E27FC236}">
                <a16:creationId xmlns:a16="http://schemas.microsoft.com/office/drawing/2014/main" id="{E3152ED2-EA4A-BFD2-9BE6-E2AAB47CA9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602185"/>
            <a:ext cx="4044099" cy="225581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150" name="TextBox 6">
            <a:extLst>
              <a:ext uri="{FF2B5EF4-FFF2-40B4-BE49-F238E27FC236}">
                <a16:creationId xmlns:a16="http://schemas.microsoft.com/office/drawing/2014/main" id="{EAEF6753-FED8-C9FE-4AB5-955A827C8301}"/>
              </a:ext>
            </a:extLst>
          </p:cNvPr>
          <p:cNvGraphicFramePr/>
          <p:nvPr>
            <p:extLst>
              <p:ext uri="{D42A27DB-BD31-4B8C-83A1-F6EECF244321}">
                <p14:modId xmlns:p14="http://schemas.microsoft.com/office/powerpoint/2010/main" val="3644735912"/>
              </p:ext>
            </p:extLst>
          </p:nvPr>
        </p:nvGraphicFramePr>
        <p:xfrm>
          <a:off x="0" y="1537114"/>
          <a:ext cx="12038029" cy="306507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55116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79" name="Picture 7178">
            <a:extLst>
              <a:ext uri="{FF2B5EF4-FFF2-40B4-BE49-F238E27FC236}">
                <a16:creationId xmlns:a16="http://schemas.microsoft.com/office/drawing/2014/main" id="{FA35858E-C655-495F-A059-1FC8099957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7181" name="Rectangle 7180">
            <a:extLst>
              <a:ext uri="{FF2B5EF4-FFF2-40B4-BE49-F238E27FC236}">
                <a16:creationId xmlns:a16="http://schemas.microsoft.com/office/drawing/2014/main" id="{17B2D441-0E7D-43A8-A044-8C732C8847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83" name="Picture 7182">
            <a:extLst>
              <a:ext uri="{FF2B5EF4-FFF2-40B4-BE49-F238E27FC236}">
                <a16:creationId xmlns:a16="http://schemas.microsoft.com/office/drawing/2014/main" id="{DB609EC5-E44E-4CD3-9277-E243BB6600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77F22C05-04C9-1B50-5699-263BDB828F16}"/>
              </a:ext>
            </a:extLst>
          </p:cNvPr>
          <p:cNvSpPr>
            <a:spLocks noGrp="1"/>
          </p:cNvSpPr>
          <p:nvPr>
            <p:ph type="ctrTitle"/>
          </p:nvPr>
        </p:nvSpPr>
        <p:spPr>
          <a:xfrm>
            <a:off x="685799" y="836907"/>
            <a:ext cx="5304295" cy="1220493"/>
          </a:xfrm>
        </p:spPr>
        <p:txBody>
          <a:bodyPr vert="horz" lIns="91440" tIns="45720" rIns="91440" bIns="45720" rtlCol="0" anchor="ctr">
            <a:normAutofit/>
          </a:bodyPr>
          <a:lstStyle/>
          <a:p>
            <a:r>
              <a:rPr lang="en-US" sz="3200" b="1" dirty="0">
                <a:latin typeface="Times New Roman" panose="02020603050405020304" pitchFamily="18" charset="0"/>
                <a:cs typeface="Times New Roman" panose="02020603050405020304" pitchFamily="18" charset="0"/>
              </a:rPr>
              <a:t>marketing</a:t>
            </a:r>
          </a:p>
        </p:txBody>
      </p:sp>
      <p:sp>
        <p:nvSpPr>
          <p:cNvPr id="7" name="TextBox 6">
            <a:extLst>
              <a:ext uri="{FF2B5EF4-FFF2-40B4-BE49-F238E27FC236}">
                <a16:creationId xmlns:a16="http://schemas.microsoft.com/office/drawing/2014/main" id="{DFE516BB-91C7-B87E-60B5-FAD597FA6CC8}"/>
              </a:ext>
            </a:extLst>
          </p:cNvPr>
          <p:cNvSpPr txBox="1"/>
          <p:nvPr/>
        </p:nvSpPr>
        <p:spPr>
          <a:xfrm>
            <a:off x="44285" y="1946787"/>
            <a:ext cx="5181230" cy="4591665"/>
          </a:xfrm>
          <a:prstGeom prst="rect">
            <a:avLst/>
          </a:prstGeom>
          <a:solidFill>
            <a:schemeClr val="accent2">
              <a:lumMod val="20000"/>
              <a:lumOff val="80000"/>
            </a:schemeClr>
          </a:solidFill>
        </p:spPr>
        <p:txBody>
          <a:bodyPr vert="horz" lIns="91440" tIns="45720" rIns="91440" bIns="45720" rtlCol="0">
            <a:normAutofit fontScale="92500" lnSpcReduction="20000"/>
          </a:bodyPr>
          <a:lstStyle/>
          <a:p>
            <a:pPr marL="171450" indent="-228600" defTabSz="914400">
              <a:lnSpc>
                <a:spcPct val="90000"/>
              </a:lnSpc>
              <a:spcAft>
                <a:spcPts val="800"/>
              </a:spcAft>
              <a:buFont typeface="Arial" panose="020B0604020202020204" pitchFamily="34" charset="0"/>
              <a:buChar char="•"/>
            </a:pPr>
            <a:r>
              <a:rPr lang="en-US" sz="1400" dirty="0">
                <a:effectLst/>
                <a:latin typeface="Times New Roman" panose="02020603050405020304" pitchFamily="18" charset="0"/>
                <a:cs typeface="Times New Roman" panose="02020603050405020304" pitchFamily="18" charset="0"/>
              </a:rPr>
              <a:t>North Pole Adventure Experience at Ash Barton Estate - Ash Road, Braunton, North Devon aims at families, and more specifically children between the ages of 3 to 12. The target group consists of middle-income people in search of entertaining and traditional events to spend time on the end-of-year celebrations with their families (Lindberg and Jensen, 2021). </a:t>
            </a:r>
          </a:p>
          <a:p>
            <a:pPr marL="171450" indent="-228600" defTabSz="914400">
              <a:lnSpc>
                <a:spcPct val="90000"/>
              </a:lnSpc>
              <a:spcAft>
                <a:spcPts val="800"/>
              </a:spcAft>
              <a:buFont typeface="Arial" panose="020B0604020202020204" pitchFamily="34" charset="0"/>
              <a:buChar char="•"/>
            </a:pPr>
            <a:r>
              <a:rPr lang="en-US" sz="1400" dirty="0">
                <a:effectLst/>
                <a:latin typeface="Times New Roman" panose="02020603050405020304" pitchFamily="18" charset="0"/>
                <a:cs typeface="Times New Roman" panose="02020603050405020304" pitchFamily="18" charset="0"/>
              </a:rPr>
              <a:t>Since there has been a shift in people looking for interesting events where they are allowed to engage in and produce something that they can hardly do in real life then they are good themes for holidays. It goes without saying that activities children find enjoyable together with their families during Christmas remain the most popular (Robinson, 2023). </a:t>
            </a:r>
          </a:p>
          <a:p>
            <a:pPr marL="171450" indent="-228600" defTabSz="914400">
              <a:lnSpc>
                <a:spcPct val="90000"/>
              </a:lnSpc>
              <a:spcAft>
                <a:spcPts val="800"/>
              </a:spcAft>
              <a:buFont typeface="Arial" panose="020B0604020202020204" pitchFamily="34" charset="0"/>
              <a:buChar char="•"/>
            </a:pPr>
            <a:r>
              <a:rPr lang="en-US" sz="1400" dirty="0">
                <a:effectLst/>
                <a:latin typeface="Times New Roman" panose="02020603050405020304" pitchFamily="18" charset="0"/>
                <a:cs typeface="Times New Roman" panose="02020603050405020304" pitchFamily="18" charset="0"/>
              </a:rPr>
              <a:t>Halloween festivity will directly challenge traditional end-of-year activities including the Christmas markets, lighting ceremonies, and Santa photosets with children at malls or amusement parks (Cheung, 2021). </a:t>
            </a:r>
          </a:p>
          <a:p>
            <a:pPr marL="171450" indent="-228600" defTabSz="914400">
              <a:lnSpc>
                <a:spcPct val="90000"/>
              </a:lnSpc>
              <a:spcAft>
                <a:spcPts val="800"/>
              </a:spcAft>
              <a:buFont typeface="Arial" panose="020B0604020202020204" pitchFamily="34" charset="0"/>
              <a:buChar char="•"/>
            </a:pPr>
            <a:r>
              <a:rPr lang="en-US" sz="1400" dirty="0">
                <a:effectLst/>
                <a:latin typeface="Times New Roman" panose="02020603050405020304" pitchFamily="18" charset="0"/>
                <a:cs typeface="Times New Roman" panose="02020603050405020304" pitchFamily="18" charset="0"/>
              </a:rPr>
              <a:t>Still, engaging in this event is more profound and consuming than other holiday activities people are used to. Other competitions may be other regional winter festivals, depending on the region of operation (Smith, 2012).</a:t>
            </a:r>
          </a:p>
          <a:p>
            <a:pPr marL="171450" indent="-228600" defTabSz="914400">
              <a:lnSpc>
                <a:spcPct val="90000"/>
              </a:lnSpc>
              <a:spcAft>
                <a:spcPts val="800"/>
              </a:spcAft>
              <a:buFont typeface="Arial" panose="020B0604020202020204" pitchFamily="34" charset="0"/>
              <a:buChar char="•"/>
            </a:pPr>
            <a:r>
              <a:rPr lang="en-US" sz="1400" dirty="0">
                <a:effectLst/>
                <a:latin typeface="Times New Roman" panose="02020603050405020304" pitchFamily="18" charset="0"/>
                <a:cs typeface="Times New Roman" panose="02020603050405020304" pitchFamily="18" charset="0"/>
              </a:rPr>
              <a:t>Marketing communication will primarily involve the internet, especially social media, Facebook, and Instagram where families will be targeted with the help of advertisements besides the schools and parenting blogs (Park, 2020). </a:t>
            </a:r>
          </a:p>
          <a:p>
            <a:pPr marL="171450" indent="-228600" defTabSz="914400">
              <a:lnSpc>
                <a:spcPct val="90000"/>
              </a:lnSpc>
              <a:spcAft>
                <a:spcPts val="800"/>
              </a:spcAft>
              <a:buFont typeface="Arial" panose="020B0604020202020204" pitchFamily="34" charset="0"/>
              <a:buChar char="•"/>
            </a:pPr>
            <a:r>
              <a:rPr lang="en-US" sz="1400" dirty="0">
                <a:effectLst/>
                <a:latin typeface="Times New Roman" panose="02020603050405020304" pitchFamily="18" charset="0"/>
                <a:cs typeface="Times New Roman" panose="02020603050405020304" pitchFamily="18" charset="0"/>
              </a:rPr>
              <a:t>Time-sensitive sales promotions like birdie specials will help increase traffic, and families' special offers and social media takeovers will help secure more customers' attention. Additional outreach in marketing can be obtained from sponsoring local businesses or toy manufacturing companies (Berndt et al., 2023).</a:t>
            </a:r>
          </a:p>
        </p:txBody>
      </p:sp>
      <p:sp>
        <p:nvSpPr>
          <p:cNvPr id="7185" name="Rectangle 7184">
            <a:extLst>
              <a:ext uri="{FF2B5EF4-FFF2-40B4-BE49-F238E27FC236}">
                <a16:creationId xmlns:a16="http://schemas.microsoft.com/office/drawing/2014/main" id="{7B497FEE-E5AC-42FF-90F7-2C8487F61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1608" y="488844"/>
            <a:ext cx="2687741" cy="3506830"/>
          </a:xfrm>
          <a:prstGeom prst="rect">
            <a:avLst/>
          </a:prstGeom>
          <a:solidFill>
            <a:srgbClr val="FFFFFF"/>
          </a:solidFill>
          <a:ln>
            <a:solidFill>
              <a:schemeClr val="tx2"/>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4" name="Picture 6" descr="Contemporary Approaches to Marketing ...">
            <a:extLst>
              <a:ext uri="{FF2B5EF4-FFF2-40B4-BE49-F238E27FC236}">
                <a16:creationId xmlns:a16="http://schemas.microsoft.com/office/drawing/2014/main" id="{DD87EE26-3E75-13C4-A5C6-CAF392F599D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795086" y="1647097"/>
            <a:ext cx="2380647" cy="1190323"/>
          </a:xfrm>
          <a:prstGeom prst="rect">
            <a:avLst/>
          </a:prstGeom>
          <a:noFill/>
          <a:extLst>
            <a:ext uri="{909E8E84-426E-40DD-AFC4-6F175D3DCCD1}">
              <a14:hiddenFill xmlns:a14="http://schemas.microsoft.com/office/drawing/2010/main">
                <a:solidFill>
                  <a:srgbClr val="FFFFFF"/>
                </a:solidFill>
              </a14:hiddenFill>
            </a:ext>
          </a:extLst>
        </p:spPr>
      </p:pic>
      <p:sp>
        <p:nvSpPr>
          <p:cNvPr id="7187" name="Round Single Corner Rectangle 24">
            <a:extLst>
              <a:ext uri="{FF2B5EF4-FFF2-40B4-BE49-F238E27FC236}">
                <a16:creationId xmlns:a16="http://schemas.microsoft.com/office/drawing/2014/main" id="{C651479D-6D3B-4F7C-8DDD-182B15A03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7841" y="916605"/>
            <a:ext cx="1998359" cy="2230427"/>
          </a:xfrm>
          <a:prstGeom prst="round1Rect">
            <a:avLst>
              <a:gd name="adj" fmla="val 11295"/>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9" name="Round Single Corner Rectangle 23">
            <a:extLst>
              <a:ext uri="{FF2B5EF4-FFF2-40B4-BE49-F238E27FC236}">
                <a16:creationId xmlns:a16="http://schemas.microsoft.com/office/drawing/2014/main" id="{80B0BA38-5CAE-4445-9D6B-E1875E96B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6966487" y="4164747"/>
            <a:ext cx="2347509" cy="1755606"/>
          </a:xfrm>
          <a:prstGeom prst="round1Rect">
            <a:avLst>
              <a:gd name="adj" fmla="val 11295"/>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91" name="Rectangle 7190">
            <a:extLst>
              <a:ext uri="{FF2B5EF4-FFF2-40B4-BE49-F238E27FC236}">
                <a16:creationId xmlns:a16="http://schemas.microsoft.com/office/drawing/2014/main" id="{9FFC3B50-C64E-4724-9992-03FFB8D888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86569" y="3301139"/>
            <a:ext cx="2220800" cy="3027524"/>
          </a:xfrm>
          <a:prstGeom prst="rect">
            <a:avLst/>
          </a:prstGeom>
          <a:solidFill>
            <a:srgbClr val="FFFFFF"/>
          </a:solidFill>
          <a:ln>
            <a:solidFill>
              <a:schemeClr val="tx2"/>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61F539F-B4DE-A31C-2AB6-050DC2BBF737}"/>
              </a:ext>
            </a:extLst>
          </p:cNvPr>
          <p:cNvPicPr>
            <a:picLocks noChangeAspect="1"/>
          </p:cNvPicPr>
          <p:nvPr/>
        </p:nvPicPr>
        <p:blipFill>
          <a:blip r:embed="rId5"/>
          <a:stretch>
            <a:fillRect/>
          </a:stretch>
        </p:blipFill>
        <p:spPr>
          <a:xfrm>
            <a:off x="9647435" y="4193180"/>
            <a:ext cx="1887366" cy="1259816"/>
          </a:xfrm>
          <a:prstGeom prst="rect">
            <a:avLst/>
          </a:prstGeom>
        </p:spPr>
      </p:pic>
    </p:spTree>
    <p:extLst>
      <p:ext uri="{BB962C8B-B14F-4D97-AF65-F5344CB8AC3E}">
        <p14:creationId xmlns:p14="http://schemas.microsoft.com/office/powerpoint/2010/main" val="26523821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199" name="Picture 8198">
            <a:extLst>
              <a:ext uri="{FF2B5EF4-FFF2-40B4-BE49-F238E27FC236}">
                <a16:creationId xmlns:a16="http://schemas.microsoft.com/office/drawing/2014/main" id="{93E2C8F5-B35B-4728-AFAB-5111275C6C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77F22C05-04C9-1B50-5699-263BDB828F16}"/>
              </a:ext>
            </a:extLst>
          </p:cNvPr>
          <p:cNvSpPr>
            <a:spLocks noGrp="1"/>
          </p:cNvSpPr>
          <p:nvPr>
            <p:ph type="ctrTitle"/>
          </p:nvPr>
        </p:nvSpPr>
        <p:spPr>
          <a:xfrm>
            <a:off x="4673600" y="764373"/>
            <a:ext cx="6832600" cy="1293028"/>
          </a:xfrm>
        </p:spPr>
        <p:txBody>
          <a:bodyPr vert="horz" lIns="91440" tIns="45720" rIns="91440" bIns="45720" rtlCol="0" anchor="ctr">
            <a:normAutofit/>
          </a:bodyPr>
          <a:lstStyle/>
          <a:p>
            <a:pPr algn="r"/>
            <a:r>
              <a:rPr lang="en-US" sz="4000" b="1" dirty="0">
                <a:latin typeface="Times New Roman" panose="02020603050405020304" pitchFamily="18" charset="0"/>
                <a:cs typeface="Times New Roman" panose="02020603050405020304" pitchFamily="18" charset="0"/>
              </a:rPr>
              <a:t>Situation Analysis</a:t>
            </a:r>
          </a:p>
        </p:txBody>
      </p:sp>
      <p:pic>
        <p:nvPicPr>
          <p:cNvPr id="8194" name="Picture 2" descr="Situational Analysis Template | Easy to Edit | PowerSlides™">
            <a:extLst>
              <a:ext uri="{FF2B5EF4-FFF2-40B4-BE49-F238E27FC236}">
                <a16:creationId xmlns:a16="http://schemas.microsoft.com/office/drawing/2014/main" id="{5264E4E6-3B1B-C73F-B52F-BE44C2FA569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794" t="9450" r="8453" b="11856"/>
          <a:stretch/>
        </p:blipFill>
        <p:spPr bwMode="auto">
          <a:xfrm>
            <a:off x="453725" y="2424671"/>
            <a:ext cx="3644962" cy="185982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FE516BB-91C7-B87E-60B5-FAD597FA6CC8}"/>
              </a:ext>
            </a:extLst>
          </p:cNvPr>
          <p:cNvSpPr txBox="1"/>
          <p:nvPr/>
        </p:nvSpPr>
        <p:spPr>
          <a:xfrm>
            <a:off x="4673599" y="2194560"/>
            <a:ext cx="7331587" cy="4373388"/>
          </a:xfrm>
          <a:prstGeom prst="rect">
            <a:avLst/>
          </a:prstGeom>
          <a:solidFill>
            <a:schemeClr val="accent5">
              <a:lumMod val="60000"/>
              <a:lumOff val="40000"/>
            </a:schemeClr>
          </a:solidFill>
        </p:spPr>
        <p:txBody>
          <a:bodyPr vert="horz" lIns="91440" tIns="45720" rIns="91440" bIns="45720" rtlCol="0">
            <a:normAutofit fontScale="85000" lnSpcReduction="10000"/>
          </a:bodyPr>
          <a:lstStyle/>
          <a:p>
            <a:pPr indent="-228600" defTabSz="914400">
              <a:lnSpc>
                <a:spcPct val="90000"/>
              </a:lnSpc>
              <a:spcAft>
                <a:spcPts val="800"/>
              </a:spcAft>
              <a:buFont typeface="Arial" panose="020B0604020202020204" pitchFamily="34" charset="0"/>
              <a:buChar char="•"/>
            </a:pPr>
            <a:r>
              <a:rPr lang="en-US" sz="1400" b="1" dirty="0">
                <a:effectLst/>
                <a:latin typeface="Times New Roman" panose="02020603050405020304" pitchFamily="18" charset="0"/>
                <a:cs typeface="Times New Roman" panose="02020603050405020304" pitchFamily="18" charset="0"/>
              </a:rPr>
              <a:t>SWOT Analysis</a:t>
            </a:r>
          </a:p>
          <a:p>
            <a:pPr indent="-228600" defTabSz="914400">
              <a:lnSpc>
                <a:spcPct val="90000"/>
              </a:lnSpc>
              <a:spcAft>
                <a:spcPts val="800"/>
              </a:spcAft>
              <a:buFont typeface="Arial" panose="020B0604020202020204" pitchFamily="34" charset="0"/>
              <a:buChar char="•"/>
            </a:pPr>
            <a:r>
              <a:rPr lang="en-US" sz="1400" b="1" dirty="0">
                <a:effectLst/>
                <a:latin typeface="Times New Roman" panose="02020603050405020304" pitchFamily="18" charset="0"/>
                <a:cs typeface="Times New Roman" panose="02020603050405020304" pitchFamily="18" charset="0"/>
              </a:rPr>
              <a:t>Strengths</a:t>
            </a:r>
          </a:p>
          <a:p>
            <a:pPr indent="-228600" defTabSz="914400">
              <a:lnSpc>
                <a:spcPct val="90000"/>
              </a:lnSpc>
              <a:spcAft>
                <a:spcPts val="800"/>
              </a:spcAft>
              <a:buFont typeface="Arial" panose="020B0604020202020204" pitchFamily="34" charset="0"/>
              <a:buChar char="•"/>
            </a:pPr>
            <a:r>
              <a:rPr lang="en-US" sz="1400" dirty="0">
                <a:effectLst/>
                <a:latin typeface="Times New Roman" panose="02020603050405020304" pitchFamily="18" charset="0"/>
                <a:cs typeface="Times New Roman" panose="02020603050405020304" pitchFamily="18" charset="0"/>
              </a:rPr>
              <a:t>•	The event is tailor-made and offers families an out-of-the-ordinary experience.</a:t>
            </a:r>
          </a:p>
          <a:p>
            <a:pPr indent="-228600" defTabSz="914400">
              <a:lnSpc>
                <a:spcPct val="90000"/>
              </a:lnSpc>
              <a:spcAft>
                <a:spcPts val="800"/>
              </a:spcAft>
              <a:buFont typeface="Arial" panose="020B0604020202020204" pitchFamily="34" charset="0"/>
              <a:buChar char="•"/>
            </a:pPr>
            <a:r>
              <a:rPr lang="en-US" sz="1400" dirty="0">
                <a:effectLst/>
                <a:latin typeface="Times New Roman" panose="02020603050405020304" pitchFamily="18" charset="0"/>
                <a:cs typeface="Times New Roman" panose="02020603050405020304" pitchFamily="18" charset="0"/>
              </a:rPr>
              <a:t>•	High demand during the holiday season (Zhang, 2023).</a:t>
            </a:r>
          </a:p>
          <a:p>
            <a:pPr indent="-228600" defTabSz="914400">
              <a:lnSpc>
                <a:spcPct val="90000"/>
              </a:lnSpc>
              <a:spcAft>
                <a:spcPts val="800"/>
              </a:spcAft>
              <a:buFont typeface="Arial" panose="020B0604020202020204" pitchFamily="34" charset="0"/>
              <a:buChar char="•"/>
            </a:pPr>
            <a:r>
              <a:rPr lang="en-US" sz="1400" dirty="0">
                <a:effectLst/>
                <a:latin typeface="Times New Roman" panose="02020603050405020304" pitchFamily="18" charset="0"/>
                <a:cs typeface="Times New Roman" panose="02020603050405020304" pitchFamily="18" charset="0"/>
              </a:rPr>
              <a:t>•	The rights for loyal customers and repeat visitors or users.</a:t>
            </a:r>
          </a:p>
          <a:p>
            <a:pPr indent="-228600" defTabSz="914400">
              <a:lnSpc>
                <a:spcPct val="90000"/>
              </a:lnSpc>
              <a:spcAft>
                <a:spcPts val="800"/>
              </a:spcAft>
              <a:buFont typeface="Arial" panose="020B0604020202020204" pitchFamily="34" charset="0"/>
              <a:buChar char="•"/>
            </a:pPr>
            <a:r>
              <a:rPr lang="en-US" sz="1400" b="1" dirty="0">
                <a:effectLst/>
                <a:latin typeface="Times New Roman" panose="02020603050405020304" pitchFamily="18" charset="0"/>
                <a:cs typeface="Times New Roman" panose="02020603050405020304" pitchFamily="18" charset="0"/>
              </a:rPr>
              <a:t>Weaknesses</a:t>
            </a:r>
          </a:p>
          <a:p>
            <a:pPr indent="-228600" defTabSz="914400">
              <a:lnSpc>
                <a:spcPct val="90000"/>
              </a:lnSpc>
              <a:spcAft>
                <a:spcPts val="800"/>
              </a:spcAft>
              <a:buFont typeface="Arial" panose="020B0604020202020204" pitchFamily="34" charset="0"/>
              <a:buChar char="•"/>
            </a:pPr>
            <a:r>
              <a:rPr lang="en-US" sz="1400" dirty="0">
                <a:effectLst/>
                <a:latin typeface="Times New Roman" panose="02020603050405020304" pitchFamily="18" charset="0"/>
                <a:cs typeface="Times New Roman" panose="02020603050405020304" pitchFamily="18" charset="0"/>
              </a:rPr>
              <a:t>•	The overhead cost involved in setting up equipment to develop an effective environment (Fox et al., 2014).</a:t>
            </a:r>
          </a:p>
          <a:p>
            <a:pPr indent="-228600" defTabSz="914400">
              <a:lnSpc>
                <a:spcPct val="90000"/>
              </a:lnSpc>
              <a:spcAft>
                <a:spcPts val="800"/>
              </a:spcAft>
              <a:buFont typeface="Arial" panose="020B0604020202020204" pitchFamily="34" charset="0"/>
              <a:buChar char="•"/>
            </a:pPr>
            <a:r>
              <a:rPr lang="en-US" sz="1400" dirty="0">
                <a:effectLst/>
                <a:latin typeface="Times New Roman" panose="02020603050405020304" pitchFamily="18" charset="0"/>
                <a:cs typeface="Times New Roman" panose="02020603050405020304" pitchFamily="18" charset="0"/>
              </a:rPr>
              <a:t>•	To sustain this high quality, good logistics to manage the flow of material is a must.</a:t>
            </a:r>
          </a:p>
          <a:p>
            <a:pPr indent="-228600" defTabSz="914400">
              <a:lnSpc>
                <a:spcPct val="90000"/>
              </a:lnSpc>
              <a:spcAft>
                <a:spcPts val="800"/>
              </a:spcAft>
              <a:buFont typeface="Arial" panose="020B0604020202020204" pitchFamily="34" charset="0"/>
              <a:buChar char="•"/>
            </a:pPr>
            <a:r>
              <a:rPr lang="en-US" sz="1400" b="1" dirty="0">
                <a:effectLst/>
                <a:latin typeface="Times New Roman" panose="02020603050405020304" pitchFamily="18" charset="0"/>
                <a:cs typeface="Times New Roman" panose="02020603050405020304" pitchFamily="18" charset="0"/>
              </a:rPr>
              <a:t>Opportunities</a:t>
            </a:r>
          </a:p>
          <a:p>
            <a:pPr indent="-228600" defTabSz="914400">
              <a:lnSpc>
                <a:spcPct val="90000"/>
              </a:lnSpc>
              <a:spcAft>
                <a:spcPts val="800"/>
              </a:spcAft>
              <a:buFont typeface="Arial" panose="020B0604020202020204" pitchFamily="34" charset="0"/>
              <a:buChar char="•"/>
            </a:pPr>
            <a:r>
              <a:rPr lang="en-US" sz="1400" dirty="0">
                <a:effectLst/>
                <a:latin typeface="Times New Roman" panose="02020603050405020304" pitchFamily="18" charset="0"/>
                <a:cs typeface="Times New Roman" panose="02020603050405020304" pitchFamily="18" charset="0"/>
              </a:rPr>
              <a:t>•	Engagement with local merchants, sponsors and other brands associated with the holiday time.</a:t>
            </a:r>
          </a:p>
          <a:p>
            <a:pPr indent="-228600" defTabSz="914400">
              <a:lnSpc>
                <a:spcPct val="90000"/>
              </a:lnSpc>
              <a:spcAft>
                <a:spcPts val="800"/>
              </a:spcAft>
              <a:buFont typeface="Arial" panose="020B0604020202020204" pitchFamily="34" charset="0"/>
              <a:buChar char="•"/>
            </a:pPr>
            <a:r>
              <a:rPr lang="en-US" sz="1400" dirty="0">
                <a:effectLst/>
                <a:latin typeface="Times New Roman" panose="02020603050405020304" pitchFamily="18" charset="0"/>
                <a:cs typeface="Times New Roman" panose="02020603050405020304" pitchFamily="18" charset="0"/>
              </a:rPr>
              <a:t>•	Invitation to other cities or as a holiday travelling show (Mills, 2024).</a:t>
            </a:r>
          </a:p>
          <a:p>
            <a:pPr indent="-228600" defTabSz="914400">
              <a:lnSpc>
                <a:spcPct val="90000"/>
              </a:lnSpc>
              <a:spcAft>
                <a:spcPts val="800"/>
              </a:spcAft>
              <a:buFont typeface="Arial" panose="020B0604020202020204" pitchFamily="34" charset="0"/>
              <a:buChar char="•"/>
            </a:pPr>
            <a:r>
              <a:rPr lang="en-US" sz="1400" dirty="0">
                <a:effectLst/>
                <a:latin typeface="Times New Roman" panose="02020603050405020304" pitchFamily="18" charset="0"/>
                <a:cs typeface="Times New Roman" panose="02020603050405020304" pitchFamily="18" charset="0"/>
              </a:rPr>
              <a:t>•	Potential for more revenues through merchandising and sales of items related to festive seasons.</a:t>
            </a:r>
          </a:p>
          <a:p>
            <a:pPr indent="-228600" defTabSz="914400">
              <a:lnSpc>
                <a:spcPct val="90000"/>
              </a:lnSpc>
              <a:spcAft>
                <a:spcPts val="800"/>
              </a:spcAft>
              <a:buFont typeface="Arial" panose="020B0604020202020204" pitchFamily="34" charset="0"/>
              <a:buChar char="•"/>
            </a:pPr>
            <a:r>
              <a:rPr lang="en-US" sz="1400" b="1" dirty="0">
                <a:effectLst/>
                <a:latin typeface="Times New Roman" panose="02020603050405020304" pitchFamily="18" charset="0"/>
                <a:cs typeface="Times New Roman" panose="02020603050405020304" pitchFamily="18" charset="0"/>
              </a:rPr>
              <a:t>Threats</a:t>
            </a:r>
          </a:p>
          <a:p>
            <a:pPr indent="-228600" defTabSz="914400">
              <a:lnSpc>
                <a:spcPct val="90000"/>
              </a:lnSpc>
              <a:spcAft>
                <a:spcPts val="800"/>
              </a:spcAft>
              <a:buFont typeface="Arial" panose="020B0604020202020204" pitchFamily="34" charset="0"/>
              <a:buChar char="•"/>
            </a:pPr>
            <a:r>
              <a:rPr lang="en-US" sz="1400" dirty="0">
                <a:effectLst/>
                <a:latin typeface="Times New Roman" panose="02020603050405020304" pitchFamily="18" charset="0"/>
                <a:cs typeface="Times New Roman" panose="02020603050405020304" pitchFamily="18" charset="0"/>
              </a:rPr>
              <a:t>•	Other competition such as another local or regional holiday event might exist during the same period (O’Toole, 2011).</a:t>
            </a:r>
          </a:p>
          <a:p>
            <a:pPr indent="-228600" defTabSz="914400">
              <a:lnSpc>
                <a:spcPct val="90000"/>
              </a:lnSpc>
              <a:spcAft>
                <a:spcPts val="800"/>
              </a:spcAft>
              <a:buFont typeface="Arial" panose="020B0604020202020204" pitchFamily="34" charset="0"/>
              <a:buChar char="•"/>
            </a:pPr>
            <a:r>
              <a:rPr lang="en-US" sz="1400" dirty="0">
                <a:effectLst/>
                <a:latin typeface="Times New Roman" panose="02020603050405020304" pitchFamily="18" charset="0"/>
                <a:cs typeface="Times New Roman" panose="02020603050405020304" pitchFamily="18" charset="0"/>
              </a:rPr>
              <a:t>•	Unexpected weather conditions if aspects of the physical environment are used.</a:t>
            </a:r>
          </a:p>
          <a:p>
            <a:pPr indent="-228600" defTabSz="914400">
              <a:lnSpc>
                <a:spcPct val="90000"/>
              </a:lnSpc>
              <a:spcAft>
                <a:spcPts val="800"/>
              </a:spcAft>
              <a:buFont typeface="Arial" panose="020B0604020202020204" pitchFamily="34" charset="0"/>
              <a:buChar char="•"/>
            </a:pPr>
            <a:r>
              <a:rPr lang="en-US" sz="1400" dirty="0">
                <a:effectLst/>
                <a:latin typeface="Times New Roman" panose="02020603050405020304" pitchFamily="18" charset="0"/>
                <a:cs typeface="Times New Roman" panose="02020603050405020304" pitchFamily="18" charset="0"/>
              </a:rPr>
              <a:t>•	The economic crisis may impact the family's discretionary spending (</a:t>
            </a:r>
            <a:r>
              <a:rPr lang="en-US" sz="1400" dirty="0" err="1">
                <a:effectLst/>
                <a:latin typeface="Times New Roman" panose="02020603050405020304" pitchFamily="18" charset="0"/>
                <a:cs typeface="Times New Roman" panose="02020603050405020304" pitchFamily="18" charset="0"/>
              </a:rPr>
              <a:t>Madray</a:t>
            </a:r>
            <a:r>
              <a:rPr lang="en-US" sz="1400" dirty="0">
                <a:effectLst/>
                <a:latin typeface="Times New Roman" panose="02020603050405020304" pitchFamily="18" charset="0"/>
                <a:cs typeface="Times New Roman" panose="02020603050405020304" pitchFamily="18" charset="0"/>
              </a:rPr>
              <a:t>, 2020).</a:t>
            </a:r>
          </a:p>
        </p:txBody>
      </p:sp>
    </p:spTree>
    <p:extLst>
      <p:ext uri="{BB962C8B-B14F-4D97-AF65-F5344CB8AC3E}">
        <p14:creationId xmlns:p14="http://schemas.microsoft.com/office/powerpoint/2010/main" val="3607300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223" name="Picture 9222">
            <a:extLst>
              <a:ext uri="{FF2B5EF4-FFF2-40B4-BE49-F238E27FC236}">
                <a16:creationId xmlns:a16="http://schemas.microsoft.com/office/drawing/2014/main" id="{93E2C8F5-B35B-4728-AFAB-5111275C6C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9230" name="Rectangle 9229">
            <a:extLst>
              <a:ext uri="{FF2B5EF4-FFF2-40B4-BE49-F238E27FC236}">
                <a16:creationId xmlns:a16="http://schemas.microsoft.com/office/drawing/2014/main" id="{64D05433-A964-4476-AA9A-2CDC3CD1D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31" name="Picture 9230">
            <a:extLst>
              <a:ext uri="{FF2B5EF4-FFF2-40B4-BE49-F238E27FC236}">
                <a16:creationId xmlns:a16="http://schemas.microsoft.com/office/drawing/2014/main" id="{BEA8EEB8-32C7-4AB2-B2C3-E6397EAE8C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77F22C05-04C9-1B50-5699-263BDB828F16}"/>
              </a:ext>
            </a:extLst>
          </p:cNvPr>
          <p:cNvSpPr>
            <a:spLocks noGrp="1"/>
          </p:cNvSpPr>
          <p:nvPr>
            <p:ph type="ctrTitle"/>
          </p:nvPr>
        </p:nvSpPr>
        <p:spPr>
          <a:xfrm>
            <a:off x="685800" y="764373"/>
            <a:ext cx="6751948" cy="1293028"/>
          </a:xfrm>
        </p:spPr>
        <p:txBody>
          <a:bodyPr vert="horz" lIns="91440" tIns="45720" rIns="91440" bIns="45720" rtlCol="0" anchor="ctr">
            <a:normAutofit/>
          </a:bodyPr>
          <a:lstStyle/>
          <a:p>
            <a:pPr algn="r"/>
            <a:r>
              <a:rPr lang="en-US" sz="4000" b="1" dirty="0">
                <a:latin typeface="Times New Roman" panose="02020603050405020304" pitchFamily="18" charset="0"/>
                <a:cs typeface="Times New Roman" panose="02020603050405020304" pitchFamily="18" charset="0"/>
              </a:rPr>
              <a:t>Situation Analysis contd.</a:t>
            </a:r>
          </a:p>
        </p:txBody>
      </p:sp>
      <p:sp>
        <p:nvSpPr>
          <p:cNvPr id="7" name="TextBox 6">
            <a:extLst>
              <a:ext uri="{FF2B5EF4-FFF2-40B4-BE49-F238E27FC236}">
                <a16:creationId xmlns:a16="http://schemas.microsoft.com/office/drawing/2014/main" id="{DFE516BB-91C7-B87E-60B5-FAD597FA6CC8}"/>
              </a:ext>
            </a:extLst>
          </p:cNvPr>
          <p:cNvSpPr txBox="1"/>
          <p:nvPr/>
        </p:nvSpPr>
        <p:spPr>
          <a:xfrm>
            <a:off x="265471" y="2194560"/>
            <a:ext cx="7191131" cy="4452046"/>
          </a:xfrm>
          <a:prstGeom prst="rect">
            <a:avLst/>
          </a:prstGeom>
          <a:ln>
            <a:solidFill>
              <a:schemeClr val="accent1"/>
            </a:solidFill>
          </a:ln>
        </p:spPr>
        <p:txBody>
          <a:bodyPr vert="horz" lIns="91440" tIns="45720" rIns="91440" bIns="45720" rtlCol="0">
            <a:normAutofit fontScale="92500" lnSpcReduction="10000"/>
          </a:bodyPr>
          <a:lstStyle/>
          <a:p>
            <a:pPr defTabSz="914400">
              <a:lnSpc>
                <a:spcPct val="90000"/>
              </a:lnSpc>
              <a:spcAft>
                <a:spcPts val="800"/>
              </a:spcAft>
            </a:pPr>
            <a:r>
              <a:rPr lang="en-US" sz="1400" b="1" dirty="0">
                <a:effectLst/>
                <a:latin typeface="Times New Roman" panose="02020603050405020304" pitchFamily="18" charset="0"/>
                <a:cs typeface="Times New Roman" panose="02020603050405020304" pitchFamily="18" charset="0"/>
              </a:rPr>
              <a:t>PESTLE Analysis</a:t>
            </a:r>
          </a:p>
          <a:p>
            <a:pPr marL="171450" indent="-228600" defTabSz="914400">
              <a:lnSpc>
                <a:spcPct val="90000"/>
              </a:lnSpc>
              <a:spcAft>
                <a:spcPts val="800"/>
              </a:spcAft>
              <a:buFont typeface="Arial" panose="020B0604020202020204" pitchFamily="34" charset="0"/>
              <a:buChar char="•"/>
            </a:pPr>
            <a:r>
              <a:rPr lang="en-US" sz="1400" b="1" dirty="0">
                <a:effectLst/>
                <a:latin typeface="Times New Roman" panose="02020603050405020304" pitchFamily="18" charset="0"/>
                <a:cs typeface="Times New Roman" panose="02020603050405020304" pitchFamily="18" charset="0"/>
              </a:rPr>
              <a:t>Politica</a:t>
            </a:r>
            <a:r>
              <a:rPr lang="en-US" sz="1400" dirty="0">
                <a:effectLst/>
                <a:latin typeface="Times New Roman" panose="02020603050405020304" pitchFamily="18" charset="0"/>
                <a:cs typeface="Times New Roman" panose="02020603050405020304" pitchFamily="18" charset="0"/>
              </a:rPr>
              <a:t>l: Several rules and policies within local government including event permits, public safety and health are likely to influence event planning and delivery. Events may find an advantage in governmental subsidiaries for tourism and the community within the holiday season (Allen et al., 2022).</a:t>
            </a:r>
          </a:p>
          <a:p>
            <a:pPr marL="171450" indent="-228600" defTabSz="914400">
              <a:lnSpc>
                <a:spcPct val="90000"/>
              </a:lnSpc>
              <a:spcAft>
                <a:spcPts val="800"/>
              </a:spcAft>
              <a:buFont typeface="Arial" panose="020B0604020202020204" pitchFamily="34" charset="0"/>
              <a:buChar char="•"/>
            </a:pPr>
            <a:r>
              <a:rPr lang="en-US" sz="1400" b="1" dirty="0">
                <a:effectLst/>
                <a:latin typeface="Times New Roman" panose="02020603050405020304" pitchFamily="18" charset="0"/>
                <a:cs typeface="Times New Roman" panose="02020603050405020304" pitchFamily="18" charset="0"/>
              </a:rPr>
              <a:t>Economic: </a:t>
            </a:r>
            <a:r>
              <a:rPr lang="en-US" sz="1400" dirty="0">
                <a:effectLst/>
                <a:latin typeface="Times New Roman" panose="02020603050405020304" pitchFamily="18" charset="0"/>
                <a:cs typeface="Times New Roman" panose="02020603050405020304" pitchFamily="18" charset="0"/>
              </a:rPr>
              <a:t>The economic conditions of the society might impact the family’s purchasing power when it comes to event tickets (Rogers et al., 2022). However, the overall consumer traffic is somewhat higher during the holidays, while people spend more money during the holidays and shopping-related events.</a:t>
            </a:r>
          </a:p>
          <a:p>
            <a:pPr marL="171450" indent="-228600" defTabSz="914400">
              <a:lnSpc>
                <a:spcPct val="90000"/>
              </a:lnSpc>
              <a:spcAft>
                <a:spcPts val="800"/>
              </a:spcAft>
              <a:buFont typeface="Arial" panose="020B0604020202020204" pitchFamily="34" charset="0"/>
              <a:buChar char="•"/>
            </a:pPr>
            <a:r>
              <a:rPr lang="en-US" sz="1400" b="1" dirty="0">
                <a:effectLst/>
                <a:latin typeface="Times New Roman" panose="02020603050405020304" pitchFamily="18" charset="0"/>
                <a:cs typeface="Times New Roman" panose="02020603050405020304" pitchFamily="18" charset="0"/>
              </a:rPr>
              <a:t>Social: </a:t>
            </a:r>
            <a:r>
              <a:rPr lang="en-US" sz="1400" dirty="0">
                <a:effectLst/>
                <a:latin typeface="Times New Roman" panose="02020603050405020304" pitchFamily="18" charset="0"/>
                <a:cs typeface="Times New Roman" panose="02020603050405020304" pitchFamily="18" charset="0"/>
              </a:rPr>
              <a:t>The event is inclusive and attracts families that are in search of a good fun event over the holiday season that includes young children (Andrews, 2021).</a:t>
            </a:r>
          </a:p>
          <a:p>
            <a:pPr marL="171450" indent="-228600" defTabSz="914400">
              <a:lnSpc>
                <a:spcPct val="90000"/>
              </a:lnSpc>
              <a:spcAft>
                <a:spcPts val="800"/>
              </a:spcAft>
              <a:buFont typeface="Arial" panose="020B0604020202020204" pitchFamily="34" charset="0"/>
              <a:buChar char="•"/>
            </a:pPr>
            <a:r>
              <a:rPr lang="en-US" sz="1400" b="1" dirty="0">
                <a:effectLst/>
                <a:latin typeface="Times New Roman" panose="02020603050405020304" pitchFamily="18" charset="0"/>
                <a:cs typeface="Times New Roman" panose="02020603050405020304" pitchFamily="18" charset="0"/>
              </a:rPr>
              <a:t>Technological: </a:t>
            </a:r>
            <a:r>
              <a:rPr lang="en-US" sz="1400" dirty="0">
                <a:effectLst/>
                <a:latin typeface="Times New Roman" panose="02020603050405020304" pitchFamily="18" charset="0"/>
                <a:cs typeface="Times New Roman" panose="02020603050405020304" pitchFamily="18" charset="0"/>
              </a:rPr>
              <a:t>A social media campaign will be employed for the promotion of the event. The online ticket sales and a dedicated event application inclusive of maps, schedules and information will be provided and used during the event. Adding aspects such as virtual Santa visits or integration of augmented reality elements will be valuable.</a:t>
            </a:r>
          </a:p>
          <a:p>
            <a:pPr marL="171450" indent="-228600" defTabSz="914400">
              <a:lnSpc>
                <a:spcPct val="90000"/>
              </a:lnSpc>
              <a:spcAft>
                <a:spcPts val="800"/>
              </a:spcAft>
              <a:buFont typeface="Arial" panose="020B0604020202020204" pitchFamily="34" charset="0"/>
              <a:buChar char="•"/>
            </a:pPr>
            <a:r>
              <a:rPr lang="en-US" sz="1400" b="1" dirty="0">
                <a:effectLst/>
                <a:latin typeface="Times New Roman" panose="02020603050405020304" pitchFamily="18" charset="0"/>
                <a:cs typeface="Times New Roman" panose="02020603050405020304" pitchFamily="18" charset="0"/>
              </a:rPr>
              <a:t>Legal: </a:t>
            </a:r>
            <a:r>
              <a:rPr lang="en-US" sz="1400" dirty="0">
                <a:effectLst/>
                <a:latin typeface="Times New Roman" panose="02020603050405020304" pitchFamily="18" charset="0"/>
                <a:cs typeface="Times New Roman" panose="02020603050405020304" pitchFamily="18" charset="0"/>
              </a:rPr>
              <a:t>Adherence to safety and health standards will be essential, especially as regards the virus outbreak (</a:t>
            </a:r>
            <a:r>
              <a:rPr lang="en-US" sz="1400" dirty="0" err="1">
                <a:effectLst/>
                <a:latin typeface="Times New Roman" panose="02020603050405020304" pitchFamily="18" charset="0"/>
                <a:cs typeface="Times New Roman" panose="02020603050405020304" pitchFamily="18" charset="0"/>
              </a:rPr>
              <a:t>Madray</a:t>
            </a:r>
            <a:r>
              <a:rPr lang="en-US" sz="1400" dirty="0">
                <a:effectLst/>
                <a:latin typeface="Times New Roman" panose="02020603050405020304" pitchFamily="18" charset="0"/>
                <a:cs typeface="Times New Roman" panose="02020603050405020304" pitchFamily="18" charset="0"/>
              </a:rPr>
              <a:t>, 2020). There are always legal professionals who need to prepare legal contracts for the business with vendors, entertainers, and sponsors.</a:t>
            </a:r>
          </a:p>
          <a:p>
            <a:pPr marL="171450" indent="-228600" defTabSz="914400">
              <a:lnSpc>
                <a:spcPct val="90000"/>
              </a:lnSpc>
              <a:spcAft>
                <a:spcPts val="800"/>
              </a:spcAft>
              <a:buFont typeface="Arial" panose="020B0604020202020204" pitchFamily="34" charset="0"/>
              <a:buChar char="•"/>
            </a:pPr>
            <a:r>
              <a:rPr lang="en-US" sz="1400" b="1" dirty="0">
                <a:effectLst/>
                <a:latin typeface="Times New Roman" panose="02020603050405020304" pitchFamily="18" charset="0"/>
                <a:cs typeface="Times New Roman" panose="02020603050405020304" pitchFamily="18" charset="0"/>
              </a:rPr>
              <a:t>Environmental: </a:t>
            </a:r>
            <a:r>
              <a:rPr lang="en-US" sz="1400" dirty="0">
                <a:effectLst/>
                <a:latin typeface="Times New Roman" panose="02020603050405020304" pitchFamily="18" charset="0"/>
                <a:cs typeface="Times New Roman" panose="02020603050405020304" pitchFamily="18" charset="0"/>
              </a:rPr>
              <a:t>Of the various considerations to be made, there are directions that are perfectly acceptable such as the use of environmentally friendly decorations, management of waste during the event, and reasonable lighting, all of which meet the consumers’ need for a green event (</a:t>
            </a:r>
            <a:r>
              <a:rPr lang="en-US" sz="1400" dirty="0" err="1">
                <a:effectLst/>
                <a:latin typeface="Times New Roman" panose="02020603050405020304" pitchFamily="18" charset="0"/>
                <a:cs typeface="Times New Roman" panose="02020603050405020304" pitchFamily="18" charset="0"/>
              </a:rPr>
              <a:t>Berridge</a:t>
            </a:r>
            <a:r>
              <a:rPr lang="en-US" sz="1400" dirty="0">
                <a:effectLst/>
                <a:latin typeface="Times New Roman" panose="02020603050405020304" pitchFamily="18" charset="0"/>
                <a:cs typeface="Times New Roman" panose="02020603050405020304" pitchFamily="18" charset="0"/>
              </a:rPr>
              <a:t>, 2020). It will be necessary to address the problem of waste disposal and environmental conservation to allow the event to retain a positive image.</a:t>
            </a:r>
          </a:p>
        </p:txBody>
      </p:sp>
      <p:sp>
        <p:nvSpPr>
          <p:cNvPr id="9229" name="Rounded Rectangle 14">
            <a:extLst>
              <a:ext uri="{FF2B5EF4-FFF2-40B4-BE49-F238E27FC236}">
                <a16:creationId xmlns:a16="http://schemas.microsoft.com/office/drawing/2014/main" id="{41DC3805-988F-48BC-AF68-B9F978C7F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98475" y="1066164"/>
            <a:ext cx="3303482" cy="5148371"/>
          </a:xfrm>
          <a:prstGeom prst="roundRect">
            <a:avLst>
              <a:gd name="adj" fmla="val 2403"/>
            </a:avLst>
          </a:prstGeom>
          <a:solidFill>
            <a:srgbClr val="FFFFFF"/>
          </a:solidFill>
          <a:ln>
            <a:noFill/>
          </a:ln>
          <a:effectLst>
            <a:innerShdw blurRad="114300">
              <a:srgbClr val="404040"/>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Situational analysis: Definition, methods &amp; examples - forms.app">
            <a:extLst>
              <a:ext uri="{FF2B5EF4-FFF2-40B4-BE49-F238E27FC236}">
                <a16:creationId xmlns:a16="http://schemas.microsoft.com/office/drawing/2014/main" id="{F67DD8C5-D1F6-DDCF-55EA-C59018E65D7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160" t="25842" r="15662" b="16701"/>
          <a:stretch/>
        </p:blipFill>
        <p:spPr bwMode="auto">
          <a:xfrm>
            <a:off x="8400446" y="2912338"/>
            <a:ext cx="2699540" cy="14560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9622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49" name="Picture 10248">
            <a:extLst>
              <a:ext uri="{FF2B5EF4-FFF2-40B4-BE49-F238E27FC236}">
                <a16:creationId xmlns:a16="http://schemas.microsoft.com/office/drawing/2014/main" id="{EE253802-2FE2-4F1F-B256-423BEF09FB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77F22C05-04C9-1B50-5699-263BDB828F16}"/>
              </a:ext>
            </a:extLst>
          </p:cNvPr>
          <p:cNvSpPr>
            <a:spLocks noGrp="1"/>
          </p:cNvSpPr>
          <p:nvPr>
            <p:ph type="ctrTitle"/>
          </p:nvPr>
        </p:nvSpPr>
        <p:spPr>
          <a:xfrm>
            <a:off x="4673600" y="764373"/>
            <a:ext cx="6832600" cy="1293028"/>
          </a:xfrm>
        </p:spPr>
        <p:txBody>
          <a:bodyPr vert="horz" lIns="91440" tIns="45720" rIns="91440" bIns="45720" rtlCol="0" anchor="ctr">
            <a:normAutofit/>
          </a:bodyPr>
          <a:lstStyle/>
          <a:p>
            <a:pPr algn="r"/>
            <a:r>
              <a:rPr lang="en-US" sz="4000" b="1" dirty="0">
                <a:latin typeface="Times New Roman" panose="02020603050405020304" pitchFamily="18" charset="0"/>
                <a:cs typeface="Times New Roman" panose="02020603050405020304" pitchFamily="18" charset="0"/>
              </a:rPr>
              <a:t>Operational</a:t>
            </a:r>
          </a:p>
        </p:txBody>
      </p:sp>
      <p:sp>
        <p:nvSpPr>
          <p:cNvPr id="10251" name="Rectangle 10250">
            <a:extLst>
              <a:ext uri="{FF2B5EF4-FFF2-40B4-BE49-F238E27FC236}">
                <a16:creationId xmlns:a16="http://schemas.microsoft.com/office/drawing/2014/main" id="{0267B5A2-DD1A-4DA9-86D4-9449803F2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64781"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4" name="Picture 4" descr="9 Steps to Improve Operational Efficiency - Solutions360">
            <a:extLst>
              <a:ext uri="{FF2B5EF4-FFF2-40B4-BE49-F238E27FC236}">
                <a16:creationId xmlns:a16="http://schemas.microsoft.com/office/drawing/2014/main" id="{EBEA4FA8-4BB4-34CA-643E-AF1F61F3A2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4099" r="13533" b="-3"/>
          <a:stretch/>
        </p:blipFill>
        <p:spPr bwMode="auto">
          <a:xfrm>
            <a:off x="1" y="-2"/>
            <a:ext cx="4169661" cy="4206240"/>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2" descr="10 Tips for Increasing Operational Efficiency | StartingPoint">
            <a:extLst>
              <a:ext uri="{FF2B5EF4-FFF2-40B4-BE49-F238E27FC236}">
                <a16:creationId xmlns:a16="http://schemas.microsoft.com/office/drawing/2014/main" id="{3159CCE3-9A36-7376-1C6D-D210C1553EE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r="5655"/>
          <a:stretch/>
        </p:blipFill>
        <p:spPr bwMode="auto">
          <a:xfrm>
            <a:off x="-1" y="4206239"/>
            <a:ext cx="4169662" cy="265176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FE516BB-91C7-B87E-60B5-FAD597FA6CC8}"/>
              </a:ext>
            </a:extLst>
          </p:cNvPr>
          <p:cNvSpPr txBox="1"/>
          <p:nvPr/>
        </p:nvSpPr>
        <p:spPr>
          <a:xfrm>
            <a:off x="4673600" y="2194560"/>
            <a:ext cx="6832600" cy="4024125"/>
          </a:xfrm>
          <a:prstGeom prst="rect">
            <a:avLst/>
          </a:prstGeom>
          <a:solidFill>
            <a:schemeClr val="tx2">
              <a:lumMod val="40000"/>
              <a:lumOff val="60000"/>
            </a:schemeClr>
          </a:solidFill>
        </p:spPr>
        <p:txBody>
          <a:bodyPr vert="horz" lIns="91440" tIns="45720" rIns="91440" bIns="45720" rtlCol="0">
            <a:normAutofit/>
          </a:bodyPr>
          <a:lstStyle/>
          <a:p>
            <a:pPr marL="171450" indent="-228600" defTabSz="914400">
              <a:lnSpc>
                <a:spcPct val="90000"/>
              </a:lnSpc>
              <a:spcAft>
                <a:spcPts val="800"/>
              </a:spcAf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The North Pole Adventure Experience is intended to take place at Ash Barton Estate - Ash Road, Braunton, North Devon, that would be suitable for family entertainment such as an indoor theme park or playground, convention or banquet hall, or a public park suitable for winter activities and facilities. </a:t>
            </a:r>
          </a:p>
          <a:p>
            <a:pPr marL="171450" indent="-228600" defTabSz="914400">
              <a:lnSpc>
                <a:spcPct val="90000"/>
              </a:lnSpc>
              <a:spcAft>
                <a:spcPts val="800"/>
              </a:spcAf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It is good to choose a populated ideal location where families ensure that MOE can easily promote and advertise the events. It is advisable to obtain clear information concerning the availability of places for the reception of performance, especially during the period of high demand during the holidays (Bladen et al., 2022). </a:t>
            </a:r>
          </a:p>
          <a:p>
            <a:pPr marL="171450" indent="-228600" defTabSz="914400">
              <a:lnSpc>
                <a:spcPct val="90000"/>
              </a:lnSpc>
              <a:spcAft>
                <a:spcPts val="800"/>
              </a:spcAf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Appropriate facilities should be spacious enough to design Santa’s workshop, crafting areas, and theatres, whilst the safety and comfort of the public should be considered.</a:t>
            </a:r>
          </a:p>
          <a:p>
            <a:pPr marL="171450" indent="-228600" defTabSz="914400">
              <a:lnSpc>
                <a:spcPct val="90000"/>
              </a:lnSpc>
              <a:spcAft>
                <a:spcPts val="800"/>
              </a:spcAf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Among the staffing requirements, there will be event coordinators, customer service personnel, entertainers such as representatives that are portraying the Santa Clause, craft instructors and maintenance staff (Meredith, 2022). </a:t>
            </a:r>
          </a:p>
          <a:p>
            <a:pPr marL="171450" indent="-228600" defTabSz="914400">
              <a:lnSpc>
                <a:spcPct val="90000"/>
              </a:lnSpc>
              <a:spcAft>
                <a:spcPts val="800"/>
              </a:spcAf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Each role requires specific skills event coordinating requires project management skills, performers should have performance experience, and customer service staff needs to have good communication.</a:t>
            </a:r>
          </a:p>
          <a:p>
            <a:pPr marL="171450" indent="-228600" defTabSz="914400">
              <a:lnSpc>
                <a:spcPct val="90000"/>
              </a:lnSpc>
              <a:spcAft>
                <a:spcPts val="800"/>
              </a:spcAf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Resource provisions will extend to accommodate food and beverages that can include hot cocoa stands and holiday foods. Lighting will be very important to ensure that the place has the appropriate mood, and the availability of parking place for people with families visiting the place (Huddart et al., 2020). </a:t>
            </a:r>
          </a:p>
          <a:p>
            <a:pPr marL="171450" indent="-228600" defTabSz="914400">
              <a:lnSpc>
                <a:spcPct val="90000"/>
              </a:lnSpc>
              <a:spcAft>
                <a:spcPts val="800"/>
              </a:spcAf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Enough chairs are required by the guests when attending performances and dining. Other factors involve health precautions like managing congestion, medicines in case of emergencies and general maintenance to guarantee all fun lovers enjoy their time to the maximum (Getz and Page, 2019).</a:t>
            </a:r>
          </a:p>
        </p:txBody>
      </p:sp>
    </p:spTree>
    <p:extLst>
      <p:ext uri="{BB962C8B-B14F-4D97-AF65-F5344CB8AC3E}">
        <p14:creationId xmlns:p14="http://schemas.microsoft.com/office/powerpoint/2010/main" val="42456619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22C05-04C9-1B50-5699-263BDB828F16}"/>
              </a:ext>
            </a:extLst>
          </p:cNvPr>
          <p:cNvSpPr>
            <a:spLocks noGrp="1"/>
          </p:cNvSpPr>
          <p:nvPr>
            <p:ph type="ctrTitle"/>
          </p:nvPr>
        </p:nvSpPr>
        <p:spPr>
          <a:xfrm>
            <a:off x="-367645" y="443059"/>
            <a:ext cx="12257988" cy="373898"/>
          </a:xfrm>
        </p:spPr>
        <p:txBody>
          <a:bodyPr>
            <a:noAutofit/>
          </a:bodyPr>
          <a:lstStyle/>
          <a:p>
            <a:pPr algn="ctr"/>
            <a:r>
              <a:rPr lang="en-US" sz="2800" b="1" dirty="0">
                <a:latin typeface="Times New Roman" panose="02020603050405020304" pitchFamily="18" charset="0"/>
                <a:cs typeface="Times New Roman" panose="02020603050405020304" pitchFamily="18" charset="0"/>
              </a:rPr>
              <a:t>Financial</a:t>
            </a:r>
            <a:endParaRPr lang="en-GB" sz="2800" b="1"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DFE516BB-91C7-B87E-60B5-FAD597FA6CC8}"/>
              </a:ext>
            </a:extLst>
          </p:cNvPr>
          <p:cNvSpPr txBox="1"/>
          <p:nvPr/>
        </p:nvSpPr>
        <p:spPr>
          <a:xfrm>
            <a:off x="3659171" y="916100"/>
            <a:ext cx="4515085" cy="976165"/>
          </a:xfrm>
          <a:prstGeom prst="rect">
            <a:avLst/>
          </a:prstGeom>
          <a:noFill/>
        </p:spPr>
        <p:txBody>
          <a:bodyPr wrap="square">
            <a:spAutoFit/>
          </a:bodyPr>
          <a:lstStyle/>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Predicted Income and Expenditure Table</a:t>
            </a:r>
          </a:p>
          <a:p>
            <a:pPr algn="just">
              <a:lnSpc>
                <a:spcPct val="150000"/>
              </a:lnSpc>
              <a:spcAft>
                <a:spcPts val="800"/>
              </a:spcAft>
            </a:pP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D44CBA13-EA1F-C90F-C032-AD914958630F}"/>
              </a:ext>
            </a:extLst>
          </p:cNvPr>
          <p:cNvGraphicFramePr>
            <a:graphicFrameLocks noGrp="1"/>
          </p:cNvGraphicFramePr>
          <p:nvPr>
            <p:extLst>
              <p:ext uri="{D42A27DB-BD31-4B8C-83A1-F6EECF244321}">
                <p14:modId xmlns:p14="http://schemas.microsoft.com/office/powerpoint/2010/main" val="3869612282"/>
              </p:ext>
            </p:extLst>
          </p:nvPr>
        </p:nvGraphicFramePr>
        <p:xfrm>
          <a:off x="147282" y="1593131"/>
          <a:ext cx="5216571" cy="4499446"/>
        </p:xfrm>
        <a:graphic>
          <a:graphicData uri="http://schemas.openxmlformats.org/drawingml/2006/table">
            <a:tbl>
              <a:tblPr firstRow="1" firstCol="1" bandRow="1">
                <a:tableStyleId>{5C22544A-7EE6-4342-B048-85BDC9FD1C3A}</a:tableStyleId>
              </a:tblPr>
              <a:tblGrid>
                <a:gridCol w="1738857">
                  <a:extLst>
                    <a:ext uri="{9D8B030D-6E8A-4147-A177-3AD203B41FA5}">
                      <a16:colId xmlns:a16="http://schemas.microsoft.com/office/drawing/2014/main" val="4271585258"/>
                    </a:ext>
                  </a:extLst>
                </a:gridCol>
                <a:gridCol w="1738857">
                  <a:extLst>
                    <a:ext uri="{9D8B030D-6E8A-4147-A177-3AD203B41FA5}">
                      <a16:colId xmlns:a16="http://schemas.microsoft.com/office/drawing/2014/main" val="1911092302"/>
                    </a:ext>
                  </a:extLst>
                </a:gridCol>
                <a:gridCol w="1738857">
                  <a:extLst>
                    <a:ext uri="{9D8B030D-6E8A-4147-A177-3AD203B41FA5}">
                      <a16:colId xmlns:a16="http://schemas.microsoft.com/office/drawing/2014/main" val="3984793066"/>
                    </a:ext>
                  </a:extLst>
                </a:gridCol>
              </a:tblGrid>
              <a:tr h="308911">
                <a:tc>
                  <a:txBody>
                    <a:bodyPr/>
                    <a:lstStyle/>
                    <a:p>
                      <a:pPr algn="ctr">
                        <a:lnSpc>
                          <a:spcPct val="150000"/>
                        </a:lnSpc>
                        <a:spcAft>
                          <a:spcPts val="800"/>
                        </a:spcAft>
                      </a:pPr>
                      <a:r>
                        <a:rPr lang="en-GB" sz="900" kern="100">
                          <a:effectLst/>
                        </a:rPr>
                        <a:t>Item</a:t>
                      </a:r>
                      <a:endParaRPr lang="en-GB" sz="900" kern="10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tc>
                  <a:txBody>
                    <a:bodyPr/>
                    <a:lstStyle/>
                    <a:p>
                      <a:pPr algn="ctr">
                        <a:lnSpc>
                          <a:spcPct val="150000"/>
                        </a:lnSpc>
                        <a:spcAft>
                          <a:spcPts val="800"/>
                        </a:spcAft>
                      </a:pPr>
                      <a:r>
                        <a:rPr lang="en-GB" sz="900" kern="100">
                          <a:effectLst/>
                        </a:rPr>
                        <a:t>Estimated Cost (£)</a:t>
                      </a:r>
                      <a:endParaRPr lang="en-GB" sz="900" kern="10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tc>
                  <a:txBody>
                    <a:bodyPr/>
                    <a:lstStyle/>
                    <a:p>
                      <a:pPr algn="ctr">
                        <a:lnSpc>
                          <a:spcPct val="150000"/>
                        </a:lnSpc>
                        <a:spcAft>
                          <a:spcPts val="800"/>
                        </a:spcAft>
                      </a:pPr>
                      <a:r>
                        <a:rPr lang="en-GB" sz="900" kern="100">
                          <a:effectLst/>
                        </a:rPr>
                        <a:t>Estimated Revenue (£)</a:t>
                      </a:r>
                      <a:endParaRPr lang="en-GB" sz="900" kern="10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extLst>
                  <a:ext uri="{0D108BD9-81ED-4DB2-BD59-A6C34878D82A}">
                    <a16:rowId xmlns:a16="http://schemas.microsoft.com/office/drawing/2014/main" val="1966123974"/>
                  </a:ext>
                </a:extLst>
              </a:tr>
              <a:tr h="308911">
                <a:tc>
                  <a:txBody>
                    <a:bodyPr/>
                    <a:lstStyle/>
                    <a:p>
                      <a:pPr algn="just">
                        <a:lnSpc>
                          <a:spcPct val="150000"/>
                        </a:lnSpc>
                        <a:spcAft>
                          <a:spcPts val="800"/>
                        </a:spcAft>
                      </a:pPr>
                      <a:r>
                        <a:rPr lang="fr-FR" sz="900" kern="100" dirty="0">
                          <a:effectLst/>
                        </a:rPr>
                        <a:t>Ash Barton </a:t>
                      </a:r>
                      <a:r>
                        <a:rPr lang="fr-FR" sz="900" kern="100" dirty="0" err="1">
                          <a:effectLst/>
                        </a:rPr>
                        <a:t>Estate</a:t>
                      </a:r>
                      <a:r>
                        <a:rPr lang="fr-FR" sz="900" kern="100" dirty="0">
                          <a:effectLst/>
                        </a:rPr>
                        <a:t> - Venue </a:t>
                      </a:r>
                      <a:r>
                        <a:rPr lang="fr-FR" sz="900" kern="100" dirty="0" err="1">
                          <a:effectLst/>
                        </a:rPr>
                        <a:t>Rental</a:t>
                      </a:r>
                      <a:endParaRPr lang="en-GB" sz="9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tc>
                  <a:txBody>
                    <a:bodyPr/>
                    <a:lstStyle/>
                    <a:p>
                      <a:pPr algn="just">
                        <a:lnSpc>
                          <a:spcPct val="150000"/>
                        </a:lnSpc>
                        <a:spcAft>
                          <a:spcPts val="800"/>
                        </a:spcAft>
                      </a:pPr>
                      <a:r>
                        <a:rPr lang="en-GB" sz="900" kern="100" dirty="0">
                          <a:effectLst/>
                        </a:rPr>
                        <a:t>5,000</a:t>
                      </a:r>
                      <a:endParaRPr lang="en-GB" sz="9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tc>
                  <a:txBody>
                    <a:bodyPr/>
                    <a:lstStyle/>
                    <a:p>
                      <a:endParaRPr lang="en-GB" sz="900" kern="100">
                        <a:effectLst/>
                        <a:latin typeface="Calibri" panose="020F0502020204030204" pitchFamily="34" charset="0"/>
                        <a:cs typeface="Arial" panose="020B0604020202020204" pitchFamily="34" charset="0"/>
                      </a:endParaRPr>
                    </a:p>
                  </a:txBody>
                  <a:tcPr marL="53172" marR="53172" marT="0" marB="0"/>
                </a:tc>
                <a:extLst>
                  <a:ext uri="{0D108BD9-81ED-4DB2-BD59-A6C34878D82A}">
                    <a16:rowId xmlns:a16="http://schemas.microsoft.com/office/drawing/2014/main" val="2385444889"/>
                  </a:ext>
                </a:extLst>
              </a:tr>
              <a:tr h="308911">
                <a:tc>
                  <a:txBody>
                    <a:bodyPr/>
                    <a:lstStyle/>
                    <a:p>
                      <a:pPr algn="just">
                        <a:lnSpc>
                          <a:spcPct val="150000"/>
                        </a:lnSpc>
                        <a:spcAft>
                          <a:spcPts val="800"/>
                        </a:spcAft>
                      </a:pPr>
                      <a:r>
                        <a:rPr lang="en-GB" sz="900" kern="100">
                          <a:effectLst/>
                        </a:rPr>
                        <a:t>Staff Wages</a:t>
                      </a:r>
                      <a:endParaRPr lang="en-GB" sz="900" kern="10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tc>
                  <a:txBody>
                    <a:bodyPr/>
                    <a:lstStyle/>
                    <a:p>
                      <a:pPr algn="just">
                        <a:lnSpc>
                          <a:spcPct val="150000"/>
                        </a:lnSpc>
                        <a:spcAft>
                          <a:spcPts val="800"/>
                        </a:spcAft>
                      </a:pPr>
                      <a:r>
                        <a:rPr lang="en-GB" sz="900" kern="100">
                          <a:effectLst/>
                        </a:rPr>
                        <a:t>4,000</a:t>
                      </a:r>
                      <a:endParaRPr lang="en-GB" sz="900" kern="10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tc>
                  <a:txBody>
                    <a:bodyPr/>
                    <a:lstStyle/>
                    <a:p>
                      <a:endParaRPr lang="en-GB" sz="900" kern="100">
                        <a:effectLst/>
                        <a:latin typeface="Calibri" panose="020F0502020204030204" pitchFamily="34" charset="0"/>
                        <a:cs typeface="Arial" panose="020B0604020202020204" pitchFamily="34" charset="0"/>
                      </a:endParaRPr>
                    </a:p>
                  </a:txBody>
                  <a:tcPr marL="53172" marR="53172" marT="0" marB="0"/>
                </a:tc>
                <a:extLst>
                  <a:ext uri="{0D108BD9-81ED-4DB2-BD59-A6C34878D82A}">
                    <a16:rowId xmlns:a16="http://schemas.microsoft.com/office/drawing/2014/main" val="1908686884"/>
                  </a:ext>
                </a:extLst>
              </a:tr>
              <a:tr h="304687">
                <a:tc>
                  <a:txBody>
                    <a:bodyPr/>
                    <a:lstStyle/>
                    <a:p>
                      <a:pPr algn="just">
                        <a:lnSpc>
                          <a:spcPct val="150000"/>
                        </a:lnSpc>
                        <a:spcAft>
                          <a:spcPts val="800"/>
                        </a:spcAft>
                      </a:pPr>
                      <a:r>
                        <a:rPr lang="en-GB" sz="900" kern="100">
                          <a:effectLst/>
                        </a:rPr>
                        <a:t>Decorations and Set Design</a:t>
                      </a:r>
                      <a:endParaRPr lang="en-GB" sz="900" kern="10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tc>
                  <a:txBody>
                    <a:bodyPr/>
                    <a:lstStyle/>
                    <a:p>
                      <a:pPr algn="just">
                        <a:lnSpc>
                          <a:spcPct val="150000"/>
                        </a:lnSpc>
                        <a:spcAft>
                          <a:spcPts val="800"/>
                        </a:spcAft>
                      </a:pPr>
                      <a:r>
                        <a:rPr lang="en-GB" sz="900" kern="100">
                          <a:effectLst/>
                        </a:rPr>
                        <a:t>2,500</a:t>
                      </a:r>
                      <a:endParaRPr lang="en-GB" sz="900" kern="10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tc>
                  <a:txBody>
                    <a:bodyPr/>
                    <a:lstStyle/>
                    <a:p>
                      <a:endParaRPr lang="en-GB" sz="900" kern="100">
                        <a:effectLst/>
                        <a:latin typeface="Calibri" panose="020F0502020204030204" pitchFamily="34" charset="0"/>
                        <a:cs typeface="Arial" panose="020B0604020202020204" pitchFamily="34" charset="0"/>
                      </a:endParaRPr>
                    </a:p>
                  </a:txBody>
                  <a:tcPr marL="53172" marR="53172" marT="0" marB="0"/>
                </a:tc>
                <a:extLst>
                  <a:ext uri="{0D108BD9-81ED-4DB2-BD59-A6C34878D82A}">
                    <a16:rowId xmlns:a16="http://schemas.microsoft.com/office/drawing/2014/main" val="283187465"/>
                  </a:ext>
                </a:extLst>
              </a:tr>
              <a:tr h="308911">
                <a:tc>
                  <a:txBody>
                    <a:bodyPr/>
                    <a:lstStyle/>
                    <a:p>
                      <a:pPr algn="just">
                        <a:lnSpc>
                          <a:spcPct val="150000"/>
                        </a:lnSpc>
                        <a:spcAft>
                          <a:spcPts val="800"/>
                        </a:spcAft>
                      </a:pPr>
                      <a:r>
                        <a:rPr lang="en-GB" sz="900" kern="100">
                          <a:effectLst/>
                        </a:rPr>
                        <a:t>Catering</a:t>
                      </a:r>
                      <a:endParaRPr lang="en-GB" sz="900" kern="10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tc>
                  <a:txBody>
                    <a:bodyPr/>
                    <a:lstStyle/>
                    <a:p>
                      <a:pPr algn="just">
                        <a:lnSpc>
                          <a:spcPct val="150000"/>
                        </a:lnSpc>
                        <a:spcAft>
                          <a:spcPts val="800"/>
                        </a:spcAft>
                      </a:pPr>
                      <a:r>
                        <a:rPr lang="en-GB" sz="900" kern="100">
                          <a:effectLst/>
                        </a:rPr>
                        <a:t>3,000</a:t>
                      </a:r>
                      <a:endParaRPr lang="en-GB" sz="900" kern="10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tc>
                  <a:txBody>
                    <a:bodyPr/>
                    <a:lstStyle/>
                    <a:p>
                      <a:endParaRPr lang="en-GB" sz="900" kern="100">
                        <a:effectLst/>
                        <a:latin typeface="Calibri" panose="020F0502020204030204" pitchFamily="34" charset="0"/>
                        <a:cs typeface="Arial" panose="020B0604020202020204" pitchFamily="34" charset="0"/>
                      </a:endParaRPr>
                    </a:p>
                  </a:txBody>
                  <a:tcPr marL="53172" marR="53172" marT="0" marB="0"/>
                </a:tc>
                <a:extLst>
                  <a:ext uri="{0D108BD9-81ED-4DB2-BD59-A6C34878D82A}">
                    <a16:rowId xmlns:a16="http://schemas.microsoft.com/office/drawing/2014/main" val="3207957403"/>
                  </a:ext>
                </a:extLst>
              </a:tr>
              <a:tr h="308911">
                <a:tc>
                  <a:txBody>
                    <a:bodyPr/>
                    <a:lstStyle/>
                    <a:p>
                      <a:pPr algn="just">
                        <a:lnSpc>
                          <a:spcPct val="150000"/>
                        </a:lnSpc>
                        <a:spcAft>
                          <a:spcPts val="800"/>
                        </a:spcAft>
                      </a:pPr>
                      <a:r>
                        <a:rPr lang="en-GB" sz="900" kern="100">
                          <a:effectLst/>
                        </a:rPr>
                        <a:t>Marketing and Promotion</a:t>
                      </a:r>
                      <a:endParaRPr lang="en-GB" sz="900" kern="10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tc>
                  <a:txBody>
                    <a:bodyPr/>
                    <a:lstStyle/>
                    <a:p>
                      <a:pPr algn="just">
                        <a:lnSpc>
                          <a:spcPct val="150000"/>
                        </a:lnSpc>
                        <a:spcAft>
                          <a:spcPts val="800"/>
                        </a:spcAft>
                      </a:pPr>
                      <a:r>
                        <a:rPr lang="en-GB" sz="900" kern="100">
                          <a:effectLst/>
                        </a:rPr>
                        <a:t>1,500</a:t>
                      </a:r>
                      <a:endParaRPr lang="en-GB" sz="900" kern="10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tc>
                  <a:txBody>
                    <a:bodyPr/>
                    <a:lstStyle/>
                    <a:p>
                      <a:endParaRPr lang="en-GB" sz="900" kern="100">
                        <a:effectLst/>
                        <a:latin typeface="Calibri" panose="020F0502020204030204" pitchFamily="34" charset="0"/>
                        <a:cs typeface="Arial" panose="020B0604020202020204" pitchFamily="34" charset="0"/>
                      </a:endParaRPr>
                    </a:p>
                  </a:txBody>
                  <a:tcPr marL="53172" marR="53172" marT="0" marB="0"/>
                </a:tc>
                <a:extLst>
                  <a:ext uri="{0D108BD9-81ED-4DB2-BD59-A6C34878D82A}">
                    <a16:rowId xmlns:a16="http://schemas.microsoft.com/office/drawing/2014/main" val="2085506412"/>
                  </a:ext>
                </a:extLst>
              </a:tr>
              <a:tr h="308911">
                <a:tc>
                  <a:txBody>
                    <a:bodyPr/>
                    <a:lstStyle/>
                    <a:p>
                      <a:pPr algn="just">
                        <a:lnSpc>
                          <a:spcPct val="150000"/>
                        </a:lnSpc>
                        <a:spcAft>
                          <a:spcPts val="800"/>
                        </a:spcAft>
                      </a:pPr>
                      <a:r>
                        <a:rPr lang="en-GB" sz="900" kern="100">
                          <a:effectLst/>
                        </a:rPr>
                        <a:t>Equipment and Supplies</a:t>
                      </a:r>
                      <a:endParaRPr lang="en-GB" sz="900" kern="10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tc>
                  <a:txBody>
                    <a:bodyPr/>
                    <a:lstStyle/>
                    <a:p>
                      <a:pPr algn="just">
                        <a:lnSpc>
                          <a:spcPct val="150000"/>
                        </a:lnSpc>
                        <a:spcAft>
                          <a:spcPts val="800"/>
                        </a:spcAft>
                      </a:pPr>
                      <a:r>
                        <a:rPr lang="en-GB" sz="900" kern="100">
                          <a:effectLst/>
                        </a:rPr>
                        <a:t>1,000</a:t>
                      </a:r>
                      <a:endParaRPr lang="en-GB" sz="900" kern="10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tc>
                  <a:txBody>
                    <a:bodyPr/>
                    <a:lstStyle/>
                    <a:p>
                      <a:endParaRPr lang="en-GB" sz="900" kern="100">
                        <a:effectLst/>
                        <a:latin typeface="Calibri" panose="020F0502020204030204" pitchFamily="34" charset="0"/>
                        <a:cs typeface="Arial" panose="020B0604020202020204" pitchFamily="34" charset="0"/>
                      </a:endParaRPr>
                    </a:p>
                  </a:txBody>
                  <a:tcPr marL="53172" marR="53172" marT="0" marB="0"/>
                </a:tc>
                <a:extLst>
                  <a:ext uri="{0D108BD9-81ED-4DB2-BD59-A6C34878D82A}">
                    <a16:rowId xmlns:a16="http://schemas.microsoft.com/office/drawing/2014/main" val="2621110785"/>
                  </a:ext>
                </a:extLst>
              </a:tr>
              <a:tr h="308911">
                <a:tc>
                  <a:txBody>
                    <a:bodyPr/>
                    <a:lstStyle/>
                    <a:p>
                      <a:pPr algn="just">
                        <a:lnSpc>
                          <a:spcPct val="150000"/>
                        </a:lnSpc>
                        <a:spcAft>
                          <a:spcPts val="800"/>
                        </a:spcAft>
                      </a:pPr>
                      <a:r>
                        <a:rPr lang="en-GB" sz="900" kern="100">
                          <a:effectLst/>
                        </a:rPr>
                        <a:t>Miscellaneous Expenses</a:t>
                      </a:r>
                      <a:endParaRPr lang="en-GB" sz="900" kern="10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tc>
                  <a:txBody>
                    <a:bodyPr/>
                    <a:lstStyle/>
                    <a:p>
                      <a:pPr algn="just">
                        <a:lnSpc>
                          <a:spcPct val="150000"/>
                        </a:lnSpc>
                        <a:spcAft>
                          <a:spcPts val="800"/>
                        </a:spcAft>
                      </a:pPr>
                      <a:r>
                        <a:rPr lang="en-GB" sz="900" kern="100">
                          <a:effectLst/>
                        </a:rPr>
                        <a:t>500</a:t>
                      </a:r>
                      <a:endParaRPr lang="en-GB" sz="900" kern="10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tc>
                  <a:txBody>
                    <a:bodyPr/>
                    <a:lstStyle/>
                    <a:p>
                      <a:endParaRPr lang="en-GB" sz="900" kern="100">
                        <a:effectLst/>
                        <a:latin typeface="Calibri" panose="020F0502020204030204" pitchFamily="34" charset="0"/>
                        <a:cs typeface="Arial" panose="020B0604020202020204" pitchFamily="34" charset="0"/>
                      </a:endParaRPr>
                    </a:p>
                  </a:txBody>
                  <a:tcPr marL="53172" marR="53172" marT="0" marB="0"/>
                </a:tc>
                <a:extLst>
                  <a:ext uri="{0D108BD9-81ED-4DB2-BD59-A6C34878D82A}">
                    <a16:rowId xmlns:a16="http://schemas.microsoft.com/office/drawing/2014/main" val="142138906"/>
                  </a:ext>
                </a:extLst>
              </a:tr>
              <a:tr h="308911">
                <a:tc>
                  <a:txBody>
                    <a:bodyPr/>
                    <a:lstStyle/>
                    <a:p>
                      <a:pPr algn="just">
                        <a:lnSpc>
                          <a:spcPct val="150000"/>
                        </a:lnSpc>
                        <a:spcAft>
                          <a:spcPts val="800"/>
                        </a:spcAft>
                      </a:pPr>
                      <a:r>
                        <a:rPr lang="en-GB" sz="900" kern="100">
                          <a:effectLst/>
                        </a:rPr>
                        <a:t>Total Costs</a:t>
                      </a:r>
                      <a:endParaRPr lang="en-GB" sz="900" kern="10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tc>
                  <a:txBody>
                    <a:bodyPr/>
                    <a:lstStyle/>
                    <a:p>
                      <a:pPr algn="just">
                        <a:lnSpc>
                          <a:spcPct val="150000"/>
                        </a:lnSpc>
                        <a:spcAft>
                          <a:spcPts val="800"/>
                        </a:spcAft>
                      </a:pPr>
                      <a:r>
                        <a:rPr lang="en-GB" sz="900" kern="100">
                          <a:effectLst/>
                        </a:rPr>
                        <a:t>17,500</a:t>
                      </a:r>
                      <a:endParaRPr lang="en-GB" sz="900" kern="10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tc>
                  <a:txBody>
                    <a:bodyPr/>
                    <a:lstStyle/>
                    <a:p>
                      <a:endParaRPr lang="en-GB" sz="900" kern="100">
                        <a:effectLst/>
                        <a:latin typeface="Calibri" panose="020F0502020204030204" pitchFamily="34" charset="0"/>
                        <a:cs typeface="Arial" panose="020B0604020202020204" pitchFamily="34" charset="0"/>
                      </a:endParaRPr>
                    </a:p>
                  </a:txBody>
                  <a:tcPr marL="53172" marR="53172" marT="0" marB="0"/>
                </a:tc>
                <a:extLst>
                  <a:ext uri="{0D108BD9-81ED-4DB2-BD59-A6C34878D82A}">
                    <a16:rowId xmlns:a16="http://schemas.microsoft.com/office/drawing/2014/main" val="3689517404"/>
                  </a:ext>
                </a:extLst>
              </a:tr>
              <a:tr h="414501">
                <a:tc>
                  <a:txBody>
                    <a:bodyPr/>
                    <a:lstStyle/>
                    <a:p>
                      <a:pPr algn="just">
                        <a:lnSpc>
                          <a:spcPct val="150000"/>
                        </a:lnSpc>
                        <a:spcAft>
                          <a:spcPts val="800"/>
                        </a:spcAft>
                      </a:pPr>
                      <a:r>
                        <a:rPr lang="en-GB" sz="900" kern="100">
                          <a:effectLst/>
                        </a:rPr>
                        <a:t>Ticket Sales (500 tickets @ £40)</a:t>
                      </a:r>
                      <a:endParaRPr lang="en-GB" sz="900" kern="10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tc>
                  <a:txBody>
                    <a:bodyPr/>
                    <a:lstStyle/>
                    <a:p>
                      <a:endParaRPr lang="en-GB" sz="900" kern="100">
                        <a:effectLst/>
                        <a:latin typeface="Calibri" panose="020F0502020204030204" pitchFamily="34" charset="0"/>
                        <a:cs typeface="Arial" panose="020B0604020202020204" pitchFamily="34" charset="0"/>
                      </a:endParaRPr>
                    </a:p>
                  </a:txBody>
                  <a:tcPr marL="53172" marR="53172" marT="0" marB="0"/>
                </a:tc>
                <a:tc>
                  <a:txBody>
                    <a:bodyPr/>
                    <a:lstStyle/>
                    <a:p>
                      <a:pPr algn="just">
                        <a:lnSpc>
                          <a:spcPct val="150000"/>
                        </a:lnSpc>
                        <a:spcAft>
                          <a:spcPts val="800"/>
                        </a:spcAft>
                      </a:pPr>
                      <a:r>
                        <a:rPr lang="en-GB" sz="900" kern="100">
                          <a:effectLst/>
                        </a:rPr>
                        <a:t>20,000</a:t>
                      </a:r>
                      <a:endParaRPr lang="en-GB" sz="900" kern="10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extLst>
                  <a:ext uri="{0D108BD9-81ED-4DB2-BD59-A6C34878D82A}">
                    <a16:rowId xmlns:a16="http://schemas.microsoft.com/office/drawing/2014/main" val="1516182701"/>
                  </a:ext>
                </a:extLst>
              </a:tr>
              <a:tr h="304687">
                <a:tc>
                  <a:txBody>
                    <a:bodyPr/>
                    <a:lstStyle/>
                    <a:p>
                      <a:pPr algn="just">
                        <a:lnSpc>
                          <a:spcPct val="150000"/>
                        </a:lnSpc>
                        <a:spcAft>
                          <a:spcPts val="800"/>
                        </a:spcAft>
                      </a:pPr>
                      <a:r>
                        <a:rPr lang="en-GB" sz="900" kern="100">
                          <a:effectLst/>
                        </a:rPr>
                        <a:t>Sponsorships</a:t>
                      </a:r>
                      <a:endParaRPr lang="en-GB" sz="900" kern="10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tc>
                  <a:txBody>
                    <a:bodyPr/>
                    <a:lstStyle/>
                    <a:p>
                      <a:endParaRPr lang="en-GB" sz="900" kern="100">
                        <a:effectLst/>
                        <a:latin typeface="Calibri" panose="020F0502020204030204" pitchFamily="34" charset="0"/>
                        <a:cs typeface="Arial" panose="020B0604020202020204" pitchFamily="34" charset="0"/>
                      </a:endParaRPr>
                    </a:p>
                  </a:txBody>
                  <a:tcPr marL="53172" marR="53172" marT="0" marB="0"/>
                </a:tc>
                <a:tc>
                  <a:txBody>
                    <a:bodyPr/>
                    <a:lstStyle/>
                    <a:p>
                      <a:pPr algn="just">
                        <a:lnSpc>
                          <a:spcPct val="150000"/>
                        </a:lnSpc>
                        <a:spcAft>
                          <a:spcPts val="800"/>
                        </a:spcAft>
                      </a:pPr>
                      <a:r>
                        <a:rPr lang="en-GB" sz="900" kern="100">
                          <a:effectLst/>
                        </a:rPr>
                        <a:t>3,000</a:t>
                      </a:r>
                      <a:endParaRPr lang="en-GB" sz="900" kern="10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extLst>
                  <a:ext uri="{0D108BD9-81ED-4DB2-BD59-A6C34878D82A}">
                    <a16:rowId xmlns:a16="http://schemas.microsoft.com/office/drawing/2014/main" val="2065656690"/>
                  </a:ext>
                </a:extLst>
              </a:tr>
              <a:tr h="308911">
                <a:tc>
                  <a:txBody>
                    <a:bodyPr/>
                    <a:lstStyle/>
                    <a:p>
                      <a:pPr algn="just">
                        <a:lnSpc>
                          <a:spcPct val="150000"/>
                        </a:lnSpc>
                        <a:spcAft>
                          <a:spcPts val="800"/>
                        </a:spcAft>
                      </a:pPr>
                      <a:r>
                        <a:rPr lang="en-GB" sz="900" kern="100">
                          <a:effectLst/>
                        </a:rPr>
                        <a:t>Merchandise Sales</a:t>
                      </a:r>
                      <a:endParaRPr lang="en-GB" sz="900" kern="10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tc>
                  <a:txBody>
                    <a:bodyPr/>
                    <a:lstStyle/>
                    <a:p>
                      <a:endParaRPr lang="en-GB" sz="900" kern="100">
                        <a:effectLst/>
                        <a:latin typeface="Calibri" panose="020F0502020204030204" pitchFamily="34" charset="0"/>
                        <a:cs typeface="Arial" panose="020B0604020202020204" pitchFamily="34" charset="0"/>
                      </a:endParaRPr>
                    </a:p>
                  </a:txBody>
                  <a:tcPr marL="53172" marR="53172" marT="0" marB="0"/>
                </a:tc>
                <a:tc>
                  <a:txBody>
                    <a:bodyPr/>
                    <a:lstStyle/>
                    <a:p>
                      <a:pPr algn="just">
                        <a:lnSpc>
                          <a:spcPct val="150000"/>
                        </a:lnSpc>
                        <a:spcAft>
                          <a:spcPts val="800"/>
                        </a:spcAft>
                      </a:pPr>
                      <a:r>
                        <a:rPr lang="en-GB" sz="900" kern="100">
                          <a:effectLst/>
                        </a:rPr>
                        <a:t>2,500</a:t>
                      </a:r>
                      <a:endParaRPr lang="en-GB" sz="900" kern="10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extLst>
                  <a:ext uri="{0D108BD9-81ED-4DB2-BD59-A6C34878D82A}">
                    <a16:rowId xmlns:a16="http://schemas.microsoft.com/office/drawing/2014/main" val="3902623926"/>
                  </a:ext>
                </a:extLst>
              </a:tr>
              <a:tr h="308911">
                <a:tc>
                  <a:txBody>
                    <a:bodyPr/>
                    <a:lstStyle/>
                    <a:p>
                      <a:pPr algn="just">
                        <a:lnSpc>
                          <a:spcPct val="150000"/>
                        </a:lnSpc>
                        <a:spcAft>
                          <a:spcPts val="800"/>
                        </a:spcAft>
                      </a:pPr>
                      <a:r>
                        <a:rPr lang="en-GB" sz="900" kern="100">
                          <a:effectLst/>
                        </a:rPr>
                        <a:t>Total Revenue</a:t>
                      </a:r>
                      <a:endParaRPr lang="en-GB" sz="900" kern="10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tc>
                  <a:txBody>
                    <a:bodyPr/>
                    <a:lstStyle/>
                    <a:p>
                      <a:endParaRPr lang="en-GB" sz="900" kern="100">
                        <a:effectLst/>
                        <a:latin typeface="Calibri" panose="020F0502020204030204" pitchFamily="34" charset="0"/>
                        <a:cs typeface="Arial" panose="020B0604020202020204" pitchFamily="34" charset="0"/>
                      </a:endParaRPr>
                    </a:p>
                  </a:txBody>
                  <a:tcPr marL="53172" marR="53172" marT="0" marB="0"/>
                </a:tc>
                <a:tc>
                  <a:txBody>
                    <a:bodyPr/>
                    <a:lstStyle/>
                    <a:p>
                      <a:pPr algn="just">
                        <a:lnSpc>
                          <a:spcPct val="150000"/>
                        </a:lnSpc>
                        <a:spcAft>
                          <a:spcPts val="800"/>
                        </a:spcAft>
                      </a:pPr>
                      <a:r>
                        <a:rPr lang="en-GB" sz="900" kern="100">
                          <a:effectLst/>
                        </a:rPr>
                        <a:t>25,500</a:t>
                      </a:r>
                      <a:endParaRPr lang="en-GB" sz="900" kern="10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extLst>
                  <a:ext uri="{0D108BD9-81ED-4DB2-BD59-A6C34878D82A}">
                    <a16:rowId xmlns:a16="http://schemas.microsoft.com/office/drawing/2014/main" val="3083046382"/>
                  </a:ext>
                </a:extLst>
              </a:tr>
              <a:tr h="308911">
                <a:tc>
                  <a:txBody>
                    <a:bodyPr/>
                    <a:lstStyle/>
                    <a:p>
                      <a:pPr algn="just">
                        <a:lnSpc>
                          <a:spcPct val="150000"/>
                        </a:lnSpc>
                        <a:spcAft>
                          <a:spcPts val="800"/>
                        </a:spcAft>
                      </a:pPr>
                      <a:r>
                        <a:rPr lang="en-GB" sz="900" kern="100">
                          <a:effectLst/>
                        </a:rPr>
                        <a:t>Profit</a:t>
                      </a:r>
                      <a:endParaRPr lang="en-GB" sz="900" kern="10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tc>
                  <a:txBody>
                    <a:bodyPr/>
                    <a:lstStyle/>
                    <a:p>
                      <a:endParaRPr lang="en-GB" sz="900" kern="100">
                        <a:effectLst/>
                        <a:latin typeface="Calibri" panose="020F0502020204030204" pitchFamily="34" charset="0"/>
                        <a:cs typeface="Arial" panose="020B0604020202020204" pitchFamily="34" charset="0"/>
                      </a:endParaRPr>
                    </a:p>
                  </a:txBody>
                  <a:tcPr marL="53172" marR="53172" marT="0" marB="0"/>
                </a:tc>
                <a:tc>
                  <a:txBody>
                    <a:bodyPr/>
                    <a:lstStyle/>
                    <a:p>
                      <a:pPr algn="just">
                        <a:lnSpc>
                          <a:spcPct val="150000"/>
                        </a:lnSpc>
                        <a:spcAft>
                          <a:spcPts val="800"/>
                        </a:spcAft>
                      </a:pPr>
                      <a:r>
                        <a:rPr lang="en-GB" sz="900" kern="100" dirty="0">
                          <a:effectLst/>
                        </a:rPr>
                        <a:t>8,000</a:t>
                      </a:r>
                      <a:endParaRPr lang="en-GB" sz="900" kern="100" dirty="0">
                        <a:effectLst/>
                        <a:latin typeface="Times New Roman" panose="02020603050405020304" pitchFamily="18" charset="0"/>
                        <a:ea typeface="Calibri" panose="020F0502020204030204" pitchFamily="34" charset="0"/>
                        <a:cs typeface="Arial" panose="020B0604020202020204" pitchFamily="34" charset="0"/>
                      </a:endParaRPr>
                    </a:p>
                  </a:txBody>
                  <a:tcPr marL="53172" marR="53172" marT="0" marB="0"/>
                </a:tc>
                <a:extLst>
                  <a:ext uri="{0D108BD9-81ED-4DB2-BD59-A6C34878D82A}">
                    <a16:rowId xmlns:a16="http://schemas.microsoft.com/office/drawing/2014/main" val="296081706"/>
                  </a:ext>
                </a:extLst>
              </a:tr>
            </a:tbl>
          </a:graphicData>
        </a:graphic>
      </p:graphicFrame>
      <p:pic>
        <p:nvPicPr>
          <p:cNvPr id="1026" name="Picture 2" descr="FINANCIAL PLAN - Finance Veda">
            <a:extLst>
              <a:ext uri="{FF2B5EF4-FFF2-40B4-BE49-F238E27FC236}">
                <a16:creationId xmlns:a16="http://schemas.microsoft.com/office/drawing/2014/main" id="{42EA013D-4D4D-9144-4F82-FE6337A8BE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14149" y="5126709"/>
            <a:ext cx="3077851" cy="173129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28" name="TextBox 5">
            <a:extLst>
              <a:ext uri="{FF2B5EF4-FFF2-40B4-BE49-F238E27FC236}">
                <a16:creationId xmlns:a16="http://schemas.microsoft.com/office/drawing/2014/main" id="{E2B55203-F5DB-D253-1AB5-CABFDE05F52B}"/>
              </a:ext>
            </a:extLst>
          </p:cNvPr>
          <p:cNvGraphicFramePr/>
          <p:nvPr>
            <p:extLst>
              <p:ext uri="{D42A27DB-BD31-4B8C-83A1-F6EECF244321}">
                <p14:modId xmlns:p14="http://schemas.microsoft.com/office/powerpoint/2010/main" val="3341705259"/>
              </p:ext>
            </p:extLst>
          </p:nvPr>
        </p:nvGraphicFramePr>
        <p:xfrm>
          <a:off x="5363852" y="1521113"/>
          <a:ext cx="6751162" cy="296247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205418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3" name="Picture 4102">
            <a:extLst>
              <a:ext uri="{FF2B5EF4-FFF2-40B4-BE49-F238E27FC236}">
                <a16:creationId xmlns:a16="http://schemas.microsoft.com/office/drawing/2014/main" id="{93E2C8F5-B35B-4728-AFAB-5111275C6C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77F22C05-04C9-1B50-5699-263BDB828F16}"/>
              </a:ext>
            </a:extLst>
          </p:cNvPr>
          <p:cNvSpPr>
            <a:spLocks noGrp="1"/>
          </p:cNvSpPr>
          <p:nvPr>
            <p:ph type="ctrTitle"/>
          </p:nvPr>
        </p:nvSpPr>
        <p:spPr>
          <a:xfrm>
            <a:off x="2895600" y="764373"/>
            <a:ext cx="8610600" cy="1293028"/>
          </a:xfrm>
        </p:spPr>
        <p:txBody>
          <a:bodyPr vert="horz" lIns="91440" tIns="45720" rIns="91440" bIns="45720" rtlCol="0" anchor="ctr">
            <a:normAutofit/>
          </a:bodyPr>
          <a:lstStyle/>
          <a:p>
            <a:pPr algn="r"/>
            <a:r>
              <a:rPr lang="en-US" sz="4000" b="1" dirty="0">
                <a:latin typeface="Times New Roman" panose="02020603050405020304" pitchFamily="18" charset="0"/>
                <a:cs typeface="Times New Roman" panose="02020603050405020304" pitchFamily="18" charset="0"/>
              </a:rPr>
              <a:t>Conclusion</a:t>
            </a:r>
          </a:p>
        </p:txBody>
      </p:sp>
      <p:sp>
        <p:nvSpPr>
          <p:cNvPr id="6" name="TextBox 5">
            <a:extLst>
              <a:ext uri="{FF2B5EF4-FFF2-40B4-BE49-F238E27FC236}">
                <a16:creationId xmlns:a16="http://schemas.microsoft.com/office/drawing/2014/main" id="{0EBEC438-71FA-B6CE-F93F-6FD31578C6A1}"/>
              </a:ext>
            </a:extLst>
          </p:cNvPr>
          <p:cNvSpPr txBox="1"/>
          <p:nvPr/>
        </p:nvSpPr>
        <p:spPr>
          <a:xfrm>
            <a:off x="677333" y="2194560"/>
            <a:ext cx="5816600" cy="4024125"/>
          </a:xfrm>
          <a:prstGeom prst="rect">
            <a:avLst/>
          </a:prstGeom>
          <a:solidFill>
            <a:schemeClr val="accent4">
              <a:lumMod val="40000"/>
              <a:lumOff val="60000"/>
            </a:schemeClr>
          </a:solidFill>
        </p:spPr>
        <p:txBody>
          <a:bodyPr vert="horz" lIns="91440" tIns="45720" rIns="91440" bIns="45720" rtlCol="0">
            <a:normAutofit/>
          </a:bodyPr>
          <a:lstStyle/>
          <a:p>
            <a:pPr marL="171450" indent="-228600" defTabSz="914400">
              <a:lnSpc>
                <a:spcPct val="90000"/>
              </a:lnSpc>
              <a:spcAft>
                <a:spcPts val="800"/>
              </a:spcAft>
              <a:buFont typeface="Arial" panose="020B0604020202020204" pitchFamily="34" charset="0"/>
              <a:buChar char="•"/>
            </a:pPr>
            <a:r>
              <a:rPr lang="en-US" sz="1500" dirty="0">
                <a:effectLst/>
                <a:latin typeface="Times New Roman" panose="02020603050405020304" pitchFamily="18" charset="0"/>
                <a:cs typeface="Times New Roman" panose="02020603050405020304" pitchFamily="18" charset="0"/>
              </a:rPr>
              <a:t>This feasibility study presentation covers that the North Pole Adventure Experience is a well-structured and financially feasible event which will be arranged at Ash Barton Estate - Ash Road, Braunton, North Devon. It is made especially for the temptation of the family during the holiday season. </a:t>
            </a:r>
          </a:p>
          <a:p>
            <a:pPr marL="171450" indent="-228600" defTabSz="914400">
              <a:lnSpc>
                <a:spcPct val="90000"/>
              </a:lnSpc>
              <a:spcAft>
                <a:spcPts val="800"/>
              </a:spcAft>
              <a:buFont typeface="Arial" panose="020B0604020202020204" pitchFamily="34" charset="0"/>
              <a:buChar char="•"/>
            </a:pPr>
            <a:r>
              <a:rPr lang="en-US" sz="1500" dirty="0">
                <a:effectLst/>
                <a:latin typeface="Times New Roman" panose="02020603050405020304" pitchFamily="18" charset="0"/>
                <a:cs typeface="Times New Roman" panose="02020603050405020304" pitchFamily="18" charset="0"/>
              </a:rPr>
              <a:t>Due to its fun-filled and inviting environment, the event shall pull a large crowd and will be right on time given the society's current obsession with unique and engaging activities.</a:t>
            </a:r>
          </a:p>
          <a:p>
            <a:pPr marL="171450" indent="-228600" defTabSz="914400">
              <a:lnSpc>
                <a:spcPct val="90000"/>
              </a:lnSpc>
              <a:spcAft>
                <a:spcPts val="800"/>
              </a:spcAft>
              <a:buFont typeface="Arial" panose="020B0604020202020204" pitchFamily="34" charset="0"/>
              <a:buChar char="•"/>
            </a:pPr>
            <a:r>
              <a:rPr lang="en-US" sz="1500" dirty="0">
                <a:effectLst/>
                <a:latin typeface="Times New Roman" panose="02020603050405020304" pitchFamily="18" charset="0"/>
                <a:cs typeface="Times New Roman" panose="02020603050405020304" pitchFamily="18" charset="0"/>
              </a:rPr>
              <a:t>Organizing the event with consideration of marketing research, available resources and an effective marketing plan, the goal of the event is to provoke interest among the target audience and generate profit. </a:t>
            </a:r>
          </a:p>
          <a:p>
            <a:pPr marL="171450" indent="-228600" defTabSz="914400">
              <a:lnSpc>
                <a:spcPct val="90000"/>
              </a:lnSpc>
              <a:spcAft>
                <a:spcPts val="800"/>
              </a:spcAft>
              <a:buFont typeface="Arial" panose="020B0604020202020204" pitchFamily="34" charset="0"/>
              <a:buChar char="•"/>
            </a:pPr>
            <a:r>
              <a:rPr lang="en-US" sz="1500" dirty="0">
                <a:effectLst/>
                <a:latin typeface="Times New Roman" panose="02020603050405020304" pitchFamily="18" charset="0"/>
                <a:cs typeface="Times New Roman" panose="02020603050405020304" pitchFamily="18" charset="0"/>
              </a:rPr>
              <a:t>In particular, the North Pole Adventure Experience facility has laid down its major strategies of catering to the community and ensuring that it has a well-developed brand associated with the joys and fun of the coming holiday.</a:t>
            </a:r>
          </a:p>
        </p:txBody>
      </p:sp>
      <p:pic>
        <p:nvPicPr>
          <p:cNvPr id="4098" name="Picture 2" descr="Conclusion Stock Illustrations – 15,200 ...">
            <a:extLst>
              <a:ext uri="{FF2B5EF4-FFF2-40B4-BE49-F238E27FC236}">
                <a16:creationId xmlns:a16="http://schemas.microsoft.com/office/drawing/2014/main" id="{7889162B-DA39-028C-FDE7-4C26609D3CC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985000" y="2702295"/>
            <a:ext cx="4521200" cy="30086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19113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93E2C8F5-B35B-4728-AFAB-5111275C6C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77F22C05-04C9-1B50-5699-263BDB828F16}"/>
              </a:ext>
            </a:extLst>
          </p:cNvPr>
          <p:cNvSpPr>
            <a:spLocks noGrp="1"/>
          </p:cNvSpPr>
          <p:nvPr>
            <p:ph type="ctrTitle"/>
          </p:nvPr>
        </p:nvSpPr>
        <p:spPr>
          <a:xfrm>
            <a:off x="2895600" y="764373"/>
            <a:ext cx="8610600" cy="1293028"/>
          </a:xfrm>
        </p:spPr>
        <p:txBody>
          <a:bodyPr vert="horz" lIns="91440" tIns="45720" rIns="91440" bIns="45720" rtlCol="0" anchor="ctr">
            <a:normAutofit/>
          </a:bodyPr>
          <a:lstStyle/>
          <a:p>
            <a:pPr algn="r"/>
            <a:r>
              <a:rPr lang="en-US" sz="4000" b="1" dirty="0">
                <a:latin typeface="Times New Roman" panose="02020603050405020304" pitchFamily="18" charset="0"/>
                <a:cs typeface="Times New Roman" panose="02020603050405020304" pitchFamily="18" charset="0"/>
              </a:rPr>
              <a:t>References</a:t>
            </a:r>
          </a:p>
        </p:txBody>
      </p:sp>
      <p:sp>
        <p:nvSpPr>
          <p:cNvPr id="6" name="TextBox 5">
            <a:extLst>
              <a:ext uri="{FF2B5EF4-FFF2-40B4-BE49-F238E27FC236}">
                <a16:creationId xmlns:a16="http://schemas.microsoft.com/office/drawing/2014/main" id="{0EBEC438-71FA-B6CE-F93F-6FD31578C6A1}"/>
              </a:ext>
            </a:extLst>
          </p:cNvPr>
          <p:cNvSpPr txBox="1"/>
          <p:nvPr/>
        </p:nvSpPr>
        <p:spPr>
          <a:xfrm>
            <a:off x="117987" y="68826"/>
            <a:ext cx="6990736" cy="6715432"/>
          </a:xfrm>
          <a:prstGeom prst="rect">
            <a:avLst/>
          </a:prstGeom>
          <a:solidFill>
            <a:schemeClr val="bg1">
              <a:lumMod val="75000"/>
            </a:schemeClr>
          </a:solidFill>
        </p:spPr>
        <p:txBody>
          <a:bodyPr vert="horz" lIns="91440" tIns="45720" rIns="91440" bIns="45720" rtlCol="0">
            <a:normAutofit fontScale="92500"/>
          </a:bodyPr>
          <a:lstStyle/>
          <a:p>
            <a:pPr marL="171450" indent="-228600" defTabSz="914400">
              <a:lnSpc>
                <a:spcPct val="90000"/>
              </a:lnSpc>
              <a:spcAft>
                <a:spcPts val="800"/>
              </a:spcAf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Allen, J., Harris, R. and Jago, L. (2022) </a:t>
            </a:r>
            <a:r>
              <a:rPr lang="en-US" sz="1200" i="1" dirty="0">
                <a:effectLst/>
                <a:latin typeface="Times New Roman" panose="02020603050405020304" pitchFamily="18" charset="0"/>
                <a:cs typeface="Times New Roman" panose="02020603050405020304" pitchFamily="18" charset="0"/>
              </a:rPr>
              <a:t>Festival &amp; special event management</a:t>
            </a:r>
            <a:r>
              <a:rPr lang="en-US" sz="1200" dirty="0">
                <a:effectLst/>
                <a:latin typeface="Times New Roman" panose="02020603050405020304" pitchFamily="18" charset="0"/>
                <a:cs typeface="Times New Roman" panose="02020603050405020304" pitchFamily="18" charset="0"/>
              </a:rPr>
              <a:t>. John Wiley &amp; Sons.</a:t>
            </a:r>
          </a:p>
          <a:p>
            <a:pPr marL="171450" indent="-228600" defTabSz="914400">
              <a:lnSpc>
                <a:spcPct val="90000"/>
              </a:lnSpc>
              <a:spcAft>
                <a:spcPts val="800"/>
              </a:spcAf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Andrews, R.C. (2021) </a:t>
            </a:r>
            <a:r>
              <a:rPr lang="en-US" sz="1200" i="1" dirty="0">
                <a:effectLst/>
                <a:latin typeface="Times New Roman" panose="02020603050405020304" pitchFamily="18" charset="0"/>
                <a:cs typeface="Times New Roman" panose="02020603050405020304" pitchFamily="18" charset="0"/>
              </a:rPr>
              <a:t>Beyond Adventure</a:t>
            </a:r>
            <a:r>
              <a:rPr lang="en-US" sz="1200" dirty="0">
                <a:effectLst/>
                <a:latin typeface="Times New Roman" panose="02020603050405020304" pitchFamily="18" charset="0"/>
                <a:cs typeface="Times New Roman" panose="02020603050405020304" pitchFamily="18" charset="0"/>
              </a:rPr>
              <a:t>. Good Press.</a:t>
            </a:r>
          </a:p>
          <a:p>
            <a:pPr marL="171450" indent="-228600" defTabSz="914400">
              <a:lnSpc>
                <a:spcPct val="90000"/>
              </a:lnSpc>
              <a:spcAft>
                <a:spcPts val="800"/>
              </a:spcAf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Berndt, R., </a:t>
            </a:r>
            <a:r>
              <a:rPr lang="en-US" sz="1200" dirty="0" err="1">
                <a:effectLst/>
                <a:latin typeface="Times New Roman" panose="02020603050405020304" pitchFamily="18" charset="0"/>
                <a:cs typeface="Times New Roman" panose="02020603050405020304" pitchFamily="18" charset="0"/>
              </a:rPr>
              <a:t>Altobelli</a:t>
            </a:r>
            <a:r>
              <a:rPr lang="en-US" sz="1200" dirty="0">
                <a:effectLst/>
                <a:latin typeface="Times New Roman" panose="02020603050405020304" pitchFamily="18" charset="0"/>
                <a:cs typeface="Times New Roman" panose="02020603050405020304" pitchFamily="18" charset="0"/>
              </a:rPr>
              <a:t>, C.F. and Sander, M., 2023. </a:t>
            </a:r>
            <a:r>
              <a:rPr lang="en-US" sz="1200" i="1" dirty="0">
                <a:effectLst/>
                <a:latin typeface="Times New Roman" panose="02020603050405020304" pitchFamily="18" charset="0"/>
                <a:cs typeface="Times New Roman" panose="02020603050405020304" pitchFamily="18" charset="0"/>
              </a:rPr>
              <a:t>International Marketing Management</a:t>
            </a:r>
            <a:r>
              <a:rPr lang="en-US" sz="1200" dirty="0">
                <a:effectLst/>
                <a:latin typeface="Times New Roman" panose="02020603050405020304" pitchFamily="18" charset="0"/>
                <a:cs typeface="Times New Roman" panose="02020603050405020304" pitchFamily="18" charset="0"/>
              </a:rPr>
              <a:t>. Springer Berlin Heidelberg.</a:t>
            </a:r>
          </a:p>
          <a:p>
            <a:pPr marL="171450" indent="-228600" defTabSz="914400">
              <a:lnSpc>
                <a:spcPct val="90000"/>
              </a:lnSpc>
              <a:spcAft>
                <a:spcPts val="800"/>
              </a:spcAft>
              <a:buFont typeface="Arial" panose="020B0604020202020204" pitchFamily="34" charset="0"/>
              <a:buChar char="•"/>
            </a:pPr>
            <a:r>
              <a:rPr lang="en-US" sz="1200" dirty="0" err="1">
                <a:effectLst/>
                <a:latin typeface="Times New Roman" panose="02020603050405020304" pitchFamily="18" charset="0"/>
                <a:cs typeface="Times New Roman" panose="02020603050405020304" pitchFamily="18" charset="0"/>
              </a:rPr>
              <a:t>Berridge</a:t>
            </a:r>
            <a:r>
              <a:rPr lang="en-US" sz="1200" dirty="0">
                <a:effectLst/>
                <a:latin typeface="Times New Roman" panose="02020603050405020304" pitchFamily="18" charset="0"/>
                <a:cs typeface="Times New Roman" panose="02020603050405020304" pitchFamily="18" charset="0"/>
              </a:rPr>
              <a:t>, G. (2020) Designing event experiences. In </a:t>
            </a:r>
            <a:r>
              <a:rPr lang="en-US" sz="1200" i="1" dirty="0">
                <a:effectLst/>
                <a:latin typeface="Times New Roman" panose="02020603050405020304" pitchFamily="18" charset="0"/>
                <a:cs typeface="Times New Roman" panose="02020603050405020304" pitchFamily="18" charset="0"/>
              </a:rPr>
              <a:t>The Routledge Handbook of events</a:t>
            </a:r>
            <a:r>
              <a:rPr lang="en-US" sz="1200" dirty="0">
                <a:effectLst/>
                <a:latin typeface="Times New Roman" panose="02020603050405020304" pitchFamily="18" charset="0"/>
                <a:cs typeface="Times New Roman" panose="02020603050405020304" pitchFamily="18" charset="0"/>
              </a:rPr>
              <a:t> (pp. 378-395). Routledge.</a:t>
            </a:r>
          </a:p>
          <a:p>
            <a:pPr marL="171450" indent="-228600" defTabSz="914400">
              <a:lnSpc>
                <a:spcPct val="90000"/>
              </a:lnSpc>
              <a:spcAft>
                <a:spcPts val="800"/>
              </a:spcAf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Bladen, C., </a:t>
            </a:r>
            <a:r>
              <a:rPr lang="en-US" sz="1200" dirty="0" err="1">
                <a:effectLst/>
                <a:latin typeface="Times New Roman" panose="02020603050405020304" pitchFamily="18" charset="0"/>
                <a:cs typeface="Times New Roman" panose="02020603050405020304" pitchFamily="18" charset="0"/>
              </a:rPr>
              <a:t>Kennell</a:t>
            </a:r>
            <a:r>
              <a:rPr lang="en-US" sz="1200" dirty="0">
                <a:effectLst/>
                <a:latin typeface="Times New Roman" panose="02020603050405020304" pitchFamily="18" charset="0"/>
                <a:cs typeface="Times New Roman" panose="02020603050405020304" pitchFamily="18" charset="0"/>
              </a:rPr>
              <a:t>, J., </a:t>
            </a:r>
            <a:r>
              <a:rPr lang="en-US" sz="1200" dirty="0" err="1">
                <a:effectLst/>
                <a:latin typeface="Times New Roman" panose="02020603050405020304" pitchFamily="18" charset="0"/>
                <a:cs typeface="Times New Roman" panose="02020603050405020304" pitchFamily="18" charset="0"/>
              </a:rPr>
              <a:t>Abson</a:t>
            </a:r>
            <a:r>
              <a:rPr lang="en-US" sz="1200" dirty="0">
                <a:effectLst/>
                <a:latin typeface="Times New Roman" panose="02020603050405020304" pitchFamily="18" charset="0"/>
                <a:cs typeface="Times New Roman" panose="02020603050405020304" pitchFamily="18" charset="0"/>
              </a:rPr>
              <a:t>, E. and Wilde, N. (2022) </a:t>
            </a:r>
            <a:r>
              <a:rPr lang="en-US" sz="1200" i="1" dirty="0">
                <a:effectLst/>
                <a:latin typeface="Times New Roman" panose="02020603050405020304" pitchFamily="18" charset="0"/>
                <a:cs typeface="Times New Roman" panose="02020603050405020304" pitchFamily="18" charset="0"/>
              </a:rPr>
              <a:t>Events management: An introduction</a:t>
            </a:r>
            <a:r>
              <a:rPr lang="en-US" sz="1200" dirty="0">
                <a:effectLst/>
                <a:latin typeface="Times New Roman" panose="02020603050405020304" pitchFamily="18" charset="0"/>
                <a:cs typeface="Times New Roman" panose="02020603050405020304" pitchFamily="18" charset="0"/>
              </a:rPr>
              <a:t>. Routledge.</a:t>
            </a:r>
          </a:p>
          <a:p>
            <a:pPr marL="171450" indent="-228600" defTabSz="914400">
              <a:lnSpc>
                <a:spcPct val="90000"/>
              </a:lnSpc>
              <a:spcAft>
                <a:spcPts val="800"/>
              </a:spcAf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Cheung, </a:t>
            </a:r>
            <a:r>
              <a:rPr lang="en-US" sz="1200" dirty="0" err="1">
                <a:effectLst/>
                <a:latin typeface="Times New Roman" panose="02020603050405020304" pitchFamily="18" charset="0"/>
                <a:cs typeface="Times New Roman" panose="02020603050405020304" pitchFamily="18" charset="0"/>
              </a:rPr>
              <a:t>W.W.Y</a:t>
            </a:r>
            <a:r>
              <a:rPr lang="en-US" sz="1200" dirty="0">
                <a:effectLst/>
                <a:latin typeface="Times New Roman" panose="02020603050405020304" pitchFamily="18" charset="0"/>
                <a:cs typeface="Times New Roman" panose="02020603050405020304" pitchFamily="18" charset="0"/>
              </a:rPr>
              <a:t>. (2021) 10 Learning from an Arctic adventure guides. </a:t>
            </a:r>
            <a:r>
              <a:rPr lang="en-US" sz="1200" i="1" dirty="0">
                <a:effectLst/>
                <a:latin typeface="Times New Roman" panose="02020603050405020304" pitchFamily="18" charset="0"/>
                <a:cs typeface="Times New Roman" panose="02020603050405020304" pitchFamily="18" charset="0"/>
              </a:rPr>
              <a:t>European Mobilities Consumption in a Changing Arctic</a:t>
            </a:r>
            <a:r>
              <a:rPr lang="en-US" sz="1200" dirty="0">
                <a:effectLst/>
                <a:latin typeface="Times New Roman" panose="02020603050405020304" pitchFamily="18" charset="0"/>
                <a:cs typeface="Times New Roman" panose="02020603050405020304" pitchFamily="18" charset="0"/>
              </a:rPr>
              <a:t>, </a:t>
            </a:r>
            <a:r>
              <a:rPr lang="en-US" sz="1200" dirty="0" err="1">
                <a:effectLst/>
                <a:latin typeface="Times New Roman" panose="02020603050405020304" pitchFamily="18" charset="0"/>
                <a:cs typeface="Times New Roman" panose="02020603050405020304" pitchFamily="18" charset="0"/>
              </a:rPr>
              <a:t>p.125</a:t>
            </a:r>
            <a:r>
              <a:rPr lang="en-US" sz="1200" dirty="0">
                <a:effectLst/>
                <a:latin typeface="Times New Roman" panose="02020603050405020304" pitchFamily="18" charset="0"/>
                <a:cs typeface="Times New Roman" panose="02020603050405020304" pitchFamily="18" charset="0"/>
              </a:rPr>
              <a:t>.</a:t>
            </a:r>
          </a:p>
          <a:p>
            <a:pPr marL="171450" indent="-228600" defTabSz="914400">
              <a:lnSpc>
                <a:spcPct val="90000"/>
              </a:lnSpc>
              <a:spcAft>
                <a:spcPts val="800"/>
              </a:spcAf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Fox, D. et al. (2014) Doing events research: from theory to practice. Routledge: Oxford.</a:t>
            </a:r>
          </a:p>
          <a:p>
            <a:pPr marL="171450" indent="-228600" defTabSz="914400">
              <a:lnSpc>
                <a:spcPct val="90000"/>
              </a:lnSpc>
              <a:spcAft>
                <a:spcPts val="800"/>
              </a:spcAf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Getz, D. and Page, S. (2019) Event studies: theory, research, and policy for planned events. 3rd Edition. Routledge: Oxford</a:t>
            </a:r>
          </a:p>
          <a:p>
            <a:pPr marL="171450" indent="-228600" defTabSz="914400">
              <a:lnSpc>
                <a:spcPct val="90000"/>
              </a:lnSpc>
              <a:spcAft>
                <a:spcPts val="800"/>
              </a:spcAf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Hancock, P. (2023) </a:t>
            </a:r>
            <a:r>
              <a:rPr lang="en-US" sz="1200" i="1" dirty="0">
                <a:effectLst/>
                <a:latin typeface="Times New Roman" panose="02020603050405020304" pitchFamily="18" charset="0"/>
                <a:cs typeface="Times New Roman" panose="02020603050405020304" pitchFamily="18" charset="0"/>
              </a:rPr>
              <a:t>Organizing Christmas</a:t>
            </a:r>
            <a:r>
              <a:rPr lang="en-US" sz="1200" dirty="0">
                <a:effectLst/>
                <a:latin typeface="Times New Roman" panose="02020603050405020304" pitchFamily="18" charset="0"/>
                <a:cs typeface="Times New Roman" panose="02020603050405020304" pitchFamily="18" charset="0"/>
              </a:rPr>
              <a:t>. Routledge.</a:t>
            </a:r>
          </a:p>
          <a:p>
            <a:pPr marL="171450" indent="-228600" defTabSz="914400">
              <a:lnSpc>
                <a:spcPct val="90000"/>
              </a:lnSpc>
              <a:spcAft>
                <a:spcPts val="800"/>
              </a:spcAf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Hervey, T.K. (2024) </a:t>
            </a:r>
            <a:r>
              <a:rPr lang="en-US" sz="1200" i="1" dirty="0">
                <a:effectLst/>
                <a:latin typeface="Times New Roman" panose="02020603050405020304" pitchFamily="18" charset="0"/>
                <a:cs typeface="Times New Roman" panose="02020603050405020304" pitchFamily="18" charset="0"/>
              </a:rPr>
              <a:t>The Book of Christmas; Descriptive of the Customs, Ceremonies, Traditions, Superstitions, Fun, Feeling, and Festivities of the Christmas Season</a:t>
            </a:r>
            <a:r>
              <a:rPr lang="en-US" sz="1200" dirty="0">
                <a:effectLst/>
                <a:latin typeface="Times New Roman" panose="02020603050405020304" pitchFamily="18" charset="0"/>
                <a:cs typeface="Times New Roman" panose="02020603050405020304" pitchFamily="18" charset="0"/>
              </a:rPr>
              <a:t>. </a:t>
            </a:r>
            <a:r>
              <a:rPr lang="en-US" sz="1200" dirty="0" err="1">
                <a:effectLst/>
                <a:latin typeface="Times New Roman" panose="02020603050405020304" pitchFamily="18" charset="0"/>
                <a:cs typeface="Times New Roman" panose="02020603050405020304" pitchFamily="18" charset="0"/>
              </a:rPr>
              <a:t>BoD</a:t>
            </a:r>
            <a:r>
              <a:rPr lang="en-US" sz="1200" dirty="0">
                <a:effectLst/>
                <a:latin typeface="Times New Roman" panose="02020603050405020304" pitchFamily="18" charset="0"/>
                <a:cs typeface="Times New Roman" panose="02020603050405020304" pitchFamily="18" charset="0"/>
              </a:rPr>
              <a:t>–Books on Demand.</a:t>
            </a:r>
          </a:p>
          <a:p>
            <a:pPr marL="171450" indent="-228600" defTabSz="914400">
              <a:lnSpc>
                <a:spcPct val="90000"/>
              </a:lnSpc>
              <a:spcAft>
                <a:spcPts val="800"/>
              </a:spcAf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Huddart, D., Stott, T., Huddart, D. and Stott, T. (2020) Climate change and adventure tourism. </a:t>
            </a:r>
            <a:r>
              <a:rPr lang="en-US" sz="1200" i="1" dirty="0">
                <a:effectLst/>
                <a:latin typeface="Times New Roman" panose="02020603050405020304" pitchFamily="18" charset="0"/>
                <a:cs typeface="Times New Roman" panose="02020603050405020304" pitchFamily="18" charset="0"/>
              </a:rPr>
              <a:t>Adventure Tourism: Environmental Impacts and Management</a:t>
            </a:r>
            <a:r>
              <a:rPr lang="en-US" sz="1200" dirty="0">
                <a:effectLst/>
                <a:latin typeface="Times New Roman" panose="02020603050405020304" pitchFamily="18" charset="0"/>
                <a:cs typeface="Times New Roman" panose="02020603050405020304" pitchFamily="18" charset="0"/>
              </a:rPr>
              <a:t>, </a:t>
            </a:r>
            <a:r>
              <a:rPr lang="en-US" sz="1200" dirty="0" err="1">
                <a:effectLst/>
                <a:latin typeface="Times New Roman" panose="02020603050405020304" pitchFamily="18" charset="0"/>
                <a:cs typeface="Times New Roman" panose="02020603050405020304" pitchFamily="18" charset="0"/>
              </a:rPr>
              <a:t>pp.437</a:t>
            </a:r>
            <a:r>
              <a:rPr lang="en-US" sz="1200" dirty="0">
                <a:effectLst/>
                <a:latin typeface="Times New Roman" panose="02020603050405020304" pitchFamily="18" charset="0"/>
                <a:cs typeface="Times New Roman" panose="02020603050405020304" pitchFamily="18" charset="0"/>
              </a:rPr>
              <a:t>-469.</a:t>
            </a:r>
          </a:p>
          <a:p>
            <a:pPr marL="171450" indent="-228600" defTabSz="914400">
              <a:lnSpc>
                <a:spcPct val="90000"/>
              </a:lnSpc>
              <a:spcAft>
                <a:spcPts val="800"/>
              </a:spcAf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Lindberg, F. and Jensen, Ø. (2021) Adventure regime of tourism experiences. </a:t>
            </a:r>
            <a:r>
              <a:rPr lang="en-US" sz="1200" i="1" dirty="0">
                <a:effectLst/>
                <a:latin typeface="Times New Roman" panose="02020603050405020304" pitchFamily="18" charset="0"/>
                <a:cs typeface="Times New Roman" panose="02020603050405020304" pitchFamily="18" charset="0"/>
              </a:rPr>
              <a:t>Current Issues in Tourism</a:t>
            </a:r>
            <a:r>
              <a:rPr lang="en-US" sz="1200" dirty="0">
                <a:effectLst/>
                <a:latin typeface="Times New Roman" panose="02020603050405020304" pitchFamily="18" charset="0"/>
                <a:cs typeface="Times New Roman" panose="02020603050405020304" pitchFamily="18" charset="0"/>
              </a:rPr>
              <a:t>, </a:t>
            </a:r>
            <a:r>
              <a:rPr lang="en-US" sz="1200" i="1" dirty="0">
                <a:effectLst/>
                <a:latin typeface="Times New Roman" panose="02020603050405020304" pitchFamily="18" charset="0"/>
                <a:cs typeface="Times New Roman" panose="02020603050405020304" pitchFamily="18" charset="0"/>
              </a:rPr>
              <a:t>24</a:t>
            </a:r>
            <a:r>
              <a:rPr lang="en-US" sz="1200" dirty="0">
                <a:effectLst/>
                <a:latin typeface="Times New Roman" panose="02020603050405020304" pitchFamily="18" charset="0"/>
                <a:cs typeface="Times New Roman" panose="02020603050405020304" pitchFamily="18" charset="0"/>
              </a:rPr>
              <a:t>(20), </a:t>
            </a:r>
            <a:r>
              <a:rPr lang="en-US" sz="1200" dirty="0" err="1">
                <a:effectLst/>
                <a:latin typeface="Times New Roman" panose="02020603050405020304" pitchFamily="18" charset="0"/>
                <a:cs typeface="Times New Roman" panose="02020603050405020304" pitchFamily="18" charset="0"/>
              </a:rPr>
              <a:t>pp.2905</a:t>
            </a:r>
            <a:r>
              <a:rPr lang="en-US" sz="1200" dirty="0">
                <a:effectLst/>
                <a:latin typeface="Times New Roman" panose="02020603050405020304" pitchFamily="18" charset="0"/>
                <a:cs typeface="Times New Roman" panose="02020603050405020304" pitchFamily="18" charset="0"/>
              </a:rPr>
              <a:t>-2920.</a:t>
            </a:r>
          </a:p>
          <a:p>
            <a:pPr marL="171450" indent="-228600" defTabSz="914400">
              <a:lnSpc>
                <a:spcPct val="90000"/>
              </a:lnSpc>
              <a:spcAft>
                <a:spcPts val="800"/>
              </a:spcAft>
              <a:buFont typeface="Arial" panose="020B0604020202020204" pitchFamily="34" charset="0"/>
              <a:buChar char="•"/>
            </a:pPr>
            <a:r>
              <a:rPr lang="en-US" sz="1200" dirty="0" err="1">
                <a:effectLst/>
                <a:latin typeface="Times New Roman" panose="02020603050405020304" pitchFamily="18" charset="0"/>
                <a:cs typeface="Times New Roman" panose="02020603050405020304" pitchFamily="18" charset="0"/>
              </a:rPr>
              <a:t>Madray</a:t>
            </a:r>
            <a:r>
              <a:rPr lang="en-US" sz="1200" dirty="0">
                <a:effectLst/>
                <a:latin typeface="Times New Roman" panose="02020603050405020304" pitchFamily="18" charset="0"/>
                <a:cs typeface="Times New Roman" panose="02020603050405020304" pitchFamily="18" charset="0"/>
              </a:rPr>
              <a:t>, J.S. (2020) The impact of COVID-19 on the event management industry. </a:t>
            </a:r>
            <a:r>
              <a:rPr lang="en-US" sz="1200" i="1" dirty="0">
                <a:effectLst/>
                <a:latin typeface="Times New Roman" panose="02020603050405020304" pitchFamily="18" charset="0"/>
                <a:cs typeface="Times New Roman" panose="02020603050405020304" pitchFamily="18" charset="0"/>
              </a:rPr>
              <a:t>International Journal of Engineering Applied Sciences and Technology</a:t>
            </a:r>
            <a:r>
              <a:rPr lang="en-US" sz="1200" dirty="0">
                <a:effectLst/>
                <a:latin typeface="Times New Roman" panose="02020603050405020304" pitchFamily="18" charset="0"/>
                <a:cs typeface="Times New Roman" panose="02020603050405020304" pitchFamily="18" charset="0"/>
              </a:rPr>
              <a:t>, </a:t>
            </a:r>
            <a:r>
              <a:rPr lang="en-US" sz="1200" i="1" dirty="0">
                <a:effectLst/>
                <a:latin typeface="Times New Roman" panose="02020603050405020304" pitchFamily="18" charset="0"/>
                <a:cs typeface="Times New Roman" panose="02020603050405020304" pitchFamily="18" charset="0"/>
              </a:rPr>
              <a:t>5</a:t>
            </a:r>
            <a:r>
              <a:rPr lang="en-US" sz="1200" dirty="0">
                <a:effectLst/>
                <a:latin typeface="Times New Roman" panose="02020603050405020304" pitchFamily="18" charset="0"/>
                <a:cs typeface="Times New Roman" panose="02020603050405020304" pitchFamily="18" charset="0"/>
              </a:rPr>
              <a:t>(3), </a:t>
            </a:r>
            <a:r>
              <a:rPr lang="en-US" sz="1200" dirty="0" err="1">
                <a:effectLst/>
                <a:latin typeface="Times New Roman" panose="02020603050405020304" pitchFamily="18" charset="0"/>
                <a:cs typeface="Times New Roman" panose="02020603050405020304" pitchFamily="18" charset="0"/>
              </a:rPr>
              <a:t>pp.2455</a:t>
            </a:r>
            <a:r>
              <a:rPr lang="en-US" sz="1200" dirty="0">
                <a:effectLst/>
                <a:latin typeface="Times New Roman" panose="02020603050405020304" pitchFamily="18" charset="0"/>
                <a:cs typeface="Times New Roman" panose="02020603050405020304" pitchFamily="18" charset="0"/>
              </a:rPr>
              <a:t>-2143.</a:t>
            </a:r>
          </a:p>
          <a:p>
            <a:pPr marL="171450" indent="-228600" defTabSz="914400">
              <a:lnSpc>
                <a:spcPct val="90000"/>
              </a:lnSpc>
              <a:spcAft>
                <a:spcPts val="800"/>
              </a:spcAf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Meredith, J. (2022) Project management: a managerial approach.</a:t>
            </a:r>
          </a:p>
          <a:p>
            <a:pPr marL="171450" indent="-228600" defTabSz="914400">
              <a:lnSpc>
                <a:spcPct val="90000"/>
              </a:lnSpc>
              <a:spcAft>
                <a:spcPts val="800"/>
              </a:spcAf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Mills, </a:t>
            </a:r>
            <a:r>
              <a:rPr lang="en-US" sz="1200" dirty="0" err="1">
                <a:effectLst/>
                <a:latin typeface="Times New Roman" panose="02020603050405020304" pitchFamily="18" charset="0"/>
                <a:cs typeface="Times New Roman" panose="02020603050405020304" pitchFamily="18" charset="0"/>
              </a:rPr>
              <a:t>J.E</a:t>
            </a:r>
            <a:r>
              <a:rPr lang="en-US" sz="1200" dirty="0">
                <a:effectLst/>
                <a:latin typeface="Times New Roman" panose="02020603050405020304" pitchFamily="18" charset="0"/>
                <a:cs typeface="Times New Roman" panose="02020603050405020304" pitchFamily="18" charset="0"/>
              </a:rPr>
              <a:t>. (2024) </a:t>
            </a:r>
            <a:r>
              <a:rPr lang="en-US" sz="1200" i="1" dirty="0">
                <a:effectLst/>
                <a:latin typeface="Times New Roman" panose="02020603050405020304" pitchFamily="18" charset="0"/>
                <a:cs typeface="Times New Roman" panose="02020603050405020304" pitchFamily="18" charset="0"/>
              </a:rPr>
              <a:t>The adventure gap: Changing the face of the outdoors</a:t>
            </a:r>
            <a:r>
              <a:rPr lang="en-US" sz="1200" dirty="0">
                <a:effectLst/>
                <a:latin typeface="Times New Roman" panose="02020603050405020304" pitchFamily="18" charset="0"/>
                <a:cs typeface="Times New Roman" panose="02020603050405020304" pitchFamily="18" charset="0"/>
              </a:rPr>
              <a:t>. Mountaineers Books.</a:t>
            </a:r>
          </a:p>
          <a:p>
            <a:pPr marL="171450" indent="-228600" defTabSz="914400">
              <a:lnSpc>
                <a:spcPct val="90000"/>
              </a:lnSpc>
              <a:spcAft>
                <a:spcPts val="800"/>
              </a:spcAf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O’Toole, W. (2011) Events feasibility and development: from strategy to operations. Elsevier: Oxford.</a:t>
            </a:r>
          </a:p>
          <a:p>
            <a:pPr marL="171450" indent="-228600" defTabSz="914400">
              <a:lnSpc>
                <a:spcPct val="90000"/>
              </a:lnSpc>
              <a:spcAft>
                <a:spcPts val="800"/>
              </a:spcAf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Park, S., 2020. </a:t>
            </a:r>
            <a:r>
              <a:rPr lang="en-US" sz="1200" i="1" dirty="0">
                <a:effectLst/>
                <a:latin typeface="Times New Roman" panose="02020603050405020304" pitchFamily="18" charset="0"/>
                <a:cs typeface="Times New Roman" panose="02020603050405020304" pitchFamily="18" charset="0"/>
              </a:rPr>
              <a:t>Marketing management</a:t>
            </a:r>
            <a:r>
              <a:rPr lang="en-US" sz="1200" dirty="0">
                <a:effectLst/>
                <a:latin typeface="Times New Roman" panose="02020603050405020304" pitchFamily="18" charset="0"/>
                <a:cs typeface="Times New Roman" panose="02020603050405020304" pitchFamily="18" charset="0"/>
              </a:rPr>
              <a:t> (Vol. 3). </a:t>
            </a:r>
            <a:r>
              <a:rPr lang="en-US" sz="1200" dirty="0" err="1">
                <a:effectLst/>
                <a:latin typeface="Times New Roman" panose="02020603050405020304" pitchFamily="18" charset="0"/>
                <a:cs typeface="Times New Roman" panose="02020603050405020304" pitchFamily="18" charset="0"/>
              </a:rPr>
              <a:t>Seohee</a:t>
            </a:r>
            <a:r>
              <a:rPr lang="en-US" sz="1200" dirty="0">
                <a:effectLst/>
                <a:latin typeface="Times New Roman" panose="02020603050405020304" pitchFamily="18" charset="0"/>
                <a:cs typeface="Times New Roman" panose="02020603050405020304" pitchFamily="18" charset="0"/>
              </a:rPr>
              <a:t> Academy.</a:t>
            </a:r>
          </a:p>
          <a:p>
            <a:pPr marL="171450" indent="-228600" defTabSz="914400">
              <a:lnSpc>
                <a:spcPct val="90000"/>
              </a:lnSpc>
              <a:spcAft>
                <a:spcPts val="800"/>
              </a:spcAf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Robinson, A. (2023) Telling the Christmas story in words and music: the development of and contemporary missional value of the Festival of Nine Lessons and Carols within cathedrals. </a:t>
            </a:r>
            <a:r>
              <a:rPr lang="en-US" sz="1200" i="1" dirty="0">
                <a:effectLst/>
                <a:latin typeface="Times New Roman" panose="02020603050405020304" pitchFamily="18" charset="0"/>
                <a:cs typeface="Times New Roman" panose="02020603050405020304" pitchFamily="18" charset="0"/>
              </a:rPr>
              <a:t>Journal of Beliefs &amp; Values</a:t>
            </a:r>
            <a:r>
              <a:rPr lang="en-US" sz="1200" dirty="0">
                <a:effectLst/>
                <a:latin typeface="Times New Roman" panose="02020603050405020304" pitchFamily="18" charset="0"/>
                <a:cs typeface="Times New Roman" panose="02020603050405020304" pitchFamily="18" charset="0"/>
              </a:rPr>
              <a:t>, </a:t>
            </a:r>
            <a:r>
              <a:rPr lang="en-US" sz="1200" i="1" dirty="0">
                <a:effectLst/>
                <a:latin typeface="Times New Roman" panose="02020603050405020304" pitchFamily="18" charset="0"/>
                <a:cs typeface="Times New Roman" panose="02020603050405020304" pitchFamily="18" charset="0"/>
              </a:rPr>
              <a:t>44</a:t>
            </a:r>
            <a:r>
              <a:rPr lang="en-US" sz="1200" dirty="0">
                <a:effectLst/>
                <a:latin typeface="Times New Roman" panose="02020603050405020304" pitchFamily="18" charset="0"/>
                <a:cs typeface="Times New Roman" panose="02020603050405020304" pitchFamily="18" charset="0"/>
              </a:rPr>
              <a:t>(4), </a:t>
            </a:r>
            <a:r>
              <a:rPr lang="en-US" sz="1200" dirty="0" err="1">
                <a:effectLst/>
                <a:latin typeface="Times New Roman" panose="02020603050405020304" pitchFamily="18" charset="0"/>
                <a:cs typeface="Times New Roman" panose="02020603050405020304" pitchFamily="18" charset="0"/>
              </a:rPr>
              <a:t>pp.546</a:t>
            </a:r>
            <a:r>
              <a:rPr lang="en-US" sz="1200" dirty="0">
                <a:effectLst/>
                <a:latin typeface="Times New Roman" panose="02020603050405020304" pitchFamily="18" charset="0"/>
                <a:cs typeface="Times New Roman" panose="02020603050405020304" pitchFamily="18" charset="0"/>
              </a:rPr>
              <a:t>-562.</a:t>
            </a:r>
          </a:p>
          <a:p>
            <a:pPr marL="171450" indent="-228600" defTabSz="914400">
              <a:lnSpc>
                <a:spcPct val="90000"/>
              </a:lnSpc>
              <a:spcAft>
                <a:spcPts val="800"/>
              </a:spcAf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Rogers, T. Wynn-Moylan, P. (2022) Conferences and conventions: a global industry. 4th Edition. Routledge: Oxford.</a:t>
            </a:r>
          </a:p>
          <a:p>
            <a:pPr marL="171450" indent="-228600" defTabSz="914400">
              <a:lnSpc>
                <a:spcPct val="90000"/>
              </a:lnSpc>
              <a:spcAft>
                <a:spcPts val="800"/>
              </a:spcAf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Smith, A. (2012) Events and urban regeneration: the strategic use of events to </a:t>
            </a:r>
            <a:r>
              <a:rPr lang="en-US" sz="1200" dirty="0" err="1">
                <a:effectLst/>
                <a:latin typeface="Times New Roman" panose="02020603050405020304" pitchFamily="18" charset="0"/>
                <a:cs typeface="Times New Roman" panose="02020603050405020304" pitchFamily="18" charset="0"/>
              </a:rPr>
              <a:t>revitalise</a:t>
            </a:r>
            <a:r>
              <a:rPr lang="en-US" sz="1200" dirty="0">
                <a:effectLst/>
                <a:latin typeface="Times New Roman" panose="02020603050405020304" pitchFamily="18" charset="0"/>
                <a:cs typeface="Times New Roman" panose="02020603050405020304" pitchFamily="18" charset="0"/>
              </a:rPr>
              <a:t> cities. Routledge: Oxford.</a:t>
            </a:r>
          </a:p>
          <a:p>
            <a:pPr marL="171450" indent="-228600" defTabSz="914400">
              <a:lnSpc>
                <a:spcPct val="90000"/>
              </a:lnSpc>
              <a:spcAft>
                <a:spcPts val="800"/>
              </a:spcAf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Zhang, C. (2023) </a:t>
            </a:r>
            <a:r>
              <a:rPr lang="en-US" sz="1200" i="1" dirty="0">
                <a:effectLst/>
                <a:latin typeface="Times New Roman" panose="02020603050405020304" pitchFamily="18" charset="0"/>
                <a:cs typeface="Times New Roman" panose="02020603050405020304" pitchFamily="18" charset="0"/>
              </a:rPr>
              <a:t>Adventure</a:t>
            </a:r>
            <a:r>
              <a:rPr lang="en-US" sz="1200" dirty="0">
                <a:effectLst/>
                <a:latin typeface="Times New Roman" panose="02020603050405020304" pitchFamily="18" charset="0"/>
                <a:cs typeface="Times New Roman" panose="02020603050405020304" pitchFamily="18" charset="0"/>
              </a:rPr>
              <a:t>. Springer.</a:t>
            </a:r>
          </a:p>
        </p:txBody>
      </p:sp>
      <p:pic>
        <p:nvPicPr>
          <p:cNvPr id="16" name="Graphic 15" descr="Programmer">
            <a:extLst>
              <a:ext uri="{FF2B5EF4-FFF2-40B4-BE49-F238E27FC236}">
                <a16:creationId xmlns:a16="http://schemas.microsoft.com/office/drawing/2014/main" id="{DDD136DE-481A-9AC4-3576-0070FECE9D4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40137" y="2501159"/>
            <a:ext cx="3410926" cy="3410926"/>
          </a:xfrm>
          <a:prstGeom prst="rect">
            <a:avLst/>
          </a:prstGeom>
        </p:spPr>
      </p:pic>
    </p:spTree>
    <p:extLst>
      <p:ext uri="{BB962C8B-B14F-4D97-AF65-F5344CB8AC3E}">
        <p14:creationId xmlns:p14="http://schemas.microsoft.com/office/powerpoint/2010/main" val="11852925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7" name="Picture 2056">
            <a:extLst>
              <a:ext uri="{FF2B5EF4-FFF2-40B4-BE49-F238E27FC236}">
                <a16:creationId xmlns:a16="http://schemas.microsoft.com/office/drawing/2014/main" id="{1FBDED38-E809-47DF-A501-94A1EC4CF7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useBgFill="1">
        <p:nvSpPr>
          <p:cNvPr id="2059" name="Rectangle 2058">
            <a:extLst>
              <a:ext uri="{FF2B5EF4-FFF2-40B4-BE49-F238E27FC236}">
                <a16:creationId xmlns:a16="http://schemas.microsoft.com/office/drawing/2014/main" id="{7D3066CB-F1D7-4B22-AAD8-EDDB625F9E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4" name="Rounded Rectangle 11">
            <a:extLst>
              <a:ext uri="{FF2B5EF4-FFF2-40B4-BE49-F238E27FC236}">
                <a16:creationId xmlns:a16="http://schemas.microsoft.com/office/drawing/2014/main" id="{39634629-2027-4274-B784-6089326A1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9308" y="562356"/>
            <a:ext cx="11073384" cy="5733288"/>
          </a:xfrm>
          <a:prstGeom prst="roundRect">
            <a:avLst>
              <a:gd name="adj" fmla="val 3242"/>
            </a:avLst>
          </a:prstGeom>
          <a:solidFill>
            <a:srgbClr val="FFFFFF"/>
          </a:solidFill>
          <a:ln w="317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ounded Rectangle 11">
            <a:extLst>
              <a:ext uri="{FF2B5EF4-FFF2-40B4-BE49-F238E27FC236}">
                <a16:creationId xmlns:a16="http://schemas.microsoft.com/office/drawing/2014/main" id="{0381B5E6-EFDB-41ED-B736-AF2A52C5F3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Premium Vector | Bright Orange Thank you banner">
            <a:extLst>
              <a:ext uri="{FF2B5EF4-FFF2-40B4-BE49-F238E27FC236}">
                <a16:creationId xmlns:a16="http://schemas.microsoft.com/office/drawing/2014/main" id="{40B0F276-0FE2-E64F-7697-D5AA72916F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6837" b="6219"/>
          <a:stretch/>
        </p:blipFill>
        <p:spPr bwMode="auto">
          <a:xfrm>
            <a:off x="870204" y="873252"/>
            <a:ext cx="10451592" cy="5111496"/>
          </a:xfrm>
          <a:prstGeom prst="rect">
            <a:avLst/>
          </a:prstGeom>
          <a:noFill/>
          <a:ln w="31750" cap="sq">
            <a:no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950956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20</TotalTime>
  <Words>2275</Words>
  <Application>Microsoft Office PowerPoint</Application>
  <PresentationFormat>Widescreen</PresentationFormat>
  <Paragraphs>119</Paragraphs>
  <Slides>10</Slides>
  <Notes>7</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Vapor Trail</vt:lpstr>
      <vt:lpstr> Assessment 1  Feasibility Plan for an International Meeting Individual Presentation  North Pole Adventure Experience at  Ash Barton Estate - Ash Road, Braunton, North Devon, UK  </vt:lpstr>
      <vt:lpstr>Background and Context of the event</vt:lpstr>
      <vt:lpstr>marketing</vt:lpstr>
      <vt:lpstr>Situation Analysis</vt:lpstr>
      <vt:lpstr>Situation Analysis contd.</vt:lpstr>
      <vt:lpstr>Operational</vt:lpstr>
      <vt:lpstr>Financial</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Assessment 1  Feasibility Plan for an International Meeting Individual Presentation  North Pole Adventure Experience at  Ash Barton Estate - Ash Road, Braunton, North Devon, UK  </dc:title>
  <cp:lastModifiedBy>Vali Stoain</cp:lastModifiedBy>
  <cp:revision>1</cp:revision>
  <dcterms:created xsi:type="dcterms:W3CDTF">2024-10-14T04:28:27Z</dcterms:created>
  <dcterms:modified xsi:type="dcterms:W3CDTF">2024-10-18T21:55:14Z</dcterms:modified>
</cp:coreProperties>
</file>